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itchFamily="2" charset="0"/>
      <p:regular r:id="rId16"/>
    </p:embeddedFont>
    <p:embeddedFont>
      <p:font typeface="DM Sans Bold" charset="0"/>
      <p:regular r:id="rId17"/>
    </p:embeddedFont>
    <p:embeddedFont>
      <p:font typeface="Oswald" panose="00000500000000000000" pitchFamily="2" charset="0"/>
      <p:regular r:id="rId18"/>
    </p:embeddedFont>
    <p:embeddedFont>
      <p:font typeface="Oswald Bold" panose="000008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2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351334" y="1837092"/>
            <a:ext cx="13585331" cy="6710660"/>
          </a:xfrm>
          <a:custGeom>
            <a:avLst/>
            <a:gdLst/>
            <a:ahLst/>
            <a:cxnLst/>
            <a:rect l="l" t="t" r="r" b="b"/>
            <a:pathLst>
              <a:path w="13585331" h="6710660">
                <a:moveTo>
                  <a:pt x="0" y="0"/>
                </a:moveTo>
                <a:lnTo>
                  <a:pt x="13585332" y="0"/>
                </a:lnTo>
                <a:lnTo>
                  <a:pt x="13585332" y="6710661"/>
                </a:lnTo>
                <a:lnTo>
                  <a:pt x="0" y="6710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64" b="-356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639509" y="387393"/>
            <a:ext cx="10724761" cy="121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4"/>
              </a:lnSpc>
            </a:pPr>
            <a:r>
              <a:rPr lang="en-US" sz="3503">
                <a:solidFill>
                  <a:srgbClr val="000000"/>
                </a:solidFill>
                <a:latin typeface="Oswald"/>
              </a:rPr>
              <a:t>Universidade Federal Do Rio Grande do Norte</a:t>
            </a:r>
          </a:p>
          <a:p>
            <a:pPr marL="0" lvl="0" indent="0" algn="ctr">
              <a:lnSpc>
                <a:spcPts val="4904"/>
              </a:lnSpc>
              <a:spcBef>
                <a:spcPct val="0"/>
              </a:spcBef>
            </a:pPr>
            <a:r>
              <a:rPr lang="en-US" sz="3503">
                <a:solidFill>
                  <a:srgbClr val="000000"/>
                </a:solidFill>
                <a:latin typeface="Oswald"/>
              </a:rPr>
              <a:t>Hospital Universitário Onofre Lopes</a:t>
            </a:r>
          </a:p>
        </p:txBody>
      </p:sp>
      <p:sp>
        <p:nvSpPr>
          <p:cNvPr id="5" name="Freeform 5"/>
          <p:cNvSpPr/>
          <p:nvPr/>
        </p:nvSpPr>
        <p:spPr>
          <a:xfrm>
            <a:off x="2667611" y="332013"/>
            <a:ext cx="1238555" cy="1393375"/>
          </a:xfrm>
          <a:custGeom>
            <a:avLst/>
            <a:gdLst/>
            <a:ahLst/>
            <a:cxnLst/>
            <a:rect l="l" t="t" r="r" b="b"/>
            <a:pathLst>
              <a:path w="1238555" h="1393375">
                <a:moveTo>
                  <a:pt x="0" y="0"/>
                </a:moveTo>
                <a:lnTo>
                  <a:pt x="1238556" y="0"/>
                </a:lnTo>
                <a:lnTo>
                  <a:pt x="1238556" y="1393374"/>
                </a:lnTo>
                <a:lnTo>
                  <a:pt x="0" y="139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4263837" y="8614428"/>
            <a:ext cx="9756415" cy="53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000000"/>
                </a:solidFill>
                <a:latin typeface="Oswald"/>
              </a:rPr>
              <a:t>RESIDÊNCIA DE CLÍNICA MÉDICA - HUOL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23730" y="9404906"/>
            <a:ext cx="10440540" cy="34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Oswald"/>
              </a:rPr>
              <a:t>MR1 CM - MÁRIO ANDERSON ALVES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169367" y="-10264537"/>
            <a:ext cx="14379230" cy="14754807"/>
          </a:xfrm>
          <a:custGeom>
            <a:avLst/>
            <a:gdLst/>
            <a:ahLst/>
            <a:cxnLst/>
            <a:rect l="l" t="t" r="r" b="b"/>
            <a:pathLst>
              <a:path w="14379230" h="14754807">
                <a:moveTo>
                  <a:pt x="0" y="0"/>
                </a:moveTo>
                <a:lnTo>
                  <a:pt x="14379230" y="0"/>
                </a:lnTo>
                <a:lnTo>
                  <a:pt x="14379230" y="14754806"/>
                </a:lnTo>
                <a:lnTo>
                  <a:pt x="0" y="1475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115324" y="91717"/>
            <a:ext cx="12057353" cy="17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REFERÊNCIAS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41617" y="3369644"/>
            <a:ext cx="15604766" cy="177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7"/>
              </a:lnSpc>
            </a:pPr>
            <a:r>
              <a:rPr lang="en-US" sz="3461" spc="339">
                <a:solidFill>
                  <a:srgbClr val="FFFFFF"/>
                </a:solidFill>
                <a:latin typeface="Oswald Bold"/>
              </a:rPr>
              <a:t>KOSIBOROD, MIKHAIL N. ET AL. SEMAGLUTIDE IN PATIENTS WITH HEART FAILURE WITH PRESERVED EJECTION FRACTION AND OBESITY. NEW ENGLAND JOURNAL OF MEDICINE, 2023.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019320" y="2901697"/>
            <a:ext cx="1400485" cy="3831471"/>
            <a:chOff x="0" y="0"/>
            <a:chExt cx="368852" cy="10091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009112"/>
            </a:xfrm>
            <a:custGeom>
              <a:avLst/>
              <a:gdLst/>
              <a:ahLst/>
              <a:cxnLst/>
              <a:rect l="l" t="t" r="r" b="b"/>
              <a:pathLst>
                <a:path w="368852" h="1009112">
                  <a:moveTo>
                    <a:pt x="0" y="0"/>
                  </a:moveTo>
                  <a:lnTo>
                    <a:pt x="368852" y="0"/>
                  </a:lnTo>
                  <a:lnTo>
                    <a:pt x="368852" y="1009112"/>
                  </a:lnTo>
                  <a:lnTo>
                    <a:pt x="0" y="1009112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7416941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"/>
              </a:rPr>
              <a:t>SUMÁRIO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231353" y="322518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353" y="402230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1353" y="490346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1353" y="570058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07430" y="3323612"/>
            <a:ext cx="5790503" cy="50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>
                <a:solidFill>
                  <a:srgbClr val="231F20"/>
                </a:solidFill>
                <a:latin typeface="Oswald"/>
              </a:rPr>
              <a:t>INTRODUÇÃO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7430" y="4117830"/>
            <a:ext cx="6076629" cy="50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3"/>
              </a:lnSpc>
            </a:pPr>
            <a:r>
              <a:rPr lang="en-US" sz="3024" spc="296">
                <a:solidFill>
                  <a:srgbClr val="231F20"/>
                </a:solidFill>
                <a:latin typeface="Oswald"/>
              </a:rPr>
              <a:t>MÉTODOS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07430" y="5037920"/>
            <a:ext cx="5790503" cy="50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>
                <a:solidFill>
                  <a:srgbClr val="231F20"/>
                </a:solidFill>
                <a:latin typeface="Oswald"/>
              </a:rPr>
              <a:t>RESULTADOS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5832138"/>
            <a:ext cx="6076629" cy="50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3"/>
              </a:lnSpc>
              <a:spcBef>
                <a:spcPct val="0"/>
              </a:spcBef>
            </a:pPr>
            <a:r>
              <a:rPr lang="en-US" sz="3024" spc="296">
                <a:solidFill>
                  <a:srgbClr val="231F20"/>
                </a:solidFill>
                <a:latin typeface="Oswald"/>
              </a:rPr>
              <a:t>DISCUSSÃO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9C47E43-FCAD-8CA4-2F7F-FD55D1BBCB1F}"/>
              </a:ext>
            </a:extLst>
          </p:cNvPr>
          <p:cNvGrpSpPr/>
          <p:nvPr/>
        </p:nvGrpSpPr>
        <p:grpSpPr>
          <a:xfrm>
            <a:off x="5019320" y="3269506"/>
            <a:ext cx="4124680" cy="2397296"/>
            <a:chOff x="0" y="0"/>
            <a:chExt cx="812800" cy="63552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106CA90-016C-13B5-BE69-3C84B00A76D6}"/>
                </a:ext>
              </a:extLst>
            </p:cNvPr>
            <p:cNvSpPr/>
            <p:nvPr/>
          </p:nvSpPr>
          <p:spPr>
            <a:xfrm>
              <a:off x="0" y="0"/>
              <a:ext cx="812800" cy="63552"/>
            </a:xfrm>
            <a:custGeom>
              <a:avLst/>
              <a:gdLst/>
              <a:ahLst/>
              <a:cxnLst/>
              <a:rect l="l" t="t" r="r" b="b"/>
              <a:pathLst>
                <a:path w="812800" h="63552">
                  <a:moveTo>
                    <a:pt x="0" y="0"/>
                  </a:moveTo>
                  <a:lnTo>
                    <a:pt x="812800" y="0"/>
                  </a:lnTo>
                  <a:lnTo>
                    <a:pt x="812800" y="63552"/>
                  </a:lnTo>
                  <a:lnTo>
                    <a:pt x="0" y="63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5CFB82A-5940-C4AE-927F-C708A184452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11819" y="4312457"/>
            <a:ext cx="11146622" cy="810140"/>
          </a:xfrm>
          <a:custGeom>
            <a:avLst/>
            <a:gdLst/>
            <a:ahLst/>
            <a:cxnLst/>
            <a:rect l="l" t="t" r="r" b="b"/>
            <a:pathLst>
              <a:path w="11146622" h="810140">
                <a:moveTo>
                  <a:pt x="0" y="0"/>
                </a:moveTo>
                <a:lnTo>
                  <a:pt x="11146621" y="0"/>
                </a:lnTo>
                <a:lnTo>
                  <a:pt x="11146621" y="810140"/>
                </a:lnTo>
                <a:lnTo>
                  <a:pt x="0" y="81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174" b="-3856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2142191" y="5345304"/>
            <a:ext cx="9610044" cy="1178744"/>
            <a:chOff x="0" y="0"/>
            <a:chExt cx="3682024" cy="451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2024" cy="451628"/>
            </a:xfrm>
            <a:custGeom>
              <a:avLst/>
              <a:gdLst/>
              <a:ahLst/>
              <a:cxnLst/>
              <a:rect l="l" t="t" r="r" b="b"/>
              <a:pathLst>
                <a:path w="3682024" h="451628">
                  <a:moveTo>
                    <a:pt x="0" y="0"/>
                  </a:moveTo>
                  <a:lnTo>
                    <a:pt x="3682024" y="0"/>
                  </a:lnTo>
                  <a:lnTo>
                    <a:pt x="3682024" y="451628"/>
                  </a:lnTo>
                  <a:lnTo>
                    <a:pt x="0" y="451628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50376" y="3085509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8" y="0"/>
                </a:lnTo>
                <a:lnTo>
                  <a:pt x="1156648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47569" y="5345304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3"/>
                </a:lnTo>
                <a:lnTo>
                  <a:pt x="0" y="11787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2142191" y="888605"/>
            <a:ext cx="8208260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INTRODUÇÃO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1819" y="3037884"/>
            <a:ext cx="11651175" cy="115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ICCFEP: MAIS DA METADE DOS CASOS DE ICC</a:t>
            </a:r>
          </a:p>
          <a:p>
            <a:pPr marL="477229" lvl="1" indent="-238614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CORRELAÇÃO COM ENVELHECIMENTO DA POPULAÇÃO</a:t>
            </a:r>
          </a:p>
          <a:p>
            <a:pPr marL="477229" lvl="1" indent="-238614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AUMENTO DA PREVALÊNCIAS DOS FATORES DE RISCO</a:t>
            </a:r>
          </a:p>
        </p:txBody>
      </p:sp>
      <p:sp>
        <p:nvSpPr>
          <p:cNvPr id="14" name="Freeform 14"/>
          <p:cNvSpPr/>
          <p:nvPr/>
        </p:nvSpPr>
        <p:spPr>
          <a:xfrm>
            <a:off x="-5060968" y="7162133"/>
            <a:ext cx="6667992" cy="6842156"/>
          </a:xfrm>
          <a:custGeom>
            <a:avLst/>
            <a:gdLst/>
            <a:ahLst/>
            <a:cxnLst/>
            <a:rect l="l" t="t" r="r" b="b"/>
            <a:pathLst>
              <a:path w="6667992" h="6842156">
                <a:moveTo>
                  <a:pt x="0" y="0"/>
                </a:moveTo>
                <a:lnTo>
                  <a:pt x="6667992" y="0"/>
                </a:lnTo>
                <a:lnTo>
                  <a:pt x="6667992" y="6842157"/>
                </a:lnTo>
                <a:lnTo>
                  <a:pt x="0" y="68421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142191" y="5454907"/>
            <a:ext cx="11651175" cy="7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ICCFEP X OBESIDADE</a:t>
            </a:r>
          </a:p>
          <a:p>
            <a:pPr marL="477229" lvl="1" indent="-238614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CORRELAÇÃO: DESENVOLVIMENTO E PROGRESSÃO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07024" y="6351993"/>
            <a:ext cx="11551416" cy="810140"/>
          </a:xfrm>
          <a:custGeom>
            <a:avLst/>
            <a:gdLst/>
            <a:ahLst/>
            <a:cxnLst/>
            <a:rect l="l" t="t" r="r" b="b"/>
            <a:pathLst>
              <a:path w="11551416" h="810140">
                <a:moveTo>
                  <a:pt x="0" y="0"/>
                </a:moveTo>
                <a:lnTo>
                  <a:pt x="11551416" y="0"/>
                </a:lnTo>
                <a:lnTo>
                  <a:pt x="11551416" y="810140"/>
                </a:lnTo>
                <a:lnTo>
                  <a:pt x="0" y="81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827" b="-4177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518929" y="7381208"/>
            <a:ext cx="960682" cy="105254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447569" y="7267505"/>
            <a:ext cx="960682" cy="105254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3" y="0"/>
                </a:lnTo>
                <a:lnTo>
                  <a:pt x="960683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2011819" y="7333583"/>
            <a:ext cx="11651175" cy="192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SEMGLUTIDA (AGONISTA DO RECEPTOR DO GLP-1)</a:t>
            </a:r>
          </a:p>
          <a:p>
            <a:pPr marL="477229" lvl="1" indent="-238614">
              <a:lnSpc>
                <a:spcPts val="3050"/>
              </a:lnSpc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PERGUNTA DO ESTUDO: O USO DA MESMA PODE LEVAR A UMA REDUÇÃO DE SINTOMAS E DA LIMITAÇÃO ÀS ATIVIDADES FÍSICAS EM OBESOS COM ICCFEP?</a:t>
            </a:r>
          </a:p>
          <a:p>
            <a:pPr marL="477229" lvl="1" indent="-238614" algn="l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DOSE: 2,4 MG SC 01X/SEMANA</a:t>
            </a:r>
          </a:p>
        </p:txBody>
      </p:sp>
      <p:sp>
        <p:nvSpPr>
          <p:cNvPr id="20" name="Freeform 20"/>
          <p:cNvSpPr/>
          <p:nvPr/>
        </p:nvSpPr>
        <p:spPr>
          <a:xfrm>
            <a:off x="1607024" y="9316033"/>
            <a:ext cx="11551416" cy="810140"/>
          </a:xfrm>
          <a:custGeom>
            <a:avLst/>
            <a:gdLst/>
            <a:ahLst/>
            <a:cxnLst/>
            <a:rect l="l" t="t" r="r" b="b"/>
            <a:pathLst>
              <a:path w="11551416" h="810140">
                <a:moveTo>
                  <a:pt x="0" y="0"/>
                </a:moveTo>
                <a:lnTo>
                  <a:pt x="11551416" y="0"/>
                </a:lnTo>
                <a:lnTo>
                  <a:pt x="11551416" y="810140"/>
                </a:lnTo>
                <a:lnTo>
                  <a:pt x="0" y="810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827" b="-41779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80416" y="670705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819258" y="7277906"/>
            <a:ext cx="960682" cy="105254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3" y="0"/>
                </a:lnTo>
                <a:lnTo>
                  <a:pt x="960683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3214793" y="6158530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628158" y="7934250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8112995" y="8447921"/>
            <a:ext cx="1268693" cy="1211025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3781575" y="6717158"/>
            <a:ext cx="1104804" cy="1121111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4" y="0"/>
                </a:lnTo>
                <a:lnTo>
                  <a:pt x="1104804" y="1121112"/>
                </a:lnTo>
                <a:lnTo>
                  <a:pt x="0" y="11211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173924" y="340417"/>
            <a:ext cx="4402213" cy="3303085"/>
            <a:chOff x="0" y="-354474"/>
            <a:chExt cx="1159431" cy="869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9485" cy="170593"/>
            </a:xfrm>
            <a:custGeom>
              <a:avLst/>
              <a:gdLst/>
              <a:ahLst/>
              <a:cxnLst/>
              <a:rect l="l" t="t" r="r" b="b"/>
              <a:pathLst>
                <a:path w="1149485" h="170593">
                  <a:moveTo>
                    <a:pt x="0" y="0"/>
                  </a:moveTo>
                  <a:lnTo>
                    <a:pt x="1149485" y="0"/>
                  </a:lnTo>
                  <a:lnTo>
                    <a:pt x="1149485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946" y="-354474"/>
              <a:ext cx="114948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DESENHO DO ESTUD0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2387" y="383679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METODOLOGIA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196576" y="342901"/>
            <a:ext cx="4112841" cy="3303090"/>
            <a:chOff x="0" y="-275532"/>
            <a:chExt cx="1083218" cy="869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3218" cy="303170"/>
            </a:xfrm>
            <a:custGeom>
              <a:avLst/>
              <a:gdLst/>
              <a:ahLst/>
              <a:cxnLst/>
              <a:rect l="l" t="t" r="r" b="b"/>
              <a:pathLst>
                <a:path w="1083218" h="303170">
                  <a:moveTo>
                    <a:pt x="0" y="0"/>
                  </a:moveTo>
                  <a:lnTo>
                    <a:pt x="1083218" y="0"/>
                  </a:lnTo>
                  <a:lnTo>
                    <a:pt x="1083218" y="303170"/>
                  </a:lnTo>
                  <a:lnTo>
                    <a:pt x="0" y="30317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4099" y="-275532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SELEÇÃO DE PARTICIPANTES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539534" y="-653938"/>
            <a:ext cx="5244681" cy="3303085"/>
            <a:chOff x="0" y="-357868"/>
            <a:chExt cx="1381315" cy="8699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66519" cy="170593"/>
            </a:xfrm>
            <a:custGeom>
              <a:avLst/>
              <a:gdLst/>
              <a:ahLst/>
              <a:cxnLst/>
              <a:rect l="l" t="t" r="r" b="b"/>
              <a:pathLst>
                <a:path w="1366519" h="170593">
                  <a:moveTo>
                    <a:pt x="0" y="0"/>
                  </a:moveTo>
                  <a:lnTo>
                    <a:pt x="1366519" y="0"/>
                  </a:lnTo>
                  <a:lnTo>
                    <a:pt x="1366519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796" y="-357868"/>
              <a:ext cx="1366519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CRITÉRIOS DE EXCLUSÃO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-4176364">
            <a:off x="-4896448" y="7461249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7" y="0"/>
                </a:lnTo>
                <a:lnTo>
                  <a:pt x="7616557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3718194" y="5950230"/>
            <a:ext cx="791904" cy="528222"/>
          </a:xfrm>
          <a:custGeom>
            <a:avLst/>
            <a:gdLst/>
            <a:ahLst/>
            <a:cxnLst/>
            <a:rect l="l" t="t" r="r" b="b"/>
            <a:pathLst>
              <a:path w="791904" h="528222">
                <a:moveTo>
                  <a:pt x="0" y="0"/>
                </a:moveTo>
                <a:lnTo>
                  <a:pt x="791905" y="0"/>
                </a:lnTo>
                <a:lnTo>
                  <a:pt x="791905" y="528221"/>
                </a:lnTo>
                <a:lnTo>
                  <a:pt x="0" y="52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256466" y="2638837"/>
            <a:ext cx="4307900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RANDOMIZADO</a:t>
            </a:r>
          </a:p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DUPLO-CEGO</a:t>
            </a:r>
          </a:p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CONTROLADO POR PLACEBO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3924" y="3829256"/>
            <a:ext cx="4307900" cy="170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MULTICÊNTRICO: 96 CENTROS (13 PAÍSES)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ASIAS, EUROPA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AMERICA DO NORTE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ASIA E AMERICA DO SUL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6600" y="5800509"/>
            <a:ext cx="4792737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PATROCINADORA: NOVO</a:t>
            </a:r>
          </a:p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NORDISK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38875" y="2865564"/>
            <a:ext cx="4683533" cy="206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IDADE: MAIOR QUE 18 ANOS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ICCFEP C/ FE &gt;= 45%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IMC &gt;= 30 KG/M2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NYHA II-&gt; IV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KCCQ-CSS ATÉ 90 PTS (0-100)</a:t>
            </a:r>
          </a:p>
          <a:p>
            <a:pPr marL="0" lvl="0" indent="0">
              <a:lnSpc>
                <a:spcPts val="2680"/>
              </a:lnSpc>
              <a:spcBef>
                <a:spcPct val="0"/>
              </a:spcBef>
            </a:pPr>
            <a:endParaRPr lang="en-US" sz="1942" spc="190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138875" y="4682577"/>
            <a:ext cx="5216933" cy="295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0"/>
              </a:lnSpc>
            </a:pPr>
            <a:r>
              <a:rPr lang="en-US" sz="1942" spc="190">
                <a:solidFill>
                  <a:srgbClr val="231F20"/>
                </a:solidFill>
                <a:latin typeface="DM Sans"/>
              </a:rPr>
              <a:t>ICCFEP ACHADOS:</a:t>
            </a:r>
          </a:p>
          <a:p>
            <a:pPr marL="419374" lvl="1" indent="-209687">
              <a:lnSpc>
                <a:spcPts val="2680"/>
              </a:lnSpc>
              <a:buFont typeface="Arial"/>
              <a:buChar char="•"/>
            </a:pPr>
            <a:r>
              <a:rPr lang="en-US" sz="1942" spc="190">
                <a:solidFill>
                  <a:srgbClr val="231F20"/>
                </a:solidFill>
                <a:latin typeface="DM Sans"/>
              </a:rPr>
              <a:t>PRESSÃO DE ENCHIMENTO DO VE ELEVADAS</a:t>
            </a:r>
          </a:p>
          <a:p>
            <a:pPr marL="419374" lvl="1" indent="-209687">
              <a:lnSpc>
                <a:spcPts val="2680"/>
              </a:lnSpc>
              <a:buFont typeface="Arial"/>
              <a:buChar char="•"/>
            </a:pPr>
            <a:r>
              <a:rPr lang="en-US" sz="1942" spc="190">
                <a:solidFill>
                  <a:srgbClr val="231F20"/>
                </a:solidFill>
                <a:latin typeface="DM Sans"/>
              </a:rPr>
              <a:t>NÍVEIS DE BNP ELEVADOS + ANORMALIDADES AO ECOCARDIO.</a:t>
            </a:r>
          </a:p>
          <a:p>
            <a:pPr marL="419374" lvl="1" indent="-209687">
              <a:lnSpc>
                <a:spcPts val="2680"/>
              </a:lnSpc>
              <a:spcBef>
                <a:spcPct val="0"/>
              </a:spcBef>
              <a:buFont typeface="Arial"/>
              <a:buChar char="•"/>
            </a:pPr>
            <a:r>
              <a:rPr lang="en-US" sz="1942" spc="190">
                <a:solidFill>
                  <a:srgbClr val="231F20"/>
                </a:solidFill>
                <a:latin typeface="DM Sans"/>
              </a:rPr>
              <a:t>HOSPITALIZAÇÃO POR ICC EM 12 MESES + TTT C/ DIURETICOS/ANORMALIDADES AO ECOCARDIO.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39534" y="1529790"/>
            <a:ext cx="6372636" cy="63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PERDA DE PESO DE MAIS DE 5 KG EM 3 MESES</a:t>
            </a:r>
          </a:p>
          <a:p>
            <a:pPr marL="0" lvl="0" indent="0">
              <a:lnSpc>
                <a:spcPts val="2680"/>
              </a:lnSpc>
              <a:spcBef>
                <a:spcPct val="0"/>
              </a:spcBef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HBA1C &gt;= 6,5% OU HX DE DM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539534" y="1483218"/>
            <a:ext cx="5188503" cy="3303085"/>
            <a:chOff x="0" y="-353497"/>
            <a:chExt cx="1366519" cy="86995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66519" cy="170593"/>
            </a:xfrm>
            <a:custGeom>
              <a:avLst/>
              <a:gdLst/>
              <a:ahLst/>
              <a:cxnLst/>
              <a:rect l="l" t="t" r="r" b="b"/>
              <a:pathLst>
                <a:path w="1366519" h="170593">
                  <a:moveTo>
                    <a:pt x="0" y="0"/>
                  </a:moveTo>
                  <a:lnTo>
                    <a:pt x="1366519" y="0"/>
                  </a:lnTo>
                  <a:lnTo>
                    <a:pt x="1366519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55573" y="-353497"/>
              <a:ext cx="98633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PROCEDIMENTOS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1539534" y="3538097"/>
            <a:ext cx="6372636" cy="163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RANDOMIZAÇÃO 1:1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DOSE INICIAL: 0,25 MG/SEMANA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ESCALONAMENTO DE DOSE DE 4/4 SEM.</a:t>
            </a:r>
          </a:p>
          <a:p>
            <a:pPr>
              <a:lnSpc>
                <a:spcPts val="2680"/>
              </a:lnSpc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DOSE ALVO: 2,4 MG/SEM.</a:t>
            </a:r>
          </a:p>
          <a:p>
            <a:pPr marL="0" lvl="0" indent="0">
              <a:lnSpc>
                <a:spcPts val="2680"/>
              </a:lnSpc>
              <a:spcBef>
                <a:spcPct val="0"/>
              </a:spcBef>
            </a:pPr>
            <a:r>
              <a:rPr lang="en-US" sz="1942" spc="190" dirty="0">
                <a:solidFill>
                  <a:srgbClr val="231F20"/>
                </a:solidFill>
                <a:latin typeface="DM Sans"/>
              </a:rPr>
              <a:t>DURAÇÃO: 52 SEMANAS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137099" y="34764"/>
            <a:ext cx="4773570" cy="3303085"/>
            <a:chOff x="-74469" y="-349679"/>
            <a:chExt cx="1257237" cy="869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485" cy="170593"/>
            </a:xfrm>
            <a:custGeom>
              <a:avLst/>
              <a:gdLst/>
              <a:ahLst/>
              <a:cxnLst/>
              <a:rect l="l" t="t" r="r" b="b"/>
              <a:pathLst>
                <a:path w="1149485" h="170593">
                  <a:moveTo>
                    <a:pt x="0" y="0"/>
                  </a:moveTo>
                  <a:lnTo>
                    <a:pt x="1149485" y="0"/>
                  </a:lnTo>
                  <a:lnTo>
                    <a:pt x="1149485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74469" y="-349679"/>
              <a:ext cx="125723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DESFECHO PRIMÁRIO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5650" y="121098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METODOLOGIA</a:t>
            </a:r>
          </a:p>
        </p:txBody>
      </p:sp>
      <p:sp>
        <p:nvSpPr>
          <p:cNvPr id="7" name="Freeform 7"/>
          <p:cNvSpPr/>
          <p:nvPr/>
        </p:nvSpPr>
        <p:spPr>
          <a:xfrm rot="-4176364">
            <a:off x="-4896448" y="7461249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7" y="0"/>
                </a:lnTo>
                <a:lnTo>
                  <a:pt x="7616557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-199509" y="3168297"/>
            <a:ext cx="5702980" cy="3303085"/>
            <a:chOff x="-90906" y="-349626"/>
            <a:chExt cx="1502020" cy="869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10038" cy="170593"/>
            </a:xfrm>
            <a:custGeom>
              <a:avLst/>
              <a:gdLst/>
              <a:ahLst/>
              <a:cxnLst/>
              <a:rect l="l" t="t" r="r" b="b"/>
              <a:pathLst>
                <a:path w="1310038" h="170593">
                  <a:moveTo>
                    <a:pt x="0" y="0"/>
                  </a:moveTo>
                  <a:lnTo>
                    <a:pt x="1310038" y="0"/>
                  </a:lnTo>
                  <a:lnTo>
                    <a:pt x="1310038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90906" y="-349626"/>
              <a:ext cx="150202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DESFECHO SECUNDÁRIO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57116" y="-936086"/>
            <a:ext cx="4364449" cy="3303085"/>
            <a:chOff x="0" y="-361628"/>
            <a:chExt cx="1149485" cy="869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9485" cy="170593"/>
            </a:xfrm>
            <a:custGeom>
              <a:avLst/>
              <a:gdLst/>
              <a:ahLst/>
              <a:cxnLst/>
              <a:rect l="l" t="t" r="r" b="b"/>
              <a:pathLst>
                <a:path w="1149485" h="170593">
                  <a:moveTo>
                    <a:pt x="0" y="0"/>
                  </a:moveTo>
                  <a:lnTo>
                    <a:pt x="1149485" y="0"/>
                  </a:lnTo>
                  <a:lnTo>
                    <a:pt x="1149485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6825" y="-361628"/>
              <a:ext cx="94381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RANDOMIZAÇÃO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583490" y="1998986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263 (SEMAGLUTIDA)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40152" y="1964190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266 (PLACEBO)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24393" y="425786"/>
            <a:ext cx="3144662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529 PARTICIPANTES</a:t>
            </a:r>
          </a:p>
        </p:txBody>
      </p:sp>
      <p:sp>
        <p:nvSpPr>
          <p:cNvPr id="17" name="AutoShape 17"/>
          <p:cNvSpPr/>
          <p:nvPr/>
        </p:nvSpPr>
        <p:spPr>
          <a:xfrm flipH="1">
            <a:off x="14302823" y="760828"/>
            <a:ext cx="890327" cy="127625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>
            <a:off x="15296725" y="760828"/>
            <a:ext cx="1659186" cy="124146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flipV="1">
            <a:off x="11758542" y="2758723"/>
            <a:ext cx="994424" cy="782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3293581" y="3564419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   -4 (1,5%)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23416" y="3407257"/>
            <a:ext cx="4158926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RETIRARAM O TERMO DE CONSENTIMENTO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1682342" y="3750990"/>
            <a:ext cx="1611239" cy="142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23" name="Group 23"/>
          <p:cNvGrpSpPr/>
          <p:nvPr/>
        </p:nvGrpSpPr>
        <p:grpSpPr>
          <a:xfrm>
            <a:off x="7523416" y="3331889"/>
            <a:ext cx="10831446" cy="3266930"/>
            <a:chOff x="0" y="-341395"/>
            <a:chExt cx="2852727" cy="860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88892" cy="167703"/>
            </a:xfrm>
            <a:custGeom>
              <a:avLst/>
              <a:gdLst/>
              <a:ahLst/>
              <a:cxnLst/>
              <a:rect l="l" t="t" r="r" b="b"/>
              <a:pathLst>
                <a:path w="2788892" h="167703">
                  <a:moveTo>
                    <a:pt x="0" y="0"/>
                  </a:moveTo>
                  <a:lnTo>
                    <a:pt x="2788892" y="0"/>
                  </a:lnTo>
                  <a:lnTo>
                    <a:pt x="2788892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3835" y="-341395"/>
              <a:ext cx="2788892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>
                <a:lnSpc>
                  <a:spcPts val="3700"/>
                </a:lnSpc>
                <a:spcBef>
                  <a:spcPct val="0"/>
                </a:spcBef>
              </a:pPr>
              <a:r>
                <a:rPr lang="en-US" sz="2681" spc="26" dirty="0">
                  <a:solidFill>
                    <a:srgbClr val="FFFFFF"/>
                  </a:solidFill>
                  <a:latin typeface="DM Sans Bold"/>
                </a:rPr>
                <a:t>CRITÉRIOS UTILIZADOS PARA DEFINIR O GRUPO ICCFEP (%)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7066609" y="555115"/>
            <a:ext cx="380607" cy="8722235"/>
          </a:xfrm>
          <a:custGeom>
            <a:avLst/>
            <a:gdLst/>
            <a:ahLst/>
            <a:cxnLst/>
            <a:rect l="l" t="t" r="r" b="b"/>
            <a:pathLst>
              <a:path w="380607" h="8722235">
                <a:moveTo>
                  <a:pt x="0" y="0"/>
                </a:moveTo>
                <a:lnTo>
                  <a:pt x="380607" y="0"/>
                </a:lnTo>
                <a:lnTo>
                  <a:pt x="380607" y="8722235"/>
                </a:lnTo>
                <a:lnTo>
                  <a:pt x="0" y="87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130749" y="2054188"/>
            <a:ext cx="5431850" cy="170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MUDANÇA NO KCCQ-CSS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0-100 PTS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MAIOR ESCORE, MENOS SINTOMAS</a:t>
            </a:r>
          </a:p>
          <a:p>
            <a:pPr>
              <a:lnSpc>
                <a:spcPts val="2774"/>
              </a:lnSpc>
            </a:pPr>
            <a:endParaRPr lang="en-US" sz="2010" spc="197" dirty="0">
              <a:solidFill>
                <a:srgbClr val="231F20"/>
              </a:solidFill>
              <a:latin typeface="DM Sans"/>
            </a:endParaRPr>
          </a:p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MUDANÇA DE PESO CORPORAL (%)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4405" y="5219916"/>
            <a:ext cx="7203500" cy="342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DIFERENÇA DE VALORES DE PCR</a:t>
            </a:r>
          </a:p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DISTÂNCIA EM MTS NA CAMINHADA DE 6 MIN</a:t>
            </a:r>
          </a:p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DESFECHO COMPOSTO: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MORTE POR QUALQUER CAUSA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DESCOMEPNSAÇÃO DA IC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HOSPITALIZAÇÃO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NECESSIDADE DE MEDICAÇÃO IV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DIFERENÇA DE PONTOS NO KCCQ-CSS (PELO MENOS 15 pts; 10 pts E 5 pts)</a:t>
            </a:r>
          </a:p>
          <a:p>
            <a:pPr marL="868099" lvl="2" indent="-289366">
              <a:lnSpc>
                <a:spcPts val="2774"/>
              </a:lnSpc>
              <a:spcBef>
                <a:spcPct val="0"/>
              </a:spcBef>
              <a:buFont typeface="Arial"/>
              <a:buChar char="⚬"/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DIFRERENÇA DE 30 m - TC 6 MIN.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46725" y="1476411"/>
            <a:ext cx="5431850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MARÇO/2021 --&gt; MARÇO/2022</a:t>
            </a:r>
          </a:p>
          <a:p>
            <a:pPr marL="0" lvl="0" indent="0">
              <a:lnSpc>
                <a:spcPts val="2774"/>
              </a:lnSpc>
              <a:spcBef>
                <a:spcPct val="0"/>
              </a:spcBef>
            </a:pPr>
            <a:endParaRPr lang="en-US" sz="2010" spc="19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752965" y="2572153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     -42 (16%)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984483" y="2572153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-42 (15,8%)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523416" y="2572153"/>
            <a:ext cx="4158926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DESCONTINUAÇÃO DO TTT.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984483" y="3564419"/>
            <a:ext cx="3231517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-8 (3%)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47414" y="5458135"/>
            <a:ext cx="6307834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PRESSÃO DE ENCHIMENTO DO VE (14,6%)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23416" y="5852123"/>
            <a:ext cx="7027841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HOSPITALIZAÇÃO POR IC NOS ÚLTIMOS 12 M + TERAPIA DIURETICA CONTINUADA E/OU ANORMALIDADES ECOCARDIOGRÁFICAS (13,4%)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23415" y="6911543"/>
            <a:ext cx="7027841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NÍVEIS ELEVADOS DE NT-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proBNP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+ ANORMALIDADE ECOCARDIOGRÁFICAS (72%)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702278"/>
            <a:chOff x="0" y="0"/>
            <a:chExt cx="4816593" cy="4483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48337"/>
            </a:xfrm>
            <a:custGeom>
              <a:avLst/>
              <a:gdLst/>
              <a:ahLst/>
              <a:cxnLst/>
              <a:rect l="l" t="t" r="r" b="b"/>
              <a:pathLst>
                <a:path w="4816592" h="448337">
                  <a:moveTo>
                    <a:pt x="0" y="0"/>
                  </a:moveTo>
                  <a:lnTo>
                    <a:pt x="4816592" y="0"/>
                  </a:lnTo>
                  <a:lnTo>
                    <a:pt x="4816592" y="448337"/>
                  </a:lnTo>
                  <a:lnTo>
                    <a:pt x="0" y="44833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799619" y="-4729397"/>
            <a:ext cx="6267959" cy="6431675"/>
          </a:xfrm>
          <a:custGeom>
            <a:avLst/>
            <a:gdLst/>
            <a:ahLst/>
            <a:cxnLst/>
            <a:rect l="l" t="t" r="r" b="b"/>
            <a:pathLst>
              <a:path w="6267959" h="6431675">
                <a:moveTo>
                  <a:pt x="0" y="0"/>
                </a:moveTo>
                <a:lnTo>
                  <a:pt x="6267959" y="0"/>
                </a:lnTo>
                <a:lnTo>
                  <a:pt x="6267959" y="6431675"/>
                </a:lnTo>
                <a:lnTo>
                  <a:pt x="0" y="6431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5361726" cy="5501771"/>
          </a:xfrm>
          <a:custGeom>
            <a:avLst/>
            <a:gdLst/>
            <a:ahLst/>
            <a:cxnLst/>
            <a:rect l="l" t="t" r="r" b="b"/>
            <a:pathLst>
              <a:path w="5361726" h="5501771">
                <a:moveTo>
                  <a:pt x="0" y="0"/>
                </a:moveTo>
                <a:lnTo>
                  <a:pt x="5361726" y="0"/>
                </a:lnTo>
                <a:lnTo>
                  <a:pt x="5361726" y="5501771"/>
                </a:lnTo>
                <a:lnTo>
                  <a:pt x="0" y="55017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26210" y="1702278"/>
            <a:ext cx="9524058" cy="7826454"/>
          </a:xfrm>
          <a:custGeom>
            <a:avLst/>
            <a:gdLst/>
            <a:ahLst/>
            <a:cxnLst/>
            <a:rect l="l" t="t" r="r" b="b"/>
            <a:pathLst>
              <a:path w="9524058" h="7826454">
                <a:moveTo>
                  <a:pt x="0" y="0"/>
                </a:moveTo>
                <a:lnTo>
                  <a:pt x="9524059" y="0"/>
                </a:lnTo>
                <a:lnTo>
                  <a:pt x="9524059" y="7826454"/>
                </a:lnTo>
                <a:lnTo>
                  <a:pt x="0" y="782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921250" y="2781300"/>
            <a:ext cx="3086100" cy="241300"/>
            <a:chOff x="0" y="0"/>
            <a:chExt cx="812800" cy="635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3552"/>
            </a:xfrm>
            <a:custGeom>
              <a:avLst/>
              <a:gdLst/>
              <a:ahLst/>
              <a:cxnLst/>
              <a:rect l="l" t="t" r="r" b="b"/>
              <a:pathLst>
                <a:path w="812800" h="63552">
                  <a:moveTo>
                    <a:pt x="0" y="0"/>
                  </a:moveTo>
                  <a:lnTo>
                    <a:pt x="812800" y="0"/>
                  </a:lnTo>
                  <a:lnTo>
                    <a:pt x="812800" y="63552"/>
                  </a:lnTo>
                  <a:lnTo>
                    <a:pt x="0" y="63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21250" y="4813300"/>
            <a:ext cx="3086100" cy="241300"/>
            <a:chOff x="0" y="0"/>
            <a:chExt cx="812800" cy="635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3552"/>
            </a:xfrm>
            <a:custGeom>
              <a:avLst/>
              <a:gdLst/>
              <a:ahLst/>
              <a:cxnLst/>
              <a:rect l="l" t="t" r="r" b="b"/>
              <a:pathLst>
                <a:path w="812800" h="63552">
                  <a:moveTo>
                    <a:pt x="0" y="0"/>
                  </a:moveTo>
                  <a:lnTo>
                    <a:pt x="812800" y="0"/>
                  </a:lnTo>
                  <a:lnTo>
                    <a:pt x="812800" y="63552"/>
                  </a:lnTo>
                  <a:lnTo>
                    <a:pt x="0" y="63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21250" y="5022850"/>
            <a:ext cx="3086100" cy="241300"/>
            <a:chOff x="0" y="0"/>
            <a:chExt cx="812800" cy="635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552"/>
            </a:xfrm>
            <a:custGeom>
              <a:avLst/>
              <a:gdLst/>
              <a:ahLst/>
              <a:cxnLst/>
              <a:rect l="l" t="t" r="r" b="b"/>
              <a:pathLst>
                <a:path w="812800" h="63552">
                  <a:moveTo>
                    <a:pt x="0" y="0"/>
                  </a:moveTo>
                  <a:lnTo>
                    <a:pt x="812800" y="0"/>
                  </a:lnTo>
                  <a:lnTo>
                    <a:pt x="812800" y="63552"/>
                  </a:lnTo>
                  <a:lnTo>
                    <a:pt x="0" y="63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851400" y="6397625"/>
            <a:ext cx="3187700" cy="228600"/>
            <a:chOff x="0" y="0"/>
            <a:chExt cx="839559" cy="602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03800" y="7540625"/>
            <a:ext cx="3124200" cy="457200"/>
            <a:chOff x="0" y="0"/>
            <a:chExt cx="822835" cy="1204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2835" cy="120415"/>
            </a:xfrm>
            <a:custGeom>
              <a:avLst/>
              <a:gdLst/>
              <a:ahLst/>
              <a:cxnLst/>
              <a:rect l="l" t="t" r="r" b="b"/>
              <a:pathLst>
                <a:path w="822835" h="120415">
                  <a:moveTo>
                    <a:pt x="0" y="0"/>
                  </a:moveTo>
                  <a:lnTo>
                    <a:pt x="822835" y="0"/>
                  </a:lnTo>
                  <a:lnTo>
                    <a:pt x="822835" y="120415"/>
                  </a:lnTo>
                  <a:lnTo>
                    <a:pt x="0" y="1204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921250" y="7997825"/>
            <a:ext cx="3187700" cy="228600"/>
            <a:chOff x="0" y="0"/>
            <a:chExt cx="839559" cy="602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851400" y="8883650"/>
            <a:ext cx="3187700" cy="228600"/>
            <a:chOff x="0" y="0"/>
            <a:chExt cx="839559" cy="6020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51400" y="9112250"/>
            <a:ext cx="3187700" cy="228600"/>
            <a:chOff x="0" y="0"/>
            <a:chExt cx="839559" cy="60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870450" y="8226425"/>
            <a:ext cx="3187700" cy="228600"/>
            <a:chOff x="0" y="0"/>
            <a:chExt cx="839559" cy="602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7259300" y="2165507"/>
            <a:ext cx="467074" cy="596900"/>
          </a:xfrm>
          <a:custGeom>
            <a:avLst/>
            <a:gdLst/>
            <a:ahLst/>
            <a:cxnLst/>
            <a:rect l="l" t="t" r="r" b="b"/>
            <a:pathLst>
              <a:path w="467074" h="596900">
                <a:moveTo>
                  <a:pt x="0" y="0"/>
                </a:moveTo>
                <a:lnTo>
                  <a:pt x="467074" y="0"/>
                </a:lnTo>
                <a:lnTo>
                  <a:pt x="467074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TextBox 37"/>
          <p:cNvSpPr txBox="1"/>
          <p:nvPr/>
        </p:nvSpPr>
        <p:spPr>
          <a:xfrm>
            <a:off x="11254890" y="2296279"/>
            <a:ext cx="6211634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MAIORIA DOS PACIENTES: SEXO FEMININO</a:t>
            </a:r>
          </a:p>
        </p:txBody>
      </p:sp>
      <p:sp>
        <p:nvSpPr>
          <p:cNvPr id="38" name="AutoShape 38"/>
          <p:cNvSpPr/>
          <p:nvPr/>
        </p:nvSpPr>
        <p:spPr>
          <a:xfrm flipV="1">
            <a:off x="8007350" y="2482850"/>
            <a:ext cx="3247540" cy="4191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" name="TextBox 39"/>
          <p:cNvSpPr txBox="1"/>
          <p:nvPr/>
        </p:nvSpPr>
        <p:spPr>
          <a:xfrm>
            <a:off x="12484731" y="3221871"/>
            <a:ext cx="3751953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MÉDIA DE PESO: 105.1 KG</a:t>
            </a:r>
          </a:p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MÉDIA DE IMC: 37 KG/M2</a:t>
            </a:r>
          </a:p>
        </p:txBody>
      </p:sp>
      <p:sp>
        <p:nvSpPr>
          <p:cNvPr id="40" name="AutoShape 40"/>
          <p:cNvSpPr/>
          <p:nvPr/>
        </p:nvSpPr>
        <p:spPr>
          <a:xfrm flipV="1">
            <a:off x="8007350" y="3579892"/>
            <a:ext cx="4477381" cy="135405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6236684" y="3178254"/>
            <a:ext cx="634587" cy="803275"/>
          </a:xfrm>
          <a:custGeom>
            <a:avLst/>
            <a:gdLst/>
            <a:ahLst/>
            <a:cxnLst/>
            <a:rect l="l" t="t" r="r" b="b"/>
            <a:pathLst>
              <a:path w="634587" h="803275">
                <a:moveTo>
                  <a:pt x="0" y="0"/>
                </a:moveTo>
                <a:lnTo>
                  <a:pt x="634587" y="0"/>
                </a:lnTo>
                <a:lnTo>
                  <a:pt x="634587" y="803275"/>
                </a:lnTo>
                <a:lnTo>
                  <a:pt x="0" y="8032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TextBox 42"/>
          <p:cNvSpPr txBox="1"/>
          <p:nvPr/>
        </p:nvSpPr>
        <p:spPr>
          <a:xfrm>
            <a:off x="12351381" y="4984750"/>
            <a:ext cx="3237603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 MÉDIA DE NT-proBNP</a:t>
            </a:r>
          </a:p>
        </p:txBody>
      </p:sp>
      <p:sp>
        <p:nvSpPr>
          <p:cNvPr id="43" name="AutoShape 43"/>
          <p:cNvSpPr/>
          <p:nvPr/>
        </p:nvSpPr>
        <p:spPr>
          <a:xfrm flipV="1">
            <a:off x="8114464" y="5171321"/>
            <a:ext cx="4236916" cy="120807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5588984" y="4781967"/>
            <a:ext cx="778708" cy="778708"/>
          </a:xfrm>
          <a:custGeom>
            <a:avLst/>
            <a:gdLst/>
            <a:ahLst/>
            <a:cxnLst/>
            <a:rect l="l" t="t" r="r" b="b"/>
            <a:pathLst>
              <a:path w="778708" h="778708">
                <a:moveTo>
                  <a:pt x="0" y="0"/>
                </a:moveTo>
                <a:lnTo>
                  <a:pt x="778708" y="0"/>
                </a:lnTo>
                <a:lnTo>
                  <a:pt x="778708" y="778708"/>
                </a:lnTo>
                <a:lnTo>
                  <a:pt x="0" y="778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5693472" y="5938837"/>
            <a:ext cx="1348441" cy="1146175"/>
          </a:xfrm>
          <a:custGeom>
            <a:avLst/>
            <a:gdLst/>
            <a:ahLst/>
            <a:cxnLst/>
            <a:rect l="l" t="t" r="r" b="b"/>
            <a:pathLst>
              <a:path w="1348441" h="1146175">
                <a:moveTo>
                  <a:pt x="0" y="0"/>
                </a:moveTo>
                <a:lnTo>
                  <a:pt x="1348441" y="0"/>
                </a:lnTo>
                <a:lnTo>
                  <a:pt x="1348441" y="1146175"/>
                </a:lnTo>
                <a:lnTo>
                  <a:pt x="0" y="1146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TextBox 46"/>
          <p:cNvSpPr txBox="1"/>
          <p:nvPr/>
        </p:nvSpPr>
        <p:spPr>
          <a:xfrm>
            <a:off x="12615200" y="6146319"/>
            <a:ext cx="2973784" cy="93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MÉDIA DA FEVE: </a:t>
            </a:r>
          </a:p>
          <a:p>
            <a:pPr marL="398681" lvl="1" indent="-199340">
              <a:lnSpc>
                <a:spcPts val="2548"/>
              </a:lnSpc>
              <a:buFont typeface="Arial"/>
              <a:buChar char="•"/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50-59%: 40,6%</a:t>
            </a:r>
          </a:p>
          <a:p>
            <a:pPr marL="398681" lvl="1" indent="-199340">
              <a:lnSpc>
                <a:spcPts val="2548"/>
              </a:lnSpc>
              <a:spcBef>
                <a:spcPct val="0"/>
              </a:spcBef>
              <a:buFont typeface="Arial"/>
              <a:buChar char="•"/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&gt;= 60%: 43,3%</a:t>
            </a:r>
          </a:p>
        </p:txBody>
      </p:sp>
      <p:sp>
        <p:nvSpPr>
          <p:cNvPr id="47" name="AutoShape 47"/>
          <p:cNvSpPr/>
          <p:nvPr/>
        </p:nvSpPr>
        <p:spPr>
          <a:xfrm flipV="1">
            <a:off x="8133224" y="6626225"/>
            <a:ext cx="4481977" cy="8960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12490245" y="7789698"/>
            <a:ext cx="4769055" cy="616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 MÉDIA KCCQ-CSS (PTS): 58,9 PTS</a:t>
            </a:r>
          </a:p>
          <a:p>
            <a:pPr>
              <a:lnSpc>
                <a:spcPts val="2548"/>
              </a:lnSpc>
              <a:spcBef>
                <a:spcPct val="0"/>
              </a:spcBef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 MÉDIA DISTÂNCIA CAM.6M: 320 m</a:t>
            </a:r>
          </a:p>
        </p:txBody>
      </p:sp>
      <p:sp>
        <p:nvSpPr>
          <p:cNvPr id="49" name="AutoShape 49"/>
          <p:cNvSpPr/>
          <p:nvPr/>
        </p:nvSpPr>
        <p:spPr>
          <a:xfrm flipV="1">
            <a:off x="8133224" y="8112125"/>
            <a:ext cx="4357022" cy="9562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259300" y="7747201"/>
            <a:ext cx="924711" cy="707824"/>
          </a:xfrm>
          <a:custGeom>
            <a:avLst/>
            <a:gdLst/>
            <a:ahLst/>
            <a:cxnLst/>
            <a:rect l="l" t="t" r="r" b="b"/>
            <a:pathLst>
              <a:path w="924711" h="707824">
                <a:moveTo>
                  <a:pt x="0" y="0"/>
                </a:moveTo>
                <a:lnTo>
                  <a:pt x="924711" y="0"/>
                </a:lnTo>
                <a:lnTo>
                  <a:pt x="924711" y="707824"/>
                </a:lnTo>
                <a:lnTo>
                  <a:pt x="0" y="707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TextBox 51"/>
          <p:cNvSpPr txBox="1"/>
          <p:nvPr/>
        </p:nvSpPr>
        <p:spPr>
          <a:xfrm>
            <a:off x="10924417" y="8996527"/>
            <a:ext cx="5629561" cy="30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  <a:spcBef>
                <a:spcPct val="0"/>
              </a:spcBef>
            </a:pPr>
            <a:r>
              <a:rPr lang="en-US" sz="1846" spc="180">
                <a:solidFill>
                  <a:srgbClr val="231F20"/>
                </a:solidFill>
                <a:latin typeface="DM Sans"/>
              </a:rPr>
              <a:t>COMORBIDADES PRINCIPAIS: FA E HAS</a:t>
            </a:r>
          </a:p>
        </p:txBody>
      </p:sp>
      <p:sp>
        <p:nvSpPr>
          <p:cNvPr id="52" name="AutoShape 52"/>
          <p:cNvSpPr/>
          <p:nvPr/>
        </p:nvSpPr>
        <p:spPr>
          <a:xfrm>
            <a:off x="7993941" y="9045760"/>
            <a:ext cx="2930476" cy="1157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063456" y="9080218"/>
            <a:ext cx="1956914" cy="200584"/>
          </a:xfrm>
          <a:custGeom>
            <a:avLst/>
            <a:gdLst/>
            <a:ahLst/>
            <a:cxnLst/>
            <a:rect l="l" t="t" r="r" b="b"/>
            <a:pathLst>
              <a:path w="1956914" h="200584">
                <a:moveTo>
                  <a:pt x="0" y="0"/>
                </a:moveTo>
                <a:lnTo>
                  <a:pt x="1956914" y="0"/>
                </a:lnTo>
                <a:lnTo>
                  <a:pt x="1956914" y="200583"/>
                </a:lnTo>
                <a:lnTo>
                  <a:pt x="0" y="2005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TextBox 54"/>
          <p:cNvSpPr txBox="1"/>
          <p:nvPr/>
        </p:nvSpPr>
        <p:spPr>
          <a:xfrm>
            <a:off x="3690980" y="193103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RESULTADOS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02278"/>
            <a:chOff x="0" y="0"/>
            <a:chExt cx="4816593" cy="448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48337"/>
            </a:xfrm>
            <a:custGeom>
              <a:avLst/>
              <a:gdLst/>
              <a:ahLst/>
              <a:cxnLst/>
              <a:rect l="l" t="t" r="r" b="b"/>
              <a:pathLst>
                <a:path w="4816592" h="448337">
                  <a:moveTo>
                    <a:pt x="0" y="0"/>
                  </a:moveTo>
                  <a:lnTo>
                    <a:pt x="4816592" y="0"/>
                  </a:lnTo>
                  <a:lnTo>
                    <a:pt x="4816592" y="448337"/>
                  </a:lnTo>
                  <a:lnTo>
                    <a:pt x="0" y="44833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799619" y="-4729397"/>
            <a:ext cx="6267959" cy="6431675"/>
          </a:xfrm>
          <a:custGeom>
            <a:avLst/>
            <a:gdLst/>
            <a:ahLst/>
            <a:cxnLst/>
            <a:rect l="l" t="t" r="r" b="b"/>
            <a:pathLst>
              <a:path w="6267959" h="6431675">
                <a:moveTo>
                  <a:pt x="0" y="0"/>
                </a:moveTo>
                <a:lnTo>
                  <a:pt x="6267959" y="0"/>
                </a:lnTo>
                <a:lnTo>
                  <a:pt x="6267959" y="6431675"/>
                </a:lnTo>
                <a:lnTo>
                  <a:pt x="0" y="643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97092" y="1918806"/>
            <a:ext cx="11120833" cy="3138945"/>
          </a:xfrm>
          <a:custGeom>
            <a:avLst/>
            <a:gdLst/>
            <a:ahLst/>
            <a:cxnLst/>
            <a:rect l="l" t="t" r="r" b="b"/>
            <a:pathLst>
              <a:path w="11120833" h="3138945">
                <a:moveTo>
                  <a:pt x="0" y="0"/>
                </a:moveTo>
                <a:lnTo>
                  <a:pt x="11120833" y="0"/>
                </a:lnTo>
                <a:lnTo>
                  <a:pt x="11120833" y="3138945"/>
                </a:lnTo>
                <a:lnTo>
                  <a:pt x="0" y="31389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5361726" cy="5501771"/>
          </a:xfrm>
          <a:custGeom>
            <a:avLst/>
            <a:gdLst/>
            <a:ahLst/>
            <a:cxnLst/>
            <a:rect l="l" t="t" r="r" b="b"/>
            <a:pathLst>
              <a:path w="5361726" h="5501771">
                <a:moveTo>
                  <a:pt x="0" y="0"/>
                </a:moveTo>
                <a:lnTo>
                  <a:pt x="5361726" y="0"/>
                </a:lnTo>
                <a:lnTo>
                  <a:pt x="5361726" y="5501771"/>
                </a:lnTo>
                <a:lnTo>
                  <a:pt x="0" y="550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5346700" y="2181201"/>
            <a:ext cx="3187700" cy="228600"/>
            <a:chOff x="0" y="0"/>
            <a:chExt cx="839559" cy="60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9559" cy="60207"/>
            </a:xfrm>
            <a:custGeom>
              <a:avLst/>
              <a:gdLst/>
              <a:ahLst/>
              <a:cxnLst/>
              <a:rect l="l" t="t" r="r" b="b"/>
              <a:pathLst>
                <a:path w="839559" h="60207">
                  <a:moveTo>
                    <a:pt x="0" y="0"/>
                  </a:moveTo>
                  <a:lnTo>
                    <a:pt x="839559" y="0"/>
                  </a:lnTo>
                  <a:lnTo>
                    <a:pt x="839559" y="60207"/>
                  </a:lnTo>
                  <a:lnTo>
                    <a:pt x="0" y="602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11248" y="1872605"/>
            <a:ext cx="5085453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 NYHA: 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66% CLASSE FUNCIONAL II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33.8% CLASSE III/IV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8534400" y="2059175"/>
            <a:ext cx="3275477" cy="2363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3690980" y="193103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RESULTADOS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248" y="3153237"/>
            <a:ext cx="4252208" cy="13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MAIS DE 70% USAVAM: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DIURETICOS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IECA/BRA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BBQ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1248" y="4743867"/>
            <a:ext cx="4252208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MENOS DE 5% USAVAM: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iSGLT-2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8686800" y="3488279"/>
            <a:ext cx="3124448" cy="6212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5497729" y="3000837"/>
            <a:ext cx="3187700" cy="285750"/>
            <a:chOff x="0" y="0"/>
            <a:chExt cx="839559" cy="752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9559" cy="75259"/>
            </a:xfrm>
            <a:custGeom>
              <a:avLst/>
              <a:gdLst/>
              <a:ahLst/>
              <a:cxnLst/>
              <a:rect l="l" t="t" r="r" b="b"/>
              <a:pathLst>
                <a:path w="839559" h="75259">
                  <a:moveTo>
                    <a:pt x="0" y="0"/>
                  </a:moveTo>
                  <a:lnTo>
                    <a:pt x="839559" y="0"/>
                  </a:lnTo>
                  <a:lnTo>
                    <a:pt x="839559" y="75259"/>
                  </a:lnTo>
                  <a:lnTo>
                    <a:pt x="0" y="75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97729" y="4067637"/>
            <a:ext cx="3187700" cy="285750"/>
            <a:chOff x="0" y="0"/>
            <a:chExt cx="839559" cy="752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39559" cy="75259"/>
            </a:xfrm>
            <a:custGeom>
              <a:avLst/>
              <a:gdLst/>
              <a:ahLst/>
              <a:cxnLst/>
              <a:rect l="l" t="t" r="r" b="b"/>
              <a:pathLst>
                <a:path w="839559" h="75259">
                  <a:moveTo>
                    <a:pt x="0" y="0"/>
                  </a:moveTo>
                  <a:lnTo>
                    <a:pt x="839559" y="0"/>
                  </a:lnTo>
                  <a:lnTo>
                    <a:pt x="839559" y="75259"/>
                  </a:lnTo>
                  <a:lnTo>
                    <a:pt x="0" y="75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97729" y="4326479"/>
            <a:ext cx="3187700" cy="285750"/>
            <a:chOff x="0" y="0"/>
            <a:chExt cx="839559" cy="752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9559" cy="75259"/>
            </a:xfrm>
            <a:custGeom>
              <a:avLst/>
              <a:gdLst/>
              <a:ahLst/>
              <a:cxnLst/>
              <a:rect l="l" t="t" r="r" b="b"/>
              <a:pathLst>
                <a:path w="839559" h="75259">
                  <a:moveTo>
                    <a:pt x="0" y="0"/>
                  </a:moveTo>
                  <a:lnTo>
                    <a:pt x="839559" y="0"/>
                  </a:lnTo>
                  <a:lnTo>
                    <a:pt x="839559" y="75259"/>
                  </a:lnTo>
                  <a:lnTo>
                    <a:pt x="0" y="75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497729" y="4621754"/>
            <a:ext cx="3187700" cy="285750"/>
            <a:chOff x="0" y="0"/>
            <a:chExt cx="839559" cy="752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9559" cy="75259"/>
            </a:xfrm>
            <a:custGeom>
              <a:avLst/>
              <a:gdLst/>
              <a:ahLst/>
              <a:cxnLst/>
              <a:rect l="l" t="t" r="r" b="b"/>
              <a:pathLst>
                <a:path w="839559" h="75259">
                  <a:moveTo>
                    <a:pt x="0" y="0"/>
                  </a:moveTo>
                  <a:lnTo>
                    <a:pt x="839559" y="0"/>
                  </a:lnTo>
                  <a:lnTo>
                    <a:pt x="839559" y="75259"/>
                  </a:lnTo>
                  <a:lnTo>
                    <a:pt x="0" y="752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A1F26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8689144" y="3311439"/>
            <a:ext cx="3122104" cy="1768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" name="AutoShape 30"/>
          <p:cNvSpPr/>
          <p:nvPr/>
        </p:nvSpPr>
        <p:spPr>
          <a:xfrm>
            <a:off x="8683085" y="4850401"/>
            <a:ext cx="2734840" cy="207350"/>
          </a:xfrm>
          <a:prstGeom prst="line">
            <a:avLst/>
          </a:prstGeom>
          <a:ln w="38100" cap="flat">
            <a:solidFill>
              <a:srgbClr val="DA1F2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31" name="Group 31"/>
          <p:cNvGrpSpPr/>
          <p:nvPr/>
        </p:nvGrpSpPr>
        <p:grpSpPr>
          <a:xfrm>
            <a:off x="5346700" y="2447901"/>
            <a:ext cx="3187700" cy="276711"/>
            <a:chOff x="0" y="0"/>
            <a:chExt cx="839559" cy="728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39559" cy="72879"/>
            </a:xfrm>
            <a:custGeom>
              <a:avLst/>
              <a:gdLst/>
              <a:ahLst/>
              <a:cxnLst/>
              <a:rect l="l" t="t" r="r" b="b"/>
              <a:pathLst>
                <a:path w="839559" h="72879">
                  <a:moveTo>
                    <a:pt x="0" y="0"/>
                  </a:moveTo>
                  <a:lnTo>
                    <a:pt x="839559" y="0"/>
                  </a:lnTo>
                  <a:lnTo>
                    <a:pt x="839559" y="72879"/>
                  </a:lnTo>
                  <a:lnTo>
                    <a:pt x="0" y="728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02278"/>
            <a:chOff x="0" y="0"/>
            <a:chExt cx="4816593" cy="448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48337"/>
            </a:xfrm>
            <a:custGeom>
              <a:avLst/>
              <a:gdLst/>
              <a:ahLst/>
              <a:cxnLst/>
              <a:rect l="l" t="t" r="r" b="b"/>
              <a:pathLst>
                <a:path w="4816592" h="448337">
                  <a:moveTo>
                    <a:pt x="0" y="0"/>
                  </a:moveTo>
                  <a:lnTo>
                    <a:pt x="4816592" y="0"/>
                  </a:lnTo>
                  <a:lnTo>
                    <a:pt x="4816592" y="448337"/>
                  </a:lnTo>
                  <a:lnTo>
                    <a:pt x="0" y="44833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799619" y="-4729397"/>
            <a:ext cx="6267959" cy="6431675"/>
          </a:xfrm>
          <a:custGeom>
            <a:avLst/>
            <a:gdLst/>
            <a:ahLst/>
            <a:cxnLst/>
            <a:rect l="l" t="t" r="r" b="b"/>
            <a:pathLst>
              <a:path w="6267959" h="6431675">
                <a:moveTo>
                  <a:pt x="0" y="0"/>
                </a:moveTo>
                <a:lnTo>
                  <a:pt x="6267959" y="0"/>
                </a:lnTo>
                <a:lnTo>
                  <a:pt x="6267959" y="6431675"/>
                </a:lnTo>
                <a:lnTo>
                  <a:pt x="0" y="643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2851369" y="-3442596"/>
            <a:ext cx="5361726" cy="5501771"/>
          </a:xfrm>
          <a:custGeom>
            <a:avLst/>
            <a:gdLst/>
            <a:ahLst/>
            <a:cxnLst/>
            <a:rect l="l" t="t" r="r" b="b"/>
            <a:pathLst>
              <a:path w="5361726" h="5501771">
                <a:moveTo>
                  <a:pt x="0" y="0"/>
                </a:moveTo>
                <a:lnTo>
                  <a:pt x="5361726" y="0"/>
                </a:lnTo>
                <a:lnTo>
                  <a:pt x="5361726" y="5501771"/>
                </a:lnTo>
                <a:lnTo>
                  <a:pt x="0" y="550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5400000">
            <a:off x="453828" y="1564557"/>
            <a:ext cx="8552451" cy="8827893"/>
          </a:xfrm>
          <a:custGeom>
            <a:avLst/>
            <a:gdLst/>
            <a:ahLst/>
            <a:cxnLst/>
            <a:rect l="l" t="t" r="r" b="b"/>
            <a:pathLst>
              <a:path w="8552451" h="8827893">
                <a:moveTo>
                  <a:pt x="0" y="0"/>
                </a:moveTo>
                <a:lnTo>
                  <a:pt x="8552451" y="0"/>
                </a:lnTo>
                <a:lnTo>
                  <a:pt x="8552451" y="8827893"/>
                </a:lnTo>
                <a:lnTo>
                  <a:pt x="0" y="88278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3690980" y="193103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RESULTADOS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49100" y="2941828"/>
            <a:ext cx="4194900" cy="491371"/>
            <a:chOff x="0" y="0"/>
            <a:chExt cx="1104830" cy="1294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4830" cy="129415"/>
            </a:xfrm>
            <a:custGeom>
              <a:avLst/>
              <a:gdLst/>
              <a:ahLst/>
              <a:cxnLst/>
              <a:rect l="l" t="t" r="r" b="b"/>
              <a:pathLst>
                <a:path w="1104830" h="129415">
                  <a:moveTo>
                    <a:pt x="0" y="0"/>
                  </a:moveTo>
                  <a:lnTo>
                    <a:pt x="1104830" y="0"/>
                  </a:lnTo>
                  <a:lnTo>
                    <a:pt x="1104830" y="129415"/>
                  </a:lnTo>
                  <a:lnTo>
                    <a:pt x="0" y="1294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53048" y="1664178"/>
            <a:ext cx="6693142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 Bold"/>
              </a:rPr>
              <a:t>DESFECHOS PRIMÁRIOS (P&lt;0.001)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MUDANÇA NO KCCQ-CSS (16.6X8.7 pts)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REDUÇÃO PESO CORPORAL (-13,3 X -2,6 %)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949100" y="3681985"/>
            <a:ext cx="4194900" cy="940832"/>
            <a:chOff x="0" y="0"/>
            <a:chExt cx="1104830" cy="2477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4830" cy="247791"/>
            </a:xfrm>
            <a:custGeom>
              <a:avLst/>
              <a:gdLst/>
              <a:ahLst/>
              <a:cxnLst/>
              <a:rect l="l" t="t" r="r" b="b"/>
              <a:pathLst>
                <a:path w="1104830" h="247791">
                  <a:moveTo>
                    <a:pt x="0" y="0"/>
                  </a:moveTo>
                  <a:lnTo>
                    <a:pt x="1104830" y="0"/>
                  </a:lnTo>
                  <a:lnTo>
                    <a:pt x="1104830" y="247791"/>
                  </a:lnTo>
                  <a:lnTo>
                    <a:pt x="0" y="247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453048" y="3042023"/>
            <a:ext cx="6693142" cy="376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DM Sans Bold"/>
              </a:rPr>
              <a:t>DESFECHOS SECUNDÁRIOS (P&lt;0.001)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NÍVEL DE PCR (-43,5 X -7,3 %)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DESFECHO COMPOSTO (-60.1 X -34,9 %)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MORTE POR QUALQUER CAUSA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DESCOMEPNSAÇÃO DA IC</a:t>
            </a:r>
          </a:p>
          <a:p>
            <a:pPr marL="1302149" lvl="3" indent="-325537">
              <a:lnSpc>
                <a:spcPts val="2774"/>
              </a:lnSpc>
              <a:buFont typeface="Arial"/>
              <a:buChar char="￭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HOSPITALIZAÇÃO</a:t>
            </a:r>
          </a:p>
          <a:p>
            <a:pPr marL="1302149" lvl="3" indent="-325537">
              <a:lnSpc>
                <a:spcPts val="2774"/>
              </a:lnSpc>
              <a:buFont typeface="Arial"/>
              <a:buChar char="￭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NECESSIDADE DE MEDICAÇÃO IV</a:t>
            </a:r>
          </a:p>
          <a:p>
            <a:pPr marL="1302149" lvl="3" indent="-325537">
              <a:lnSpc>
                <a:spcPts val="2774"/>
              </a:lnSpc>
              <a:buFont typeface="Arial"/>
              <a:buChar char="￭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DIFERENÇA DE PONTOS NO KCCQ-CSS (PELO MENOS 15 pts; 10 pts E 5 pts)</a:t>
            </a:r>
          </a:p>
          <a:p>
            <a:pPr marL="1302149" lvl="3" indent="-325537">
              <a:lnSpc>
                <a:spcPts val="2774"/>
              </a:lnSpc>
              <a:spcBef>
                <a:spcPct val="0"/>
              </a:spcBef>
              <a:buFont typeface="Arial"/>
              <a:buChar char="￭"/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DIFRERENÇA DE 30 m - TC 6 MIN.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9144000" y="2193649"/>
            <a:ext cx="2309048" cy="99386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>
            <a:off x="9144000" y="4152401"/>
            <a:ext cx="2309048" cy="79069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9660349" y="7018258"/>
            <a:ext cx="6693142" cy="239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EVENTOS ADVERSOS GRAVES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SEMAGLUTIDA X PLACEBO</a:t>
            </a:r>
          </a:p>
          <a:p>
            <a:pPr marL="868099" lvl="2" indent="-289366">
              <a:lnSpc>
                <a:spcPts val="2774"/>
              </a:lnSpc>
              <a:buFont typeface="Arial"/>
              <a:buChar char="⚬"/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35 (13,3%) X  71 (26,7%)</a:t>
            </a:r>
          </a:p>
          <a:p>
            <a:pPr>
              <a:lnSpc>
                <a:spcPts val="2774"/>
              </a:lnSpc>
            </a:pPr>
            <a:endParaRPr lang="en-US" sz="2010" spc="197" dirty="0">
              <a:solidFill>
                <a:srgbClr val="231F20"/>
              </a:solidFill>
              <a:latin typeface="DM Sans Bold"/>
            </a:endParaRPr>
          </a:p>
          <a:p>
            <a:pPr>
              <a:lnSpc>
                <a:spcPts val="2774"/>
              </a:lnSpc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DESCONTINUIDADE DO TRATAMENTO POR E.A.</a:t>
            </a:r>
          </a:p>
          <a:p>
            <a:pPr marL="434050" lvl="1" indent="-217025">
              <a:lnSpc>
                <a:spcPts val="2774"/>
              </a:lnSpc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SEMAGLUTIDA (35)  X  PLACEBO (14)</a:t>
            </a:r>
          </a:p>
          <a:p>
            <a:pPr marL="434050" lvl="1" indent="-217025">
              <a:lnSpc>
                <a:spcPts val="2774"/>
              </a:lnSpc>
              <a:spcBef>
                <a:spcPct val="0"/>
              </a:spcBef>
              <a:buFont typeface="Arial"/>
              <a:buChar char="•"/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MAIORIA POR EAs RELACIONADOS AO TGI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60349" y="9639300"/>
            <a:ext cx="8273250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 Bold"/>
              </a:rPr>
              <a:t>MORTES: TOTAL (7); SEMAGLUTIDA (3); PLACEBO (4)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169367" y="-10264537"/>
            <a:ext cx="14379230" cy="14754807"/>
          </a:xfrm>
          <a:custGeom>
            <a:avLst/>
            <a:gdLst/>
            <a:ahLst/>
            <a:cxnLst/>
            <a:rect l="l" t="t" r="r" b="b"/>
            <a:pathLst>
              <a:path w="14379230" h="14754807">
                <a:moveTo>
                  <a:pt x="0" y="0"/>
                </a:moveTo>
                <a:lnTo>
                  <a:pt x="14379230" y="0"/>
                </a:lnTo>
                <a:lnTo>
                  <a:pt x="14379230" y="14754806"/>
                </a:lnTo>
                <a:lnTo>
                  <a:pt x="0" y="1475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777455" y="-4909998"/>
            <a:ext cx="12768006" cy="13101498"/>
          </a:xfrm>
          <a:custGeom>
            <a:avLst/>
            <a:gdLst/>
            <a:ahLst/>
            <a:cxnLst/>
            <a:rect l="l" t="t" r="r" b="b"/>
            <a:pathLst>
              <a:path w="12768006" h="13101498">
                <a:moveTo>
                  <a:pt x="0" y="0"/>
                </a:moveTo>
                <a:lnTo>
                  <a:pt x="12768006" y="0"/>
                </a:lnTo>
                <a:lnTo>
                  <a:pt x="12768006" y="13101498"/>
                </a:lnTo>
                <a:lnTo>
                  <a:pt x="0" y="13101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17324" y="3387041"/>
            <a:ext cx="2251487" cy="22064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20102" y="3030981"/>
            <a:ext cx="12057353" cy="17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en-US" sz="10107" spc="990">
                <a:solidFill>
                  <a:srgbClr val="FFFFFF"/>
                </a:solidFill>
                <a:latin typeface="Oswald Bold"/>
              </a:rPr>
              <a:t>DISCUSSÃO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687</Words>
  <Application>Microsoft Office PowerPoint</Application>
  <PresentationFormat>Personalizar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Oswald</vt:lpstr>
      <vt:lpstr>Calibri</vt:lpstr>
      <vt:lpstr>DM Sans Bold</vt:lpstr>
      <vt:lpstr>DM Sans</vt:lpstr>
      <vt:lpstr>Arial</vt:lpstr>
      <vt:lpstr>Oswald Bold Italics</vt:lpstr>
      <vt:lpstr>Oswald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Mário Anderson Alves Oliveira</cp:lastModifiedBy>
  <cp:revision>4</cp:revision>
  <dcterms:created xsi:type="dcterms:W3CDTF">2006-08-16T00:00:00Z</dcterms:created>
  <dcterms:modified xsi:type="dcterms:W3CDTF">2023-09-12T10:22:09Z</dcterms:modified>
  <dc:identifier>DAFuDr7r65k</dc:identifier>
</cp:coreProperties>
</file>