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90" r:id="rId6"/>
    <p:sldId id="287" r:id="rId7"/>
    <p:sldId id="262" r:id="rId8"/>
    <p:sldId id="283" r:id="rId9"/>
    <p:sldId id="289" r:id="rId10"/>
    <p:sldId id="284" r:id="rId11"/>
    <p:sldId id="286" r:id="rId12"/>
    <p:sldId id="288" r:id="rId13"/>
    <p:sldId id="291" r:id="rId14"/>
    <p:sldId id="281" r:id="rId15"/>
    <p:sldId id="259" r:id="rId16"/>
  </p:sldIdLst>
  <p:sldSz cx="12192000" cy="6858000"/>
  <p:notesSz cx="6797675" cy="9926638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7E949-5F5D-40E2-84B3-8407DD75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C94D4F-E6B6-34BC-1FD2-5E1C18FF5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58AF16-7C87-F382-301E-DA3DFA46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CF603-0DAA-941D-4696-4D2D548E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850F07-D94A-20CC-D408-461C6D2D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2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6A18-C027-C8E1-4269-F3A38BFE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1E9750-FCE0-D056-F157-12EE07C6C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3CA6E1-9242-A1D0-EDCA-33F0B03D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6447D1-9DA8-82B1-FDED-120D8FE4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2F9562-D7A5-A50A-2443-481E468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F9C6F4-8562-4A0A-6444-B351D8974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54FF4CC-2CC4-4971-82A6-40D400DE2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9693F1-0348-1F5B-8776-6222910A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B19BF3-B0B4-FF6D-7066-9D85BB09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049352-2C4D-994C-1D1A-95714114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3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A20FA-099D-552F-FBED-58C1DFB2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EF4D75-BD63-E629-7221-2275655AA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5C26D2-70B0-16AD-0C91-AEDF9C60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A72BF-1836-A551-FB20-C4E68D04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A333A-A348-9825-8823-1D37921E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4FAB0-79BE-B299-C9F3-C0A298AAC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3F1FB4-EB95-7D51-140D-109081725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6D8F96-C841-020A-8868-F0532094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14488-D1DC-55B5-FC78-7C7360B2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75727E-AAEB-8DD0-2556-906CF7DA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0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0A642-061F-0F30-07E1-0A341C92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A8E624-73B5-4936-E7EC-11C5E6CA4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F2D767-9AF0-2F54-DDF7-033DA314B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A9107B-EAE5-ED6F-0B73-4ACCDEB8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987F78-027C-1F3F-254A-738CF757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6B44E5-2D26-879E-109F-94AA23F0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9BD88-6C8B-3EFD-6937-B1D5389D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61CF23-2002-E8D4-B4CF-62B7DF2EB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D62AFF9-A42A-8AEA-81D1-992B2A7C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560D88-F334-A3D5-0179-76B6A9DD5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7C8D50F-FFBD-7202-18C5-E7D1932ED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1E1B46F-45C2-DBDA-10DB-42D9B971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D8EA345-274A-B65D-741A-71442054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477707-3FFE-F754-4B35-9883965E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6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B62D8-D2B2-6FF2-6188-0621557A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2052324-F8DA-A39D-4098-08125972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5050C47-B1BD-C193-4CFC-94603D973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455F18-39A3-4A1E-4808-9470B4BF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12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F0847E-A26A-69E4-7A0D-7A177213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2CFF1E-2ED0-105F-1F20-EA5BA7321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B2DA00-5603-C8C6-B07D-2EF106DD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8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4CE65-6328-E988-D224-F0E3E17E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7C9FC3-EFBF-9C37-1409-AE3DED625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503DB0-7BE7-CEAF-74D7-87E0BF86F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2890E0-347E-8CC6-F4FE-0742B824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B54A86-F86F-D560-DB40-E1CB979D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1368AC-BD3B-E8B8-002E-0060E8F1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9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6F097-6776-1012-AB86-0E931CE5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280D99-4CB7-E4B2-BBCF-2409B175E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FC736F-4845-9428-E576-C980B883A8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5BF18F-E04D-AA30-6468-942C590D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C90C60-E383-5DD0-1D42-64322911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2F62B9-DFC1-E3AF-27A8-F6885932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11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E3C8C67-126E-8B1F-C297-4E43FCF6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8F9156-1262-B080-7E22-906E5200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4F24EA-852E-DF82-B63C-A97609F1D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9D7D2-7CA9-4552-8B99-4AF38E0A319B}" type="datetimeFigureOut">
              <a:rPr lang="pt-BR" smtClean="0"/>
              <a:t>28/04/2026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0CC4BC-7FF2-4E1E-DE99-CB920CDA4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17575-78FA-C9F4-1822-7CA8A12EE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3410A1-11DB-4F22-95B0-0505B7FB9F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13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presenta&#231;&#227;o%20PDO\Planejamento%202026%20a%202028_SIF_13JAN26_V.F%20(3)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4698E6-88E4-3802-3BC8-480861EF1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458814-851F-57C8-EEF0-AC0816B4C275}"/>
              </a:ext>
            </a:extLst>
          </p:cNvPr>
          <p:cNvSpPr txBox="1"/>
          <p:nvPr/>
        </p:nvSpPr>
        <p:spPr>
          <a:xfrm>
            <a:off x="317152" y="3199490"/>
            <a:ext cx="8433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PLANO DIRETOR DE OBRAS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E214B2B-E997-8124-4D5D-D2AA76277C07}"/>
              </a:ext>
            </a:extLst>
          </p:cNvPr>
          <p:cNvSpPr txBox="1"/>
          <p:nvPr/>
        </p:nvSpPr>
        <p:spPr>
          <a:xfrm>
            <a:off x="317152" y="3907376"/>
            <a:ext cx="436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PLANEJAMENTO DO HULW</a:t>
            </a:r>
          </a:p>
        </p:txBody>
      </p:sp>
    </p:spTree>
    <p:extLst>
      <p:ext uri="{BB962C8B-B14F-4D97-AF65-F5344CB8AC3E}">
        <p14:creationId xmlns:p14="http://schemas.microsoft.com/office/powerpoint/2010/main" val="379415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B8EA-AB34-53FD-CFE5-B54A36F34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BD274EAE-642A-A59C-1958-B9DF04C1A2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E208DC1-35A6-71E4-7E6D-F740640A868D}"/>
              </a:ext>
            </a:extLst>
          </p:cNvPr>
          <p:cNvSpPr txBox="1"/>
          <p:nvPr/>
        </p:nvSpPr>
        <p:spPr>
          <a:xfrm>
            <a:off x="206827" y="863299"/>
            <a:ext cx="8403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>
                <a:solidFill>
                  <a:schemeClr val="bg1"/>
                </a:solidFill>
              </a:rPr>
              <a:t>6º andar Ala B</a:t>
            </a:r>
            <a:r>
              <a:rPr lang="pt-BR" sz="2400" dirty="0">
                <a:solidFill>
                  <a:schemeClr val="bg1"/>
                </a:solidFill>
              </a:rPr>
              <a:t> - CECAE e Hemodiálise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6º andar segunda metade da Ala A</a:t>
            </a:r>
            <a:r>
              <a:rPr lang="pt-BR" sz="2400" dirty="0">
                <a:solidFill>
                  <a:schemeClr val="bg1"/>
                </a:solidFill>
              </a:rPr>
              <a:t> - Centro Cirúrgico CEROF</a:t>
            </a:r>
          </a:p>
          <a:p>
            <a:pPr>
              <a:buNone/>
            </a:pP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151CD96-3935-D5F7-BC1C-E5270E0FE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1702"/>
            <a:ext cx="12115799" cy="27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3C60E-70FA-82DF-3961-8DCB7D829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245FA90E-DD24-234B-E510-24BC059B6F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20B8540-B3A7-E605-C348-BF4DFB38F0A3}"/>
              </a:ext>
            </a:extLst>
          </p:cNvPr>
          <p:cNvSpPr txBox="1"/>
          <p:nvPr/>
        </p:nvSpPr>
        <p:spPr>
          <a:xfrm>
            <a:off x="638636" y="428806"/>
            <a:ext cx="6405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PANORAMA GERAL - PDO</a:t>
            </a:r>
          </a:p>
        </p:txBody>
      </p:sp>
      <p:pic>
        <p:nvPicPr>
          <p:cNvPr id="5" name="Imagem 4">
            <a:hlinkClick r:id="rId3" action="ppaction://hlinkfile"/>
            <a:extLst>
              <a:ext uri="{FF2B5EF4-FFF2-40B4-BE49-F238E27FC236}">
                <a16:creationId xmlns:a16="http://schemas.microsoft.com/office/drawing/2014/main" id="{C0B43C32-2AE1-5D75-1695-9214148F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275" y="1858762"/>
            <a:ext cx="6118239" cy="35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D7C51D-8BCF-FF81-48DC-0B36322805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1588"/>
            <a:ext cx="12186355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3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FAA7C-9F79-42CD-1448-D9ED10FB3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6EAF1D22-027D-7B22-F7F3-28604DA184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636016D-A35D-A0C7-D079-D65C29D4ED75}"/>
              </a:ext>
            </a:extLst>
          </p:cNvPr>
          <p:cNvSpPr txBox="1"/>
          <p:nvPr/>
        </p:nvSpPr>
        <p:spPr>
          <a:xfrm>
            <a:off x="467982" y="448818"/>
            <a:ext cx="92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DIRETRIZES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6BCAF8-75A2-032A-E1F8-FA4B18F75F47}"/>
              </a:ext>
            </a:extLst>
          </p:cNvPr>
          <p:cNvSpPr txBox="1"/>
          <p:nvPr/>
        </p:nvSpPr>
        <p:spPr>
          <a:xfrm>
            <a:off x="816222" y="1384152"/>
            <a:ext cx="9862664" cy="502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Requalificar a infraestrutura com foco nas normas, valorização dos colaboradores e atendimentos assistenciais;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Ampliar o número de leitos e salas cirúrgicas para expandir os atendimentos assistenciais;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1"/>
                </a:solidFill>
              </a:rPr>
              <a:t>Ocupar estrategicamente o sexto andar para viabilizar a expansão e modernização do hospital.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832BF-FE4E-DD61-5533-10FF611D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3BC47B1F-1FE4-3F2F-C592-ECDEEA84B3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CFACA1C-5E1E-9324-70FF-102ED183B152}"/>
              </a:ext>
            </a:extLst>
          </p:cNvPr>
          <p:cNvSpPr txBox="1"/>
          <p:nvPr/>
        </p:nvSpPr>
        <p:spPr>
          <a:xfrm>
            <a:off x="417078" y="198447"/>
            <a:ext cx="92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PLANTA ESQUEMÁTICA (6º ANDAR)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BD281DB-77BD-AEE1-16B8-13F3A8420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8" y="2210221"/>
            <a:ext cx="10280563" cy="278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1BFA4-A52B-1BBC-2DC0-4C2FF9457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3AAAE856-B9A6-A952-C6C9-76ABD623BC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9F8BA34-3777-1439-C130-ED7DCF866D49}"/>
              </a:ext>
            </a:extLst>
          </p:cNvPr>
          <p:cNvSpPr txBox="1"/>
          <p:nvPr/>
        </p:nvSpPr>
        <p:spPr>
          <a:xfrm>
            <a:off x="417078" y="198447"/>
            <a:ext cx="9242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PLANTA ESQUEMÁTICA (1º ANDAR)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2F75985-56A8-C2E7-2F43-E132681B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03642" y="800929"/>
            <a:ext cx="5875429" cy="55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5FD60-4D34-C5FE-C6D6-687E3FEB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D189D872-ED62-A476-2C8E-9B8023144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9C22D-74B6-67DC-9B05-FE60FBCF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8F9F34-30BC-93C0-7941-C377DED92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5F585F7-10D2-C00A-DA75-4911A54AA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29BD4-6D93-86F0-AEE2-E4775828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495FAA3D-D250-9116-5CA3-F36B4F92A0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8DC1949-5280-83E6-D203-9C8A5AD88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8" y="849087"/>
            <a:ext cx="9767221" cy="58456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C669710-961E-3ED1-C30C-0B5C58129EB2}"/>
              </a:ext>
            </a:extLst>
          </p:cNvPr>
          <p:cNvSpPr txBox="1"/>
          <p:nvPr/>
        </p:nvSpPr>
        <p:spPr>
          <a:xfrm>
            <a:off x="4180801" y="849087"/>
            <a:ext cx="59728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1º andar Ala B</a:t>
            </a:r>
            <a:r>
              <a:rPr lang="pt-BR" sz="2400" dirty="0">
                <a:solidFill>
                  <a:schemeClr val="bg1"/>
                </a:solidFill>
              </a:rPr>
              <a:t> - UTIs Geral e Pós Cirúrgica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1º andar Bloco C</a:t>
            </a:r>
            <a:r>
              <a:rPr lang="pt-BR" sz="2400" dirty="0">
                <a:solidFill>
                  <a:schemeClr val="bg1"/>
                </a:solidFill>
              </a:rPr>
              <a:t> - UTI Pediátrica</a:t>
            </a:r>
          </a:p>
          <a:p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DA71E-68B7-10D7-241B-CF1B96819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rtboard 2-100">
            <a:extLst>
              <a:ext uri="{FF2B5EF4-FFF2-40B4-BE49-F238E27FC236}">
                <a16:creationId xmlns:a16="http://schemas.microsoft.com/office/drawing/2014/main" id="{01C3427E-B969-FFCF-BCFC-DC3D79EBC9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59972DD9-9340-4D26-67F6-DC384649707A}"/>
              </a:ext>
            </a:extLst>
          </p:cNvPr>
          <p:cNvSpPr txBox="1"/>
          <p:nvPr/>
        </p:nvSpPr>
        <p:spPr>
          <a:xfrm>
            <a:off x="576736" y="552452"/>
            <a:ext cx="563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3º andar Ala B</a:t>
            </a:r>
            <a:r>
              <a:rPr lang="pt-BR" sz="2400" dirty="0">
                <a:solidFill>
                  <a:schemeClr val="bg1"/>
                </a:solidFill>
              </a:rPr>
              <a:t> - UTIN, </a:t>
            </a:r>
            <a:r>
              <a:rPr lang="pt-BR" sz="2400" dirty="0" err="1">
                <a:solidFill>
                  <a:schemeClr val="bg1"/>
                </a:solidFill>
              </a:rPr>
              <a:t>UCINCo</a:t>
            </a:r>
            <a:r>
              <a:rPr lang="pt-BR" sz="2400" dirty="0">
                <a:solidFill>
                  <a:schemeClr val="bg1"/>
                </a:solidFill>
              </a:rPr>
              <a:t> E </a:t>
            </a:r>
            <a:r>
              <a:rPr lang="pt-BR" sz="2400" dirty="0" err="1">
                <a:solidFill>
                  <a:schemeClr val="bg1"/>
                </a:solidFill>
              </a:rPr>
              <a:t>UCINCa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D89440-F2D2-EA40-C325-C59282378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84" y="1287858"/>
            <a:ext cx="10463437" cy="478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5795C3104E22478B7FE360E3D4C96D" ma:contentTypeVersion="18" ma:contentTypeDescription="Crie um novo documento." ma:contentTypeScope="" ma:versionID="7aedfa91fe2174670fced36695b7b9e2">
  <xsd:schema xmlns:xsd="http://www.w3.org/2001/XMLSchema" xmlns:xs="http://www.w3.org/2001/XMLSchema" xmlns:p="http://schemas.microsoft.com/office/2006/metadata/properties" xmlns:ns2="6f2a1a36-9966-4aea-b25c-a3acf0857e5f" xmlns:ns3="4ace157c-831e-4b56-b9e8-3e2c32fbebfd" targetNamespace="http://schemas.microsoft.com/office/2006/metadata/properties" ma:root="true" ma:fieldsID="e2809ffe8a550746a8360ad8c5fedd95" ns2:_="" ns3:_="">
    <xsd:import namespace="6f2a1a36-9966-4aea-b25c-a3acf0857e5f"/>
    <xsd:import namespace="4ace157c-831e-4b56-b9e8-3e2c32fbeb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a1a36-9966-4aea-b25c-a3acf0857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b99c23-16d4-4d51-b836-3720d65451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ce157c-831e-4b56-b9e8-3e2c32fbebf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fb31d2-a41b-469b-b559-e1668bc2bb55}" ma:internalName="TaxCatchAll" ma:showField="CatchAllData" ma:web="4ace157c-831e-4b56-b9e8-3e2c32fbeb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ce157c-831e-4b56-b9e8-3e2c32fbebfd" xsi:nil="true"/>
    <lcf76f155ced4ddcb4097134ff3c332f xmlns="6f2a1a36-9966-4aea-b25c-a3acf0857e5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E103C1-23F0-4ECF-A5CB-706D4E9C31E8}">
  <ds:schemaRefs>
    <ds:schemaRef ds:uri="4ace157c-831e-4b56-b9e8-3e2c32fbebfd"/>
    <ds:schemaRef ds:uri="6f2a1a36-9966-4aea-b25c-a3acf0857e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16F722-B5F2-4B12-9222-AB08A0FD0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CE236E-D3CD-40A8-B65F-9A027723773C}">
  <ds:schemaRefs>
    <ds:schemaRef ds:uri="4ace157c-831e-4b56-b9e8-3e2c32fbebfd"/>
    <ds:schemaRef ds:uri="6f2a1a36-9966-4aea-b25c-a3acf0857e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113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Manoel Jose Mascarenhas Fontes Neto</dc:creator>
  <cp:lastModifiedBy>Rafael Moraes Gadelha</cp:lastModifiedBy>
  <cp:revision>11</cp:revision>
  <cp:lastPrinted>2026-03-30T21:48:15Z</cp:lastPrinted>
  <dcterms:created xsi:type="dcterms:W3CDTF">2026-03-25T19:46:39Z</dcterms:created>
  <dcterms:modified xsi:type="dcterms:W3CDTF">2026-04-28T16:53:15Z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0x010100435795C3104E22478B7FE360E3D4C96D</vt:lpwstr>
  </property>
</Properties>
</file>