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0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1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2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3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4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5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6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7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8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19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0.xml" ContentType="application/vnd.openxmlformats-officedocument.themeOverr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1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2.xml" ContentType="application/vnd.openxmlformats-officedocument.themeOverr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3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4.xml" ContentType="application/vnd.openxmlformats-officedocument.themeOverr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5.xml" ContentType="application/vnd.openxmlformats-officedocument.themeOverr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6.xml" ContentType="application/vnd.openxmlformats-officedocument.themeOverr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7.xml" ContentType="application/vnd.openxmlformats-officedocument.themeOverr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28.xml" ContentType="application/vnd.openxmlformats-officedocument.themeOverr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29.xml" ContentType="application/vnd.openxmlformats-officedocument.themeOverr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30.xml" ContentType="application/vnd.openxmlformats-officedocument.themeOverr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31.xml" ContentType="application/vnd.openxmlformats-officedocument.themeOverr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32.xml" ContentType="application/vnd.openxmlformats-officedocument.themeOverr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33.xml" ContentType="application/vnd.openxmlformats-officedocument.themeOverrid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theme/themeOverride34.xml" ContentType="application/vnd.openxmlformats-officedocument.themeOverrid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theme/themeOverride3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76" r:id="rId2"/>
    <p:sldId id="335" r:id="rId3"/>
    <p:sldId id="377" r:id="rId4"/>
    <p:sldId id="339" r:id="rId5"/>
    <p:sldId id="342" r:id="rId6"/>
    <p:sldId id="387" r:id="rId7"/>
    <p:sldId id="345" r:id="rId8"/>
    <p:sldId id="352" r:id="rId9"/>
    <p:sldId id="355" r:id="rId10"/>
    <p:sldId id="346" r:id="rId11"/>
    <p:sldId id="348" r:id="rId12"/>
    <p:sldId id="349" r:id="rId13"/>
    <p:sldId id="379" r:id="rId14"/>
    <p:sldId id="380" r:id="rId15"/>
    <p:sldId id="388" r:id="rId16"/>
    <p:sldId id="340" r:id="rId17"/>
    <p:sldId id="347" r:id="rId18"/>
    <p:sldId id="341" r:id="rId19"/>
    <p:sldId id="350" r:id="rId20"/>
    <p:sldId id="343" r:id="rId21"/>
    <p:sldId id="353" r:id="rId22"/>
    <p:sldId id="351" r:id="rId23"/>
    <p:sldId id="354" r:id="rId24"/>
    <p:sldId id="356" r:id="rId25"/>
    <p:sldId id="357" r:id="rId26"/>
    <p:sldId id="378" r:id="rId27"/>
    <p:sldId id="386" r:id="rId28"/>
    <p:sldId id="358" r:id="rId29"/>
    <p:sldId id="373" r:id="rId30"/>
    <p:sldId id="372" r:id="rId31"/>
    <p:sldId id="359" r:id="rId32"/>
    <p:sldId id="384" r:id="rId33"/>
    <p:sldId id="360" r:id="rId34"/>
    <p:sldId id="385" r:id="rId35"/>
    <p:sldId id="367" r:id="rId36"/>
    <p:sldId id="381" r:id="rId37"/>
    <p:sldId id="382" r:id="rId38"/>
    <p:sldId id="383" r:id="rId39"/>
    <p:sldId id="363" r:id="rId40"/>
    <p:sldId id="364" r:id="rId41"/>
    <p:sldId id="365" r:id="rId42"/>
    <p:sldId id="366" r:id="rId43"/>
    <p:sldId id="369" r:id="rId44"/>
    <p:sldId id="370" r:id="rId45"/>
    <p:sldId id="371" r:id="rId46"/>
    <p:sldId id="361" r:id="rId47"/>
    <p:sldId id="362" r:id="rId48"/>
    <p:sldId id="374" r:id="rId4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714" autoAdjust="0"/>
  </p:normalViewPr>
  <p:slideViewPr>
    <p:cSldViewPr snapToGrid="0">
      <p:cViewPr varScale="1">
        <p:scale>
          <a:sx n="105" d="100"/>
          <a:sy n="105" d="100"/>
        </p:scale>
        <p:origin x="834" y="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bserhnet-my.sharepoint.com/personal/patricia_oliveira_2_ebserh_gov_br/Documents/Indicadores%20Planejamento/# INDICADORES - HUJB 2024 #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1.xml"/><Relationship Id="rId2" Type="http://schemas.microsoft.com/office/2011/relationships/chartColorStyle" Target="colors33.xml"/><Relationship Id="rId1" Type="http://schemas.microsoft.com/office/2011/relationships/chartStyle" Target="style33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2.xml"/><Relationship Id="rId2" Type="http://schemas.microsoft.com/office/2011/relationships/chartColorStyle" Target="colors34.xml"/><Relationship Id="rId1" Type="http://schemas.microsoft.com/office/2011/relationships/chartStyle" Target="style34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3.xml"/><Relationship Id="rId2" Type="http://schemas.microsoft.com/office/2011/relationships/chartColorStyle" Target="colors35.xml"/><Relationship Id="rId1" Type="http://schemas.microsoft.com/office/2011/relationships/chartStyle" Target="style35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4.xml"/><Relationship Id="rId2" Type="http://schemas.microsoft.com/office/2011/relationships/chartColorStyle" Target="colors36.xml"/><Relationship Id="rId1" Type="http://schemas.microsoft.com/office/2011/relationships/chartStyle" Target="style36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5.xml"/><Relationship Id="rId2" Type="http://schemas.microsoft.com/office/2011/relationships/chartColorStyle" Target="colors37.xml"/><Relationship Id="rId1" Type="http://schemas.microsoft.com/office/2011/relationships/chartStyle" Target="style37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ebserhnet-my.sharepoint.com/personal/patricia_oliveira_2_ebserh_gov_br/Documents/Indicadores%20Planejamento/# INDICADORES - HUJB 2024 #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https://ebserhnet-my.sharepoint.com/personal/patricia_oliveira_2_ebserh_gov_br/Documents/Indicadores%20Planejamento/# INDICADORES - HUJB 2024 #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STCOR!$C$31:$N$31</c:f>
              <c:numCache>
                <c:formatCode>General</c:formatCode>
                <c:ptCount val="12"/>
                <c:pt idx="0">
                  <c:v>52</c:v>
                </c:pt>
                <c:pt idx="1">
                  <c:v>59</c:v>
                </c:pt>
                <c:pt idx="2">
                  <c:v>44</c:v>
                </c:pt>
                <c:pt idx="3">
                  <c:v>46</c:v>
                </c:pt>
                <c:pt idx="4">
                  <c:v>54</c:v>
                </c:pt>
                <c:pt idx="5">
                  <c:v>49</c:v>
                </c:pt>
                <c:pt idx="6">
                  <c:v>59</c:v>
                </c:pt>
                <c:pt idx="7">
                  <c:v>70</c:v>
                </c:pt>
                <c:pt idx="8">
                  <c:v>76</c:v>
                </c:pt>
                <c:pt idx="9">
                  <c:v>80</c:v>
                </c:pt>
                <c:pt idx="10">
                  <c:v>51</c:v>
                </c:pt>
                <c:pt idx="1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2D-4687-B7A0-C75CA2C18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STCOR!$C$32:$N$32</c:f>
              <c:numCache>
                <c:formatCode>General</c:formatCode>
                <c:ptCount val="12"/>
                <c:pt idx="0">
                  <c:v>57</c:v>
                </c:pt>
                <c:pt idx="1">
                  <c:v>57</c:v>
                </c:pt>
                <c:pt idx="2">
                  <c:v>57</c:v>
                </c:pt>
                <c:pt idx="3">
                  <c:v>57</c:v>
                </c:pt>
                <c:pt idx="4">
                  <c:v>57</c:v>
                </c:pt>
                <c:pt idx="5">
                  <c:v>57</c:v>
                </c:pt>
                <c:pt idx="6">
                  <c:v>57</c:v>
                </c:pt>
                <c:pt idx="7">
                  <c:v>57</c:v>
                </c:pt>
                <c:pt idx="8">
                  <c:v>57</c:v>
                </c:pt>
                <c:pt idx="9">
                  <c:v>57</c:v>
                </c:pt>
                <c:pt idx="10">
                  <c:v>57</c:v>
                </c:pt>
                <c:pt idx="11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2D-4687-B7A0-C75CA2C18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UCM!$C$6:$N$6</c:f>
              <c:numCache>
                <c:formatCode>#,##0</c:formatCode>
                <c:ptCount val="12"/>
                <c:pt idx="0">
                  <c:v>51</c:v>
                </c:pt>
                <c:pt idx="1">
                  <c:v>44</c:v>
                </c:pt>
                <c:pt idx="2">
                  <c:v>44</c:v>
                </c:pt>
                <c:pt idx="3">
                  <c:v>39</c:v>
                </c:pt>
                <c:pt idx="4" formatCode="General">
                  <c:v>38</c:v>
                </c:pt>
                <c:pt idx="5">
                  <c:v>38</c:v>
                </c:pt>
                <c:pt idx="6" formatCode="General">
                  <c:v>37</c:v>
                </c:pt>
                <c:pt idx="7" formatCode="General">
                  <c:v>43</c:v>
                </c:pt>
                <c:pt idx="8" formatCode="General">
                  <c:v>40</c:v>
                </c:pt>
                <c:pt idx="9" formatCode="General">
                  <c:v>45</c:v>
                </c:pt>
                <c:pt idx="10" formatCode="General">
                  <c:v>53</c:v>
                </c:pt>
                <c:pt idx="11" formatCode="General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63-4D9F-8376-3239BB07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UCM!$C$8:$N$8</c:f>
              <c:numCache>
                <c:formatCode>General</c:formatCode>
                <c:ptCount val="12"/>
                <c:pt idx="0">
                  <c:v>39</c:v>
                </c:pt>
                <c:pt idx="1">
                  <c:v>39</c:v>
                </c:pt>
                <c:pt idx="2">
                  <c:v>39</c:v>
                </c:pt>
                <c:pt idx="3">
                  <c:v>39</c:v>
                </c:pt>
                <c:pt idx="4">
                  <c:v>39</c:v>
                </c:pt>
                <c:pt idx="5">
                  <c:v>39</c:v>
                </c:pt>
                <c:pt idx="6">
                  <c:v>39</c:v>
                </c:pt>
                <c:pt idx="7">
                  <c:v>39</c:v>
                </c:pt>
                <c:pt idx="8">
                  <c:v>39</c:v>
                </c:pt>
                <c:pt idx="9">
                  <c:v>39</c:v>
                </c:pt>
                <c:pt idx="10">
                  <c:v>39</c:v>
                </c:pt>
                <c:pt idx="11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63-4D9F-8376-3239BB07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UBCME!$C$112:$N$112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UBCME!$C$113:$N$113</c:f>
              <c:numCache>
                <c:formatCode>General</c:formatCode>
                <c:ptCount val="12"/>
                <c:pt idx="0">
                  <c:v>91</c:v>
                </c:pt>
                <c:pt idx="1">
                  <c:v>62</c:v>
                </c:pt>
                <c:pt idx="2">
                  <c:v>90</c:v>
                </c:pt>
                <c:pt idx="3">
                  <c:v>109</c:v>
                </c:pt>
                <c:pt idx="4">
                  <c:v>68</c:v>
                </c:pt>
                <c:pt idx="5">
                  <c:v>91</c:v>
                </c:pt>
                <c:pt idx="6">
                  <c:v>114</c:v>
                </c:pt>
                <c:pt idx="7">
                  <c:v>129</c:v>
                </c:pt>
                <c:pt idx="8">
                  <c:v>147</c:v>
                </c:pt>
                <c:pt idx="9">
                  <c:v>135</c:v>
                </c:pt>
                <c:pt idx="10">
                  <c:v>134</c:v>
                </c:pt>
                <c:pt idx="11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68-435D-A559-835AD534F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UBCME!$C$112:$N$112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UBCME!$C$114:$N$114</c:f>
              <c:numCache>
                <c:formatCode>General</c:formatCode>
                <c:ptCount val="12"/>
                <c:pt idx="0">
                  <c:v>120</c:v>
                </c:pt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  <c:pt idx="4">
                  <c:v>120</c:v>
                </c:pt>
                <c:pt idx="5">
                  <c:v>120</c:v>
                </c:pt>
                <c:pt idx="6">
                  <c:v>120</c:v>
                </c:pt>
                <c:pt idx="7">
                  <c:v>120</c:v>
                </c:pt>
                <c:pt idx="8">
                  <c:v>120</c:v>
                </c:pt>
                <c:pt idx="9">
                  <c:v>120</c:v>
                </c:pt>
                <c:pt idx="10">
                  <c:v>120</c:v>
                </c:pt>
                <c:pt idx="11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168-435D-A559-835AD534F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UBCME!$C$6:$N$6</c:f>
              <c:numCache>
                <c:formatCode>General</c:formatCode>
                <c:ptCount val="12"/>
                <c:pt idx="0">
                  <c:v>19</c:v>
                </c:pt>
                <c:pt idx="1">
                  <c:v>7</c:v>
                </c:pt>
                <c:pt idx="2">
                  <c:v>20</c:v>
                </c:pt>
                <c:pt idx="3">
                  <c:v>17</c:v>
                </c:pt>
                <c:pt idx="4">
                  <c:v>19</c:v>
                </c:pt>
                <c:pt idx="5">
                  <c:v>21</c:v>
                </c:pt>
                <c:pt idx="6">
                  <c:v>29</c:v>
                </c:pt>
                <c:pt idx="7">
                  <c:v>36</c:v>
                </c:pt>
                <c:pt idx="8">
                  <c:v>28</c:v>
                </c:pt>
                <c:pt idx="9">
                  <c:v>33</c:v>
                </c:pt>
                <c:pt idx="10">
                  <c:v>31</c:v>
                </c:pt>
                <c:pt idx="1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43-4F4D-A9BB-F013D92F1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UBCME!$C$8:$N$8</c:f>
              <c:numCache>
                <c:formatCode>General</c:formatCode>
                <c:ptCount val="12"/>
                <c:pt idx="0">
                  <c:v>24</c:v>
                </c:pt>
                <c:pt idx="1">
                  <c:v>24</c:v>
                </c:pt>
                <c:pt idx="2">
                  <c:v>24</c:v>
                </c:pt>
                <c:pt idx="3">
                  <c:v>24</c:v>
                </c:pt>
                <c:pt idx="4">
                  <c:v>24</c:v>
                </c:pt>
                <c:pt idx="5">
                  <c:v>24</c:v>
                </c:pt>
                <c:pt idx="6">
                  <c:v>24</c:v>
                </c:pt>
                <c:pt idx="7">
                  <c:v>24</c:v>
                </c:pt>
                <c:pt idx="8">
                  <c:v>24</c:v>
                </c:pt>
                <c:pt idx="9">
                  <c:v>24</c:v>
                </c:pt>
                <c:pt idx="10">
                  <c:v>24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43-4F4D-A9BB-F013D92F1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UBCME!$C$54:$N$54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UBCME!$C$55:$N$55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9</c:v>
                </c:pt>
                <c:pt idx="6">
                  <c:v>1</c:v>
                </c:pt>
                <c:pt idx="7">
                  <c:v>2</c:v>
                </c:pt>
                <c:pt idx="8">
                  <c:v>10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52-4DAF-87AA-918D5B3C5E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UBCME!$C$54:$N$54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UBCME!$C$56:$N$56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52-4DAF-87AA-918D5B3C5E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UBCME!$C$31:$N$31</c:f>
              <c:numCache>
                <c:formatCode>General</c:formatCode>
                <c:ptCount val="12"/>
                <c:pt idx="0">
                  <c:v>8</c:v>
                </c:pt>
                <c:pt idx="1">
                  <c:v>4</c:v>
                </c:pt>
                <c:pt idx="2">
                  <c:v>6</c:v>
                </c:pt>
                <c:pt idx="3">
                  <c:v>9</c:v>
                </c:pt>
                <c:pt idx="4">
                  <c:v>3</c:v>
                </c:pt>
                <c:pt idx="5">
                  <c:v>3</c:v>
                </c:pt>
                <c:pt idx="6">
                  <c:v>9</c:v>
                </c:pt>
                <c:pt idx="7">
                  <c:v>4</c:v>
                </c:pt>
                <c:pt idx="8">
                  <c:v>13</c:v>
                </c:pt>
                <c:pt idx="9">
                  <c:v>11</c:v>
                </c:pt>
                <c:pt idx="10">
                  <c:v>7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85-41BC-896A-C049FDA55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UBCME!$C$32:$N$32</c:f>
              <c:numCache>
                <c:formatCode>General</c:formatCode>
                <c:ptCount val="12"/>
                <c:pt idx="0">
                  <c:v>14</c:v>
                </c:pt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14</c:v>
                </c:pt>
                <c:pt idx="9">
                  <c:v>14</c:v>
                </c:pt>
                <c:pt idx="10">
                  <c:v>14</c:v>
                </c:pt>
                <c:pt idx="11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85-41BC-896A-C049FDA55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UBCME!$C$77:$N$77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UBCME!$C$78:$N$78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7</c:v>
                </c:pt>
                <c:pt idx="9">
                  <c:v>0</c:v>
                </c:pt>
                <c:pt idx="10">
                  <c:v>0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B-4853-A7C7-65A7EA617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UBCME!$C$77:$N$77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UBCME!$C$79:$N$79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6B-4853-A7C7-65A7EA617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UMULT!$C$166:$N$166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UMULT!$C$167:$N$167</c:f>
              <c:numCache>
                <c:formatCode>General</c:formatCode>
                <c:ptCount val="12"/>
                <c:pt idx="0">
                  <c:v>35</c:v>
                </c:pt>
                <c:pt idx="1">
                  <c:v>30</c:v>
                </c:pt>
                <c:pt idx="2">
                  <c:v>33</c:v>
                </c:pt>
                <c:pt idx="3">
                  <c:v>39</c:v>
                </c:pt>
                <c:pt idx="4">
                  <c:v>18</c:v>
                </c:pt>
                <c:pt idx="5">
                  <c:v>45</c:v>
                </c:pt>
                <c:pt idx="6">
                  <c:v>51</c:v>
                </c:pt>
                <c:pt idx="7">
                  <c:v>68</c:v>
                </c:pt>
                <c:pt idx="8">
                  <c:v>20</c:v>
                </c:pt>
                <c:pt idx="9">
                  <c:v>38</c:v>
                </c:pt>
                <c:pt idx="10">
                  <c:v>2</c:v>
                </c:pt>
                <c:pt idx="1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E-49DA-B15F-AC671534A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UMULT!$C$166:$N$166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UMULT!$C$168:$N$168</c:f>
              <c:numCache>
                <c:formatCode>General</c:formatCode>
                <c:ptCount val="12"/>
                <c:pt idx="0">
                  <c:v>16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16</c:v>
                </c:pt>
                <c:pt idx="5">
                  <c:v>16</c:v>
                </c:pt>
                <c:pt idx="6">
                  <c:v>16</c:v>
                </c:pt>
                <c:pt idx="7">
                  <c:v>16</c:v>
                </c:pt>
                <c:pt idx="8">
                  <c:v>16</c:v>
                </c:pt>
                <c:pt idx="9">
                  <c:v>16</c:v>
                </c:pt>
                <c:pt idx="10">
                  <c:v>16</c:v>
                </c:pt>
                <c:pt idx="11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0E-49DA-B15F-AC671534A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UMULT!$C$190:$N$190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UMULT!$C$191:$N$191</c:f>
              <c:numCache>
                <c:formatCode>General</c:formatCode>
                <c:ptCount val="12"/>
                <c:pt idx="0">
                  <c:v>38</c:v>
                </c:pt>
                <c:pt idx="1">
                  <c:v>68</c:v>
                </c:pt>
                <c:pt idx="2">
                  <c:v>70</c:v>
                </c:pt>
                <c:pt idx="3">
                  <c:v>86</c:v>
                </c:pt>
                <c:pt idx="4">
                  <c:v>18</c:v>
                </c:pt>
                <c:pt idx="5">
                  <c:v>43</c:v>
                </c:pt>
                <c:pt idx="6">
                  <c:v>42</c:v>
                </c:pt>
                <c:pt idx="7">
                  <c:v>46</c:v>
                </c:pt>
                <c:pt idx="8">
                  <c:v>36</c:v>
                </c:pt>
                <c:pt idx="9">
                  <c:v>65</c:v>
                </c:pt>
                <c:pt idx="10">
                  <c:v>23</c:v>
                </c:pt>
                <c:pt idx="1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AE-44AC-BECE-DC6EA931D9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UMULT!$C$190:$N$190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UMULT!$C$192:$N$192</c:f>
              <c:numCache>
                <c:formatCode>General</c:formatCode>
                <c:ptCount val="12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AE-44AC-BECE-DC6EA931D9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UMULT!$C$103:$N$103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UMULT!$C$104:$N$104</c:f>
              <c:numCache>
                <c:formatCode>General</c:formatCode>
                <c:ptCount val="12"/>
                <c:pt idx="0">
                  <c:v>83</c:v>
                </c:pt>
                <c:pt idx="1">
                  <c:v>79</c:v>
                </c:pt>
                <c:pt idx="2">
                  <c:v>98</c:v>
                </c:pt>
                <c:pt idx="3">
                  <c:v>68</c:v>
                </c:pt>
                <c:pt idx="4">
                  <c:v>122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56</c:v>
                </c:pt>
                <c:pt idx="10">
                  <c:v>28</c:v>
                </c:pt>
                <c:pt idx="1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39-4E26-8697-8C0B57852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UMULT!$C$103:$N$103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UMULT!$C$105:$N$105</c:f>
              <c:numCache>
                <c:formatCode>General</c:formatCode>
                <c:ptCount val="12"/>
                <c:pt idx="0">
                  <c:v>155</c:v>
                </c:pt>
                <c:pt idx="1">
                  <c:v>155</c:v>
                </c:pt>
                <c:pt idx="2">
                  <c:v>155</c:v>
                </c:pt>
                <c:pt idx="3">
                  <c:v>155</c:v>
                </c:pt>
                <c:pt idx="4">
                  <c:v>155</c:v>
                </c:pt>
                <c:pt idx="5">
                  <c:v>155</c:v>
                </c:pt>
                <c:pt idx="6">
                  <c:v>155</c:v>
                </c:pt>
                <c:pt idx="7">
                  <c:v>155</c:v>
                </c:pt>
                <c:pt idx="8">
                  <c:v>155</c:v>
                </c:pt>
                <c:pt idx="9">
                  <c:v>155</c:v>
                </c:pt>
                <c:pt idx="10">
                  <c:v>155</c:v>
                </c:pt>
                <c:pt idx="11">
                  <c:v>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39-4E26-8697-8C0B57852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UMULT!$C$288:$N$288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UMULT!$C$289:$N$289</c:f>
              <c:numCache>
                <c:formatCode>General</c:formatCode>
                <c:ptCount val="12"/>
                <c:pt idx="0">
                  <c:v>57</c:v>
                </c:pt>
                <c:pt idx="1">
                  <c:v>43</c:v>
                </c:pt>
                <c:pt idx="2">
                  <c:v>54</c:v>
                </c:pt>
                <c:pt idx="3">
                  <c:v>32</c:v>
                </c:pt>
                <c:pt idx="4">
                  <c:v>46</c:v>
                </c:pt>
                <c:pt idx="5">
                  <c:v>62</c:v>
                </c:pt>
                <c:pt idx="6">
                  <c:v>32</c:v>
                </c:pt>
                <c:pt idx="7">
                  <c:v>59</c:v>
                </c:pt>
                <c:pt idx="8">
                  <c:v>66</c:v>
                </c:pt>
                <c:pt idx="9">
                  <c:v>62</c:v>
                </c:pt>
                <c:pt idx="10">
                  <c:v>56</c:v>
                </c:pt>
                <c:pt idx="1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1-4F3B-A7F2-CC2CFCCA4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UMULT!$C$288:$N$288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UMULT!$C$290:$N$290</c:f>
              <c:numCache>
                <c:formatCode>General</c:formatCode>
                <c:ptCount val="12"/>
                <c:pt idx="0">
                  <c:v>15</c:v>
                </c:pt>
                <c:pt idx="1">
                  <c:v>15</c:v>
                </c:pt>
                <c:pt idx="2">
                  <c:v>15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15</c:v>
                </c:pt>
                <c:pt idx="10">
                  <c:v>15</c:v>
                </c:pt>
                <c:pt idx="11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81-4F3B-A7F2-CC2CFCCA4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UCIR!$C$132:$N$132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UCIR!$C$133:$N$133</c:f>
              <c:numCache>
                <c:formatCode>General</c:formatCode>
                <c:ptCount val="12"/>
                <c:pt idx="0">
                  <c:v>18</c:v>
                </c:pt>
                <c:pt idx="1">
                  <c:v>31</c:v>
                </c:pt>
                <c:pt idx="2">
                  <c:v>20</c:v>
                </c:pt>
                <c:pt idx="3">
                  <c:v>29</c:v>
                </c:pt>
                <c:pt idx="4">
                  <c:v>19</c:v>
                </c:pt>
                <c:pt idx="5">
                  <c:v>30</c:v>
                </c:pt>
                <c:pt idx="6">
                  <c:v>30</c:v>
                </c:pt>
                <c:pt idx="7">
                  <c:v>29</c:v>
                </c:pt>
                <c:pt idx="8">
                  <c:v>19</c:v>
                </c:pt>
                <c:pt idx="9">
                  <c:v>17</c:v>
                </c:pt>
                <c:pt idx="10">
                  <c:v>24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12-40FE-A760-404D8421C0E9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UCIR!$C$132:$N$132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UCIR!$C$134:$N$134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4012-40FE-A760-404D8421C0E9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8807567"/>
        <c:axId val="278814287"/>
      </c:barChart>
      <c:lineChart>
        <c:grouping val="standard"/>
        <c:varyColors val="0"/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UCIR!$C$132:$N$132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UCIR!$C$135:$N$135</c:f>
              <c:numCache>
                <c:formatCode>General</c:formatCode>
                <c:ptCount val="12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012-40FE-A760-404D8421C0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807567"/>
        <c:axId val="278814287"/>
      </c:lineChart>
      <c:catAx>
        <c:axId val="278807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8814287"/>
        <c:crosses val="autoZero"/>
        <c:auto val="1"/>
        <c:lblAlgn val="ctr"/>
        <c:lblOffset val="100"/>
        <c:noMultiLvlLbl val="0"/>
      </c:catAx>
      <c:valAx>
        <c:axId val="27881428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880756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DAE3F3"/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STCOR!$C$110:$N$110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STCOR!$C$111:$N$111</c:f>
              <c:numCache>
                <c:formatCode>#,##0</c:formatCode>
                <c:ptCount val="12"/>
                <c:pt idx="0">
                  <c:v>377</c:v>
                </c:pt>
                <c:pt idx="1">
                  <c:v>350</c:v>
                </c:pt>
                <c:pt idx="2">
                  <c:v>368</c:v>
                </c:pt>
                <c:pt idx="3">
                  <c:v>347</c:v>
                </c:pt>
                <c:pt idx="4">
                  <c:v>338</c:v>
                </c:pt>
                <c:pt idx="5">
                  <c:v>277</c:v>
                </c:pt>
                <c:pt idx="6">
                  <c:v>292</c:v>
                </c:pt>
                <c:pt idx="7">
                  <c:v>299</c:v>
                </c:pt>
                <c:pt idx="8">
                  <c:v>378</c:v>
                </c:pt>
                <c:pt idx="9">
                  <c:v>401</c:v>
                </c:pt>
                <c:pt idx="10">
                  <c:v>278</c:v>
                </c:pt>
                <c:pt idx="11">
                  <c:v>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C8-42D5-AB96-0EF4315264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STCOR!$C$110:$N$110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STCOR!$C$113:$N$113</c:f>
              <c:numCache>
                <c:formatCode>#,##0</c:formatCode>
                <c:ptCount val="12"/>
                <c:pt idx="0">
                  <c:v>2273</c:v>
                </c:pt>
                <c:pt idx="1">
                  <c:v>2273</c:v>
                </c:pt>
                <c:pt idx="2">
                  <c:v>2273</c:v>
                </c:pt>
                <c:pt idx="3">
                  <c:v>2273</c:v>
                </c:pt>
                <c:pt idx="4">
                  <c:v>2273</c:v>
                </c:pt>
                <c:pt idx="5">
                  <c:v>2273</c:v>
                </c:pt>
                <c:pt idx="6">
                  <c:v>2273</c:v>
                </c:pt>
                <c:pt idx="7">
                  <c:v>2273</c:v>
                </c:pt>
                <c:pt idx="8">
                  <c:v>2273</c:v>
                </c:pt>
                <c:pt idx="9">
                  <c:v>2273</c:v>
                </c:pt>
                <c:pt idx="10">
                  <c:v>2273</c:v>
                </c:pt>
                <c:pt idx="11">
                  <c:v>2273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C8-42D5-AB96-0EF4315264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#,##0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STCOR!$C$85:$N$85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STCOR!$C$86:$N$86</c:f>
              <c:numCache>
                <c:formatCode>#,##0</c:formatCode>
                <c:ptCount val="12"/>
                <c:pt idx="0">
                  <c:v>1329</c:v>
                </c:pt>
                <c:pt idx="1">
                  <c:v>1259</c:v>
                </c:pt>
                <c:pt idx="2">
                  <c:v>1513</c:v>
                </c:pt>
                <c:pt idx="3">
                  <c:v>1462</c:v>
                </c:pt>
                <c:pt idx="4">
                  <c:v>1428</c:v>
                </c:pt>
                <c:pt idx="5">
                  <c:v>1390</c:v>
                </c:pt>
                <c:pt idx="6">
                  <c:v>1606</c:v>
                </c:pt>
                <c:pt idx="7">
                  <c:v>1994</c:v>
                </c:pt>
                <c:pt idx="8">
                  <c:v>1708</c:v>
                </c:pt>
                <c:pt idx="9">
                  <c:v>1509</c:v>
                </c:pt>
                <c:pt idx="10">
                  <c:v>1663</c:v>
                </c:pt>
                <c:pt idx="11">
                  <c:v>1365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3A-4DF6-91E9-C950F7A97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STCOR!$C$85:$N$85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STCOR!$C$88:$N$88</c:f>
              <c:numCache>
                <c:formatCode>#,##0</c:formatCode>
                <c:ptCount val="12"/>
                <c:pt idx="0">
                  <c:v>1720</c:v>
                </c:pt>
                <c:pt idx="1">
                  <c:v>1720</c:v>
                </c:pt>
                <c:pt idx="2">
                  <c:v>1720</c:v>
                </c:pt>
                <c:pt idx="3">
                  <c:v>1720</c:v>
                </c:pt>
                <c:pt idx="4">
                  <c:v>1720</c:v>
                </c:pt>
                <c:pt idx="5">
                  <c:v>1720</c:v>
                </c:pt>
                <c:pt idx="6">
                  <c:v>1720</c:v>
                </c:pt>
                <c:pt idx="7">
                  <c:v>1720</c:v>
                </c:pt>
                <c:pt idx="8">
                  <c:v>1720</c:v>
                </c:pt>
                <c:pt idx="9">
                  <c:v>1720</c:v>
                </c:pt>
                <c:pt idx="10">
                  <c:v>1720</c:v>
                </c:pt>
                <c:pt idx="11">
                  <c:v>1720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3A-4DF6-91E9-C950F7A97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#,##0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OUV!$C$76:$N$76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OUV!$C$77:$N$77</c:f>
              <c:numCache>
                <c:formatCode>0%</c:formatCode>
                <c:ptCount val="12"/>
                <c:pt idx="0" formatCode="0.0%">
                  <c:v>0.96240000000000003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0.95</c:v>
                </c:pt>
                <c:pt idx="5">
                  <c:v>0.98</c:v>
                </c:pt>
                <c:pt idx="6">
                  <c:v>0.98</c:v>
                </c:pt>
                <c:pt idx="7">
                  <c:v>1</c:v>
                </c:pt>
                <c:pt idx="8">
                  <c:v>0.95</c:v>
                </c:pt>
                <c:pt idx="9">
                  <c:v>0.95</c:v>
                </c:pt>
                <c:pt idx="10">
                  <c:v>0.95</c:v>
                </c:pt>
                <c:pt idx="1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D-40DF-A93A-FDE2E2505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OUV!$C$76:$N$76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OUV!$C$78:$N$78</c:f>
              <c:numCache>
                <c:formatCode>0%</c:formatCode>
                <c:ptCount val="12"/>
                <c:pt idx="0">
                  <c:v>0.75</c:v>
                </c:pt>
                <c:pt idx="1">
                  <c:v>0.75</c:v>
                </c:pt>
                <c:pt idx="2">
                  <c:v>0.75</c:v>
                </c:pt>
                <c:pt idx="3">
                  <c:v>0.75</c:v>
                </c:pt>
                <c:pt idx="4">
                  <c:v>0.75</c:v>
                </c:pt>
                <c:pt idx="5">
                  <c:v>0.75</c:v>
                </c:pt>
                <c:pt idx="6">
                  <c:v>0.75</c:v>
                </c:pt>
                <c:pt idx="7">
                  <c:v>0.75</c:v>
                </c:pt>
                <c:pt idx="8">
                  <c:v>0.75</c:v>
                </c:pt>
                <c:pt idx="9">
                  <c:v>0.75</c:v>
                </c:pt>
                <c:pt idx="10">
                  <c:v>0.75</c:v>
                </c:pt>
                <c:pt idx="11">
                  <c:v>0.75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2D-40DF-A93A-FDE2E2505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OUV!$C$98:$N$98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OUV!$C$99:$N$99</c:f>
              <c:numCache>
                <c:formatCode>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0.95</c:v>
                </c:pt>
                <c:pt idx="10">
                  <c:v>0.95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13-4267-88A7-57DE384C8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OUV!$C$98:$N$98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OUV!$C$100:$N$100</c:f>
              <c:numCache>
                <c:formatCode>0%</c:formatCode>
                <c:ptCount val="12"/>
                <c:pt idx="0">
                  <c:v>0.75</c:v>
                </c:pt>
                <c:pt idx="1">
                  <c:v>0.75</c:v>
                </c:pt>
                <c:pt idx="2">
                  <c:v>0.75</c:v>
                </c:pt>
                <c:pt idx="3">
                  <c:v>0.75</c:v>
                </c:pt>
                <c:pt idx="4">
                  <c:v>0.75</c:v>
                </c:pt>
                <c:pt idx="5">
                  <c:v>0.75</c:v>
                </c:pt>
                <c:pt idx="6">
                  <c:v>0.75</c:v>
                </c:pt>
                <c:pt idx="7">
                  <c:v>0.75</c:v>
                </c:pt>
                <c:pt idx="8">
                  <c:v>0.75</c:v>
                </c:pt>
                <c:pt idx="9">
                  <c:v>0.75</c:v>
                </c:pt>
                <c:pt idx="10">
                  <c:v>0.75</c:v>
                </c:pt>
                <c:pt idx="11">
                  <c:v>0.75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13-4267-88A7-57DE384C8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STESP!$C$38:$N$38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STESP!$C$39:$N$39</c:f>
              <c:numCache>
                <c:formatCode>#,##0.0</c:formatCode>
                <c:ptCount val="12"/>
                <c:pt idx="0">
                  <c:v>5.1000000000000005</c:v>
                </c:pt>
                <c:pt idx="1">
                  <c:v>4.5</c:v>
                </c:pt>
                <c:pt idx="2">
                  <c:v>5.9666666666666659</c:v>
                </c:pt>
                <c:pt idx="3">
                  <c:v>6.8</c:v>
                </c:pt>
                <c:pt idx="4">
                  <c:v>6.1000000000000005</c:v>
                </c:pt>
                <c:pt idx="5">
                  <c:v>6.2</c:v>
                </c:pt>
                <c:pt idx="6">
                  <c:v>5.7</c:v>
                </c:pt>
                <c:pt idx="7">
                  <c:v>5.833333333333333</c:v>
                </c:pt>
                <c:pt idx="8">
                  <c:v>5.5333333333333341</c:v>
                </c:pt>
                <c:pt idx="9">
                  <c:v>6.0666666666666673</c:v>
                </c:pt>
                <c:pt idx="10">
                  <c:v>4.9333333333333327</c:v>
                </c:pt>
                <c:pt idx="11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A-479E-9083-062DF7D3D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STESP!$C$38:$N$38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STESP!$C$40:$N$40</c:f>
              <c:numCache>
                <c:formatCode>#,##0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CA-479E-9083-062DF7D3D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UCIR!$C$68:$N$68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UCIR!$C$69:$N$69</c:f>
              <c:numCache>
                <c:formatCode>0.0</c:formatCode>
                <c:ptCount val="12"/>
                <c:pt idx="0" formatCode="0.00">
                  <c:v>2.57</c:v>
                </c:pt>
                <c:pt idx="1">
                  <c:v>2.5</c:v>
                </c:pt>
                <c:pt idx="2" formatCode="0.00">
                  <c:v>2.4700000000000002</c:v>
                </c:pt>
                <c:pt idx="3" formatCode="0.00">
                  <c:v>2.08</c:v>
                </c:pt>
                <c:pt idx="4" formatCode="0.00">
                  <c:v>2.27</c:v>
                </c:pt>
                <c:pt idx="5" formatCode="0.00">
                  <c:v>2.23</c:v>
                </c:pt>
                <c:pt idx="6" formatCode="0.00">
                  <c:v>2.75</c:v>
                </c:pt>
                <c:pt idx="7" formatCode="0.00">
                  <c:v>1.71</c:v>
                </c:pt>
                <c:pt idx="8">
                  <c:v>2.6</c:v>
                </c:pt>
                <c:pt idx="9" formatCode="0.00">
                  <c:v>2.4700000000000002</c:v>
                </c:pt>
                <c:pt idx="10" formatCode="0.00">
                  <c:v>2.2599999999999998</c:v>
                </c:pt>
                <c:pt idx="11" formatCode="0.00">
                  <c:v>2.57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13-4BC7-A91A-1B229A38A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UCIR!$C$68:$N$68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UCIR!$C$70:$N$70</c:f>
              <c:numCache>
                <c:formatCode>0.0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13-4BC7-A91A-1B229A38A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UCA!$C$55:$N$55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UCA!$C$56:$N$56</c:f>
              <c:numCache>
                <c:formatCode>0.0</c:formatCode>
                <c:ptCount val="12"/>
                <c:pt idx="0">
                  <c:v>4.2</c:v>
                </c:pt>
                <c:pt idx="1">
                  <c:v>4.2</c:v>
                </c:pt>
                <c:pt idx="2">
                  <c:v>7.4</c:v>
                </c:pt>
                <c:pt idx="3">
                  <c:v>6.6</c:v>
                </c:pt>
                <c:pt idx="4">
                  <c:v>6.7</c:v>
                </c:pt>
                <c:pt idx="5">
                  <c:v>7.8</c:v>
                </c:pt>
                <c:pt idx="6">
                  <c:v>5.5</c:v>
                </c:pt>
                <c:pt idx="7">
                  <c:v>6</c:v>
                </c:pt>
                <c:pt idx="8">
                  <c:v>5.8</c:v>
                </c:pt>
                <c:pt idx="9">
                  <c:v>6.2</c:v>
                </c:pt>
                <c:pt idx="10">
                  <c:v>5.6</c:v>
                </c:pt>
                <c:pt idx="11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C1-4334-B4EE-95C56EA7B7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UCA!$C$55:$N$55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UCA!$C$57:$N$57</c:f>
              <c:numCache>
                <c:formatCode>General</c:formatCode>
                <c:ptCount val="12"/>
                <c:pt idx="0">
                  <c:v>5.5</c:v>
                </c:pt>
                <c:pt idx="1">
                  <c:v>5.5</c:v>
                </c:pt>
                <c:pt idx="2">
                  <c:v>5.5</c:v>
                </c:pt>
                <c:pt idx="3">
                  <c:v>5.5</c:v>
                </c:pt>
                <c:pt idx="4">
                  <c:v>5.5</c:v>
                </c:pt>
                <c:pt idx="5">
                  <c:v>5.5</c:v>
                </c:pt>
                <c:pt idx="6">
                  <c:v>5.5</c:v>
                </c:pt>
                <c:pt idx="7">
                  <c:v>5.5</c:v>
                </c:pt>
                <c:pt idx="8">
                  <c:v>5.5</c:v>
                </c:pt>
                <c:pt idx="9">
                  <c:v>5.5</c:v>
                </c:pt>
                <c:pt idx="10">
                  <c:v>5.5</c:v>
                </c:pt>
                <c:pt idx="11">
                  <c:v>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C1-4334-B4EE-95C56EA7B7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UCM!$C$54:$N$54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UCM!$C$55:$N$55</c:f>
              <c:numCache>
                <c:formatCode>0.0</c:formatCode>
                <c:ptCount val="12"/>
                <c:pt idx="0">
                  <c:v>8.9</c:v>
                </c:pt>
                <c:pt idx="1">
                  <c:v>7.2</c:v>
                </c:pt>
                <c:pt idx="2">
                  <c:v>8.4</c:v>
                </c:pt>
                <c:pt idx="3">
                  <c:v>11.8</c:v>
                </c:pt>
                <c:pt idx="4" formatCode="General">
                  <c:v>9.5</c:v>
                </c:pt>
                <c:pt idx="5" formatCode="General">
                  <c:v>8.6999999999999993</c:v>
                </c:pt>
                <c:pt idx="6">
                  <c:v>9.3000000000000007</c:v>
                </c:pt>
                <c:pt idx="7">
                  <c:v>9.6</c:v>
                </c:pt>
                <c:pt idx="8">
                  <c:v>8.9</c:v>
                </c:pt>
                <c:pt idx="9">
                  <c:v>9.9</c:v>
                </c:pt>
                <c:pt idx="10">
                  <c:v>7.1</c:v>
                </c:pt>
                <c:pt idx="11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65-4736-B601-E859B435F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UCM!$C$54:$N$54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UCM!$C$56:$N$56</c:f>
              <c:numCache>
                <c:formatCode>General</c:formatCode>
                <c:ptCount val="12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065-4736-B601-E859B435F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STESP!$C$14:$N$14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STESP!$C$15:$N$15</c:f>
              <c:numCache>
                <c:formatCode>0.0%</c:formatCode>
                <c:ptCount val="12"/>
                <c:pt idx="0">
                  <c:v>0.55100000000000005</c:v>
                </c:pt>
                <c:pt idx="1">
                  <c:v>0.432</c:v>
                </c:pt>
                <c:pt idx="2">
                  <c:v>0.63800000000000001</c:v>
                </c:pt>
                <c:pt idx="3">
                  <c:v>0.67833333333333334</c:v>
                </c:pt>
                <c:pt idx="4">
                  <c:v>0.61066666666666658</c:v>
                </c:pt>
                <c:pt idx="5">
                  <c:v>0.66866666666666663</c:v>
                </c:pt>
                <c:pt idx="6">
                  <c:v>0.58633333333333326</c:v>
                </c:pt>
                <c:pt idx="7">
                  <c:v>0.59066666666666667</c:v>
                </c:pt>
                <c:pt idx="8">
                  <c:v>0.62299999999999989</c:v>
                </c:pt>
                <c:pt idx="9">
                  <c:v>0.63766666666666671</c:v>
                </c:pt>
                <c:pt idx="10">
                  <c:v>0.59199999999999997</c:v>
                </c:pt>
                <c:pt idx="11">
                  <c:v>0.39133333333333331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6-4768-9A29-6D284F2EB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STESP!$C$14:$N$14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STESP!$C$16:$N$16</c:f>
              <c:numCache>
                <c:formatCode>0%</c:formatCode>
                <c:ptCount val="12"/>
                <c:pt idx="0">
                  <c:v>0.6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  <c:pt idx="5">
                  <c:v>0.6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0.6</c:v>
                </c:pt>
                <c:pt idx="10">
                  <c:v>0.6</c:v>
                </c:pt>
                <c:pt idx="1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AB6-4768-9A29-6D284F2EBA9E}"/>
            </c:ext>
          </c:extLst>
        </c:ser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STESP!$C$14:$N$14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STESP!$C$17:$N$17</c:f>
              <c:numCache>
                <c:formatCode>0%</c:formatCode>
                <c:ptCount val="12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  <c:pt idx="6">
                  <c:v>0.85</c:v>
                </c:pt>
                <c:pt idx="7">
                  <c:v>0.85</c:v>
                </c:pt>
                <c:pt idx="8">
                  <c:v>0.85</c:v>
                </c:pt>
                <c:pt idx="9">
                  <c:v>0.85</c:v>
                </c:pt>
                <c:pt idx="10">
                  <c:v>0.85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AB6-4768-9A29-6D284F2EB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UCA!$C$32:$N$32</c:f>
              <c:numCache>
                <c:formatCode>0%</c:formatCode>
                <c:ptCount val="12"/>
                <c:pt idx="0">
                  <c:v>0.51600000000000001</c:v>
                </c:pt>
                <c:pt idx="1">
                  <c:v>0.27</c:v>
                </c:pt>
                <c:pt idx="2">
                  <c:v>0.78</c:v>
                </c:pt>
                <c:pt idx="3">
                  <c:v>0.77300000000000002</c:v>
                </c:pt>
                <c:pt idx="4" formatCode="0.0%">
                  <c:v>0.74399999999999999</c:v>
                </c:pt>
                <c:pt idx="5">
                  <c:v>0.82499999999999996</c:v>
                </c:pt>
                <c:pt idx="6" formatCode="0.0%">
                  <c:v>0.55400000000000005</c:v>
                </c:pt>
                <c:pt idx="7">
                  <c:v>0.59499999999999997</c:v>
                </c:pt>
                <c:pt idx="8">
                  <c:v>0.64200000000000002</c:v>
                </c:pt>
                <c:pt idx="9" formatCode="0.0%">
                  <c:v>0.57899999999999996</c:v>
                </c:pt>
                <c:pt idx="10">
                  <c:v>0.47</c:v>
                </c:pt>
                <c:pt idx="11" formatCode="0.0%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4-4EA2-9CD2-D5B79379C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UCA!$C$33:$N$33</c:f>
              <c:numCache>
                <c:formatCode>0%</c:formatCode>
                <c:ptCount val="12"/>
                <c:pt idx="0">
                  <c:v>0.6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  <c:pt idx="5">
                  <c:v>0.6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0.6</c:v>
                </c:pt>
                <c:pt idx="10">
                  <c:v>0.6</c:v>
                </c:pt>
                <c:pt idx="1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C4-4EA2-9CD2-D5B79379CC0D}"/>
            </c:ext>
          </c:extLst>
        </c:ser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UCA!$C$34:$N$34</c:f>
              <c:numCache>
                <c:formatCode>0%</c:formatCode>
                <c:ptCount val="12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  <c:pt idx="6">
                  <c:v>0.85</c:v>
                </c:pt>
                <c:pt idx="7">
                  <c:v>0.85</c:v>
                </c:pt>
                <c:pt idx="8">
                  <c:v>0.85</c:v>
                </c:pt>
                <c:pt idx="9">
                  <c:v>0.85</c:v>
                </c:pt>
                <c:pt idx="10">
                  <c:v>0.85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C4-4EA2-9CD2-D5B79379C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UDIDE!$C$6:$N$6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UDIDE!$C$7:$N$7</c:f>
              <c:numCache>
                <c:formatCode>General</c:formatCode>
                <c:ptCount val="12"/>
                <c:pt idx="0">
                  <c:v>116</c:v>
                </c:pt>
                <c:pt idx="1">
                  <c:v>50</c:v>
                </c:pt>
                <c:pt idx="2">
                  <c:v>65</c:v>
                </c:pt>
                <c:pt idx="3">
                  <c:v>97</c:v>
                </c:pt>
                <c:pt idx="4">
                  <c:v>100</c:v>
                </c:pt>
                <c:pt idx="5">
                  <c:v>86</c:v>
                </c:pt>
                <c:pt idx="6">
                  <c:v>80</c:v>
                </c:pt>
                <c:pt idx="7">
                  <c:v>61</c:v>
                </c:pt>
                <c:pt idx="8">
                  <c:v>32</c:v>
                </c:pt>
                <c:pt idx="9">
                  <c:v>101</c:v>
                </c:pt>
                <c:pt idx="10">
                  <c:v>64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1C-4D35-B3DF-DF4B7EB7D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UDIDE!$C$6:$N$6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UDIDE!$C$9:$N$9</c:f>
              <c:numCache>
                <c:formatCode>General</c:formatCode>
                <c:ptCount val="12"/>
                <c:pt idx="0">
                  <c:v>160</c:v>
                </c:pt>
                <c:pt idx="1">
                  <c:v>160</c:v>
                </c:pt>
                <c:pt idx="2">
                  <c:v>160</c:v>
                </c:pt>
                <c:pt idx="3">
                  <c:v>160</c:v>
                </c:pt>
                <c:pt idx="4">
                  <c:v>160</c:v>
                </c:pt>
                <c:pt idx="5">
                  <c:v>160</c:v>
                </c:pt>
                <c:pt idx="6">
                  <c:v>160</c:v>
                </c:pt>
                <c:pt idx="7">
                  <c:v>160</c:v>
                </c:pt>
                <c:pt idx="8">
                  <c:v>160</c:v>
                </c:pt>
                <c:pt idx="9">
                  <c:v>160</c:v>
                </c:pt>
                <c:pt idx="10">
                  <c:v>160</c:v>
                </c:pt>
                <c:pt idx="11">
                  <c:v>160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1C-4D35-B3DF-DF4B7EB7D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1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UCM!$C$31:$N$31</c:f>
              <c:numCache>
                <c:formatCode>0.0%</c:formatCode>
                <c:ptCount val="12"/>
                <c:pt idx="0" formatCode="0%">
                  <c:v>0.69</c:v>
                </c:pt>
                <c:pt idx="1">
                  <c:v>0.67700000000000005</c:v>
                </c:pt>
                <c:pt idx="2">
                  <c:v>0.71899999999999997</c:v>
                </c:pt>
                <c:pt idx="3">
                  <c:v>0.83299999999999996</c:v>
                </c:pt>
                <c:pt idx="4">
                  <c:v>0.74199999999999999</c:v>
                </c:pt>
                <c:pt idx="5">
                  <c:v>0.69799999999999995</c:v>
                </c:pt>
                <c:pt idx="6">
                  <c:v>0.70199999999999996</c:v>
                </c:pt>
                <c:pt idx="7" formatCode="0%">
                  <c:v>0.71199999999999997</c:v>
                </c:pt>
                <c:pt idx="8">
                  <c:v>0.747</c:v>
                </c:pt>
                <c:pt idx="9">
                  <c:v>0.78600000000000003</c:v>
                </c:pt>
                <c:pt idx="10">
                  <c:v>0.73299999999999998</c:v>
                </c:pt>
                <c:pt idx="11">
                  <c:v>0.63200000000000001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AB-45FC-9375-A72B9D4C7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UCM!$C$32:$N$32</c:f>
              <c:numCache>
                <c:formatCode>0%</c:formatCode>
                <c:ptCount val="12"/>
                <c:pt idx="0">
                  <c:v>0.6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  <c:pt idx="5">
                  <c:v>0.6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0.6</c:v>
                </c:pt>
                <c:pt idx="10">
                  <c:v>0.6</c:v>
                </c:pt>
                <c:pt idx="1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AB-45FC-9375-A72B9D4C71BF}"/>
            </c:ext>
          </c:extLst>
        </c:ser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UCM!$C$30:$N$30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UCM!$C$33:$N$33</c:f>
              <c:numCache>
                <c:formatCode>0%</c:formatCode>
                <c:ptCount val="12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  <c:pt idx="6">
                  <c:v>0.85</c:v>
                </c:pt>
                <c:pt idx="7">
                  <c:v>0.85</c:v>
                </c:pt>
                <c:pt idx="8">
                  <c:v>0.85</c:v>
                </c:pt>
                <c:pt idx="9">
                  <c:v>0.85</c:v>
                </c:pt>
                <c:pt idx="10">
                  <c:v>0.85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AB-45FC-9375-A72B9D4C7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UCIR!$C$44:$N$44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UCIR!$C$45:$N$45</c:f>
              <c:numCache>
                <c:formatCode>0%</c:formatCode>
                <c:ptCount val="12"/>
                <c:pt idx="0" formatCode="0.0%">
                  <c:v>0.44700000000000001</c:v>
                </c:pt>
                <c:pt idx="1">
                  <c:v>0.35</c:v>
                </c:pt>
                <c:pt idx="2" formatCode="0.0%">
                  <c:v>0.41499999999999998</c:v>
                </c:pt>
                <c:pt idx="3" formatCode="0.0%">
                  <c:v>0.42899999999999999</c:v>
                </c:pt>
                <c:pt idx="4" formatCode="0.0%">
                  <c:v>0.34599999999999997</c:v>
                </c:pt>
                <c:pt idx="5" formatCode="0.0%">
                  <c:v>0.48299999999999998</c:v>
                </c:pt>
                <c:pt idx="6" formatCode="0.0%">
                  <c:v>0.503</c:v>
                </c:pt>
                <c:pt idx="7" formatCode="0.0%">
                  <c:v>0.46500000000000002</c:v>
                </c:pt>
                <c:pt idx="8">
                  <c:v>0.48</c:v>
                </c:pt>
                <c:pt idx="9" formatCode="0.0%">
                  <c:v>0.54800000000000004</c:v>
                </c:pt>
                <c:pt idx="10" formatCode="0.0%">
                  <c:v>0.57299999999999995</c:v>
                </c:pt>
                <c:pt idx="11" formatCode="0.0%">
                  <c:v>0.35899999999999999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1E-403D-8934-6F914AFF8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UCIR!$C$44:$N$44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UCIR!$C$46:$N$46</c:f>
              <c:numCache>
                <c:formatCode>0%</c:formatCode>
                <c:ptCount val="12"/>
                <c:pt idx="0">
                  <c:v>0.6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  <c:pt idx="5">
                  <c:v>0.6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0.6</c:v>
                </c:pt>
                <c:pt idx="10">
                  <c:v>0.6</c:v>
                </c:pt>
                <c:pt idx="1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1E-403D-8934-6F914AFF8B2F}"/>
            </c:ext>
          </c:extLst>
        </c:ser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UCIR!$C$44:$N$44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UCIR!$C$47:$N$47</c:f>
              <c:numCache>
                <c:formatCode>0%</c:formatCode>
                <c:ptCount val="12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  <c:pt idx="6">
                  <c:v>0.85</c:v>
                </c:pt>
                <c:pt idx="7">
                  <c:v>0.85</c:v>
                </c:pt>
                <c:pt idx="8">
                  <c:v>0.85</c:v>
                </c:pt>
                <c:pt idx="9">
                  <c:v>0.85</c:v>
                </c:pt>
                <c:pt idx="10">
                  <c:v>0.85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1E-403D-8934-6F914AFF8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STCOR!$C$56:$N$56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STCOR!$C$57:$N$57</c:f>
              <c:numCache>
                <c:formatCode>0%</c:formatCode>
                <c:ptCount val="12"/>
                <c:pt idx="0">
                  <c:v>0.71</c:v>
                </c:pt>
                <c:pt idx="1">
                  <c:v>0.65</c:v>
                </c:pt>
                <c:pt idx="2">
                  <c:v>0.76</c:v>
                </c:pt>
                <c:pt idx="3">
                  <c:v>0.79</c:v>
                </c:pt>
                <c:pt idx="4">
                  <c:v>0.72</c:v>
                </c:pt>
                <c:pt idx="5">
                  <c:v>0.7</c:v>
                </c:pt>
                <c:pt idx="6">
                  <c:v>0.8</c:v>
                </c:pt>
                <c:pt idx="7">
                  <c:v>0.74</c:v>
                </c:pt>
                <c:pt idx="8">
                  <c:v>0.73</c:v>
                </c:pt>
                <c:pt idx="9">
                  <c:v>0.78</c:v>
                </c:pt>
                <c:pt idx="10">
                  <c:v>0.7</c:v>
                </c:pt>
                <c:pt idx="11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1-4D35-AEF7-B2BE53AAB9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STCOR!$C$56:$N$56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STCOR!$C$58:$N$58</c:f>
              <c:numCache>
                <c:formatCode>0%</c:formatCode>
                <c:ptCount val="12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  <c:pt idx="4">
                  <c:v>0.5</c:v>
                </c:pt>
                <c:pt idx="5">
                  <c:v>0.5</c:v>
                </c:pt>
                <c:pt idx="6">
                  <c:v>0.5</c:v>
                </c:pt>
                <c:pt idx="7">
                  <c:v>0.5</c:v>
                </c:pt>
                <c:pt idx="8">
                  <c:v>0.5</c:v>
                </c:pt>
                <c:pt idx="9">
                  <c:v>0.5</c:v>
                </c:pt>
                <c:pt idx="10">
                  <c:v>0.5</c:v>
                </c:pt>
                <c:pt idx="11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61-4D35-AEF7-B2BE53AAB9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STGQ!$C$41:$N$41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STGQ!$C$42:$N$42</c:f>
              <c:numCache>
                <c:formatCode>0%</c:formatCode>
                <c:ptCount val="12"/>
                <c:pt idx="0">
                  <c:v>0.8</c:v>
                </c:pt>
                <c:pt idx="1">
                  <c:v>0.8</c:v>
                </c:pt>
                <c:pt idx="2">
                  <c:v>0.75</c:v>
                </c:pt>
                <c:pt idx="3">
                  <c:v>0.5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0.85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 formatCode="0.00%">
                  <c:v>0.96879999999999999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EB-4871-80E7-2425C5E3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STGQ!$C$41:$N$41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STGQ!$C$43:$N$43</c:f>
              <c:numCache>
                <c:formatCode>0%</c:formatCode>
                <c:ptCount val="12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  <c:pt idx="8">
                  <c:v>0.8</c:v>
                </c:pt>
                <c:pt idx="9">
                  <c:v>0.8</c:v>
                </c:pt>
                <c:pt idx="10">
                  <c:v>0.8</c:v>
                </c:pt>
                <c:pt idx="11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EB-4871-80E7-2425C5E3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STGQ!$C$77:$N$77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STGQ!$C$78:$N$78</c:f>
              <c:numCache>
                <c:formatCode>0.0%</c:formatCode>
                <c:ptCount val="12"/>
                <c:pt idx="0">
                  <c:v>1.2E-2</c:v>
                </c:pt>
                <c:pt idx="1">
                  <c:v>7.0000000000000001E-3</c:v>
                </c:pt>
                <c:pt idx="2" formatCode="0.00%">
                  <c:v>6.1000000000000004E-3</c:v>
                </c:pt>
                <c:pt idx="3" formatCode="0.00%">
                  <c:v>5.1999999999999998E-3</c:v>
                </c:pt>
                <c:pt idx="4" formatCode="0%">
                  <c:v>0</c:v>
                </c:pt>
                <c:pt idx="5" formatCode="0.00%">
                  <c:v>1.6799999999999999E-2</c:v>
                </c:pt>
                <c:pt idx="6" formatCode="0.00%">
                  <c:v>5.1999999999999998E-3</c:v>
                </c:pt>
                <c:pt idx="7" formatCode="0.00%">
                  <c:v>2.5000000000000001E-2</c:v>
                </c:pt>
                <c:pt idx="8" formatCode="0.00%">
                  <c:v>2.4899999999999999E-2</c:v>
                </c:pt>
                <c:pt idx="9" formatCode="0.00%">
                  <c:v>9.5999999999999992E-3</c:v>
                </c:pt>
                <c:pt idx="10" formatCode="0.00%">
                  <c:v>2.3099999999999999E-2</c:v>
                </c:pt>
                <c:pt idx="11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1F-48C4-B08D-46E245C1B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STGQ!$C$77:$N$77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STGQ!$C$79:$N$79</c:f>
              <c:numCache>
                <c:formatCode>0%</c:formatCode>
                <c:ptCount val="12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7">
                  <c:v>0.05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1F-48C4-B08D-46E245C1B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rgbClr val="4472C4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STGQ!$C$99:$N$99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STGQ!$C$100:$N$100</c:f>
              <c:numCache>
                <c:formatCode>0%</c:formatCode>
                <c:ptCount val="12"/>
                <c:pt idx="0" formatCode="0.0%">
                  <c:v>1.2E-2</c:v>
                </c:pt>
                <c:pt idx="1">
                  <c:v>0</c:v>
                </c:pt>
                <c:pt idx="2" formatCode="0.00%">
                  <c:v>6.1000000000000004E-3</c:v>
                </c:pt>
                <c:pt idx="3" formatCode="0.00%">
                  <c:v>2.7199999999999998E-2</c:v>
                </c:pt>
                <c:pt idx="4" formatCode="0.00%">
                  <c:v>1.1900000000000001E-2</c:v>
                </c:pt>
                <c:pt idx="5" formatCode="0.00%">
                  <c:v>5.5999999999999999E-3</c:v>
                </c:pt>
                <c:pt idx="6" formatCode="0.00%">
                  <c:v>1.03E-2</c:v>
                </c:pt>
                <c:pt idx="7">
                  <c:v>0</c:v>
                </c:pt>
                <c:pt idx="8">
                  <c:v>0.01</c:v>
                </c:pt>
                <c:pt idx="9" formatCode="0.00%">
                  <c:v>1.44E-2</c:v>
                </c:pt>
                <c:pt idx="10" formatCode="0.00%">
                  <c:v>2.7799999999999998E-2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46-460A-B5BB-79F993732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655055"/>
        <c:axId val="357676271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STGQ!$C$99:$N$99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STGQ!$C$101:$N$101</c:f>
              <c:numCache>
                <c:formatCode>0%</c:formatCode>
                <c:ptCount val="12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7">
                  <c:v>0.05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46-460A-B5BB-79F993732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55055"/>
        <c:axId val="357676271"/>
      </c:lineChart>
      <c:catAx>
        <c:axId val="3576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676271"/>
        <c:crosses val="autoZero"/>
        <c:auto val="1"/>
        <c:lblAlgn val="ctr"/>
        <c:lblOffset val="100"/>
        <c:noMultiLvlLbl val="0"/>
      </c:catAx>
      <c:valAx>
        <c:axId val="3576762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576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4.6296296296296294E-2"/>
          <c:w val="0.95"/>
          <c:h val="0.846304316127150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DIVGP!$C$5:$N$5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DIVGP!$C$6:$N$6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10</c:v>
                </c:pt>
                <c:pt idx="3">
                  <c:v>3</c:v>
                </c:pt>
                <c:pt idx="4">
                  <c:v>6</c:v>
                </c:pt>
                <c:pt idx="5">
                  <c:v>2</c:v>
                </c:pt>
                <c:pt idx="6">
                  <c:v>4</c:v>
                </c:pt>
                <c:pt idx="7">
                  <c:v>5</c:v>
                </c:pt>
                <c:pt idx="8">
                  <c:v>10</c:v>
                </c:pt>
                <c:pt idx="9">
                  <c:v>6</c:v>
                </c:pt>
                <c:pt idx="10">
                  <c:v>12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5D-442F-B41C-D00CA12AB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1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GEP!$C$6:$D$6</c:f>
              <c:strCache>
                <c:ptCount val="2"/>
                <c:pt idx="0">
                  <c:v>1º Semestre</c:v>
                </c:pt>
                <c:pt idx="1">
                  <c:v>2º Semestre</c:v>
                </c:pt>
              </c:strCache>
            </c:strRef>
          </c:cat>
          <c:val>
            <c:numRef>
              <c:f>GEP!$C$7:$D$7</c:f>
              <c:numCache>
                <c:formatCode>General</c:formatCode>
                <c:ptCount val="2"/>
                <c:pt idx="0">
                  <c:v>73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1-42C1-AB67-C94BB1F16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GEP!$C$6:$D$6</c:f>
              <c:strCache>
                <c:ptCount val="2"/>
                <c:pt idx="0">
                  <c:v>1º Semestre</c:v>
                </c:pt>
                <c:pt idx="1">
                  <c:v>2º Semestre</c:v>
                </c:pt>
              </c:strCache>
            </c:strRef>
          </c:cat>
          <c:val>
            <c:numRef>
              <c:f>GEP!$C$8:$D$8</c:f>
              <c:numCache>
                <c:formatCode>General</c:formatCode>
                <c:ptCount val="2"/>
                <c:pt idx="0">
                  <c:v>12</c:v>
                </c:pt>
                <c:pt idx="1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21-42C1-AB67-C94BB1F16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DENF!$C$53:$N$53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DENF!$C$54:$N$54</c:f>
              <c:numCache>
                <c:formatCode>General</c:formatCode>
                <c:ptCount val="12"/>
                <c:pt idx="0">
                  <c:v>110</c:v>
                </c:pt>
                <c:pt idx="1">
                  <c:v>115</c:v>
                </c:pt>
                <c:pt idx="2">
                  <c:v>103</c:v>
                </c:pt>
                <c:pt idx="3">
                  <c:v>100</c:v>
                </c:pt>
                <c:pt idx="4">
                  <c:v>124</c:v>
                </c:pt>
                <c:pt idx="5">
                  <c:v>78</c:v>
                </c:pt>
                <c:pt idx="6">
                  <c:v>105</c:v>
                </c:pt>
                <c:pt idx="7">
                  <c:v>123</c:v>
                </c:pt>
                <c:pt idx="8">
                  <c:v>184</c:v>
                </c:pt>
                <c:pt idx="9">
                  <c:v>156</c:v>
                </c:pt>
                <c:pt idx="10">
                  <c:v>79</c:v>
                </c:pt>
                <c:pt idx="11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2-49E8-A556-75079B29781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DENF!$C$53:$N$53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DENF!$C$55:$N$55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AE42-49E8-A556-75079B297810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51479535"/>
        <c:axId val="2051491055"/>
      </c:barChart>
      <c:lineChart>
        <c:grouping val="standard"/>
        <c:varyColors val="0"/>
        <c:ser>
          <c:idx val="2"/>
          <c:order val="2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DENF!$C$53:$N$53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DENF!$C$56:$N$56</c:f>
              <c:numCache>
                <c:formatCode>General</c:formatCode>
                <c:ptCount val="12"/>
                <c:pt idx="0">
                  <c:v>174</c:v>
                </c:pt>
                <c:pt idx="1">
                  <c:v>174</c:v>
                </c:pt>
                <c:pt idx="2">
                  <c:v>174</c:v>
                </c:pt>
                <c:pt idx="3">
                  <c:v>174</c:v>
                </c:pt>
                <c:pt idx="4">
                  <c:v>174</c:v>
                </c:pt>
                <c:pt idx="5">
                  <c:v>174</c:v>
                </c:pt>
                <c:pt idx="6">
                  <c:v>174</c:v>
                </c:pt>
                <c:pt idx="7">
                  <c:v>174</c:v>
                </c:pt>
                <c:pt idx="8">
                  <c:v>174</c:v>
                </c:pt>
                <c:pt idx="9">
                  <c:v>174</c:v>
                </c:pt>
                <c:pt idx="10">
                  <c:v>174</c:v>
                </c:pt>
                <c:pt idx="11">
                  <c:v>174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E42-49E8-A556-75079B2978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51479535"/>
        <c:axId val="2051491055"/>
      </c:lineChart>
      <c:catAx>
        <c:axId val="2051479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51491055"/>
        <c:crosses val="autoZero"/>
        <c:auto val="1"/>
        <c:lblAlgn val="ctr"/>
        <c:lblOffset val="100"/>
        <c:noMultiLvlLbl val="0"/>
      </c:catAx>
      <c:valAx>
        <c:axId val="205149105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51479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DAE3F3"/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1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UDIDE!$C$58:$N$58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UDIDE!$C$59:$N$59</c:f>
              <c:numCache>
                <c:formatCode>General</c:formatCode>
                <c:ptCount val="12"/>
                <c:pt idx="0">
                  <c:v>231</c:v>
                </c:pt>
                <c:pt idx="1">
                  <c:v>167</c:v>
                </c:pt>
                <c:pt idx="2">
                  <c:v>175</c:v>
                </c:pt>
                <c:pt idx="3">
                  <c:v>174</c:v>
                </c:pt>
                <c:pt idx="4">
                  <c:v>184</c:v>
                </c:pt>
                <c:pt idx="5">
                  <c:v>87</c:v>
                </c:pt>
                <c:pt idx="6">
                  <c:v>9</c:v>
                </c:pt>
                <c:pt idx="7">
                  <c:v>11</c:v>
                </c:pt>
                <c:pt idx="8">
                  <c:v>16</c:v>
                </c:pt>
                <c:pt idx="9">
                  <c:v>22</c:v>
                </c:pt>
                <c:pt idx="10">
                  <c:v>23</c:v>
                </c:pt>
                <c:pt idx="1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14-4259-8F1C-2E79500B5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UDIDE!$C$58:$N$58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UDIDE!$C$61:$N$61</c:f>
              <c:numCache>
                <c:formatCode>General</c:formatCode>
                <c:ptCount val="12"/>
                <c:pt idx="0">
                  <c:v>225</c:v>
                </c:pt>
                <c:pt idx="1">
                  <c:v>225</c:v>
                </c:pt>
                <c:pt idx="2">
                  <c:v>225</c:v>
                </c:pt>
                <c:pt idx="3">
                  <c:v>225</c:v>
                </c:pt>
                <c:pt idx="4">
                  <c:v>225</c:v>
                </c:pt>
                <c:pt idx="5">
                  <c:v>225</c:v>
                </c:pt>
                <c:pt idx="6">
                  <c:v>225</c:v>
                </c:pt>
                <c:pt idx="7">
                  <c:v>225</c:v>
                </c:pt>
                <c:pt idx="8">
                  <c:v>225</c:v>
                </c:pt>
                <c:pt idx="9">
                  <c:v>225</c:v>
                </c:pt>
                <c:pt idx="10">
                  <c:v>225</c:v>
                </c:pt>
                <c:pt idx="11">
                  <c:v>225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14-4259-8F1C-2E79500B5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1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UDIDE!$C$84:$N$84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UDIDE!$C$85:$N$85</c:f>
              <c:numCache>
                <c:formatCode>General</c:formatCode>
                <c:ptCount val="12"/>
                <c:pt idx="0">
                  <c:v>179</c:v>
                </c:pt>
                <c:pt idx="1">
                  <c:v>228</c:v>
                </c:pt>
                <c:pt idx="2">
                  <c:v>241</c:v>
                </c:pt>
                <c:pt idx="3">
                  <c:v>240</c:v>
                </c:pt>
                <c:pt idx="4">
                  <c:v>155</c:v>
                </c:pt>
                <c:pt idx="5">
                  <c:v>280</c:v>
                </c:pt>
                <c:pt idx="6">
                  <c:v>293</c:v>
                </c:pt>
                <c:pt idx="7">
                  <c:v>385</c:v>
                </c:pt>
                <c:pt idx="8">
                  <c:v>439</c:v>
                </c:pt>
                <c:pt idx="9">
                  <c:v>538</c:v>
                </c:pt>
                <c:pt idx="10">
                  <c:v>530</c:v>
                </c:pt>
                <c:pt idx="11">
                  <c:v>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65-4611-9CD0-8EE607ABB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UDIDE!$C$84:$N$84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UDIDE!$C$87:$N$87</c:f>
              <c:numCache>
                <c:formatCode>General</c:formatCode>
                <c:ptCount val="12"/>
                <c:pt idx="0">
                  <c:v>615</c:v>
                </c:pt>
                <c:pt idx="1">
                  <c:v>615</c:v>
                </c:pt>
                <c:pt idx="2">
                  <c:v>615</c:v>
                </c:pt>
                <c:pt idx="3">
                  <c:v>615</c:v>
                </c:pt>
                <c:pt idx="4">
                  <c:v>615</c:v>
                </c:pt>
                <c:pt idx="5">
                  <c:v>615</c:v>
                </c:pt>
                <c:pt idx="6">
                  <c:v>615</c:v>
                </c:pt>
                <c:pt idx="7">
                  <c:v>615</c:v>
                </c:pt>
                <c:pt idx="8">
                  <c:v>615</c:v>
                </c:pt>
                <c:pt idx="9">
                  <c:v>615</c:v>
                </c:pt>
                <c:pt idx="10">
                  <c:v>615</c:v>
                </c:pt>
                <c:pt idx="11">
                  <c:v>615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65-4611-9CD0-8EE607ABB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UDIDE!$C$33:$N$33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UDIDE!$C$34:$N$34</c:f>
              <c:numCache>
                <c:formatCode>#,##0</c:formatCode>
                <c:ptCount val="12"/>
                <c:pt idx="0">
                  <c:v>5887</c:v>
                </c:pt>
                <c:pt idx="1">
                  <c:v>5038</c:v>
                </c:pt>
                <c:pt idx="2">
                  <c:v>6039</c:v>
                </c:pt>
                <c:pt idx="3">
                  <c:v>6173</c:v>
                </c:pt>
                <c:pt idx="4">
                  <c:v>5443</c:v>
                </c:pt>
                <c:pt idx="5">
                  <c:v>5672</c:v>
                </c:pt>
                <c:pt idx="6">
                  <c:v>8417</c:v>
                </c:pt>
                <c:pt idx="7">
                  <c:v>7089</c:v>
                </c:pt>
                <c:pt idx="8">
                  <c:v>7461</c:v>
                </c:pt>
                <c:pt idx="9">
                  <c:v>7279</c:v>
                </c:pt>
                <c:pt idx="10">
                  <c:v>8155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E-48AD-A9FE-2268BCE81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UDIDE!$C$33:$N$33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UDIDE!$C$36:$N$36</c:f>
              <c:numCache>
                <c:formatCode>#,##0</c:formatCode>
                <c:ptCount val="12"/>
                <c:pt idx="0">
                  <c:v>7207</c:v>
                </c:pt>
                <c:pt idx="1">
                  <c:v>7207</c:v>
                </c:pt>
                <c:pt idx="2">
                  <c:v>7207</c:v>
                </c:pt>
                <c:pt idx="3">
                  <c:v>7207</c:v>
                </c:pt>
                <c:pt idx="4">
                  <c:v>7207</c:v>
                </c:pt>
                <c:pt idx="5">
                  <c:v>7207</c:v>
                </c:pt>
                <c:pt idx="6">
                  <c:v>7207</c:v>
                </c:pt>
                <c:pt idx="7">
                  <c:v>7207</c:v>
                </c:pt>
                <c:pt idx="8">
                  <c:v>7207</c:v>
                </c:pt>
                <c:pt idx="9">
                  <c:v>7207</c:v>
                </c:pt>
                <c:pt idx="10">
                  <c:v>7207</c:v>
                </c:pt>
                <c:pt idx="11">
                  <c:v>7207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FE-48AD-A9FE-2268BCE81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#,##0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UCA!$C$6:$N$6</c:f>
              <c:numCache>
                <c:formatCode>#,##0</c:formatCode>
                <c:ptCount val="12"/>
                <c:pt idx="0">
                  <c:v>28</c:v>
                </c:pt>
                <c:pt idx="1">
                  <c:v>39</c:v>
                </c:pt>
                <c:pt idx="2">
                  <c:v>57</c:v>
                </c:pt>
                <c:pt idx="3">
                  <c:v>54</c:v>
                </c:pt>
                <c:pt idx="4">
                  <c:v>57</c:v>
                </c:pt>
                <c:pt idx="5">
                  <c:v>51</c:v>
                </c:pt>
                <c:pt idx="6" formatCode="General">
                  <c:v>45</c:v>
                </c:pt>
                <c:pt idx="7" formatCode="General">
                  <c:v>52</c:v>
                </c:pt>
                <c:pt idx="8" formatCode="General">
                  <c:v>49</c:v>
                </c:pt>
                <c:pt idx="9" formatCode="General">
                  <c:v>49</c:v>
                </c:pt>
                <c:pt idx="10" formatCode="General">
                  <c:v>39</c:v>
                </c:pt>
                <c:pt idx="11" formatCode="General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06-47AC-8E44-858024FA2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UCA!$C$5:$N$5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UCA!$C$8:$N$8</c:f>
              <c:numCache>
                <c:formatCode>General</c:formatCode>
                <c:ptCount val="12"/>
                <c:pt idx="0">
                  <c:v>55</c:v>
                </c:pt>
                <c:pt idx="1">
                  <c:v>55</c:v>
                </c:pt>
                <c:pt idx="2">
                  <c:v>55</c:v>
                </c:pt>
                <c:pt idx="3">
                  <c:v>55</c:v>
                </c:pt>
                <c:pt idx="4">
                  <c:v>55</c:v>
                </c:pt>
                <c:pt idx="5">
                  <c:v>55</c:v>
                </c:pt>
                <c:pt idx="6">
                  <c:v>55</c:v>
                </c:pt>
                <c:pt idx="7">
                  <c:v>55</c:v>
                </c:pt>
                <c:pt idx="8">
                  <c:v>55</c:v>
                </c:pt>
                <c:pt idx="9">
                  <c:v>55</c:v>
                </c:pt>
                <c:pt idx="10">
                  <c:v>55</c:v>
                </c:pt>
                <c:pt idx="11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06-47AC-8E44-858024FA2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5291599785981806"/>
          <c:h val="0.8477539823145343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txPr>
              <a:bodyPr rot="0" spcFirstLastPara="1" vertOverflow="clip" horzOverflow="clip" vert="horz" wrap="non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UCIR!$C$13:$N$13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UCIR!$C$14:$N$14</c:f>
              <c:numCache>
                <c:formatCode>General</c:formatCode>
                <c:ptCount val="12"/>
                <c:pt idx="0">
                  <c:v>98</c:v>
                </c:pt>
                <c:pt idx="1">
                  <c:v>62</c:v>
                </c:pt>
                <c:pt idx="2">
                  <c:v>82</c:v>
                </c:pt>
                <c:pt idx="3">
                  <c:v>100</c:v>
                </c:pt>
                <c:pt idx="4">
                  <c:v>67</c:v>
                </c:pt>
                <c:pt idx="5">
                  <c:v>92</c:v>
                </c:pt>
                <c:pt idx="6">
                  <c:v>112</c:v>
                </c:pt>
                <c:pt idx="7">
                  <c:v>107</c:v>
                </c:pt>
                <c:pt idx="8">
                  <c:v>124</c:v>
                </c:pt>
                <c:pt idx="9">
                  <c:v>115</c:v>
                </c:pt>
                <c:pt idx="10">
                  <c:v>118</c:v>
                </c:pt>
                <c:pt idx="1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8C-4569-80CA-68FE0FF906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6890976"/>
        <c:axId val="2066891392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UCIR!$C$13:$N$13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 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UCIR!$C$16:$N$16</c:f>
              <c:numCache>
                <c:formatCode>General</c:formatCode>
                <c:ptCount val="12"/>
                <c:pt idx="0">
                  <c:v>120</c:v>
                </c:pt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  <c:pt idx="4">
                  <c:v>120</c:v>
                </c:pt>
                <c:pt idx="5">
                  <c:v>120</c:v>
                </c:pt>
                <c:pt idx="6">
                  <c:v>120</c:v>
                </c:pt>
                <c:pt idx="7">
                  <c:v>120</c:v>
                </c:pt>
                <c:pt idx="8">
                  <c:v>120</c:v>
                </c:pt>
                <c:pt idx="9">
                  <c:v>120</c:v>
                </c:pt>
                <c:pt idx="10">
                  <c:v>120</c:v>
                </c:pt>
                <c:pt idx="11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8C-4569-80CA-68FE0FF906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880992"/>
        <c:axId val="2066866016"/>
      </c:lineChart>
      <c:catAx>
        <c:axId val="20668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91392"/>
        <c:crosses val="autoZero"/>
        <c:auto val="1"/>
        <c:lblAlgn val="ctr"/>
        <c:lblOffset val="100"/>
        <c:noMultiLvlLbl val="0"/>
      </c:catAx>
      <c:valAx>
        <c:axId val="2066891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5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890976"/>
        <c:crosses val="autoZero"/>
        <c:crossBetween val="between"/>
      </c:valAx>
      <c:valAx>
        <c:axId val="206686601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66880992"/>
        <c:crosses val="max"/>
        <c:crossBetween val="between"/>
      </c:valAx>
      <c:catAx>
        <c:axId val="206688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86601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accent5">
        <a:lumMod val="20000"/>
        <a:lumOff val="80000"/>
      </a:schemeClr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2C631-9E2E-4B60-83C7-2E54D739B50D}" type="datetimeFigureOut">
              <a:rPr lang="pt-BR" smtClean="0"/>
              <a:t>12/02/2025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2A519-14FA-42AD-AD46-78CC8C65E3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34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2A519-14FA-42AD-AD46-78CC8C65E3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135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45129-664C-4228-9EF3-741697AAB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9AFF14-A626-4AFE-83B3-D0CFF970A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4E2F1-C5E6-4354-9AB0-E771F6D4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BBB0B-7303-4E98-9ABB-00E6978CA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1D8497-3B5B-461E-9FA7-8046EE1E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760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2C4E27-7057-4C31-A31C-74D02EFC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8C4EB1-CE2B-493B-92C7-9EA04BDEC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FC4F38-3C69-4D5B-A651-94FE6D56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830FC4-741A-424F-842E-2DF092A4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84BEB4-3EC7-4FBB-BEA6-023D7EDD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063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4C021C-70CE-4EA9-B1E2-6329E1F41A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363733-EEE6-4718-B525-A665A1978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63AB69-92E9-4FA5-967A-4CB81D1DE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541294-BFA7-4C23-92E9-078059C75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640760-B736-4AE3-8F07-BC80CC14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285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B6A7B-6496-43F6-B77D-03FDB290C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017069-6D50-474E-878C-2773BA5E2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323EF6-5556-455E-825A-8626554E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0CC11A-A7F2-49B6-8EED-25F02D6AE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5134C5-9DA1-4C4B-82B1-2CB3C07B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640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8C50CA-AB43-411F-8A74-FF7EE29A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F28ED26-D7D8-46C5-AC6F-29844DEF5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C42DE3-004F-4059-9BE8-F3497F37D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D018EE-8E85-42A4-8C72-DCDF16A5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17A50C-AAB2-46EA-BBB6-E134D904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12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C2A0B1-46F4-4DEE-B609-6B2E0CBBD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A51174-BF55-4764-BF27-AB250058DF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C228A1-8AF6-4D17-BEE6-EA2FDDD0D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124AB4-3EA1-4838-9317-00F125A0B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E73DB9-1215-4E07-A24E-9BB865D67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224E34-3DDD-461A-9364-4DC90603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25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5BE43-C0CE-4A6A-9347-BC0B5E09E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79A08E-F966-4CA8-9DF2-733A4B34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4167F0-8681-4F35-B4CE-FC3A29D64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8F5AE95-0143-4D17-90E4-3DF7A8184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70BDE6A-A861-44B4-BB09-2675E655B1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9C806E4-BBA8-4697-A771-65957022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7793F7C-FC83-4CD7-BF57-6BCAFE4C0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4AE940A-4319-4CBB-BCAB-2E846D202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391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70E261-B2B7-47B1-83C0-E446FAB8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7971397-77DD-4C2F-A619-11D23187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F6A9603-BFED-4D2B-9537-DE1B6CC4B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7788F3E-C359-412E-9922-BF058E89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98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DDE745C-3D85-459E-9005-AE0BD4DBE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FDAC339-68EA-467F-9F84-1FC061CB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24C098E-805B-4E56-8444-DEB27DD93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483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F9406-7FC4-426D-8E08-BF5A672B5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21A613-B04D-4387-89A7-142CD30EA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76F0434-2993-4D5A-B810-CB30E4774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32613E-C4FA-4C9D-B2B8-D34DF5502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410A44-79F3-4539-8A3B-33BA62AD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31A6EEE-7FC4-443A-874C-5516433D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727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1836D-9F4D-4E53-A17A-DF8830A9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1243FBE-815D-4EC7-AD37-BCD16AED43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1E745C-1E20-4674-8677-589CCFF0E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AACEA5-8CD7-41C4-AE17-4B03139A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B6ADB1-75BE-42D5-B127-BBDEE0BD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7002AB-2FE9-4331-84D5-48C15369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638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5428F7E-0CF2-4311-A03E-BD9B85EB3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BD670C-28DA-44AF-AB65-4B830AC3E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EA8E6D-320F-4CAB-BB4A-2C12A30BB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5ECEF-3EE7-43E3-92A5-11839A225529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22DB39-F60A-4DAD-8E15-2C5E9A9BD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39E06-AC35-4A89-AAAB-45EAA3F43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6E221-3743-43D3-A32D-B4457260D7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167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v.br/ebserh/pt-br/hospitais-universitarios/regiao-nordeste/hujb-ufcg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6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8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9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0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3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4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5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6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7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8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9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0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1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3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4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5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6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7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SETOR DE GOVERNANÇA E ESTRATÉGIA  </a:t>
            </a:r>
            <a:r>
              <a:rPr lang="pt-BR" sz="1400" b="1" dirty="0"/>
              <a:t>   </a:t>
            </a:r>
            <a:r>
              <a:rPr lang="pt-BR" sz="1100" b="1" dirty="0"/>
              <a:t>Volume 5 Número 1  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80A21F6-38D4-46BB-B1D3-73C35F354BDC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31DED125-93CE-4A11-88A3-75F3F7A07AE2}"/>
              </a:ext>
            </a:extLst>
          </p:cNvPr>
          <p:cNvSpPr/>
          <p:nvPr/>
        </p:nvSpPr>
        <p:spPr>
          <a:xfrm>
            <a:off x="0" y="1543521"/>
            <a:ext cx="635553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Boletim de Indicadores</a:t>
            </a:r>
          </a:p>
          <a:p>
            <a:pPr algn="ctr"/>
            <a:r>
              <a:rPr lang="pt-BR" sz="5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HUJB/UFCG/EBSERH</a:t>
            </a:r>
          </a:p>
          <a:p>
            <a:pPr algn="ctr"/>
            <a:r>
              <a:rPr lang="pt-BR" sz="5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2024</a:t>
            </a:r>
          </a:p>
        </p:txBody>
      </p:sp>
      <p:pic>
        <p:nvPicPr>
          <p:cNvPr id="4" name="Imagem 3" descr="Uma imagem contendo Ícone&#10;&#10;Descrição gerada automaticamente">
            <a:extLst>
              <a:ext uri="{FF2B5EF4-FFF2-40B4-BE49-F238E27FC236}">
                <a16:creationId xmlns:a16="http://schemas.microsoft.com/office/drawing/2014/main" id="{80617E10-D8AB-4F6F-93B3-CD1207D141C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1" t="7967" r="15427" b="14278"/>
          <a:stretch/>
        </p:blipFill>
        <p:spPr>
          <a:xfrm>
            <a:off x="6243378" y="1046759"/>
            <a:ext cx="5255046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28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4F400A6-4BB7-4D4E-837D-A4CD2D5764DD}"/>
              </a:ext>
            </a:extLst>
          </p:cNvPr>
          <p:cNvSpPr txBox="1">
            <a:spLocks/>
          </p:cNvSpPr>
          <p:nvPr/>
        </p:nvSpPr>
        <p:spPr>
          <a:xfrm>
            <a:off x="0" y="525638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exames laboratoriais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CD24831-F8EA-4413-A166-8A596C214A77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79C6CBC-D924-E9D2-4C09-3211E81CD7B9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Diagnóstico por Imagem e Diagnósticos Especializados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C00-000004000000}"/>
              </a:ext>
              <a:ext uri="{147F2762-F138-4A5C-976F-8EAC2B608ADB}">
                <a16:predDERef xmlns:a16="http://schemas.microsoft.com/office/drawing/2014/main" pred="{00000000-0008-0000-1C00-00001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168021"/>
              </p:ext>
            </p:extLst>
          </p:nvPr>
        </p:nvGraphicFramePr>
        <p:xfrm>
          <a:off x="2039294" y="1315677"/>
          <a:ext cx="8055319" cy="422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9406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673B560D-52B0-4BB1-8B94-C841EB4C7275}"/>
              </a:ext>
            </a:extLst>
          </p:cNvPr>
          <p:cNvSpPr txBox="1">
            <a:spLocks/>
          </p:cNvSpPr>
          <p:nvPr/>
        </p:nvSpPr>
        <p:spPr>
          <a:xfrm>
            <a:off x="0" y="306170"/>
            <a:ext cx="12192000" cy="9631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internações na UCA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(Unidade da Criança e do Adolescente)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B8A174-A6E8-4D65-B539-99A113D3282F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A8D9D17-76A8-7886-E700-0BCC3E062108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da Criança e do Adolescente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800-000004000000}"/>
              </a:ext>
              <a:ext uri="{147F2762-F138-4A5C-976F-8EAC2B608ADB}">
                <a16:predDERef xmlns:a16="http://schemas.microsoft.com/office/drawing/2014/main" pred="{00000000-0008-0000-18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2622794"/>
              </p:ext>
            </p:extLst>
          </p:nvPr>
        </p:nvGraphicFramePr>
        <p:xfrm>
          <a:off x="2039294" y="1332269"/>
          <a:ext cx="7964785" cy="4210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816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7309EBB4-F62F-4E65-956A-AA81F62A5678}"/>
              </a:ext>
            </a:extLst>
          </p:cNvPr>
          <p:cNvSpPr txBox="1">
            <a:spLocks/>
          </p:cNvSpPr>
          <p:nvPr/>
        </p:nvSpPr>
        <p:spPr>
          <a:xfrm>
            <a:off x="0" y="525638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internações na Clínica Cirúrgica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786CB7-32B0-4234-8C5A-AC2267CD43BA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DB0102-05B3-A0D7-652B-1EDAA193E0E0}"/>
              </a:ext>
            </a:extLst>
          </p:cNvPr>
          <p:cNvSpPr txBox="1"/>
          <p:nvPr/>
        </p:nvSpPr>
        <p:spPr>
          <a:xfrm>
            <a:off x="2172832" y="560427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de Clínica Cirúrgica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900-000004000000}"/>
              </a:ext>
              <a:ext uri="{147F2762-F138-4A5C-976F-8EAC2B608ADB}">
                <a16:predDERef xmlns:a16="http://schemas.microsoft.com/office/drawing/2014/main" pred="{00000000-0008-0000-19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320384"/>
              </p:ext>
            </p:extLst>
          </p:nvPr>
        </p:nvGraphicFramePr>
        <p:xfrm>
          <a:off x="2172832" y="1273884"/>
          <a:ext cx="7894621" cy="4302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9915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7309EBB4-F62F-4E65-956A-AA81F62A5678}"/>
              </a:ext>
            </a:extLst>
          </p:cNvPr>
          <p:cNvSpPr txBox="1">
            <a:spLocks/>
          </p:cNvSpPr>
          <p:nvPr/>
        </p:nvSpPr>
        <p:spPr>
          <a:xfrm>
            <a:off x="0" y="525638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internações na Clínica Médica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786CB7-32B0-4234-8C5A-AC2267CD43BA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0DE49C-6F0D-7F5E-FF72-A89F8F5377CD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de Clínica Médica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AF74B54-EF2D-47F8-A4BA-239819E363A4}"/>
              </a:ext>
              <a:ext uri="{147F2762-F138-4A5C-976F-8EAC2B608ADB}">
                <a16:predDERef xmlns:a16="http://schemas.microsoft.com/office/drawing/2014/main" pred="{888E8990-4C0D-436A-BFD9-995F61F182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299816"/>
              </p:ext>
            </p:extLst>
          </p:nvPr>
        </p:nvGraphicFramePr>
        <p:xfrm>
          <a:off x="2039294" y="1273885"/>
          <a:ext cx="8028159" cy="426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3722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7309EBB4-F62F-4E65-956A-AA81F62A5678}"/>
              </a:ext>
            </a:extLst>
          </p:cNvPr>
          <p:cNvSpPr txBox="1">
            <a:spLocks/>
          </p:cNvSpPr>
          <p:nvPr/>
        </p:nvSpPr>
        <p:spPr>
          <a:xfrm>
            <a:off x="277359" y="-273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internações por especialidade médica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786CB7-32B0-4234-8C5A-AC2267CD43BA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graphicFrame>
        <p:nvGraphicFramePr>
          <p:cNvPr id="12" name="Tabela 3">
            <a:extLst>
              <a:ext uri="{FF2B5EF4-FFF2-40B4-BE49-F238E27FC236}">
                <a16:creationId xmlns:a16="http://schemas.microsoft.com/office/drawing/2014/main" id="{D564E3A4-ED51-6B64-A801-66717D11B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840408"/>
              </p:ext>
            </p:extLst>
          </p:nvPr>
        </p:nvGraphicFramePr>
        <p:xfrm>
          <a:off x="3681984" y="865683"/>
          <a:ext cx="4828032" cy="5277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119">
                  <a:extLst>
                    <a:ext uri="{9D8B030D-6E8A-4147-A177-3AD203B41FA5}">
                      <a16:colId xmlns:a16="http://schemas.microsoft.com/office/drawing/2014/main" val="2115490933"/>
                    </a:ext>
                  </a:extLst>
                </a:gridCol>
                <a:gridCol w="1414913">
                  <a:extLst>
                    <a:ext uri="{9D8B030D-6E8A-4147-A177-3AD203B41FA5}">
                      <a16:colId xmlns:a16="http://schemas.microsoft.com/office/drawing/2014/main" val="1036131305"/>
                    </a:ext>
                  </a:extLst>
                </a:gridCol>
              </a:tblGrid>
              <a:tr h="433213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Especialidade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Quantidade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416578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r>
                        <a:rPr lang="pt-BR" dirty="0"/>
                        <a:t>Cirurgia Geral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464879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r>
                        <a:rPr lang="pt-BR" dirty="0"/>
                        <a:t>Ginecologia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900370"/>
                  </a:ext>
                </a:extLst>
              </a:tr>
              <a:tr h="428577">
                <a:tc>
                  <a:txBody>
                    <a:bodyPr/>
                    <a:lstStyle/>
                    <a:p>
                      <a:r>
                        <a:rPr lang="pt-BR" dirty="0"/>
                        <a:t>Cirurgia do Aparelho Digestivo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198788"/>
                  </a:ext>
                </a:extLst>
              </a:tr>
              <a:tr h="478548">
                <a:tc>
                  <a:txBody>
                    <a:bodyPr/>
                    <a:lstStyle/>
                    <a:p>
                      <a:r>
                        <a:rPr lang="pt-BR" b="0" dirty="0"/>
                        <a:t>Cirurgia de Cabeça e Pescoço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547219"/>
                  </a:ext>
                </a:extLst>
              </a:tr>
              <a:tr h="452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Infectologia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988428"/>
                  </a:ext>
                </a:extLst>
              </a:tr>
              <a:tr h="452527">
                <a:tc>
                  <a:txBody>
                    <a:bodyPr/>
                    <a:lstStyle/>
                    <a:p>
                      <a:r>
                        <a:rPr lang="pt-BR" dirty="0"/>
                        <a:t>Clínica Médica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593641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r>
                        <a:rPr lang="pt-BR" dirty="0"/>
                        <a:t>Pediatria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69102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/>
                        <a:t>Otorrinolaringologia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67939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Reumatologia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138279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Urologia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944180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361918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08F042-6A7D-1625-DD05-9AB3A3420D42}"/>
              </a:ext>
            </a:extLst>
          </p:cNvPr>
          <p:cNvSpPr txBox="1"/>
          <p:nvPr/>
        </p:nvSpPr>
        <p:spPr>
          <a:xfrm>
            <a:off x="3681984" y="6223784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Power BI – KANBAN Internações (AGHU - Prontuário eletrônico)</a:t>
            </a:r>
          </a:p>
        </p:txBody>
      </p:sp>
    </p:spTree>
    <p:extLst>
      <p:ext uri="{BB962C8B-B14F-4D97-AF65-F5344CB8AC3E}">
        <p14:creationId xmlns:p14="http://schemas.microsoft.com/office/powerpoint/2010/main" val="424324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437EED08-02BE-4BBC-9A37-5516C73EC4F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5690410-B50B-31CD-53E2-DB75B234B8FD}"/>
              </a:ext>
            </a:extLst>
          </p:cNvPr>
          <p:cNvSpPr txBox="1"/>
          <p:nvPr/>
        </p:nvSpPr>
        <p:spPr>
          <a:xfrm>
            <a:off x="2039294" y="5613149"/>
            <a:ext cx="666108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Bloco Cirúrgico e Processamento de Material Esterilizado</a:t>
            </a:r>
          </a:p>
        </p:txBody>
      </p:sp>
      <p:sp>
        <p:nvSpPr>
          <p:cNvPr id="5" name="Retângulo 4"/>
          <p:cNvSpPr/>
          <p:nvPr/>
        </p:nvSpPr>
        <p:spPr>
          <a:xfrm>
            <a:off x="0" y="701762"/>
            <a:ext cx="1219200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Número de cirurgias</a:t>
            </a:r>
            <a:endParaRPr lang="pt-BR" sz="2800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DED29E0-74CD-4E3E-B6B1-641A6C5832F7}"/>
              </a:ext>
              <a:ext uri="{147F2762-F138-4A5C-976F-8EAC2B608ADB}">
                <a16:predDERef xmlns:a16="http://schemas.microsoft.com/office/drawing/2014/main" pred="{8F8EA465-05CE-4DCF-8A87-CA61548BB2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923922"/>
              </p:ext>
            </p:extLst>
          </p:nvPr>
        </p:nvGraphicFramePr>
        <p:xfrm>
          <a:off x="2039294" y="1318045"/>
          <a:ext cx="8037213" cy="426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1437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8B9D0CF5-6648-4BAD-A496-A64D0922E897}"/>
              </a:ext>
            </a:extLst>
          </p:cNvPr>
          <p:cNvSpPr txBox="1">
            <a:spLocks/>
          </p:cNvSpPr>
          <p:nvPr/>
        </p:nvSpPr>
        <p:spPr>
          <a:xfrm>
            <a:off x="1" y="550814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cirurgia das vias áreas superiores, da face, da cabeça e do pescoço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37EED08-02BE-4BBC-9A37-5516C73EC4F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5690410-B50B-31CD-53E2-DB75B234B8FD}"/>
              </a:ext>
            </a:extLst>
          </p:cNvPr>
          <p:cNvSpPr txBox="1"/>
          <p:nvPr/>
        </p:nvSpPr>
        <p:spPr>
          <a:xfrm>
            <a:off x="2039294" y="5613149"/>
            <a:ext cx="666108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Bloco Cirúrgico e Processamento de Material Esterilizado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F8EA465-05CE-4DCF-8A87-CA61548BB2FD}"/>
              </a:ext>
              <a:ext uri="{147F2762-F138-4A5C-976F-8EAC2B608ADB}">
                <a16:predDERef xmlns:a16="http://schemas.microsoft.com/office/drawing/2014/main" pred="{4BC1166A-96C4-499D-854F-CAF888420A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524613"/>
              </p:ext>
            </p:extLst>
          </p:nvPr>
        </p:nvGraphicFramePr>
        <p:xfrm>
          <a:off x="2039294" y="1277927"/>
          <a:ext cx="8046266" cy="4307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966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32DC62D9-0592-46A5-BBB5-2736E85AC1A4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excisão e sutura de Linfangioma /Nevus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434E009-6795-4CB3-B542-2A602804D97D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34879A-1320-8738-2EBC-524FB23E2BE6}"/>
              </a:ext>
            </a:extLst>
          </p:cNvPr>
          <p:cNvSpPr txBox="1"/>
          <p:nvPr/>
        </p:nvSpPr>
        <p:spPr>
          <a:xfrm>
            <a:off x="2039294" y="5613149"/>
            <a:ext cx="680594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Bloco Cirúrgico e Processamento de Material Esterilizado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CD2D9D8-F8F6-4787-A1F0-AB8661ED2FD8}"/>
              </a:ext>
              <a:ext uri="{147F2762-F138-4A5C-976F-8EAC2B608ADB}">
                <a16:predDERef xmlns:a16="http://schemas.microsoft.com/office/drawing/2014/main" pred="{47D183E6-432F-4959-B9DA-327205AD3B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057780"/>
              </p:ext>
            </p:extLst>
          </p:nvPr>
        </p:nvGraphicFramePr>
        <p:xfrm>
          <a:off x="2039295" y="1289783"/>
          <a:ext cx="8045646" cy="4252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8614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6B1AD90-54C5-43FF-8BA5-A2F5EBA71A00}"/>
              </a:ext>
            </a:extLst>
          </p:cNvPr>
          <p:cNvSpPr txBox="1">
            <a:spLocks/>
          </p:cNvSpPr>
          <p:nvPr/>
        </p:nvSpPr>
        <p:spPr>
          <a:xfrm>
            <a:off x="0" y="553894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cirurgia do aparelho geniturinário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D47AFAE-44F7-457F-8CC3-AF8EDF9B0F6F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3A71833-993F-0675-A230-F7F39DF9EFC0}"/>
              </a:ext>
            </a:extLst>
          </p:cNvPr>
          <p:cNvSpPr txBox="1"/>
          <p:nvPr/>
        </p:nvSpPr>
        <p:spPr>
          <a:xfrm>
            <a:off x="2039293" y="5613149"/>
            <a:ext cx="691458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Bloco Cirúrgico e Processamento de Material Esterilizado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7D183E6-432F-4959-B9DA-327205AD3B11}"/>
              </a:ext>
              <a:ext uri="{147F2762-F138-4A5C-976F-8EAC2B608ADB}">
                <a16:predDERef xmlns:a16="http://schemas.microsoft.com/office/drawing/2014/main" pred="{94AE6FBE-6813-4C20-B25E-F7D523623E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86168"/>
              </p:ext>
            </p:extLst>
          </p:nvPr>
        </p:nvGraphicFramePr>
        <p:xfrm>
          <a:off x="2039293" y="1302141"/>
          <a:ext cx="8037214" cy="4283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3555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C48D313-13D8-41E7-B403-48A453A787CF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pequenas cirurgias e cirurgias de pele, tecido subcutâneo e mucosa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317B6C4-AC53-4CAA-8522-B0193C2FB458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A25677C-973F-145C-4A1A-8E2379FA3810}"/>
              </a:ext>
            </a:extLst>
          </p:cNvPr>
          <p:cNvSpPr txBox="1"/>
          <p:nvPr/>
        </p:nvSpPr>
        <p:spPr>
          <a:xfrm>
            <a:off x="2039294" y="5613149"/>
            <a:ext cx="68964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Bloco Cirúrgico e Processamento de Material Esterilizado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BC1166A-96C4-499D-854F-CAF888420A41}"/>
              </a:ext>
              <a:ext uri="{147F2762-F138-4A5C-976F-8EAC2B608ADB}">
                <a16:predDERef xmlns:a16="http://schemas.microsoft.com/office/drawing/2014/main" pred="{4CD2D9D8-F8F6-4787-A1F0-AB8661ED2F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600780"/>
              </p:ext>
            </p:extLst>
          </p:nvPr>
        </p:nvGraphicFramePr>
        <p:xfrm>
          <a:off x="2039294" y="1268649"/>
          <a:ext cx="8055320" cy="4344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680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SETOR DE GOVERNANÇA E ESTRATÉGIA  </a:t>
            </a:r>
            <a:r>
              <a:rPr lang="pt-BR" sz="1100" b="1"/>
              <a:t>Volume 5  </a:t>
            </a:r>
            <a:r>
              <a:rPr lang="pt-BR" sz="1100" b="1" dirty="0"/>
              <a:t>Número 1 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EB8E31B9-DF1B-460D-88D9-E88378351D8D}"/>
              </a:ext>
            </a:extLst>
          </p:cNvPr>
          <p:cNvSpPr/>
          <p:nvPr/>
        </p:nvSpPr>
        <p:spPr>
          <a:xfrm>
            <a:off x="6542165" y="489299"/>
            <a:ext cx="4738452" cy="541686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CORPO EDITORIAL</a:t>
            </a: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Editor/Autor corporativo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Hospital Universitário Júlio Maria Bandeira de Mello da Universidade Federal de Campina Grande vinculado à Empresa Brasileira de Serviços Hospitalares (EBSERH)</a:t>
            </a: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Conselho Editorial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Patrícia Lopes Oliveira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Manoel Venâncio Rodrigues Filho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Célio da Rocha Bonfim</a:t>
            </a: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Elaboração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Patrícia Lopes Oliveira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Josefa Mayara Rodrigues de Sousa</a:t>
            </a: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Publicação</a:t>
            </a:r>
          </a:p>
          <a:p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Setor de Governança e Estratégia</a:t>
            </a:r>
          </a:p>
          <a:p>
            <a:endParaRPr lang="pt-BR" sz="12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pt-BR" sz="12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pt-BR" sz="12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pt-BR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FD88639-8C17-153D-0FD2-07C8EEE27069}"/>
              </a:ext>
            </a:extLst>
          </p:cNvPr>
          <p:cNvSpPr/>
          <p:nvPr/>
        </p:nvSpPr>
        <p:spPr>
          <a:xfrm>
            <a:off x="280657" y="489299"/>
            <a:ext cx="5815343" cy="52322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pt-BR" sz="16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EMPRESA BRASILEIRA DE SERVIÇOS HOSPITALARES</a:t>
            </a:r>
          </a:p>
          <a:p>
            <a:pPr algn="r"/>
            <a:r>
              <a:rPr lang="pt-BR" sz="16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UNIVERSIDADE FEDERAL DE CAMPINA GRANDE</a:t>
            </a:r>
          </a:p>
          <a:p>
            <a:pPr algn="r"/>
            <a:r>
              <a:rPr lang="pt-BR" sz="16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HOSPITAL UNIVERSITÁRIO JÚLIO BANDEIRA DE MELLO</a:t>
            </a:r>
          </a:p>
          <a:p>
            <a:pPr algn="r"/>
            <a:endParaRPr lang="pt-BR" sz="16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Arthur Chioro 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Presidente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Daniel Beltrammi 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Vice-Presidente Executivo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 Paula Oliveira da Silva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Superintendente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Francisco de Assis Alves Freire 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Gerente Administrativo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José Dilbery Oliveira da Silva 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Gerente de Atenção à Saúde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dirty="0" err="1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Wemerson</a:t>
            </a:r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Neves Matias - Substituto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Gerente de Ensino e Pesquisa</a:t>
            </a:r>
          </a:p>
          <a:p>
            <a:pPr algn="r"/>
            <a:endParaRPr lang="pt-BR" sz="12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Site: </a:t>
            </a:r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5"/>
              </a:rPr>
              <a:t>https://www.gov.br/ebserh/pt-br/hospitais-universitarios/regiao-nordeste/hujb-ufcg</a:t>
            </a:r>
            <a:endParaRPr lang="pt-BR" sz="12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Endereço: </a:t>
            </a:r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Avenida José Rodrigues Alves, s/n,  bairro: Edmilson Cavalcanti, Cajazeiras - PB, CEP: 58900-000.</a:t>
            </a:r>
          </a:p>
          <a:p>
            <a:pPr algn="r"/>
            <a:r>
              <a:rPr lang="pt-BR" sz="1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Telefone: </a:t>
            </a:r>
            <a:r>
              <a:rPr lang="pt-BR" sz="1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(83) 3532-4768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3E789B1-BBB5-D4BC-AAB1-CB213ADCD9F2}"/>
              </a:ext>
            </a:extLst>
          </p:cNvPr>
          <p:cNvSpPr/>
          <p:nvPr/>
        </p:nvSpPr>
        <p:spPr>
          <a:xfrm rot="16200000">
            <a:off x="3422048" y="3208846"/>
            <a:ext cx="5684817" cy="4571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6319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676F684-EBD9-4741-9072-3581C7BFEA5B}"/>
              </a:ext>
            </a:extLst>
          </p:cNvPr>
          <p:cNvSpPr txBox="1">
            <a:spLocks/>
          </p:cNvSpPr>
          <p:nvPr/>
        </p:nvSpPr>
        <p:spPr>
          <a:xfrm>
            <a:off x="0" y="529179"/>
            <a:ext cx="12191999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diagnósticos em otorrinolaringologia/fonoaudiologia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8A37360-E7BB-419F-BE85-6163268AC133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C61DCB3-09C3-1193-86E4-3E87199A67B7}"/>
              </a:ext>
            </a:extLst>
          </p:cNvPr>
          <p:cNvSpPr txBox="1"/>
          <p:nvPr/>
        </p:nvSpPr>
        <p:spPr>
          <a:xfrm>
            <a:off x="2039294" y="5580356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Multiprofissional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21EF9B5-CC12-4FD7-A4CD-EED229949551}"/>
              </a:ext>
              <a:ext uri="{147F2762-F138-4A5C-976F-8EAC2B608ADB}">
                <a16:predDERef xmlns:a16="http://schemas.microsoft.com/office/drawing/2014/main" pred="{976F24B4-912A-4B7C-B3B2-A68D3B169C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4995457"/>
              </p:ext>
            </p:extLst>
          </p:nvPr>
        </p:nvGraphicFramePr>
        <p:xfrm>
          <a:off x="2039295" y="1277425"/>
          <a:ext cx="8064372" cy="4302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792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EBDD9C0-ACAD-435E-88CE-02145F0AD40F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terapias fonoaudiológicas individuais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96268E-ADC7-41E5-A197-814417F3B764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7393D5-A64E-C0D9-2082-E65A81B1E33B}"/>
              </a:ext>
            </a:extLst>
          </p:cNvPr>
          <p:cNvSpPr txBox="1"/>
          <p:nvPr/>
        </p:nvSpPr>
        <p:spPr>
          <a:xfrm>
            <a:off x="2039294" y="5581212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Multiprofissional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6DAE20D-2EA2-4DEB-B69B-17891898F55C}"/>
              </a:ext>
              <a:ext uri="{147F2762-F138-4A5C-976F-8EAC2B608ADB}">
                <a16:predDERef xmlns:a16="http://schemas.microsoft.com/office/drawing/2014/main" pred="{B21EF9B5-CC12-4FD7-A4CD-EED2299495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222031"/>
              </p:ext>
            </p:extLst>
          </p:nvPr>
        </p:nvGraphicFramePr>
        <p:xfrm>
          <a:off x="2136618" y="1277885"/>
          <a:ext cx="7921782" cy="427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1282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A4D90192-C25C-4B7B-8B32-D15CE726E183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procedimentos de fisioterapia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784BE70-8478-4E34-8F97-1CED3E50A579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45B9DC4-EA39-96BA-9893-135E29286A20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Multiprofissional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6F24B4-912A-4B7C-B3B2-A68D3B169C10}"/>
              </a:ext>
              <a:ext uri="{147F2762-F138-4A5C-976F-8EAC2B608ADB}">
                <a16:predDERef xmlns:a16="http://schemas.microsoft.com/office/drawing/2014/main" pred="{F77E6BC8-CBD9-444B-AC5F-28C359331E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321416"/>
              </p:ext>
            </p:extLst>
          </p:nvPr>
        </p:nvGraphicFramePr>
        <p:xfrm>
          <a:off x="2039294" y="1277887"/>
          <a:ext cx="8028159" cy="431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8343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E20D7724-918E-4CF3-BC2E-0C882E16DC77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terapias individuais (Terapia Ocupacional)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FF63D08-5FB7-21CD-66B1-64FB10BCDDF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96450A-6EF8-606C-E4FF-8A8CDB963198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Multiprofissional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3D0208-17E0-46DD-87DC-C33B0484EF73}"/>
              </a:ext>
              <a:ext uri="{147F2762-F138-4A5C-976F-8EAC2B608ADB}">
                <a16:predDERef xmlns:a16="http://schemas.microsoft.com/office/drawing/2014/main" pred="{C6DAE20D-2EA2-4DEB-B69B-17891898F5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567539"/>
              </p:ext>
            </p:extLst>
          </p:nvPr>
        </p:nvGraphicFramePr>
        <p:xfrm>
          <a:off x="2039294" y="1277886"/>
          <a:ext cx="8046266" cy="4307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7584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192CA721-0821-49BF-B815-E66B5537492F}"/>
              </a:ext>
            </a:extLst>
          </p:cNvPr>
          <p:cNvSpPr txBox="1">
            <a:spLocks/>
          </p:cNvSpPr>
          <p:nvPr/>
        </p:nvSpPr>
        <p:spPr>
          <a:xfrm>
            <a:off x="0" y="370703"/>
            <a:ext cx="12192000" cy="940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Total de consultas de profissional de nível superior exceto médico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em atenção especializada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3EF19CD-EF82-4294-9662-DF0A33781952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0D5E4A-8B83-5C12-CB98-B85EAD03C782}"/>
              </a:ext>
            </a:extLst>
          </p:cNvPr>
          <p:cNvSpPr txBox="1"/>
          <p:nvPr/>
        </p:nvSpPr>
        <p:spPr>
          <a:xfrm>
            <a:off x="2039294" y="5649106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Contratualização e Regulação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300-00000F000000}"/>
              </a:ext>
              <a:ext uri="{147F2762-F138-4A5C-976F-8EAC2B608ADB}">
                <a16:predDERef xmlns:a16="http://schemas.microsoft.com/office/drawing/2014/main" pred="{00000000-0008-0000-13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4798468"/>
              </p:ext>
            </p:extLst>
          </p:nvPr>
        </p:nvGraphicFramePr>
        <p:xfrm>
          <a:off x="2039294" y="1310726"/>
          <a:ext cx="8019106" cy="4267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8261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A2F34FA-E0E0-4861-B61A-EDBCB5061216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Total de consultas médicas em atenção especializada </a:t>
            </a:r>
            <a:endParaRPr lang="pt-BR" sz="48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E1C166-7371-4ECE-8A4E-858C8F90997E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7B836F-8C0A-A106-6B8E-0B64D87CE4D8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Contratualização e Regulação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300-00000D000000}"/>
              </a:ext>
              <a:ext uri="{147F2762-F138-4A5C-976F-8EAC2B608ADB}">
                <a16:predDERef xmlns:a16="http://schemas.microsoft.com/office/drawing/2014/main" pred="{00000000-0008-0000-13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322500"/>
              </p:ext>
            </p:extLst>
          </p:nvPr>
        </p:nvGraphicFramePr>
        <p:xfrm>
          <a:off x="2039294" y="1289783"/>
          <a:ext cx="8055319" cy="4252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997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A2F34FA-E0E0-4861-B61A-EDBCB5061216}"/>
              </a:ext>
            </a:extLst>
          </p:cNvPr>
          <p:cNvSpPr txBox="1">
            <a:spLocks/>
          </p:cNvSpPr>
          <p:nvPr/>
        </p:nvSpPr>
        <p:spPr>
          <a:xfrm>
            <a:off x="-45156" y="34154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consultas realizadas por especialidade</a:t>
            </a:r>
            <a:endParaRPr lang="pt-BR" sz="48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E1C166-7371-4ECE-8A4E-858C8F90997E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graphicFrame>
        <p:nvGraphicFramePr>
          <p:cNvPr id="18" name="Tabela 3">
            <a:extLst>
              <a:ext uri="{FF2B5EF4-FFF2-40B4-BE49-F238E27FC236}">
                <a16:creationId xmlns:a16="http://schemas.microsoft.com/office/drawing/2014/main" id="{9BF2FFCD-604E-AED3-D99E-DB36755CA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40824"/>
              </p:ext>
            </p:extLst>
          </p:nvPr>
        </p:nvGraphicFramePr>
        <p:xfrm>
          <a:off x="476886" y="777240"/>
          <a:ext cx="3973202" cy="531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100">
                  <a:extLst>
                    <a:ext uri="{9D8B030D-6E8A-4147-A177-3AD203B41FA5}">
                      <a16:colId xmlns:a16="http://schemas.microsoft.com/office/drawing/2014/main" val="2115490933"/>
                    </a:ext>
                  </a:extLst>
                </a:gridCol>
                <a:gridCol w="1379102">
                  <a:extLst>
                    <a:ext uri="{9D8B030D-6E8A-4147-A177-3AD203B41FA5}">
                      <a16:colId xmlns:a16="http://schemas.microsoft.com/office/drawing/2014/main" val="1036131305"/>
                    </a:ext>
                  </a:extLst>
                </a:gridCol>
              </a:tblGrid>
              <a:tr h="493776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Especialidade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Quantidade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7416578"/>
                  </a:ext>
                </a:extLst>
              </a:tr>
              <a:tr h="4602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Anestesiologia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0464879"/>
                  </a:ext>
                </a:extLst>
              </a:tr>
              <a:tr h="4602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Cardiologia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2900370"/>
                  </a:ext>
                </a:extLst>
              </a:tr>
              <a:tr h="59779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Cirurgia de Cabeça e Pescoço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2413907"/>
                  </a:ext>
                </a:extLst>
              </a:tr>
              <a:tr h="56645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Cirurgia do Aparelho Digestivo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4173015"/>
                  </a:ext>
                </a:extLst>
              </a:tr>
              <a:tr h="45694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Cirurgia Geral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198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547219"/>
                  </a:ext>
                </a:extLst>
              </a:tr>
              <a:tr h="4602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Clínica Médica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4611120"/>
                  </a:ext>
                </a:extLst>
              </a:tr>
              <a:tr h="394288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Endocrinologia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2325941"/>
                  </a:ext>
                </a:extLst>
              </a:tr>
              <a:tr h="3971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Enfermagem Ambulatório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5253945"/>
                  </a:ext>
                </a:extLst>
              </a:tr>
              <a:tr h="4602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Enfermagem Triagem Ambulatorial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4361918"/>
                  </a:ext>
                </a:extLst>
              </a:tr>
              <a:tr h="47244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Fisioterapia Pélvica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250124"/>
                  </a:ext>
                </a:extLst>
              </a:tr>
            </a:tbl>
          </a:graphicData>
        </a:graphic>
      </p:graphicFrame>
      <p:graphicFrame>
        <p:nvGraphicFramePr>
          <p:cNvPr id="11" name="Tabela 3">
            <a:extLst>
              <a:ext uri="{FF2B5EF4-FFF2-40B4-BE49-F238E27FC236}">
                <a16:creationId xmlns:a16="http://schemas.microsoft.com/office/drawing/2014/main" id="{9BF2FFCD-604E-AED3-D99E-DB36755CA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116741"/>
              </p:ext>
            </p:extLst>
          </p:nvPr>
        </p:nvGraphicFramePr>
        <p:xfrm>
          <a:off x="4652762" y="795420"/>
          <a:ext cx="3577727" cy="5322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17">
                  <a:extLst>
                    <a:ext uri="{9D8B030D-6E8A-4147-A177-3AD203B41FA5}">
                      <a16:colId xmlns:a16="http://schemas.microsoft.com/office/drawing/2014/main" val="2115490933"/>
                    </a:ext>
                  </a:extLst>
                </a:gridCol>
                <a:gridCol w="1318110">
                  <a:extLst>
                    <a:ext uri="{9D8B030D-6E8A-4147-A177-3AD203B41FA5}">
                      <a16:colId xmlns:a16="http://schemas.microsoft.com/office/drawing/2014/main" val="1036131305"/>
                    </a:ext>
                  </a:extLst>
                </a:gridCol>
              </a:tblGrid>
              <a:tr h="49576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Especialidade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Quantidade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416578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Fonoaudiologia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7752919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Gastroenterologia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2663871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Ginecologia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0464879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Infectologia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2900370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Mastologia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3547219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Medicina do Trabalho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0057704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Neurologia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4611120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Nutrição Clínica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2325941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Obstetrícia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4361918"/>
                  </a:ext>
                </a:extLst>
              </a:tr>
              <a:tr h="4826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Otorrinolaringologia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32978"/>
                  </a:ext>
                </a:extLst>
              </a:tr>
            </a:tbl>
          </a:graphicData>
        </a:graphic>
      </p:graphicFrame>
      <p:graphicFrame>
        <p:nvGraphicFramePr>
          <p:cNvPr id="13" name="Tabela 3">
            <a:extLst>
              <a:ext uri="{FF2B5EF4-FFF2-40B4-BE49-F238E27FC236}">
                <a16:creationId xmlns:a16="http://schemas.microsoft.com/office/drawing/2014/main" id="{9BF2FFCD-604E-AED3-D99E-DB36755CA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275541"/>
              </p:ext>
            </p:extLst>
          </p:nvPr>
        </p:nvGraphicFramePr>
        <p:xfrm>
          <a:off x="8433163" y="795421"/>
          <a:ext cx="3503848" cy="5299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776">
                  <a:extLst>
                    <a:ext uri="{9D8B030D-6E8A-4147-A177-3AD203B41FA5}">
                      <a16:colId xmlns:a16="http://schemas.microsoft.com/office/drawing/2014/main" val="2115490933"/>
                    </a:ext>
                  </a:extLst>
                </a:gridCol>
                <a:gridCol w="1399072">
                  <a:extLst>
                    <a:ext uri="{9D8B030D-6E8A-4147-A177-3AD203B41FA5}">
                      <a16:colId xmlns:a16="http://schemas.microsoft.com/office/drawing/2014/main" val="1036131305"/>
                    </a:ext>
                  </a:extLst>
                </a:gridCol>
              </a:tblGrid>
              <a:tr h="47167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Especialidade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Quantidade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416578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Pediatria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2715997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Pneumologia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5912957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Psicologia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0464879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Psiquiatria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2900370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Reumatologia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3547219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 Social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0057704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Terapia Ocupacional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4611120"/>
                  </a:ext>
                </a:extLst>
              </a:tr>
              <a:tr h="4844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Urgência Pediátrica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2325941"/>
                  </a:ext>
                </a:extLst>
              </a:tr>
              <a:tr h="503052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Urologia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4361918"/>
                  </a:ext>
                </a:extLst>
              </a:tr>
              <a:tr h="449027">
                <a:tc>
                  <a:txBody>
                    <a:bodyPr/>
                    <a:lstStyle/>
                    <a:p>
                      <a:r>
                        <a:rPr lang="pt-BR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1.679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8532978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2B2CF8C-79E5-8F6C-D744-951F5586A356}"/>
              </a:ext>
            </a:extLst>
          </p:cNvPr>
          <p:cNvSpPr txBox="1"/>
          <p:nvPr/>
        </p:nvSpPr>
        <p:spPr>
          <a:xfrm>
            <a:off x="397388" y="6273225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Power BI – Indicadores Produção Assistencial (AGHU – Prontuário eletrônico)</a:t>
            </a:r>
          </a:p>
        </p:txBody>
      </p:sp>
    </p:spTree>
    <p:extLst>
      <p:ext uri="{BB962C8B-B14F-4D97-AF65-F5344CB8AC3E}">
        <p14:creationId xmlns:p14="http://schemas.microsoft.com/office/powerpoint/2010/main" val="205286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A2F34FA-E0E0-4861-B61A-EDBCB5061216}"/>
              </a:ext>
            </a:extLst>
          </p:cNvPr>
          <p:cNvSpPr txBox="1">
            <a:spLocks/>
          </p:cNvSpPr>
          <p:nvPr/>
        </p:nvSpPr>
        <p:spPr>
          <a:xfrm>
            <a:off x="0" y="48158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absenteísmo e perda</a:t>
            </a:r>
            <a:endParaRPr lang="pt-BR" sz="48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E1C166-7371-4ECE-8A4E-858C8F90997E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graphicFrame>
        <p:nvGraphicFramePr>
          <p:cNvPr id="17" name="Tabela 4">
            <a:extLst>
              <a:ext uri="{FF2B5EF4-FFF2-40B4-BE49-F238E27FC236}">
                <a16:creationId xmlns:a16="http://schemas.microsoft.com/office/drawing/2014/main" id="{F2A54A5F-0BAE-4016-AEC7-B74732502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226617"/>
              </p:ext>
            </p:extLst>
          </p:nvPr>
        </p:nvGraphicFramePr>
        <p:xfrm>
          <a:off x="2851484" y="1796818"/>
          <a:ext cx="6434666" cy="131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586">
                  <a:extLst>
                    <a:ext uri="{9D8B030D-6E8A-4147-A177-3AD203B41FA5}">
                      <a16:colId xmlns:a16="http://schemas.microsoft.com/office/drawing/2014/main" val="2919468273"/>
                    </a:ext>
                  </a:extLst>
                </a:gridCol>
                <a:gridCol w="2178040">
                  <a:extLst>
                    <a:ext uri="{9D8B030D-6E8A-4147-A177-3AD203B41FA5}">
                      <a16:colId xmlns:a16="http://schemas.microsoft.com/office/drawing/2014/main" val="214084325"/>
                    </a:ext>
                  </a:extLst>
                </a:gridCol>
                <a:gridCol w="2178040">
                  <a:extLst>
                    <a:ext uri="{9D8B030D-6E8A-4147-A177-3AD203B41FA5}">
                      <a16:colId xmlns:a16="http://schemas.microsoft.com/office/drawing/2014/main" val="1592023167"/>
                    </a:ext>
                  </a:extLst>
                </a:gridCol>
              </a:tblGrid>
              <a:tr h="5730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Absenteísmo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Perda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281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1633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7117323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851483" y="3810233"/>
            <a:ext cx="58029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Absenteísmo: falta do paciente a consulta agendada </a:t>
            </a:r>
          </a:p>
          <a:p>
            <a:r>
              <a:rPr lang="pt-BR" sz="11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Perda: não marcação pela Central de Regulação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C48B5D-3F8F-94CD-2C37-A05848506227}"/>
              </a:ext>
            </a:extLst>
          </p:cNvPr>
          <p:cNvSpPr txBox="1"/>
          <p:nvPr/>
        </p:nvSpPr>
        <p:spPr>
          <a:xfrm>
            <a:off x="2851483" y="3089955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Regulação e Avaliação em Saúde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39B3E77-8CE6-9011-DA23-21B520B13554}"/>
              </a:ext>
            </a:extLst>
          </p:cNvPr>
          <p:cNvSpPr txBox="1"/>
          <p:nvPr/>
        </p:nvSpPr>
        <p:spPr>
          <a:xfrm>
            <a:off x="2851483" y="3353154"/>
            <a:ext cx="66534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Obs.: Nos meses de janeiro, fevereiro, março, abril, junho, julho, setembro e outubro não houve perda de exames e sim produção acima do ofertado.</a:t>
            </a:r>
          </a:p>
        </p:txBody>
      </p:sp>
    </p:spTree>
    <p:extLst>
      <p:ext uri="{BB962C8B-B14F-4D97-AF65-F5344CB8AC3E}">
        <p14:creationId xmlns:p14="http://schemas.microsoft.com/office/powerpoint/2010/main" val="239654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A2017406-6EE6-4322-AD94-D0FC08287032}"/>
              </a:ext>
            </a:extLst>
          </p:cNvPr>
          <p:cNvSpPr/>
          <p:nvPr/>
        </p:nvSpPr>
        <p:spPr>
          <a:xfrm>
            <a:off x="793214" y="2290796"/>
            <a:ext cx="1060557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1" dirty="0">
                <a:ln w="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Qualitativos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7C99DFB-A03D-4B1F-B8CE-CA916DF150A2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</p:spTree>
    <p:extLst>
      <p:ext uri="{BB962C8B-B14F-4D97-AF65-F5344CB8AC3E}">
        <p14:creationId xmlns:p14="http://schemas.microsoft.com/office/powerpoint/2010/main" val="178298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65650BAA-52DE-4DD2-BFDA-C3287F8BB6DD}"/>
              </a:ext>
            </a:extLst>
          </p:cNvPr>
          <p:cNvSpPr txBox="1">
            <a:spLocks/>
          </p:cNvSpPr>
          <p:nvPr/>
        </p:nvSpPr>
        <p:spPr>
          <a:xfrm>
            <a:off x="0" y="42955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Índice de satisfação do usuário</a:t>
            </a:r>
            <a:endParaRPr lang="pt-BR" sz="4800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FE6157C-DA95-3851-1644-2651D22A91D4}"/>
              </a:ext>
            </a:extLst>
          </p:cNvPr>
          <p:cNvSpPr txBox="1"/>
          <p:nvPr/>
        </p:nvSpPr>
        <p:spPr>
          <a:xfrm>
            <a:off x="2108499" y="5540310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Ouvidoria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EF16B51-7121-C9E2-776B-1684A9570028}"/>
              </a:ext>
              <a:ext uri="{147F2762-F138-4A5C-976F-8EAC2B608ADB}">
                <a16:predDERef xmlns:a16="http://schemas.microsoft.com/office/drawing/2014/main" pred="{0505566E-1357-41B2-B50E-6398E5D51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8022798"/>
              </p:ext>
            </p:extLst>
          </p:nvPr>
        </p:nvGraphicFramePr>
        <p:xfrm>
          <a:off x="2108499" y="1177803"/>
          <a:ext cx="8013275" cy="4362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7284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EB8E31B9-DF1B-460D-88D9-E88378351D8D}"/>
              </a:ext>
            </a:extLst>
          </p:cNvPr>
          <p:cNvSpPr/>
          <p:nvPr/>
        </p:nvSpPr>
        <p:spPr>
          <a:xfrm>
            <a:off x="865642" y="2326674"/>
            <a:ext cx="1060557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Indicadores Quantitativos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</p:spTree>
    <p:extLst>
      <p:ext uri="{BB962C8B-B14F-4D97-AF65-F5344CB8AC3E}">
        <p14:creationId xmlns:p14="http://schemas.microsoft.com/office/powerpoint/2010/main" val="329400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EC78A08-594A-455E-89AE-534574A1AB40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882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Retorno aos usuários das reclamações feitas nos canais de captação da ouvidoria (em até 30 dias)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4014509-1A17-45D0-92B0-963AC60573C9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3F11B68-CD17-2916-6D66-1C91CEA642E3}"/>
              </a:ext>
            </a:extLst>
          </p:cNvPr>
          <p:cNvSpPr txBox="1"/>
          <p:nvPr/>
        </p:nvSpPr>
        <p:spPr>
          <a:xfrm>
            <a:off x="2218099" y="5520020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Ouvidoria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300-000006000000}"/>
              </a:ext>
              <a:ext uri="{147F2762-F138-4A5C-976F-8EAC2B608ADB}">
                <a16:predDERef xmlns:a16="http://schemas.microsoft.com/office/drawing/2014/main" pre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2554136"/>
              </p:ext>
            </p:extLst>
          </p:nvPr>
        </p:nvGraphicFramePr>
        <p:xfrm>
          <a:off x="2218099" y="1358019"/>
          <a:ext cx="7858407" cy="416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6695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100FF5B-4D7D-463F-A39D-48516937F60C}"/>
              </a:ext>
            </a:extLst>
          </p:cNvPr>
          <p:cNvSpPr txBox="1">
            <a:spLocks/>
          </p:cNvSpPr>
          <p:nvPr/>
        </p:nvSpPr>
        <p:spPr>
          <a:xfrm>
            <a:off x="0" y="230816"/>
            <a:ext cx="12192000" cy="951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Tempo médio de permanência geral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FC2CB86-5887-4699-8EED-36DFBFE067F2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82D65D-A178-2F50-2B24-F55D1B7E6F55}"/>
              </a:ext>
            </a:extLst>
          </p:cNvPr>
          <p:cNvSpPr txBox="1"/>
          <p:nvPr/>
        </p:nvSpPr>
        <p:spPr>
          <a:xfrm>
            <a:off x="2281473" y="5570908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Cuidados Especializados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7F10E66-E6CE-799E-51DF-F029FD4D44B5}"/>
              </a:ext>
              <a:ext uri="{147F2762-F138-4A5C-976F-8EAC2B608ADB}">
                <a16:predDERef xmlns:a16="http://schemas.microsoft.com/office/drawing/2014/main" pred="{A654CAB1-0121-888F-9010-0FF914E26D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8153858"/>
              </p:ext>
            </p:extLst>
          </p:nvPr>
        </p:nvGraphicFramePr>
        <p:xfrm>
          <a:off x="2281473" y="1266473"/>
          <a:ext cx="7749767" cy="4276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4491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100FF5B-4D7D-463F-A39D-48516937F60C}"/>
              </a:ext>
            </a:extLst>
          </p:cNvPr>
          <p:cNvSpPr txBox="1">
            <a:spLocks/>
          </p:cNvSpPr>
          <p:nvPr/>
        </p:nvSpPr>
        <p:spPr>
          <a:xfrm>
            <a:off x="28668" y="328852"/>
            <a:ext cx="12192000" cy="951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Tempo médio de permanência nos leitos cirúrgicos de ginecologia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(Unidade de Clínica Cirúrgica)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FC2CB86-5887-4699-8EED-36DFBFE067F2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033CB02-54AA-0AEB-078A-86EE313C328F}"/>
              </a:ext>
            </a:extLst>
          </p:cNvPr>
          <p:cNvSpPr txBox="1"/>
          <p:nvPr/>
        </p:nvSpPr>
        <p:spPr>
          <a:xfrm>
            <a:off x="2145674" y="5561855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Clínica Cirúrgica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900-00000F000000}"/>
              </a:ext>
              <a:ext uri="{147F2762-F138-4A5C-976F-8EAC2B608ADB}">
                <a16:predDERef xmlns:a16="http://schemas.microsoft.com/office/drawing/2014/main" pred="{00000000-0008-0000-19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057864"/>
              </p:ext>
            </p:extLst>
          </p:nvPr>
        </p:nvGraphicFramePr>
        <p:xfrm>
          <a:off x="2145674" y="1280450"/>
          <a:ext cx="7948939" cy="428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4474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B6E023B-D7E9-42DF-B536-050AAB93835C}"/>
              </a:ext>
            </a:extLst>
          </p:cNvPr>
          <p:cNvSpPr txBox="1">
            <a:spLocks/>
          </p:cNvSpPr>
          <p:nvPr/>
        </p:nvSpPr>
        <p:spPr>
          <a:xfrm>
            <a:off x="0" y="230816"/>
            <a:ext cx="12192000" cy="9863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Tempo médio de permanência nos leitos de pediatria clínica - UCA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(Unidade da Criança e do Adolescente)</a:t>
            </a:r>
            <a:endParaRPr lang="pt-BR" sz="44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C9F5611-DB94-48A1-BA80-A6374EF904A0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640664-6457-92DE-3F97-8B408A0081F8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da Criança e do Adolescente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800-00000B000000}"/>
              </a:ext>
              <a:ext uri="{147F2762-F138-4A5C-976F-8EAC2B608ADB}">
                <a16:predDERef xmlns:a16="http://schemas.microsoft.com/office/drawing/2014/main" pred="{00000000-0008-0000-18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764541"/>
              </p:ext>
            </p:extLst>
          </p:nvPr>
        </p:nvGraphicFramePr>
        <p:xfrm>
          <a:off x="2163778" y="1301198"/>
          <a:ext cx="7921782" cy="4284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4455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B6E023B-D7E9-42DF-B536-050AAB93835C}"/>
              </a:ext>
            </a:extLst>
          </p:cNvPr>
          <p:cNvSpPr txBox="1">
            <a:spLocks/>
          </p:cNvSpPr>
          <p:nvPr/>
        </p:nvSpPr>
        <p:spPr>
          <a:xfrm>
            <a:off x="0" y="729204"/>
            <a:ext cx="12192000" cy="5402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Tempo médio de permanência nos leitos de Clínica Médica</a:t>
            </a:r>
            <a:endParaRPr lang="pt-BR" sz="44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C9F5611-DB94-48A1-BA80-A6374EF904A0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E6FC849-FE80-2E01-B096-C82AB9502E9D}"/>
              </a:ext>
            </a:extLst>
          </p:cNvPr>
          <p:cNvSpPr txBox="1"/>
          <p:nvPr/>
        </p:nvSpPr>
        <p:spPr>
          <a:xfrm>
            <a:off x="2039294" y="5585578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de Clínica Médica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894484-953B-45B7-9697-524B09CA7E2D}"/>
              </a:ext>
              <a:ext uri="{147F2762-F138-4A5C-976F-8EAC2B608ADB}">
                <a16:predDERef xmlns:a16="http://schemas.microsoft.com/office/drawing/2014/main" pred="{BCF14559-B5FC-4A4D-A986-D01D1078BD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550260"/>
              </p:ext>
            </p:extLst>
          </p:nvPr>
        </p:nvGraphicFramePr>
        <p:xfrm>
          <a:off x="2118512" y="1269475"/>
          <a:ext cx="7976102" cy="4316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7327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6B4C4C7-CCB3-40E8-BFE5-1C3BA5DBAC53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ocupação de leitos geral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3D45840-6C17-4FA9-91A2-FECCA29041B4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8C9A04F-053E-7547-90AE-3F59257FA640}"/>
              </a:ext>
            </a:extLst>
          </p:cNvPr>
          <p:cNvSpPr txBox="1"/>
          <p:nvPr/>
        </p:nvSpPr>
        <p:spPr>
          <a:xfrm>
            <a:off x="2163778" y="559806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Cuidados Especializados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654CAB1-0121-888F-9010-0FF914E26D3A}"/>
              </a:ext>
              <a:ext uri="{147F2762-F138-4A5C-976F-8EAC2B608ADB}">
                <a16:predDERef xmlns:a16="http://schemas.microsoft.com/office/drawing/2014/main" pred="{E9A9497A-716A-45CC-AD8E-28813D0310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3840434"/>
              </p:ext>
            </p:extLst>
          </p:nvPr>
        </p:nvGraphicFramePr>
        <p:xfrm>
          <a:off x="2163778" y="1268650"/>
          <a:ext cx="7894622" cy="430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5371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6B4C4C7-CCB3-40E8-BFE5-1C3BA5DBAC53}"/>
              </a:ext>
            </a:extLst>
          </p:cNvPr>
          <p:cNvSpPr txBox="1">
            <a:spLocks/>
          </p:cNvSpPr>
          <p:nvPr/>
        </p:nvSpPr>
        <p:spPr>
          <a:xfrm>
            <a:off x="0" y="574150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ocupação de leitos na Unidade da Criança e do Adolescente (UCA)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3D45840-6C17-4FA9-91A2-FECCA29041B4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B38E903-CFC4-5343-724E-4E22A48A0DBD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da Criança e do Adolescente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800-000008000000}"/>
              </a:ext>
              <a:ext uri="{147F2762-F138-4A5C-976F-8EAC2B608ADB}">
                <a16:predDERef xmlns:a16="http://schemas.microsoft.com/office/drawing/2014/main" pred="{00000000-0008-0000-18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7510765"/>
              </p:ext>
            </p:extLst>
          </p:nvPr>
        </p:nvGraphicFramePr>
        <p:xfrm>
          <a:off x="2127565" y="1301263"/>
          <a:ext cx="7976102" cy="4241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6524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6B4C4C7-CCB3-40E8-BFE5-1C3BA5DBAC53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ocupação de leitos na Clínica Médica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3D45840-6C17-4FA9-91A2-FECCA29041B4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FC77803-70BE-06B7-8CB1-EFB79B669FF3}"/>
              </a:ext>
            </a:extLst>
          </p:cNvPr>
          <p:cNvSpPr txBox="1"/>
          <p:nvPr/>
        </p:nvSpPr>
        <p:spPr>
          <a:xfrm>
            <a:off x="2034687" y="5527606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da Clínica Médica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CF14559-B5FC-4A4D-A986-D01D1078BD1B}"/>
              </a:ext>
              <a:ext uri="{147F2762-F138-4A5C-976F-8EAC2B608ADB}">
                <a16:predDERef xmlns:a16="http://schemas.microsoft.com/office/drawing/2014/main" pred="{6AF74B54-EF2D-47F8-A4BA-239819E363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897467"/>
              </p:ext>
            </p:extLst>
          </p:nvPr>
        </p:nvGraphicFramePr>
        <p:xfrm>
          <a:off x="2109458" y="1268649"/>
          <a:ext cx="7957996" cy="4258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8533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6B4C4C7-CCB3-40E8-BFE5-1C3BA5DBAC53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ocupação de leitos na Clínica Cirúrgica(UCIR)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3D45840-6C17-4FA9-91A2-FECCA29041B4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DF02AE8-3245-EAA4-52EB-0F7617A743CF}"/>
              </a:ext>
            </a:extLst>
          </p:cNvPr>
          <p:cNvSpPr txBox="1"/>
          <p:nvPr/>
        </p:nvSpPr>
        <p:spPr>
          <a:xfrm>
            <a:off x="2020800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Clínica Cirúrgica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1C50EA-0006-180F-8409-81252EDAAB56}"/>
              </a:ext>
              <a:ext uri="{147F2762-F138-4A5C-976F-8EAC2B608ADB}">
                <a16:predDERef xmlns:a16="http://schemas.microsoft.com/office/drawing/2014/main" pred="{ECBCE5C4-2792-49A8-8D53-41A430F38E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825080"/>
              </p:ext>
            </p:extLst>
          </p:nvPr>
        </p:nvGraphicFramePr>
        <p:xfrm>
          <a:off x="2100404" y="1268649"/>
          <a:ext cx="7948943" cy="427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8141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C559CFDE-4D1C-430D-942C-E00C0E8B00E5}"/>
              </a:ext>
            </a:extLst>
          </p:cNvPr>
          <p:cNvSpPr txBox="1">
            <a:spLocks/>
          </p:cNvSpPr>
          <p:nvPr/>
        </p:nvSpPr>
        <p:spPr>
          <a:xfrm>
            <a:off x="838200" y="408074"/>
            <a:ext cx="10515600" cy="8590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Percentual de Procedimentos ambulatoriais (consultas e exames)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regulados pela Central de Regulação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A237CDC-45CB-4562-B480-8F5946F4FDE7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288BFC-EBC8-72A2-7225-65EFE51ADAF9}"/>
              </a:ext>
            </a:extLst>
          </p:cNvPr>
          <p:cNvSpPr txBox="1"/>
          <p:nvPr/>
        </p:nvSpPr>
        <p:spPr>
          <a:xfrm>
            <a:off x="2109459" y="5617517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Contratualização e Regulação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1233FE6-5680-4FA3-A0B9-2625CF14E36D}"/>
              </a:ext>
              <a:ext uri="{147F2762-F138-4A5C-976F-8EAC2B608ADB}">
                <a16:predDERef xmlns:a16="http://schemas.microsoft.com/office/drawing/2014/main" pred="{00000000-0008-0000-13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3375403"/>
              </p:ext>
            </p:extLst>
          </p:nvPr>
        </p:nvGraphicFramePr>
        <p:xfrm>
          <a:off x="2109459" y="1294646"/>
          <a:ext cx="7885567" cy="4252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3769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600445F9-8E58-46DC-A21C-D3916FC888CA}"/>
              </a:ext>
            </a:extLst>
          </p:cNvPr>
          <p:cNvSpPr txBox="1">
            <a:spLocks/>
          </p:cNvSpPr>
          <p:nvPr/>
        </p:nvSpPr>
        <p:spPr>
          <a:xfrm>
            <a:off x="107244" y="412171"/>
            <a:ext cx="12192000" cy="8982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Nº de ativ. educativas/orientações em grupo na atenção especializada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(Equipe Multiprofissional + Enfermagem)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2226B95-7069-43C2-8592-F5FA5F8D1CE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810C0EB-F956-F347-A760-5DD5B5BC858C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Contratualização e Regulação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883EF04-A668-4218-862D-E11490B2C31E}"/>
              </a:ext>
              <a:ext uri="{147F2762-F138-4A5C-976F-8EAC2B608ADB}">
                <a16:predDERef xmlns:a16="http://schemas.microsoft.com/office/drawing/2014/main" pred="{98918CD2-FBEA-4442-A4CF-26054B889B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702730"/>
              </p:ext>
            </p:extLst>
          </p:nvPr>
        </p:nvGraphicFramePr>
        <p:xfrm>
          <a:off x="2039294" y="1310430"/>
          <a:ext cx="8055319" cy="4287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6519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CB99E7FD-8C1B-46B6-9DB6-3BD29BEF700E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adesão a lista de verificação cirúrgica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7E58767-3C06-40FB-BCF8-E7E070214C83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7A96637-10EB-F15B-A5D3-1AB76CB26C40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Setor de Gestão da Qualidade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500-00000C000000}"/>
              </a:ext>
              <a:ext uri="{147F2762-F138-4A5C-976F-8EAC2B608ADB}">
                <a16:predDERef xmlns:a16="http://schemas.microsoft.com/office/drawing/2014/main" pred="{00000000-0008-0000-15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542936"/>
              </p:ext>
            </p:extLst>
          </p:nvPr>
        </p:nvGraphicFramePr>
        <p:xfrm>
          <a:off x="2039294" y="1268649"/>
          <a:ext cx="8154908" cy="4316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622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163F84D-5744-4168-A56E-766A41CF3246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infecção hospitalar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0FFB6AB-CC48-46B7-B387-B09D0D7BD2E7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</a:t>
            </a:r>
            <a:r>
              <a:rPr lang="pt-BR" sz="1100" b="1" dirty="0"/>
              <a:t>    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AC4361B-9ED4-6AB9-8E2E-2E21EF8A05FA}"/>
              </a:ext>
            </a:extLst>
          </p:cNvPr>
          <p:cNvSpPr txBox="1"/>
          <p:nvPr/>
        </p:nvSpPr>
        <p:spPr>
          <a:xfrm>
            <a:off x="2115493" y="5595042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Gestão da Qualidade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500-000006000000}"/>
              </a:ext>
              <a:ext uri="{147F2762-F138-4A5C-976F-8EAC2B608ADB}">
                <a16:predDERef xmlns:a16="http://schemas.microsoft.com/office/drawing/2014/main" pred="{00000000-0008-0000-1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411197"/>
              </p:ext>
            </p:extLst>
          </p:nvPr>
        </p:nvGraphicFramePr>
        <p:xfrm>
          <a:off x="2115494" y="1289783"/>
          <a:ext cx="7970066" cy="4277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1644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ACEAD4C-642F-4D2A-8B47-B4769FD90A3B}"/>
              </a:ext>
            </a:extLst>
          </p:cNvPr>
          <p:cNvSpPr txBox="1">
            <a:spLocks/>
          </p:cNvSpPr>
          <p:nvPr/>
        </p:nvSpPr>
        <p:spPr>
          <a:xfrm>
            <a:off x="0" y="525638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Taxa de mortalidade institucional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BAD0883-F7B3-47B1-8F19-FAD08DA60DAE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6D124B0-BD51-3A5D-CBAA-8638759D0F92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Setor de Gestão da Qualidade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500-000008000000}"/>
              </a:ext>
              <a:ext uri="{147F2762-F138-4A5C-976F-8EAC2B608ADB}">
                <a16:predDERef xmlns:a16="http://schemas.microsoft.com/office/drawing/2014/main" pred="{00000000-0008-0000-15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317329"/>
              </p:ext>
            </p:extLst>
          </p:nvPr>
        </p:nvGraphicFramePr>
        <p:xfrm>
          <a:off x="2039295" y="1252751"/>
          <a:ext cx="8127748" cy="4360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8202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4767E490-5D49-4EDD-82D2-83438D3E2C35}"/>
              </a:ext>
            </a:extLst>
          </p:cNvPr>
          <p:cNvSpPr txBox="1">
            <a:spLocks/>
          </p:cNvSpPr>
          <p:nvPr/>
        </p:nvSpPr>
        <p:spPr>
          <a:xfrm>
            <a:off x="0" y="332093"/>
            <a:ext cx="12192000" cy="916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cursos e/ou capacitações ofertados para os profissionais do hospital e da rede de atenção à saúde</a:t>
            </a:r>
            <a:endParaRPr lang="pt-BR" sz="48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93F25B5-E3E7-42B6-85DF-49846FDB437C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1E6170E-7103-63C9-B1FE-B9054057927E}"/>
              </a:ext>
            </a:extLst>
          </p:cNvPr>
          <p:cNvSpPr txBox="1"/>
          <p:nvPr/>
        </p:nvSpPr>
        <p:spPr>
          <a:xfrm>
            <a:off x="2020800" y="5626568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Divisão de Gestão de Pessoas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ABAF5F2-63EA-6B4D-9C1B-540277494F1C}"/>
              </a:ext>
              <a:ext uri="{147F2762-F138-4A5C-976F-8EAC2B608ADB}">
                <a16:predDERef xmlns:a16="http://schemas.microsoft.com/office/drawing/2014/main" pred="{88355121-061B-41CD-B84B-78A5641EAA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698258"/>
              </p:ext>
            </p:extLst>
          </p:nvPr>
        </p:nvGraphicFramePr>
        <p:xfrm>
          <a:off x="2020800" y="1276539"/>
          <a:ext cx="8037600" cy="4322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4811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7C884F61-9D7A-4032-8D9B-E212089D6DB5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pesquisas científicas realizadas no HUJB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065627F-BB2A-4181-B7F7-577127A1BD4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023BCC3-84A1-0BF3-F788-2ECB36F8A02C}"/>
              </a:ext>
            </a:extLst>
          </p:cNvPr>
          <p:cNvSpPr txBox="1"/>
          <p:nvPr/>
        </p:nvSpPr>
        <p:spPr>
          <a:xfrm>
            <a:off x="2206921" y="5589351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Gerência de Ensino e Pesquisa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8BC619-A649-4806-85AD-77236A6728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584186"/>
              </p:ext>
            </p:extLst>
          </p:nvPr>
        </p:nvGraphicFramePr>
        <p:xfrm>
          <a:off x="2127564" y="1268648"/>
          <a:ext cx="7939889" cy="4320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9450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2B9D6DA-89C9-4D31-99E3-4D507A23D566}"/>
              </a:ext>
            </a:extLst>
          </p:cNvPr>
          <p:cNvSpPr txBox="1">
            <a:spLocks/>
          </p:cNvSpPr>
          <p:nvPr/>
        </p:nvSpPr>
        <p:spPr>
          <a:xfrm>
            <a:off x="779386" y="541536"/>
            <a:ext cx="105156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residentes em atividades no hospital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CA83F89-112E-4953-9F9C-2EAC3EADDCD7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1CFFEE3-E240-48AD-BED1-8F4E70C78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84488"/>
              </p:ext>
            </p:extLst>
          </p:nvPr>
        </p:nvGraphicFramePr>
        <p:xfrm>
          <a:off x="3749842" y="2201778"/>
          <a:ext cx="4692316" cy="1840833"/>
        </p:xfrm>
        <a:graphic>
          <a:graphicData uri="http://schemas.openxmlformats.org/drawingml/2006/table">
            <a:tbl>
              <a:tblPr/>
              <a:tblGrid>
                <a:gridCol w="2885504">
                  <a:extLst>
                    <a:ext uri="{9D8B030D-6E8A-4147-A177-3AD203B41FA5}">
                      <a16:colId xmlns:a16="http://schemas.microsoft.com/office/drawing/2014/main" val="962378510"/>
                    </a:ext>
                  </a:extLst>
                </a:gridCol>
                <a:gridCol w="1806812">
                  <a:extLst>
                    <a:ext uri="{9D8B030D-6E8A-4147-A177-3AD203B41FA5}">
                      <a16:colId xmlns:a16="http://schemas.microsoft.com/office/drawing/2014/main" val="1522162528"/>
                    </a:ext>
                  </a:extLst>
                </a:gridCol>
              </a:tblGrid>
              <a:tr h="6136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244808"/>
                  </a:ext>
                </a:extLst>
              </a:tr>
              <a:tr h="6136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866888"/>
                  </a:ext>
                </a:extLst>
              </a:tr>
              <a:tr h="6136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Alcançado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863272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11029AC-4780-66D3-43E9-88D1C940A25D}"/>
              </a:ext>
            </a:extLst>
          </p:cNvPr>
          <p:cNvSpPr txBox="1"/>
          <p:nvPr/>
        </p:nvSpPr>
        <p:spPr>
          <a:xfrm>
            <a:off x="3749842" y="4063745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Gerência de Ensino e Pesquisa</a:t>
            </a:r>
          </a:p>
        </p:txBody>
      </p:sp>
    </p:spTree>
    <p:extLst>
      <p:ext uri="{BB962C8B-B14F-4D97-AF65-F5344CB8AC3E}">
        <p14:creationId xmlns:p14="http://schemas.microsoft.com/office/powerpoint/2010/main" val="315514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C72429FC-24B1-4F49-8191-417510E57459}"/>
              </a:ext>
            </a:extLst>
          </p:cNvPr>
          <p:cNvSpPr txBox="1">
            <a:spLocks/>
          </p:cNvSpPr>
          <p:nvPr/>
        </p:nvSpPr>
        <p:spPr>
          <a:xfrm>
            <a:off x="849512" y="870067"/>
            <a:ext cx="105156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protocolos implantados na atenção à saúde</a:t>
            </a:r>
            <a:endParaRPr lang="pt-BR" sz="4800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8E0C489E-DCC6-4062-856A-0E21F01802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59898"/>
              </p:ext>
            </p:extLst>
          </p:nvPr>
        </p:nvGraphicFramePr>
        <p:xfrm>
          <a:off x="1788404" y="2320491"/>
          <a:ext cx="8615192" cy="2388240"/>
        </p:xfrm>
        <a:graphic>
          <a:graphicData uri="http://schemas.openxmlformats.org/drawingml/2006/table">
            <a:tbl>
              <a:tblPr/>
              <a:tblGrid>
                <a:gridCol w="1281112">
                  <a:extLst>
                    <a:ext uri="{9D8B030D-6E8A-4147-A177-3AD203B41FA5}">
                      <a16:colId xmlns:a16="http://schemas.microsoft.com/office/drawing/2014/main" val="1864059411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1661879082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1404633433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994667382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1362548596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314764996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2700027924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3234727098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2462556257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1600844976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2113580917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4091736588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2582253057"/>
                    </a:ext>
                  </a:extLst>
                </a:gridCol>
                <a:gridCol w="564160">
                  <a:extLst>
                    <a:ext uri="{9D8B030D-6E8A-4147-A177-3AD203B41FA5}">
                      <a16:colId xmlns:a16="http://schemas.microsoft.com/office/drawing/2014/main" val="128561165"/>
                    </a:ext>
                  </a:extLst>
                </a:gridCol>
              </a:tblGrid>
              <a:tr h="5970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Mês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715428"/>
                  </a:ext>
                </a:extLst>
              </a:tr>
              <a:tr h="5970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11474"/>
                  </a:ext>
                </a:extLst>
              </a:tr>
              <a:tr h="5970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605640"/>
                  </a:ext>
                </a:extLst>
              </a:tr>
              <a:tr h="5970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Percentual Alcançado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602276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1B460024-1DB1-482D-827B-14804CE00C85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82FE23A-637F-F0D1-83F5-A778894C1B77}"/>
              </a:ext>
            </a:extLst>
          </p:cNvPr>
          <p:cNvSpPr txBox="1"/>
          <p:nvPr/>
        </p:nvSpPr>
        <p:spPr>
          <a:xfrm>
            <a:off x="1788404" y="4708731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Divisão Médica</a:t>
            </a:r>
          </a:p>
        </p:txBody>
      </p:sp>
    </p:spTree>
    <p:extLst>
      <p:ext uri="{BB962C8B-B14F-4D97-AF65-F5344CB8AC3E}">
        <p14:creationId xmlns:p14="http://schemas.microsoft.com/office/powerpoint/2010/main" val="98857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A1162983-24C0-4B83-8FA6-E114F88DAB5A}"/>
              </a:ext>
            </a:extLst>
          </p:cNvPr>
          <p:cNvSpPr txBox="1">
            <a:spLocks/>
          </p:cNvSpPr>
          <p:nvPr/>
        </p:nvSpPr>
        <p:spPr>
          <a:xfrm>
            <a:off x="838200" y="1042082"/>
            <a:ext cx="10515600" cy="9052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protocolos dos ambulatórios especializados das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Linhas de Cuidado implantadas</a:t>
            </a:r>
            <a:endParaRPr lang="pt-BR" sz="2800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B0F96B3E-9014-485F-BBFC-285FD44C8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922326"/>
              </p:ext>
            </p:extLst>
          </p:nvPr>
        </p:nvGraphicFramePr>
        <p:xfrm>
          <a:off x="2483543" y="2398524"/>
          <a:ext cx="7264077" cy="2060952"/>
        </p:xfrm>
        <a:graphic>
          <a:graphicData uri="http://schemas.openxmlformats.org/drawingml/2006/table">
            <a:tbl>
              <a:tblPr/>
              <a:tblGrid>
                <a:gridCol w="1080198">
                  <a:extLst>
                    <a:ext uri="{9D8B030D-6E8A-4147-A177-3AD203B41FA5}">
                      <a16:colId xmlns:a16="http://schemas.microsoft.com/office/drawing/2014/main" val="3417220690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1970616108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563624975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811557690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354511924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680625138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1607012360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312707812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444325212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2662269011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14570683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3253431493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2533552186"/>
                    </a:ext>
                  </a:extLst>
                </a:gridCol>
                <a:gridCol w="475683">
                  <a:extLst>
                    <a:ext uri="{9D8B030D-6E8A-4147-A177-3AD203B41FA5}">
                      <a16:colId xmlns:a16="http://schemas.microsoft.com/office/drawing/2014/main" val="1154586459"/>
                    </a:ext>
                  </a:extLst>
                </a:gridCol>
              </a:tblGrid>
              <a:tr h="7926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protocolos dos ambulatórios especializados das Linhas de Cuidado implantadas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341274"/>
                  </a:ext>
                </a:extLst>
              </a:tr>
              <a:tr h="6341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Mês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369250"/>
                  </a:ext>
                </a:extLst>
              </a:tr>
              <a:tr h="6341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483299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A4BAD523-A5B3-4F38-B1EC-1E1818F70468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81C32AE-901E-650B-F77A-590035E078DF}"/>
              </a:ext>
            </a:extLst>
          </p:cNvPr>
          <p:cNvSpPr txBox="1"/>
          <p:nvPr/>
        </p:nvSpPr>
        <p:spPr>
          <a:xfrm>
            <a:off x="2444380" y="4459476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Divisão de Gestão do Cuidado  e Apoio Diagnóstico e Terapêutico</a:t>
            </a:r>
          </a:p>
        </p:txBody>
      </p:sp>
    </p:spTree>
    <p:extLst>
      <p:ext uri="{BB962C8B-B14F-4D97-AF65-F5344CB8AC3E}">
        <p14:creationId xmlns:p14="http://schemas.microsoft.com/office/powerpoint/2010/main" val="117447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E12D580-B244-4E02-89E4-186A28B3459A}"/>
              </a:ext>
            </a:extLst>
          </p:cNvPr>
          <p:cNvSpPr txBox="1">
            <a:spLocks/>
          </p:cNvSpPr>
          <p:nvPr/>
        </p:nvSpPr>
        <p:spPr>
          <a:xfrm>
            <a:off x="849512" y="1244120"/>
            <a:ext cx="105156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Participar das reuniões da Comissão de Acompanhamento da Contratualização</a:t>
            </a:r>
            <a:endParaRPr lang="pt-BR" sz="4800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638E837-2A3D-4FAB-B12B-737F535CC503}"/>
              </a:ext>
            </a:extLst>
          </p:cNvPr>
          <p:cNvSpPr txBox="1">
            <a:spLocks/>
          </p:cNvSpPr>
          <p:nvPr/>
        </p:nvSpPr>
        <p:spPr>
          <a:xfrm>
            <a:off x="2475993" y="2894824"/>
            <a:ext cx="7240014" cy="1572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4400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B0F96B3E-9014-485F-BBFC-285FD44C8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333382"/>
              </p:ext>
            </p:extLst>
          </p:nvPr>
        </p:nvGraphicFramePr>
        <p:xfrm>
          <a:off x="859339" y="1971233"/>
          <a:ext cx="9771685" cy="2013434"/>
        </p:xfrm>
        <a:graphic>
          <a:graphicData uri="http://schemas.openxmlformats.org/drawingml/2006/table">
            <a:tbl>
              <a:tblPr/>
              <a:tblGrid>
                <a:gridCol w="1509800">
                  <a:extLst>
                    <a:ext uri="{9D8B030D-6E8A-4147-A177-3AD203B41FA5}">
                      <a16:colId xmlns:a16="http://schemas.microsoft.com/office/drawing/2014/main" val="3417220690"/>
                    </a:ext>
                  </a:extLst>
                </a:gridCol>
                <a:gridCol w="785140">
                  <a:extLst>
                    <a:ext uri="{9D8B030D-6E8A-4147-A177-3AD203B41FA5}">
                      <a16:colId xmlns:a16="http://schemas.microsoft.com/office/drawing/2014/main" val="1970616108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3563624975"/>
                    </a:ext>
                  </a:extLst>
                </a:gridCol>
                <a:gridCol w="547348">
                  <a:extLst>
                    <a:ext uri="{9D8B030D-6E8A-4147-A177-3AD203B41FA5}">
                      <a16:colId xmlns:a16="http://schemas.microsoft.com/office/drawing/2014/main" val="3811557690"/>
                    </a:ext>
                  </a:extLst>
                </a:gridCol>
                <a:gridCol w="614664">
                  <a:extLst>
                    <a:ext uri="{9D8B030D-6E8A-4147-A177-3AD203B41FA5}">
                      <a16:colId xmlns:a16="http://schemas.microsoft.com/office/drawing/2014/main" val="3354511924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680625138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1607012360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3312707812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444325212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2662269011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314570683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3253431493"/>
                    </a:ext>
                  </a:extLst>
                </a:gridCol>
                <a:gridCol w="701637">
                  <a:extLst>
                    <a:ext uri="{9D8B030D-6E8A-4147-A177-3AD203B41FA5}">
                      <a16:colId xmlns:a16="http://schemas.microsoft.com/office/drawing/2014/main" val="2533552186"/>
                    </a:ext>
                  </a:extLst>
                </a:gridCol>
              </a:tblGrid>
              <a:tr h="592187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Participar das reuniões da CAC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341274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Mês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369250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pt-B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483299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867323"/>
                  </a:ext>
                </a:extLst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859339" y="4054607"/>
            <a:ext cx="497475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Setor de </a:t>
            </a:r>
            <a:r>
              <a:rPr lang="pt-BR" sz="1000" dirty="0" err="1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Contratualização</a:t>
            </a:r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e Regulação</a:t>
            </a:r>
          </a:p>
        </p:txBody>
      </p:sp>
    </p:spTree>
    <p:extLst>
      <p:ext uri="{BB962C8B-B14F-4D97-AF65-F5344CB8AC3E}">
        <p14:creationId xmlns:p14="http://schemas.microsoft.com/office/powerpoint/2010/main" val="197806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DE5A0CA-DD60-4CB3-867F-36A639B0DA09}"/>
              </a:ext>
            </a:extLst>
          </p:cNvPr>
          <p:cNvSpPr txBox="1">
            <a:spLocks/>
          </p:cNvSpPr>
          <p:nvPr/>
        </p:nvSpPr>
        <p:spPr>
          <a:xfrm>
            <a:off x="0" y="587110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</a:t>
            </a:r>
            <a:r>
              <a:rPr lang="pt-BR" sz="2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de colposcopias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9AF87AD-528B-44ED-9B93-FC48A40EBC58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702D21B-976D-0EC0-6B98-7E2214BDDE24}"/>
              </a:ext>
            </a:extLst>
          </p:cNvPr>
          <p:cNvSpPr txBox="1"/>
          <p:nvPr/>
        </p:nvSpPr>
        <p:spPr>
          <a:xfrm>
            <a:off x="2032000" y="5607180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Planejamento/ Unidade de Clínica Cirúrgica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CB74EA6-241D-140C-CADE-E627AF711873}"/>
              </a:ext>
              <a:ext uri="{147F2762-F138-4A5C-976F-8EAC2B608ADB}">
                <a16:predDERef xmlns:a16="http://schemas.microsoft.com/office/drawing/2014/main" pred="{A1362AA6-76CD-4B0B-AF4B-5F43D9DE33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345056"/>
              </p:ext>
            </p:extLst>
          </p:nvPr>
        </p:nvGraphicFramePr>
        <p:xfrm>
          <a:off x="2031999" y="1314223"/>
          <a:ext cx="8008293" cy="4292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0606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DE5A0CA-DD60-4CB3-867F-36A639B0DA09}"/>
              </a:ext>
            </a:extLst>
          </p:cNvPr>
          <p:cNvSpPr txBox="1">
            <a:spLocks/>
          </p:cNvSpPr>
          <p:nvPr/>
        </p:nvSpPr>
        <p:spPr>
          <a:xfrm>
            <a:off x="0" y="525638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</a:t>
            </a:r>
            <a:r>
              <a:rPr lang="pt-BR" sz="24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de ecocardiografias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9AF87AD-528B-44ED-9B93-FC48A40EBC58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8DA52E-FB95-FD66-7C9C-D8689091F643}"/>
              </a:ext>
            </a:extLst>
          </p:cNvPr>
          <p:cNvSpPr txBox="1"/>
          <p:nvPr/>
        </p:nvSpPr>
        <p:spPr>
          <a:xfrm>
            <a:off x="2039294" y="5576906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Diagnóstico por Imagem e Diagnósticos Especializados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C00-000008000000}"/>
              </a:ext>
              <a:ext uri="{147F2762-F138-4A5C-976F-8EAC2B608ADB}">
                <a16:predDERef xmlns:a16="http://schemas.microsoft.com/office/drawing/2014/main" pred="{00000000-0008-0000-1C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710421"/>
              </p:ext>
            </p:extLst>
          </p:nvPr>
        </p:nvGraphicFramePr>
        <p:xfrm>
          <a:off x="2030003" y="1273885"/>
          <a:ext cx="8131994" cy="4303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1106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517F368-48D7-4969-9664-557CE6BCF1EB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eletrocardiografias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35F3B8F-DE5C-4AD8-912D-349260799F4B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895EFF2-2791-8A59-143A-821740DC750C}"/>
              </a:ext>
            </a:extLst>
          </p:cNvPr>
          <p:cNvSpPr txBox="1"/>
          <p:nvPr/>
        </p:nvSpPr>
        <p:spPr>
          <a:xfrm>
            <a:off x="2015066" y="5609729"/>
            <a:ext cx="664524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Divisão de Enfermagem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9BF1583-0711-D0C3-1E9F-EA568F880260}"/>
              </a:ext>
              <a:ext uri="{147F2762-F138-4A5C-976F-8EAC2B608ADB}">
                <a16:predDERef xmlns:a16="http://schemas.microsoft.com/office/drawing/2014/main" pred="{FD282683-A565-4602-9105-183D5EAD19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764560"/>
              </p:ext>
            </p:extLst>
          </p:nvPr>
        </p:nvGraphicFramePr>
        <p:xfrm>
          <a:off x="2015066" y="1280617"/>
          <a:ext cx="8161867" cy="4319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2050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121F666F-F3C5-4A1B-940A-78245921230C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radiografias</a:t>
            </a:r>
            <a:endParaRPr lang="pt-BR" sz="2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2677C1D-1BF1-487A-9503-0E9DEB1650A5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C2CB8F-2E97-7469-A24C-3D3E76EB9E17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Diagnóstico por Imagem e Diagnósticos Especializados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41CA-931C-41BD-8F5A-88037B2C0170}"/>
              </a:ext>
              <a:ext uri="{147F2762-F138-4A5C-976F-8EAC2B608ADB}">
                <a16:predDERef xmlns:a16="http://schemas.microsoft.com/office/drawing/2014/main" pred="{397BEC19-E978-4D79-B6D5-5F0CC27054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565"/>
              </p:ext>
            </p:extLst>
          </p:nvPr>
        </p:nvGraphicFramePr>
        <p:xfrm>
          <a:off x="2039294" y="1510378"/>
          <a:ext cx="8113411" cy="40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1971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2547405E-98EE-4CBD-A7E2-F88253719CB5}"/>
              </a:ext>
            </a:extLst>
          </p:cNvPr>
          <p:cNvSpPr/>
          <p:nvPr/>
        </p:nvSpPr>
        <p:spPr>
          <a:xfrm>
            <a:off x="0" y="1"/>
            <a:ext cx="12192000" cy="1467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A2DCE7-A653-40AD-8672-CC60B8B94362}"/>
              </a:ext>
            </a:extLst>
          </p:cNvPr>
          <p:cNvSpPr/>
          <p:nvPr/>
        </p:nvSpPr>
        <p:spPr>
          <a:xfrm>
            <a:off x="9663289" y="6550223"/>
            <a:ext cx="2528711" cy="307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 descr="Uma imagem contendo desenho&#10;&#10;Descrição gerada automaticamente">
            <a:extLst>
              <a:ext uri="{FF2B5EF4-FFF2-40B4-BE49-F238E27FC236}">
                <a16:creationId xmlns:a16="http://schemas.microsoft.com/office/drawing/2014/main" id="{75954035-8E01-4BC9-89F7-B0511457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1"/>
          <a:stretch/>
        </p:blipFill>
        <p:spPr>
          <a:xfrm>
            <a:off x="9747620" y="6487297"/>
            <a:ext cx="874935" cy="441534"/>
          </a:xfrm>
          <a:prstGeom prst="rect">
            <a:avLst/>
          </a:prstGeom>
        </p:spPr>
      </p:pic>
      <p:pic>
        <p:nvPicPr>
          <p:cNvPr id="15" name="Imagem 14" descr="Tela preta com letras brancas&#10;&#10;Descrição gerada automaticamente">
            <a:extLst>
              <a:ext uri="{FF2B5EF4-FFF2-40B4-BE49-F238E27FC236}">
                <a16:creationId xmlns:a16="http://schemas.microsoft.com/office/drawing/2014/main" id="{64302E75-1B81-443B-A87B-3062F798B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55" y="6466163"/>
            <a:ext cx="742557" cy="419407"/>
          </a:xfrm>
          <a:prstGeom prst="rect">
            <a:avLst/>
          </a:prstGeom>
        </p:spPr>
      </p:pic>
      <p:pic>
        <p:nvPicPr>
          <p:cNvPr id="16" name="Imagem 15" descr="Uma imagem contendo desenho, relógio&#10;&#10;Descrição gerada automaticamente">
            <a:extLst>
              <a:ext uri="{FF2B5EF4-FFF2-40B4-BE49-F238E27FC236}">
                <a16:creationId xmlns:a16="http://schemas.microsoft.com/office/drawing/2014/main" id="{C1DE76FF-12F2-434C-9294-B42EB7EEC3D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12" y="6616856"/>
            <a:ext cx="742557" cy="182416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CCA21221-C2EE-4DA6-958A-F0C447C9CF02}"/>
              </a:ext>
            </a:extLst>
          </p:cNvPr>
          <p:cNvSpPr txBox="1">
            <a:spLocks/>
          </p:cNvSpPr>
          <p:nvPr/>
        </p:nvSpPr>
        <p:spPr>
          <a:xfrm>
            <a:off x="0" y="541536"/>
            <a:ext cx="12192000" cy="727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Número de ultrassonografias</a:t>
            </a:r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824FFF3-1A8E-4A53-9C01-37F645C35C25}"/>
              </a:ext>
            </a:extLst>
          </p:cNvPr>
          <p:cNvSpPr txBox="1"/>
          <p:nvPr/>
        </p:nvSpPr>
        <p:spPr>
          <a:xfrm>
            <a:off x="-45156" y="6544071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AE88882-F8E0-4B51-8C11-20E2AAFCA8DC}"/>
              </a:ext>
            </a:extLst>
          </p:cNvPr>
          <p:cNvSpPr/>
          <p:nvPr/>
        </p:nvSpPr>
        <p:spPr>
          <a:xfrm>
            <a:off x="1" y="6550223"/>
            <a:ext cx="9663288" cy="3077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                                                                      SETOR DE GOVERNANÇA E ESTRATÉGIA                </a:t>
            </a:r>
            <a:r>
              <a:rPr lang="pt-BR" sz="1100" b="1" dirty="0"/>
              <a:t>ISSN</a:t>
            </a:r>
            <a:r>
              <a:rPr lang="pt-BR" sz="1100" dirty="0"/>
              <a:t> </a:t>
            </a:r>
            <a:r>
              <a:rPr lang="pt-BR" sz="1100" b="1" dirty="0"/>
              <a:t>2764-7005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8E6D85F-05CC-4AA7-88DE-C02F61E19CDA}"/>
              </a:ext>
            </a:extLst>
          </p:cNvPr>
          <p:cNvSpPr txBox="1"/>
          <p:nvPr/>
        </p:nvSpPr>
        <p:spPr>
          <a:xfrm>
            <a:off x="107244" y="6534834"/>
            <a:ext cx="2896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DADOS DE PRÉ-FATURAMENTO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C03662B-609A-F98C-BA72-4888B27204B9}"/>
              </a:ext>
            </a:extLst>
          </p:cNvPr>
          <p:cNvSpPr txBox="1"/>
          <p:nvPr/>
        </p:nvSpPr>
        <p:spPr>
          <a:xfrm>
            <a:off x="2039294" y="5613149"/>
            <a:ext cx="61246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Fonte: Planilha Indicadores do Planejamento / Unidade de Diagnóstico por Imagem e Diagnósticos Especializados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C00-000012000000}"/>
              </a:ext>
              <a:ext uri="{147F2762-F138-4A5C-976F-8EAC2B608ADB}">
                <a16:predDERef xmlns:a16="http://schemas.microsoft.com/office/drawing/2014/main" pred="{00000000-0008-0000-1C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153102"/>
              </p:ext>
            </p:extLst>
          </p:nvPr>
        </p:nvGraphicFramePr>
        <p:xfrm>
          <a:off x="2039294" y="1289783"/>
          <a:ext cx="8010053" cy="425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446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6872</TotalTime>
  <Words>2000</Words>
  <Application>Microsoft Office PowerPoint</Application>
  <PresentationFormat>Widescreen</PresentationFormat>
  <Paragraphs>464</Paragraphs>
  <Slides>48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48</vt:i4>
      </vt:variant>
    </vt:vector>
  </HeadingPairs>
  <TitlesOfParts>
    <vt:vector size="53" baseType="lpstr">
      <vt:lpstr>Aptos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Manoel Venâncio Rodrigues Filho</dc:creator>
  <cp:lastModifiedBy>Josefa Mayara Rodrigues De Sousa</cp:lastModifiedBy>
  <cp:revision>451</cp:revision>
  <dcterms:created xsi:type="dcterms:W3CDTF">2021-11-11T20:31:48Z</dcterms:created>
  <dcterms:modified xsi:type="dcterms:W3CDTF">2025-02-12T15:01:44Z</dcterms:modified>
</cp:coreProperties>
</file>