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2" r:id="rId2"/>
    <p:sldId id="257" r:id="rId3"/>
    <p:sldId id="269" r:id="rId4"/>
    <p:sldId id="261" r:id="rId5"/>
    <p:sldId id="262" r:id="rId6"/>
    <p:sldId id="275" r:id="rId7"/>
    <p:sldId id="276" r:id="rId8"/>
    <p:sldId id="273" r:id="rId9"/>
    <p:sldId id="27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21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D3E4-E6BA-4C7D-A01B-3EA80C59191E}" type="datetimeFigureOut">
              <a:rPr lang="pt-BR" smtClean="0"/>
              <a:pPr/>
              <a:t>27/08/2026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63CD4-9460-44B1-B3FF-E7AFB064B2A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65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690471"/>
            <a:ext cx="9144000" cy="1355040"/>
          </a:xfrm>
        </p:spPr>
        <p:txBody>
          <a:bodyPr>
            <a:normAutofit fontScale="90000"/>
          </a:bodyPr>
          <a:lstStyle/>
          <a:p>
            <a:r>
              <a:rPr lang="pt-BR" sz="4800" dirty="0"/>
              <a:t>Título da Trabalho de conclusão de curso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4558145"/>
            <a:ext cx="8534400" cy="1288479"/>
          </a:xfrm>
        </p:spPr>
        <p:txBody>
          <a:bodyPr>
            <a:normAutofit fontScale="92500" lnSpcReduction="20000"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Nome do Residente</a:t>
            </a:r>
          </a:p>
          <a:p>
            <a:r>
              <a:rPr lang="pt-BR" sz="2800" dirty="0">
                <a:solidFill>
                  <a:schemeClr val="tx1"/>
                </a:solidFill>
              </a:rPr>
              <a:t>Nome do Orientador</a:t>
            </a:r>
          </a:p>
          <a:p>
            <a:r>
              <a:rPr lang="pt-BR" sz="2800" dirty="0">
                <a:solidFill>
                  <a:schemeClr val="tx1"/>
                </a:solidFill>
              </a:rPr>
              <a:t>Programa de Residência Médica em _________________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292430" y="6211669"/>
            <a:ext cx="160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Teresina /2023</a:t>
            </a:r>
          </a:p>
        </p:txBody>
      </p:sp>
      <p:sp>
        <p:nvSpPr>
          <p:cNvPr id="8194" name="AutoShape 2" descr="http://www.ebserh.gov.br/documents/222346/222606/ebserh.png/4eea0d65-d88f-4dc7-8444-e6f9e767cdfa?t=145346847175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6" name="AutoShape 4" descr="http://www.ebserh.gov.br/documents/222346/222606/ebserh.png/4eea0d65-d88f-4dc7-8444-e6f9e767cdfa?t=145346847175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38E935-6E26-1A9C-B66B-68DAFA1F3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0"/>
          <a:stretch>
            <a:fillRect/>
          </a:stretch>
        </p:blipFill>
        <p:spPr>
          <a:xfrm>
            <a:off x="140209" y="904326"/>
            <a:ext cx="11911567" cy="8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5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Expor o problema do estudo</a:t>
            </a:r>
          </a:p>
          <a:p>
            <a:endParaRPr lang="pt-BR" sz="2800" dirty="0"/>
          </a:p>
          <a:p>
            <a:r>
              <a:rPr lang="pt-BR" sz="2800" dirty="0"/>
              <a:t>Atenção! Em toda a apresentação:</a:t>
            </a:r>
          </a:p>
          <a:p>
            <a:pPr lvl="1"/>
            <a:r>
              <a:rPr lang="pt-BR" sz="2400" dirty="0"/>
              <a:t>Não escrever textos grandes</a:t>
            </a:r>
          </a:p>
          <a:p>
            <a:pPr lvl="1"/>
            <a:r>
              <a:rPr lang="pt-BR" sz="2400" dirty="0"/>
              <a:t>É recomendável no máximo 6 tópicos curtos por slide.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Introdução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8C64854-A8E1-64E8-36C1-D5A99226E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5EDC8A9-26C0-159C-D7D9-FE45DE3A21A8}"/>
              </a:ext>
            </a:extLst>
          </p:cNvPr>
          <p:cNvSpPr txBox="1"/>
          <p:nvPr/>
        </p:nvSpPr>
        <p:spPr>
          <a:xfrm>
            <a:off x="9309253" y="6214030"/>
            <a:ext cx="2159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Fonte: Autor, ano. </a:t>
            </a:r>
          </a:p>
        </p:txBody>
      </p:sp>
    </p:spTree>
    <p:extLst>
      <p:ext uri="{BB962C8B-B14F-4D97-AF65-F5344CB8AC3E}">
        <p14:creationId xmlns:p14="http://schemas.microsoft.com/office/powerpoint/2010/main" val="298093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>
                <a:latin typeface="+mj-lt"/>
              </a:rPr>
              <a:t>Justificativa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Explicar a importância da pesquisa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F8D2B2-1F2F-C3D9-E116-E4AF665E04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FC15E89-994B-1968-308D-9F8E1EC286A1}"/>
              </a:ext>
            </a:extLst>
          </p:cNvPr>
          <p:cNvSpPr txBox="1"/>
          <p:nvPr/>
        </p:nvSpPr>
        <p:spPr>
          <a:xfrm>
            <a:off x="9309253" y="6214030"/>
            <a:ext cx="2159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Fonte: Autor, ano. </a:t>
            </a:r>
          </a:p>
        </p:txBody>
      </p:sp>
    </p:spTree>
    <p:extLst>
      <p:ext uri="{BB962C8B-B14F-4D97-AF65-F5344CB8AC3E}">
        <p14:creationId xmlns:p14="http://schemas.microsoft.com/office/powerpoint/2010/main" val="72556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Objetivo Geral</a:t>
            </a:r>
          </a:p>
          <a:p>
            <a:endParaRPr lang="pt-BR" sz="2800" dirty="0"/>
          </a:p>
          <a:p>
            <a:r>
              <a:rPr lang="pt-BR" sz="2800" dirty="0"/>
              <a:t>Objetivos Específicos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Objetivos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FB29880-9398-ED02-1D9A-88DBFF694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24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09600" y="1319789"/>
            <a:ext cx="10972800" cy="4525963"/>
          </a:xfrm>
        </p:spPr>
        <p:txBody>
          <a:bodyPr>
            <a:noAutofit/>
          </a:bodyPr>
          <a:lstStyle/>
          <a:p>
            <a:r>
              <a:rPr lang="pt-BR" sz="2800" dirty="0"/>
              <a:t>Detalhar os procedimentos metodológicos da pesquisa, que podem incluir:</a:t>
            </a:r>
          </a:p>
          <a:p>
            <a:pPr lvl="1"/>
            <a:r>
              <a:rPr lang="pt-BR" sz="2400" dirty="0"/>
              <a:t>Tipo de estudo</a:t>
            </a:r>
          </a:p>
          <a:p>
            <a:pPr lvl="1"/>
            <a:r>
              <a:rPr lang="pt-BR" sz="2400" dirty="0"/>
              <a:t>Local</a:t>
            </a:r>
          </a:p>
          <a:p>
            <a:pPr lvl="1"/>
            <a:r>
              <a:rPr lang="pt-BR" sz="2400" dirty="0"/>
              <a:t>População e amostra (estimativa)</a:t>
            </a:r>
          </a:p>
          <a:p>
            <a:pPr lvl="1"/>
            <a:r>
              <a:rPr lang="pt-BR" sz="2400" dirty="0"/>
              <a:t>Critérios de inclusão/exclusão de participantes</a:t>
            </a:r>
          </a:p>
          <a:p>
            <a:pPr lvl="1"/>
            <a:r>
              <a:rPr lang="pt-BR" sz="2400" dirty="0"/>
              <a:t>Recrutamento</a:t>
            </a:r>
          </a:p>
          <a:p>
            <a:pPr lvl="1"/>
            <a:r>
              <a:rPr lang="pt-BR" sz="2400" dirty="0"/>
              <a:t>Procedimentos de coleta de dados</a:t>
            </a:r>
          </a:p>
          <a:p>
            <a:pPr lvl="1"/>
            <a:r>
              <a:rPr lang="pt-BR" sz="2400" dirty="0"/>
              <a:t>Variáveis do estudo</a:t>
            </a:r>
          </a:p>
          <a:p>
            <a:pPr lvl="1"/>
            <a:r>
              <a:rPr lang="pt-BR" sz="2400" dirty="0"/>
              <a:t>Análise de dados</a:t>
            </a:r>
          </a:p>
          <a:p>
            <a:pPr lvl="1"/>
            <a:r>
              <a:rPr lang="pt-BR" sz="2400" dirty="0"/>
              <a:t>Aspectos éticas e legais do estudo</a:t>
            </a:r>
          </a:p>
          <a:p>
            <a:endParaRPr lang="pt-BR" sz="2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Metodologia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2E56AE4-D82E-58BC-274C-21F00CEBC5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65CB4DA-C59E-9917-7AC6-665487751F4D}"/>
              </a:ext>
            </a:extLst>
          </p:cNvPr>
          <p:cNvSpPr txBox="1"/>
          <p:nvPr/>
        </p:nvSpPr>
        <p:spPr>
          <a:xfrm>
            <a:off x="9309253" y="6214030"/>
            <a:ext cx="2159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Fonte: Autor, ano. </a:t>
            </a:r>
          </a:p>
        </p:txBody>
      </p:sp>
    </p:spTree>
    <p:extLst>
      <p:ext uri="{BB962C8B-B14F-4D97-AF65-F5344CB8AC3E}">
        <p14:creationId xmlns:p14="http://schemas.microsoft.com/office/powerpoint/2010/main" val="258999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>
            <a:noAutofit/>
          </a:bodyPr>
          <a:lstStyle/>
          <a:p>
            <a:r>
              <a:rPr lang="pt-BR" dirty="0"/>
              <a:t>Apresentar todas as etapas da pesquisa.</a:t>
            </a:r>
            <a:endParaRPr lang="pt-BR" sz="2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CRONOGRAMA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874934-93ED-FE95-5ADD-CC129C375B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E079C32-0DBD-EBA0-ED70-FA9505B004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193832"/>
              </p:ext>
            </p:extLst>
          </p:nvPr>
        </p:nvGraphicFramePr>
        <p:xfrm>
          <a:off x="1509311" y="2177669"/>
          <a:ext cx="8769426" cy="3851985"/>
        </p:xfrm>
        <a:graphic>
          <a:graphicData uri="http://schemas.openxmlformats.org/drawingml/2006/table">
            <a:tbl>
              <a:tblPr bandRow="1"/>
              <a:tblGrid>
                <a:gridCol w="1685581">
                  <a:extLst>
                    <a:ext uri="{9D8B030D-6E8A-4147-A177-3AD203B41FA5}">
                      <a16:colId xmlns:a16="http://schemas.microsoft.com/office/drawing/2014/main" val="2470940804"/>
                    </a:ext>
                  </a:extLst>
                </a:gridCol>
                <a:gridCol w="605927">
                  <a:extLst>
                    <a:ext uri="{9D8B030D-6E8A-4147-A177-3AD203B41FA5}">
                      <a16:colId xmlns:a16="http://schemas.microsoft.com/office/drawing/2014/main" val="1767271385"/>
                    </a:ext>
                  </a:extLst>
                </a:gridCol>
                <a:gridCol w="572877">
                  <a:extLst>
                    <a:ext uri="{9D8B030D-6E8A-4147-A177-3AD203B41FA5}">
                      <a16:colId xmlns:a16="http://schemas.microsoft.com/office/drawing/2014/main" val="3625598486"/>
                    </a:ext>
                  </a:extLst>
                </a:gridCol>
                <a:gridCol w="616945">
                  <a:extLst>
                    <a:ext uri="{9D8B030D-6E8A-4147-A177-3AD203B41FA5}">
                      <a16:colId xmlns:a16="http://schemas.microsoft.com/office/drawing/2014/main" val="2860595631"/>
                    </a:ext>
                  </a:extLst>
                </a:gridCol>
                <a:gridCol w="473725">
                  <a:extLst>
                    <a:ext uri="{9D8B030D-6E8A-4147-A177-3AD203B41FA5}">
                      <a16:colId xmlns:a16="http://schemas.microsoft.com/office/drawing/2014/main" val="3544652141"/>
                    </a:ext>
                  </a:extLst>
                </a:gridCol>
                <a:gridCol w="517793">
                  <a:extLst>
                    <a:ext uri="{9D8B030D-6E8A-4147-A177-3AD203B41FA5}">
                      <a16:colId xmlns:a16="http://schemas.microsoft.com/office/drawing/2014/main" val="3160301381"/>
                    </a:ext>
                  </a:extLst>
                </a:gridCol>
                <a:gridCol w="550843">
                  <a:extLst>
                    <a:ext uri="{9D8B030D-6E8A-4147-A177-3AD203B41FA5}">
                      <a16:colId xmlns:a16="http://schemas.microsoft.com/office/drawing/2014/main" val="3521570897"/>
                    </a:ext>
                  </a:extLst>
                </a:gridCol>
                <a:gridCol w="539827">
                  <a:extLst>
                    <a:ext uri="{9D8B030D-6E8A-4147-A177-3AD203B41FA5}">
                      <a16:colId xmlns:a16="http://schemas.microsoft.com/office/drawing/2014/main" val="2878503856"/>
                    </a:ext>
                  </a:extLst>
                </a:gridCol>
                <a:gridCol w="484742">
                  <a:extLst>
                    <a:ext uri="{9D8B030D-6E8A-4147-A177-3AD203B41FA5}">
                      <a16:colId xmlns:a16="http://schemas.microsoft.com/office/drawing/2014/main" val="1707718760"/>
                    </a:ext>
                  </a:extLst>
                </a:gridCol>
                <a:gridCol w="528810">
                  <a:extLst>
                    <a:ext uri="{9D8B030D-6E8A-4147-A177-3AD203B41FA5}">
                      <a16:colId xmlns:a16="http://schemas.microsoft.com/office/drawing/2014/main" val="3938946572"/>
                    </a:ext>
                  </a:extLst>
                </a:gridCol>
                <a:gridCol w="440674">
                  <a:extLst>
                    <a:ext uri="{9D8B030D-6E8A-4147-A177-3AD203B41FA5}">
                      <a16:colId xmlns:a16="http://schemas.microsoft.com/office/drawing/2014/main" val="65028702"/>
                    </a:ext>
                  </a:extLst>
                </a:gridCol>
                <a:gridCol w="484743">
                  <a:extLst>
                    <a:ext uri="{9D8B030D-6E8A-4147-A177-3AD203B41FA5}">
                      <a16:colId xmlns:a16="http://schemas.microsoft.com/office/drawing/2014/main" val="4191379040"/>
                    </a:ext>
                  </a:extLst>
                </a:gridCol>
                <a:gridCol w="444388">
                  <a:extLst>
                    <a:ext uri="{9D8B030D-6E8A-4147-A177-3AD203B41FA5}">
                      <a16:colId xmlns:a16="http://schemas.microsoft.com/office/drawing/2014/main" val="878638859"/>
                    </a:ext>
                  </a:extLst>
                </a:gridCol>
                <a:gridCol w="822551">
                  <a:extLst>
                    <a:ext uri="{9D8B030D-6E8A-4147-A177-3AD203B41FA5}">
                      <a16:colId xmlns:a16="http://schemas.microsoft.com/office/drawing/2014/main" val="2280532382"/>
                    </a:ext>
                  </a:extLst>
                </a:gridCol>
              </a:tblGrid>
              <a:tr h="173498">
                <a:tc gridSpan="1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2026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2027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33967"/>
                  </a:ext>
                </a:extLst>
              </a:tr>
              <a:tr h="2567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Jan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Fev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Mar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Abr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Mai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Jun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Jul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Ago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Set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Out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Nov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dez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Jan- Fev.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023380"/>
                  </a:ext>
                </a:extLst>
              </a:tr>
              <a:tr h="2800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Revisão da literatura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264002"/>
                  </a:ext>
                </a:extLst>
              </a:tr>
              <a:tr h="2800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Elaboração do projeto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351905"/>
                  </a:ext>
                </a:extLst>
              </a:tr>
              <a:tr h="43452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Submissão a CAPP/ Rede Pesquisa 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722599"/>
                  </a:ext>
                </a:extLst>
              </a:tr>
              <a:tr h="45137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Submissão a CEP/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Plataforma Brasil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highlight>
                            <a:srgbClr val="A9A9A9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highlight>
                            <a:srgbClr val="A9A9A9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highlight>
                            <a:srgbClr val="A9A9A9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218362"/>
                  </a:ext>
                </a:extLst>
              </a:tr>
              <a:tr h="2800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Coleta de dados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760843"/>
                  </a:ext>
                </a:extLst>
              </a:tr>
              <a:tr h="34823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Análise de dados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095786"/>
                  </a:ext>
                </a:extLst>
              </a:tr>
              <a:tr h="4699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Elaboração do Relatório Final e escrita do Artigo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56522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Defesa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328914"/>
                  </a:ext>
                </a:extLst>
              </a:tr>
              <a:tr h="45728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pt-BR" sz="1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Encaminhamento para publicação em periódico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252" marR="372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899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9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30FB3-CB7D-5F98-3EF7-1AA7FC1DC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14752DB-8211-29A1-DB02-A6200F2F0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735" y="1417638"/>
            <a:ext cx="10972800" cy="1143000"/>
          </a:xfrm>
        </p:spPr>
        <p:txBody>
          <a:bodyPr>
            <a:noAutofit/>
          </a:bodyPr>
          <a:lstStyle/>
          <a:p>
            <a:r>
              <a:rPr lang="pt-BR" dirty="0"/>
              <a:t>Deverá conter, de forma detalhada, as fontes, os gastos com a pesquisa.</a:t>
            </a:r>
          </a:p>
          <a:p>
            <a:pPr marL="0" indent="0">
              <a:buNone/>
            </a:pPr>
            <a:endParaRPr lang="pt-BR" sz="280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6FD55A5-3627-CF5A-A9C2-5551DEFD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ORÇAMENTO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D31D8E-5F53-92B2-BBF5-B0610A1384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5EC3D0C-3B54-BDC2-4082-3532807D7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004144"/>
              </p:ext>
            </p:extLst>
          </p:nvPr>
        </p:nvGraphicFramePr>
        <p:xfrm>
          <a:off x="1786939" y="2445305"/>
          <a:ext cx="7577398" cy="3213159"/>
        </p:xfrm>
        <a:graphic>
          <a:graphicData uri="http://schemas.openxmlformats.org/drawingml/2006/table">
            <a:tbl>
              <a:tblPr firstRow="1" firstCol="1" bandRow="1"/>
              <a:tblGrid>
                <a:gridCol w="3049466">
                  <a:extLst>
                    <a:ext uri="{9D8B030D-6E8A-4147-A177-3AD203B41FA5}">
                      <a16:colId xmlns:a16="http://schemas.microsoft.com/office/drawing/2014/main" val="1131193189"/>
                    </a:ext>
                  </a:extLst>
                </a:gridCol>
                <a:gridCol w="1035585">
                  <a:extLst>
                    <a:ext uri="{9D8B030D-6E8A-4147-A177-3AD203B41FA5}">
                      <a16:colId xmlns:a16="http://schemas.microsoft.com/office/drawing/2014/main" val="864665799"/>
                    </a:ext>
                  </a:extLst>
                </a:gridCol>
                <a:gridCol w="1693067">
                  <a:extLst>
                    <a:ext uri="{9D8B030D-6E8A-4147-A177-3AD203B41FA5}">
                      <a16:colId xmlns:a16="http://schemas.microsoft.com/office/drawing/2014/main" val="1812625280"/>
                    </a:ext>
                  </a:extLst>
                </a:gridCol>
                <a:gridCol w="1799280">
                  <a:extLst>
                    <a:ext uri="{9D8B030D-6E8A-4147-A177-3AD203B41FA5}">
                      <a16:colId xmlns:a16="http://schemas.microsoft.com/office/drawing/2014/main" val="2141399267"/>
                    </a:ext>
                  </a:extLst>
                </a:gridCol>
              </a:tblGrid>
              <a:tr h="6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DISCRIMINAÇÃO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6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Qtd</a:t>
                      </a:r>
                      <a:r>
                        <a:rPr lang="pt-B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Unit. (R$)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Total (R$)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096659"/>
                  </a:ext>
                </a:extLst>
              </a:tr>
              <a:tr h="4290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B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papel (A4)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617317"/>
                  </a:ext>
                </a:extLst>
              </a:tr>
              <a:tr h="4290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B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canetas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5,00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0165696"/>
                  </a:ext>
                </a:extLst>
              </a:tr>
              <a:tr h="4290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cartucho de impressora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517214"/>
                  </a:ext>
                </a:extLst>
              </a:tr>
              <a:tr h="4290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kits de reagentes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003830"/>
                  </a:ext>
                </a:extLst>
              </a:tr>
              <a:tr h="4290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Assessoria Estatística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520044"/>
                  </a:ext>
                </a:extLst>
              </a:tr>
              <a:tr h="429031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pt-B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 Total do Projeto*</a:t>
                      </a:r>
                      <a:endParaRPr lang="pt-B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pt-BR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730,00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217934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E331E4-F2E1-7E45-FCDF-C3E5C6EF3B73}"/>
              </a:ext>
            </a:extLst>
          </p:cNvPr>
          <p:cNvSpPr txBox="1"/>
          <p:nvPr/>
        </p:nvSpPr>
        <p:spPr>
          <a:xfrm>
            <a:off x="1709821" y="5679859"/>
            <a:ext cx="60978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*Os recursos serão pagos pelo aluno/pesquisador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0882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Detalhar os resultados que o pesquisador espera encontrar ao final de sua pesquisa:</a:t>
            </a:r>
          </a:p>
          <a:p>
            <a:endParaRPr lang="pt-BR" sz="2800" dirty="0"/>
          </a:p>
          <a:p>
            <a:r>
              <a:rPr lang="pt-BR" sz="2800" dirty="0"/>
              <a:t>A discussão breve deve ocorrer à medida em que os resultados esperados vão sendo apresentados.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/>
              <a:t>Resultados Esperados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6FFB69D-E8DB-6ED6-56DE-8D33D16F7F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Conforme norma </a:t>
            </a:r>
            <a:r>
              <a:rPr lang="pt-BR" dirty="0"/>
              <a:t>ABNT NBR 6023:2025</a:t>
            </a:r>
            <a:endParaRPr lang="pt-BR" sz="2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/>
              <a:t>Referências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F794A9-FBF6-E624-CC6E-383625F9C2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55254"/>
            <a:ext cx="5486400" cy="3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3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429</Words>
  <Application>Microsoft Office PowerPoint</Application>
  <PresentationFormat>Widescreen</PresentationFormat>
  <Paragraphs>213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Tema do Office</vt:lpstr>
      <vt:lpstr>Título da Trabalho de conclusão de curso</vt:lpstr>
      <vt:lpstr>Introdução</vt:lpstr>
      <vt:lpstr>Justificativa</vt:lpstr>
      <vt:lpstr>Objetivos</vt:lpstr>
      <vt:lpstr>Metodologia</vt:lpstr>
      <vt:lpstr>CRONOGRAMA</vt:lpstr>
      <vt:lpstr>ORÇAMENTO</vt:lpstr>
      <vt:lpstr>Resultados Esperados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</dc:title>
  <dc:creator>Ana Lucia França Da Costa</dc:creator>
  <cp:lastModifiedBy>Marcelo Cunha De Andrade</cp:lastModifiedBy>
  <cp:revision>24</cp:revision>
  <dcterms:created xsi:type="dcterms:W3CDTF">2016-09-30T12:42:09Z</dcterms:created>
  <dcterms:modified xsi:type="dcterms:W3CDTF">2026-08-27T19:04:29Z</dcterms:modified>
</cp:coreProperties>
</file>