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9" r:id="rId22"/>
    <p:sldId id="280" r:id="rId23"/>
    <p:sldId id="281" r:id="rId24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Poppins" panose="00000500000000000000" pitchFamily="2" charset="0"/>
      <p:regular r:id="rId30"/>
      <p:bold r:id="rId31"/>
      <p:italic r:id="rId32"/>
      <p:boldItalic r:id="rId33"/>
    </p:embeddedFont>
    <p:embeddedFont>
      <p:font typeface="Source Sans Pro" panose="020B0503030403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gDtdia7cpjBo+soZM81zA+vQRD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4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/>
          <p:nvPr/>
        </p:nvSpPr>
        <p:spPr>
          <a:xfrm>
            <a:off x="-25" y="0"/>
            <a:ext cx="9144000" cy="25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28" descr="marc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8"/>
          <p:cNvSpPr txBox="1">
            <a:spLocks noGrp="1"/>
          </p:cNvSpPr>
          <p:nvPr>
            <p:ph type="ctrTitle"/>
          </p:nvPr>
        </p:nvSpPr>
        <p:spPr>
          <a:xfrm>
            <a:off x="1139200" y="645550"/>
            <a:ext cx="6865800" cy="19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9"/>
          <p:cNvSpPr/>
          <p:nvPr/>
        </p:nvSpPr>
        <p:spPr>
          <a:xfrm>
            <a:off x="-25" y="0"/>
            <a:ext cx="9144000" cy="25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29" descr="marc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1154400" y="2726350"/>
            <a:ext cx="68352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154400" y="3221050"/>
            <a:ext cx="68352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16C"/>
              </a:buClr>
              <a:buSzPts val="1800"/>
              <a:buNone/>
              <a:defRPr sz="1800">
                <a:solidFill>
                  <a:srgbClr val="25516C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/>
          <p:nvPr/>
        </p:nvSpPr>
        <p:spPr>
          <a:xfrm>
            <a:off x="-25" y="0"/>
            <a:ext cx="9144000" cy="131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30" descr="marc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body" idx="1"/>
          </p:nvPr>
        </p:nvSpPr>
        <p:spPr>
          <a:xfrm>
            <a:off x="1010200" y="1434950"/>
            <a:ext cx="7131300" cy="27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»"/>
              <a:defRPr/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3pPr>
            <a:lvl4pPr marL="1828800" lvl="3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/>
          <p:nvPr/>
        </p:nvSpPr>
        <p:spPr>
          <a:xfrm>
            <a:off x="-25" y="0"/>
            <a:ext cx="9144000" cy="131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31" descr="marc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  <a:defRPr sz="2000"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»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27"/>
          <p:cNvSpPr txBox="1">
            <a:spLocks noGrp="1"/>
          </p:cNvSpPr>
          <p:nvPr>
            <p:ph type="body" idx="1"/>
          </p:nvPr>
        </p:nvSpPr>
        <p:spPr>
          <a:xfrm>
            <a:off x="1010200" y="1434950"/>
            <a:ext cx="7131300" cy="27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»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»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Source Sans Pro"/>
              <a:buChar char="»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●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○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Char char="■"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27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ecs.bvsalud.org/wp-content/uploads/2020/09/GuiaPT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ecs.bvsalud.org/sobre-o-dec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ubmed.ncbi.nlm.nih.gov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bvsalud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ilacs.bvsalud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scielo.br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anuenfermagem2012@gmail.co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gif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"/>
          <p:cNvSpPr txBox="1">
            <a:spLocks noGrp="1"/>
          </p:cNvSpPr>
          <p:nvPr>
            <p:ph type="ctrTitle"/>
          </p:nvPr>
        </p:nvSpPr>
        <p:spPr>
          <a:xfrm>
            <a:off x="1139200" y="645550"/>
            <a:ext cx="6865800" cy="144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 sz="2800" b="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ESTRATÉGIAS DE BUSCA E BASES DE DADOS</a:t>
            </a:r>
            <a:endParaRPr/>
          </a:p>
        </p:txBody>
      </p:sp>
      <p:grpSp>
        <p:nvGrpSpPr>
          <p:cNvPr id="36" name="Google Shape;36;p1"/>
          <p:cNvGrpSpPr/>
          <p:nvPr/>
        </p:nvGrpSpPr>
        <p:grpSpPr>
          <a:xfrm>
            <a:off x="6991960" y="3047878"/>
            <a:ext cx="1006738" cy="954227"/>
            <a:chOff x="5300400" y="3670175"/>
            <a:chExt cx="421300" cy="399325"/>
          </a:xfrm>
        </p:grpSpPr>
        <p:sp>
          <p:nvSpPr>
            <p:cNvPr id="37" name="Google Shape;37;p1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BE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BE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BE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BE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BE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42;p1"/>
          <p:cNvSpPr txBox="1"/>
          <p:nvPr/>
        </p:nvSpPr>
        <p:spPr>
          <a:xfrm>
            <a:off x="1038578" y="2571750"/>
            <a:ext cx="5711195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Emmanuela Maria de Freitas Lopes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1B3C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Enfermeira, servidora pública municipal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Ms. Doenças infecciosas e parasitárias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Esp. Didática do ensino superior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Esp. Urgência e emergência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Pós-graduanda em Tutoria em Educação a Distância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1B3C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02 de fevereiro de 2024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3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6675" y="1571425"/>
            <a:ext cx="2665025" cy="26650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  <p:sp>
        <p:nvSpPr>
          <p:cNvPr id="49" name="Google Shape;49;p3"/>
          <p:cNvSpPr/>
          <p:nvPr/>
        </p:nvSpPr>
        <p:spPr>
          <a:xfrm>
            <a:off x="1715910" y="1727199"/>
            <a:ext cx="2777067" cy="2167467"/>
          </a:xfrm>
          <a:prstGeom prst="ellipse">
            <a:avLst/>
          </a:prstGeom>
          <a:gradFill>
            <a:gsLst>
              <a:gs pos="0">
                <a:srgbClr val="96FFFF"/>
              </a:gs>
              <a:gs pos="35000">
                <a:srgbClr val="B5FFFF"/>
              </a:gs>
              <a:gs pos="100000">
                <a:srgbClr val="DEFFFF"/>
              </a:gs>
            </a:gsLst>
            <a:lin ang="16200000" scaled="0"/>
          </a:gradFill>
          <a:ln w="9525" cap="flat" cmpd="sng">
            <a:solidFill>
              <a:srgbClr val="60D3E6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 onde começar a buscar meus artigos?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 txBox="1">
            <a:spLocks noGrp="1"/>
          </p:cNvSpPr>
          <p:nvPr>
            <p:ph type="subTitle" idx="1"/>
          </p:nvPr>
        </p:nvSpPr>
        <p:spPr>
          <a:xfrm>
            <a:off x="790843" y="2571750"/>
            <a:ext cx="6835200" cy="1472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pt-BR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PERGUNTA FORMULADA;</a:t>
            </a:r>
            <a:endParaRPr/>
          </a:p>
          <a:p>
            <a:pPr marL="457200" lvl="0" indent="-266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1100">
              <a:solidFill>
                <a:srgbClr val="1B3C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pt-BR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USO DE METODOLOGIA;</a:t>
            </a:r>
            <a:endParaRPr/>
          </a:p>
          <a:p>
            <a:pPr marL="457200" lvl="0" indent="-266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1100">
              <a:solidFill>
                <a:srgbClr val="1B3C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pt-BR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APROVEITAR A INFORMAÇÃO JÁ ORGANIZADA;</a:t>
            </a:r>
            <a:endParaRPr/>
          </a:p>
          <a:p>
            <a:pPr marL="457200" lvl="0" indent="-266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 sz="1100">
              <a:solidFill>
                <a:srgbClr val="1B3C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ans Symbols"/>
              <a:buChar char="✔"/>
            </a:pPr>
            <a:r>
              <a:rPr lang="pt-BR">
                <a:solidFill>
                  <a:srgbClr val="1B3C51"/>
                </a:solidFill>
                <a:latin typeface="Arial"/>
                <a:ea typeface="Arial"/>
                <a:cs typeface="Arial"/>
                <a:sym typeface="Arial"/>
              </a:rPr>
              <a:t>EVITAR PERDA DE TEMPO;</a:t>
            </a:r>
            <a:endParaRPr>
              <a:solidFill>
                <a:srgbClr val="1B3C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4294967295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  <p:sp>
        <p:nvSpPr>
          <p:cNvPr id="56" name="Google Shape;56;p4"/>
          <p:cNvSpPr txBox="1"/>
          <p:nvPr/>
        </p:nvSpPr>
        <p:spPr>
          <a:xfrm>
            <a:off x="1688527" y="1483661"/>
            <a:ext cx="5937516" cy="57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ESTRATÉGIA DE BUSCA:</a:t>
            </a:r>
            <a:endParaRPr sz="28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22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822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822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822"/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822"/>
                                        <p:tgtEl>
                                          <p:spTgt spid="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886022" y="1464772"/>
            <a:ext cx="2726422" cy="1986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400" b="1" i="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EXCESSO DE INFORMAÇÃO PODE SER</a:t>
            </a:r>
            <a:br>
              <a:rPr lang="pt-BR" sz="2400" b="1" i="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pt-BR" sz="2400" b="1" i="0" u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400" i="0" u="sng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OBSTÁCULO:</a:t>
            </a:r>
            <a:endParaRPr sz="2400" u="sng">
              <a:solidFill>
                <a:srgbClr val="FF0000"/>
              </a:solidFill>
            </a:endParaRPr>
          </a:p>
        </p:txBody>
      </p:sp>
      <p:sp>
        <p:nvSpPr>
          <p:cNvPr id="62" name="Google Shape;62;p5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  <p:sp>
        <p:nvSpPr>
          <p:cNvPr id="63" name="Google Shape;63;p5"/>
          <p:cNvSpPr/>
          <p:nvPr/>
        </p:nvSpPr>
        <p:spPr>
          <a:xfrm>
            <a:off x="-148856" y="100919"/>
            <a:ext cx="96180" cy="297525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100"/>
              <a:buFont typeface="Arial"/>
              <a:buNone/>
            </a:pPr>
            <a:r>
              <a:rPr lang="pt-BR" sz="21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5" descr="A Era da Informação-Excesso - Oganpaz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38222" y="984425"/>
            <a:ext cx="4529314" cy="2947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/>
          <p:nvPr/>
        </p:nvSpPr>
        <p:spPr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1162755" y="1894416"/>
            <a:ext cx="1614311" cy="1514828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1B3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Vocabulário controlado</a:t>
            </a:r>
            <a:endParaRPr/>
          </a:p>
        </p:txBody>
      </p:sp>
      <p:sp>
        <p:nvSpPr>
          <p:cNvPr id="71" name="Google Shape;71;p6"/>
          <p:cNvSpPr/>
          <p:nvPr/>
        </p:nvSpPr>
        <p:spPr>
          <a:xfrm>
            <a:off x="3544712" y="2936523"/>
            <a:ext cx="1478844" cy="135466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1B3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OR, AND, NOT</a:t>
            </a: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4075290" y="953910"/>
            <a:ext cx="1478844" cy="135466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1B3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DeCS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5977469" y="1217083"/>
            <a:ext cx="1478844" cy="135466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1B3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Mesh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2384779" y="745066"/>
            <a:ext cx="1478844" cy="135466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1B3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Técnica de busca</a:t>
            </a: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5627514" y="2731910"/>
            <a:ext cx="1478844" cy="1354667"/>
          </a:xfrm>
          <a:prstGeom prst="ellipse">
            <a:avLst/>
          </a:prstGeom>
          <a:solidFill>
            <a:schemeClr val="dk1"/>
          </a:solidFill>
          <a:ln w="25400" cap="flat" cmpd="sng">
            <a:solidFill>
              <a:srgbClr val="1B3B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Booleanos</a:t>
            </a:r>
            <a:endParaRPr/>
          </a:p>
        </p:txBody>
      </p:sp>
      <p:pic>
        <p:nvPicPr>
          <p:cNvPr id="76" name="Google Shape;76;p6" descr="Confusão Patrimonial: O que é? - Prolink Contábi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562" y="0"/>
            <a:ext cx="87788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  <p:pic>
        <p:nvPicPr>
          <p:cNvPr id="82" name="Google Shape;82;p7"/>
          <p:cNvPicPr preferRelativeResize="0"/>
          <p:nvPr/>
        </p:nvPicPr>
        <p:blipFill rotWithShape="1">
          <a:blip r:embed="rId3">
            <a:alphaModFix/>
          </a:blip>
          <a:srcRect l="61110" t="28961" r="13332" b="16582"/>
          <a:stretch/>
        </p:blipFill>
        <p:spPr>
          <a:xfrm>
            <a:off x="5418666" y="648725"/>
            <a:ext cx="3081867" cy="3934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7"/>
          <p:cNvPicPr preferRelativeResize="0"/>
          <p:nvPr/>
        </p:nvPicPr>
        <p:blipFill rotWithShape="1">
          <a:blip r:embed="rId4">
            <a:alphaModFix/>
          </a:blip>
          <a:srcRect l="31727" t="45430" r="11976" b="41510"/>
          <a:stretch/>
        </p:blipFill>
        <p:spPr>
          <a:xfrm>
            <a:off x="722489" y="3268422"/>
            <a:ext cx="4628444" cy="67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" y="1781527"/>
            <a:ext cx="4572000" cy="103909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7"/>
          <p:cNvSpPr txBox="1"/>
          <p:nvPr/>
        </p:nvSpPr>
        <p:spPr>
          <a:xfrm>
            <a:off x="1653822" y="4186998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https://decs.bvsalud.org/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 txBox="1">
            <a:spLocks noGrp="1"/>
          </p:cNvSpPr>
          <p:nvPr>
            <p:ph type="body" idx="1"/>
          </p:nvPr>
        </p:nvSpPr>
        <p:spPr>
          <a:xfrm>
            <a:off x="1219200" y="1744310"/>
            <a:ext cx="5870223" cy="140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»"/>
            </a:pPr>
            <a:r>
              <a:rPr lang="pt-BR" sz="2400"/>
              <a:t>Devido ao fato de serem </a:t>
            </a:r>
            <a:r>
              <a:rPr lang="pt-BR" sz="2400">
                <a:solidFill>
                  <a:srgbClr val="FF0000"/>
                </a:solidFill>
              </a:rPr>
              <a:t>dinâmicos</a:t>
            </a:r>
            <a:r>
              <a:rPr lang="pt-BR" sz="2400"/>
              <a:t>, os vocabulários mudam constantemente. Em cada versão anual são realizadas eliminações, substituições e criação de novos descritores, sinônimos ou áreas que refletem a produção científica atual.</a:t>
            </a:r>
            <a:endParaRPr/>
          </a:p>
        </p:txBody>
      </p:sp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800"/>
              <a:t>DeCS/MeSH:</a:t>
            </a:r>
            <a:endParaRPr sz="2800"/>
          </a:p>
        </p:txBody>
      </p:sp>
      <p:sp>
        <p:nvSpPr>
          <p:cNvPr id="97" name="Google Shape;97;p8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  <p:sp>
        <p:nvSpPr>
          <p:cNvPr id="98" name="Google Shape;98;p8"/>
          <p:cNvSpPr txBox="1"/>
          <p:nvPr/>
        </p:nvSpPr>
        <p:spPr>
          <a:xfrm>
            <a:off x="603955" y="4620280"/>
            <a:ext cx="61580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lang="pt-BR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https://decs.bvsalud.org/wp-content/uploads/2020/09/GuiaPT.pdf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9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05" name="Google Shape;105;p9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  <p:pic>
        <p:nvPicPr>
          <p:cNvPr id="107" name="Google Shape;10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01" y="225778"/>
            <a:ext cx="7282997" cy="478981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9"/>
          <p:cNvSpPr txBox="1"/>
          <p:nvPr/>
        </p:nvSpPr>
        <p:spPr>
          <a:xfrm>
            <a:off x="2985910" y="4936066"/>
            <a:ext cx="45720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>
                <a:solidFill>
                  <a:srgbClr val="13181A"/>
                </a:solidFill>
                <a:latin typeface="Arial"/>
                <a:ea typeface="Arial"/>
                <a:cs typeface="Arial"/>
                <a:sym typeface="Arial"/>
              </a:rPr>
              <a:t>Fonte: </a:t>
            </a:r>
            <a:r>
              <a:rPr lang="pt-BR" sz="11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https://decs.bvsalud.org/sobre-o-decs/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pic>
        <p:nvPicPr>
          <p:cNvPr id="114" name="Google Shape;114;p10"/>
          <p:cNvPicPr preferRelativeResize="0"/>
          <p:nvPr/>
        </p:nvPicPr>
        <p:blipFill rotWithShape="1">
          <a:blip r:embed="rId3">
            <a:alphaModFix/>
          </a:blip>
          <a:srcRect t="-1" b="33599"/>
          <a:stretch/>
        </p:blipFill>
        <p:spPr>
          <a:xfrm>
            <a:off x="1375100" y="0"/>
            <a:ext cx="639379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22" name="Google Shape;122;p11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  <p:pic>
        <p:nvPicPr>
          <p:cNvPr id="123" name="Google Shape;12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786" y="648725"/>
            <a:ext cx="7807325" cy="38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12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30" name="Google Shape;130;p12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31" name="Google Shape;131;p12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  <p:pic>
        <p:nvPicPr>
          <p:cNvPr id="132" name="Google Shape;13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207" y="101600"/>
            <a:ext cx="520860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2" descr="GIF amination laptop | Motion design video, Motion graphics design, Motion  design anim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2980" y="795866"/>
            <a:ext cx="4735689" cy="355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40" name="Google Shape;140;p13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  <p:pic>
        <p:nvPicPr>
          <p:cNvPr id="142" name="Google Shape;142;p13"/>
          <p:cNvPicPr preferRelativeResize="0"/>
          <p:nvPr/>
        </p:nvPicPr>
        <p:blipFill rotWithShape="1">
          <a:blip r:embed="rId3">
            <a:alphaModFix/>
          </a:blip>
          <a:srcRect l="6543" t="19079" r="9063" b="10213"/>
          <a:stretch/>
        </p:blipFill>
        <p:spPr>
          <a:xfrm>
            <a:off x="613192" y="648724"/>
            <a:ext cx="7898629" cy="3945853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3"/>
          <p:cNvSpPr txBox="1"/>
          <p:nvPr/>
        </p:nvSpPr>
        <p:spPr>
          <a:xfrm>
            <a:off x="2185600" y="2517473"/>
            <a:ext cx="4572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14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50" name="Google Shape;150;p14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51" name="Google Shape;151;p14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  <p:pic>
        <p:nvPicPr>
          <p:cNvPr id="152" name="Google Shape;152;p14"/>
          <p:cNvPicPr preferRelativeResize="0"/>
          <p:nvPr/>
        </p:nvPicPr>
        <p:blipFill rotWithShape="1">
          <a:blip r:embed="rId3">
            <a:alphaModFix/>
          </a:blip>
          <a:srcRect t="18182" b="9994"/>
          <a:stretch/>
        </p:blipFill>
        <p:spPr>
          <a:xfrm>
            <a:off x="0" y="648725"/>
            <a:ext cx="9144000" cy="38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4"/>
          <p:cNvSpPr txBox="1"/>
          <p:nvPr/>
        </p:nvSpPr>
        <p:spPr>
          <a:xfrm>
            <a:off x="1838825" y="1753934"/>
            <a:ext cx="4572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https://bvsalud.org/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15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60" name="Google Shape;160;p15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61" name="Google Shape;161;p15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  <p:pic>
        <p:nvPicPr>
          <p:cNvPr id="162" name="Google Shape;162;p15"/>
          <p:cNvPicPr preferRelativeResize="0"/>
          <p:nvPr/>
        </p:nvPicPr>
        <p:blipFill rotWithShape="1">
          <a:blip r:embed="rId3">
            <a:alphaModFix/>
          </a:blip>
          <a:srcRect t="18182" b="12593"/>
          <a:stretch/>
        </p:blipFill>
        <p:spPr>
          <a:xfrm>
            <a:off x="0" y="648725"/>
            <a:ext cx="9144000" cy="38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/>
          <p:nvPr/>
        </p:nvSpPr>
        <p:spPr>
          <a:xfrm>
            <a:off x="1270000" y="2753561"/>
            <a:ext cx="4572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https://lilacs.bvsalud.org/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9" name="Google Shape;169;p16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70" name="Google Shape;170;p16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71" name="Google Shape;171;p16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pic>
        <p:nvPicPr>
          <p:cNvPr id="172" name="Google Shape;172;p16"/>
          <p:cNvPicPr preferRelativeResize="0"/>
          <p:nvPr/>
        </p:nvPicPr>
        <p:blipFill rotWithShape="1">
          <a:blip r:embed="rId3">
            <a:alphaModFix/>
          </a:blip>
          <a:srcRect l="6479" t="15566" r="7578" b="30659"/>
          <a:stretch/>
        </p:blipFill>
        <p:spPr>
          <a:xfrm>
            <a:off x="603955" y="648725"/>
            <a:ext cx="7936090" cy="38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6"/>
          <p:cNvSpPr txBox="1"/>
          <p:nvPr/>
        </p:nvSpPr>
        <p:spPr>
          <a:xfrm>
            <a:off x="2286000" y="2182912"/>
            <a:ext cx="4572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https://www.scielo.br/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17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81" name="Google Shape;181;p17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  <p:pic>
        <p:nvPicPr>
          <p:cNvPr id="182" name="Google Shape;182;p17"/>
          <p:cNvPicPr preferRelativeResize="0"/>
          <p:nvPr/>
        </p:nvPicPr>
        <p:blipFill rotWithShape="1">
          <a:blip r:embed="rId3">
            <a:alphaModFix/>
          </a:blip>
          <a:srcRect l="2839" t="14688" r="5062" b="15045"/>
          <a:stretch/>
        </p:blipFill>
        <p:spPr>
          <a:xfrm>
            <a:off x="0" y="595055"/>
            <a:ext cx="9144000" cy="4033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90" name="Google Shape;190;p18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  <p:pic>
        <p:nvPicPr>
          <p:cNvPr id="191" name="Google Shape;191;p18"/>
          <p:cNvPicPr preferRelativeResize="0"/>
          <p:nvPr/>
        </p:nvPicPr>
        <p:blipFill rotWithShape="1">
          <a:blip r:embed="rId3">
            <a:alphaModFix/>
          </a:blip>
          <a:srcRect l="1357" t="21276" r="2346" b="5822"/>
          <a:stretch/>
        </p:blipFill>
        <p:spPr>
          <a:xfrm>
            <a:off x="0" y="648725"/>
            <a:ext cx="9144000" cy="38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  <p:pic>
        <p:nvPicPr>
          <p:cNvPr id="200" name="Google Shape;200;p19"/>
          <p:cNvPicPr preferRelativeResize="0"/>
          <p:nvPr/>
        </p:nvPicPr>
        <p:blipFill rotWithShape="1">
          <a:blip r:embed="rId3">
            <a:alphaModFix/>
          </a:blip>
          <a:srcRect l="1235" t="20178" r="2716" b="12593"/>
          <a:stretch/>
        </p:blipFill>
        <p:spPr>
          <a:xfrm>
            <a:off x="0" y="648725"/>
            <a:ext cx="9144000" cy="39571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20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l="15062" t="16444" r="16172" b="5383"/>
          <a:stretch/>
        </p:blipFill>
        <p:spPr>
          <a:xfrm>
            <a:off x="587021" y="349955"/>
            <a:ext cx="7936089" cy="45607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828875" y="542397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sz="2000">
                <a:solidFill>
                  <a:srgbClr val="FF0000"/>
                </a:solidFill>
              </a:rPr>
              <a:t>Aplicativos para celular:</a:t>
            </a:r>
            <a:endParaRPr/>
          </a:p>
        </p:txBody>
      </p:sp>
      <p:sp>
        <p:nvSpPr>
          <p:cNvPr id="233" name="Google Shape;233;p23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  <p:pic>
        <p:nvPicPr>
          <p:cNvPr id="234" name="Google Shape;234;p23"/>
          <p:cNvPicPr preferRelativeResize="0"/>
          <p:nvPr/>
        </p:nvPicPr>
        <p:blipFill rotWithShape="1">
          <a:blip r:embed="rId3">
            <a:alphaModFix/>
          </a:blip>
          <a:srcRect l="3333" t="36646" r="37160" b="5602"/>
          <a:stretch/>
        </p:blipFill>
        <p:spPr>
          <a:xfrm>
            <a:off x="1673903" y="1340760"/>
            <a:ext cx="5441244" cy="2968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 rotWithShape="1">
          <a:blip r:embed="rId4">
            <a:alphaModFix/>
          </a:blip>
          <a:srcRect t="31815" r="62146" b="21412"/>
          <a:stretch/>
        </p:blipFill>
        <p:spPr>
          <a:xfrm>
            <a:off x="4188178" y="1320125"/>
            <a:ext cx="3461400" cy="2404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p24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42" name="Google Shape;242;p24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43" name="Google Shape;243;p24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  <p:pic>
        <p:nvPicPr>
          <p:cNvPr id="244" name="Google Shape;244;p24"/>
          <p:cNvPicPr preferRelativeResize="0"/>
          <p:nvPr/>
        </p:nvPicPr>
        <p:blipFill rotWithShape="1">
          <a:blip r:embed="rId3">
            <a:alphaModFix/>
          </a:blip>
          <a:srcRect l="12099" t="20396" r="35555" b="9993"/>
          <a:stretch/>
        </p:blipFill>
        <p:spPr>
          <a:xfrm>
            <a:off x="620888" y="626945"/>
            <a:ext cx="4786489" cy="3867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4"/>
          <p:cNvPicPr preferRelativeResize="0"/>
          <p:nvPr/>
        </p:nvPicPr>
        <p:blipFill rotWithShape="1">
          <a:blip r:embed="rId3">
            <a:alphaModFix/>
          </a:blip>
          <a:srcRect l="69259" t="19738" r="13085" b="52374"/>
          <a:stretch/>
        </p:blipFill>
        <p:spPr>
          <a:xfrm>
            <a:off x="5967282" y="1473760"/>
            <a:ext cx="1614312" cy="1433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1010200" y="648725"/>
            <a:ext cx="71313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25"/>
          <p:cNvSpPr txBox="1">
            <a:spLocks noGrp="1"/>
          </p:cNvSpPr>
          <p:nvPr>
            <p:ph type="body" idx="1"/>
          </p:nvPr>
        </p:nvSpPr>
        <p:spPr>
          <a:xfrm>
            <a:off x="1010200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52" name="Google Shape;252;p25"/>
          <p:cNvSpPr txBox="1">
            <a:spLocks noGrp="1"/>
          </p:cNvSpPr>
          <p:nvPr>
            <p:ph type="body" idx="2"/>
          </p:nvPr>
        </p:nvSpPr>
        <p:spPr>
          <a:xfrm>
            <a:off x="4680125" y="1443000"/>
            <a:ext cx="3461400" cy="27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53" name="Google Shape;253;p25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  <p:pic>
        <p:nvPicPr>
          <p:cNvPr id="254" name="Google Shape;254;p25"/>
          <p:cNvPicPr preferRelativeResize="0"/>
          <p:nvPr/>
        </p:nvPicPr>
        <p:blipFill rotWithShape="1">
          <a:blip r:embed="rId3">
            <a:alphaModFix/>
          </a:blip>
          <a:srcRect l="12222" t="23252" r="35555" b="6919"/>
          <a:stretch/>
        </p:blipFill>
        <p:spPr>
          <a:xfrm>
            <a:off x="643467" y="648725"/>
            <a:ext cx="4775200" cy="384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/>
          <p:cNvPicPr preferRelativeResize="0"/>
          <p:nvPr/>
        </p:nvPicPr>
        <p:blipFill rotWithShape="1">
          <a:blip r:embed="rId3">
            <a:alphaModFix/>
          </a:blip>
          <a:srcRect l="69136" t="21495" r="12715" b="50000"/>
          <a:stretch/>
        </p:blipFill>
        <p:spPr>
          <a:xfrm>
            <a:off x="5785400" y="1693333"/>
            <a:ext cx="1659466" cy="1465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 txBox="1">
            <a:spLocks noGrp="1"/>
          </p:cNvSpPr>
          <p:nvPr>
            <p:ph type="body" idx="1"/>
          </p:nvPr>
        </p:nvSpPr>
        <p:spPr>
          <a:xfrm>
            <a:off x="1010200" y="2569633"/>
            <a:ext cx="3080669" cy="13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76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800"/>
              <a:t>Emmanuela Lopes:  </a:t>
            </a:r>
            <a:r>
              <a:rPr lang="pt-BR" sz="1200" u="sng">
                <a:solidFill>
                  <a:schemeClr val="hlink"/>
                </a:solidFill>
                <a:hlinkClick r:id="rId3"/>
              </a:rPr>
              <a:t>manuenfermagem2012@gmail.com</a:t>
            </a:r>
            <a:endParaRPr sz="1200"/>
          </a:p>
          <a:p>
            <a:pPr marL="76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600"/>
              <a:t>(67) 99248-6784</a:t>
            </a:r>
            <a:endParaRPr/>
          </a:p>
        </p:txBody>
      </p:sp>
      <p:sp>
        <p:nvSpPr>
          <p:cNvPr id="261" name="Google Shape;261;p26"/>
          <p:cNvSpPr txBox="1">
            <a:spLocks noGrp="1"/>
          </p:cNvSpPr>
          <p:nvPr>
            <p:ph type="sldNum" idx="12"/>
          </p:nvPr>
        </p:nvSpPr>
        <p:spPr>
          <a:xfrm>
            <a:off x="7766425" y="648725"/>
            <a:ext cx="548700" cy="6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  <p:pic>
        <p:nvPicPr>
          <p:cNvPr id="262" name="Google Shape;26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3955" y="1639754"/>
            <a:ext cx="3626819" cy="2183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 descr="Obrigado Sticker for iOS &amp; Android | GIPH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534" y="283633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remio template">
  <a:themeElements>
    <a:clrScheme name="Custom 347">
      <a:dk1>
        <a:srgbClr val="25516C"/>
      </a:dk1>
      <a:lt1>
        <a:srgbClr val="FFFFFF"/>
      </a:lt1>
      <a:dk2>
        <a:srgbClr val="666666"/>
      </a:dk2>
      <a:lt2>
        <a:srgbClr val="E2E7E9"/>
      </a:lt2>
      <a:accent1>
        <a:srgbClr val="00BEF2"/>
      </a:accent1>
      <a:accent2>
        <a:srgbClr val="2D82B0"/>
      </a:accent2>
      <a:accent3>
        <a:srgbClr val="25516C"/>
      </a:accent3>
      <a:accent4>
        <a:srgbClr val="67D6E9"/>
      </a:accent4>
      <a:accent5>
        <a:srgbClr val="41A2B3"/>
      </a:accent5>
      <a:accent6>
        <a:srgbClr val="0C8196"/>
      </a:accent6>
      <a:hlink>
        <a:srgbClr val="2D82B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250</Words>
  <Application>Microsoft Office PowerPoint</Application>
  <PresentationFormat>Apresentação na tela (16:9)</PresentationFormat>
  <Paragraphs>61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0" baseType="lpstr">
      <vt:lpstr>Source Sans Pro</vt:lpstr>
      <vt:lpstr>Noto Sans Symbols</vt:lpstr>
      <vt:lpstr>Arial</vt:lpstr>
      <vt:lpstr>Poppins</vt:lpstr>
      <vt:lpstr>Montserrat</vt:lpstr>
      <vt:lpstr>Times New Roman</vt:lpstr>
      <vt:lpstr>Gremio template</vt:lpstr>
      <vt:lpstr>ESTRATÉGIAS DE BUSCA E BASES DE DADOS</vt:lpstr>
      <vt:lpstr>Apresentação do PowerPoint</vt:lpstr>
      <vt:lpstr>Apresentação do PowerPoint</vt:lpstr>
      <vt:lpstr>EXCESSO DE INFORMAÇÃO PODE SER  OBSTÁCULO:</vt:lpstr>
      <vt:lpstr>Apresentação do PowerPoint</vt:lpstr>
      <vt:lpstr>Apresentação do PowerPoint</vt:lpstr>
      <vt:lpstr>DeCS/MeSH: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Aplicativos para celular: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ESTRATÉGIAS DE BUSCA E BASES DE DADOS</dc:title>
  <dc:creator>Emmanuela Lopes</dc:creator>
  <cp:lastModifiedBy>Elaine De Oliveira Araujo</cp:lastModifiedBy>
  <cp:revision>2</cp:revision>
  <dcterms:modified xsi:type="dcterms:W3CDTF">2024-12-12T17:57:23Z</dcterms:modified>
</cp:coreProperties>
</file>