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6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70" r:id="rId11"/>
    <p:sldId id="272" r:id="rId12"/>
    <p:sldId id="271" r:id="rId13"/>
    <p:sldId id="273" r:id="rId14"/>
    <p:sldId id="274" r:id="rId15"/>
    <p:sldId id="275" r:id="rId16"/>
    <p:sldId id="276" r:id="rId17"/>
    <p:sldId id="267" r:id="rId18"/>
    <p:sldId id="268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FF"/>
    <a:srgbClr val="00C089"/>
    <a:srgbClr val="3BB4A6"/>
    <a:srgbClr val="00F8B1"/>
    <a:srgbClr val="2E6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E3A79-EE12-4F30-9A12-BE975F329C7D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82FD5-9642-4243-90A7-B3FE180541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46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294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E55B3-DD25-4028-98B1-064FC70BF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44CF97-6346-4B10-99C4-1E7A34B0A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9DF9F7-6748-449C-9172-DCFE1F2C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B4ED01-845A-4212-B409-7457040E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0D2F77-5767-43F6-AA04-AA1BC7BF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680016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AB156C-D99B-4292-A695-0430D27FD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BFBB19-0EF6-47B4-BFA1-0F5919840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17CD54-CFBB-4BB6-8CF3-CCF432EA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7E970B-31BA-4782-8A81-E6CD8CF3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A01EDB-094F-40E9-AD34-25A0DD5D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945326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D3FDAB-F52C-4FB1-A4EE-B9B8F8486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65A582-FA85-4B0B-AFC8-6FC92056F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E7B94D-78BE-404A-BB3B-D518B0A8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B07FD9-0752-4CAD-9C55-B7C63961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245ABF-A37C-4D75-B807-E09D7F29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780752"/>
      </p:ext>
    </p:extLst>
  </p:cSld>
  <p:clrMapOvr>
    <a:masterClrMapping/>
  </p:clrMapOvr>
  <p:transition spd="slow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pt-BR" noProof="0" dirty="0"/>
              <a:t>APRESENTAÇÃO</a:t>
            </a:r>
            <a:br>
              <a:rPr lang="pt-BR" noProof="0" dirty="0"/>
            </a:br>
            <a:r>
              <a:rPr lang="pt-BR" noProof="0" dirty="0"/>
              <a:t>TÍTULO    </a:t>
            </a:r>
          </a:p>
        </p:txBody>
      </p:sp>
      <p:sp>
        <p:nvSpPr>
          <p:cNvPr id="23" name="Espaço Reservado para Texto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pt-BR" noProof="0" dirty="0"/>
              <a:t>Mês</a:t>
            </a:r>
            <a:br>
              <a:rPr lang="pt-BR" noProof="0" dirty="0"/>
            </a:br>
            <a:r>
              <a:rPr lang="pt-BR" noProof="0" dirty="0"/>
              <a:t>20AA</a:t>
            </a:r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 dirty="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 dirty="0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 dirty="0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 dirty="0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 dirty="0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 dirty="0"/>
          </a:p>
        </p:txBody>
      </p:sp>
      <p:sp>
        <p:nvSpPr>
          <p:cNvPr id="36" name="Espaço Reservado para Texto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pt-BR" noProof="0" dirty="0"/>
              <a:t>Apresentação</a:t>
            </a:r>
            <a:br>
              <a:rPr lang="pt-BR" noProof="0" dirty="0"/>
            </a:br>
            <a:r>
              <a:rPr lang="pt-BR" noProof="0" dirty="0"/>
              <a:t>Slogan</a:t>
            </a:r>
          </a:p>
        </p:txBody>
      </p:sp>
      <p:sp>
        <p:nvSpPr>
          <p:cNvPr id="40" name="Elemento gráfico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 dirty="0"/>
          </a:p>
        </p:txBody>
      </p:sp>
      <p:sp>
        <p:nvSpPr>
          <p:cNvPr id="12" name="Elemento gráfico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 dirty="0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51597281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EF292-88DD-4739-B0C4-DA991CED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0577B9-ECC6-452A-8505-6195354DD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D1C53F-1019-4A80-8A55-D26A1867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A656C-B992-4128-8C84-49D4CDFB5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B6EBE0-AC33-4DB3-83B1-EE39E78E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121473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4193F-BF08-4FFE-B174-228D94779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A31068-4A14-4BBC-8AB5-3A091190B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98D534-B347-4204-9C44-F7075554D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4F148F-391E-4CCD-BD7E-FDA48026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941850-A3D4-4CAD-A7A1-7B9A9A7F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327151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EFF4D-5481-44BC-B924-EE6FBBBE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2F3B5F-C9F9-4462-B3DE-D4979388D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05AF0C-CF70-4E52-978E-27A80F04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577A5A-D280-4B81-BE17-853A904CF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271A7D0-0E4B-4788-8100-CF7AD4FA5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3CBAA1-6762-4603-9640-4E8D3916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782217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25023-3BFB-4EB1-83F2-084095A57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C5E66A-E931-4EEC-B6B0-DB182AC89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301282-6B5E-4042-BEBC-DDEE98E81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2461943-8874-4623-98D2-133C51A77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6865205-FDDA-4DFA-88C3-54D490280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E0B6FDE-A1E1-4A18-9C77-D6228148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631F89F-3D77-4C84-B71D-FAD69435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DD41181-0D52-4B49-97AE-462A4B867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529527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318E7A-4740-4D12-9905-0E0708BF0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96068B-9216-46DB-B5DF-715592EB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C35646A-C3B5-4207-A91A-939B8446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0F679E1-3392-42F7-8CC2-EB4459CD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7497465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19E4743-6A1C-414D-A877-A9626033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FE86A32-EA3A-42AC-B67A-0BD71400E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359214-E509-47BE-AD12-D30153EA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891235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74542A-7C54-4BC2-A5F5-A53AD2E5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9B3619-5767-4CFA-B50D-D081C7DBA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3A2086-3CE8-4761-82BB-A33DFC357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22FA82-166C-4A74-8BCB-6D800D41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A81EBF-F6B0-427F-9D9A-7370F2F0B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B9D3D4-A579-40EB-82A2-00A0403C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612147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CFEB5-B413-4152-96C6-523090E9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FAC8DFD-8BE0-4219-BD9E-176E2C526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D5D1C66-EF48-4887-AE36-4FA6D1EE7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697760-2607-4481-90F1-45B5D8BF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874E02-BED9-4EA7-8AFC-1BF184EE2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A31C38-D43C-4237-BF07-107E5171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544442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8AD520C-0A3A-4B26-ABED-DB1BE132F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F2EA0B-2514-4BCF-A78F-1A142476B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395D79-C2AA-4C1E-A0E1-594F28A81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35CE-0511-47D2-822B-69E0AC82AAD0}" type="datetimeFigureOut">
              <a:rPr lang="pt-BR" smtClean="0"/>
              <a:t>04/05/2023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429918-6699-444C-9492-216D18256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B56E95-5734-44EB-932F-F774332DD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9B4DF-ECBA-49ED-A3EE-149A1B342E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17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87" y="1436921"/>
            <a:ext cx="6127987" cy="1517356"/>
          </a:xfrm>
        </p:spPr>
        <p:txBody>
          <a:bodyPr rtlCol="0"/>
          <a:lstStyle/>
          <a:p>
            <a:pPr rtl="0"/>
            <a:r>
              <a:rPr lang="pt-BR" sz="5800" dirty="0"/>
              <a:t>APRESENTAÇÃO</a:t>
            </a:r>
            <a:br>
              <a:rPr lang="pt-BR" sz="5800" dirty="0"/>
            </a:br>
            <a:r>
              <a:rPr lang="pt-BR" sz="5800" dirty="0"/>
              <a:t>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pt-BR" dirty="0"/>
              <a:t>Mês</a:t>
            </a:r>
            <a:br>
              <a:rPr lang="pt-BR" dirty="0"/>
            </a:br>
            <a:r>
              <a:rPr lang="pt-BR" dirty="0"/>
              <a:t>20AA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Apresentação</a:t>
            </a:r>
            <a:br>
              <a:rPr lang="pt-BR" dirty="0"/>
            </a:br>
            <a:r>
              <a:rPr lang="pt-BR" dirty="0"/>
              <a:t>Slogan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E9568AA2-E09F-449D-89F6-E6EAFA42A02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14138" r="14138"/>
          <a:stretch>
            <a:fillRect/>
          </a:stretch>
        </p:blipFill>
        <p:spPr/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3BF6086-B120-4233-A020-CBAFACAC5207}"/>
              </a:ext>
            </a:extLst>
          </p:cNvPr>
          <p:cNvSpPr/>
          <p:nvPr/>
        </p:nvSpPr>
        <p:spPr>
          <a:xfrm>
            <a:off x="0" y="-12858"/>
            <a:ext cx="12207262" cy="6870858"/>
          </a:xfrm>
          <a:prstGeom prst="rect">
            <a:avLst/>
          </a:prstGeom>
          <a:gradFill flip="none" rotWithShape="1">
            <a:gsLst>
              <a:gs pos="12000">
                <a:srgbClr val="03A4A8"/>
              </a:gs>
              <a:gs pos="100000">
                <a:srgbClr val="003959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3CFF090-8297-4119-881D-B2AA0AB9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290" y="158620"/>
            <a:ext cx="12192000" cy="685800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F39B8FA6-28B9-47B3-A2A4-93DAAE764498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CF4A544-24AF-43E8-B819-DBF798936103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E4E9095-4DBF-4754-B7E9-D135AB311DE8}"/>
              </a:ext>
            </a:extLst>
          </p:cNvPr>
          <p:cNvGrpSpPr/>
          <p:nvPr/>
        </p:nvGrpSpPr>
        <p:grpSpPr>
          <a:xfrm>
            <a:off x="6749539" y="1846318"/>
            <a:ext cx="4746164" cy="2276034"/>
            <a:chOff x="6755363" y="608345"/>
            <a:chExt cx="4746164" cy="2276034"/>
          </a:xfrm>
        </p:grpSpPr>
        <p:sp>
          <p:nvSpPr>
            <p:cNvPr id="14" name="Título 1">
              <a:extLst>
                <a:ext uri="{FF2B5EF4-FFF2-40B4-BE49-F238E27FC236}">
                  <a16:creationId xmlns:a16="http://schemas.microsoft.com/office/drawing/2014/main" id="{6CB1CEBC-91ED-483D-A340-F53884CD480D}"/>
                </a:ext>
              </a:extLst>
            </p:cNvPr>
            <p:cNvSpPr txBox="1">
              <a:spLocks/>
            </p:cNvSpPr>
            <p:nvPr/>
          </p:nvSpPr>
          <p:spPr>
            <a:xfrm>
              <a:off x="6755363" y="608345"/>
              <a:ext cx="4746164" cy="151735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7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OUVIDORIA</a:t>
              </a:r>
            </a:p>
          </p:txBody>
        </p:sp>
        <p:sp>
          <p:nvSpPr>
            <p:cNvPr id="15" name="Título 1">
              <a:extLst>
                <a:ext uri="{FF2B5EF4-FFF2-40B4-BE49-F238E27FC236}">
                  <a16:creationId xmlns:a16="http://schemas.microsoft.com/office/drawing/2014/main" id="{0FA7ABA1-5916-4922-8132-E7D42A0C17B7}"/>
                </a:ext>
              </a:extLst>
            </p:cNvPr>
            <p:cNvSpPr txBox="1">
              <a:spLocks/>
            </p:cNvSpPr>
            <p:nvPr/>
          </p:nvSpPr>
          <p:spPr>
            <a:xfrm>
              <a:off x="8186564" y="1367023"/>
              <a:ext cx="3246849" cy="151735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4400" b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 </a:t>
              </a:r>
              <a:r>
                <a:rPr lang="pt-BR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HU-UFGD</a:t>
              </a:r>
            </a:p>
          </p:txBody>
        </p:sp>
        <p:sp>
          <p:nvSpPr>
            <p:cNvPr id="16" name="Fluxograma: Processo Alternativo 15">
              <a:extLst>
                <a:ext uri="{FF2B5EF4-FFF2-40B4-BE49-F238E27FC236}">
                  <a16:creationId xmlns:a16="http://schemas.microsoft.com/office/drawing/2014/main" id="{F2BFD513-A86B-4D92-9B41-D5169A1F17AA}"/>
                </a:ext>
              </a:extLst>
            </p:cNvPr>
            <p:cNvSpPr/>
            <p:nvPr/>
          </p:nvSpPr>
          <p:spPr>
            <a:xfrm>
              <a:off x="6886574" y="1917527"/>
              <a:ext cx="1299990" cy="379652"/>
            </a:xfrm>
            <a:prstGeom prst="flowChartAlternateProcess">
              <a:avLst/>
            </a:pr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pt-BR" dirty="0"/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5033E755-F53B-4D9D-A4A4-4C79A7104725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80AE264-843B-4F8E-912B-64E739446BEA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5EAB0E-BD3C-46DE-05CC-588F8A35C8D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45" y="4105381"/>
            <a:ext cx="4150752" cy="4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7B8B084-2A0B-4163-45DA-BDA1A3BAD02E}"/>
              </a:ext>
            </a:extLst>
          </p:cNvPr>
          <p:cNvSpPr/>
          <p:nvPr/>
        </p:nvSpPr>
        <p:spPr>
          <a:xfrm rot="5400000">
            <a:off x="2248631" y="2060502"/>
            <a:ext cx="450213" cy="17203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Acesso à Informação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7910808" y="-2184914"/>
            <a:ext cx="116432" cy="5746297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8379068" y="-1911631"/>
            <a:ext cx="96303" cy="5746299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E4E5103-304E-F5B8-8143-3DAABBCD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51E2808-2683-969F-B347-E361E08EA321}"/>
              </a:ext>
            </a:extLst>
          </p:cNvPr>
          <p:cNvSpPr txBox="1">
            <a:spLocks/>
          </p:cNvSpPr>
          <p:nvPr/>
        </p:nvSpPr>
        <p:spPr>
          <a:xfrm>
            <a:off x="1070462" y="1739826"/>
            <a:ext cx="863336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Pedidos de acesso à informações públicas produzidas ou custodiadas pelo poder público.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DD44DB6-9A7E-06A0-C1BE-E1374DFCC966}"/>
              </a:ext>
            </a:extLst>
          </p:cNvPr>
          <p:cNvSpPr txBox="1">
            <a:spLocks/>
          </p:cNvSpPr>
          <p:nvPr/>
        </p:nvSpPr>
        <p:spPr>
          <a:xfrm>
            <a:off x="1617582" y="2714625"/>
            <a:ext cx="1720363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pt-BR" sz="28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F01C6D-E7D3-7273-6ED9-8590C22B2F93}"/>
              </a:ext>
            </a:extLst>
          </p:cNvPr>
          <p:cNvSpPr txBox="1">
            <a:spLocks/>
          </p:cNvSpPr>
          <p:nvPr/>
        </p:nvSpPr>
        <p:spPr>
          <a:xfrm>
            <a:off x="2027485" y="3361285"/>
            <a:ext cx="613677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Quantos enfermeiros tem no HU-UFGD?</a:t>
            </a:r>
          </a:p>
        </p:txBody>
      </p:sp>
      <p:pic>
        <p:nvPicPr>
          <p:cNvPr id="3074" name="Picture 2" descr="Nazaré Confusa: o meme brasileiro que ficou famoso no mundo! - Dicionário  Popular">
            <a:extLst>
              <a:ext uri="{FF2B5EF4-FFF2-40B4-BE49-F238E27FC236}">
                <a16:creationId xmlns:a16="http://schemas.microsoft.com/office/drawing/2014/main" id="{73535F63-416C-CAE1-EA7A-4D2E6FBB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489" y="2324100"/>
            <a:ext cx="3429000" cy="2190750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87550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9" grpId="0"/>
      <p:bldP spid="20" grpId="0" animBg="1"/>
      <p:bldP spid="21" grpId="0" animBg="1"/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7B8B084-2A0B-4163-45DA-BDA1A3BAD02E}"/>
              </a:ext>
            </a:extLst>
          </p:cNvPr>
          <p:cNvSpPr/>
          <p:nvPr/>
        </p:nvSpPr>
        <p:spPr>
          <a:xfrm rot="5400000">
            <a:off x="2248631" y="2060502"/>
            <a:ext cx="450213" cy="17203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Denúncia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7910808" y="-2184914"/>
            <a:ext cx="116432" cy="5746297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8379068" y="-1911631"/>
            <a:ext cx="96303" cy="5746299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E4E5103-304E-F5B8-8143-3DAABBCD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51E2808-2683-969F-B347-E361E08EA321}"/>
              </a:ext>
            </a:extLst>
          </p:cNvPr>
          <p:cNvSpPr txBox="1">
            <a:spLocks/>
          </p:cNvSpPr>
          <p:nvPr/>
        </p:nvSpPr>
        <p:spPr>
          <a:xfrm>
            <a:off x="1070462" y="1739826"/>
            <a:ext cx="863336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Comunicação de ato ilícito ou a prática de irregularidade por agentes públicos.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DD44DB6-9A7E-06A0-C1BE-E1374DFCC966}"/>
              </a:ext>
            </a:extLst>
          </p:cNvPr>
          <p:cNvSpPr txBox="1">
            <a:spLocks/>
          </p:cNvSpPr>
          <p:nvPr/>
        </p:nvSpPr>
        <p:spPr>
          <a:xfrm>
            <a:off x="1617582" y="2714625"/>
            <a:ext cx="1720363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pt-BR" sz="28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F01C6D-E7D3-7273-6ED9-8590C22B2F93}"/>
              </a:ext>
            </a:extLst>
          </p:cNvPr>
          <p:cNvSpPr txBox="1">
            <a:spLocks/>
          </p:cNvSpPr>
          <p:nvPr/>
        </p:nvSpPr>
        <p:spPr>
          <a:xfrm>
            <a:off x="1822143" y="3890518"/>
            <a:ext cx="613677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dia 25/02/2022, o servidor </a:t>
            </a:r>
            <a:r>
              <a:rPr lang="pt-BR" sz="280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Julius</a:t>
            </a:r>
            <a:r>
              <a:rPr lang="pt-BR" sz="2800" b="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 agrediu fisicamente no refeitório do hospital, conforme </a:t>
            </a:r>
            <a:r>
              <a:rPr lang="pt-BR" sz="280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vídeo</a:t>
            </a:r>
            <a:r>
              <a:rPr lang="pt-BR" sz="2800" b="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anexo.</a:t>
            </a:r>
          </a:p>
        </p:txBody>
      </p:sp>
      <p:pic>
        <p:nvPicPr>
          <p:cNvPr id="3" name="Imagem 2" descr="Homem com a boca aberta&#10;&#10;Descrição gerada automaticamente">
            <a:extLst>
              <a:ext uri="{FF2B5EF4-FFF2-40B4-BE49-F238E27FC236}">
                <a16:creationId xmlns:a16="http://schemas.microsoft.com/office/drawing/2014/main" id="{C73E957D-ED46-B290-6480-19DF25FA0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82" y="2211820"/>
            <a:ext cx="3527994" cy="352799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11" name="Conector: Angulado 10">
            <a:extLst>
              <a:ext uri="{FF2B5EF4-FFF2-40B4-BE49-F238E27FC236}">
                <a16:creationId xmlns:a16="http://schemas.microsoft.com/office/drawing/2014/main" id="{18EF6F8F-D336-E03C-C15F-0A5BFB9F4598}"/>
              </a:ext>
            </a:extLst>
          </p:cNvPr>
          <p:cNvCxnSpPr/>
          <p:nvPr/>
        </p:nvCxnSpPr>
        <p:spPr>
          <a:xfrm rot="10800000">
            <a:off x="6096000" y="2868930"/>
            <a:ext cx="624840" cy="560070"/>
          </a:xfrm>
          <a:prstGeom prst="bentConnector3">
            <a:avLst>
              <a:gd name="adj1" fmla="val -122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">
            <a:extLst>
              <a:ext uri="{FF2B5EF4-FFF2-40B4-BE49-F238E27FC236}">
                <a16:creationId xmlns:a16="http://schemas.microsoft.com/office/drawing/2014/main" id="{70C6E4BD-85CC-52D9-7FBA-E5251CF51EEF}"/>
              </a:ext>
            </a:extLst>
          </p:cNvPr>
          <p:cNvSpPr txBox="1">
            <a:spLocks/>
          </p:cNvSpPr>
          <p:nvPr/>
        </p:nvSpPr>
        <p:spPr>
          <a:xfrm>
            <a:off x="4832981" y="2674380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Autoria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5C11EDF-2A47-EE6A-433E-E40225D646F8}"/>
              </a:ext>
            </a:extLst>
          </p:cNvPr>
          <p:cNvSpPr txBox="1">
            <a:spLocks/>
          </p:cNvSpPr>
          <p:nvPr/>
        </p:nvSpPr>
        <p:spPr>
          <a:xfrm>
            <a:off x="2109804" y="5269854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Materialidade</a:t>
            </a:r>
          </a:p>
        </p:txBody>
      </p: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B05BE72E-6BC5-7913-03F8-17F9C2434BD3}"/>
              </a:ext>
            </a:extLst>
          </p:cNvPr>
          <p:cNvCxnSpPr/>
          <p:nvPr/>
        </p:nvCxnSpPr>
        <p:spPr>
          <a:xfrm rot="10800000" flipV="1">
            <a:off x="4354831" y="4806716"/>
            <a:ext cx="741045" cy="665604"/>
          </a:xfrm>
          <a:prstGeom prst="bentConnector3">
            <a:avLst>
              <a:gd name="adj1" fmla="val 64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79613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9" grpId="0"/>
      <p:bldP spid="20" grpId="0" animBg="1"/>
      <p:bldP spid="21" grpId="0" animBg="1"/>
      <p:bldP spid="5" grpId="0"/>
      <p:bldP spid="6" grpId="0"/>
      <p:bldP spid="8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7B8B084-2A0B-4163-45DA-BDA1A3BAD02E}"/>
              </a:ext>
            </a:extLst>
          </p:cNvPr>
          <p:cNvSpPr/>
          <p:nvPr/>
        </p:nvSpPr>
        <p:spPr>
          <a:xfrm rot="5400000">
            <a:off x="2248631" y="2060502"/>
            <a:ext cx="450213" cy="17203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Elogio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7910808" y="-2184914"/>
            <a:ext cx="116432" cy="5746297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8379068" y="-1911631"/>
            <a:ext cx="96303" cy="5746299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E4E5103-304E-F5B8-8143-3DAABBCD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51E2808-2683-969F-B347-E361E08EA321}"/>
              </a:ext>
            </a:extLst>
          </p:cNvPr>
          <p:cNvSpPr txBox="1">
            <a:spLocks/>
          </p:cNvSpPr>
          <p:nvPr/>
        </p:nvSpPr>
        <p:spPr>
          <a:xfrm>
            <a:off x="1070462" y="1739826"/>
            <a:ext cx="863336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Reconhecimento ou satisfação sobre o serviço público oferecido ou o atendimento recebido.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DD44DB6-9A7E-06A0-C1BE-E1374DFCC966}"/>
              </a:ext>
            </a:extLst>
          </p:cNvPr>
          <p:cNvSpPr txBox="1">
            <a:spLocks/>
          </p:cNvSpPr>
          <p:nvPr/>
        </p:nvSpPr>
        <p:spPr>
          <a:xfrm>
            <a:off x="1617582" y="2714625"/>
            <a:ext cx="1720363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pt-BR" sz="28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F01C6D-E7D3-7273-6ED9-8590C22B2F93}"/>
              </a:ext>
            </a:extLst>
          </p:cNvPr>
          <p:cNvSpPr txBox="1">
            <a:spLocks/>
          </p:cNvSpPr>
          <p:nvPr/>
        </p:nvSpPr>
        <p:spPr>
          <a:xfrm>
            <a:off x="1822143" y="3890518"/>
            <a:ext cx="613677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Minha esposa Rochelle foi muito bem atendida. O HU conta com excelentes profissionais. Parabéns.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3E957D-ED46-B290-6480-19DF25FA0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9657" y="2158515"/>
            <a:ext cx="3527994" cy="264400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4365680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9" grpId="0"/>
      <p:bldP spid="20" grpId="0" animBg="1"/>
      <p:bldP spid="21" grpId="0" animBg="1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7B8B084-2A0B-4163-45DA-BDA1A3BAD02E}"/>
              </a:ext>
            </a:extLst>
          </p:cNvPr>
          <p:cNvSpPr/>
          <p:nvPr/>
        </p:nvSpPr>
        <p:spPr>
          <a:xfrm rot="5400000">
            <a:off x="2248631" y="2060502"/>
            <a:ext cx="450213" cy="17203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Reclamação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7910808" y="-2184914"/>
            <a:ext cx="116432" cy="5746297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8379068" y="-1911631"/>
            <a:ext cx="96303" cy="5746299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E4E5103-304E-F5B8-8143-3DAABBCD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51E2808-2683-969F-B347-E361E08EA321}"/>
              </a:ext>
            </a:extLst>
          </p:cNvPr>
          <p:cNvSpPr txBox="1">
            <a:spLocks/>
          </p:cNvSpPr>
          <p:nvPr/>
        </p:nvSpPr>
        <p:spPr>
          <a:xfrm>
            <a:off x="1070462" y="1739826"/>
            <a:ext cx="863336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Insatisfação relativa à prestação de serviço público e à conduta de agentes públicos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DD44DB6-9A7E-06A0-C1BE-E1374DFCC966}"/>
              </a:ext>
            </a:extLst>
          </p:cNvPr>
          <p:cNvSpPr txBox="1">
            <a:spLocks/>
          </p:cNvSpPr>
          <p:nvPr/>
        </p:nvSpPr>
        <p:spPr>
          <a:xfrm>
            <a:off x="1617582" y="2714625"/>
            <a:ext cx="1720363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pt-BR" sz="28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F01C6D-E7D3-7273-6ED9-8590C22B2F93}"/>
              </a:ext>
            </a:extLst>
          </p:cNvPr>
          <p:cNvSpPr txBox="1">
            <a:spLocks/>
          </p:cNvSpPr>
          <p:nvPr/>
        </p:nvSpPr>
        <p:spPr>
          <a:xfrm>
            <a:off x="1832245" y="3562457"/>
            <a:ext cx="613677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Minha consulta estava marcada para 7h. Já são 9h e o médico ainda não chegou.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3E957D-ED46-B290-6480-19DF25FA0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8211" y="2346318"/>
            <a:ext cx="3084203" cy="30884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33553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9" grpId="0"/>
      <p:bldP spid="20" grpId="0" animBg="1"/>
      <p:bldP spid="21" grpId="0" animBg="1"/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7B8B084-2A0B-4163-45DA-BDA1A3BAD02E}"/>
              </a:ext>
            </a:extLst>
          </p:cNvPr>
          <p:cNvSpPr/>
          <p:nvPr/>
        </p:nvSpPr>
        <p:spPr>
          <a:xfrm rot="5400000">
            <a:off x="2248631" y="2060502"/>
            <a:ext cx="450213" cy="17203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Simplifique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7910808" y="-2184914"/>
            <a:ext cx="116432" cy="5746297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8379068" y="-1911631"/>
            <a:ext cx="96303" cy="5746299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E4E5103-304E-F5B8-8143-3DAABBCD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51E2808-2683-969F-B347-E361E08EA321}"/>
              </a:ext>
            </a:extLst>
          </p:cNvPr>
          <p:cNvSpPr txBox="1">
            <a:spLocks/>
          </p:cNvSpPr>
          <p:nvPr/>
        </p:nvSpPr>
        <p:spPr>
          <a:xfrm>
            <a:off x="1070462" y="1739826"/>
            <a:ext cx="863336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Proposta de solução para simplificação da prestação de determinado serviço público.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DD44DB6-9A7E-06A0-C1BE-E1374DFCC966}"/>
              </a:ext>
            </a:extLst>
          </p:cNvPr>
          <p:cNvSpPr txBox="1">
            <a:spLocks/>
          </p:cNvSpPr>
          <p:nvPr/>
        </p:nvSpPr>
        <p:spPr>
          <a:xfrm>
            <a:off x="1617582" y="2714625"/>
            <a:ext cx="1720363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pt-BR" sz="28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F01C6D-E7D3-7273-6ED9-8590C22B2F93}"/>
              </a:ext>
            </a:extLst>
          </p:cNvPr>
          <p:cNvSpPr txBox="1">
            <a:spLocks/>
          </p:cNvSpPr>
          <p:nvPr/>
        </p:nvSpPr>
        <p:spPr>
          <a:xfrm>
            <a:off x="1832245" y="3810107"/>
            <a:ext cx="613677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Sugiro que o HU disponibilize um aplicativo de ponto eletrônico para os colaboradores.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3E957D-ED46-B290-6480-19DF25FA0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384" y="2026678"/>
            <a:ext cx="3286125" cy="371313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2695311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9" grpId="0"/>
      <p:bldP spid="20" grpId="0" animBg="1"/>
      <p:bldP spid="21" grpId="0" animBg="1"/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7B8B084-2A0B-4163-45DA-BDA1A3BAD02E}"/>
              </a:ext>
            </a:extLst>
          </p:cNvPr>
          <p:cNvSpPr/>
          <p:nvPr/>
        </p:nvSpPr>
        <p:spPr>
          <a:xfrm rot="5400000">
            <a:off x="2248631" y="2060502"/>
            <a:ext cx="450213" cy="17203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Solicitação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7910808" y="-2184914"/>
            <a:ext cx="116432" cy="5746297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8379068" y="-1911631"/>
            <a:ext cx="96303" cy="5746299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E4E5103-304E-F5B8-8143-3DAABBCD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51E2808-2683-969F-B347-E361E08EA321}"/>
              </a:ext>
            </a:extLst>
          </p:cNvPr>
          <p:cNvSpPr txBox="1">
            <a:spLocks/>
          </p:cNvSpPr>
          <p:nvPr/>
        </p:nvSpPr>
        <p:spPr>
          <a:xfrm>
            <a:off x="1070462" y="1739826"/>
            <a:ext cx="863336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Pedir a adoção de providências por parte dos órgãos e das entidades da administração pública federal.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DD44DB6-9A7E-06A0-C1BE-E1374DFCC966}"/>
              </a:ext>
            </a:extLst>
          </p:cNvPr>
          <p:cNvSpPr txBox="1">
            <a:spLocks/>
          </p:cNvSpPr>
          <p:nvPr/>
        </p:nvSpPr>
        <p:spPr>
          <a:xfrm>
            <a:off x="1617582" y="2714625"/>
            <a:ext cx="1720363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pt-BR" sz="28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F01C6D-E7D3-7273-6ED9-8590C22B2F93}"/>
              </a:ext>
            </a:extLst>
          </p:cNvPr>
          <p:cNvSpPr txBox="1">
            <a:spLocks/>
          </p:cNvSpPr>
          <p:nvPr/>
        </p:nvSpPr>
        <p:spPr>
          <a:xfrm>
            <a:off x="1832245" y="3810107"/>
            <a:ext cx="613677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Solicito que o hospital disponibilize vacinas contra Covid-19 para todos os colaboradores.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3E957D-ED46-B290-6480-19DF25FA0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384" y="2555104"/>
            <a:ext cx="3286125" cy="265628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45423511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9" grpId="0"/>
      <p:bldP spid="20" grpId="0" animBg="1"/>
      <p:bldP spid="21" grpId="0" animBg="1"/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7B8B084-2A0B-4163-45DA-BDA1A3BAD02E}"/>
              </a:ext>
            </a:extLst>
          </p:cNvPr>
          <p:cNvSpPr/>
          <p:nvPr/>
        </p:nvSpPr>
        <p:spPr>
          <a:xfrm rot="5400000">
            <a:off x="2248631" y="2060502"/>
            <a:ext cx="450213" cy="17203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Sugestão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7910808" y="-2184914"/>
            <a:ext cx="116432" cy="5746297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8379068" y="-1911631"/>
            <a:ext cx="96303" cy="5746299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E4E5103-304E-F5B8-8143-3DAABBCD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51E2808-2683-969F-B347-E361E08EA321}"/>
              </a:ext>
            </a:extLst>
          </p:cNvPr>
          <p:cNvSpPr txBox="1">
            <a:spLocks/>
          </p:cNvSpPr>
          <p:nvPr/>
        </p:nvSpPr>
        <p:spPr>
          <a:xfrm>
            <a:off x="1070462" y="1739826"/>
            <a:ext cx="863336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Ideia ou proposta de melhoria de atendimento de serviços públicos prestados.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DD44DB6-9A7E-06A0-C1BE-E1374DFCC966}"/>
              </a:ext>
            </a:extLst>
          </p:cNvPr>
          <p:cNvSpPr txBox="1">
            <a:spLocks/>
          </p:cNvSpPr>
          <p:nvPr/>
        </p:nvSpPr>
        <p:spPr>
          <a:xfrm>
            <a:off x="1617582" y="2714625"/>
            <a:ext cx="1720363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pt-BR" sz="28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F01C6D-E7D3-7273-6ED9-8590C22B2F93}"/>
              </a:ext>
            </a:extLst>
          </p:cNvPr>
          <p:cNvSpPr txBox="1">
            <a:spLocks/>
          </p:cNvSpPr>
          <p:nvPr/>
        </p:nvSpPr>
        <p:spPr>
          <a:xfrm>
            <a:off x="1832245" y="3867257"/>
            <a:ext cx="613677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i="1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Minha sugestão é que o hospital amplie o espaço do estacionamento para funcionários.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3E957D-ED46-B290-6480-19DF25FA0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1967" y="2185906"/>
            <a:ext cx="2944542" cy="345574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6332876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9" grpId="0"/>
      <p:bldP spid="20" grpId="0" animBg="1"/>
      <p:bldP spid="21" grpId="0" animBg="1"/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4" y="630017"/>
            <a:ext cx="5912992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FLUXO DA DEMANDA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8258469" y="-1837252"/>
            <a:ext cx="116433" cy="505097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8716665" y="-1574034"/>
            <a:ext cx="116433" cy="5050974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ED902FD-FCD6-44FF-9B16-1F78D9726CFC}"/>
              </a:ext>
            </a:extLst>
          </p:cNvPr>
          <p:cNvGrpSpPr/>
          <p:nvPr/>
        </p:nvGrpSpPr>
        <p:grpSpPr>
          <a:xfrm>
            <a:off x="909018" y="2220733"/>
            <a:ext cx="1959334" cy="2416750"/>
            <a:chOff x="909018" y="2220733"/>
            <a:chExt cx="1959334" cy="2416750"/>
          </a:xfrm>
        </p:grpSpPr>
        <p:sp>
          <p:nvSpPr>
            <p:cNvPr id="27" name="Título 1">
              <a:extLst>
                <a:ext uri="{FF2B5EF4-FFF2-40B4-BE49-F238E27FC236}">
                  <a16:creationId xmlns:a16="http://schemas.microsoft.com/office/drawing/2014/main" id="{FB9A2037-0E1E-45B2-9F67-34439D6A4E60}"/>
                </a:ext>
              </a:extLst>
            </p:cNvPr>
            <p:cNvSpPr txBox="1">
              <a:spLocks/>
            </p:cNvSpPr>
            <p:nvPr/>
          </p:nvSpPr>
          <p:spPr>
            <a:xfrm>
              <a:off x="909018" y="4257831"/>
              <a:ext cx="1959334" cy="37965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300"/>
                </a:lnSpc>
              </a:pPr>
              <a:r>
                <a:rPr lang="pt-BR" sz="2000" b="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usuário registra a manifestação</a:t>
              </a:r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90198929-D1AE-4EBC-942F-1297807EA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07" y="2220733"/>
              <a:ext cx="1710556" cy="1710556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85B62DE-88A4-4F92-BC24-7E4B01E450CF}"/>
              </a:ext>
            </a:extLst>
          </p:cNvPr>
          <p:cNvGrpSpPr/>
          <p:nvPr/>
        </p:nvGrpSpPr>
        <p:grpSpPr>
          <a:xfrm>
            <a:off x="3460170" y="2263027"/>
            <a:ext cx="2057400" cy="2374456"/>
            <a:chOff x="3460170" y="2263027"/>
            <a:chExt cx="2057400" cy="2374456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ACE14281-4199-4AF1-9A2F-B83C5A5EC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885" y="2263027"/>
              <a:ext cx="1625971" cy="1625971"/>
            </a:xfrm>
            <a:prstGeom prst="rect">
              <a:avLst/>
            </a:prstGeom>
          </p:spPr>
        </p:pic>
        <p:sp>
          <p:nvSpPr>
            <p:cNvPr id="28" name="Título 1">
              <a:extLst>
                <a:ext uri="{FF2B5EF4-FFF2-40B4-BE49-F238E27FC236}">
                  <a16:creationId xmlns:a16="http://schemas.microsoft.com/office/drawing/2014/main" id="{D157E177-2128-4656-91CB-B06621B08E9D}"/>
                </a:ext>
              </a:extLst>
            </p:cNvPr>
            <p:cNvSpPr txBox="1">
              <a:spLocks/>
            </p:cNvSpPr>
            <p:nvPr/>
          </p:nvSpPr>
          <p:spPr>
            <a:xfrm>
              <a:off x="3460170" y="4257831"/>
              <a:ext cx="2057400" cy="37965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300"/>
                </a:lnSpc>
              </a:pPr>
              <a:r>
                <a:rPr lang="pt-BR" sz="2000" b="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Ouvidoria encaminha para a área responsável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5EF104D0-0C13-4BD7-87C6-F437E7EAD80D}"/>
              </a:ext>
            </a:extLst>
          </p:cNvPr>
          <p:cNvGrpSpPr/>
          <p:nvPr/>
        </p:nvGrpSpPr>
        <p:grpSpPr>
          <a:xfrm>
            <a:off x="6171582" y="2030699"/>
            <a:ext cx="2215015" cy="2606784"/>
            <a:chOff x="6171582" y="2030699"/>
            <a:chExt cx="2215015" cy="2606784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E916E81A-4F22-4701-B2C1-990A42791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778" y="2030699"/>
              <a:ext cx="2090625" cy="2090625"/>
            </a:xfrm>
            <a:prstGeom prst="rect">
              <a:avLst/>
            </a:prstGeom>
          </p:spPr>
        </p:pic>
        <p:sp>
          <p:nvSpPr>
            <p:cNvPr id="29" name="Título 1">
              <a:extLst>
                <a:ext uri="{FF2B5EF4-FFF2-40B4-BE49-F238E27FC236}">
                  <a16:creationId xmlns:a16="http://schemas.microsoft.com/office/drawing/2014/main" id="{46E1F375-F124-49C5-B183-65474C472006}"/>
                </a:ext>
              </a:extLst>
            </p:cNvPr>
            <p:cNvSpPr txBox="1">
              <a:spLocks/>
            </p:cNvSpPr>
            <p:nvPr/>
          </p:nvSpPr>
          <p:spPr>
            <a:xfrm>
              <a:off x="6171582" y="4257831"/>
              <a:ext cx="2215015" cy="37965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300"/>
                </a:lnSpc>
              </a:pPr>
              <a:r>
                <a:rPr lang="pt-BR" sz="2000" b="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Ouvidoria faz o acompanhamento da manifestação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E1A2E34-D422-4567-A298-CA2468A88461}"/>
              </a:ext>
            </a:extLst>
          </p:cNvPr>
          <p:cNvGrpSpPr/>
          <p:nvPr/>
        </p:nvGrpSpPr>
        <p:grpSpPr>
          <a:xfrm>
            <a:off x="9010229" y="2295229"/>
            <a:ext cx="2215015" cy="2532080"/>
            <a:chOff x="9010229" y="2295229"/>
            <a:chExt cx="2215015" cy="2532080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1D1F0C79-7992-4F2F-9B15-EC4400233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6325" y="2295229"/>
              <a:ext cx="1625971" cy="1625971"/>
            </a:xfrm>
            <a:prstGeom prst="rect">
              <a:avLst/>
            </a:prstGeom>
          </p:spPr>
        </p:pic>
        <p:sp>
          <p:nvSpPr>
            <p:cNvPr id="30" name="Título 1">
              <a:extLst>
                <a:ext uri="{FF2B5EF4-FFF2-40B4-BE49-F238E27FC236}">
                  <a16:creationId xmlns:a16="http://schemas.microsoft.com/office/drawing/2014/main" id="{9CE19E91-4074-4F52-AD65-D61FEDCB5DF0}"/>
                </a:ext>
              </a:extLst>
            </p:cNvPr>
            <p:cNvSpPr txBox="1">
              <a:spLocks/>
            </p:cNvSpPr>
            <p:nvPr/>
          </p:nvSpPr>
          <p:spPr>
            <a:xfrm>
              <a:off x="9010229" y="4447657"/>
              <a:ext cx="2215015" cy="37965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300"/>
                </a:lnSpc>
              </a:pPr>
              <a:r>
                <a:rPr lang="pt-BR" sz="2000" b="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Ouvidoria encaminha resposta conclusiva para o usuário</a:t>
              </a: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E7ED28C4-B73D-4559-87CA-2E6797BC6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4690" flipH="1">
            <a:off x="2642618" y="1857809"/>
            <a:ext cx="985111" cy="810434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513B36B3-0F56-457E-84E1-D81E1D9F6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4690" flipH="1">
            <a:off x="5554089" y="1810456"/>
            <a:ext cx="985111" cy="810434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9FB67A8-97D3-4E69-8B2D-08FCC9C89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4690" flipH="1">
            <a:off x="8282324" y="1810457"/>
            <a:ext cx="985111" cy="810434"/>
          </a:xfrm>
          <a:prstGeom prst="rect">
            <a:avLst/>
          </a:prstGeom>
        </p:spPr>
      </p:pic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8B6D31CC-6DD7-C33B-0A8C-BAD5337EDD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430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3E845DD-083E-473B-B9A8-BD8E4F85C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Homem de terno e gravata com chapéu na cabeça&#10;&#10;Descrição gerada automaticamente">
            <a:extLst>
              <a:ext uri="{FF2B5EF4-FFF2-40B4-BE49-F238E27FC236}">
                <a16:creationId xmlns:a16="http://schemas.microsoft.com/office/drawing/2014/main" id="{C10588EA-6EAA-BD39-3A05-1088D2F65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515" y="-9190"/>
            <a:ext cx="13201649" cy="685799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4471846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9CE19E91-4074-4F52-AD65-D61FEDCB5DF0}"/>
              </a:ext>
            </a:extLst>
          </p:cNvPr>
          <p:cNvSpPr txBox="1">
            <a:spLocks/>
          </p:cNvSpPr>
          <p:nvPr/>
        </p:nvSpPr>
        <p:spPr>
          <a:xfrm>
            <a:off x="-373742" y="569980"/>
            <a:ext cx="552449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300"/>
              </a:lnSpc>
            </a:pPr>
            <a:r>
              <a:rPr lang="pt-BR" sz="4800" b="0" dirty="0">
                <a:solidFill>
                  <a:schemeClr val="bg1"/>
                </a:solidFill>
                <a:cs typeface="Calibri" panose="020F0502020204030204" pitchFamily="34" charset="0"/>
              </a:rPr>
              <a:t>CONTE COM A</a:t>
            </a:r>
          </a:p>
        </p:txBody>
      </p:sp>
      <p:sp>
        <p:nvSpPr>
          <p:cNvPr id="13" name="Fluxograma: Documento 12">
            <a:extLst>
              <a:ext uri="{FF2B5EF4-FFF2-40B4-BE49-F238E27FC236}">
                <a16:creationId xmlns:a16="http://schemas.microsoft.com/office/drawing/2014/main" id="{549BEBAA-EEC9-42F3-92F3-74FB571A9C04}"/>
              </a:ext>
            </a:extLst>
          </p:cNvPr>
          <p:cNvSpPr/>
          <p:nvPr/>
        </p:nvSpPr>
        <p:spPr>
          <a:xfrm flipH="1" flipV="1">
            <a:off x="-15262" y="5531934"/>
            <a:ext cx="12222524" cy="4059036"/>
          </a:xfrm>
          <a:prstGeom prst="flowChartDocumen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4B5A3F5A-F9B8-44A5-AF72-D3E6363613B6}"/>
              </a:ext>
            </a:extLst>
          </p:cNvPr>
          <p:cNvSpPr txBox="1">
            <a:spLocks/>
          </p:cNvSpPr>
          <p:nvPr/>
        </p:nvSpPr>
        <p:spPr>
          <a:xfrm>
            <a:off x="-1829472" y="1136401"/>
            <a:ext cx="828355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300"/>
              </a:lnSpc>
            </a:pPr>
            <a:r>
              <a:rPr lang="pt-BR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OUVIDORIA</a:t>
            </a:r>
            <a:endParaRPr lang="pt-BR" sz="8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C9DC1D7A-0EB9-9A03-A7B1-2C117D0419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8949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0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4" y="630017"/>
            <a:ext cx="5912992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QUANDO PENSO EM OUVIDORIA...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8726554" y="-1369168"/>
            <a:ext cx="107102" cy="4124134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9296690" y="-994010"/>
            <a:ext cx="107102" cy="3900256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F2FE5024-1949-08E7-A4BA-FFCBF42BC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  <p:pic>
        <p:nvPicPr>
          <p:cNvPr id="6" name="Imagem 5" descr="Mulher andando na grama&#10;&#10;Descrição gerada automaticamente">
            <a:extLst>
              <a:ext uri="{FF2B5EF4-FFF2-40B4-BE49-F238E27FC236}">
                <a16:creationId xmlns:a16="http://schemas.microsoft.com/office/drawing/2014/main" id="{8873DC28-7684-3C91-E9F1-3771AECD8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66" y="1217362"/>
            <a:ext cx="8241030" cy="463558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4B6FEB3-7015-E5BB-4012-344942A4ABE0}"/>
              </a:ext>
            </a:extLst>
          </p:cNvPr>
          <p:cNvSpPr/>
          <p:nvPr/>
        </p:nvSpPr>
        <p:spPr>
          <a:xfrm>
            <a:off x="3114668" y="1225697"/>
            <a:ext cx="47434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OUVIDORIA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E78683E-C706-2258-CCC4-77D80F580E0B}"/>
              </a:ext>
            </a:extLst>
          </p:cNvPr>
          <p:cNvSpPr/>
          <p:nvPr/>
        </p:nvSpPr>
        <p:spPr>
          <a:xfrm>
            <a:off x="4829632" y="1696609"/>
            <a:ext cx="47434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EU</a:t>
            </a:r>
            <a:endParaRPr lang="pt-BR" sz="32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7085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C2D2AB4-EC77-1592-A9E4-1C50DB637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1" y="1637548"/>
            <a:ext cx="4030082" cy="668638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4" y="630017"/>
            <a:ext cx="5912992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QUE É A OUVIDORIA?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8726554" y="-1369168"/>
            <a:ext cx="107102" cy="4124134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9296690" y="-994010"/>
            <a:ext cx="107102" cy="3900256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F156DAA-D07A-484F-AF49-2F6E8B94B058}"/>
              </a:ext>
            </a:extLst>
          </p:cNvPr>
          <p:cNvSpPr/>
          <p:nvPr/>
        </p:nvSpPr>
        <p:spPr>
          <a:xfrm rot="5400000">
            <a:off x="5190805" y="1921622"/>
            <a:ext cx="468145" cy="2700621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F90409DF-190C-41DD-B0E3-4056F0133BCA}"/>
              </a:ext>
            </a:extLst>
          </p:cNvPr>
          <p:cNvSpPr/>
          <p:nvPr/>
        </p:nvSpPr>
        <p:spPr>
          <a:xfrm rot="5400000">
            <a:off x="7811525" y="1607960"/>
            <a:ext cx="468145" cy="5321003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FB9A2037-0E1E-45B2-9F67-34439D6A4E60}"/>
              </a:ext>
            </a:extLst>
          </p:cNvPr>
          <p:cNvSpPr txBox="1">
            <a:spLocks/>
          </p:cNvSpPr>
          <p:nvPr/>
        </p:nvSpPr>
        <p:spPr>
          <a:xfrm>
            <a:off x="4139365" y="3535152"/>
            <a:ext cx="7077028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Ouvidoria é uma unidade da instituição que </a:t>
            </a:r>
            <a:r>
              <a:rPr lang="pt-BR" sz="28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auxilia o cidadão</a:t>
            </a: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atuando no processo de interlocução entre o cidadão e a Administração Pública, </a:t>
            </a:r>
            <a:r>
              <a:rPr lang="pt-BR" sz="28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provocando a melhoria dos serviços </a:t>
            </a: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públicos prestados.</a:t>
            </a: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944FB3B7-A077-B99B-C386-F677554C6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882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 animBg="1"/>
      <p:bldP spid="21" grpId="0" animBg="1"/>
      <p:bldP spid="43" grpId="0" animBg="1"/>
      <p:bldP spid="44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635158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FUNÇÕES DA OUVIDORIA?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8899530" y="-1196192"/>
            <a:ext cx="107102" cy="3778181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9377326" y="-913374"/>
            <a:ext cx="107102" cy="3738984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B81E91D-69C3-47C9-AB0A-EA91CE3E4C8A}"/>
              </a:ext>
            </a:extLst>
          </p:cNvPr>
          <p:cNvGrpSpPr/>
          <p:nvPr/>
        </p:nvGrpSpPr>
        <p:grpSpPr>
          <a:xfrm>
            <a:off x="1543762" y="2186827"/>
            <a:ext cx="7900455" cy="742951"/>
            <a:chOff x="1543762" y="2186827"/>
            <a:chExt cx="7900455" cy="742951"/>
          </a:xfrm>
        </p:grpSpPr>
        <p:sp>
          <p:nvSpPr>
            <p:cNvPr id="27" name="Título 1">
              <a:extLst>
                <a:ext uri="{FF2B5EF4-FFF2-40B4-BE49-F238E27FC236}">
                  <a16:creationId xmlns:a16="http://schemas.microsoft.com/office/drawing/2014/main" id="{FB9A2037-0E1E-45B2-9F67-34439D6A4E60}"/>
                </a:ext>
              </a:extLst>
            </p:cNvPr>
            <p:cNvSpPr txBox="1">
              <a:spLocks/>
            </p:cNvSpPr>
            <p:nvPr/>
          </p:nvSpPr>
          <p:spPr>
            <a:xfrm>
              <a:off x="2367189" y="2224928"/>
              <a:ext cx="7077028" cy="70485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pt-BR" sz="320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RECONHECER</a:t>
              </a:r>
              <a:r>
                <a:rPr lang="pt-BR" sz="3200" b="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os cidadãos sem qualquer distinção, como sujeitos de direitos.</a:t>
              </a:r>
            </a:p>
          </p:txBody>
        </p:sp>
        <p:sp>
          <p:nvSpPr>
            <p:cNvPr id="2" name="Retângulo: Cantos Diagonais Arredondados 1">
              <a:extLst>
                <a:ext uri="{FF2B5EF4-FFF2-40B4-BE49-F238E27FC236}">
                  <a16:creationId xmlns:a16="http://schemas.microsoft.com/office/drawing/2014/main" id="{40E478CE-B6DE-46E6-B68E-B6CB51C8A31F}"/>
                </a:ext>
              </a:extLst>
            </p:cNvPr>
            <p:cNvSpPr/>
            <p:nvPr/>
          </p:nvSpPr>
          <p:spPr>
            <a:xfrm>
              <a:off x="1543762" y="2186827"/>
              <a:ext cx="732508" cy="704850"/>
            </a:xfrm>
            <a:prstGeom prst="round2DiagRect">
              <a:avLst/>
            </a:prstGeom>
            <a:gradFill>
              <a:gsLst>
                <a:gs pos="12000">
                  <a:srgbClr val="00F8B1"/>
                </a:gs>
                <a:gs pos="100000">
                  <a:srgbClr val="2E6DA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72C59AD-E910-4C83-8685-6A649B29CFC4}"/>
              </a:ext>
            </a:extLst>
          </p:cNvPr>
          <p:cNvGrpSpPr/>
          <p:nvPr/>
        </p:nvGrpSpPr>
        <p:grpSpPr>
          <a:xfrm>
            <a:off x="1543762" y="3535152"/>
            <a:ext cx="7900455" cy="1019176"/>
            <a:chOff x="1543762" y="3535152"/>
            <a:chExt cx="7900455" cy="1019176"/>
          </a:xfrm>
        </p:grpSpPr>
        <p:sp>
          <p:nvSpPr>
            <p:cNvPr id="24" name="Título 1">
              <a:extLst>
                <a:ext uri="{FF2B5EF4-FFF2-40B4-BE49-F238E27FC236}">
                  <a16:creationId xmlns:a16="http://schemas.microsoft.com/office/drawing/2014/main" id="{406745B6-74C3-4DBB-9166-1156EE7491DD}"/>
                </a:ext>
              </a:extLst>
            </p:cNvPr>
            <p:cNvSpPr txBox="1">
              <a:spLocks/>
            </p:cNvSpPr>
            <p:nvPr/>
          </p:nvSpPr>
          <p:spPr>
            <a:xfrm>
              <a:off x="2367189" y="3849478"/>
              <a:ext cx="7077028" cy="70485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4000"/>
                </a:lnSpc>
              </a:pPr>
              <a:r>
                <a:rPr lang="pt-BR" sz="320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OUVIR </a:t>
              </a:r>
              <a:r>
                <a:rPr lang="pt-BR" sz="3200" b="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 </a:t>
              </a:r>
              <a:r>
                <a:rPr lang="pt-BR" sz="320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COMPREENDER</a:t>
              </a:r>
              <a:r>
                <a:rPr lang="pt-BR" sz="3200" b="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as diferentes formas de manifestação dos cidadãos como demandas legítimas.</a:t>
              </a:r>
            </a:p>
          </p:txBody>
        </p:sp>
        <p:sp>
          <p:nvSpPr>
            <p:cNvPr id="25" name="Retângulo: Cantos Diagonais Arredondados 24">
              <a:extLst>
                <a:ext uri="{FF2B5EF4-FFF2-40B4-BE49-F238E27FC236}">
                  <a16:creationId xmlns:a16="http://schemas.microsoft.com/office/drawing/2014/main" id="{A1C8C8A9-9EF3-44F1-A462-76BCBB9F9802}"/>
                </a:ext>
              </a:extLst>
            </p:cNvPr>
            <p:cNvSpPr/>
            <p:nvPr/>
          </p:nvSpPr>
          <p:spPr>
            <a:xfrm>
              <a:off x="1543762" y="3535152"/>
              <a:ext cx="732508" cy="704850"/>
            </a:xfrm>
            <a:prstGeom prst="round2DiagRect">
              <a:avLst/>
            </a:prstGeom>
            <a:gradFill>
              <a:gsLst>
                <a:gs pos="12000">
                  <a:srgbClr val="00F8B1"/>
                </a:gs>
                <a:gs pos="100000">
                  <a:srgbClr val="2E6DA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2E14F001-E3B2-781E-D5AF-95CF2786F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E9ED155-1471-D224-9167-B38141F8D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530" y="3429000"/>
            <a:ext cx="51447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262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635158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FUNÇÕES DA OUVIDORIA?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8899530" y="-1196192"/>
            <a:ext cx="107102" cy="3778181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9377326" y="-913374"/>
            <a:ext cx="107102" cy="3738984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2F3DB12-BD19-4E96-8126-BE14BD838B18}"/>
              </a:ext>
            </a:extLst>
          </p:cNvPr>
          <p:cNvGrpSpPr/>
          <p:nvPr/>
        </p:nvGrpSpPr>
        <p:grpSpPr>
          <a:xfrm>
            <a:off x="1543762" y="2186827"/>
            <a:ext cx="9756607" cy="733426"/>
            <a:chOff x="1543762" y="2186827"/>
            <a:chExt cx="9756607" cy="733426"/>
          </a:xfrm>
        </p:grpSpPr>
        <p:sp>
          <p:nvSpPr>
            <p:cNvPr id="27" name="Título 1">
              <a:extLst>
                <a:ext uri="{FF2B5EF4-FFF2-40B4-BE49-F238E27FC236}">
                  <a16:creationId xmlns:a16="http://schemas.microsoft.com/office/drawing/2014/main" id="{FB9A2037-0E1E-45B2-9F67-34439D6A4E60}"/>
                </a:ext>
              </a:extLst>
            </p:cNvPr>
            <p:cNvSpPr txBox="1">
              <a:spLocks/>
            </p:cNvSpPr>
            <p:nvPr/>
          </p:nvSpPr>
          <p:spPr>
            <a:xfrm>
              <a:off x="2367189" y="2215403"/>
              <a:ext cx="8933180" cy="70485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pt-BR" sz="320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RESPONDER </a:t>
              </a:r>
              <a:r>
                <a:rPr lang="pt-BR" sz="3200" b="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aos cidadãos, avaliando sempre a efetividade das respostas oferecidas.</a:t>
              </a:r>
            </a:p>
          </p:txBody>
        </p:sp>
        <p:sp>
          <p:nvSpPr>
            <p:cNvPr id="2" name="Retângulo: Cantos Diagonais Arredondados 1">
              <a:extLst>
                <a:ext uri="{FF2B5EF4-FFF2-40B4-BE49-F238E27FC236}">
                  <a16:creationId xmlns:a16="http://schemas.microsoft.com/office/drawing/2014/main" id="{40E478CE-B6DE-46E6-B68E-B6CB51C8A31F}"/>
                </a:ext>
              </a:extLst>
            </p:cNvPr>
            <p:cNvSpPr/>
            <p:nvPr/>
          </p:nvSpPr>
          <p:spPr>
            <a:xfrm>
              <a:off x="1543762" y="2186827"/>
              <a:ext cx="732508" cy="704850"/>
            </a:xfrm>
            <a:prstGeom prst="round2DiagRect">
              <a:avLst/>
            </a:prstGeom>
            <a:gradFill>
              <a:gsLst>
                <a:gs pos="12000">
                  <a:srgbClr val="00F8B1"/>
                </a:gs>
                <a:gs pos="100000">
                  <a:srgbClr val="2E6DA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95E3A3F-A656-499C-BCC1-B6728CD9D5D3}"/>
              </a:ext>
            </a:extLst>
          </p:cNvPr>
          <p:cNvGrpSpPr/>
          <p:nvPr/>
        </p:nvGrpSpPr>
        <p:grpSpPr>
          <a:xfrm>
            <a:off x="1543762" y="3535152"/>
            <a:ext cx="9657637" cy="1028701"/>
            <a:chOff x="1543762" y="3535152"/>
            <a:chExt cx="9657637" cy="1028701"/>
          </a:xfrm>
        </p:grpSpPr>
        <p:sp>
          <p:nvSpPr>
            <p:cNvPr id="24" name="Título 1">
              <a:extLst>
                <a:ext uri="{FF2B5EF4-FFF2-40B4-BE49-F238E27FC236}">
                  <a16:creationId xmlns:a16="http://schemas.microsoft.com/office/drawing/2014/main" id="{406745B6-74C3-4DBB-9166-1156EE7491DD}"/>
                </a:ext>
              </a:extLst>
            </p:cNvPr>
            <p:cNvSpPr txBox="1">
              <a:spLocks/>
            </p:cNvSpPr>
            <p:nvPr/>
          </p:nvSpPr>
          <p:spPr>
            <a:xfrm>
              <a:off x="2367188" y="3859003"/>
              <a:ext cx="8834211" cy="70485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4000"/>
                </a:lnSpc>
              </a:pPr>
              <a:r>
                <a:rPr lang="pt-BR" sz="320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DEMONSTRAR </a:t>
              </a:r>
              <a:r>
                <a:rPr lang="pt-BR" sz="3200" b="0" dirty="0">
                  <a:solidFill>
                    <a:srgbClr val="2E6D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 resultados produzidos, elaborando relatórios gerenciais capazes de subsidiar a gestão pública.</a:t>
              </a:r>
            </a:p>
          </p:txBody>
        </p:sp>
        <p:sp>
          <p:nvSpPr>
            <p:cNvPr id="25" name="Retângulo: Cantos Diagonais Arredondados 24">
              <a:extLst>
                <a:ext uri="{FF2B5EF4-FFF2-40B4-BE49-F238E27FC236}">
                  <a16:creationId xmlns:a16="http://schemas.microsoft.com/office/drawing/2014/main" id="{A1C8C8A9-9EF3-44F1-A462-76BCBB9F9802}"/>
                </a:ext>
              </a:extLst>
            </p:cNvPr>
            <p:cNvSpPr/>
            <p:nvPr/>
          </p:nvSpPr>
          <p:spPr>
            <a:xfrm>
              <a:off x="1543762" y="3535152"/>
              <a:ext cx="732508" cy="704850"/>
            </a:xfrm>
            <a:prstGeom prst="round2DiagRect">
              <a:avLst/>
            </a:prstGeom>
            <a:gradFill>
              <a:gsLst>
                <a:gs pos="12000">
                  <a:srgbClr val="00F8B1"/>
                </a:gs>
                <a:gs pos="100000">
                  <a:srgbClr val="2E6DA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99EE166C-AD00-3B2E-6FB3-24CFDF204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BFD15EA-30E1-4EB8-A2E7-522D398FD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210" y="2824947"/>
            <a:ext cx="8188627" cy="54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6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98A3484F-3255-4D57-9F04-20F78805645B}"/>
              </a:ext>
            </a:extLst>
          </p:cNvPr>
          <p:cNvSpPr/>
          <p:nvPr/>
        </p:nvSpPr>
        <p:spPr>
          <a:xfrm rot="5400000">
            <a:off x="6269397" y="539225"/>
            <a:ext cx="480128" cy="3706977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8DD65EB-37E6-4260-ACD0-7BCABDE23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8" y="1652211"/>
            <a:ext cx="4230265" cy="522045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4" y="630017"/>
            <a:ext cx="5912992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 DA OUVIDORIA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8726554" y="-1369168"/>
            <a:ext cx="107102" cy="4124134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9296690" y="-994010"/>
            <a:ext cx="107102" cy="3900256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FB9A2037-0E1E-45B2-9F67-34439D6A4E60}"/>
              </a:ext>
            </a:extLst>
          </p:cNvPr>
          <p:cNvSpPr txBox="1">
            <a:spLocks/>
          </p:cNvSpPr>
          <p:nvPr/>
        </p:nvSpPr>
        <p:spPr>
          <a:xfrm>
            <a:off x="4552950" y="4244129"/>
            <a:ext cx="674741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os servidores e empregados da instituição, bem como acadêmicos e residentes que utilizam, de forma democrática, a Ouvidoria como canal para manifestar seus anseios, denunciando, reclamando, elogiando ou sugerindo.</a:t>
            </a:r>
          </a:p>
          <a:p>
            <a:pPr>
              <a:lnSpc>
                <a:spcPct val="114000"/>
              </a:lnSpc>
            </a:pPr>
            <a:endParaRPr lang="pt-BR" sz="2800" b="0" dirty="0">
              <a:solidFill>
                <a:srgbClr val="2E6D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5ECADDDF-D708-45AA-98EF-908AD39E6DDF}"/>
              </a:ext>
            </a:extLst>
          </p:cNvPr>
          <p:cNvSpPr txBox="1">
            <a:spLocks/>
          </p:cNvSpPr>
          <p:nvPr/>
        </p:nvSpPr>
        <p:spPr>
          <a:xfrm>
            <a:off x="4931674" y="2442952"/>
            <a:ext cx="674741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 INTERNO</a:t>
            </a:r>
          </a:p>
          <a:p>
            <a:pPr>
              <a:lnSpc>
                <a:spcPct val="114000"/>
              </a:lnSpc>
            </a:pPr>
            <a:endParaRPr lang="pt-BR" sz="2800" b="0" dirty="0">
              <a:solidFill>
                <a:srgbClr val="2E6D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9128E88-07FB-43C9-8F4D-776A8F8ABB89}"/>
              </a:ext>
            </a:extLst>
          </p:cNvPr>
          <p:cNvSpPr/>
          <p:nvPr/>
        </p:nvSpPr>
        <p:spPr>
          <a:xfrm rot="5400000">
            <a:off x="4296162" y="1755404"/>
            <a:ext cx="480128" cy="620875"/>
          </a:xfrm>
          <a:prstGeom prst="rect">
            <a:avLst/>
          </a:prstGeom>
          <a:noFill/>
          <a:ln w="12700" cap="flat">
            <a:solidFill>
              <a:srgbClr val="00C089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9C4141F-2ECB-40D5-8E63-9B37080C9785}"/>
              </a:ext>
            </a:extLst>
          </p:cNvPr>
          <p:cNvSpPr/>
          <p:nvPr/>
        </p:nvSpPr>
        <p:spPr>
          <a:xfrm rot="5400000">
            <a:off x="8448294" y="2429983"/>
            <a:ext cx="318842" cy="344780"/>
          </a:xfrm>
          <a:prstGeom prst="rect">
            <a:avLst/>
          </a:prstGeom>
          <a:noFill/>
          <a:ln w="12700" cap="flat">
            <a:solidFill>
              <a:srgbClr val="00C089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05874C9E-AEF4-69C1-8D3E-7CAACCD18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361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 animBg="1"/>
      <p:bldP spid="17" grpId="0" animBg="1"/>
      <p:bldP spid="19" grpId="0"/>
      <p:bldP spid="20" grpId="0" animBg="1"/>
      <p:bldP spid="21" grpId="0" animBg="1"/>
      <p:bldP spid="27" grpId="0"/>
      <p:bldP spid="23" grpId="0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B7AAE9A-50EF-44FC-99A6-2BDB545C0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1" y="1593265"/>
            <a:ext cx="3719006" cy="5279398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98A3484F-3255-4D57-9F04-20F78805645B}"/>
              </a:ext>
            </a:extLst>
          </p:cNvPr>
          <p:cNvSpPr/>
          <p:nvPr/>
        </p:nvSpPr>
        <p:spPr>
          <a:xfrm rot="5400000">
            <a:off x="6269397" y="539225"/>
            <a:ext cx="480128" cy="3706977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4" y="630017"/>
            <a:ext cx="5912992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 DA OUVIDORIA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8726554" y="-1369168"/>
            <a:ext cx="107102" cy="4124134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9296690" y="-994010"/>
            <a:ext cx="107102" cy="3900256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FB9A2037-0E1E-45B2-9F67-34439D6A4E60}"/>
              </a:ext>
            </a:extLst>
          </p:cNvPr>
          <p:cNvSpPr txBox="1">
            <a:spLocks/>
          </p:cNvSpPr>
          <p:nvPr/>
        </p:nvSpPr>
        <p:spPr>
          <a:xfrm>
            <a:off x="4552950" y="3478319"/>
            <a:ext cx="674741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b="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pessoas que demandam os serviços oferecidos pelo órgão público e utilizam a Ouvidoria como canal para se manifestarem.</a:t>
            </a:r>
          </a:p>
          <a:p>
            <a:pPr>
              <a:lnSpc>
                <a:spcPct val="114000"/>
              </a:lnSpc>
            </a:pPr>
            <a:endParaRPr lang="pt-BR" sz="2800" b="0" dirty="0">
              <a:solidFill>
                <a:srgbClr val="2E6D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5ECADDDF-D708-45AA-98EF-908AD39E6DDF}"/>
              </a:ext>
            </a:extLst>
          </p:cNvPr>
          <p:cNvSpPr txBox="1">
            <a:spLocks/>
          </p:cNvSpPr>
          <p:nvPr/>
        </p:nvSpPr>
        <p:spPr>
          <a:xfrm>
            <a:off x="4931674" y="2442952"/>
            <a:ext cx="674741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 EXTERNO</a:t>
            </a:r>
          </a:p>
          <a:p>
            <a:pPr>
              <a:lnSpc>
                <a:spcPct val="114000"/>
              </a:lnSpc>
            </a:pPr>
            <a:endParaRPr lang="pt-BR" sz="2800" b="0" dirty="0">
              <a:solidFill>
                <a:srgbClr val="2E6D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9128E88-07FB-43C9-8F4D-776A8F8ABB89}"/>
              </a:ext>
            </a:extLst>
          </p:cNvPr>
          <p:cNvSpPr/>
          <p:nvPr/>
        </p:nvSpPr>
        <p:spPr>
          <a:xfrm rot="5400000">
            <a:off x="4296162" y="1755404"/>
            <a:ext cx="480128" cy="620875"/>
          </a:xfrm>
          <a:prstGeom prst="rect">
            <a:avLst/>
          </a:prstGeom>
          <a:noFill/>
          <a:ln w="12700" cap="flat">
            <a:solidFill>
              <a:srgbClr val="00C089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9C4141F-2ECB-40D5-8E63-9B37080C9785}"/>
              </a:ext>
            </a:extLst>
          </p:cNvPr>
          <p:cNvSpPr/>
          <p:nvPr/>
        </p:nvSpPr>
        <p:spPr>
          <a:xfrm rot="5400000">
            <a:off x="8448294" y="2429983"/>
            <a:ext cx="318842" cy="344780"/>
          </a:xfrm>
          <a:prstGeom prst="rect">
            <a:avLst/>
          </a:prstGeom>
          <a:noFill/>
          <a:ln w="12700" cap="flat">
            <a:solidFill>
              <a:srgbClr val="00C089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8D21A762-F287-AEE1-7653-E3E1D5841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3" grpId="0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FALAR COM A OUVIDORIA?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9858669" y="-237052"/>
            <a:ext cx="116433" cy="185057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10256998" y="-33701"/>
            <a:ext cx="116433" cy="197030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5ECADDDF-D708-45AA-98EF-908AD39E6DDF}"/>
              </a:ext>
            </a:extLst>
          </p:cNvPr>
          <p:cNvSpPr txBox="1">
            <a:spLocks/>
          </p:cNvSpPr>
          <p:nvPr/>
        </p:nvSpPr>
        <p:spPr>
          <a:xfrm>
            <a:off x="4931674" y="2442952"/>
            <a:ext cx="674741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 INTERNO</a:t>
            </a:r>
          </a:p>
          <a:p>
            <a:pPr>
              <a:lnSpc>
                <a:spcPct val="114000"/>
              </a:lnSpc>
            </a:pPr>
            <a:endParaRPr lang="pt-BR" sz="2800" b="0" dirty="0">
              <a:solidFill>
                <a:srgbClr val="2E6D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584147-CDE3-4047-AD76-8291C3724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2447" r="27132" b="82352"/>
          <a:stretch/>
        </p:blipFill>
        <p:spPr>
          <a:xfrm>
            <a:off x="4884950" y="1261120"/>
            <a:ext cx="4768806" cy="7867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AFC9B94-482D-45C0-BA5A-4BA26AFDA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t="5931" r="26992"/>
          <a:stretch/>
        </p:blipFill>
        <p:spPr>
          <a:xfrm>
            <a:off x="470778" y="1812513"/>
            <a:ext cx="4235377" cy="504686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6391699-B523-4EBD-A197-D2EB4DD6A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1" t="22768" r="25930" b="63191"/>
          <a:stretch/>
        </p:blipFill>
        <p:spPr>
          <a:xfrm>
            <a:off x="4861226" y="2270651"/>
            <a:ext cx="4902154" cy="72670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4B1E1C76-4B9F-4A8A-AC6F-CE1FD5D0B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1" t="42430" r="25930" b="43529"/>
          <a:stretch/>
        </p:blipFill>
        <p:spPr>
          <a:xfrm>
            <a:off x="4861972" y="3238795"/>
            <a:ext cx="4902155" cy="7267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A1985842-A69B-4873-B936-A744AF507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61703" r="27446" b="23513"/>
          <a:stretch/>
        </p:blipFill>
        <p:spPr>
          <a:xfrm>
            <a:off x="4852782" y="4188273"/>
            <a:ext cx="4768809" cy="765154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53DB6A8A-5622-42C6-97AF-F7C9F0A4F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1" t="82668" r="27379" b="2548"/>
          <a:stretch/>
        </p:blipFill>
        <p:spPr>
          <a:xfrm>
            <a:off x="4861972" y="5224721"/>
            <a:ext cx="4768809" cy="765154"/>
          </a:xfrm>
          <a:prstGeom prst="rect">
            <a:avLst/>
          </a:prstGeom>
        </p:spPr>
      </p:pic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08B9C717-5048-D15E-417B-6836C23434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1834" r="2608" b="34532"/>
          <a:stretch/>
        </p:blipFill>
        <p:spPr>
          <a:xfrm>
            <a:off x="6171381" y="6041211"/>
            <a:ext cx="5410045" cy="6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3118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C12AEB2F-4A90-4349-87C0-FB4B39A633D3}"/>
              </a:ext>
            </a:extLst>
          </p:cNvPr>
          <p:cNvSpPr/>
          <p:nvPr/>
        </p:nvSpPr>
        <p:spPr>
          <a:xfrm>
            <a:off x="-8877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EEBF5F-6F0E-4D68-8220-B7064532E5CC}"/>
              </a:ext>
            </a:extLst>
          </p:cNvPr>
          <p:cNvSpPr/>
          <p:nvPr/>
        </p:nvSpPr>
        <p:spPr>
          <a:xfrm>
            <a:off x="11862483" y="-12858"/>
            <a:ext cx="344779" cy="6870858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53870C6-351B-4914-9B50-B14D91D38959}"/>
              </a:ext>
            </a:extLst>
          </p:cNvPr>
          <p:cNvSpPr/>
          <p:nvPr/>
        </p:nvSpPr>
        <p:spPr>
          <a:xfrm>
            <a:off x="-8877" y="3535152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1C602B7-B81C-4602-A521-C682B910C1BB}"/>
              </a:ext>
            </a:extLst>
          </p:cNvPr>
          <p:cNvSpPr/>
          <p:nvPr/>
        </p:nvSpPr>
        <p:spPr>
          <a:xfrm>
            <a:off x="11862483" y="334590"/>
            <a:ext cx="344779" cy="2204662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E31A65A4-4D02-4FA1-A883-FE7FFB403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rcRect l="33979" t="78337" r="32960" b="10888"/>
          <a:stretch/>
        </p:blipFill>
        <p:spPr>
          <a:xfrm>
            <a:off x="9393675" y="6337630"/>
            <a:ext cx="2285418" cy="418983"/>
          </a:xfrm>
          <a:prstGeom prst="rect">
            <a:avLst/>
          </a:prstGeom>
          <a:noFill/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C79F98B0-889B-4416-A8BA-7E368F59BBBD}"/>
              </a:ext>
            </a:extLst>
          </p:cNvPr>
          <p:cNvSpPr txBox="1">
            <a:spLocks/>
          </p:cNvSpPr>
          <p:nvPr/>
        </p:nvSpPr>
        <p:spPr>
          <a:xfrm>
            <a:off x="674363" y="630017"/>
            <a:ext cx="8317237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2E6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FALA.BR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DAA06B-DD05-4CFF-9200-DDDF641A84FC}"/>
              </a:ext>
            </a:extLst>
          </p:cNvPr>
          <p:cNvSpPr/>
          <p:nvPr/>
        </p:nvSpPr>
        <p:spPr>
          <a:xfrm rot="5400000">
            <a:off x="7910808" y="-2184914"/>
            <a:ext cx="116432" cy="5746297"/>
          </a:xfrm>
          <a:prstGeom prst="rect">
            <a:avLst/>
          </a:prstGeom>
          <a:solidFill>
            <a:srgbClr val="0070C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3DF4C7-747D-41A3-A0CD-948DAECBFD06}"/>
              </a:ext>
            </a:extLst>
          </p:cNvPr>
          <p:cNvSpPr/>
          <p:nvPr/>
        </p:nvSpPr>
        <p:spPr>
          <a:xfrm rot="5400000">
            <a:off x="8379068" y="-1911631"/>
            <a:ext cx="96303" cy="5746299"/>
          </a:xfrm>
          <a:prstGeom prst="rect">
            <a:avLst/>
          </a:prstGeom>
          <a:solidFill>
            <a:srgbClr val="00F8B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pt-BR" dirty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5ECADDDF-D708-45AA-98EF-908AD39E6DDF}"/>
              </a:ext>
            </a:extLst>
          </p:cNvPr>
          <p:cNvSpPr txBox="1">
            <a:spLocks/>
          </p:cNvSpPr>
          <p:nvPr/>
        </p:nvSpPr>
        <p:spPr>
          <a:xfrm>
            <a:off x="4931674" y="2442952"/>
            <a:ext cx="6747419" cy="3796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 INTERNO</a:t>
            </a:r>
          </a:p>
          <a:p>
            <a:pPr>
              <a:lnSpc>
                <a:spcPct val="114000"/>
              </a:lnSpc>
            </a:pPr>
            <a:endParaRPr lang="pt-BR" sz="2800" b="0" dirty="0">
              <a:solidFill>
                <a:srgbClr val="2E6D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DDDB23D-074E-4B02-A5E1-0D77EEC048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4" t="10885" r="6250" b="7588"/>
          <a:stretch/>
        </p:blipFill>
        <p:spPr>
          <a:xfrm>
            <a:off x="674363" y="1266821"/>
            <a:ext cx="10839450" cy="559117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DE004E7-95AF-40EE-8410-8D4FA5D0B0F9}"/>
              </a:ext>
            </a:extLst>
          </p:cNvPr>
          <p:cNvSpPr/>
          <p:nvPr/>
        </p:nvSpPr>
        <p:spPr>
          <a:xfrm>
            <a:off x="2534053" y="3010709"/>
            <a:ext cx="1764000" cy="13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DE398CE-4A71-47DD-B956-49FF5474A1D8}"/>
              </a:ext>
            </a:extLst>
          </p:cNvPr>
          <p:cNvSpPr/>
          <p:nvPr/>
        </p:nvSpPr>
        <p:spPr>
          <a:xfrm>
            <a:off x="4328515" y="3010709"/>
            <a:ext cx="1736389" cy="1352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64D631D-DA8E-4351-B1F8-A215E59EAF70}"/>
              </a:ext>
            </a:extLst>
          </p:cNvPr>
          <p:cNvSpPr/>
          <p:nvPr/>
        </p:nvSpPr>
        <p:spPr>
          <a:xfrm>
            <a:off x="6118112" y="3010708"/>
            <a:ext cx="1736389" cy="1352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63DB60A-C42A-41BC-A3BD-06CF6E8EA84E}"/>
              </a:ext>
            </a:extLst>
          </p:cNvPr>
          <p:cNvSpPr/>
          <p:nvPr/>
        </p:nvSpPr>
        <p:spPr>
          <a:xfrm>
            <a:off x="7907708" y="3005028"/>
            <a:ext cx="1764000" cy="13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3E24D265-99A2-467B-8606-FF309B2DE0FF}"/>
              </a:ext>
            </a:extLst>
          </p:cNvPr>
          <p:cNvSpPr/>
          <p:nvPr/>
        </p:nvSpPr>
        <p:spPr>
          <a:xfrm>
            <a:off x="6096001" y="4406873"/>
            <a:ext cx="1763630" cy="1352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88256C36-7370-41D8-9555-577516368252}"/>
              </a:ext>
            </a:extLst>
          </p:cNvPr>
          <p:cNvSpPr/>
          <p:nvPr/>
        </p:nvSpPr>
        <p:spPr>
          <a:xfrm>
            <a:off x="4331819" y="4413093"/>
            <a:ext cx="1736389" cy="1352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8C16C1A8-C525-49A8-A375-FE534E795B0B}"/>
              </a:ext>
            </a:extLst>
          </p:cNvPr>
          <p:cNvSpPr/>
          <p:nvPr/>
        </p:nvSpPr>
        <p:spPr>
          <a:xfrm>
            <a:off x="2536145" y="4412549"/>
            <a:ext cx="1736389" cy="1352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931159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 animBg="1"/>
      <p:bldP spid="21" grpId="0" animBg="1"/>
      <p:bldP spid="3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447</Words>
  <Application>Microsoft Office PowerPoint</Application>
  <PresentationFormat>Widescreen</PresentationFormat>
  <Paragraphs>64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Tema do Office</vt:lpstr>
      <vt:lpstr>APRESENTAÇÃO TÍTULO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TÍTULO</dc:title>
  <dc:creator>Jeremias</dc:creator>
  <cp:lastModifiedBy>Jeremias Goncalves</cp:lastModifiedBy>
  <cp:revision>35</cp:revision>
  <dcterms:created xsi:type="dcterms:W3CDTF">2022-11-02T19:47:41Z</dcterms:created>
  <dcterms:modified xsi:type="dcterms:W3CDTF">2023-05-04T17:36:40Z</dcterms:modified>
</cp:coreProperties>
</file>