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4"/>
    <p:sldMasterId id="2147483648" r:id="rId5"/>
    <p:sldMasterId id="2147483686" r:id="rId6"/>
  </p:sldMasterIdLst>
  <p:notesMasterIdLst>
    <p:notesMasterId r:id="rId24"/>
  </p:notesMasterIdLst>
  <p:sldIdLst>
    <p:sldId id="256" r:id="rId7"/>
    <p:sldId id="1119" r:id="rId8"/>
    <p:sldId id="2141412414" r:id="rId9"/>
    <p:sldId id="2141412416" r:id="rId10"/>
    <p:sldId id="2141412418" r:id="rId11"/>
    <p:sldId id="2141412419" r:id="rId12"/>
    <p:sldId id="2141412427" r:id="rId13"/>
    <p:sldId id="2141412454" r:id="rId14"/>
    <p:sldId id="2141412430" r:id="rId15"/>
    <p:sldId id="2141412424" r:id="rId16"/>
    <p:sldId id="2141412431" r:id="rId17"/>
    <p:sldId id="2141412432" r:id="rId18"/>
    <p:sldId id="2141412441" r:id="rId19"/>
    <p:sldId id="2141412442" r:id="rId20"/>
    <p:sldId id="2141412451" r:id="rId21"/>
    <p:sldId id="2141412437" r:id="rId22"/>
    <p:sldId id="2141412707" r:id="rId23"/>
  </p:sldIdLst>
  <p:sldSz cx="18288000" cy="10287000"/>
  <p:notesSz cx="6797675" cy="9929813"/>
  <p:embeddedFontLst>
    <p:embeddedFont>
      <p:font typeface="Aptos Black" panose="020B0004020202020204" pitchFamily="34" charset="0"/>
      <p:bold r:id="rId25"/>
      <p:boldItalic r:id="rId26"/>
    </p:embeddedFont>
    <p:embeddedFont>
      <p:font typeface="Intro Rust" panose="020B0604020202020204" charset="0"/>
      <p:regular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CA6"/>
    <a:srgbClr val="17577A"/>
    <a:srgbClr val="A5B4D0"/>
    <a:srgbClr val="66FFFF"/>
    <a:srgbClr val="00C9DE"/>
    <a:srgbClr val="FFFFFF"/>
    <a:srgbClr val="00979E"/>
    <a:srgbClr val="FFF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C80E5-EE1D-4540-A581-83431FB82E20}" v="1602" dt="2026-06-09T19:06:06.975"/>
    <p1510:client id="{C84BAF8A-30D1-4E51-8878-A861AAA7D1E7}" v="267" dt="2026-06-09T18:27:50.817"/>
    <p1510:client id="{CBCCB278-E7AB-4DBA-B27C-BB4A83DB16D0}" v="166" dt="2026-06-09T13:49:02.333"/>
    <p1510:client id="{EEDF6B42-65FB-47A8-BC7E-FC321AE98CF3}" v="88" dt="2026-06-09T14:58:46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59217-0D92-4405-8963-08C179A0E7C1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4CD03-9E9C-44D9-99FF-D1D36D3FA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02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4CD03-9E9C-44D9-99FF-D1D36D3FAD3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23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92E7B-0075-BDF4-915B-E96BBD653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9FA477-CD00-7FED-B8E3-C252BD30B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26FB32-BD0C-50C0-452E-45DAAC1D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B27-987F-47CE-8EAF-2A7718E7EE16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EEE2A3-43A4-2C3E-4362-8658E490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C8F59E-6B28-1CA5-2BF5-8575FDF8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41B-5F76-47BB-8ACD-6ABEF8FD7D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56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74DE5-3186-3E79-8813-465EB14B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29303B-E258-2AEE-61F4-DC717F159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E64745-A569-B601-5159-781F9488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B27-987F-47CE-8EAF-2A7718E7EE16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51E177-2A76-F86F-86F3-316C04F3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A9FC81-7E04-D4C0-C378-E20AAA9C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41B-5F76-47BB-8ACD-6ABEF8FD7D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95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E76376-1D76-2631-6C1D-047CD8997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7DAB9E-3267-235E-CD9C-0CD586199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65B6A6-375B-4757-6B73-AAAAB351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B27-987F-47CE-8EAF-2A7718E7EE16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A5B22B-FE25-D2A2-D667-A26ACE63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10BD88-0F58-AC7D-638D-1E13F6B2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41B-5F76-47BB-8ACD-6ABEF8FD7D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208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F4BE9-07D6-680C-828A-872288F6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241A16-E7AA-0D8B-6A37-40FFDCBF3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318B22-3B3B-3162-F5CA-B7A61840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B27-987F-47CE-8EAF-2A7718E7EE16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7CBF47-01FD-7F6C-94F5-DBC793C9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CC1D74-43CA-B58F-9612-B15D9466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41B-5F76-47BB-8ACD-6ABEF8FD7D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312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ganograma Adm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E490C-4F55-41E2-B92C-48D0AD4280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5590" y="171615"/>
            <a:ext cx="15415425" cy="7118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30">
                <a:solidFill>
                  <a:srgbClr val="595959"/>
                </a:solidFill>
                <a:effectLst>
                  <a:outerShdw dist="19048" dir="2700000">
                    <a:srgbClr val="000000"/>
                  </a:outerShdw>
                </a:effectLst>
                <a:cs typeface="Segoe UI" pitchFamily="34"/>
              </a:defRPr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351380"/>
      </p:ext>
    </p:extLst>
  </p:cSld>
  <p:clrMapOvr>
    <a:masterClrMapping/>
  </p:clrMapOvr>
  <p:transition>
    <p:fade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A65AC-3D0B-4041-3F8D-D10899792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D7CA25-28B8-506F-85DB-92A0F4B2B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6633E6-0B8D-9A16-AB05-0EC3E3A3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246B-A497-46C2-A7E6-7AD015ACA59E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345886-878E-0E2E-B149-DFFEF0EA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AB61A1-69C3-AC08-8000-0C9721F9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9D9A-5A16-4296-AB2E-D33EEF1EAB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798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A918F-F6D5-552D-08B6-13C30816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C51C59-3418-4622-B342-D8F0B6FBE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3307A6-E3D1-726D-A20E-236083B5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246B-A497-46C2-A7E6-7AD015ACA59E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227472-0412-23BB-0AD7-47014CDA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BA082D-CE46-07D4-7ED8-CD173001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9D9A-5A16-4296-AB2E-D33EEF1EAB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888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BA252-0FA7-6BCE-554C-233F1A6C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65A7DE-62A9-7FBE-25C9-332054EFE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EDDD55-EE56-571E-D7E7-4154EF2B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246B-A497-46C2-A7E6-7AD015ACA59E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5B3991-FF04-BED1-AAC2-B314C934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3AD5AB-49CE-6B77-3399-4DD44FDC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9D9A-5A16-4296-AB2E-D33EEF1EAB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51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58468-A336-AA91-5211-32EC5AE9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A9DF68-9D82-090C-6A32-15CFED337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19A799-66C9-3F78-A7A6-ED6516388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09DAB5-51A2-9F6C-5C05-AAC17AB4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246B-A497-46C2-A7E6-7AD015ACA59E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212DFB-2203-F0F7-A257-384D8F94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2266CE-C32F-B6EF-9FA1-69AEB5D8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9D9A-5A16-4296-AB2E-D33EEF1EAB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795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D157A-EC15-872C-1CB5-D5EAB3F3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FFF124-6432-2FC5-9CFF-0E779C42C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68B46A-5289-39E6-3E91-341F172E6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585C291-D8B3-BBEA-9394-49DDF73A7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D95ED5-3D8E-4177-271B-96201FBA5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A92C2B-6517-57F2-E59F-95D2FF2E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246B-A497-46C2-A7E6-7AD015ACA59E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DEE60E0-0AC8-28EC-1F4E-168B01F8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2BF5579-CBFE-71FE-7162-15509A11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9D9A-5A16-4296-AB2E-D33EEF1EAB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55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F6A17-CD49-F994-C81C-A95D652A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FC19791-2FB9-DA73-5BF5-6B4927CE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246B-A497-46C2-A7E6-7AD015ACA59E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289AD16-D414-6DFB-85AC-5D7569B1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5D16239-7ED4-8400-42FB-074F4B3B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9D9A-5A16-4296-AB2E-D33EEF1EAB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40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B5784-C0E1-1D35-FBB9-E6405C6F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F3B578-FC8D-09F6-E7B8-8E66BB87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C2CB5B-6360-181F-D804-27400611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B27-987F-47CE-8EAF-2A7718E7EE16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993E7D-02C8-0B9D-ACED-44FB7239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772F67-A323-1B3A-D1D3-5606C351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41B-5F76-47BB-8ACD-6ABEF8FD7D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368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59C29A2-10B8-60F6-904B-054E10207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246B-A497-46C2-A7E6-7AD015ACA59E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451C787-309C-9D82-5C0D-80FFB931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3C2DB6-E3A8-AADA-FE7D-03EFB9CA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9D9A-5A16-4296-AB2E-D33EEF1EAB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567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E0BA4-402F-8825-8712-80D9BB82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EFDA9F-B0D8-D74E-25CC-81BE4287A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69F6C5-50DF-61ED-1BA0-AD85BFAB3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B3CFB0-247D-510A-7A6B-36D39B20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246B-A497-46C2-A7E6-7AD015ACA59E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63B458-66CA-683F-1A85-C25D8825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7C1AB1-E259-7500-2994-67C7AAF5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9D9A-5A16-4296-AB2E-D33EEF1EAB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903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A3967-07CD-94E9-4F5A-34100B0F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84AB6B-341C-FDA6-F26C-07BE7391D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36316-0A4C-4BAA-65EE-21D4FF3BD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8ED0BC-2125-147F-321F-152E85BC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246B-A497-46C2-A7E6-7AD015ACA59E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C75BE1-AE35-D4DB-9FE3-151DD0E9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BF58AE-6B7F-7FAD-9BE7-047360B4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9D9A-5A16-4296-AB2E-D33EEF1EAB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988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C6B99-1653-60B4-4CC6-471040C9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399581-312B-245C-692B-E6BF7526F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2316F5-E18F-0AB9-FE3A-EAC83275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246B-A497-46C2-A7E6-7AD015ACA59E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FF6CAB-8451-74BE-A395-8229D7DF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DD02E5-5994-11B3-DBF1-B7E983DE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9D9A-5A16-4296-AB2E-D33EEF1EAB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757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29ABD6-7C32-4F61-9998-0E41AE950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EEEA50-6B30-B7DE-6F90-59A08790E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ACCC33-A00C-284F-C843-C14B6168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246B-A497-46C2-A7E6-7AD015ACA59E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6D48DB-2B6D-45D6-D90D-B8A23F30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9A68B4-8B10-F133-D085-4838636E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9D9A-5A16-4296-AB2E-D33EEF1EAB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49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6A69D-897D-23D7-8915-FE2A49B5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D7E091-9EDB-C65F-8A6D-885F272AD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4B6204-11D1-B374-2C09-7C2D7381D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AAD624-2E92-1342-48D2-2B391F8B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B27-987F-47CE-8EAF-2A7718E7EE16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FFDE4B-E294-C54E-5408-56B1DFEF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EA9943-7436-D4A6-98B3-453FB1FF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41B-5F76-47BB-8ACD-6ABEF8FD7D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03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BA977-2B92-9F62-B570-16316F88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A9B07D-1374-599E-7837-516BF01FF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6F6C81-5D94-2AF2-661D-6A61EC840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B092936-32D2-A534-EF96-2F46AFE18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48FA7B8-95C5-320A-3F6E-5556FFD08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A300B0-2839-B72F-732A-4B95537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B27-987F-47CE-8EAF-2A7718E7EE16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CD5BBC9-6366-12C9-77FA-876A446D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BB5F17D-987A-361B-6AF1-49B45722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41B-5F76-47BB-8ACD-6ABEF8FD7D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45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39F32-E92B-6839-291B-38C1B22E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07365E9-E0EA-AFE3-4015-02C799CCC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B27-987F-47CE-8EAF-2A7718E7EE16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C35918-31C6-CFF6-127F-97753CE10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B1E2DD-A395-4DF1-5660-1E184CA4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41B-5F76-47BB-8ACD-6ABEF8FD7D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12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3A496B3-341F-2DD3-B5B4-E0446B2D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B27-987F-47CE-8EAF-2A7718E7EE16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CB94BC0-7B55-3B72-8008-994A0020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03BD3F-D18D-CEF1-82B8-C2F6452C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41B-5F76-47BB-8ACD-6ABEF8FD7D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80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B49A7-EF96-7C75-B12D-F3CB84B15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83D2B-E721-6822-77D7-3B425BF93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17C255-23AE-07D1-97D2-7FD2C2EE6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14EC0A-F89C-D656-EEE5-382CCA61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B27-987F-47CE-8EAF-2A7718E7EE16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4B6BC7-B44E-F403-40FC-DA11AADB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183305-51D9-0E12-EDC7-20DB44D4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41B-5F76-47BB-8ACD-6ABEF8FD7D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46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425C5-192D-9F39-6F92-3662E103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9E399A4-2769-CC51-E2B7-D88B1023F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9A5E94-3D8D-6AC2-6A16-CA8DF85B8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FC8679-147F-8242-64E4-5CF195BE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B27-987F-47CE-8EAF-2A7718E7EE16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CA3B00-794A-0AC9-06CD-8447CF41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0AE4B0-D0D3-5775-433C-271440C7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41B-5F76-47BB-8ACD-6ABEF8FD7D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42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B823D86-D16A-52A7-073D-FDFFD7101933}"/>
              </a:ext>
            </a:extLst>
          </p:cNvPr>
          <p:cNvPicPr>
            <a:picLocks noGrp="1" noChangeAspect="1"/>
          </p:cNvPicPr>
          <p:nvPr isPhoto="1" userDrawn="1"/>
        </p:nvPicPr>
        <p:blipFill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6DD9207-55B5-B940-F6C3-05A76BAE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13B1BD-2605-4F00-AB37-E8E9FDB0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56C118-662B-22C5-E825-DDB14615F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473B27-987F-47CE-8EAF-2A7718E7EE16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ECDE5C-217D-79F4-9352-2FDC9C9D2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71C893-2156-11BF-F3EC-69ECA3EF5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7F441B-5F76-47BB-8ACD-6ABEF8FD7D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32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9C12F29-4481-DCA0-E752-48621E0D5560}"/>
              </a:ext>
            </a:extLst>
          </p:cNvPr>
          <p:cNvSpPr/>
          <p:nvPr userDrawn="1"/>
        </p:nvSpPr>
        <p:spPr>
          <a:xfrm>
            <a:off x="0" y="0"/>
            <a:ext cx="18288000" cy="8788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00B41BA-5043-BC7D-346D-F6B691BC96F7}"/>
              </a:ext>
            </a:extLst>
          </p:cNvPr>
          <p:cNvPicPr>
            <a:picLocks noGrp="1" noChangeAspect="1"/>
          </p:cNvPicPr>
          <p:nvPr isPhoto="1" userDrawn="1"/>
        </p:nvPicPr>
        <p:blipFill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2" y="1588"/>
            <a:ext cx="18285176" cy="10285412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8F5392A-7815-01BA-29A0-DD5172D2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905376-BA1E-A29F-9022-5C378ABB6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C2C726-592C-5112-FC15-EEC4AF693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11246B-A497-46C2-A7E6-7AD015ACA59E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3A6DD4-E73C-8C49-03A1-AC2415BEB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E0AB68-568B-042A-729F-67BFFD6A7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989D9A-5A16-4296-AB2E-D33EEF1EAB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A9C465F-B9C8-7371-8428-0C62E3CFB631}"/>
              </a:ext>
            </a:extLst>
          </p:cNvPr>
          <p:cNvSpPr txBox="1"/>
          <p:nvPr/>
        </p:nvSpPr>
        <p:spPr>
          <a:xfrm>
            <a:off x="218364" y="4635668"/>
            <a:ext cx="10064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183">
                <a:solidFill>
                  <a:srgbClr val="17577A"/>
                </a:solidFill>
                <a:latin typeface="Aptos Black" panose="020B0004020202020204" pitchFamily="34" charset="0"/>
              </a:rPr>
              <a:t>ESTRUTURA</a:t>
            </a:r>
            <a:r>
              <a:rPr lang="pt-BR" sz="6000" noProof="0"/>
              <a:t> </a:t>
            </a:r>
            <a:r>
              <a:rPr lang="pt-BR" sz="5183">
                <a:solidFill>
                  <a:srgbClr val="17577A"/>
                </a:solidFill>
                <a:latin typeface="Aptos Black" panose="020B0004020202020204" pitchFamily="34" charset="0"/>
              </a:rPr>
              <a:t>ORGANIZACIONAL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10D1457-3583-78F8-8669-7D674734D805}"/>
              </a:ext>
            </a:extLst>
          </p:cNvPr>
          <p:cNvSpPr txBox="1"/>
          <p:nvPr/>
        </p:nvSpPr>
        <p:spPr>
          <a:xfrm>
            <a:off x="218364" y="5651331"/>
            <a:ext cx="7925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noProof="0"/>
              <a:t>ORGANOGRAMA DA ADMINISTRAÇÃO CENTRAL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8628106-B6CD-24F0-28FE-C12C4B3A070F}"/>
              </a:ext>
            </a:extLst>
          </p:cNvPr>
          <p:cNvSpPr txBox="1"/>
          <p:nvPr/>
        </p:nvSpPr>
        <p:spPr>
          <a:xfrm>
            <a:off x="218364" y="7797028"/>
            <a:ext cx="129926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Aprovado em Diretoria Executiva (</a:t>
            </a:r>
            <a:r>
              <a:rPr lang="pt-BR" sz="1400" i="1">
                <a:solidFill>
                  <a:prstClr val="black"/>
                </a:solidFill>
              </a:rPr>
              <a:t>Voto – Diretoria Executiva – SEI Nº 81/2025, de 12 de setembro de 2025)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i="1">
                <a:solidFill>
                  <a:prstClr val="black"/>
                </a:solidFill>
              </a:rPr>
              <a:t>Aprovado no Conselho de Administração (Resolução N° 304, de 18 de setembro de 2026)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Aprovado pela SEST/MGI (</a:t>
            </a:r>
            <a:r>
              <a:rPr kumimoji="0" lang="pt-BR" altLang="pt-BR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Nota Técnica SEI nº 2135/2026/MG de 10 de fevereiro de 2026)</a:t>
            </a:r>
            <a:endParaRPr kumimoji="0" lang="pt-BR" sz="140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i="1">
                <a:solidFill>
                  <a:prstClr val="black"/>
                </a:solidFill>
              </a:rPr>
              <a:t>Aprovado pelo MEC (</a:t>
            </a:r>
            <a:r>
              <a:rPr kumimoji="0" lang="pt-BR" altLang="pt-BR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Ofício Nº 867/2026/DP3/GAB/SE/SE-MEC de 21 de maio de 2026)</a:t>
            </a:r>
            <a:endParaRPr lang="pt-BR" sz="1400" i="1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Publicado em 09 de junho de 2026 (Portaria SEI N° 20 de 9 de junho de 2026, Boletim de Serviço N° 2306, de 9 de junho de 2026)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599083-55A4-6B2D-1212-F1FED5DE4A90}"/>
              </a:ext>
            </a:extLst>
          </p:cNvPr>
          <p:cNvSpPr>
            <a:spLocks/>
          </p:cNvSpPr>
          <p:nvPr/>
        </p:nvSpPr>
        <p:spPr>
          <a:xfrm>
            <a:off x="5131558" y="8966579"/>
            <a:ext cx="2088108" cy="1040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06FD7-5F9E-E023-235D-27B7B9DCB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061665A1-246B-997C-B858-754FB30D8610}"/>
              </a:ext>
            </a:extLst>
          </p:cNvPr>
          <p:cNvSpPr txBox="1"/>
          <p:nvPr/>
        </p:nvSpPr>
        <p:spPr>
          <a:xfrm>
            <a:off x="762000" y="567429"/>
            <a:ext cx="76517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5183"/>
              </a:lnSpc>
              <a:defRPr sz="5183">
                <a:solidFill>
                  <a:srgbClr val="17577A"/>
                </a:solidFill>
                <a:latin typeface="Aptos Black" panose="020B0004020202020204" pitchFamily="34" charset="0"/>
                <a:ea typeface="Intro Rust"/>
                <a:cs typeface="Intro Rust"/>
              </a:defRPr>
            </a:lvl1pPr>
          </a:lstStyle>
          <a:p>
            <a:r>
              <a:rPr lang="pt-BR" noProof="0">
                <a:sym typeface="Intro Rust"/>
              </a:rPr>
              <a:t>VICE-PRESIDÊNCIA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A3EF975-B63A-881D-90F7-052FCCA54CA0}"/>
              </a:ext>
            </a:extLst>
          </p:cNvPr>
          <p:cNvSpPr/>
          <p:nvPr/>
        </p:nvSpPr>
        <p:spPr>
          <a:xfrm>
            <a:off x="8405436" y="1800933"/>
            <a:ext cx="1530000" cy="972000"/>
          </a:xfrm>
          <a:prstGeom prst="roundRect">
            <a:avLst/>
          </a:prstGeom>
          <a:solidFill>
            <a:srgbClr val="0065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VICE-PRESIDÊNCIA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3615F11-A53D-D9E5-D685-BDAB77FAFE14}"/>
              </a:ext>
            </a:extLst>
          </p:cNvPr>
          <p:cNvSpPr/>
          <p:nvPr/>
        </p:nvSpPr>
        <p:spPr>
          <a:xfrm>
            <a:off x="10013392" y="2770364"/>
            <a:ext cx="1530000" cy="972000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CHEFIA DE GABINETE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FE01A45-42E2-5C3B-FAEA-997E861859D6}"/>
              </a:ext>
            </a:extLst>
          </p:cNvPr>
          <p:cNvSpPr/>
          <p:nvPr/>
        </p:nvSpPr>
        <p:spPr>
          <a:xfrm>
            <a:off x="12052418" y="4209736"/>
            <a:ext cx="1695155" cy="972000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DE GESTÃO DA REDE </a:t>
            </a:r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E694630-FAAC-2A07-2E52-3812FA5C5551}"/>
              </a:ext>
            </a:extLst>
          </p:cNvPr>
          <p:cNvCxnSpPr>
            <a:cxnSpLocks/>
            <a:stCxn id="2" idx="2"/>
            <a:endCxn id="3" idx="1"/>
          </p:cNvCxnSpPr>
          <p:nvPr/>
        </p:nvCxnSpPr>
        <p:spPr>
          <a:xfrm rot="16200000" flipH="1">
            <a:off x="9350199" y="2593170"/>
            <a:ext cx="483431" cy="842956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A521C590-BF95-E765-73AC-F068EA3181C3}"/>
              </a:ext>
            </a:extLst>
          </p:cNvPr>
          <p:cNvCxnSpPr>
            <a:cxnSpLocks/>
            <a:stCxn id="2" idx="2"/>
            <a:endCxn id="34" idx="3"/>
          </p:cNvCxnSpPr>
          <p:nvPr/>
        </p:nvCxnSpPr>
        <p:spPr>
          <a:xfrm rot="5400000">
            <a:off x="8441657" y="2527584"/>
            <a:ext cx="483431" cy="974129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3FA85037-7B0A-8378-1872-74BB0890BD47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 rot="5400000">
            <a:off x="4939538" y="4910517"/>
            <a:ext cx="383408" cy="925847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A55F2B7-428B-BBE3-E053-7ED9BB3CBD0C}"/>
              </a:ext>
            </a:extLst>
          </p:cNvPr>
          <p:cNvSpPr/>
          <p:nvPr/>
        </p:nvSpPr>
        <p:spPr>
          <a:xfrm>
            <a:off x="2193885" y="5561171"/>
            <a:ext cx="1530000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SUPERVISÃO-GERAL DE MODELAGEM ORGANIZACIONAL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812C91AF-6D9A-0AFA-8B84-EA684BCA875B}"/>
              </a:ext>
            </a:extLst>
          </p:cNvPr>
          <p:cNvCxnSpPr>
            <a:cxnSpLocks/>
            <a:stCxn id="7" idx="2"/>
            <a:endCxn id="26" idx="0"/>
          </p:cNvCxnSpPr>
          <p:nvPr/>
        </p:nvCxnSpPr>
        <p:spPr>
          <a:xfrm rot="16200000" flipH="1">
            <a:off x="13938280" y="4143451"/>
            <a:ext cx="383408" cy="2459977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ED10F42A-C9FE-6962-E33B-3E3374A95073}"/>
              </a:ext>
            </a:extLst>
          </p:cNvPr>
          <p:cNvCxnSpPr>
            <a:cxnSpLocks/>
            <a:stCxn id="2" idx="2"/>
            <a:endCxn id="7" idx="0"/>
          </p:cNvCxnSpPr>
          <p:nvPr/>
        </p:nvCxnSpPr>
        <p:spPr>
          <a:xfrm rot="16200000" flipH="1">
            <a:off x="10316815" y="1626554"/>
            <a:ext cx="1436803" cy="3729560"/>
          </a:xfrm>
          <a:prstGeom prst="bentConnector3">
            <a:avLst>
              <a:gd name="adj1" fmla="val 80396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20C54C0-B5D6-4138-A782-04AF8C88CCDB}"/>
              </a:ext>
            </a:extLst>
          </p:cNvPr>
          <p:cNvSpPr/>
          <p:nvPr/>
        </p:nvSpPr>
        <p:spPr>
          <a:xfrm>
            <a:off x="6327771" y="3419552"/>
            <a:ext cx="290246" cy="32281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noProof="0"/>
              <a:t>2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ECE9D9A-E8F1-40CF-AB3E-0F288A6B01B4}"/>
              </a:ext>
            </a:extLst>
          </p:cNvPr>
          <p:cNvSpPr/>
          <p:nvPr/>
        </p:nvSpPr>
        <p:spPr>
          <a:xfrm>
            <a:off x="4746587" y="4209736"/>
            <a:ext cx="1695155" cy="972000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DE DESENVOLVIMENTO INSTITUCIONAL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DF5519BD-E2DB-4600-BA32-A4C3C1E84584}"/>
              </a:ext>
            </a:extLst>
          </p:cNvPr>
          <p:cNvSpPr/>
          <p:nvPr/>
        </p:nvSpPr>
        <p:spPr>
          <a:xfrm>
            <a:off x="5612751" y="5561171"/>
            <a:ext cx="1530000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SUPERVISÃO-GERAL DE GOVERNANÇA, RESPONSABILIDADE SOCIAL E AMBIENTAL</a:t>
            </a:r>
          </a:p>
        </p:txBody>
      </p: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7D298070-5266-EFE6-AD6B-9A4879F2BDD0}"/>
              </a:ext>
            </a:extLst>
          </p:cNvPr>
          <p:cNvCxnSpPr>
            <a:cxnSpLocks/>
            <a:stCxn id="17" idx="2"/>
            <a:endCxn id="25" idx="0"/>
          </p:cNvCxnSpPr>
          <p:nvPr/>
        </p:nvCxnSpPr>
        <p:spPr>
          <a:xfrm rot="16200000" flipH="1">
            <a:off x="6648970" y="4126931"/>
            <a:ext cx="383408" cy="2493018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0FEB9F62-9C83-4FAA-B8AA-F8CFF45A973F}"/>
              </a:ext>
            </a:extLst>
          </p:cNvPr>
          <p:cNvSpPr/>
          <p:nvPr/>
        </p:nvSpPr>
        <p:spPr>
          <a:xfrm>
            <a:off x="3903318" y="5565144"/>
            <a:ext cx="1530000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SUPERVISÃO-GERAL DE PLANEJAMENTO ESTRATÉGICO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F42E2D49-F452-43D5-B104-AE4CAD056E7C}"/>
              </a:ext>
            </a:extLst>
          </p:cNvPr>
          <p:cNvSpPr/>
          <p:nvPr/>
        </p:nvSpPr>
        <p:spPr>
          <a:xfrm>
            <a:off x="12887011" y="5565144"/>
            <a:ext cx="1530000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SUPERVISÃO-GERAL DE RELAÇÕES COM AS UNIVERSIDADES</a:t>
            </a:r>
          </a:p>
        </p:txBody>
      </p: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FF6CC08C-5D6A-4C60-AF0D-628C615CBE26}"/>
              </a:ext>
            </a:extLst>
          </p:cNvPr>
          <p:cNvCxnSpPr>
            <a:cxnSpLocks/>
            <a:stCxn id="7" idx="2"/>
            <a:endCxn id="21" idx="0"/>
          </p:cNvCxnSpPr>
          <p:nvPr/>
        </p:nvCxnSpPr>
        <p:spPr>
          <a:xfrm rot="16200000" flipH="1">
            <a:off x="13084299" y="4997432"/>
            <a:ext cx="383408" cy="752015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4C7BB1EF-0E43-4C69-B2EA-13E3D56B8E78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 rot="16200000" flipH="1">
            <a:off x="5796241" y="4979660"/>
            <a:ext cx="379435" cy="783586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A15961F7-B4F4-47AE-A7F1-56B369FCCFDC}"/>
              </a:ext>
            </a:extLst>
          </p:cNvPr>
          <p:cNvCxnSpPr>
            <a:cxnSpLocks/>
            <a:stCxn id="2" idx="2"/>
            <a:endCxn id="17" idx="0"/>
          </p:cNvCxnSpPr>
          <p:nvPr/>
        </p:nvCxnSpPr>
        <p:spPr>
          <a:xfrm rot="5400000">
            <a:off x="6663900" y="1703199"/>
            <a:ext cx="1436803" cy="3576271"/>
          </a:xfrm>
          <a:prstGeom prst="bentConnector3">
            <a:avLst>
              <a:gd name="adj1" fmla="val 80396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29ACAAD-18C0-A2FF-9526-B4F5ADE64D89}"/>
              </a:ext>
            </a:extLst>
          </p:cNvPr>
          <p:cNvSpPr/>
          <p:nvPr/>
        </p:nvSpPr>
        <p:spPr>
          <a:xfrm>
            <a:off x="7322183" y="5565144"/>
            <a:ext cx="1530000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SUPERVISÃO-GERAL DE COOPERAÇÕES INSTITUCIONAIS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E84F2CC5-A8AC-8B26-831C-346FF1E03236}"/>
              </a:ext>
            </a:extLst>
          </p:cNvPr>
          <p:cNvSpPr/>
          <p:nvPr/>
        </p:nvSpPr>
        <p:spPr>
          <a:xfrm>
            <a:off x="14594973" y="5565144"/>
            <a:ext cx="1530000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SUPERVISÃO-GERAL DE PLANEJAMENTO ORÇAMENTÁRIO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F1759F00-E7B6-DB74-AF5A-A14BC0089147}"/>
              </a:ext>
            </a:extLst>
          </p:cNvPr>
          <p:cNvSpPr/>
          <p:nvPr/>
        </p:nvSpPr>
        <p:spPr>
          <a:xfrm>
            <a:off x="11179048" y="5565144"/>
            <a:ext cx="1530000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SUPERVISÃO-GERAL DE RELAÇÕES COM O SISTEMA ÚNICO DE SAÚDE </a:t>
            </a:r>
          </a:p>
        </p:txBody>
      </p: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68C14116-BDB2-E4B0-E60F-C9B75F543E3D}"/>
              </a:ext>
            </a:extLst>
          </p:cNvPr>
          <p:cNvCxnSpPr>
            <a:cxnSpLocks/>
            <a:stCxn id="17" idx="2"/>
            <a:endCxn id="11" idx="0"/>
          </p:cNvCxnSpPr>
          <p:nvPr/>
        </p:nvCxnSpPr>
        <p:spPr>
          <a:xfrm rot="5400000">
            <a:off x="4086808" y="4053813"/>
            <a:ext cx="379435" cy="2635280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34FA1C87-C756-FCE3-C9C9-C9ED5954E710}"/>
              </a:ext>
            </a:extLst>
          </p:cNvPr>
          <p:cNvCxnSpPr>
            <a:cxnSpLocks/>
            <a:stCxn id="7" idx="2"/>
            <a:endCxn id="27" idx="0"/>
          </p:cNvCxnSpPr>
          <p:nvPr/>
        </p:nvCxnSpPr>
        <p:spPr>
          <a:xfrm rot="5400000">
            <a:off x="12230318" y="4895466"/>
            <a:ext cx="383408" cy="955948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47496D6D-6F11-DEC8-702A-6BF7283C3CFB}"/>
              </a:ext>
            </a:extLst>
          </p:cNvPr>
          <p:cNvSpPr/>
          <p:nvPr/>
        </p:nvSpPr>
        <p:spPr>
          <a:xfrm>
            <a:off x="6770872" y="2676704"/>
            <a:ext cx="1530000" cy="97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EXECUTIVA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0579E058-072F-9072-E695-D5FDB5F063AB}"/>
              </a:ext>
            </a:extLst>
          </p:cNvPr>
          <p:cNvSpPr/>
          <p:nvPr/>
        </p:nvSpPr>
        <p:spPr>
          <a:xfrm>
            <a:off x="6666307" y="2770364"/>
            <a:ext cx="1530000" cy="97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EXECUTIVA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D0E297F3-60DE-0945-5BE6-0BF1BBAE555A}"/>
              </a:ext>
            </a:extLst>
          </p:cNvPr>
          <p:cNvSpPr/>
          <p:nvPr/>
        </p:nvSpPr>
        <p:spPr>
          <a:xfrm>
            <a:off x="9413942" y="5565144"/>
            <a:ext cx="1587143" cy="978339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SUPERVISÃO-GERAL DE DESENVOLVIMENTO DA REDE</a:t>
            </a:r>
          </a:p>
        </p:txBody>
      </p: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2F83289A-6B5E-0E74-E507-5AA25AF087FC}"/>
              </a:ext>
            </a:extLst>
          </p:cNvPr>
          <p:cNvCxnSpPr>
            <a:cxnSpLocks/>
            <a:stCxn id="7" idx="2"/>
            <a:endCxn id="35" idx="0"/>
          </p:cNvCxnSpPr>
          <p:nvPr/>
        </p:nvCxnSpPr>
        <p:spPr>
          <a:xfrm rot="5400000">
            <a:off x="11362051" y="4027199"/>
            <a:ext cx="383408" cy="2692482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69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37966-FC75-4B20-787B-8392DAEB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A3EF975-B63A-881D-90F7-052FCCA54CA0}"/>
              </a:ext>
            </a:extLst>
          </p:cNvPr>
          <p:cNvSpPr/>
          <p:nvPr/>
        </p:nvSpPr>
        <p:spPr>
          <a:xfrm>
            <a:off x="7793910" y="1908034"/>
            <a:ext cx="1530000" cy="972000"/>
          </a:xfrm>
          <a:prstGeom prst="roundRect">
            <a:avLst/>
          </a:prstGeom>
          <a:solidFill>
            <a:srgbClr val="00657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DIRETORIA DE ENSINO, PESQUISA E INOVAÇÃO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579E058-072F-9072-E695-D5FDB5F063AB}"/>
              </a:ext>
            </a:extLst>
          </p:cNvPr>
          <p:cNvSpPr/>
          <p:nvPr/>
        </p:nvSpPr>
        <p:spPr>
          <a:xfrm>
            <a:off x="6256656" y="2877465"/>
            <a:ext cx="1530000" cy="972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EXECUTIVA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3615F11-A53D-D9E5-D685-BDAB77FAFE14}"/>
              </a:ext>
            </a:extLst>
          </p:cNvPr>
          <p:cNvSpPr/>
          <p:nvPr/>
        </p:nvSpPr>
        <p:spPr>
          <a:xfrm>
            <a:off x="9306866" y="2877465"/>
            <a:ext cx="1530000" cy="972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CORPORATIVA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FE01A45-42E2-5C3B-FAEA-997E861859D6}"/>
              </a:ext>
            </a:extLst>
          </p:cNvPr>
          <p:cNvSpPr/>
          <p:nvPr/>
        </p:nvSpPr>
        <p:spPr>
          <a:xfrm>
            <a:off x="11066052" y="4316837"/>
            <a:ext cx="1530000" cy="972000"/>
          </a:xfrm>
          <a:prstGeom prst="roundRect">
            <a:avLst/>
          </a:prstGeom>
          <a:solidFill>
            <a:srgbClr val="0097A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DE GESTÃO DA PESQUISA E DA INOVAÇÃO</a:t>
            </a:r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6E694630-FAAC-2A07-2E52-3812FA5C5551}"/>
              </a:ext>
            </a:extLst>
          </p:cNvPr>
          <p:cNvCxnSpPr>
            <a:cxnSpLocks/>
            <a:stCxn id="2" idx="2"/>
            <a:endCxn id="7" idx="1"/>
          </p:cNvCxnSpPr>
          <p:nvPr/>
        </p:nvCxnSpPr>
        <p:spPr>
          <a:xfrm rot="16200000" flipH="1">
            <a:off x="8691173" y="2747771"/>
            <a:ext cx="483431" cy="74795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A521C590-BF95-E765-73AC-F068EA3181C3}"/>
              </a:ext>
            </a:extLst>
          </p:cNvPr>
          <p:cNvCxnSpPr>
            <a:cxnSpLocks/>
            <a:stCxn id="2" idx="2"/>
            <a:endCxn id="3" idx="3"/>
          </p:cNvCxnSpPr>
          <p:nvPr/>
        </p:nvCxnSpPr>
        <p:spPr>
          <a:xfrm rot="5400000">
            <a:off x="7931068" y="2735622"/>
            <a:ext cx="483431" cy="772254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3FA85037-7B0A-8378-1872-74BB0890BD47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487736" y="4829818"/>
            <a:ext cx="494857" cy="141289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812C91AF-6D9A-0AFA-8B84-EA684BCA875B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rot="16200000" flipH="1">
            <a:off x="12467543" y="4652345"/>
            <a:ext cx="381418" cy="165440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ED10F42A-C9FE-6962-E33B-3E3374A95073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 rot="16200000" flipH="1">
            <a:off x="9476580" y="1962364"/>
            <a:ext cx="1436803" cy="3272142"/>
          </a:xfrm>
          <a:prstGeom prst="bentConnector3">
            <a:avLst>
              <a:gd name="adj1" fmla="val 82351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ECE9D9A-E8F1-40CF-AB3E-0F288A6B01B4}"/>
              </a:ext>
            </a:extLst>
          </p:cNvPr>
          <p:cNvSpPr/>
          <p:nvPr/>
        </p:nvSpPr>
        <p:spPr>
          <a:xfrm>
            <a:off x="4676611" y="4316837"/>
            <a:ext cx="1530000" cy="972000"/>
          </a:xfrm>
          <a:prstGeom prst="roundRect">
            <a:avLst/>
          </a:prstGeom>
          <a:solidFill>
            <a:srgbClr val="0097A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DE GESTÃO DO ENSINO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DF5519BD-E2DB-4600-BA32-A4C3C1E84584}"/>
              </a:ext>
            </a:extLst>
          </p:cNvPr>
          <p:cNvSpPr/>
          <p:nvPr/>
        </p:nvSpPr>
        <p:spPr>
          <a:xfrm>
            <a:off x="6206611" y="5753640"/>
            <a:ext cx="1670280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RESIDÊNCIAS EM SAÚDE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FEB9F62-9C83-4FAA-B8AA-F8CFF45A973F}"/>
              </a:ext>
            </a:extLst>
          </p:cNvPr>
          <p:cNvSpPr/>
          <p:nvPr/>
        </p:nvSpPr>
        <p:spPr>
          <a:xfrm>
            <a:off x="3193576" y="5783694"/>
            <a:ext cx="1670280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GESTÃO DE AMBIENTES DE APRENDIZAGEM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42E2D49-F452-43D5-B104-AE4CAD056E7C}"/>
              </a:ext>
            </a:extLst>
          </p:cNvPr>
          <p:cNvSpPr/>
          <p:nvPr/>
        </p:nvSpPr>
        <p:spPr>
          <a:xfrm>
            <a:off x="9395771" y="5648247"/>
            <a:ext cx="1670280" cy="107739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PESQUISA</a:t>
            </a: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FF6CC08C-5D6A-4C60-AF0D-628C615CBE26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 rot="5400000">
            <a:off x="10851277" y="4668472"/>
            <a:ext cx="359410" cy="160014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A15961F7-B4F4-47AE-A7F1-56B369FCCFDC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 rot="5400000">
            <a:off x="6281860" y="2039786"/>
            <a:ext cx="1436803" cy="3117299"/>
          </a:xfrm>
          <a:prstGeom prst="bentConnector3">
            <a:avLst>
              <a:gd name="adj1" fmla="val 82351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84F2CC5-A8AC-8B26-831C-346FF1E03236}"/>
              </a:ext>
            </a:extLst>
          </p:cNvPr>
          <p:cNvSpPr/>
          <p:nvPr/>
        </p:nvSpPr>
        <p:spPr>
          <a:xfrm>
            <a:off x="12596052" y="5670255"/>
            <a:ext cx="1778802" cy="10774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INOVAÇÃO E AVALIAÇÃO DE TECNOLOGIAS EM SAÚDE</a:t>
            </a:r>
          </a:p>
        </p:txBody>
      </p: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0BDEAF52-CAD9-45AA-AB18-88CBD5CFC303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16200000" flipH="1">
            <a:off x="6009280" y="4721168"/>
            <a:ext cx="464803" cy="160014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extLst>
              <a:ext uri="{FF2B5EF4-FFF2-40B4-BE49-F238E27FC236}">
                <a16:creationId xmlns:a16="http://schemas.microsoft.com/office/drawing/2014/main" id="{8BCAF077-F24B-1AB5-A12D-2558EDC958C4}"/>
              </a:ext>
            </a:extLst>
          </p:cNvPr>
          <p:cNvSpPr txBox="1"/>
          <p:nvPr/>
        </p:nvSpPr>
        <p:spPr>
          <a:xfrm>
            <a:off x="762000" y="567429"/>
            <a:ext cx="14521470" cy="684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5183"/>
              </a:lnSpc>
              <a:defRPr sz="5183">
                <a:solidFill>
                  <a:srgbClr val="17577A"/>
                </a:solidFill>
                <a:latin typeface="Aptos Black" panose="020B0004020202020204" pitchFamily="34" charset="0"/>
                <a:ea typeface="Intro Rust"/>
                <a:cs typeface="Intro Rus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51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83" b="0" i="0" u="none" strike="noStrike" kern="1200" cap="none" spc="0" normalizeH="0" baseline="0" noProof="0">
                <a:ln>
                  <a:noFill/>
                </a:ln>
                <a:solidFill>
                  <a:srgbClr val="17577A"/>
                </a:solidFill>
                <a:effectLst/>
                <a:uLnTx/>
                <a:uFillTx/>
                <a:latin typeface="Aptos Black" panose="020B0004020202020204" pitchFamily="34" charset="0"/>
                <a:sym typeface="Intro Rust"/>
              </a:rPr>
              <a:t>DIRETORIA DE ENSINO, PESQUISA E INOVAÇÃO</a:t>
            </a:r>
          </a:p>
        </p:txBody>
      </p:sp>
    </p:spTree>
    <p:extLst>
      <p:ext uri="{BB962C8B-B14F-4D97-AF65-F5344CB8AC3E}">
        <p14:creationId xmlns:p14="http://schemas.microsoft.com/office/powerpoint/2010/main" val="99262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727B8-46F4-5FCC-98BD-B6ACA5FD6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6DD54244-1A10-913F-6E90-C63F5600DDEA}"/>
              </a:ext>
            </a:extLst>
          </p:cNvPr>
          <p:cNvSpPr txBox="1"/>
          <p:nvPr/>
        </p:nvSpPr>
        <p:spPr>
          <a:xfrm>
            <a:off x="762000" y="567429"/>
            <a:ext cx="1143000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5183"/>
              </a:lnSpc>
              <a:defRPr sz="5183">
                <a:solidFill>
                  <a:srgbClr val="17577A"/>
                </a:solidFill>
                <a:latin typeface="Aptos Black" panose="020B0004020202020204" pitchFamily="34" charset="0"/>
                <a:ea typeface="Intro Rust"/>
                <a:cs typeface="Intro Rust"/>
              </a:defRPr>
            </a:lvl1pPr>
          </a:lstStyle>
          <a:p>
            <a:r>
              <a:rPr lang="pt-BR" noProof="0">
                <a:sym typeface="Intro Rust"/>
              </a:rPr>
              <a:t>DIRETORIA DE ATENÇÃO À SAÚDE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FA95A33-60F7-C578-F79D-2FA97E72F2C9}"/>
              </a:ext>
            </a:extLst>
          </p:cNvPr>
          <p:cNvSpPr/>
          <p:nvPr/>
        </p:nvSpPr>
        <p:spPr>
          <a:xfrm>
            <a:off x="7103263" y="1628939"/>
            <a:ext cx="1377091" cy="874858"/>
          </a:xfrm>
          <a:prstGeom prst="roundRect">
            <a:avLst/>
          </a:prstGeom>
          <a:solidFill>
            <a:srgbClr val="0065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99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DIRETORIA DE ATENÇÃO À SAÚDE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4EC814E-1A57-B8B9-AF8C-7C4D2F7AFAC6}"/>
              </a:ext>
            </a:extLst>
          </p:cNvPr>
          <p:cNvSpPr/>
          <p:nvPr/>
        </p:nvSpPr>
        <p:spPr>
          <a:xfrm>
            <a:off x="5719643" y="2501486"/>
            <a:ext cx="1377091" cy="87485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EXECUTIVA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8045981-C56B-6E39-68B1-96670F56C9BB}"/>
              </a:ext>
            </a:extLst>
          </p:cNvPr>
          <p:cNvSpPr/>
          <p:nvPr/>
        </p:nvSpPr>
        <p:spPr>
          <a:xfrm>
            <a:off x="8465014" y="2501486"/>
            <a:ext cx="1377091" cy="87485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CORPORATIVA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6534F6A-5CFB-185D-3903-31E1ACA5C937}"/>
              </a:ext>
            </a:extLst>
          </p:cNvPr>
          <p:cNvSpPr/>
          <p:nvPr/>
        </p:nvSpPr>
        <p:spPr>
          <a:xfrm>
            <a:off x="6938619" y="3692658"/>
            <a:ext cx="1685339" cy="973334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>
                <a:solidFill>
                  <a:schemeClr val="bg1"/>
                </a:solidFill>
                <a:latin typeface="Segoe UI"/>
                <a:ea typeface="Segoe UI Black"/>
                <a:cs typeface="Segoe UI"/>
              </a:rPr>
              <a:t>GERÊNCIA-EXECUTIVA DE GESTÃO DO CUIDADO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BDC5E57-3349-4055-A90C-BCBAB3D1CB0F}"/>
              </a:ext>
            </a:extLst>
          </p:cNvPr>
          <p:cNvSpPr/>
          <p:nvPr/>
        </p:nvSpPr>
        <p:spPr>
          <a:xfrm>
            <a:off x="11408088" y="3598454"/>
            <a:ext cx="1685339" cy="1053084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bg1"/>
                </a:solidFill>
                <a:latin typeface="Segoe UI"/>
                <a:ea typeface="Segoe UI Black"/>
                <a:cs typeface="Segoe UI"/>
              </a:rPr>
              <a:t>GERÊNCIA-EXECUTIVA DE  GESTÃO DA ATENÇÃO HOSPITALAR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184DFB4E-F6C0-C2D4-28A0-C6592C77B873}"/>
              </a:ext>
            </a:extLst>
          </p:cNvPr>
          <p:cNvCxnSpPr>
            <a:cxnSpLocks/>
            <a:stCxn id="2" idx="2"/>
            <a:endCxn id="7" idx="1"/>
          </p:cNvCxnSpPr>
          <p:nvPr/>
        </p:nvCxnSpPr>
        <p:spPr>
          <a:xfrm rot="16200000" flipH="1">
            <a:off x="7910855" y="2384753"/>
            <a:ext cx="435116" cy="673205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EAC88388-186E-EA58-A60F-3E5D3231479E}"/>
              </a:ext>
            </a:extLst>
          </p:cNvPr>
          <p:cNvCxnSpPr>
            <a:cxnSpLocks/>
            <a:stCxn id="2" idx="2"/>
            <a:endCxn id="3" idx="3"/>
          </p:cNvCxnSpPr>
          <p:nvPr/>
        </p:nvCxnSpPr>
        <p:spPr>
          <a:xfrm rot="5400000">
            <a:off x="7226714" y="2373818"/>
            <a:ext cx="435116" cy="695075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F82FDB5D-ECED-3446-2050-E374DA7F2510}"/>
              </a:ext>
            </a:extLst>
          </p:cNvPr>
          <p:cNvSpPr/>
          <p:nvPr/>
        </p:nvSpPr>
        <p:spPr>
          <a:xfrm>
            <a:off x="8061514" y="6783263"/>
            <a:ext cx="1377091" cy="87485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CUIDADOS CRÍTICOS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6CC65B46-8548-FBE8-BF1C-935D588AD091}"/>
              </a:ext>
            </a:extLst>
          </p:cNvPr>
          <p:cNvCxnSpPr>
            <a:cxnSpLocks/>
            <a:stCxn id="8" idx="2"/>
            <a:endCxn id="15" idx="1"/>
          </p:cNvCxnSpPr>
          <p:nvPr/>
        </p:nvCxnSpPr>
        <p:spPr>
          <a:xfrm rot="16200000" flipH="1">
            <a:off x="7149273" y="5298007"/>
            <a:ext cx="1544257" cy="280225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8C51565A-9562-7648-5B2C-49DA29C81BD8}"/>
              </a:ext>
            </a:extLst>
          </p:cNvPr>
          <p:cNvCxnSpPr>
            <a:cxnSpLocks/>
            <a:stCxn id="8" idx="2"/>
            <a:endCxn id="16" idx="1"/>
          </p:cNvCxnSpPr>
          <p:nvPr/>
        </p:nvCxnSpPr>
        <p:spPr>
          <a:xfrm rot="16200000" flipH="1">
            <a:off x="7647742" y="4799539"/>
            <a:ext cx="530731" cy="263636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F7EA7520-2A7C-12AA-D3E2-4D768B9D96F7}"/>
              </a:ext>
            </a:extLst>
          </p:cNvPr>
          <p:cNvSpPr/>
          <p:nvPr/>
        </p:nvSpPr>
        <p:spPr>
          <a:xfrm>
            <a:off x="8061514" y="5772820"/>
            <a:ext cx="1377091" cy="87485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CUIDADOS CIRÚRGICOS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91A4CB6-46A8-550F-C675-11AC261BE401}"/>
              </a:ext>
            </a:extLst>
          </p:cNvPr>
          <p:cNvSpPr/>
          <p:nvPr/>
        </p:nvSpPr>
        <p:spPr>
          <a:xfrm>
            <a:off x="8044925" y="4759294"/>
            <a:ext cx="1377091" cy="87485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CUIDADOS CLÍNICOS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648E34E2-396A-06AF-755F-96DB4D5DF465}"/>
              </a:ext>
            </a:extLst>
          </p:cNvPr>
          <p:cNvSpPr/>
          <p:nvPr/>
        </p:nvSpPr>
        <p:spPr>
          <a:xfrm>
            <a:off x="2816050" y="3664649"/>
            <a:ext cx="1500517" cy="1031985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>
                <a:solidFill>
                  <a:schemeClr val="bg1"/>
                </a:solidFill>
                <a:latin typeface="Segoe UI"/>
                <a:ea typeface="Segoe UI Black"/>
                <a:cs typeface="Segoe UI"/>
              </a:rPr>
              <a:t>GERÊNCIA-EXECUTIVA DE APOIO E QUALIFICAÇÃO DO CUIDADO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74F9F390-C6A1-1AC5-0613-463B29A26F1F}"/>
              </a:ext>
            </a:extLst>
          </p:cNvPr>
          <p:cNvSpPr/>
          <p:nvPr/>
        </p:nvSpPr>
        <p:spPr>
          <a:xfrm>
            <a:off x="3659227" y="5772820"/>
            <a:ext cx="1377091" cy="87485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DIRETRIZES CLÍNICAS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EFB0098D-32B3-4780-D775-B45F3C4D1470}"/>
              </a:ext>
            </a:extLst>
          </p:cNvPr>
          <p:cNvSpPr/>
          <p:nvPr/>
        </p:nvSpPr>
        <p:spPr>
          <a:xfrm>
            <a:off x="8073149" y="7809124"/>
            <a:ext cx="1377091" cy="8677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APOIO DIAGNÓSTICO E TERAPÊUTICO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2D83C701-5A1A-900A-3189-4640D6D83DCF}"/>
              </a:ext>
            </a:extLst>
          </p:cNvPr>
          <p:cNvSpPr/>
          <p:nvPr/>
        </p:nvSpPr>
        <p:spPr>
          <a:xfrm>
            <a:off x="12481372" y="5776397"/>
            <a:ext cx="1603118" cy="8677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GESTÃO DA INFORMAÇÃO ASSISTENCIAL </a:t>
            </a:r>
          </a:p>
        </p:txBody>
      </p: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31F355B2-1138-BA87-BC5F-A24F5E2BBDF7}"/>
              </a:ext>
            </a:extLst>
          </p:cNvPr>
          <p:cNvCxnSpPr>
            <a:cxnSpLocks/>
            <a:stCxn id="2" idx="2"/>
            <a:endCxn id="17" idx="0"/>
          </p:cNvCxnSpPr>
          <p:nvPr/>
        </p:nvCxnSpPr>
        <p:spPr>
          <a:xfrm rot="5400000">
            <a:off x="5098633" y="971473"/>
            <a:ext cx="1160852" cy="4225500"/>
          </a:xfrm>
          <a:prstGeom prst="bentConnector3">
            <a:avLst>
              <a:gd name="adj1" fmla="val 89385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E06EDC9C-1BF1-04EF-87C9-944A23914936}"/>
              </a:ext>
            </a:extLst>
          </p:cNvPr>
          <p:cNvSpPr/>
          <p:nvPr/>
        </p:nvSpPr>
        <p:spPr>
          <a:xfrm>
            <a:off x="3659227" y="4774618"/>
            <a:ext cx="1377091" cy="8677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QUALIDADE E VIGILÂNCIA EM SAÚDE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976956F5-A7EE-B3A6-2D32-EA7985C72978}"/>
              </a:ext>
            </a:extLst>
          </p:cNvPr>
          <p:cNvSpPr/>
          <p:nvPr/>
        </p:nvSpPr>
        <p:spPr>
          <a:xfrm>
            <a:off x="12481371" y="4774618"/>
            <a:ext cx="1603119" cy="8677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CONTRATUALIZAÇÃO HOSPITALAR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D1FA6950-96F9-BD4B-B3C3-36E7925D1564}"/>
              </a:ext>
            </a:extLst>
          </p:cNvPr>
          <p:cNvSpPr/>
          <p:nvPr/>
        </p:nvSpPr>
        <p:spPr>
          <a:xfrm>
            <a:off x="12481372" y="6786840"/>
            <a:ext cx="1603117" cy="8677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REGULAÇÃO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CC76BFC0-EF54-9AA4-E663-55059AE305F3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 flipH="1">
            <a:off x="7781289" y="2503797"/>
            <a:ext cx="10520" cy="1188861"/>
          </a:xfrm>
          <a:prstGeom prst="line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A33459C9-FDA7-4B96-A567-66ED4E822D2B}"/>
              </a:ext>
            </a:extLst>
          </p:cNvPr>
          <p:cNvSpPr/>
          <p:nvPr/>
        </p:nvSpPr>
        <p:spPr>
          <a:xfrm>
            <a:off x="12481372" y="7783203"/>
            <a:ext cx="1603117" cy="87485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PLANEJAMENTO ASSISTENCIAL</a:t>
            </a:r>
          </a:p>
        </p:txBody>
      </p: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9E284C0A-679F-6F38-C89F-302FB75FD4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69853" y="6333791"/>
            <a:ext cx="1513616" cy="269705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91CB63CA-D094-869E-B506-90D3BEFA5C98}"/>
              </a:ext>
            </a:extLst>
          </p:cNvPr>
          <p:cNvCxnSpPr>
            <a:cxnSpLocks/>
            <a:stCxn id="9" idx="2"/>
            <a:endCxn id="29" idx="1"/>
          </p:cNvCxnSpPr>
          <p:nvPr/>
        </p:nvCxnSpPr>
        <p:spPr>
          <a:xfrm rot="16200000" flipH="1">
            <a:off x="10581518" y="6320778"/>
            <a:ext cx="3569094" cy="230614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DC22207F-A69D-9933-54DF-D9FE571A8E47}"/>
              </a:ext>
            </a:extLst>
          </p:cNvPr>
          <p:cNvCxnSpPr>
            <a:cxnSpLocks/>
            <a:endCxn id="19" idx="1"/>
          </p:cNvCxnSpPr>
          <p:nvPr/>
        </p:nvCxnSpPr>
        <p:spPr>
          <a:xfrm rot="16200000" flipH="1">
            <a:off x="6145718" y="6315547"/>
            <a:ext cx="3573520" cy="281342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Angulado 38">
            <a:extLst>
              <a:ext uri="{FF2B5EF4-FFF2-40B4-BE49-F238E27FC236}">
                <a16:creationId xmlns:a16="http://schemas.microsoft.com/office/drawing/2014/main" id="{5699997A-34D2-36BC-B8A6-3F84C06686CD}"/>
              </a:ext>
            </a:extLst>
          </p:cNvPr>
          <p:cNvCxnSpPr>
            <a:cxnSpLocks/>
            <a:stCxn id="17" idx="2"/>
            <a:endCxn id="18" idx="1"/>
          </p:cNvCxnSpPr>
          <p:nvPr/>
        </p:nvCxnSpPr>
        <p:spPr>
          <a:xfrm rot="16200000" flipH="1">
            <a:off x="2855961" y="5406982"/>
            <a:ext cx="1513615" cy="92918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0DECBFCC-E5D0-8E94-223A-83836DF1EDE0}"/>
              </a:ext>
            </a:extLst>
          </p:cNvPr>
          <p:cNvCxnSpPr>
            <a:cxnSpLocks/>
            <a:stCxn id="17" idx="2"/>
            <a:endCxn id="22" idx="1"/>
          </p:cNvCxnSpPr>
          <p:nvPr/>
        </p:nvCxnSpPr>
        <p:spPr>
          <a:xfrm rot="16200000" flipH="1">
            <a:off x="3356849" y="4906094"/>
            <a:ext cx="511838" cy="92918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EBF93C9D-70AD-1F2E-B0CC-A64E425A3839}"/>
              </a:ext>
            </a:extLst>
          </p:cNvPr>
          <p:cNvCxnSpPr>
            <a:cxnSpLocks/>
            <a:stCxn id="9" idx="2"/>
            <a:endCxn id="23" idx="1"/>
          </p:cNvCxnSpPr>
          <p:nvPr/>
        </p:nvCxnSpPr>
        <p:spPr>
          <a:xfrm rot="16200000" flipH="1">
            <a:off x="12087597" y="4814698"/>
            <a:ext cx="556934" cy="230613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D64F50EC-26CF-BAC3-BA26-E0137C14972A}"/>
              </a:ext>
            </a:extLst>
          </p:cNvPr>
          <p:cNvCxnSpPr>
            <a:cxnSpLocks/>
            <a:stCxn id="9" idx="2"/>
            <a:endCxn id="20" idx="1"/>
          </p:cNvCxnSpPr>
          <p:nvPr/>
        </p:nvCxnSpPr>
        <p:spPr>
          <a:xfrm rot="16200000" flipH="1">
            <a:off x="11586709" y="5315587"/>
            <a:ext cx="1558713" cy="230614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D8A97901-6283-963A-6D60-78AF2AE3B127}"/>
              </a:ext>
            </a:extLst>
          </p:cNvPr>
          <p:cNvCxnSpPr>
            <a:cxnSpLocks/>
            <a:stCxn id="9" idx="2"/>
            <a:endCxn id="24" idx="1"/>
          </p:cNvCxnSpPr>
          <p:nvPr/>
        </p:nvCxnSpPr>
        <p:spPr>
          <a:xfrm rot="16200000" flipH="1">
            <a:off x="11081487" y="5820809"/>
            <a:ext cx="2569156" cy="230614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5EC19E24-91D7-B447-34FC-53FEE750186F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 rot="16200000" flipH="1">
            <a:off x="9473955" y="821650"/>
            <a:ext cx="1094657" cy="4458949"/>
          </a:xfrm>
          <a:prstGeom prst="bentConnector3">
            <a:avLst>
              <a:gd name="adj1" fmla="val 93637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27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3F65B-13AD-C657-9CD0-062FD919C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C92F5D6A-0339-14FB-6185-D72C19995B3B}"/>
              </a:ext>
            </a:extLst>
          </p:cNvPr>
          <p:cNvSpPr txBox="1"/>
          <p:nvPr/>
        </p:nvSpPr>
        <p:spPr>
          <a:xfrm>
            <a:off x="762000" y="567429"/>
            <a:ext cx="1226820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5183"/>
              </a:lnSpc>
              <a:defRPr sz="5183">
                <a:solidFill>
                  <a:srgbClr val="17577A"/>
                </a:solidFill>
                <a:latin typeface="Aptos Black" panose="020B0004020202020204" pitchFamily="34" charset="0"/>
                <a:ea typeface="Intro Rust"/>
                <a:cs typeface="Intro Rust"/>
              </a:defRPr>
            </a:lvl1pPr>
          </a:lstStyle>
          <a:p>
            <a:r>
              <a:rPr lang="pt-BR" noProof="0">
                <a:sym typeface="Intro Rust"/>
              </a:rPr>
              <a:t>DIRETORIA DE GESTÃO DE PESSOAS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2F37128-B268-3C29-FABE-B567B7C60C1E}"/>
              </a:ext>
            </a:extLst>
          </p:cNvPr>
          <p:cNvSpPr/>
          <p:nvPr/>
        </p:nvSpPr>
        <p:spPr>
          <a:xfrm>
            <a:off x="6922494" y="1482189"/>
            <a:ext cx="1530000" cy="972000"/>
          </a:xfrm>
          <a:prstGeom prst="roundRect">
            <a:avLst/>
          </a:prstGeom>
          <a:solidFill>
            <a:srgbClr val="0065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DIRETORIA DE GESTÃO DE PESSOAS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19B6DCC-53B5-D2FB-0F8F-412B9A940FCE}"/>
              </a:ext>
            </a:extLst>
          </p:cNvPr>
          <p:cNvSpPr/>
          <p:nvPr/>
        </p:nvSpPr>
        <p:spPr>
          <a:xfrm>
            <a:off x="5385240" y="2451620"/>
            <a:ext cx="1530000" cy="97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EXECUTIVA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868D1D3-5278-8592-7FF8-EF250E30AFD0}"/>
              </a:ext>
            </a:extLst>
          </p:cNvPr>
          <p:cNvSpPr/>
          <p:nvPr/>
        </p:nvSpPr>
        <p:spPr>
          <a:xfrm>
            <a:off x="8435450" y="2451620"/>
            <a:ext cx="1530000" cy="97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CORPORATIVA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2A1CC3F-798A-052D-7D91-48B1CA3B8C30}"/>
              </a:ext>
            </a:extLst>
          </p:cNvPr>
          <p:cNvSpPr/>
          <p:nvPr/>
        </p:nvSpPr>
        <p:spPr>
          <a:xfrm>
            <a:off x="11614308" y="3894855"/>
            <a:ext cx="1530000" cy="972000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DE ADMINISTRAÇÃO DE PESSOAL</a:t>
            </a:r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6D358D2B-C64D-D3F9-038D-979B036607B5}"/>
              </a:ext>
            </a:extLst>
          </p:cNvPr>
          <p:cNvCxnSpPr>
            <a:cxnSpLocks/>
            <a:stCxn id="2" idx="2"/>
            <a:endCxn id="7" idx="1"/>
          </p:cNvCxnSpPr>
          <p:nvPr/>
        </p:nvCxnSpPr>
        <p:spPr>
          <a:xfrm rot="16200000" flipH="1">
            <a:off x="7819757" y="2321926"/>
            <a:ext cx="483431" cy="747956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63E8EE66-6F90-2166-E77E-A1640D58F56A}"/>
              </a:ext>
            </a:extLst>
          </p:cNvPr>
          <p:cNvCxnSpPr>
            <a:cxnSpLocks/>
            <a:stCxn id="2" idx="2"/>
            <a:endCxn id="3" idx="3"/>
          </p:cNvCxnSpPr>
          <p:nvPr/>
        </p:nvCxnSpPr>
        <p:spPr>
          <a:xfrm rot="5400000">
            <a:off x="7059652" y="2309777"/>
            <a:ext cx="483431" cy="772254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B5679C28-AD82-A0B1-C774-E00AB210486F}"/>
              </a:ext>
            </a:extLst>
          </p:cNvPr>
          <p:cNvCxnSpPr>
            <a:cxnSpLocks/>
            <a:stCxn id="8" idx="2"/>
            <a:endCxn id="22" idx="1"/>
          </p:cNvCxnSpPr>
          <p:nvPr/>
        </p:nvCxnSpPr>
        <p:spPr>
          <a:xfrm rot="16200000" flipH="1">
            <a:off x="12203788" y="5042375"/>
            <a:ext cx="596192" cy="245152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208524AD-F7E9-2282-DA53-8E6610F43C8A}"/>
              </a:ext>
            </a:extLst>
          </p:cNvPr>
          <p:cNvCxnSpPr>
            <a:cxnSpLocks/>
            <a:stCxn id="27" idx="2"/>
            <a:endCxn id="13" idx="1"/>
          </p:cNvCxnSpPr>
          <p:nvPr/>
        </p:nvCxnSpPr>
        <p:spPr>
          <a:xfrm rot="16200000" flipH="1">
            <a:off x="6341745" y="6212601"/>
            <a:ext cx="2926675" cy="235181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6978835-42D0-D019-4E0A-1030619B1545}"/>
              </a:ext>
            </a:extLst>
          </p:cNvPr>
          <p:cNvSpPr/>
          <p:nvPr/>
        </p:nvSpPr>
        <p:spPr>
          <a:xfrm>
            <a:off x="7922673" y="7307530"/>
            <a:ext cx="1837995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BEM-ESTAR DO TRABALHADOR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6DAA56E-EC6E-481B-2EEC-2BDE77D6053F}"/>
              </a:ext>
            </a:extLst>
          </p:cNvPr>
          <p:cNvSpPr/>
          <p:nvPr/>
        </p:nvSpPr>
        <p:spPr>
          <a:xfrm>
            <a:off x="3086714" y="7307530"/>
            <a:ext cx="1675359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CARREIRAS E PROGRAMAS DE APRENDIZAGEM</a:t>
            </a:r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25FADEEF-1BA0-484F-4EBB-3B005ACEE565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 rot="16200000" flipH="1">
            <a:off x="9313068" y="828615"/>
            <a:ext cx="1440666" cy="4691814"/>
          </a:xfrm>
          <a:prstGeom prst="bentConnector3">
            <a:avLst>
              <a:gd name="adj1" fmla="val 81262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59B5F368-7A91-93B9-CC20-456D561DA95D}"/>
              </a:ext>
            </a:extLst>
          </p:cNvPr>
          <p:cNvSpPr/>
          <p:nvPr/>
        </p:nvSpPr>
        <p:spPr>
          <a:xfrm>
            <a:off x="2064238" y="3894855"/>
            <a:ext cx="1530000" cy="972000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DE PLANEJAMENTO DE PESSOAL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8473069-C734-BDBB-CD34-6539A1978ECE}"/>
              </a:ext>
            </a:extLst>
          </p:cNvPr>
          <p:cNvSpPr/>
          <p:nvPr/>
        </p:nvSpPr>
        <p:spPr>
          <a:xfrm>
            <a:off x="3060413" y="6120562"/>
            <a:ext cx="1675359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SELEÇÃO E PROVIMENTO DE PESSOAL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BE91F83A-0B5C-22DA-CC3A-3DA360669E9A}"/>
              </a:ext>
            </a:extLst>
          </p:cNvPr>
          <p:cNvSpPr/>
          <p:nvPr/>
        </p:nvSpPr>
        <p:spPr>
          <a:xfrm>
            <a:off x="12624460" y="6124535"/>
            <a:ext cx="1675359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PAGAMENTO DE PESSOAL</a:t>
            </a:r>
          </a:p>
        </p:txBody>
      </p: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BF9D7F0A-229D-8F93-EB52-E1F8498075CA}"/>
              </a:ext>
            </a:extLst>
          </p:cNvPr>
          <p:cNvCxnSpPr>
            <a:cxnSpLocks/>
            <a:stCxn id="8" idx="2"/>
            <a:endCxn id="18" idx="1"/>
          </p:cNvCxnSpPr>
          <p:nvPr/>
        </p:nvCxnSpPr>
        <p:spPr>
          <a:xfrm rot="16200000" flipH="1">
            <a:off x="11632030" y="5614133"/>
            <a:ext cx="1739708" cy="245152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do 19">
            <a:extLst>
              <a:ext uri="{FF2B5EF4-FFF2-40B4-BE49-F238E27FC236}">
                <a16:creationId xmlns:a16="http://schemas.microsoft.com/office/drawing/2014/main" id="{0BDF90CF-7F85-86A3-5070-3B648C026BB3}"/>
              </a:ext>
            </a:extLst>
          </p:cNvPr>
          <p:cNvCxnSpPr>
            <a:cxnSpLocks/>
            <a:stCxn id="2" idx="2"/>
            <a:endCxn id="16" idx="0"/>
          </p:cNvCxnSpPr>
          <p:nvPr/>
        </p:nvCxnSpPr>
        <p:spPr>
          <a:xfrm rot="5400000">
            <a:off x="4538033" y="745394"/>
            <a:ext cx="1440666" cy="4858256"/>
          </a:xfrm>
          <a:prstGeom prst="bentConnector3">
            <a:avLst>
              <a:gd name="adj1" fmla="val 80314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E6574E5-C9FF-10CE-0AC9-96BF098DAB13}"/>
              </a:ext>
            </a:extLst>
          </p:cNvPr>
          <p:cNvSpPr/>
          <p:nvPr/>
        </p:nvSpPr>
        <p:spPr>
          <a:xfrm>
            <a:off x="3060413" y="4981019"/>
            <a:ext cx="1675359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DIMENSIONAMENTO E MONITORAMENTO DE PESSOAL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FB78D20-32F0-0E76-AAA9-E7718E9ADF6C}"/>
              </a:ext>
            </a:extLst>
          </p:cNvPr>
          <p:cNvSpPr/>
          <p:nvPr/>
        </p:nvSpPr>
        <p:spPr>
          <a:xfrm>
            <a:off x="12624460" y="4981019"/>
            <a:ext cx="1675359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DOCUMENTAÇÃO, REGISTRO E JORNADA DE TRABALHO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01D459E1-CB53-3863-DFFF-4AA19DAC20A2}"/>
              </a:ext>
            </a:extLst>
          </p:cNvPr>
          <p:cNvSpPr/>
          <p:nvPr/>
        </p:nvSpPr>
        <p:spPr>
          <a:xfrm>
            <a:off x="12651704" y="7311503"/>
            <a:ext cx="1675359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GESTÃO E EXECUÇÃO DE OBRIGAÇÕES TRABALHISTAS  E DE RESSARCIMENTOS</a:t>
            </a:r>
          </a:p>
        </p:txBody>
      </p: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FFA69346-5794-8F24-AFC0-5561596F758D}"/>
              </a:ext>
            </a:extLst>
          </p:cNvPr>
          <p:cNvCxnSpPr>
            <a:cxnSpLocks/>
            <a:stCxn id="8" idx="2"/>
            <a:endCxn id="23" idx="1"/>
          </p:cNvCxnSpPr>
          <p:nvPr/>
        </p:nvCxnSpPr>
        <p:spPr>
          <a:xfrm rot="16200000" flipH="1">
            <a:off x="11052168" y="6193995"/>
            <a:ext cx="2926676" cy="272396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55C9B66A-8D34-439F-64DF-9BF3451259F8}"/>
              </a:ext>
            </a:extLst>
          </p:cNvPr>
          <p:cNvSpPr/>
          <p:nvPr/>
        </p:nvSpPr>
        <p:spPr>
          <a:xfrm>
            <a:off x="6922492" y="3894855"/>
            <a:ext cx="1530000" cy="972000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DE </a:t>
            </a:r>
            <a:r>
              <a:rPr lang="pt-BR" sz="10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DESENVOLVIMENTO</a:t>
            </a:r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DE PESSOAS</a:t>
            </a:r>
          </a:p>
        </p:txBody>
      </p: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484B7B61-3704-AB9B-DEC5-F624DE15C1AB}"/>
              </a:ext>
            </a:extLst>
          </p:cNvPr>
          <p:cNvCxnSpPr>
            <a:cxnSpLocks/>
            <a:stCxn id="27" idx="2"/>
            <a:endCxn id="30" idx="1"/>
          </p:cNvCxnSpPr>
          <p:nvPr/>
        </p:nvCxnSpPr>
        <p:spPr>
          <a:xfrm rot="16200000" flipH="1">
            <a:off x="6928573" y="5625774"/>
            <a:ext cx="1739707" cy="221868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4C42E8D4-E53E-7881-CF56-EBAF6010ACB6}"/>
              </a:ext>
            </a:extLst>
          </p:cNvPr>
          <p:cNvCxnSpPr>
            <a:cxnSpLocks/>
            <a:stCxn id="27" idx="2"/>
            <a:endCxn id="31" idx="1"/>
          </p:cNvCxnSpPr>
          <p:nvPr/>
        </p:nvCxnSpPr>
        <p:spPr>
          <a:xfrm rot="16200000" flipH="1">
            <a:off x="7500331" y="5054016"/>
            <a:ext cx="596191" cy="221868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EB497577-DC35-1868-547E-79E54DDF7966}"/>
              </a:ext>
            </a:extLst>
          </p:cNvPr>
          <p:cNvSpPr/>
          <p:nvPr/>
        </p:nvSpPr>
        <p:spPr>
          <a:xfrm>
            <a:off x="7909360" y="6120562"/>
            <a:ext cx="1852573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RELAÇÕES DO TRABALHO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E351DD77-2E8A-3A40-6729-E3CDC1E11188}"/>
              </a:ext>
            </a:extLst>
          </p:cNvPr>
          <p:cNvSpPr/>
          <p:nvPr/>
        </p:nvSpPr>
        <p:spPr>
          <a:xfrm>
            <a:off x="7909360" y="4977046"/>
            <a:ext cx="1852574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DESENVOLVIMENTO DO TRABALHADOR</a:t>
            </a:r>
          </a:p>
        </p:txBody>
      </p: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BCF35C62-0836-D31B-B347-E039E4D99A1F}"/>
              </a:ext>
            </a:extLst>
          </p:cNvPr>
          <p:cNvCxnSpPr>
            <a:cxnSpLocks/>
            <a:stCxn id="2" idx="2"/>
            <a:endCxn id="27" idx="0"/>
          </p:cNvCxnSpPr>
          <p:nvPr/>
        </p:nvCxnSpPr>
        <p:spPr>
          <a:xfrm rot="5400000">
            <a:off x="6967160" y="3174521"/>
            <a:ext cx="1440666" cy="2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4B10367A-73DD-147E-CE00-611A70B12857}"/>
              </a:ext>
            </a:extLst>
          </p:cNvPr>
          <p:cNvCxnSpPr>
            <a:cxnSpLocks/>
            <a:stCxn id="16" idx="2"/>
            <a:endCxn id="14" idx="1"/>
          </p:cNvCxnSpPr>
          <p:nvPr/>
        </p:nvCxnSpPr>
        <p:spPr>
          <a:xfrm rot="16200000" flipH="1">
            <a:off x="1494639" y="6201454"/>
            <a:ext cx="2926675" cy="257476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do 47">
            <a:extLst>
              <a:ext uri="{FF2B5EF4-FFF2-40B4-BE49-F238E27FC236}">
                <a16:creationId xmlns:a16="http://schemas.microsoft.com/office/drawing/2014/main" id="{FD5B4803-B932-A50A-1681-0363EF635D3E}"/>
              </a:ext>
            </a:extLst>
          </p:cNvPr>
          <p:cNvCxnSpPr>
            <a:cxnSpLocks/>
            <a:stCxn id="16" idx="2"/>
            <a:endCxn id="17" idx="1"/>
          </p:cNvCxnSpPr>
          <p:nvPr/>
        </p:nvCxnSpPr>
        <p:spPr>
          <a:xfrm rot="16200000" flipH="1">
            <a:off x="2074972" y="5621120"/>
            <a:ext cx="1739707" cy="231175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9644D626-24CC-BD97-9C50-50D37DCE2B50}"/>
              </a:ext>
            </a:extLst>
          </p:cNvPr>
          <p:cNvCxnSpPr>
            <a:cxnSpLocks/>
            <a:stCxn id="16" idx="2"/>
            <a:endCxn id="21" idx="1"/>
          </p:cNvCxnSpPr>
          <p:nvPr/>
        </p:nvCxnSpPr>
        <p:spPr>
          <a:xfrm rot="16200000" flipH="1">
            <a:off x="2646729" y="5049363"/>
            <a:ext cx="596192" cy="231175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17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BB489-91A1-A512-AC48-03A9ACF6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71E35D80-BDD8-609C-6BEB-493CBC71CD76}"/>
              </a:ext>
            </a:extLst>
          </p:cNvPr>
          <p:cNvSpPr txBox="1"/>
          <p:nvPr/>
        </p:nvSpPr>
        <p:spPr>
          <a:xfrm>
            <a:off x="762000" y="567429"/>
            <a:ext cx="1394460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5183"/>
              </a:lnSpc>
              <a:defRPr sz="5183">
                <a:solidFill>
                  <a:srgbClr val="17577A"/>
                </a:solidFill>
                <a:latin typeface="Aptos Black" panose="020B0004020202020204" pitchFamily="34" charset="0"/>
                <a:ea typeface="Intro Rust"/>
                <a:cs typeface="Intro Rust"/>
              </a:defRPr>
            </a:lvl1pPr>
          </a:lstStyle>
          <a:p>
            <a:r>
              <a:rPr lang="pt-BR" noProof="0">
                <a:sym typeface="Intro Rust"/>
              </a:rPr>
              <a:t>DIRETORIA DE ORÇAMENTO E FINANÇAS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A3EF975-B63A-881D-90F7-052FCCA54CA0}"/>
              </a:ext>
            </a:extLst>
          </p:cNvPr>
          <p:cNvSpPr/>
          <p:nvPr/>
        </p:nvSpPr>
        <p:spPr>
          <a:xfrm>
            <a:off x="7035687" y="1757417"/>
            <a:ext cx="1530000" cy="972000"/>
          </a:xfrm>
          <a:prstGeom prst="roundRect">
            <a:avLst/>
          </a:prstGeom>
          <a:solidFill>
            <a:srgbClr val="0065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DIRETORIA DE ORÇAMENTO E FINANÇAS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579E058-072F-9072-E695-D5FDB5F063AB}"/>
              </a:ext>
            </a:extLst>
          </p:cNvPr>
          <p:cNvSpPr/>
          <p:nvPr/>
        </p:nvSpPr>
        <p:spPr>
          <a:xfrm>
            <a:off x="5498433" y="2726848"/>
            <a:ext cx="1530000" cy="97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EXECUTIVA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3615F11-A53D-D9E5-D685-BDAB77FAFE14}"/>
              </a:ext>
            </a:extLst>
          </p:cNvPr>
          <p:cNvSpPr/>
          <p:nvPr/>
        </p:nvSpPr>
        <p:spPr>
          <a:xfrm>
            <a:off x="8548643" y="2726848"/>
            <a:ext cx="1530000" cy="97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CORPORATIVA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FE01A45-42E2-5C3B-FAEA-997E861859D6}"/>
              </a:ext>
            </a:extLst>
          </p:cNvPr>
          <p:cNvSpPr/>
          <p:nvPr/>
        </p:nvSpPr>
        <p:spPr>
          <a:xfrm>
            <a:off x="11205487" y="4138700"/>
            <a:ext cx="1530000" cy="972000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DE</a:t>
            </a:r>
            <a:endParaRPr lang="pt-BR" sz="1100" b="1" strike="sngStrike" noProof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1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CONTABILIDADE</a:t>
            </a:r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6E694630-FAAC-2A07-2E52-3812FA5C5551}"/>
              </a:ext>
            </a:extLst>
          </p:cNvPr>
          <p:cNvCxnSpPr>
            <a:cxnSpLocks/>
            <a:stCxn id="2" idx="2"/>
            <a:endCxn id="7" idx="1"/>
          </p:cNvCxnSpPr>
          <p:nvPr/>
        </p:nvCxnSpPr>
        <p:spPr>
          <a:xfrm rot="16200000" flipH="1">
            <a:off x="7932950" y="2597154"/>
            <a:ext cx="483431" cy="747956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A521C590-BF95-E765-73AC-F068EA3181C3}"/>
              </a:ext>
            </a:extLst>
          </p:cNvPr>
          <p:cNvCxnSpPr>
            <a:cxnSpLocks/>
            <a:stCxn id="2" idx="2"/>
            <a:endCxn id="3" idx="3"/>
          </p:cNvCxnSpPr>
          <p:nvPr/>
        </p:nvCxnSpPr>
        <p:spPr>
          <a:xfrm rot="5400000">
            <a:off x="7172845" y="2585005"/>
            <a:ext cx="483431" cy="772254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812C91AF-6D9A-0AFA-8B84-EA684BCA875B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 rot="16200000" flipH="1">
            <a:off x="12801666" y="4279520"/>
            <a:ext cx="588432" cy="2250791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D10F42A-C9FE-6962-E33B-3E3374A95073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 rot="16200000" flipH="1">
            <a:off x="9180946" y="1349158"/>
            <a:ext cx="1409283" cy="4169800"/>
          </a:xfrm>
          <a:prstGeom prst="bentConnector3">
            <a:avLst>
              <a:gd name="adj1" fmla="val 91454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ECE9D9A-E8F1-40CF-AB3E-0F288A6B01B4}"/>
              </a:ext>
            </a:extLst>
          </p:cNvPr>
          <p:cNvSpPr/>
          <p:nvPr/>
        </p:nvSpPr>
        <p:spPr>
          <a:xfrm>
            <a:off x="3536363" y="4193740"/>
            <a:ext cx="1530000" cy="972000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DE GESTÃO ORÇAMENTÁRIA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DF5519BD-E2DB-4600-BA32-A4C3C1E84584}"/>
              </a:ext>
            </a:extLst>
          </p:cNvPr>
          <p:cNvSpPr/>
          <p:nvPr/>
        </p:nvSpPr>
        <p:spPr>
          <a:xfrm>
            <a:off x="1634364" y="5695159"/>
            <a:ext cx="1530000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EXECUÇÃO ORÇAMENTÁRIA</a:t>
            </a:r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7D298070-5266-EFE6-AD6B-9A4879F2BDD0}"/>
              </a:ext>
            </a:extLst>
          </p:cNvPr>
          <p:cNvCxnSpPr>
            <a:cxnSpLocks/>
            <a:stCxn id="13" idx="2"/>
            <a:endCxn id="20" idx="0"/>
          </p:cNvCxnSpPr>
          <p:nvPr/>
        </p:nvCxnSpPr>
        <p:spPr>
          <a:xfrm rot="16200000" flipH="1">
            <a:off x="5081548" y="4385555"/>
            <a:ext cx="533392" cy="2093762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42E2D49-F452-43D5-B104-AE4CAD056E7C}"/>
              </a:ext>
            </a:extLst>
          </p:cNvPr>
          <p:cNvSpPr/>
          <p:nvPr/>
        </p:nvSpPr>
        <p:spPr>
          <a:xfrm>
            <a:off x="11205487" y="5699132"/>
            <a:ext cx="1530000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CONTABILIDADE PÚBLICA E SOCIETÁRIA</a:t>
            </a:r>
          </a:p>
        </p:txBody>
      </p:sp>
      <p:cxnSp>
        <p:nvCxnSpPr>
          <p:cNvPr id="17" name="Conector: Angulado 75">
            <a:extLst>
              <a:ext uri="{FF2B5EF4-FFF2-40B4-BE49-F238E27FC236}">
                <a16:creationId xmlns:a16="http://schemas.microsoft.com/office/drawing/2014/main" id="{FF6CC08C-5D6A-4C60-AF0D-628C615CBE26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>
            <a:off x="11970487" y="5110700"/>
            <a:ext cx="0" cy="588432"/>
          </a:xfrm>
          <a:prstGeom prst="straightConnector1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4C7BB1EF-0E43-4C69-B2EA-13E3D56B8E78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rot="5400000">
            <a:off x="3085655" y="4479450"/>
            <a:ext cx="529419" cy="1901999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A15961F7-B4F4-47AE-A7F1-56B369FCCFDC}"/>
              </a:ext>
            </a:extLst>
          </p:cNvPr>
          <p:cNvCxnSpPr>
            <a:cxnSpLocks/>
            <a:stCxn id="2" idx="2"/>
            <a:endCxn id="13" idx="0"/>
          </p:cNvCxnSpPr>
          <p:nvPr/>
        </p:nvCxnSpPr>
        <p:spPr>
          <a:xfrm rot="5400000">
            <a:off x="5318864" y="1711916"/>
            <a:ext cx="1464323" cy="3499324"/>
          </a:xfrm>
          <a:prstGeom prst="bentConnector3">
            <a:avLst>
              <a:gd name="adj1" fmla="val 88124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29ACAAD-18C0-A2FF-9526-B4F5ADE64D89}"/>
              </a:ext>
            </a:extLst>
          </p:cNvPr>
          <p:cNvSpPr/>
          <p:nvPr/>
        </p:nvSpPr>
        <p:spPr>
          <a:xfrm>
            <a:off x="5630125" y="5699132"/>
            <a:ext cx="1530000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GESTÃO ORÇAMENTÁRIA E FINANCEIRA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84F2CC5-A8AC-8B26-831C-346FF1E03236}"/>
              </a:ext>
            </a:extLst>
          </p:cNvPr>
          <p:cNvSpPr/>
          <p:nvPr/>
        </p:nvSpPr>
        <p:spPr>
          <a:xfrm>
            <a:off x="13456278" y="5699132"/>
            <a:ext cx="1530000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GESTÃO DE CUSTOS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F1759F00-E7B6-DB74-AF5A-A14BC0089147}"/>
              </a:ext>
            </a:extLst>
          </p:cNvPr>
          <p:cNvSpPr/>
          <p:nvPr/>
        </p:nvSpPr>
        <p:spPr>
          <a:xfrm>
            <a:off x="9011338" y="5699132"/>
            <a:ext cx="1530000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CONTABILIDADE FISCAL</a:t>
            </a:r>
          </a:p>
        </p:txBody>
      </p: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34FA1C87-C756-FCE3-C9C9-C9ED5954E710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 rot="5400000">
            <a:off x="10579197" y="4307842"/>
            <a:ext cx="588432" cy="2194149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E14DE36C-F95D-2C65-B604-E2F7580871B2}"/>
              </a:ext>
            </a:extLst>
          </p:cNvPr>
          <p:cNvSpPr/>
          <p:nvPr/>
        </p:nvSpPr>
        <p:spPr>
          <a:xfrm>
            <a:off x="3536363" y="5691187"/>
            <a:ext cx="1530000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ORÇAMENTO</a:t>
            </a:r>
          </a:p>
        </p:txBody>
      </p:sp>
      <p:cxnSp>
        <p:nvCxnSpPr>
          <p:cNvPr id="30" name="Conector: Angulado 22">
            <a:extLst>
              <a:ext uri="{FF2B5EF4-FFF2-40B4-BE49-F238E27FC236}">
                <a16:creationId xmlns:a16="http://schemas.microsoft.com/office/drawing/2014/main" id="{0507B109-7B7C-BFBA-0196-BAA21999A341}"/>
              </a:ext>
            </a:extLst>
          </p:cNvPr>
          <p:cNvCxnSpPr>
            <a:cxnSpLocks/>
            <a:stCxn id="13" idx="2"/>
            <a:endCxn id="29" idx="0"/>
          </p:cNvCxnSpPr>
          <p:nvPr/>
        </p:nvCxnSpPr>
        <p:spPr>
          <a:xfrm>
            <a:off x="4301363" y="5165740"/>
            <a:ext cx="0" cy="525447"/>
          </a:xfrm>
          <a:prstGeom prst="straightConnector1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318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A375B-C38F-017C-D29B-783DDB37E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AA053B54-0A2E-3450-77DE-88951D6D5F8E}"/>
              </a:ext>
            </a:extLst>
          </p:cNvPr>
          <p:cNvSpPr txBox="1"/>
          <p:nvPr/>
        </p:nvSpPr>
        <p:spPr>
          <a:xfrm>
            <a:off x="762000" y="567429"/>
            <a:ext cx="114300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5183"/>
              </a:lnSpc>
              <a:defRPr sz="5183">
                <a:solidFill>
                  <a:srgbClr val="17577A"/>
                </a:solidFill>
                <a:latin typeface="Aptos Black" panose="020B0004020202020204" pitchFamily="34" charset="0"/>
                <a:ea typeface="Intro Rust"/>
                <a:cs typeface="Intro Rust"/>
              </a:defRPr>
            </a:lvl1pPr>
          </a:lstStyle>
          <a:p>
            <a:pPr algn="l"/>
            <a:r>
              <a:rPr lang="pt-BR" noProof="0">
                <a:sym typeface="Intro Rust"/>
              </a:rPr>
              <a:t>DIRETORIA DE ADMINISTRAÇÃO E INFRAESTRUTURA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208F54C-BD41-7643-5B36-4E5FBD51DC71}"/>
              </a:ext>
            </a:extLst>
          </p:cNvPr>
          <p:cNvSpPr/>
          <p:nvPr/>
        </p:nvSpPr>
        <p:spPr>
          <a:xfrm>
            <a:off x="6629400" y="2041978"/>
            <a:ext cx="1377091" cy="874858"/>
          </a:xfrm>
          <a:prstGeom prst="roundRect">
            <a:avLst/>
          </a:prstGeom>
          <a:solidFill>
            <a:srgbClr val="0065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45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DIRETORIA DE ADMINISTRAÇÃO E INFRAESTRUTURA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3E1D653-FBFF-ACC2-65E2-AB98337C4B81}"/>
              </a:ext>
            </a:extLst>
          </p:cNvPr>
          <p:cNvSpPr/>
          <p:nvPr/>
        </p:nvSpPr>
        <p:spPr>
          <a:xfrm>
            <a:off x="5245780" y="2914524"/>
            <a:ext cx="1377091" cy="87485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EXECUTIVA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F0B81FD-B402-BD8A-7FC9-23348BB75FAF}"/>
              </a:ext>
            </a:extLst>
          </p:cNvPr>
          <p:cNvSpPr/>
          <p:nvPr/>
        </p:nvSpPr>
        <p:spPr>
          <a:xfrm>
            <a:off x="7991150" y="2914524"/>
            <a:ext cx="1377091" cy="87485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CORPORATIVA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56E67C5-B2B5-CB3B-D642-D0A9C601BA96}"/>
              </a:ext>
            </a:extLst>
          </p:cNvPr>
          <p:cNvSpPr/>
          <p:nvPr/>
        </p:nvSpPr>
        <p:spPr>
          <a:xfrm>
            <a:off x="6629412" y="4210044"/>
            <a:ext cx="1377091" cy="874858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b="1" noProof="0">
                <a:latin typeface="Segoe UI"/>
                <a:ea typeface="Segoe UI Black"/>
                <a:cs typeface="Segoe UI"/>
              </a:rPr>
              <a:t>GERÊNCIA-EXECUTIVA DE PLANEJAMENTO E LOGÍSTICA</a:t>
            </a:r>
            <a:endParaRPr lang="pt-BR" sz="900" b="1" noProof="0">
              <a:solidFill>
                <a:schemeClr val="accent4"/>
              </a:solidFill>
              <a:latin typeface="Segoe UI"/>
              <a:ea typeface="Segoe UI Black"/>
              <a:cs typeface="Segoe UI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D8CFF189-DF20-F4D7-FF30-AD6F97A50CF1}"/>
              </a:ext>
            </a:extLst>
          </p:cNvPr>
          <p:cNvSpPr/>
          <p:nvPr/>
        </p:nvSpPr>
        <p:spPr>
          <a:xfrm>
            <a:off x="10873860" y="4210044"/>
            <a:ext cx="1377091" cy="874858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b="1" noProof="0">
                <a:latin typeface="Segoe UI"/>
                <a:ea typeface="Segoe UI Black"/>
                <a:cs typeface="Segoe UI"/>
              </a:rPr>
              <a:t>GERÊNCIA-EXECUTIVA DE INFRAESTRUTURA HOSPITALAR E HOTELARIA</a:t>
            </a:r>
            <a:endParaRPr lang="pt-BR" sz="900" b="1" noProof="0">
              <a:solidFill>
                <a:schemeClr val="accent4"/>
              </a:solidFill>
              <a:latin typeface="Segoe UI"/>
              <a:ea typeface="Segoe UI Black"/>
              <a:cs typeface="Segoe UI"/>
            </a:endParaRP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5D99BDCD-7225-50FD-9C9F-AE358CA567D0}"/>
              </a:ext>
            </a:extLst>
          </p:cNvPr>
          <p:cNvCxnSpPr>
            <a:cxnSpLocks/>
            <a:stCxn id="2" idx="2"/>
            <a:endCxn id="7" idx="1"/>
          </p:cNvCxnSpPr>
          <p:nvPr/>
        </p:nvCxnSpPr>
        <p:spPr>
          <a:xfrm rot="16200000" flipH="1">
            <a:off x="7436991" y="2797792"/>
            <a:ext cx="435116" cy="673205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EAD23154-D3ED-EDBE-2F9C-62CF560DDBF0}"/>
              </a:ext>
            </a:extLst>
          </p:cNvPr>
          <p:cNvCxnSpPr>
            <a:cxnSpLocks/>
            <a:stCxn id="2" idx="2"/>
            <a:endCxn id="3" idx="3"/>
          </p:cNvCxnSpPr>
          <p:nvPr/>
        </p:nvCxnSpPr>
        <p:spPr>
          <a:xfrm rot="5400000">
            <a:off x="6752851" y="2786857"/>
            <a:ext cx="435116" cy="695075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45BEA44E-DF1F-21FB-C785-A7F9419ED46B}"/>
              </a:ext>
            </a:extLst>
          </p:cNvPr>
          <p:cNvCxnSpPr>
            <a:cxnSpLocks/>
            <a:stCxn id="22" idx="2"/>
            <a:endCxn id="25" idx="1"/>
          </p:cNvCxnSpPr>
          <p:nvPr/>
        </p:nvCxnSpPr>
        <p:spPr>
          <a:xfrm rot="16200000" flipH="1">
            <a:off x="2308258" y="6277669"/>
            <a:ext cx="2540164" cy="154629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0EC70813-26B5-946C-8D61-6C43F6FBE4FA}"/>
              </a:ext>
            </a:extLst>
          </p:cNvPr>
          <p:cNvSpPr/>
          <p:nvPr/>
        </p:nvSpPr>
        <p:spPr>
          <a:xfrm>
            <a:off x="7589174" y="7187636"/>
            <a:ext cx="1554826" cy="87485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 BENS PERMANENTES</a:t>
            </a:r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8D3C7AB2-137C-90F0-2660-8D2E7C8B9D7C}"/>
              </a:ext>
            </a:extLst>
          </p:cNvPr>
          <p:cNvCxnSpPr>
            <a:cxnSpLocks/>
            <a:stCxn id="9" idx="2"/>
            <a:endCxn id="31" idx="1"/>
          </p:cNvCxnSpPr>
          <p:nvPr/>
        </p:nvCxnSpPr>
        <p:spPr>
          <a:xfrm rot="16200000" flipH="1">
            <a:off x="11505539" y="5141768"/>
            <a:ext cx="536609" cy="422875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403348D6-22B7-23AF-8FFD-9EBA69A15EFF}"/>
              </a:ext>
            </a:extLst>
          </p:cNvPr>
          <p:cNvCxnSpPr>
            <a:cxnSpLocks/>
            <a:stCxn id="8" idx="2"/>
            <a:endCxn id="18" idx="1"/>
          </p:cNvCxnSpPr>
          <p:nvPr/>
        </p:nvCxnSpPr>
        <p:spPr>
          <a:xfrm rot="16200000" flipH="1">
            <a:off x="6683617" y="5719242"/>
            <a:ext cx="1538386" cy="269705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6CC8DE13-4107-825D-9226-82E055657ABF}"/>
              </a:ext>
            </a:extLst>
          </p:cNvPr>
          <p:cNvCxnSpPr>
            <a:cxnSpLocks/>
            <a:stCxn id="8" idx="2"/>
            <a:endCxn id="19" idx="1"/>
          </p:cNvCxnSpPr>
          <p:nvPr/>
        </p:nvCxnSpPr>
        <p:spPr>
          <a:xfrm rot="16200000" flipH="1">
            <a:off x="7185399" y="5217460"/>
            <a:ext cx="534822" cy="269705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10F37368-9FE0-8E8D-6C43-9FF4C44E43FA}"/>
              </a:ext>
            </a:extLst>
          </p:cNvPr>
          <p:cNvSpPr/>
          <p:nvPr/>
        </p:nvSpPr>
        <p:spPr>
          <a:xfrm>
            <a:off x="7587663" y="6185859"/>
            <a:ext cx="1556337" cy="87485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LOGÍSTICA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173331E-6D8B-99F2-DBDF-9BF6A629C86B}"/>
              </a:ext>
            </a:extLst>
          </p:cNvPr>
          <p:cNvSpPr/>
          <p:nvPr/>
        </p:nvSpPr>
        <p:spPr>
          <a:xfrm>
            <a:off x="7587663" y="5184082"/>
            <a:ext cx="1556337" cy="87128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PLANEJAMENTO DE CONTRATAÇÕES EM REDE</a:t>
            </a:r>
          </a:p>
        </p:txBody>
      </p: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BA22F0CE-225E-749C-9191-DA4F4C2AF7CE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 rot="16200000" flipH="1">
            <a:off x="8793572" y="1441210"/>
            <a:ext cx="1293208" cy="4244460"/>
          </a:xfrm>
          <a:prstGeom prst="bentConnector3">
            <a:avLst>
              <a:gd name="adj1" fmla="val 80605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6FE4AE90-DDA0-2F95-C086-8B5758D31ABD}"/>
              </a:ext>
            </a:extLst>
          </p:cNvPr>
          <p:cNvSpPr/>
          <p:nvPr/>
        </p:nvSpPr>
        <p:spPr>
          <a:xfrm>
            <a:off x="2812480" y="4210044"/>
            <a:ext cx="1377091" cy="874858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b="1" noProof="0">
                <a:latin typeface="Segoe UI"/>
                <a:ea typeface="Segoe UI Black"/>
                <a:cs typeface="Segoe UI"/>
              </a:rPr>
              <a:t>GERÊNCIA-EXECUTIVA DE ADMINISTRAÇÃO</a:t>
            </a:r>
            <a:endParaRPr lang="pt-BR" sz="900" b="1" noProof="0">
              <a:solidFill>
                <a:schemeClr val="accent4"/>
              </a:solidFill>
              <a:latin typeface="Segoe UI"/>
              <a:ea typeface="Segoe UI Black"/>
              <a:cs typeface="Segoe UI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9EBB80FB-99DA-C3E0-219E-55BB44191A8F}"/>
              </a:ext>
            </a:extLst>
          </p:cNvPr>
          <p:cNvSpPr/>
          <p:nvPr/>
        </p:nvSpPr>
        <p:spPr>
          <a:xfrm>
            <a:off x="3655656" y="6185859"/>
            <a:ext cx="1377091" cy="87485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CONTRATOS E CONVÊNIOS</a:t>
            </a:r>
          </a:p>
        </p:txBody>
      </p: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0113B93B-A01E-D804-EC14-3B43CDD50C9C}"/>
              </a:ext>
            </a:extLst>
          </p:cNvPr>
          <p:cNvCxnSpPr>
            <a:cxnSpLocks/>
            <a:stCxn id="22" idx="2"/>
            <a:endCxn id="30" idx="1"/>
          </p:cNvCxnSpPr>
          <p:nvPr/>
        </p:nvCxnSpPr>
        <p:spPr>
          <a:xfrm rot="16200000" flipH="1">
            <a:off x="3310037" y="5275891"/>
            <a:ext cx="536609" cy="154630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0E761D11-D6DF-D583-0139-572B426A9468}"/>
              </a:ext>
            </a:extLst>
          </p:cNvPr>
          <p:cNvSpPr/>
          <p:nvPr/>
        </p:nvSpPr>
        <p:spPr>
          <a:xfrm>
            <a:off x="3655655" y="7191212"/>
            <a:ext cx="1377091" cy="8677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GESTÃO DA SEDE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B8CC8C1A-D6C7-63D8-7075-C60F20666D9D}"/>
              </a:ext>
            </a:extLst>
          </p:cNvPr>
          <p:cNvSpPr/>
          <p:nvPr/>
        </p:nvSpPr>
        <p:spPr>
          <a:xfrm>
            <a:off x="11985281" y="7191212"/>
            <a:ext cx="1377091" cy="8677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HOTELARIA E SUPORTE OPERACIONAL </a:t>
            </a:r>
          </a:p>
        </p:txBody>
      </p: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03C4C375-06E4-B7C4-853C-D4EACBA11532}"/>
              </a:ext>
            </a:extLst>
          </p:cNvPr>
          <p:cNvCxnSpPr>
            <a:cxnSpLocks/>
            <a:stCxn id="9" idx="2"/>
            <a:endCxn id="26" idx="1"/>
          </p:cNvCxnSpPr>
          <p:nvPr/>
        </p:nvCxnSpPr>
        <p:spPr>
          <a:xfrm rot="16200000" flipH="1">
            <a:off x="10503761" y="6143546"/>
            <a:ext cx="2540164" cy="422875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FDDEAD92-23B6-CCCF-3F40-84911D46B9FD}"/>
              </a:ext>
            </a:extLst>
          </p:cNvPr>
          <p:cNvCxnSpPr>
            <a:cxnSpLocks/>
            <a:stCxn id="22" idx="2"/>
            <a:endCxn id="23" idx="1"/>
          </p:cNvCxnSpPr>
          <p:nvPr/>
        </p:nvCxnSpPr>
        <p:spPr>
          <a:xfrm rot="16200000" flipH="1">
            <a:off x="2809148" y="5776780"/>
            <a:ext cx="1538386" cy="154630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9559EED3-BDDC-D6DE-2EA9-16A11CF5F3DE}"/>
              </a:ext>
            </a:extLst>
          </p:cNvPr>
          <p:cNvCxnSpPr>
            <a:cxnSpLocks/>
            <a:stCxn id="2" idx="2"/>
            <a:endCxn id="22" idx="0"/>
          </p:cNvCxnSpPr>
          <p:nvPr/>
        </p:nvCxnSpPr>
        <p:spPr>
          <a:xfrm rot="5400000">
            <a:off x="4762882" y="1654980"/>
            <a:ext cx="1293208" cy="3816920"/>
          </a:xfrm>
          <a:prstGeom prst="bentConnector3">
            <a:avLst>
              <a:gd name="adj1" fmla="val 80605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A4B8950C-27C2-F47D-6299-4E94E7D7A461}"/>
              </a:ext>
            </a:extLst>
          </p:cNvPr>
          <p:cNvSpPr/>
          <p:nvPr/>
        </p:nvSpPr>
        <p:spPr>
          <a:xfrm>
            <a:off x="3655656" y="5187657"/>
            <a:ext cx="1377091" cy="8677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COMPRAS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689805BC-C31B-B9E6-714B-7DD745427906}"/>
              </a:ext>
            </a:extLst>
          </p:cNvPr>
          <p:cNvSpPr/>
          <p:nvPr/>
        </p:nvSpPr>
        <p:spPr>
          <a:xfrm>
            <a:off x="11985281" y="5187657"/>
            <a:ext cx="1377091" cy="8677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PLANEJAMENTO E PROJETOS DE INFRAESTRUTURA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EF4107C5-1877-2F83-A652-9761997AF9C5}"/>
              </a:ext>
            </a:extLst>
          </p:cNvPr>
          <p:cNvSpPr/>
          <p:nvPr/>
        </p:nvSpPr>
        <p:spPr>
          <a:xfrm>
            <a:off x="11985279" y="8192986"/>
            <a:ext cx="1377091" cy="8677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ENGENHARIA CLÍNICA</a:t>
            </a:r>
          </a:p>
        </p:txBody>
      </p: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38C3DF8D-FB0A-2F4E-CCD4-3AAC22B157BE}"/>
              </a:ext>
            </a:extLst>
          </p:cNvPr>
          <p:cNvCxnSpPr>
            <a:cxnSpLocks/>
            <a:stCxn id="8" idx="2"/>
            <a:endCxn id="14" idx="1"/>
          </p:cNvCxnSpPr>
          <p:nvPr/>
        </p:nvCxnSpPr>
        <p:spPr>
          <a:xfrm rot="16200000" flipH="1">
            <a:off x="6183485" y="6219375"/>
            <a:ext cx="2540163" cy="271216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95316000-D29F-AF9D-26FC-383621A12A82}"/>
              </a:ext>
            </a:extLst>
          </p:cNvPr>
          <p:cNvCxnSpPr>
            <a:cxnSpLocks/>
            <a:stCxn id="9" idx="2"/>
            <a:endCxn id="32" idx="1"/>
          </p:cNvCxnSpPr>
          <p:nvPr/>
        </p:nvCxnSpPr>
        <p:spPr>
          <a:xfrm rot="16200000" flipH="1">
            <a:off x="10002873" y="6644434"/>
            <a:ext cx="3541938" cy="422873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7A3AC71E-35A3-A0C4-0C52-B30BB7B55286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>
            <a:off x="7317946" y="2916836"/>
            <a:ext cx="12" cy="1293208"/>
          </a:xfrm>
          <a:prstGeom prst="line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A0E2CCC4-2921-40F6-0408-7C12C9AEEE46}"/>
              </a:ext>
            </a:extLst>
          </p:cNvPr>
          <p:cNvSpPr/>
          <p:nvPr/>
        </p:nvSpPr>
        <p:spPr>
          <a:xfrm>
            <a:off x="11985280" y="6189435"/>
            <a:ext cx="1377091" cy="8677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OBRAS E MANUTENÇÃO PREDIAL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BA0BDFCD-95FA-B8D8-F350-70387788577B}"/>
              </a:ext>
            </a:extLst>
          </p:cNvPr>
          <p:cNvCxnSpPr>
            <a:cxnSpLocks/>
            <a:stCxn id="9" idx="2"/>
            <a:endCxn id="59" idx="1"/>
          </p:cNvCxnSpPr>
          <p:nvPr/>
        </p:nvCxnSpPr>
        <p:spPr>
          <a:xfrm rot="16200000" flipH="1">
            <a:off x="11004650" y="5642658"/>
            <a:ext cx="1538387" cy="422874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999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80B0C-9BBE-592A-CB38-9ACB994B4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589E71F1-89A1-57C1-EB76-12E46FDBE19A}"/>
              </a:ext>
            </a:extLst>
          </p:cNvPr>
          <p:cNvSpPr txBox="1"/>
          <p:nvPr/>
        </p:nvSpPr>
        <p:spPr>
          <a:xfrm>
            <a:off x="762000" y="567429"/>
            <a:ext cx="114300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5183"/>
              </a:lnSpc>
              <a:defRPr sz="5183">
                <a:solidFill>
                  <a:srgbClr val="17577A"/>
                </a:solidFill>
                <a:latin typeface="Aptos Black" panose="020B0004020202020204" pitchFamily="34" charset="0"/>
                <a:ea typeface="Intro Rust"/>
                <a:cs typeface="Intro Rust"/>
              </a:defRPr>
            </a:lvl1pPr>
          </a:lstStyle>
          <a:p>
            <a:pPr algn="l"/>
            <a:r>
              <a:rPr lang="pt-BR" noProof="0">
                <a:sym typeface="Intro Rust"/>
              </a:rPr>
              <a:t>DIRETORIA DE TECNOLOGIA DA INFORMAÇÃO E SAÚDE DIGITAL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1F69326-32EE-8B97-E1B2-403B78B6FDEB}"/>
              </a:ext>
            </a:extLst>
          </p:cNvPr>
          <p:cNvSpPr/>
          <p:nvPr/>
        </p:nvSpPr>
        <p:spPr>
          <a:xfrm>
            <a:off x="6400800" y="2019300"/>
            <a:ext cx="1530000" cy="972000"/>
          </a:xfrm>
          <a:prstGeom prst="roundRect">
            <a:avLst/>
          </a:prstGeom>
          <a:solidFill>
            <a:srgbClr val="0065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DIRETORIA DE </a:t>
            </a:r>
            <a:r>
              <a:rPr lang="pt-BR" sz="11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TECNOLOGIA DA INFORMAÇÃO E </a:t>
            </a:r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SAÚDE DIGITAL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7416782-0E40-71A6-A650-048C1F4F241A}"/>
              </a:ext>
            </a:extLst>
          </p:cNvPr>
          <p:cNvSpPr/>
          <p:nvPr/>
        </p:nvSpPr>
        <p:spPr>
          <a:xfrm>
            <a:off x="4863546" y="2988731"/>
            <a:ext cx="1530000" cy="97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EXECUTIVA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545CEE9C-79A5-44E5-1DE7-A1028FC3890D}"/>
              </a:ext>
            </a:extLst>
          </p:cNvPr>
          <p:cNvSpPr/>
          <p:nvPr/>
        </p:nvSpPr>
        <p:spPr>
          <a:xfrm>
            <a:off x="7913756" y="2988731"/>
            <a:ext cx="1530000" cy="97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CORPORATIVA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B9845CC-57E6-4A0E-5D1C-1501C7962A8A}"/>
              </a:ext>
            </a:extLst>
          </p:cNvPr>
          <p:cNvSpPr/>
          <p:nvPr/>
        </p:nvSpPr>
        <p:spPr>
          <a:xfrm>
            <a:off x="6400798" y="4339988"/>
            <a:ext cx="1530000" cy="1087635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DE INFRAESTRUTURA, SUPORTE E SEGURANÇA DE TECNOLOGIA DA INFORMAÇÃO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B821682F-5608-C14A-65FC-6228BA9B0A6B}"/>
              </a:ext>
            </a:extLst>
          </p:cNvPr>
          <p:cNvSpPr/>
          <p:nvPr/>
        </p:nvSpPr>
        <p:spPr>
          <a:xfrm>
            <a:off x="10700911" y="4284948"/>
            <a:ext cx="1530000" cy="1087635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DE TRANSFORMAÇÃO DIGITAL E INTELIGÊNCIA DE DADOS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DE826BC8-FF71-E954-443D-33B7216622B8}"/>
              </a:ext>
            </a:extLst>
          </p:cNvPr>
          <p:cNvCxnSpPr>
            <a:cxnSpLocks/>
            <a:stCxn id="2" idx="2"/>
            <a:endCxn id="7" idx="1"/>
          </p:cNvCxnSpPr>
          <p:nvPr/>
        </p:nvCxnSpPr>
        <p:spPr>
          <a:xfrm rot="16200000" flipH="1">
            <a:off x="7298063" y="2859037"/>
            <a:ext cx="483431" cy="747956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3C83D34F-EEC2-479D-45B0-9104D9D5AD70}"/>
              </a:ext>
            </a:extLst>
          </p:cNvPr>
          <p:cNvCxnSpPr>
            <a:cxnSpLocks/>
            <a:stCxn id="2" idx="2"/>
            <a:endCxn id="3" idx="3"/>
          </p:cNvCxnSpPr>
          <p:nvPr/>
        </p:nvCxnSpPr>
        <p:spPr>
          <a:xfrm rot="5400000">
            <a:off x="6537958" y="2846888"/>
            <a:ext cx="483431" cy="772254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A8DF9CA-EC65-1C84-700C-B271A4C7D97B}"/>
              </a:ext>
            </a:extLst>
          </p:cNvPr>
          <p:cNvSpPr/>
          <p:nvPr/>
        </p:nvSpPr>
        <p:spPr>
          <a:xfrm>
            <a:off x="7465451" y="7745947"/>
            <a:ext cx="1530000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SUPORTE DE TECNOLOGIA DA INFORMAÇÃO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DB5D406C-EC98-106F-93DA-2441E87776E7}"/>
              </a:ext>
            </a:extLst>
          </p:cNvPr>
          <p:cNvCxnSpPr>
            <a:cxnSpLocks/>
            <a:stCxn id="9" idx="2"/>
            <a:endCxn id="27" idx="1"/>
          </p:cNvCxnSpPr>
          <p:nvPr/>
        </p:nvCxnSpPr>
        <p:spPr>
          <a:xfrm rot="16200000" flipH="1">
            <a:off x="11374720" y="5463774"/>
            <a:ext cx="629410" cy="447028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3CE5D598-F2B3-1CCA-B214-C8F478BABE02}"/>
              </a:ext>
            </a:extLst>
          </p:cNvPr>
          <p:cNvCxnSpPr>
            <a:cxnSpLocks/>
            <a:stCxn id="8" idx="2"/>
            <a:endCxn id="16" idx="1"/>
          </p:cNvCxnSpPr>
          <p:nvPr/>
        </p:nvCxnSpPr>
        <p:spPr>
          <a:xfrm rot="16200000" flipH="1">
            <a:off x="6474782" y="6118638"/>
            <a:ext cx="1681684" cy="299653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7DEF638A-AA1E-5805-0DA3-732A17BF8B43}"/>
              </a:ext>
            </a:extLst>
          </p:cNvPr>
          <p:cNvCxnSpPr>
            <a:cxnSpLocks/>
            <a:stCxn id="8" idx="2"/>
            <a:endCxn id="17" idx="1"/>
          </p:cNvCxnSpPr>
          <p:nvPr/>
        </p:nvCxnSpPr>
        <p:spPr>
          <a:xfrm rot="16200000" flipH="1">
            <a:off x="7031289" y="5562131"/>
            <a:ext cx="568671" cy="299653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C5A5626-46D8-C69B-ACEC-FB63ED3C3CD9}"/>
              </a:ext>
            </a:extLst>
          </p:cNvPr>
          <p:cNvSpPr/>
          <p:nvPr/>
        </p:nvSpPr>
        <p:spPr>
          <a:xfrm>
            <a:off x="7465451" y="6623307"/>
            <a:ext cx="1530000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SEGURANÇA CIBERNÉTICA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BF15937E-122F-D89C-DC39-8535618C89E5}"/>
              </a:ext>
            </a:extLst>
          </p:cNvPr>
          <p:cNvSpPr/>
          <p:nvPr/>
        </p:nvSpPr>
        <p:spPr>
          <a:xfrm>
            <a:off x="7465451" y="5510294"/>
            <a:ext cx="1530000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INFRAESTRUTURA DE </a:t>
            </a:r>
          </a:p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TECNOLOGIA DA INFORMAÇÃO</a:t>
            </a: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AEFC4643-982F-196F-9559-BA407F50D3B1}"/>
              </a:ext>
            </a:extLst>
          </p:cNvPr>
          <p:cNvCxnSpPr>
            <a:cxnSpLocks/>
            <a:stCxn id="8" idx="2"/>
            <a:endCxn id="12" idx="1"/>
          </p:cNvCxnSpPr>
          <p:nvPr/>
        </p:nvCxnSpPr>
        <p:spPr>
          <a:xfrm rot="16200000" flipH="1">
            <a:off x="5913462" y="6679958"/>
            <a:ext cx="2804324" cy="299653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28897BDE-C808-909B-FF2C-D748EF644448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 rot="16200000" flipH="1">
            <a:off x="8669031" y="1488068"/>
            <a:ext cx="1293648" cy="4300111"/>
          </a:xfrm>
          <a:prstGeom prst="bentConnector3">
            <a:avLst>
              <a:gd name="adj1" fmla="val 89034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DF0254A7-F5AB-AEAC-161D-B8A774DDFF4C}"/>
              </a:ext>
            </a:extLst>
          </p:cNvPr>
          <p:cNvSpPr/>
          <p:nvPr/>
        </p:nvSpPr>
        <p:spPr>
          <a:xfrm>
            <a:off x="2053188" y="4339988"/>
            <a:ext cx="1530000" cy="1087635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DE SISTEMAS DE INFORMAÇÃO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0E5DBD2-283B-6977-EC62-93A52A679255}"/>
              </a:ext>
            </a:extLst>
          </p:cNvPr>
          <p:cNvSpPr/>
          <p:nvPr/>
        </p:nvSpPr>
        <p:spPr>
          <a:xfrm>
            <a:off x="2989988" y="6623307"/>
            <a:ext cx="1530000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SISTEMAS DE INFORMAÇÃO CORPORATIVOS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FCD85B75-5A5E-6652-88CE-D37E51088522}"/>
              </a:ext>
            </a:extLst>
          </p:cNvPr>
          <p:cNvSpPr/>
          <p:nvPr/>
        </p:nvSpPr>
        <p:spPr>
          <a:xfrm>
            <a:off x="2989988" y="7749920"/>
            <a:ext cx="1530000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ARQUITETURA DE SISTEMAS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C7DA9996-7D24-6867-CADD-E210F0821616}"/>
              </a:ext>
            </a:extLst>
          </p:cNvPr>
          <p:cNvSpPr/>
          <p:nvPr/>
        </p:nvSpPr>
        <p:spPr>
          <a:xfrm>
            <a:off x="11912939" y="6696446"/>
            <a:ext cx="1530000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TRANSFORMAÇÃO DIGITAL CORPORATIVA</a:t>
            </a:r>
          </a:p>
        </p:txBody>
      </p: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6E0EC958-6FA0-5E4A-F75A-AE881816F63E}"/>
              </a:ext>
            </a:extLst>
          </p:cNvPr>
          <p:cNvCxnSpPr>
            <a:cxnSpLocks/>
            <a:stCxn id="9" idx="2"/>
            <a:endCxn id="23" idx="1"/>
          </p:cNvCxnSpPr>
          <p:nvPr/>
        </p:nvCxnSpPr>
        <p:spPr>
          <a:xfrm rot="16200000" flipH="1">
            <a:off x="10786480" y="6052014"/>
            <a:ext cx="1805891" cy="447028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1D01BC26-7577-B30C-0366-4541073587EA}"/>
              </a:ext>
            </a:extLst>
          </p:cNvPr>
          <p:cNvCxnSpPr>
            <a:cxnSpLocks/>
            <a:stCxn id="2" idx="2"/>
            <a:endCxn id="20" idx="0"/>
          </p:cNvCxnSpPr>
          <p:nvPr/>
        </p:nvCxnSpPr>
        <p:spPr>
          <a:xfrm rot="5400000">
            <a:off x="4317650" y="1491838"/>
            <a:ext cx="1348688" cy="4347612"/>
          </a:xfrm>
          <a:prstGeom prst="bentConnector3">
            <a:avLst>
              <a:gd name="adj1" fmla="val 85418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74BFD822-CC37-14AA-A4BE-486414EC7D97}"/>
              </a:ext>
            </a:extLst>
          </p:cNvPr>
          <p:cNvSpPr/>
          <p:nvPr/>
        </p:nvSpPr>
        <p:spPr>
          <a:xfrm>
            <a:off x="2989988" y="5514267"/>
            <a:ext cx="1530000" cy="964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SISTEMAS DE INFORMAÇÃO FINALÍSTICOS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0C411FB-25DA-50AC-B7C1-41989FDB33F9}"/>
              </a:ext>
            </a:extLst>
          </p:cNvPr>
          <p:cNvSpPr/>
          <p:nvPr/>
        </p:nvSpPr>
        <p:spPr>
          <a:xfrm>
            <a:off x="11912939" y="5444969"/>
            <a:ext cx="1495385" cy="111404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TRANSFORMAÇÃO DIGITAL DAS ÁREAS FINALÍSTICAS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D00CF597-71F2-F7F8-DBA8-7BBCE54A8100}"/>
              </a:ext>
            </a:extLst>
          </p:cNvPr>
          <p:cNvSpPr/>
          <p:nvPr/>
        </p:nvSpPr>
        <p:spPr>
          <a:xfrm>
            <a:off x="11912939" y="7811733"/>
            <a:ext cx="1495385" cy="12003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GOVERNANÇA DE TECNOLOGIA DA INFORMAÇÃO E INTELIGÊNCIA DE DADOS</a:t>
            </a:r>
          </a:p>
        </p:txBody>
      </p: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868FB410-24A2-7DBE-4A0B-0AC4BDC177CD}"/>
              </a:ext>
            </a:extLst>
          </p:cNvPr>
          <p:cNvCxnSpPr>
            <a:cxnSpLocks/>
            <a:stCxn id="9" idx="2"/>
            <a:endCxn id="28" idx="1"/>
          </p:cNvCxnSpPr>
          <p:nvPr/>
        </p:nvCxnSpPr>
        <p:spPr>
          <a:xfrm rot="16200000" flipH="1">
            <a:off x="10169768" y="6668726"/>
            <a:ext cx="3039314" cy="447028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D4DE7C76-B3DA-F439-3EC9-C3576C99B8A4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 flipH="1">
            <a:off x="7165798" y="2991300"/>
            <a:ext cx="2" cy="1348688"/>
          </a:xfrm>
          <a:prstGeom prst="line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4171822D-C553-3B96-C6EA-932BD6B71E71}"/>
              </a:ext>
            </a:extLst>
          </p:cNvPr>
          <p:cNvCxnSpPr>
            <a:cxnSpLocks/>
            <a:stCxn id="20" idx="2"/>
            <a:endCxn id="22" idx="1"/>
          </p:cNvCxnSpPr>
          <p:nvPr/>
        </p:nvCxnSpPr>
        <p:spPr>
          <a:xfrm rot="16200000" flipH="1">
            <a:off x="1501926" y="6743885"/>
            <a:ext cx="2804325" cy="171800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do 47">
            <a:extLst>
              <a:ext uri="{FF2B5EF4-FFF2-40B4-BE49-F238E27FC236}">
                <a16:creationId xmlns:a16="http://schemas.microsoft.com/office/drawing/2014/main" id="{8886A643-F900-ADC0-7301-02E7EC1A8E09}"/>
              </a:ext>
            </a:extLst>
          </p:cNvPr>
          <p:cNvCxnSpPr>
            <a:cxnSpLocks/>
            <a:stCxn id="20" idx="2"/>
            <a:endCxn id="21" idx="1"/>
          </p:cNvCxnSpPr>
          <p:nvPr/>
        </p:nvCxnSpPr>
        <p:spPr>
          <a:xfrm rot="16200000" flipH="1">
            <a:off x="2063246" y="6182565"/>
            <a:ext cx="1681684" cy="171800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F4DF736C-E853-F0D2-13A1-3C149D2F0F5D}"/>
              </a:ext>
            </a:extLst>
          </p:cNvPr>
          <p:cNvCxnSpPr>
            <a:cxnSpLocks/>
            <a:stCxn id="20" idx="2"/>
            <a:endCxn id="26" idx="1"/>
          </p:cNvCxnSpPr>
          <p:nvPr/>
        </p:nvCxnSpPr>
        <p:spPr>
          <a:xfrm rot="16200000" flipH="1">
            <a:off x="2619752" y="5626059"/>
            <a:ext cx="568672" cy="171800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016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49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63">
            <a:extLst>
              <a:ext uri="{FF2B5EF4-FFF2-40B4-BE49-F238E27FC236}">
                <a16:creationId xmlns:a16="http://schemas.microsoft.com/office/drawing/2014/main" id="{DA5FE8D2-47F5-71CD-1EC3-0731877E65A1}"/>
              </a:ext>
            </a:extLst>
          </p:cNvPr>
          <p:cNvSpPr/>
          <p:nvPr/>
        </p:nvSpPr>
        <p:spPr>
          <a:xfrm>
            <a:off x="14513628" y="8580615"/>
            <a:ext cx="3669370" cy="1546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0EE0040-8979-0B46-154B-41ED75FD437F}"/>
              </a:ext>
            </a:extLst>
          </p:cNvPr>
          <p:cNvSpPr/>
          <p:nvPr/>
        </p:nvSpPr>
        <p:spPr>
          <a:xfrm>
            <a:off x="5323970" y="4305178"/>
            <a:ext cx="7702116" cy="5973482"/>
          </a:xfrm>
          <a:prstGeom prst="rect">
            <a:avLst/>
          </a:prstGeom>
          <a:solidFill>
            <a:srgbClr val="D5EEF3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8"/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84AB200E-AE74-5524-DCDD-6B70083E0ED5}"/>
              </a:ext>
            </a:extLst>
          </p:cNvPr>
          <p:cNvSpPr/>
          <p:nvPr/>
        </p:nvSpPr>
        <p:spPr>
          <a:xfrm>
            <a:off x="7886898" y="7881534"/>
            <a:ext cx="2911638" cy="313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43" b="1">
                <a:solidFill>
                  <a:srgbClr val="00657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SEDE: ADMINISTRAÇÃO CENTRAL</a:t>
            </a:r>
            <a:endParaRPr lang="pt-BR" sz="3201">
              <a:solidFill>
                <a:srgbClr val="006570"/>
              </a:solidFill>
            </a:endParaRPr>
          </a:p>
        </p:txBody>
      </p:sp>
      <p:sp>
        <p:nvSpPr>
          <p:cNvPr id="112" name="Elipse 111">
            <a:extLst>
              <a:ext uri="{FF2B5EF4-FFF2-40B4-BE49-F238E27FC236}">
                <a16:creationId xmlns:a16="http://schemas.microsoft.com/office/drawing/2014/main" id="{013D1554-8F42-819F-DA1B-32599DD68891}"/>
              </a:ext>
            </a:extLst>
          </p:cNvPr>
          <p:cNvSpPr/>
          <p:nvPr/>
        </p:nvSpPr>
        <p:spPr>
          <a:xfrm>
            <a:off x="7520561" y="7574009"/>
            <a:ext cx="549956" cy="6437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8"/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6E77CEC4-A392-27DC-095E-A86C22ADCC92}"/>
              </a:ext>
            </a:extLst>
          </p:cNvPr>
          <p:cNvSpPr/>
          <p:nvPr/>
        </p:nvSpPr>
        <p:spPr>
          <a:xfrm>
            <a:off x="900110" y="5161568"/>
            <a:ext cx="2697701" cy="5125433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8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D895EFD-79A7-04DB-357E-CA55EFB3791B}"/>
              </a:ext>
            </a:extLst>
          </p:cNvPr>
          <p:cNvSpPr/>
          <p:nvPr/>
        </p:nvSpPr>
        <p:spPr>
          <a:xfrm>
            <a:off x="16046" y="1"/>
            <a:ext cx="18378635" cy="4309631"/>
          </a:xfrm>
          <a:prstGeom prst="rect">
            <a:avLst/>
          </a:prstGeom>
          <a:solidFill>
            <a:srgbClr val="F0F7E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8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CF4595E-23E2-0A8F-FCF7-FFD011A6F625}"/>
              </a:ext>
            </a:extLst>
          </p:cNvPr>
          <p:cNvSpPr/>
          <p:nvPr/>
        </p:nvSpPr>
        <p:spPr>
          <a:xfrm>
            <a:off x="12995274" y="4305009"/>
            <a:ext cx="5429556" cy="5981991"/>
          </a:xfrm>
          <a:prstGeom prst="rect">
            <a:avLst/>
          </a:prstGeom>
          <a:solidFill>
            <a:srgbClr val="EFEFF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8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7BFAC74-901E-DEFE-DE4C-A19C6580ED3A}"/>
              </a:ext>
            </a:extLst>
          </p:cNvPr>
          <p:cNvSpPr/>
          <p:nvPr/>
        </p:nvSpPr>
        <p:spPr>
          <a:xfrm>
            <a:off x="1" y="4305179"/>
            <a:ext cx="5331341" cy="5973482"/>
          </a:xfrm>
          <a:prstGeom prst="rect">
            <a:avLst/>
          </a:prstGeom>
          <a:solidFill>
            <a:srgbClr val="EFEFF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8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C48CE54-A3CD-333E-067B-338D6661E77D}"/>
              </a:ext>
            </a:extLst>
          </p:cNvPr>
          <p:cNvSpPr/>
          <p:nvPr/>
        </p:nvSpPr>
        <p:spPr>
          <a:xfrm>
            <a:off x="15718005" y="8532225"/>
            <a:ext cx="1216830" cy="758835"/>
          </a:xfrm>
          <a:prstGeom prst="roundRect">
            <a:avLst/>
          </a:prstGeom>
          <a:solidFill>
            <a:srgbClr val="4E5C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78" b="1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3350BED-792C-C672-4EC7-D15B84E79C33}"/>
              </a:ext>
            </a:extLst>
          </p:cNvPr>
          <p:cNvSpPr/>
          <p:nvPr/>
        </p:nvSpPr>
        <p:spPr>
          <a:xfrm>
            <a:off x="8407822" y="669809"/>
            <a:ext cx="1472366" cy="758835"/>
          </a:xfrm>
          <a:prstGeom prst="roundRect">
            <a:avLst/>
          </a:prstGeom>
          <a:solidFill>
            <a:srgbClr val="67A6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ASSEMBLEIA GERAL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0E145E6-C9CA-B7BE-472E-5A374CAB0248}"/>
              </a:ext>
            </a:extLst>
          </p:cNvPr>
          <p:cNvSpPr/>
          <p:nvPr/>
        </p:nvSpPr>
        <p:spPr>
          <a:xfrm>
            <a:off x="4415143" y="2487494"/>
            <a:ext cx="1472366" cy="758835"/>
          </a:xfrm>
          <a:prstGeom prst="roundRect">
            <a:avLst/>
          </a:prstGeom>
          <a:solidFill>
            <a:srgbClr val="67A6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COMITÊ DE AUDITORIA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F4009E0-63B7-CA0F-D220-16BC6F700BA8}"/>
              </a:ext>
            </a:extLst>
          </p:cNvPr>
          <p:cNvSpPr/>
          <p:nvPr/>
        </p:nvSpPr>
        <p:spPr>
          <a:xfrm>
            <a:off x="12405257" y="2487494"/>
            <a:ext cx="1472366" cy="758835"/>
          </a:xfrm>
          <a:prstGeom prst="roundRect">
            <a:avLst/>
          </a:prstGeom>
          <a:solidFill>
            <a:srgbClr val="67A6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OUVIDORIA-GERAL</a:t>
            </a:r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48AC13E7-2071-4252-3F6E-3AEB9C3346F8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5400000">
            <a:off x="6618236" y="-38273"/>
            <a:ext cx="1058852" cy="3992679"/>
          </a:xfrm>
          <a:prstGeom prst="bentConnector3">
            <a:avLst>
              <a:gd name="adj1" fmla="val 8051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45ED3CBB-E69D-0558-0CA1-F678C8EB3157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rot="16200000" flipH="1">
            <a:off x="10613294" y="-40652"/>
            <a:ext cx="1058852" cy="3997437"/>
          </a:xfrm>
          <a:prstGeom prst="bentConnector3">
            <a:avLst>
              <a:gd name="adj1" fmla="val 8051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181B7C2-CD77-5882-E4B0-8FE47D497593}"/>
              </a:ext>
            </a:extLst>
          </p:cNvPr>
          <p:cNvSpPr/>
          <p:nvPr/>
        </p:nvSpPr>
        <p:spPr>
          <a:xfrm>
            <a:off x="10407728" y="2487494"/>
            <a:ext cx="1472366" cy="758835"/>
          </a:xfrm>
          <a:prstGeom prst="roundRect">
            <a:avLst/>
          </a:prstGeom>
          <a:solidFill>
            <a:srgbClr val="67A6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CONSELHO CONSULTIVO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7D79A1A-6117-C2D4-6DED-2BF65D9A72A8}"/>
              </a:ext>
            </a:extLst>
          </p:cNvPr>
          <p:cNvSpPr/>
          <p:nvPr/>
        </p:nvSpPr>
        <p:spPr>
          <a:xfrm>
            <a:off x="10000097" y="1430429"/>
            <a:ext cx="1472366" cy="758835"/>
          </a:xfrm>
          <a:prstGeom prst="roundRect">
            <a:avLst/>
          </a:prstGeom>
          <a:solidFill>
            <a:srgbClr val="67A6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CONSELHO FISCAL</a:t>
            </a:r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2B71DEEF-F683-8934-0597-0CC2B41CF1C7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 rot="16200000" flipH="1">
            <a:off x="9614531" y="958115"/>
            <a:ext cx="1058852" cy="1999907"/>
          </a:xfrm>
          <a:prstGeom prst="bentConnector3">
            <a:avLst>
              <a:gd name="adj1" fmla="val 8051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90BBCF7-90AE-6531-1B3E-4A883A5727D6}"/>
              </a:ext>
            </a:extLst>
          </p:cNvPr>
          <p:cNvSpPr/>
          <p:nvPr/>
        </p:nvSpPr>
        <p:spPr>
          <a:xfrm>
            <a:off x="14402786" y="2487494"/>
            <a:ext cx="1472366" cy="758835"/>
          </a:xfrm>
          <a:prstGeom prst="roundRect">
            <a:avLst/>
          </a:prstGeom>
          <a:solidFill>
            <a:srgbClr val="67A6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AUDITORIA-GERAL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7203DDE-24AB-4F7C-F015-27448A8C553B}"/>
              </a:ext>
            </a:extLst>
          </p:cNvPr>
          <p:cNvSpPr/>
          <p:nvPr/>
        </p:nvSpPr>
        <p:spPr>
          <a:xfrm>
            <a:off x="2417614" y="2487494"/>
            <a:ext cx="1472366" cy="758835"/>
          </a:xfrm>
          <a:prstGeom prst="roundRect">
            <a:avLst/>
          </a:prstGeom>
          <a:solidFill>
            <a:srgbClr val="67A6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COMITÊ DE PESSOAS ELEGIBILIDADE, SUCESSÃO E REMUNERAÇÃO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66A5C324-6875-FF13-56E0-F6439B80EB59}"/>
              </a:ext>
            </a:extLst>
          </p:cNvPr>
          <p:cNvSpPr/>
          <p:nvPr/>
        </p:nvSpPr>
        <p:spPr>
          <a:xfrm>
            <a:off x="8410201" y="2487494"/>
            <a:ext cx="1472366" cy="758835"/>
          </a:xfrm>
          <a:prstGeom prst="roundRect">
            <a:avLst/>
          </a:prstGeom>
          <a:solidFill>
            <a:srgbClr val="67A6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CONSELHO DE ADMINISTRAÇÃO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EEBC6EF9-891E-5925-774B-516F196AEDCB}"/>
              </a:ext>
            </a:extLst>
          </p:cNvPr>
          <p:cNvSpPr/>
          <p:nvPr/>
        </p:nvSpPr>
        <p:spPr>
          <a:xfrm>
            <a:off x="6412670" y="2487494"/>
            <a:ext cx="1472366" cy="758835"/>
          </a:xfrm>
          <a:prstGeom prst="roundRect">
            <a:avLst/>
          </a:prstGeom>
          <a:solidFill>
            <a:srgbClr val="67A6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COMISSÃO DE ÉTICA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18A623D-D1D2-4ED1-44C1-9756C66B0A94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9144002" y="1428644"/>
            <a:ext cx="2379" cy="1058852"/>
          </a:xfrm>
          <a:prstGeom prst="straightConnector1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E036CFD4-1C73-D27C-CF0B-7C83532FE8AD}"/>
              </a:ext>
            </a:extLst>
          </p:cNvPr>
          <p:cNvCxnSpPr>
            <a:cxnSpLocks/>
            <a:stCxn id="8" idx="2"/>
            <a:endCxn id="14" idx="1"/>
          </p:cNvCxnSpPr>
          <p:nvPr/>
        </p:nvCxnSpPr>
        <p:spPr>
          <a:xfrm rot="16200000" flipH="1">
            <a:off x="9381449" y="1191198"/>
            <a:ext cx="381203" cy="856092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81F2143C-E834-D06F-3CD6-749E37EBE425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 rot="5400000">
            <a:off x="5619473" y="-1037034"/>
            <a:ext cx="1058852" cy="5990208"/>
          </a:xfrm>
          <a:prstGeom prst="bentConnector3">
            <a:avLst>
              <a:gd name="adj1" fmla="val 8051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1BF0D5B7-421D-0B41-3E6C-09602333946D}"/>
              </a:ext>
            </a:extLst>
          </p:cNvPr>
          <p:cNvCxnSpPr>
            <a:cxnSpLocks/>
            <a:stCxn id="8" idx="2"/>
            <a:endCxn id="19" idx="0"/>
          </p:cNvCxnSpPr>
          <p:nvPr/>
        </p:nvCxnSpPr>
        <p:spPr>
          <a:xfrm rot="5400000">
            <a:off x="7617004" y="960495"/>
            <a:ext cx="1058852" cy="1995150"/>
          </a:xfrm>
          <a:prstGeom prst="bentConnector3">
            <a:avLst>
              <a:gd name="adj1" fmla="val 8051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E10E1468-4B7C-E8D1-374E-09ACFCA4ABD6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 rot="16200000" flipH="1">
            <a:off x="11612057" y="-1039414"/>
            <a:ext cx="1058852" cy="5994965"/>
          </a:xfrm>
          <a:prstGeom prst="bentConnector3">
            <a:avLst>
              <a:gd name="adj1" fmla="val 8051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inal de Adição 6">
            <a:extLst>
              <a:ext uri="{FF2B5EF4-FFF2-40B4-BE49-F238E27FC236}">
                <a16:creationId xmlns:a16="http://schemas.microsoft.com/office/drawing/2014/main" id="{64927512-7443-E5F4-7F75-7318C34F29EE}"/>
              </a:ext>
            </a:extLst>
          </p:cNvPr>
          <p:cNvSpPr/>
          <p:nvPr/>
        </p:nvSpPr>
        <p:spPr>
          <a:xfrm>
            <a:off x="13704689" y="3090956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Sinal de Adição 6">
            <a:extLst>
              <a:ext uri="{FF2B5EF4-FFF2-40B4-BE49-F238E27FC236}">
                <a16:creationId xmlns:a16="http://schemas.microsoft.com/office/drawing/2014/main" id="{89ECB740-7462-9A3B-A8C0-2B58B526039B}"/>
              </a:ext>
            </a:extLst>
          </p:cNvPr>
          <p:cNvSpPr/>
          <p:nvPr/>
        </p:nvSpPr>
        <p:spPr>
          <a:xfrm>
            <a:off x="15700890" y="3090956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D558C1D-787C-D717-23C8-03B23796A6C8}"/>
              </a:ext>
            </a:extLst>
          </p:cNvPr>
          <p:cNvSpPr/>
          <p:nvPr/>
        </p:nvSpPr>
        <p:spPr>
          <a:xfrm>
            <a:off x="8407822" y="3448454"/>
            <a:ext cx="1472366" cy="758835"/>
          </a:xfrm>
          <a:prstGeom prst="roundRect">
            <a:avLst/>
          </a:prstGeom>
          <a:solidFill>
            <a:srgbClr val="67A6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DIRETORIA EXECUTIVA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FDC32F6E-040F-1525-0FC3-7EB9F9E17B05}"/>
              </a:ext>
            </a:extLst>
          </p:cNvPr>
          <p:cNvCxnSpPr>
            <a:cxnSpLocks/>
            <a:stCxn id="18" idx="2"/>
            <a:endCxn id="27" idx="0"/>
          </p:cNvCxnSpPr>
          <p:nvPr/>
        </p:nvCxnSpPr>
        <p:spPr>
          <a:xfrm flipH="1">
            <a:off x="9144002" y="3246329"/>
            <a:ext cx="2379" cy="202125"/>
          </a:xfrm>
          <a:prstGeom prst="straightConnector1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inal de Adição 6">
            <a:extLst>
              <a:ext uri="{FF2B5EF4-FFF2-40B4-BE49-F238E27FC236}">
                <a16:creationId xmlns:a16="http://schemas.microsoft.com/office/drawing/2014/main" id="{9134C38A-3795-FD0A-3D6C-B081054F8A51}"/>
              </a:ext>
            </a:extLst>
          </p:cNvPr>
          <p:cNvSpPr/>
          <p:nvPr/>
        </p:nvSpPr>
        <p:spPr>
          <a:xfrm>
            <a:off x="9728153" y="3090956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9ED3480F-D06D-DDDC-E0BA-21552A1A6A2E}"/>
              </a:ext>
            </a:extLst>
          </p:cNvPr>
          <p:cNvSpPr/>
          <p:nvPr/>
        </p:nvSpPr>
        <p:spPr>
          <a:xfrm>
            <a:off x="8532908" y="4402734"/>
            <a:ext cx="1216830" cy="758835"/>
          </a:xfrm>
          <a:prstGeom prst="roundRect">
            <a:avLst/>
          </a:prstGeom>
          <a:solidFill>
            <a:srgbClr val="0065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PRESIDÊNCIA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681FDB9-8142-ED96-E999-0935D8F719A1}"/>
              </a:ext>
            </a:extLst>
          </p:cNvPr>
          <p:cNvSpPr/>
          <p:nvPr/>
        </p:nvSpPr>
        <p:spPr>
          <a:xfrm>
            <a:off x="8532908" y="5265110"/>
            <a:ext cx="1216830" cy="758835"/>
          </a:xfrm>
          <a:prstGeom prst="roundRect">
            <a:avLst/>
          </a:prstGeom>
          <a:solidFill>
            <a:srgbClr val="0065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VICE-PRESIDÊNCIA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3AE40F6D-5E17-36C5-1E4A-C015ADCFDB93}"/>
              </a:ext>
            </a:extLst>
          </p:cNvPr>
          <p:cNvSpPr/>
          <p:nvPr/>
        </p:nvSpPr>
        <p:spPr>
          <a:xfrm>
            <a:off x="6666336" y="6231029"/>
            <a:ext cx="1216830" cy="758835"/>
          </a:xfrm>
          <a:prstGeom prst="roundRect">
            <a:avLst/>
          </a:prstGeom>
          <a:solidFill>
            <a:srgbClr val="0065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DIRETORIA DE GESTÃO DE PESSOAS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0EC80456-EAC7-8258-2774-A8AD35279CB8}"/>
              </a:ext>
            </a:extLst>
          </p:cNvPr>
          <p:cNvSpPr/>
          <p:nvPr/>
        </p:nvSpPr>
        <p:spPr>
          <a:xfrm>
            <a:off x="11771964" y="6231029"/>
            <a:ext cx="1216830" cy="758835"/>
          </a:xfrm>
          <a:prstGeom prst="roundRect">
            <a:avLst/>
          </a:prstGeom>
          <a:solidFill>
            <a:srgbClr val="0065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DIRETORIA DE TECNOLOGIA DA INFORMAÇÃO E SAÚDE DIGITAL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42446DC4-E0CE-EB9C-9414-E4FC9E683720}"/>
              </a:ext>
            </a:extLst>
          </p:cNvPr>
          <p:cNvSpPr/>
          <p:nvPr/>
        </p:nvSpPr>
        <p:spPr>
          <a:xfrm>
            <a:off x="10430406" y="6231029"/>
            <a:ext cx="1300410" cy="758835"/>
          </a:xfrm>
          <a:prstGeom prst="roundRect">
            <a:avLst/>
          </a:prstGeom>
          <a:solidFill>
            <a:srgbClr val="0065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97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DIRETORIA DE ADMINISTRAÇÃO E INFRAESTRUTURA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3D78E98B-5A98-1F0D-D3A4-72BB191F9C9B}"/>
              </a:ext>
            </a:extLst>
          </p:cNvPr>
          <p:cNvSpPr/>
          <p:nvPr/>
        </p:nvSpPr>
        <p:spPr>
          <a:xfrm>
            <a:off x="5407074" y="6231029"/>
            <a:ext cx="1216830" cy="758835"/>
          </a:xfrm>
          <a:prstGeom prst="roundRect">
            <a:avLst/>
          </a:prstGeom>
          <a:solidFill>
            <a:srgbClr val="0065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DIRETORIA DE ORÇAMENTO E FINANÇAS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AA4649BD-0208-5DD2-D318-6BA59D1AB11F}"/>
              </a:ext>
            </a:extLst>
          </p:cNvPr>
          <p:cNvSpPr/>
          <p:nvPr/>
        </p:nvSpPr>
        <p:spPr>
          <a:xfrm>
            <a:off x="9184860" y="6231029"/>
            <a:ext cx="1216830" cy="758835"/>
          </a:xfrm>
          <a:prstGeom prst="roundRect">
            <a:avLst/>
          </a:prstGeom>
          <a:solidFill>
            <a:srgbClr val="0065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DIRETORIA DE ATENÇÃO À SAÚDE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043E3C9C-6F86-23C2-3EFB-75DF202154DE}"/>
              </a:ext>
            </a:extLst>
          </p:cNvPr>
          <p:cNvSpPr/>
          <p:nvPr/>
        </p:nvSpPr>
        <p:spPr>
          <a:xfrm>
            <a:off x="7925598" y="6231029"/>
            <a:ext cx="1216830" cy="758835"/>
          </a:xfrm>
          <a:prstGeom prst="roundRect">
            <a:avLst/>
          </a:prstGeom>
          <a:solidFill>
            <a:srgbClr val="0065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DIRETORIA DE ENSINO, PESQUISA E INOVAÇÃO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B30EA645-36BD-E9D5-F06E-BCEE9AC33453}"/>
              </a:ext>
            </a:extLst>
          </p:cNvPr>
          <p:cNvSpPr/>
          <p:nvPr/>
        </p:nvSpPr>
        <p:spPr>
          <a:xfrm>
            <a:off x="2563373" y="6606533"/>
            <a:ext cx="1216830" cy="758835"/>
          </a:xfrm>
          <a:prstGeom prst="roundRect">
            <a:avLst/>
          </a:prstGeom>
          <a:solidFill>
            <a:srgbClr val="4E5CA6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COLEGIADO EXECUTIVO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DE7DCD91-E8B9-ABE0-286F-4CDB961486C7}"/>
              </a:ext>
            </a:extLst>
          </p:cNvPr>
          <p:cNvSpPr/>
          <p:nvPr/>
        </p:nvSpPr>
        <p:spPr>
          <a:xfrm>
            <a:off x="2388496" y="7468908"/>
            <a:ext cx="1528868" cy="758835"/>
          </a:xfrm>
          <a:prstGeom prst="roundRect">
            <a:avLst/>
          </a:prstGeom>
          <a:solidFill>
            <a:srgbClr val="4E5C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SUPERINTENDENCIA</a:t>
            </a:r>
            <a:endParaRPr lang="pt-BR" sz="686" b="1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7531D102-94E6-8ECE-E254-C5773A6C3854}"/>
              </a:ext>
            </a:extLst>
          </p:cNvPr>
          <p:cNvSpPr/>
          <p:nvPr/>
        </p:nvSpPr>
        <p:spPr>
          <a:xfrm>
            <a:off x="14377746" y="6629604"/>
            <a:ext cx="1216830" cy="758835"/>
          </a:xfrm>
          <a:prstGeom prst="roundRect">
            <a:avLst/>
          </a:prstGeom>
          <a:solidFill>
            <a:srgbClr val="4E5CA6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COLEGIADO EXECUTIVO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997094BD-4D62-9B52-52CC-211ADADFE931}"/>
              </a:ext>
            </a:extLst>
          </p:cNvPr>
          <p:cNvSpPr/>
          <p:nvPr/>
        </p:nvSpPr>
        <p:spPr>
          <a:xfrm>
            <a:off x="14218404" y="7491981"/>
            <a:ext cx="1530000" cy="758835"/>
          </a:xfrm>
          <a:prstGeom prst="roundRect">
            <a:avLst/>
          </a:prstGeom>
          <a:solidFill>
            <a:srgbClr val="4E5C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SUPERINTENDENCIA</a:t>
            </a:r>
            <a:endParaRPr lang="pt-BR" sz="1000" b="1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8FC90DF6-8C61-26BD-B01C-E4BE74D26889}"/>
              </a:ext>
            </a:extLst>
          </p:cNvPr>
          <p:cNvSpPr/>
          <p:nvPr/>
        </p:nvSpPr>
        <p:spPr>
          <a:xfrm>
            <a:off x="2577948" y="8434829"/>
            <a:ext cx="1216830" cy="758835"/>
          </a:xfrm>
          <a:prstGeom prst="roundRect">
            <a:avLst/>
          </a:prstGeom>
          <a:solidFill>
            <a:srgbClr val="4E5C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 DE ATENÇÃO À SAÚDE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71EE5C63-2555-CC69-CC4C-F8287C83B4B2}"/>
              </a:ext>
            </a:extLst>
          </p:cNvPr>
          <p:cNvSpPr/>
          <p:nvPr/>
        </p:nvSpPr>
        <p:spPr>
          <a:xfrm>
            <a:off x="1159954" y="8434829"/>
            <a:ext cx="1332524" cy="758835"/>
          </a:xfrm>
          <a:prstGeom prst="roundRect">
            <a:avLst/>
          </a:prstGeom>
          <a:solidFill>
            <a:srgbClr val="4E5C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1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 ADMNISTRATIVA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F8C8D293-2CF3-B1BF-FD6E-0E57D8957916}"/>
              </a:ext>
            </a:extLst>
          </p:cNvPr>
          <p:cNvSpPr/>
          <p:nvPr/>
        </p:nvSpPr>
        <p:spPr>
          <a:xfrm>
            <a:off x="4003694" y="8434829"/>
            <a:ext cx="1216830" cy="758835"/>
          </a:xfrm>
          <a:prstGeom prst="roundRect">
            <a:avLst/>
          </a:prstGeom>
          <a:solidFill>
            <a:srgbClr val="4E5C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 DE ENSINO E PESQUISA</a:t>
            </a: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8653E782-80A6-454F-F053-C34D4EFFDC05}"/>
              </a:ext>
            </a:extLst>
          </p:cNvPr>
          <p:cNvSpPr/>
          <p:nvPr/>
        </p:nvSpPr>
        <p:spPr>
          <a:xfrm>
            <a:off x="14376099" y="8457902"/>
            <a:ext cx="1216830" cy="758835"/>
          </a:xfrm>
          <a:prstGeom prst="roundRect">
            <a:avLst/>
          </a:prstGeom>
          <a:solidFill>
            <a:srgbClr val="4E5C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 DE ENSINO E PESQUISA</a:t>
            </a: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83FB7801-2CEC-72FC-2C92-4374624724C2}"/>
              </a:ext>
            </a:extLst>
          </p:cNvPr>
          <p:cNvSpPr/>
          <p:nvPr/>
        </p:nvSpPr>
        <p:spPr>
          <a:xfrm>
            <a:off x="13039834" y="8457902"/>
            <a:ext cx="1296101" cy="758835"/>
          </a:xfrm>
          <a:prstGeom prst="roundRect">
            <a:avLst/>
          </a:prstGeom>
          <a:solidFill>
            <a:srgbClr val="4E5C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</a:t>
            </a:r>
          </a:p>
          <a:p>
            <a:pPr algn="ctr"/>
            <a:r>
              <a:rPr lang="pt-BR" sz="850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ADMINISTRATIVA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9B053D4B-219B-D397-C636-E57A43C54AA7}"/>
              </a:ext>
            </a:extLst>
          </p:cNvPr>
          <p:cNvSpPr/>
          <p:nvPr/>
        </p:nvSpPr>
        <p:spPr>
          <a:xfrm>
            <a:off x="15633093" y="8471022"/>
            <a:ext cx="1216830" cy="758835"/>
          </a:xfrm>
          <a:prstGeom prst="roundRect">
            <a:avLst/>
          </a:prstGeom>
          <a:solidFill>
            <a:srgbClr val="4E5C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GERÊNCIAS DE ATENÇÃO À SAÚDE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F61B0097-9E50-61AD-C578-A94F6D84A4A8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>
            <a:off x="9141320" y="5161570"/>
            <a:ext cx="0" cy="103544"/>
          </a:xfrm>
          <a:prstGeom prst="straightConnector1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88A7DD51-3ABB-2B85-BD17-A4EAC09F4143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3144356" y="7365368"/>
            <a:ext cx="8574" cy="103541"/>
          </a:xfrm>
          <a:prstGeom prst="straightConnector1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08E795D9-A2E3-7E4D-AAE4-F51402A55F52}"/>
              </a:ext>
            </a:extLst>
          </p:cNvPr>
          <p:cNvCxnSpPr>
            <a:cxnSpLocks/>
            <a:stCxn id="41" idx="0"/>
            <a:endCxn id="40" idx="2"/>
          </p:cNvCxnSpPr>
          <p:nvPr/>
        </p:nvCxnSpPr>
        <p:spPr>
          <a:xfrm flipV="1">
            <a:off x="14983404" y="7388439"/>
            <a:ext cx="2757" cy="103542"/>
          </a:xfrm>
          <a:prstGeom prst="straightConnector1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Angulado 51">
            <a:extLst>
              <a:ext uri="{FF2B5EF4-FFF2-40B4-BE49-F238E27FC236}">
                <a16:creationId xmlns:a16="http://schemas.microsoft.com/office/drawing/2014/main" id="{F66BD70C-CCA8-A8A6-A558-2A106640FC67}"/>
              </a:ext>
            </a:extLst>
          </p:cNvPr>
          <p:cNvCxnSpPr>
            <a:cxnSpLocks/>
            <a:stCxn id="27" idx="2"/>
            <a:endCxn id="38" idx="0"/>
          </p:cNvCxnSpPr>
          <p:nvPr/>
        </p:nvCxnSpPr>
        <p:spPr>
          <a:xfrm rot="5400000">
            <a:off x="4958275" y="2420803"/>
            <a:ext cx="2399246" cy="5972216"/>
          </a:xfrm>
          <a:prstGeom prst="bentConnector3">
            <a:avLst>
              <a:gd name="adj1" fmla="val 4016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F939E24B-60B0-A315-4771-C6495F597A17}"/>
              </a:ext>
            </a:extLst>
          </p:cNvPr>
          <p:cNvCxnSpPr>
            <a:cxnSpLocks/>
            <a:stCxn id="27" idx="2"/>
            <a:endCxn id="40" idx="0"/>
          </p:cNvCxnSpPr>
          <p:nvPr/>
        </p:nvCxnSpPr>
        <p:spPr>
          <a:xfrm rot="16200000" flipH="1">
            <a:off x="10853924" y="2497369"/>
            <a:ext cx="2422317" cy="5842157"/>
          </a:xfrm>
          <a:prstGeom prst="bentConnector3">
            <a:avLst>
              <a:gd name="adj1" fmla="val 4288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6ABE6FA6-87B7-35C4-DF15-9D6F2B549B68}"/>
              </a:ext>
            </a:extLst>
          </p:cNvPr>
          <p:cNvGrpSpPr/>
          <p:nvPr/>
        </p:nvGrpSpPr>
        <p:grpSpPr>
          <a:xfrm>
            <a:off x="6015491" y="6023933"/>
            <a:ext cx="6364889" cy="207104"/>
            <a:chOff x="4463143" y="5270014"/>
            <a:chExt cx="5568293" cy="181184"/>
          </a:xfrm>
        </p:grpSpPr>
        <p:cxnSp>
          <p:nvCxnSpPr>
            <p:cNvPr id="54" name="Conector: Angulado 53">
              <a:extLst>
                <a:ext uri="{FF2B5EF4-FFF2-40B4-BE49-F238E27FC236}">
                  <a16:creationId xmlns:a16="http://schemas.microsoft.com/office/drawing/2014/main" id="{850C91E7-B0C6-8CD2-CC22-893786B7C780}"/>
                </a:ext>
              </a:extLst>
            </p:cNvPr>
            <p:cNvCxnSpPr>
              <a:cxnSpLocks/>
              <a:stCxn id="31" idx="2"/>
              <a:endCxn id="35" idx="0"/>
            </p:cNvCxnSpPr>
            <p:nvPr/>
          </p:nvCxnSpPr>
          <p:spPr>
            <a:xfrm rot="5400000">
              <a:off x="5739870" y="3993295"/>
              <a:ext cx="181168" cy="273462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AFAB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: Angulado 54">
              <a:extLst>
                <a:ext uri="{FF2B5EF4-FFF2-40B4-BE49-F238E27FC236}">
                  <a16:creationId xmlns:a16="http://schemas.microsoft.com/office/drawing/2014/main" id="{C8627BF2-AD53-E379-0F62-496D321442C3}"/>
                </a:ext>
              </a:extLst>
            </p:cNvPr>
            <p:cNvCxnSpPr>
              <a:cxnSpLocks/>
              <a:stCxn id="31" idx="2"/>
              <a:endCxn id="32" idx="0"/>
            </p:cNvCxnSpPr>
            <p:nvPr/>
          </p:nvCxnSpPr>
          <p:spPr>
            <a:xfrm rot="5400000">
              <a:off x="6290700" y="4544128"/>
              <a:ext cx="181168" cy="163296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AFAB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: Angulado 55">
              <a:extLst>
                <a:ext uri="{FF2B5EF4-FFF2-40B4-BE49-F238E27FC236}">
                  <a16:creationId xmlns:a16="http://schemas.microsoft.com/office/drawing/2014/main" id="{C3730132-5A78-1730-B298-65AA6598DC5F}"/>
                </a:ext>
              </a:extLst>
            </p:cNvPr>
            <p:cNvCxnSpPr>
              <a:cxnSpLocks/>
              <a:stCxn id="31" idx="2"/>
              <a:endCxn id="37" idx="0"/>
            </p:cNvCxnSpPr>
            <p:nvPr/>
          </p:nvCxnSpPr>
          <p:spPr>
            <a:xfrm rot="5400000">
              <a:off x="6841529" y="5094955"/>
              <a:ext cx="181168" cy="53130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AFAB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: Angulado 56">
              <a:extLst>
                <a:ext uri="{FF2B5EF4-FFF2-40B4-BE49-F238E27FC236}">
                  <a16:creationId xmlns:a16="http://schemas.microsoft.com/office/drawing/2014/main" id="{F5532A09-1448-4D83-6F87-592BC35E2478}"/>
                </a:ext>
              </a:extLst>
            </p:cNvPr>
            <p:cNvCxnSpPr>
              <a:cxnSpLocks/>
              <a:stCxn id="31" idx="2"/>
              <a:endCxn id="36" idx="0"/>
            </p:cNvCxnSpPr>
            <p:nvPr/>
          </p:nvCxnSpPr>
          <p:spPr>
            <a:xfrm rot="16200000" flipH="1">
              <a:off x="7392359" y="5075427"/>
              <a:ext cx="181168" cy="570359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AFAB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: Angulado 57">
              <a:extLst>
                <a:ext uri="{FF2B5EF4-FFF2-40B4-BE49-F238E27FC236}">
                  <a16:creationId xmlns:a16="http://schemas.microsoft.com/office/drawing/2014/main" id="{5E5348E0-1C36-7DF3-3A61-76BC78AE8A31}"/>
                </a:ext>
              </a:extLst>
            </p:cNvPr>
            <p:cNvCxnSpPr>
              <a:cxnSpLocks/>
              <a:stCxn id="31" idx="2"/>
              <a:endCxn id="34" idx="0"/>
            </p:cNvCxnSpPr>
            <p:nvPr/>
          </p:nvCxnSpPr>
          <p:spPr>
            <a:xfrm rot="16200000" flipH="1">
              <a:off x="7955468" y="4512309"/>
              <a:ext cx="181167" cy="169657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AFAB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: Angulado 58">
              <a:extLst>
                <a:ext uri="{FF2B5EF4-FFF2-40B4-BE49-F238E27FC236}">
                  <a16:creationId xmlns:a16="http://schemas.microsoft.com/office/drawing/2014/main" id="{804D1B33-32D5-331B-FB47-974EF05B1ED3}"/>
                </a:ext>
              </a:extLst>
            </p:cNvPr>
            <p:cNvCxnSpPr>
              <a:cxnSpLocks/>
              <a:stCxn id="31" idx="2"/>
              <a:endCxn id="33" idx="0"/>
            </p:cNvCxnSpPr>
            <p:nvPr/>
          </p:nvCxnSpPr>
          <p:spPr>
            <a:xfrm rot="16200000" flipH="1">
              <a:off x="8524015" y="3943778"/>
              <a:ext cx="181167" cy="283367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AFAB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4F230936-38EA-9896-2F2B-0895DE68D954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>
            <a:off x="3152930" y="8227744"/>
            <a:ext cx="33434" cy="207086"/>
          </a:xfrm>
          <a:prstGeom prst="straightConnector1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9D0ED876-4458-CD3C-3B16-1F558A870CA2}"/>
              </a:ext>
            </a:extLst>
          </p:cNvPr>
          <p:cNvCxnSpPr>
            <a:cxnSpLocks/>
            <a:stCxn id="39" idx="2"/>
            <a:endCxn id="43" idx="0"/>
          </p:cNvCxnSpPr>
          <p:nvPr/>
        </p:nvCxnSpPr>
        <p:spPr>
          <a:xfrm rot="5400000">
            <a:off x="2386031" y="7667928"/>
            <a:ext cx="207086" cy="1326714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: Angulado 61">
            <a:extLst>
              <a:ext uri="{FF2B5EF4-FFF2-40B4-BE49-F238E27FC236}">
                <a16:creationId xmlns:a16="http://schemas.microsoft.com/office/drawing/2014/main" id="{504B560D-5049-F6B8-E78A-96823D6F289E}"/>
              </a:ext>
            </a:extLst>
          </p:cNvPr>
          <p:cNvCxnSpPr>
            <a:cxnSpLocks/>
            <a:stCxn id="39" idx="2"/>
            <a:endCxn id="44" idx="0"/>
          </p:cNvCxnSpPr>
          <p:nvPr/>
        </p:nvCxnSpPr>
        <p:spPr>
          <a:xfrm rot="16200000" flipH="1">
            <a:off x="3778978" y="7601696"/>
            <a:ext cx="207086" cy="1459179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1932E1AA-6A50-7C5F-FCB1-8B1281095D0B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 flipH="1">
            <a:off x="9141325" y="4207286"/>
            <a:ext cx="2681" cy="195447"/>
          </a:xfrm>
          <a:prstGeom prst="straightConnector1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: Angulado 65">
            <a:extLst>
              <a:ext uri="{FF2B5EF4-FFF2-40B4-BE49-F238E27FC236}">
                <a16:creationId xmlns:a16="http://schemas.microsoft.com/office/drawing/2014/main" id="{F8C6CBA5-B6AA-A476-800D-77389E5C65AD}"/>
              </a:ext>
            </a:extLst>
          </p:cNvPr>
          <p:cNvCxnSpPr>
            <a:cxnSpLocks/>
            <a:stCxn id="41" idx="2"/>
            <a:endCxn id="48" idx="0"/>
          </p:cNvCxnSpPr>
          <p:nvPr/>
        </p:nvCxnSpPr>
        <p:spPr>
          <a:xfrm rot="16200000" flipH="1">
            <a:off x="15502353" y="7731867"/>
            <a:ext cx="220206" cy="1258104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: Angulado 66">
            <a:extLst>
              <a:ext uri="{FF2B5EF4-FFF2-40B4-BE49-F238E27FC236}">
                <a16:creationId xmlns:a16="http://schemas.microsoft.com/office/drawing/2014/main" id="{4B0CBA0B-72F2-E684-883B-7FF1593F5ABA}"/>
              </a:ext>
            </a:extLst>
          </p:cNvPr>
          <p:cNvCxnSpPr>
            <a:cxnSpLocks/>
            <a:stCxn id="41" idx="2"/>
            <a:endCxn id="46" idx="0"/>
          </p:cNvCxnSpPr>
          <p:nvPr/>
        </p:nvCxnSpPr>
        <p:spPr>
          <a:xfrm rot="5400000">
            <a:off x="14232102" y="7706600"/>
            <a:ext cx="207086" cy="1295519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91E39153-FB8E-8998-1E6B-88E9919177D5}"/>
              </a:ext>
            </a:extLst>
          </p:cNvPr>
          <p:cNvCxnSpPr>
            <a:cxnSpLocks/>
            <a:stCxn id="45" idx="0"/>
            <a:endCxn id="41" idx="2"/>
          </p:cNvCxnSpPr>
          <p:nvPr/>
        </p:nvCxnSpPr>
        <p:spPr>
          <a:xfrm flipH="1" flipV="1">
            <a:off x="14983404" y="8250816"/>
            <a:ext cx="1110" cy="207086"/>
          </a:xfrm>
          <a:prstGeom prst="straightConnector1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Sinal de Adição 6">
            <a:extLst>
              <a:ext uri="{FF2B5EF4-FFF2-40B4-BE49-F238E27FC236}">
                <a16:creationId xmlns:a16="http://schemas.microsoft.com/office/drawing/2014/main" id="{AABC140C-8EDE-7FB6-8C9E-65819584672C}"/>
              </a:ext>
            </a:extLst>
          </p:cNvPr>
          <p:cNvSpPr/>
          <p:nvPr/>
        </p:nvSpPr>
        <p:spPr>
          <a:xfrm>
            <a:off x="3723491" y="8013988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Sinal de Adição 6">
            <a:extLst>
              <a:ext uri="{FF2B5EF4-FFF2-40B4-BE49-F238E27FC236}">
                <a16:creationId xmlns:a16="http://schemas.microsoft.com/office/drawing/2014/main" id="{0FA193C4-D081-293F-71A9-2D409991829A}"/>
              </a:ext>
            </a:extLst>
          </p:cNvPr>
          <p:cNvSpPr/>
          <p:nvPr/>
        </p:nvSpPr>
        <p:spPr>
          <a:xfrm>
            <a:off x="9564839" y="4957297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Sinal de Adição 6">
            <a:extLst>
              <a:ext uri="{FF2B5EF4-FFF2-40B4-BE49-F238E27FC236}">
                <a16:creationId xmlns:a16="http://schemas.microsoft.com/office/drawing/2014/main" id="{6C11A810-DCA4-FE87-BDD3-BBFBEFE5051B}"/>
              </a:ext>
            </a:extLst>
          </p:cNvPr>
          <p:cNvSpPr/>
          <p:nvPr/>
        </p:nvSpPr>
        <p:spPr>
          <a:xfrm>
            <a:off x="9564839" y="5815889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Sinal de Adição 6">
            <a:extLst>
              <a:ext uri="{FF2B5EF4-FFF2-40B4-BE49-F238E27FC236}">
                <a16:creationId xmlns:a16="http://schemas.microsoft.com/office/drawing/2014/main" id="{C4471C72-13D5-4573-8C10-EA8C93970481}"/>
              </a:ext>
            </a:extLst>
          </p:cNvPr>
          <p:cNvSpPr/>
          <p:nvPr/>
        </p:nvSpPr>
        <p:spPr>
          <a:xfrm>
            <a:off x="15400199" y="8010308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Sinal de Adição 6">
            <a:extLst>
              <a:ext uri="{FF2B5EF4-FFF2-40B4-BE49-F238E27FC236}">
                <a16:creationId xmlns:a16="http://schemas.microsoft.com/office/drawing/2014/main" id="{65AE8F11-F489-0244-EA12-5478BB41A607}"/>
              </a:ext>
            </a:extLst>
          </p:cNvPr>
          <p:cNvSpPr/>
          <p:nvPr/>
        </p:nvSpPr>
        <p:spPr>
          <a:xfrm>
            <a:off x="2396474" y="9004882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Sinal de Adição 6">
            <a:extLst>
              <a:ext uri="{FF2B5EF4-FFF2-40B4-BE49-F238E27FC236}">
                <a16:creationId xmlns:a16="http://schemas.microsoft.com/office/drawing/2014/main" id="{0B785FFB-3540-B842-1EB0-894CDD756690}"/>
              </a:ext>
            </a:extLst>
          </p:cNvPr>
          <p:cNvSpPr/>
          <p:nvPr/>
        </p:nvSpPr>
        <p:spPr>
          <a:xfrm>
            <a:off x="3723491" y="9004883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Sinal de Adição 6">
            <a:extLst>
              <a:ext uri="{FF2B5EF4-FFF2-40B4-BE49-F238E27FC236}">
                <a16:creationId xmlns:a16="http://schemas.microsoft.com/office/drawing/2014/main" id="{D98FF5F7-CC38-DECF-0A07-E73E9E7B7248}"/>
              </a:ext>
            </a:extLst>
          </p:cNvPr>
          <p:cNvSpPr/>
          <p:nvPr/>
        </p:nvSpPr>
        <p:spPr>
          <a:xfrm>
            <a:off x="5029805" y="9004883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Sinal de Adição 6">
            <a:extLst>
              <a:ext uri="{FF2B5EF4-FFF2-40B4-BE49-F238E27FC236}">
                <a16:creationId xmlns:a16="http://schemas.microsoft.com/office/drawing/2014/main" id="{CBCD5F01-DF6B-BAD4-9175-6304C960A803}"/>
              </a:ext>
            </a:extLst>
          </p:cNvPr>
          <p:cNvSpPr/>
          <p:nvPr/>
        </p:nvSpPr>
        <p:spPr>
          <a:xfrm>
            <a:off x="6444417" y="6801085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Sinal de Adição 6">
            <a:extLst>
              <a:ext uri="{FF2B5EF4-FFF2-40B4-BE49-F238E27FC236}">
                <a16:creationId xmlns:a16="http://schemas.microsoft.com/office/drawing/2014/main" id="{8596A435-EB39-39BF-497F-164FE1CAA0CC}"/>
              </a:ext>
            </a:extLst>
          </p:cNvPr>
          <p:cNvSpPr/>
          <p:nvPr/>
        </p:nvSpPr>
        <p:spPr>
          <a:xfrm>
            <a:off x="7690067" y="6801085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Sinal de Adição 6">
            <a:extLst>
              <a:ext uri="{FF2B5EF4-FFF2-40B4-BE49-F238E27FC236}">
                <a16:creationId xmlns:a16="http://schemas.microsoft.com/office/drawing/2014/main" id="{FD5BA386-50BC-A06A-146B-CB3BA9B96E23}"/>
              </a:ext>
            </a:extLst>
          </p:cNvPr>
          <p:cNvSpPr/>
          <p:nvPr/>
        </p:nvSpPr>
        <p:spPr>
          <a:xfrm>
            <a:off x="8950352" y="6801085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Sinal de Adição 6">
            <a:extLst>
              <a:ext uri="{FF2B5EF4-FFF2-40B4-BE49-F238E27FC236}">
                <a16:creationId xmlns:a16="http://schemas.microsoft.com/office/drawing/2014/main" id="{6B10C13C-0F69-B4E8-B28B-7D4F48A80211}"/>
              </a:ext>
            </a:extLst>
          </p:cNvPr>
          <p:cNvSpPr/>
          <p:nvPr/>
        </p:nvSpPr>
        <p:spPr>
          <a:xfrm>
            <a:off x="10220439" y="6801085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Sinal de Adição 6">
            <a:extLst>
              <a:ext uri="{FF2B5EF4-FFF2-40B4-BE49-F238E27FC236}">
                <a16:creationId xmlns:a16="http://schemas.microsoft.com/office/drawing/2014/main" id="{909AE4F6-2F23-A9F9-EAB4-E381F81432F8}"/>
              </a:ext>
            </a:extLst>
          </p:cNvPr>
          <p:cNvSpPr/>
          <p:nvPr/>
        </p:nvSpPr>
        <p:spPr>
          <a:xfrm>
            <a:off x="11521310" y="6801085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Sinal de Adição 6">
            <a:extLst>
              <a:ext uri="{FF2B5EF4-FFF2-40B4-BE49-F238E27FC236}">
                <a16:creationId xmlns:a16="http://schemas.microsoft.com/office/drawing/2014/main" id="{A0E6E6AB-A0D5-A013-7479-B67F54CEAC55}"/>
              </a:ext>
            </a:extLst>
          </p:cNvPr>
          <p:cNvSpPr/>
          <p:nvPr/>
        </p:nvSpPr>
        <p:spPr>
          <a:xfrm>
            <a:off x="12804323" y="6881851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Sinal de Adição 6">
            <a:extLst>
              <a:ext uri="{FF2B5EF4-FFF2-40B4-BE49-F238E27FC236}">
                <a16:creationId xmlns:a16="http://schemas.microsoft.com/office/drawing/2014/main" id="{8D71129B-DE06-3475-DB58-DB9B8000FBF7}"/>
              </a:ext>
            </a:extLst>
          </p:cNvPr>
          <p:cNvSpPr/>
          <p:nvPr/>
        </p:nvSpPr>
        <p:spPr>
          <a:xfrm>
            <a:off x="14139162" y="9027956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Sinal de Adição 6">
            <a:extLst>
              <a:ext uri="{FF2B5EF4-FFF2-40B4-BE49-F238E27FC236}">
                <a16:creationId xmlns:a16="http://schemas.microsoft.com/office/drawing/2014/main" id="{D09116A4-7C6A-A4E6-9E30-EBB7FD9B728B}"/>
              </a:ext>
            </a:extLst>
          </p:cNvPr>
          <p:cNvSpPr/>
          <p:nvPr/>
        </p:nvSpPr>
        <p:spPr>
          <a:xfrm>
            <a:off x="15400199" y="9027956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Sinal de Adição 6">
            <a:extLst>
              <a:ext uri="{FF2B5EF4-FFF2-40B4-BE49-F238E27FC236}">
                <a16:creationId xmlns:a16="http://schemas.microsoft.com/office/drawing/2014/main" id="{123CFC96-DD93-4E62-8B35-F82A1979807B}"/>
              </a:ext>
            </a:extLst>
          </p:cNvPr>
          <p:cNvSpPr/>
          <p:nvPr/>
        </p:nvSpPr>
        <p:spPr>
          <a:xfrm>
            <a:off x="16664537" y="9027953"/>
            <a:ext cx="304059" cy="314468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23453" tIns="61727" rIns="123453" bIns="61727" anchor="ctr" anchorCtr="1" compatLnSpc="1">
            <a:noAutofit/>
          </a:bodyPr>
          <a:lstStyle/>
          <a:p>
            <a:pPr algn="ctr" defTabSz="12343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3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Retângulo: Cantos Arredondados 87">
            <a:extLst>
              <a:ext uri="{FF2B5EF4-FFF2-40B4-BE49-F238E27FC236}">
                <a16:creationId xmlns:a16="http://schemas.microsoft.com/office/drawing/2014/main" id="{C360551E-8069-1497-20F6-A1B3D3A96ECD}"/>
              </a:ext>
            </a:extLst>
          </p:cNvPr>
          <p:cNvSpPr/>
          <p:nvPr/>
        </p:nvSpPr>
        <p:spPr>
          <a:xfrm>
            <a:off x="1244810" y="6606533"/>
            <a:ext cx="1216830" cy="758835"/>
          </a:xfrm>
          <a:prstGeom prst="roundRect">
            <a:avLst/>
          </a:prstGeom>
          <a:solidFill>
            <a:srgbClr val="4E5CA6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CONSELHO CONSULTIVO</a:t>
            </a:r>
          </a:p>
        </p:txBody>
      </p:sp>
      <p:sp>
        <p:nvSpPr>
          <p:cNvPr id="89" name="Retângulo: Cantos Arredondados 88">
            <a:extLst>
              <a:ext uri="{FF2B5EF4-FFF2-40B4-BE49-F238E27FC236}">
                <a16:creationId xmlns:a16="http://schemas.microsoft.com/office/drawing/2014/main" id="{423FE3E2-F534-1BB1-FE09-7D8711069A97}"/>
              </a:ext>
            </a:extLst>
          </p:cNvPr>
          <p:cNvSpPr/>
          <p:nvPr/>
        </p:nvSpPr>
        <p:spPr>
          <a:xfrm>
            <a:off x="15718346" y="6632880"/>
            <a:ext cx="1216830" cy="758835"/>
          </a:xfrm>
          <a:prstGeom prst="roundRect">
            <a:avLst/>
          </a:prstGeom>
          <a:solidFill>
            <a:srgbClr val="4E5CA6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78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CONSELHO CONSULTIVO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34D926D6-6EC4-BFAF-C1C0-BB66B91BD51B}"/>
              </a:ext>
            </a:extLst>
          </p:cNvPr>
          <p:cNvSpPr txBox="1"/>
          <p:nvPr/>
        </p:nvSpPr>
        <p:spPr>
          <a:xfrm>
            <a:off x="156653" y="152375"/>
            <a:ext cx="7726513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1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ORGANOGRAMA DA REDE HU Brasil</a:t>
            </a:r>
          </a:p>
        </p:txBody>
      </p:sp>
      <p:cxnSp>
        <p:nvCxnSpPr>
          <p:cNvPr id="95" name="Conector reto 94">
            <a:extLst>
              <a:ext uri="{FF2B5EF4-FFF2-40B4-BE49-F238E27FC236}">
                <a16:creationId xmlns:a16="http://schemas.microsoft.com/office/drawing/2014/main" id="{77B7A56B-30A8-6A6A-CA31-ABCF901F6FA9}"/>
              </a:ext>
            </a:extLst>
          </p:cNvPr>
          <p:cNvCxnSpPr>
            <a:cxnSpLocks/>
          </p:cNvCxnSpPr>
          <p:nvPr/>
        </p:nvCxnSpPr>
        <p:spPr>
          <a:xfrm>
            <a:off x="-56808" y="817162"/>
            <a:ext cx="7674021" cy="0"/>
          </a:xfrm>
          <a:prstGeom prst="line">
            <a:avLst/>
          </a:prstGeom>
          <a:ln w="57150">
            <a:solidFill>
              <a:srgbClr val="67A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Imagem 108">
            <a:extLst>
              <a:ext uri="{FF2B5EF4-FFF2-40B4-BE49-F238E27FC236}">
                <a16:creationId xmlns:a16="http://schemas.microsoft.com/office/drawing/2014/main" id="{068EC840-0C78-1F5C-A284-726627C6BE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159" y="3290806"/>
            <a:ext cx="967194" cy="969896"/>
          </a:xfrm>
          <a:prstGeom prst="rect">
            <a:avLst/>
          </a:prstGeom>
        </p:spPr>
      </p:pic>
      <p:pic>
        <p:nvPicPr>
          <p:cNvPr id="104" name="Imagem 103">
            <a:extLst>
              <a:ext uri="{FF2B5EF4-FFF2-40B4-BE49-F238E27FC236}">
                <a16:creationId xmlns:a16="http://schemas.microsoft.com/office/drawing/2014/main" id="{329F3DF4-7284-9F4D-9128-112D839D0F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657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188468" y="7396588"/>
            <a:ext cx="967194" cy="969896"/>
          </a:xfrm>
          <a:prstGeom prst="rect">
            <a:avLst/>
          </a:prstGeom>
        </p:spPr>
      </p:pic>
      <p:sp>
        <p:nvSpPr>
          <p:cNvPr id="113" name="Retângulo 112">
            <a:extLst>
              <a:ext uri="{FF2B5EF4-FFF2-40B4-BE49-F238E27FC236}">
                <a16:creationId xmlns:a16="http://schemas.microsoft.com/office/drawing/2014/main" id="{C9254891-A1B8-0F03-76C7-A1EF9E16CFF9}"/>
              </a:ext>
            </a:extLst>
          </p:cNvPr>
          <p:cNvSpPr/>
          <p:nvPr/>
        </p:nvSpPr>
        <p:spPr>
          <a:xfrm>
            <a:off x="1715969" y="9723293"/>
            <a:ext cx="2911638" cy="3130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43" b="1">
                <a:solidFill>
                  <a:srgbClr val="4E5CA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FILIAIS: HOSPITAIS TIPO I, II, III E IV</a:t>
            </a:r>
          </a:p>
        </p:txBody>
      </p:sp>
      <p:pic>
        <p:nvPicPr>
          <p:cNvPr id="100" name="Imagem 99">
            <a:extLst>
              <a:ext uri="{FF2B5EF4-FFF2-40B4-BE49-F238E27FC236}">
                <a16:creationId xmlns:a16="http://schemas.microsoft.com/office/drawing/2014/main" id="{053508C7-10E8-86DF-75C2-90ED8D9300A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709" y="9244013"/>
            <a:ext cx="969896" cy="972605"/>
          </a:xfrm>
          <a:prstGeom prst="rect">
            <a:avLst/>
          </a:prstGeom>
        </p:spPr>
      </p:pic>
      <p:sp>
        <p:nvSpPr>
          <p:cNvPr id="114" name="Retângulo 113">
            <a:extLst>
              <a:ext uri="{FF2B5EF4-FFF2-40B4-BE49-F238E27FC236}">
                <a16:creationId xmlns:a16="http://schemas.microsoft.com/office/drawing/2014/main" id="{FE1F17C1-A130-2590-C20D-4BC89E343CC7}"/>
              </a:ext>
            </a:extLst>
          </p:cNvPr>
          <p:cNvSpPr/>
          <p:nvPr/>
        </p:nvSpPr>
        <p:spPr>
          <a:xfrm>
            <a:off x="12591918" y="9709559"/>
            <a:ext cx="2911638" cy="3130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43" b="1">
                <a:solidFill>
                  <a:srgbClr val="4E5CA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FILIAIS: COMPLEXOS HOSPITALARES</a:t>
            </a:r>
          </a:p>
        </p:txBody>
      </p:sp>
      <p:pic>
        <p:nvPicPr>
          <p:cNvPr id="102" name="Imagem 101">
            <a:extLst>
              <a:ext uri="{FF2B5EF4-FFF2-40B4-BE49-F238E27FC236}">
                <a16:creationId xmlns:a16="http://schemas.microsoft.com/office/drawing/2014/main" id="{C242067D-AD7F-1845-9DC8-0D6DD3D6627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01599" y="9245368"/>
            <a:ext cx="969896" cy="969896"/>
          </a:xfrm>
          <a:prstGeom prst="rect">
            <a:avLst/>
          </a:prstGeom>
        </p:spPr>
      </p:pic>
      <p:sp>
        <p:nvSpPr>
          <p:cNvPr id="65" name="CaixaDeTexto 64">
            <a:extLst>
              <a:ext uri="{FF2B5EF4-FFF2-40B4-BE49-F238E27FC236}">
                <a16:creationId xmlns:a16="http://schemas.microsoft.com/office/drawing/2014/main" id="{8BE52538-69B5-6906-21F1-B6D41C232F1B}"/>
              </a:ext>
            </a:extLst>
          </p:cNvPr>
          <p:cNvSpPr txBox="1"/>
          <p:nvPr/>
        </p:nvSpPr>
        <p:spPr>
          <a:xfrm>
            <a:off x="764904" y="3750806"/>
            <a:ext cx="4244606" cy="373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29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ÓRGÃOS ESTATUTÁRIOS</a:t>
            </a:r>
          </a:p>
        </p:txBody>
      </p:sp>
      <p:pic>
        <p:nvPicPr>
          <p:cNvPr id="106" name="Imagem 105">
            <a:extLst>
              <a:ext uri="{FF2B5EF4-FFF2-40B4-BE49-F238E27FC236}">
                <a16:creationId xmlns:a16="http://schemas.microsoft.com/office/drawing/2014/main" id="{0F099ADC-C3DF-EADF-A04D-AB007A547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57" b="-3823"/>
          <a:stretch/>
        </p:blipFill>
        <p:spPr>
          <a:xfrm>
            <a:off x="6551801" y="9298530"/>
            <a:ext cx="5090884" cy="84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AD041-D367-AB41-5FEC-4306E823A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905469E-AEB8-6EF6-E6CD-83584805199E}"/>
              </a:ext>
            </a:extLst>
          </p:cNvPr>
          <p:cNvSpPr txBox="1"/>
          <p:nvPr/>
        </p:nvSpPr>
        <p:spPr>
          <a:xfrm>
            <a:off x="762000" y="567429"/>
            <a:ext cx="7651797" cy="684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83"/>
              </a:lnSpc>
            </a:pPr>
            <a:r>
              <a:rPr lang="pt-BR" sz="5183" noProof="0">
                <a:solidFill>
                  <a:srgbClr val="17577A"/>
                </a:solidFill>
                <a:latin typeface="Aptos Black" panose="020B0004020202020204" pitchFamily="34" charset="0"/>
                <a:ea typeface="Intro Rust"/>
                <a:cs typeface="Intro Rust"/>
                <a:sym typeface="Intro Rust"/>
              </a:rPr>
              <a:t>OUVIDORIA-GERAL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B7891D58-0B33-5C82-171C-1B74CF598D1E}"/>
              </a:ext>
            </a:extLst>
          </p:cNvPr>
          <p:cNvSpPr/>
          <p:nvPr/>
        </p:nvSpPr>
        <p:spPr>
          <a:xfrm>
            <a:off x="9298029" y="4725143"/>
            <a:ext cx="3731152" cy="3284596"/>
          </a:xfrm>
          <a:prstGeom prst="roundRect">
            <a:avLst/>
          </a:prstGeom>
          <a:solidFill>
            <a:srgbClr val="5B9BD5">
              <a:alpha val="20000"/>
            </a:srgbClr>
          </a:solidFill>
          <a:ln w="38100" cap="flat" cmpd="sng" algn="ctr">
            <a:solidFill>
              <a:srgbClr val="5B9BD5">
                <a:shade val="15000"/>
              </a:srgbClr>
            </a:solidFill>
            <a:prstDash val="sysDash"/>
            <a:miter lim="800000"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endParaRPr lang="pt-BR" sz="2400" noProof="0"/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11E4DDCA-56A9-0368-45BA-2CFF693F30F3}"/>
              </a:ext>
            </a:extLst>
          </p:cNvPr>
          <p:cNvSpPr/>
          <p:nvPr/>
        </p:nvSpPr>
        <p:spPr>
          <a:xfrm>
            <a:off x="7650711" y="2277260"/>
            <a:ext cx="1530000" cy="972000"/>
          </a:xfrm>
          <a:prstGeom prst="roundRect">
            <a:avLst/>
          </a:prstGeom>
          <a:solidFill>
            <a:srgbClr val="67A64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2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OUVIDORIA-GERAL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DEB609DB-4D65-E5A2-5A5E-FACAB4F860B0}"/>
              </a:ext>
            </a:extLst>
          </p:cNvPr>
          <p:cNvSpPr/>
          <p:nvPr/>
        </p:nvSpPr>
        <p:spPr>
          <a:xfrm>
            <a:off x="2823734" y="5050173"/>
            <a:ext cx="1744288" cy="972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DE TRANSPARÊNCIA  E ORIENTAÇÕES AOS TRABALHADORES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DBAAC8A-A0F3-4432-AB8D-A3FEAF89D2D9}"/>
              </a:ext>
            </a:extLst>
          </p:cNvPr>
          <p:cNvSpPr/>
          <p:nvPr/>
        </p:nvSpPr>
        <p:spPr>
          <a:xfrm>
            <a:off x="5318653" y="5050173"/>
            <a:ext cx="1687144" cy="972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DE SOLUÇÕES E ORIENTAÇÕES AOS USUÁRIOS E À COMUNIDADE ACADÊMICA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6C8B37B6-5A30-E834-2152-07805E85DEFD}"/>
              </a:ext>
            </a:extLst>
          </p:cNvPr>
          <p:cNvCxnSpPr>
            <a:cxnSpLocks/>
            <a:stCxn id="42" idx="2"/>
            <a:endCxn id="58" idx="1"/>
          </p:cNvCxnSpPr>
          <p:nvPr/>
        </p:nvCxnSpPr>
        <p:spPr>
          <a:xfrm rot="16200000" flipH="1">
            <a:off x="8644830" y="3020141"/>
            <a:ext cx="512491" cy="970728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94918227-476F-2EDE-AF29-BE92D81B6B63}"/>
              </a:ext>
            </a:extLst>
          </p:cNvPr>
          <p:cNvGrpSpPr/>
          <p:nvPr/>
        </p:nvGrpSpPr>
        <p:grpSpPr>
          <a:xfrm>
            <a:off x="9385899" y="6619021"/>
            <a:ext cx="1705846" cy="1065783"/>
            <a:chOff x="2951900" y="5501580"/>
            <a:chExt cx="1705846" cy="1065783"/>
          </a:xfrm>
          <a:solidFill>
            <a:sysClr val="window" lastClr="FFFFFF">
              <a:lumMod val="95000"/>
            </a:sysClr>
          </a:solidFill>
        </p:grpSpPr>
        <p:sp>
          <p:nvSpPr>
            <p:cNvPr id="66" name="Retângulo: Cantos Arredondados 65">
              <a:extLst>
                <a:ext uri="{FF2B5EF4-FFF2-40B4-BE49-F238E27FC236}">
                  <a16:creationId xmlns:a16="http://schemas.microsoft.com/office/drawing/2014/main" id="{E3C3AC7E-321E-00A0-FCEE-E69DED13A8F2}"/>
                </a:ext>
              </a:extLst>
            </p:cNvPr>
            <p:cNvSpPr/>
            <p:nvPr/>
          </p:nvSpPr>
          <p:spPr>
            <a:xfrm>
              <a:off x="2951900" y="5595363"/>
              <a:ext cx="1530000" cy="97200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561523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112304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684570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2246094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80761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3369141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930665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449218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r>
                <a:rPr lang="pt-BR" sz="1000" b="1" noProof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OUVIDORIA REGIONAL 1 A 11</a:t>
              </a:r>
            </a:p>
          </p:txBody>
        </p:sp>
        <p:sp>
          <p:nvSpPr>
            <p:cNvPr id="67" name="Retângulo: Cantos Arredondados 66">
              <a:extLst>
                <a:ext uri="{FF2B5EF4-FFF2-40B4-BE49-F238E27FC236}">
                  <a16:creationId xmlns:a16="http://schemas.microsoft.com/office/drawing/2014/main" id="{28A2BB40-D9FE-3773-12FB-B8A493731973}"/>
                </a:ext>
              </a:extLst>
            </p:cNvPr>
            <p:cNvSpPr/>
            <p:nvPr/>
          </p:nvSpPr>
          <p:spPr>
            <a:xfrm>
              <a:off x="3127746" y="5501580"/>
              <a:ext cx="1530000" cy="97200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561523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112304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684570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2246094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80761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3369141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930665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449218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r>
                <a:rPr lang="pt-BR" sz="1000" b="1" noProof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OUVIDORIA REGIONAL </a:t>
              </a:r>
            </a:p>
            <a:p>
              <a:pPr algn="ctr"/>
              <a:r>
                <a:rPr lang="pt-BR" sz="1000" b="1" noProof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1 A 21</a:t>
              </a: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904E638C-80D4-15E7-F2B2-7D888F1F5EF9}"/>
              </a:ext>
            </a:extLst>
          </p:cNvPr>
          <p:cNvGrpSpPr/>
          <p:nvPr/>
        </p:nvGrpSpPr>
        <p:grpSpPr>
          <a:xfrm>
            <a:off x="11148505" y="6619021"/>
            <a:ext cx="1705846" cy="1065783"/>
            <a:chOff x="2951900" y="5501580"/>
            <a:chExt cx="1705846" cy="1065783"/>
          </a:xfrm>
          <a:solidFill>
            <a:sysClr val="window" lastClr="FFFFFF">
              <a:lumMod val="95000"/>
            </a:sysClr>
          </a:solidFill>
        </p:grpSpPr>
        <p:sp>
          <p:nvSpPr>
            <p:cNvPr id="64" name="Retângulo: Cantos Arredondados 63">
              <a:extLst>
                <a:ext uri="{FF2B5EF4-FFF2-40B4-BE49-F238E27FC236}">
                  <a16:creationId xmlns:a16="http://schemas.microsoft.com/office/drawing/2014/main" id="{D3F11F8B-A2F4-2111-F75A-125D3FDBAF93}"/>
                </a:ext>
              </a:extLst>
            </p:cNvPr>
            <p:cNvSpPr/>
            <p:nvPr/>
          </p:nvSpPr>
          <p:spPr>
            <a:xfrm>
              <a:off x="2951900" y="5595363"/>
              <a:ext cx="1530000" cy="97200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561523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112304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684570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2246094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80761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3369141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930665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449218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r>
                <a:rPr lang="pt-BR" sz="1000" b="1" noProof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OUVIDORIA REGIONAL 1 A 11</a:t>
              </a:r>
            </a:p>
          </p:txBody>
        </p:sp>
        <p:sp>
          <p:nvSpPr>
            <p:cNvPr id="65" name="Retângulo: Cantos Arredondados 64">
              <a:extLst>
                <a:ext uri="{FF2B5EF4-FFF2-40B4-BE49-F238E27FC236}">
                  <a16:creationId xmlns:a16="http://schemas.microsoft.com/office/drawing/2014/main" id="{01624FFB-6846-760D-8BD9-8FD2EF07192C}"/>
                </a:ext>
              </a:extLst>
            </p:cNvPr>
            <p:cNvSpPr/>
            <p:nvPr/>
          </p:nvSpPr>
          <p:spPr>
            <a:xfrm>
              <a:off x="3127746" y="5501580"/>
              <a:ext cx="1530000" cy="97200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561523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112304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684570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2246094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80761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3369141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930665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449218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r>
                <a:rPr lang="pt-BR" sz="1000" b="1" noProof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OUVIDORIA REGIONAL </a:t>
              </a:r>
            </a:p>
            <a:p>
              <a:pPr algn="ctr"/>
              <a:r>
                <a:rPr lang="pt-BR" sz="1000" b="1" noProof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22 A 42</a:t>
              </a:r>
            </a:p>
          </p:txBody>
        </p:sp>
      </p:grp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72990147-D28D-7568-64D8-0DD370C34E23}"/>
              </a:ext>
            </a:extLst>
          </p:cNvPr>
          <p:cNvSpPr/>
          <p:nvPr/>
        </p:nvSpPr>
        <p:spPr>
          <a:xfrm>
            <a:off x="9552700" y="5029125"/>
            <a:ext cx="1530000" cy="972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DE OUVIDORIA REGIONAL NORDESTE E NORTE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7BA63269-B2C3-2132-DE91-515ADAF2FF83}"/>
              </a:ext>
            </a:extLst>
          </p:cNvPr>
          <p:cNvSpPr/>
          <p:nvPr/>
        </p:nvSpPr>
        <p:spPr>
          <a:xfrm>
            <a:off x="11314675" y="5029125"/>
            <a:ext cx="1530000" cy="972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DE OUVIDORIA REGIONAL SUDESTE, SUL E CENTRO-OESTE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9350A6B7-635E-8BE4-589A-46CBC54D22B2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 rot="5400000">
            <a:off x="6388512" y="3022973"/>
            <a:ext cx="1800913" cy="2253486"/>
          </a:xfrm>
          <a:prstGeom prst="bentConnector3">
            <a:avLst>
              <a:gd name="adj1" fmla="val 74682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D942A68C-0002-665B-25B7-40148E5F3D2A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 rot="5400000">
            <a:off x="5155339" y="1789800"/>
            <a:ext cx="1800913" cy="4719833"/>
          </a:xfrm>
          <a:prstGeom prst="bentConnector3">
            <a:avLst>
              <a:gd name="adj1" fmla="val 74682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Angulado 51">
            <a:extLst>
              <a:ext uri="{FF2B5EF4-FFF2-40B4-BE49-F238E27FC236}">
                <a16:creationId xmlns:a16="http://schemas.microsoft.com/office/drawing/2014/main" id="{DB09783B-5554-1C33-E8FE-C567A84D8169}"/>
              </a:ext>
            </a:extLst>
          </p:cNvPr>
          <p:cNvCxnSpPr>
            <a:cxnSpLocks/>
            <a:stCxn id="42" idx="2"/>
            <a:endCxn id="48" idx="0"/>
          </p:cNvCxnSpPr>
          <p:nvPr/>
        </p:nvCxnSpPr>
        <p:spPr>
          <a:xfrm rot="16200000" flipH="1">
            <a:off x="8476773" y="3188197"/>
            <a:ext cx="1779865" cy="1901989"/>
          </a:xfrm>
          <a:prstGeom prst="bentConnector3">
            <a:avLst>
              <a:gd name="adj1" fmla="val 75687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48489508-4A3A-0D4B-C759-201C525BE2D6}"/>
              </a:ext>
            </a:extLst>
          </p:cNvPr>
          <p:cNvCxnSpPr>
            <a:cxnSpLocks/>
            <a:stCxn id="42" idx="2"/>
            <a:endCxn id="49" idx="0"/>
          </p:cNvCxnSpPr>
          <p:nvPr/>
        </p:nvCxnSpPr>
        <p:spPr>
          <a:xfrm rot="16200000" flipH="1">
            <a:off x="9357761" y="2307210"/>
            <a:ext cx="1779865" cy="3663964"/>
          </a:xfrm>
          <a:prstGeom prst="bentConnector3">
            <a:avLst>
              <a:gd name="adj1" fmla="val 75331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9B6A376C-493D-5923-9E72-FE6D203880D6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10317700" y="6001125"/>
            <a:ext cx="9045" cy="617896"/>
          </a:xfrm>
          <a:prstGeom prst="straightConnector1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CCFB0155-58E4-CB12-C461-F7DF8BCC6DCA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12079675" y="6001125"/>
            <a:ext cx="9676" cy="617896"/>
          </a:xfrm>
          <a:prstGeom prst="straightConnector1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94C85668-16FC-A737-A77B-AD571C5905E8}"/>
              </a:ext>
            </a:extLst>
          </p:cNvPr>
          <p:cNvSpPr/>
          <p:nvPr/>
        </p:nvSpPr>
        <p:spPr>
          <a:xfrm>
            <a:off x="7646349" y="5029125"/>
            <a:ext cx="1530000" cy="972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DE SUPORTE OPERACIONAL</a:t>
            </a:r>
          </a:p>
        </p:txBody>
      </p:sp>
      <p:cxnSp>
        <p:nvCxnSpPr>
          <p:cNvPr id="57" name="Conector: Angulado 56">
            <a:extLst>
              <a:ext uri="{FF2B5EF4-FFF2-40B4-BE49-F238E27FC236}">
                <a16:creationId xmlns:a16="http://schemas.microsoft.com/office/drawing/2014/main" id="{574AF649-D979-2982-461C-3685414DFC75}"/>
              </a:ext>
            </a:extLst>
          </p:cNvPr>
          <p:cNvCxnSpPr>
            <a:cxnSpLocks/>
            <a:stCxn id="42" idx="2"/>
            <a:endCxn id="56" idx="0"/>
          </p:cNvCxnSpPr>
          <p:nvPr/>
        </p:nvCxnSpPr>
        <p:spPr>
          <a:xfrm rot="5400000">
            <a:off x="7523598" y="4137011"/>
            <a:ext cx="1779865" cy="436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381506F7-5965-640A-4B7A-CBE2A0643AA7}"/>
              </a:ext>
            </a:extLst>
          </p:cNvPr>
          <p:cNvSpPr/>
          <p:nvPr/>
        </p:nvSpPr>
        <p:spPr>
          <a:xfrm>
            <a:off x="9386439" y="3275751"/>
            <a:ext cx="1530000" cy="972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2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CORPORATIVA</a:t>
            </a:r>
          </a:p>
        </p:txBody>
      </p:sp>
    </p:spTree>
    <p:extLst>
      <p:ext uri="{BB962C8B-B14F-4D97-AF65-F5344CB8AC3E}">
        <p14:creationId xmlns:p14="http://schemas.microsoft.com/office/powerpoint/2010/main" val="49397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9838D-D2A6-37F3-70D9-E1201D5A8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BBF4E662-15D4-E1DB-1E2B-E4E2F631B5CE}"/>
              </a:ext>
            </a:extLst>
          </p:cNvPr>
          <p:cNvSpPr txBox="1"/>
          <p:nvPr/>
        </p:nvSpPr>
        <p:spPr>
          <a:xfrm>
            <a:off x="762000" y="567429"/>
            <a:ext cx="76517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5183"/>
              </a:lnSpc>
              <a:defRPr sz="5183">
                <a:solidFill>
                  <a:srgbClr val="17577A"/>
                </a:solidFill>
                <a:latin typeface="Aptos Black" panose="020B0004020202020204" pitchFamily="34" charset="0"/>
                <a:ea typeface="Intro Rust"/>
                <a:cs typeface="Intro Rust"/>
              </a:defRPr>
            </a:lvl1pPr>
          </a:lstStyle>
          <a:p>
            <a:r>
              <a:rPr lang="pt-BR" noProof="0">
                <a:sym typeface="Intro Rust"/>
              </a:rPr>
              <a:t>AUDITORIA-GERAL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74366275-28DA-479A-8B79-23C8EE50F1DB}"/>
              </a:ext>
            </a:extLst>
          </p:cNvPr>
          <p:cNvSpPr/>
          <p:nvPr/>
        </p:nvSpPr>
        <p:spPr>
          <a:xfrm>
            <a:off x="5718412" y="4722125"/>
            <a:ext cx="6373504" cy="3389501"/>
          </a:xfrm>
          <a:prstGeom prst="roundRect">
            <a:avLst/>
          </a:prstGeom>
          <a:solidFill>
            <a:srgbClr val="5B9BD5">
              <a:alpha val="20000"/>
            </a:srgbClr>
          </a:solidFill>
          <a:ln w="38100" cap="flat" cmpd="sng" algn="ctr">
            <a:solidFill>
              <a:srgbClr val="5B9BD5">
                <a:shade val="15000"/>
              </a:srgbClr>
            </a:solidFill>
            <a:prstDash val="sysDash"/>
            <a:miter lim="800000"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endParaRPr lang="pt-BR" noProof="0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787A08B-1A6E-80F3-F20C-51011531DCA6}"/>
              </a:ext>
            </a:extLst>
          </p:cNvPr>
          <p:cNvSpPr/>
          <p:nvPr/>
        </p:nvSpPr>
        <p:spPr>
          <a:xfrm>
            <a:off x="7951743" y="2421885"/>
            <a:ext cx="1530000" cy="972000"/>
          </a:xfrm>
          <a:prstGeom prst="roundRect">
            <a:avLst/>
          </a:prstGeom>
          <a:solidFill>
            <a:srgbClr val="67A64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200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AUDITORIA-GERAL</a:t>
            </a:r>
          </a:p>
        </p:txBody>
      </p:sp>
      <p:cxnSp>
        <p:nvCxnSpPr>
          <p:cNvPr id="20" name="Conector: Angulado 19">
            <a:extLst>
              <a:ext uri="{FF2B5EF4-FFF2-40B4-BE49-F238E27FC236}">
                <a16:creationId xmlns:a16="http://schemas.microsoft.com/office/drawing/2014/main" id="{5B03E682-8851-D176-0A98-58C3580B6F38}"/>
              </a:ext>
            </a:extLst>
          </p:cNvPr>
          <p:cNvCxnSpPr>
            <a:cxnSpLocks/>
            <a:stCxn id="19" idx="2"/>
            <a:endCxn id="25" idx="1"/>
          </p:cNvCxnSpPr>
          <p:nvPr/>
        </p:nvCxnSpPr>
        <p:spPr>
          <a:xfrm rot="16200000" flipH="1">
            <a:off x="8894298" y="3216330"/>
            <a:ext cx="463011" cy="818120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A081E0C3-4D0F-984F-F70C-5703BD2C92AF}"/>
              </a:ext>
            </a:extLst>
          </p:cNvPr>
          <p:cNvCxnSpPr>
            <a:cxnSpLocks/>
            <a:stCxn id="19" idx="2"/>
            <a:endCxn id="28" idx="0"/>
          </p:cNvCxnSpPr>
          <p:nvPr/>
        </p:nvCxnSpPr>
        <p:spPr>
          <a:xfrm rot="5400000">
            <a:off x="6857942" y="3349100"/>
            <a:ext cx="1814017" cy="1903587"/>
          </a:xfrm>
          <a:prstGeom prst="bentConnector3">
            <a:avLst>
              <a:gd name="adj1" fmla="val 85361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2A87DE9-3F9D-D878-DF85-552CE0AD667E}"/>
              </a:ext>
            </a:extLst>
          </p:cNvPr>
          <p:cNvSpPr/>
          <p:nvPr/>
        </p:nvSpPr>
        <p:spPr>
          <a:xfrm>
            <a:off x="10262475" y="6821326"/>
            <a:ext cx="1530000" cy="9720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endParaRPr lang="pt-BR" sz="1000" b="1" noProof="0">
              <a:solidFill>
                <a:sysClr val="windowText" lastClr="000000">
                  <a:lumMod val="65000"/>
                  <a:lumOff val="35000"/>
                </a:sys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1CFE2CDA-D542-96CF-826D-DC0E0283577E}"/>
              </a:ext>
            </a:extLst>
          </p:cNvPr>
          <p:cNvSpPr/>
          <p:nvPr/>
        </p:nvSpPr>
        <p:spPr>
          <a:xfrm>
            <a:off x="10203206" y="6736346"/>
            <a:ext cx="1530000" cy="9720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AUDITORIA INTERNA REGIONAL </a:t>
            </a:r>
            <a:b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(15 A 34)</a:t>
            </a:r>
          </a:p>
        </p:txBody>
      </p: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D4D18707-B9A7-4A2B-4529-D877958DB4A6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 rot="16200000" flipH="1">
            <a:off x="8933640" y="3176987"/>
            <a:ext cx="1814017" cy="2247811"/>
          </a:xfrm>
          <a:prstGeom prst="bentConnector3">
            <a:avLst>
              <a:gd name="adj1" fmla="val 85361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80A1C70-0DE4-51FB-7B8D-E870C873B2DA}"/>
              </a:ext>
            </a:extLst>
          </p:cNvPr>
          <p:cNvSpPr/>
          <p:nvPr/>
        </p:nvSpPr>
        <p:spPr>
          <a:xfrm>
            <a:off x="9534863" y="3370896"/>
            <a:ext cx="1530000" cy="972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EXECUTIVA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B3F6DEF0-6393-4DE7-8D3C-686BD3455374}"/>
              </a:ext>
            </a:extLst>
          </p:cNvPr>
          <p:cNvSpPr/>
          <p:nvPr/>
        </p:nvSpPr>
        <p:spPr>
          <a:xfrm>
            <a:off x="5983566" y="5207902"/>
            <a:ext cx="1659179" cy="97200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AUDITORIA DA SEDE E REGIONAL 1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BF57B476-BAAB-4FAA-BAD7-2C56083E2E86}"/>
              </a:ext>
            </a:extLst>
          </p:cNvPr>
          <p:cNvSpPr/>
          <p:nvPr/>
        </p:nvSpPr>
        <p:spPr>
          <a:xfrm>
            <a:off x="10134965" y="5207902"/>
            <a:ext cx="1659178" cy="97200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AUDITORIA DAS REGIONAIS 2 E 3</a:t>
            </a:r>
          </a:p>
        </p:txBody>
      </p: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87A3A4FF-CEEA-8AD9-579A-86D8C8B1D490}"/>
              </a:ext>
            </a:extLst>
          </p:cNvPr>
          <p:cNvCxnSpPr>
            <a:cxnSpLocks/>
            <a:stCxn id="29" idx="2"/>
            <a:endCxn id="23" idx="0"/>
          </p:cNvCxnSpPr>
          <p:nvPr/>
        </p:nvCxnSpPr>
        <p:spPr>
          <a:xfrm rot="16200000" flipH="1">
            <a:off x="10688158" y="6456298"/>
            <a:ext cx="556444" cy="36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F8786743-F921-4D93-A900-0D08288316AA}"/>
              </a:ext>
            </a:extLst>
          </p:cNvPr>
          <p:cNvCxnSpPr>
            <a:cxnSpLocks/>
            <a:endCxn id="35" idx="0"/>
          </p:cNvCxnSpPr>
          <p:nvPr/>
        </p:nvCxnSpPr>
        <p:spPr>
          <a:xfrm rot="5400000">
            <a:off x="6469865" y="6464246"/>
            <a:ext cx="550515" cy="423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689E6B7E-0809-47C6-92D2-9D1F4F175FFD}"/>
              </a:ext>
            </a:extLst>
          </p:cNvPr>
          <p:cNvSpPr/>
          <p:nvPr/>
        </p:nvSpPr>
        <p:spPr>
          <a:xfrm>
            <a:off x="6008967" y="6792101"/>
            <a:ext cx="1530000" cy="9720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endParaRPr lang="pt-BR" sz="1000" b="1" noProof="0">
              <a:solidFill>
                <a:sysClr val="windowText" lastClr="000000">
                  <a:lumMod val="65000"/>
                  <a:lumOff val="35000"/>
                </a:sys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872E6043-E5B2-4FA9-AB36-8E8C24074C26}"/>
              </a:ext>
            </a:extLst>
          </p:cNvPr>
          <p:cNvSpPr/>
          <p:nvPr/>
        </p:nvSpPr>
        <p:spPr>
          <a:xfrm>
            <a:off x="5978003" y="6741622"/>
            <a:ext cx="1530000" cy="9720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AUDITORIA INTERNA REGIONAL </a:t>
            </a:r>
            <a:b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(1 A 14)</a:t>
            </a:r>
          </a:p>
        </p:txBody>
      </p:sp>
    </p:spTree>
    <p:extLst>
      <p:ext uri="{BB962C8B-B14F-4D97-AF65-F5344CB8AC3E}">
        <p14:creationId xmlns:p14="http://schemas.microsoft.com/office/powerpoint/2010/main" val="105333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55727-AC90-442F-A947-0AB21D3F6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7AFCB89E-9754-C990-AF5D-6554B62AD1E8}"/>
              </a:ext>
            </a:extLst>
          </p:cNvPr>
          <p:cNvSpPr txBox="1"/>
          <p:nvPr/>
        </p:nvSpPr>
        <p:spPr>
          <a:xfrm>
            <a:off x="762000" y="567429"/>
            <a:ext cx="76517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5183"/>
              </a:lnSpc>
              <a:defRPr sz="5183">
                <a:solidFill>
                  <a:srgbClr val="17577A"/>
                </a:solidFill>
                <a:latin typeface="Aptos Black" panose="020B0004020202020204" pitchFamily="34" charset="0"/>
                <a:ea typeface="Intro Rust"/>
                <a:cs typeface="Intro Rust"/>
              </a:defRPr>
            </a:lvl1pPr>
          </a:lstStyle>
          <a:p>
            <a:r>
              <a:rPr lang="pt-BR" noProof="0">
                <a:sym typeface="Intro Rust"/>
              </a:rPr>
              <a:t>PRESIDÊNCIA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A3EF975-B63A-881D-90F7-052FCCA54CA0}"/>
              </a:ext>
            </a:extLst>
          </p:cNvPr>
          <p:cNvSpPr/>
          <p:nvPr/>
        </p:nvSpPr>
        <p:spPr>
          <a:xfrm>
            <a:off x="7797312" y="2066897"/>
            <a:ext cx="1530000" cy="972000"/>
          </a:xfrm>
          <a:prstGeom prst="roundRect">
            <a:avLst/>
          </a:prstGeom>
          <a:solidFill>
            <a:srgbClr val="00657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PRESIDÊNCIA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579E058-072F-9072-E695-D5FDB5F063AB}"/>
              </a:ext>
            </a:extLst>
          </p:cNvPr>
          <p:cNvSpPr/>
          <p:nvPr/>
        </p:nvSpPr>
        <p:spPr>
          <a:xfrm>
            <a:off x="6268176" y="3036328"/>
            <a:ext cx="1530000" cy="972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EXECUTIVA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3615F11-A53D-D9E5-D685-BDAB77FAFE14}"/>
              </a:ext>
            </a:extLst>
          </p:cNvPr>
          <p:cNvSpPr/>
          <p:nvPr/>
        </p:nvSpPr>
        <p:spPr>
          <a:xfrm>
            <a:off x="9316558" y="3036328"/>
            <a:ext cx="1530000" cy="972000"/>
          </a:xfrm>
          <a:prstGeom prst="roundRect">
            <a:avLst/>
          </a:prstGeom>
          <a:solidFill>
            <a:srgbClr val="0097A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CHEFIA DE GABINETE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DEADB14-08DF-FC1C-7768-88CA9355EDED}"/>
              </a:ext>
            </a:extLst>
          </p:cNvPr>
          <p:cNvSpPr/>
          <p:nvPr/>
        </p:nvSpPr>
        <p:spPr>
          <a:xfrm>
            <a:off x="9385062" y="7168502"/>
            <a:ext cx="1530000" cy="972000"/>
          </a:xfrm>
          <a:prstGeom prst="roundRect">
            <a:avLst/>
          </a:prstGeom>
          <a:solidFill>
            <a:srgbClr val="0097A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DE GESTÃO DE RISCOS E INTEGRIDADE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FE01A45-42E2-5C3B-FAEA-997E861859D6}"/>
              </a:ext>
            </a:extLst>
          </p:cNvPr>
          <p:cNvSpPr/>
          <p:nvPr/>
        </p:nvSpPr>
        <p:spPr>
          <a:xfrm>
            <a:off x="12560565" y="7168502"/>
            <a:ext cx="1530000" cy="972000"/>
          </a:xfrm>
          <a:prstGeom prst="roundRect">
            <a:avLst/>
          </a:prstGeom>
          <a:solidFill>
            <a:srgbClr val="0097A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latin typeface="Segoe UI"/>
                <a:ea typeface="Segoe UI Black"/>
                <a:cs typeface="Segoe UI"/>
              </a:rPr>
              <a:t>GERÊNCIA- EXECUTIVA DE CONSULTORIA JURÍDICA</a:t>
            </a:r>
            <a:endParaRPr lang="pt-BR" sz="1100" b="1" noProof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6E694630-FAAC-2A07-2E52-3812FA5C5551}"/>
              </a:ext>
            </a:extLst>
          </p:cNvPr>
          <p:cNvCxnSpPr>
            <a:cxnSpLocks/>
            <a:stCxn id="2" idx="2"/>
            <a:endCxn id="7" idx="1"/>
          </p:cNvCxnSpPr>
          <p:nvPr/>
        </p:nvCxnSpPr>
        <p:spPr>
          <a:xfrm rot="16200000" flipH="1">
            <a:off x="8697720" y="2903489"/>
            <a:ext cx="483431" cy="75424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A521C590-BF95-E765-73AC-F068EA3181C3}"/>
              </a:ext>
            </a:extLst>
          </p:cNvPr>
          <p:cNvCxnSpPr>
            <a:cxnSpLocks/>
            <a:stCxn id="2" idx="2"/>
            <a:endCxn id="3" idx="3"/>
          </p:cNvCxnSpPr>
          <p:nvPr/>
        </p:nvCxnSpPr>
        <p:spPr>
          <a:xfrm rot="5400000">
            <a:off x="7938529" y="2898544"/>
            <a:ext cx="483431" cy="76413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D10F42A-C9FE-6962-E33B-3E3374A95073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 rot="16200000" flipH="1">
            <a:off x="8879136" y="2722072"/>
            <a:ext cx="4129605" cy="4763253"/>
          </a:xfrm>
          <a:prstGeom prst="bentConnector3">
            <a:avLst>
              <a:gd name="adj1" fmla="val 91641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ECE9D9A-E8F1-40CF-AB3E-0F288A6B01B4}"/>
              </a:ext>
            </a:extLst>
          </p:cNvPr>
          <p:cNvSpPr/>
          <p:nvPr/>
        </p:nvSpPr>
        <p:spPr>
          <a:xfrm>
            <a:off x="3034058" y="7168502"/>
            <a:ext cx="1530000" cy="972000"/>
          </a:xfrm>
          <a:prstGeom prst="roundRect">
            <a:avLst/>
          </a:prstGeom>
          <a:solidFill>
            <a:srgbClr val="0097A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DE COMUNICAÇÃO SOCIAL</a:t>
            </a:r>
          </a:p>
        </p:txBody>
      </p: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15961F7-B4F4-47AE-A7F1-56B369FCCFDC}"/>
              </a:ext>
            </a:extLst>
          </p:cNvPr>
          <p:cNvCxnSpPr>
            <a:cxnSpLocks/>
            <a:stCxn id="2" idx="2"/>
            <a:endCxn id="13" idx="0"/>
          </p:cNvCxnSpPr>
          <p:nvPr/>
        </p:nvCxnSpPr>
        <p:spPr>
          <a:xfrm rot="5400000">
            <a:off x="4115883" y="2722072"/>
            <a:ext cx="4129605" cy="4763254"/>
          </a:xfrm>
          <a:prstGeom prst="bentConnector3">
            <a:avLst>
              <a:gd name="adj1" fmla="val 91641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14">
            <a:extLst>
              <a:ext uri="{FF2B5EF4-FFF2-40B4-BE49-F238E27FC236}">
                <a16:creationId xmlns:a16="http://schemas.microsoft.com/office/drawing/2014/main" id="{A122D20D-DCCA-A74E-53F6-EEF573290B17}"/>
              </a:ext>
            </a:extLst>
          </p:cNvPr>
          <p:cNvCxnSpPr>
            <a:stCxn id="2" idx="2"/>
            <a:endCxn id="8" idx="0"/>
          </p:cNvCxnSpPr>
          <p:nvPr/>
        </p:nvCxnSpPr>
        <p:spPr>
          <a:xfrm rot="16200000" flipH="1">
            <a:off x="7291385" y="4309824"/>
            <a:ext cx="4129605" cy="1587750"/>
          </a:xfrm>
          <a:prstGeom prst="bentConnector3">
            <a:avLst>
              <a:gd name="adj1" fmla="val 91972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A90B8127-E6E5-5486-3846-40FD3EF73981}"/>
              </a:ext>
            </a:extLst>
          </p:cNvPr>
          <p:cNvSpPr/>
          <p:nvPr/>
        </p:nvSpPr>
        <p:spPr>
          <a:xfrm>
            <a:off x="6268176" y="4227418"/>
            <a:ext cx="1530000" cy="972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PARLAMENTAR</a:t>
            </a:r>
          </a:p>
        </p:txBody>
      </p: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7D345AC3-5922-E3CD-3CCC-627B7E9A8A2E}"/>
              </a:ext>
            </a:extLst>
          </p:cNvPr>
          <p:cNvCxnSpPr>
            <a:cxnSpLocks/>
            <a:stCxn id="2" idx="2"/>
            <a:endCxn id="16" idx="3"/>
          </p:cNvCxnSpPr>
          <p:nvPr/>
        </p:nvCxnSpPr>
        <p:spPr>
          <a:xfrm rot="5400000">
            <a:off x="7342984" y="3494089"/>
            <a:ext cx="1674521" cy="76413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9EED8DD-8751-DB26-6AB5-8F02670FECF2}"/>
              </a:ext>
            </a:extLst>
          </p:cNvPr>
          <p:cNvSpPr/>
          <p:nvPr/>
        </p:nvSpPr>
        <p:spPr>
          <a:xfrm>
            <a:off x="6209560" y="7168502"/>
            <a:ext cx="1530000" cy="972000"/>
          </a:xfrm>
          <a:prstGeom prst="roundRect">
            <a:avLst/>
          </a:prstGeom>
          <a:solidFill>
            <a:srgbClr val="0097A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CORRECIONAL</a:t>
            </a:r>
          </a:p>
        </p:txBody>
      </p: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E99F6DED-FBE7-832B-191B-61FE86504CEA}"/>
              </a:ext>
            </a:extLst>
          </p:cNvPr>
          <p:cNvCxnSpPr>
            <a:cxnSpLocks/>
            <a:stCxn id="2" idx="2"/>
            <a:endCxn id="18" idx="0"/>
          </p:cNvCxnSpPr>
          <p:nvPr/>
        </p:nvCxnSpPr>
        <p:spPr>
          <a:xfrm rot="5400000">
            <a:off x="5703634" y="4309823"/>
            <a:ext cx="4129605" cy="1587752"/>
          </a:xfrm>
          <a:prstGeom prst="bentConnector3">
            <a:avLst>
              <a:gd name="adj1" fmla="val 91972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nal de Adição 6">
            <a:extLst>
              <a:ext uri="{FF2B5EF4-FFF2-40B4-BE49-F238E27FC236}">
                <a16:creationId xmlns:a16="http://schemas.microsoft.com/office/drawing/2014/main" id="{47388BF9-2536-EBB9-A24A-5188563835E5}"/>
              </a:ext>
            </a:extLst>
          </p:cNvPr>
          <p:cNvSpPr/>
          <p:nvPr/>
        </p:nvSpPr>
        <p:spPr>
          <a:xfrm>
            <a:off x="4374842" y="7939511"/>
            <a:ext cx="266005" cy="275110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08002" tIns="54001" rIns="108002" bIns="54001" anchor="ctr" anchorCtr="1" compatLnSpc="1">
            <a:noAutofit/>
          </a:bodyPr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 defTabSz="107992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126" noProof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Sinal de Adição 6">
            <a:extLst>
              <a:ext uri="{FF2B5EF4-FFF2-40B4-BE49-F238E27FC236}">
                <a16:creationId xmlns:a16="http://schemas.microsoft.com/office/drawing/2014/main" id="{2C9AFE91-3337-6CB8-1429-FED0EFCD42DA}"/>
              </a:ext>
            </a:extLst>
          </p:cNvPr>
          <p:cNvSpPr/>
          <p:nvPr/>
        </p:nvSpPr>
        <p:spPr>
          <a:xfrm>
            <a:off x="7560074" y="7944993"/>
            <a:ext cx="266005" cy="275110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08002" tIns="54001" rIns="108002" bIns="54001" anchor="ctr" anchorCtr="1" compatLnSpc="1">
            <a:noAutofit/>
          </a:bodyPr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 defTabSz="107992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126" noProof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Sinal de Adição 6">
            <a:extLst>
              <a:ext uri="{FF2B5EF4-FFF2-40B4-BE49-F238E27FC236}">
                <a16:creationId xmlns:a16="http://schemas.microsoft.com/office/drawing/2014/main" id="{90E9C544-3816-6012-5855-B99B1C27CD81}"/>
              </a:ext>
            </a:extLst>
          </p:cNvPr>
          <p:cNvSpPr/>
          <p:nvPr/>
        </p:nvSpPr>
        <p:spPr>
          <a:xfrm>
            <a:off x="10728131" y="7939511"/>
            <a:ext cx="266005" cy="275110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08002" tIns="54001" rIns="108002" bIns="54001" anchor="ctr" anchorCtr="1" compatLnSpc="1">
            <a:noAutofit/>
          </a:bodyPr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 defTabSz="107992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126" noProof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Sinal de Adição 6">
            <a:extLst>
              <a:ext uri="{FF2B5EF4-FFF2-40B4-BE49-F238E27FC236}">
                <a16:creationId xmlns:a16="http://schemas.microsoft.com/office/drawing/2014/main" id="{BA05289E-FDCA-482A-878D-783AB7978DB7}"/>
              </a:ext>
            </a:extLst>
          </p:cNvPr>
          <p:cNvSpPr/>
          <p:nvPr/>
        </p:nvSpPr>
        <p:spPr>
          <a:xfrm>
            <a:off x="13932162" y="7939511"/>
            <a:ext cx="266005" cy="275110"/>
          </a:xfrm>
          <a:custGeom>
            <a:avLst>
              <a:gd name="f8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352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+- f41 0 f16"/>
              <a:gd name="f43" fmla="+- f40 0 f16"/>
              <a:gd name="f44" fmla="*/ f42 1 2"/>
              <a:gd name="f45" fmla="*/ f43 1 2"/>
              <a:gd name="f46" fmla="min f43 f42"/>
              <a:gd name="f47" fmla="*/ f43 73490 1"/>
              <a:gd name="f48" fmla="*/ f42 73490 1"/>
              <a:gd name="f49" fmla="+- f16 f44 0"/>
              <a:gd name="f50" fmla="+- f16 f45 0"/>
              <a:gd name="f51" fmla="*/ f47 1 200000"/>
              <a:gd name="f52" fmla="*/ f48 1 200000"/>
              <a:gd name="f53" fmla="*/ f46 f17 1"/>
              <a:gd name="f54" fmla="*/ f53 1 200000"/>
              <a:gd name="f55" fmla="+- f50 0 f51"/>
              <a:gd name="f56" fmla="+- f50 f51 0"/>
              <a:gd name="f57" fmla="+- f49 0 f52"/>
              <a:gd name="f58" fmla="+- f49 f52 0"/>
              <a:gd name="f59" fmla="*/ f49 f37 1"/>
              <a:gd name="f60" fmla="*/ f50 f37 1"/>
              <a:gd name="f61" fmla="+- f50 0 f54"/>
              <a:gd name="f62" fmla="+- f50 f54 0"/>
              <a:gd name="f63" fmla="+- f49 0 f54"/>
              <a:gd name="f64" fmla="+- f49 f54 0"/>
              <a:gd name="f65" fmla="*/ f55 f37 1"/>
              <a:gd name="f66" fmla="*/ f56 f37 1"/>
              <a:gd name="f67" fmla="*/ f57 f37 1"/>
              <a:gd name="f68" fmla="*/ f58 f37 1"/>
              <a:gd name="f69" fmla="*/ f63 f37 1"/>
              <a:gd name="f70" fmla="*/ f64 f37 1"/>
              <a:gd name="f71" fmla="*/ f61 f37 1"/>
              <a:gd name="f72" fmla="*/ f6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6" y="f59"/>
              </a:cxn>
              <a:cxn ang="f34">
                <a:pos x="f60" y="f68"/>
              </a:cxn>
              <a:cxn ang="f35">
                <a:pos x="f65" y="f59"/>
              </a:cxn>
              <a:cxn ang="f36">
                <a:pos x="f60" y="f67"/>
              </a:cxn>
            </a:cxnLst>
            <a:rect l="f65" t="f69" r="f66" b="f70"/>
            <a:pathLst>
              <a:path>
                <a:moveTo>
                  <a:pt x="f65" y="f69"/>
                </a:moveTo>
                <a:lnTo>
                  <a:pt x="f71" y="f69"/>
                </a:lnTo>
                <a:lnTo>
                  <a:pt x="f71" y="f67"/>
                </a:lnTo>
                <a:lnTo>
                  <a:pt x="f72" y="f67"/>
                </a:lnTo>
                <a:lnTo>
                  <a:pt x="f72" y="f69"/>
                </a:lnTo>
                <a:lnTo>
                  <a:pt x="f66" y="f69"/>
                </a:lnTo>
                <a:lnTo>
                  <a:pt x="f66" y="f70"/>
                </a:lnTo>
                <a:lnTo>
                  <a:pt x="f72" y="f70"/>
                </a:lnTo>
                <a:lnTo>
                  <a:pt x="f72" y="f68"/>
                </a:lnTo>
                <a:lnTo>
                  <a:pt x="f71" y="f68"/>
                </a:lnTo>
                <a:lnTo>
                  <a:pt x="f71" y="f70"/>
                </a:lnTo>
                <a:lnTo>
                  <a:pt x="f65" y="f70"/>
                </a:lnTo>
                <a:close/>
              </a:path>
            </a:pathLst>
          </a:custGeom>
          <a:solidFill>
            <a:srgbClr val="E64942"/>
          </a:solidFill>
          <a:ln cap="flat">
            <a:noFill/>
            <a:prstDash val="solid"/>
          </a:ln>
        </p:spPr>
        <p:txBody>
          <a:bodyPr vert="horz" wrap="square" lIns="108002" tIns="54001" rIns="108002" bIns="54001" anchor="ctr" anchorCtr="1" compatLnSpc="1">
            <a:noAutofit/>
          </a:bodyPr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 defTabSz="107992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126" noProof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5952E0A7-CDBC-9439-1AEE-60E79964B3BC}"/>
              </a:ext>
            </a:extLst>
          </p:cNvPr>
          <p:cNvSpPr/>
          <p:nvPr/>
        </p:nvSpPr>
        <p:spPr>
          <a:xfrm>
            <a:off x="9316558" y="5389605"/>
            <a:ext cx="1530000" cy="972000"/>
          </a:xfrm>
          <a:prstGeom prst="roundRect">
            <a:avLst/>
          </a:prstGeom>
          <a:solidFill>
            <a:srgbClr val="D9D9D9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SECRETARIA-GERAL</a:t>
            </a:r>
          </a:p>
        </p:txBody>
      </p: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483D31E5-C2B9-4946-AEE9-EADC84EA57AC}"/>
              </a:ext>
            </a:extLst>
          </p:cNvPr>
          <p:cNvCxnSpPr>
            <a:cxnSpLocks/>
            <a:stCxn id="2" idx="2"/>
            <a:endCxn id="24" idx="1"/>
          </p:cNvCxnSpPr>
          <p:nvPr/>
        </p:nvCxnSpPr>
        <p:spPr>
          <a:xfrm rot="16200000" flipH="1">
            <a:off x="7521081" y="4080128"/>
            <a:ext cx="2836708" cy="75424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104F0DEE-49B9-4624-AD67-802A69F90523}"/>
              </a:ext>
            </a:extLst>
          </p:cNvPr>
          <p:cNvSpPr/>
          <p:nvPr/>
        </p:nvSpPr>
        <p:spPr>
          <a:xfrm>
            <a:off x="6268176" y="5378210"/>
            <a:ext cx="1530000" cy="972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/>
                <a:ea typeface="Segoe UI Black"/>
                <a:cs typeface="Segoe UI"/>
              </a:rPr>
              <a:t>ASSESSORIA DE RELAÇÕES INSTITUCIONAIS E PARTICIPAÇÃO SOCIAL</a:t>
            </a:r>
          </a:p>
        </p:txBody>
      </p: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6F4303C0-D047-4969-B4A9-E2174301D737}"/>
              </a:ext>
            </a:extLst>
          </p:cNvPr>
          <p:cNvCxnSpPr>
            <a:cxnSpLocks/>
            <a:stCxn id="2" idx="2"/>
            <a:endCxn id="26" idx="3"/>
          </p:cNvCxnSpPr>
          <p:nvPr/>
        </p:nvCxnSpPr>
        <p:spPr>
          <a:xfrm rot="5400000">
            <a:off x="6767588" y="4069485"/>
            <a:ext cx="2825313" cy="76413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B12F16AA-0DC4-4C34-9566-93B07352D61F}"/>
              </a:ext>
            </a:extLst>
          </p:cNvPr>
          <p:cNvSpPr/>
          <p:nvPr/>
        </p:nvSpPr>
        <p:spPr>
          <a:xfrm>
            <a:off x="9316558" y="4219913"/>
            <a:ext cx="1530000" cy="972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/>
                <a:ea typeface="Segoe UI Black"/>
                <a:cs typeface="Segoe UI"/>
              </a:rPr>
              <a:t>ASSESSORIA CORPORATIVA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D0213848-B0BE-4D90-9022-DCAFA8AAEEE1}"/>
              </a:ext>
            </a:extLst>
          </p:cNvPr>
          <p:cNvCxnSpPr>
            <a:stCxn id="7" idx="2"/>
            <a:endCxn id="34" idx="0"/>
          </p:cNvCxnSpPr>
          <p:nvPr/>
        </p:nvCxnSpPr>
        <p:spPr>
          <a:xfrm>
            <a:off x="10081558" y="4008328"/>
            <a:ext cx="0" cy="211585"/>
          </a:xfrm>
          <a:prstGeom prst="line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78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FD647-EA00-AB81-7316-18508C241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6E170C0B-7362-76C3-8CE1-BC1C781ACD60}"/>
              </a:ext>
            </a:extLst>
          </p:cNvPr>
          <p:cNvSpPr txBox="1"/>
          <p:nvPr/>
        </p:nvSpPr>
        <p:spPr>
          <a:xfrm>
            <a:off x="762000" y="567429"/>
            <a:ext cx="115824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5183"/>
              </a:lnSpc>
              <a:defRPr sz="5183">
                <a:solidFill>
                  <a:srgbClr val="17577A"/>
                </a:solidFill>
                <a:latin typeface="Aptos Black" panose="020B0004020202020204" pitchFamily="34" charset="0"/>
                <a:ea typeface="Intro Rust"/>
                <a:cs typeface="Intro Rust"/>
              </a:defRPr>
            </a:lvl1pPr>
          </a:lstStyle>
          <a:p>
            <a:r>
              <a:rPr lang="pt-BR" noProof="0">
                <a:sym typeface="Intro Rust"/>
              </a:rPr>
              <a:t>GERÊNCIA-EXECUTIVA DE GESTÃO DE RISCOS E INTEGRIDADE​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3A3EF975-B63A-881D-90F7-052FCCA54CA0}"/>
              </a:ext>
            </a:extLst>
          </p:cNvPr>
          <p:cNvSpPr/>
          <p:nvPr/>
        </p:nvSpPr>
        <p:spPr>
          <a:xfrm>
            <a:off x="7939004" y="2705100"/>
            <a:ext cx="1890795" cy="1224295"/>
          </a:xfrm>
          <a:prstGeom prst="roundRect">
            <a:avLst/>
          </a:prstGeom>
          <a:solidFill>
            <a:srgbClr val="0097A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GERÊNCIA-EXECUTIVA DE GESTÃO DE RISCOS E INTEGRIDADE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FE01A45-42E2-5C3B-FAEA-997E861859D6}"/>
              </a:ext>
            </a:extLst>
          </p:cNvPr>
          <p:cNvSpPr/>
          <p:nvPr/>
        </p:nvSpPr>
        <p:spPr>
          <a:xfrm>
            <a:off x="9545895" y="4535060"/>
            <a:ext cx="1890795" cy="122429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INTEGRIDADE,  CONFORMIDADE E NORMATIVOS</a:t>
            </a:r>
          </a:p>
        </p:txBody>
      </p:sp>
      <p:cxnSp>
        <p:nvCxnSpPr>
          <p:cNvPr id="39" name="Conector: Angulado 38">
            <a:extLst>
              <a:ext uri="{FF2B5EF4-FFF2-40B4-BE49-F238E27FC236}">
                <a16:creationId xmlns:a16="http://schemas.microsoft.com/office/drawing/2014/main" id="{ED10F42A-C9FE-6962-E33B-3E3374A95073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 rot="16200000" flipH="1">
            <a:off x="9385015" y="3428781"/>
            <a:ext cx="605665" cy="160689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ECE9D9A-E8F1-40CF-AB3E-0F288A6B01B4}"/>
              </a:ext>
            </a:extLst>
          </p:cNvPr>
          <p:cNvSpPr/>
          <p:nvPr/>
        </p:nvSpPr>
        <p:spPr>
          <a:xfrm>
            <a:off x="6289556" y="4535060"/>
            <a:ext cx="1890795" cy="122429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GESTÃO DE RISCOS E CONTROLES INTERNOS</a:t>
            </a:r>
          </a:p>
        </p:txBody>
      </p: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A15961F7-B4F4-47AE-A7F1-56B369FCCFDC}"/>
              </a:ext>
            </a:extLst>
          </p:cNvPr>
          <p:cNvCxnSpPr>
            <a:cxnSpLocks/>
            <a:stCxn id="37" idx="2"/>
            <a:endCxn id="40" idx="0"/>
          </p:cNvCxnSpPr>
          <p:nvPr/>
        </p:nvCxnSpPr>
        <p:spPr>
          <a:xfrm rot="5400000">
            <a:off x="7756846" y="3407503"/>
            <a:ext cx="605665" cy="164944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18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5DE76-F40F-1814-F54E-D1B1FBE11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A2F97697-7E7B-1A0D-9052-2EB400B985CA}"/>
              </a:ext>
            </a:extLst>
          </p:cNvPr>
          <p:cNvSpPr txBox="1"/>
          <p:nvPr/>
        </p:nvSpPr>
        <p:spPr>
          <a:xfrm>
            <a:off x="533400" y="513656"/>
            <a:ext cx="156210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5183"/>
              </a:lnSpc>
              <a:defRPr sz="5183">
                <a:solidFill>
                  <a:srgbClr val="17577A"/>
                </a:solidFill>
                <a:latin typeface="Aptos Black" panose="020B0004020202020204" pitchFamily="34" charset="0"/>
                <a:ea typeface="Intro Rust"/>
                <a:cs typeface="Intro Rust"/>
              </a:defRPr>
            </a:lvl1pPr>
          </a:lstStyle>
          <a:p>
            <a:r>
              <a:rPr lang="pt-BR" noProof="0">
                <a:sym typeface="Intro Rust"/>
              </a:rPr>
              <a:t>GERÊNCIA-EXECUTIVA DE COMUNICAÇÃO SOCIAL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B898C738-D27B-7610-DA34-288B654998E1}"/>
              </a:ext>
            </a:extLst>
          </p:cNvPr>
          <p:cNvSpPr/>
          <p:nvPr/>
        </p:nvSpPr>
        <p:spPr>
          <a:xfrm>
            <a:off x="8990507" y="4045435"/>
            <a:ext cx="6144860" cy="5478057"/>
          </a:xfrm>
          <a:prstGeom prst="roundRect">
            <a:avLst>
              <a:gd name="adj" fmla="val 4787"/>
            </a:avLst>
          </a:prstGeom>
          <a:noFill/>
          <a:ln w="38100" cap="flat" cmpd="sng" algn="ctr">
            <a:solidFill>
              <a:srgbClr val="5B9BD5">
                <a:shade val="15000"/>
              </a:srgbClr>
            </a:solidFill>
            <a:prstDash val="sysDash"/>
            <a:miter lim="800000"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endParaRPr lang="pt-BR" noProof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4D05F71-C9D7-93DD-D4E3-C23080A4CC11}"/>
              </a:ext>
            </a:extLst>
          </p:cNvPr>
          <p:cNvSpPr/>
          <p:nvPr/>
        </p:nvSpPr>
        <p:spPr>
          <a:xfrm>
            <a:off x="8532494" y="1485900"/>
            <a:ext cx="1530000" cy="972000"/>
          </a:xfrm>
          <a:prstGeom prst="roundRect">
            <a:avLst/>
          </a:prstGeom>
          <a:solidFill>
            <a:srgbClr val="0097A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 EXECUTIVA DE COMUNICAÇÃO SOCIAL</a:t>
            </a:r>
          </a:p>
        </p:txBody>
      </p: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AA58F376-0F1B-F23E-85BD-4E10628C3B74}"/>
              </a:ext>
            </a:extLst>
          </p:cNvPr>
          <p:cNvCxnSpPr>
            <a:cxnSpLocks/>
            <a:stCxn id="3" idx="2"/>
            <a:endCxn id="41" idx="1"/>
          </p:cNvCxnSpPr>
          <p:nvPr/>
        </p:nvCxnSpPr>
        <p:spPr>
          <a:xfrm rot="16200000" flipH="1">
            <a:off x="9383989" y="2371404"/>
            <a:ext cx="615534" cy="788525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157CC08-52DD-FDC7-DD59-7254943D2B3F}"/>
              </a:ext>
            </a:extLst>
          </p:cNvPr>
          <p:cNvSpPr/>
          <p:nvPr/>
        </p:nvSpPr>
        <p:spPr>
          <a:xfrm>
            <a:off x="2268433" y="4158346"/>
            <a:ext cx="1530000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COMUNICAÇÃO INSTITUCIONAL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5A431D4-0BB1-A9C7-4A09-BD870DF03D48}"/>
              </a:ext>
            </a:extLst>
          </p:cNvPr>
          <p:cNvSpPr/>
          <p:nvPr/>
        </p:nvSpPr>
        <p:spPr>
          <a:xfrm>
            <a:off x="4266410" y="4158346"/>
            <a:ext cx="1530000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IMPRENSA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B3F6907-F1A9-1022-B268-9D74BA156D82}"/>
              </a:ext>
            </a:extLst>
          </p:cNvPr>
          <p:cNvSpPr/>
          <p:nvPr/>
        </p:nvSpPr>
        <p:spPr>
          <a:xfrm>
            <a:off x="6164381" y="4158346"/>
            <a:ext cx="1530000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PROMOÇÃO INSTITUCIONAL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D4E5794-01D6-36AA-C25A-25D7A2FF8CA6}"/>
              </a:ext>
            </a:extLst>
          </p:cNvPr>
          <p:cNvSpPr/>
          <p:nvPr/>
        </p:nvSpPr>
        <p:spPr>
          <a:xfrm>
            <a:off x="11479267" y="4208691"/>
            <a:ext cx="1530000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COMUNICAÇÃO REGIONAL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59E3B6B-3829-930C-A615-FAC100208A71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5400000">
            <a:off x="5315241" y="176093"/>
            <a:ext cx="1700446" cy="6264061"/>
          </a:xfrm>
          <a:prstGeom prst="bentConnector3">
            <a:avLst>
              <a:gd name="adj1" fmla="val 79408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58373185-119E-A613-CC12-7E4B260BA0BB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rot="5400000">
            <a:off x="6314229" y="1175081"/>
            <a:ext cx="1700446" cy="4266084"/>
          </a:xfrm>
          <a:prstGeom prst="bentConnector3">
            <a:avLst>
              <a:gd name="adj1" fmla="val 79408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BA3A6163-946A-21C6-9750-CA9B4729E90F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rot="5400000">
            <a:off x="7263215" y="2124067"/>
            <a:ext cx="1700446" cy="2368113"/>
          </a:xfrm>
          <a:prstGeom prst="bentConnector3">
            <a:avLst>
              <a:gd name="adj1" fmla="val 78568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5692DAFC-CE74-9461-C3A8-1DC28FE8990F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rot="16200000" flipH="1">
            <a:off x="9895485" y="1859908"/>
            <a:ext cx="1750791" cy="2946773"/>
          </a:xfrm>
          <a:prstGeom prst="bentConnector3">
            <a:avLst>
              <a:gd name="adj1" fmla="val 76504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133E021-B6DF-4EE5-860A-834A60972F80}"/>
              </a:ext>
            </a:extLst>
          </p:cNvPr>
          <p:cNvSpPr/>
          <p:nvPr/>
        </p:nvSpPr>
        <p:spPr>
          <a:xfrm>
            <a:off x="11485474" y="6552481"/>
            <a:ext cx="1530000" cy="972000"/>
          </a:xfrm>
          <a:prstGeom prst="roundRect">
            <a:avLst/>
          </a:prstGeom>
          <a:solidFill>
            <a:srgbClr val="D9D9D9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/>
                <a:ea typeface="Segoe UI Black"/>
                <a:cs typeface="Segoe UI"/>
              </a:rPr>
              <a:t>SETOR DE COMUNICAÇÃO REGIONAL NORDESTE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B39D6D9F-DA61-AFD0-09E5-30CA835A7F5A}"/>
              </a:ext>
            </a:extLst>
          </p:cNvPr>
          <p:cNvSpPr/>
          <p:nvPr/>
        </p:nvSpPr>
        <p:spPr>
          <a:xfrm>
            <a:off x="13404800" y="6552481"/>
            <a:ext cx="1530000" cy="972000"/>
          </a:xfrm>
          <a:prstGeom prst="roundRect">
            <a:avLst/>
          </a:prstGeom>
          <a:solidFill>
            <a:srgbClr val="D9D9D9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/>
                <a:ea typeface="Segoe UI Black"/>
                <a:cs typeface="Segoe UI"/>
              </a:rPr>
              <a:t>SETOR DE COMUNICAÇÃO REGIONAL SUDESTE E SUL </a:t>
            </a: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73D54D5F-5A9D-D26D-0F11-916B76610F7F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 rot="16200000" flipH="1">
            <a:off x="11561475" y="5863482"/>
            <a:ext cx="1371790" cy="62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F06792C4-41FB-0984-0466-D881D4F7CDB3}"/>
              </a:ext>
            </a:extLst>
          </p:cNvPr>
          <p:cNvSpPr/>
          <p:nvPr/>
        </p:nvSpPr>
        <p:spPr>
          <a:xfrm>
            <a:off x="11337419" y="8272610"/>
            <a:ext cx="1530000" cy="9720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OUVIDORIA REGIONAL 1 A 11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9F7AF01-963E-1C6B-4AA6-43A3D16AC7FA}"/>
              </a:ext>
            </a:extLst>
          </p:cNvPr>
          <p:cNvSpPr/>
          <p:nvPr/>
        </p:nvSpPr>
        <p:spPr>
          <a:xfrm>
            <a:off x="11496306" y="8157745"/>
            <a:ext cx="1530000" cy="9720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/>
                <a:ea typeface="Segoe UI Black"/>
                <a:cs typeface="Segoe UI"/>
              </a:rPr>
              <a:t>UNIDADE DE COMUNICAÇÃO REGIONAL </a:t>
            </a:r>
            <a:br>
              <a:rPr lang="pt-BR" sz="10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/>
                <a:ea typeface="Segoe UI Black"/>
                <a:cs typeface="Segoe UI"/>
              </a:rPr>
              <a:t>(12)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62184C0-6125-8156-18CB-C3E20C9B77BF}"/>
              </a:ext>
            </a:extLst>
          </p:cNvPr>
          <p:cNvGrpSpPr/>
          <p:nvPr/>
        </p:nvGrpSpPr>
        <p:grpSpPr>
          <a:xfrm>
            <a:off x="13279438" y="8154878"/>
            <a:ext cx="1705846" cy="1065783"/>
            <a:chOff x="2951900" y="5501580"/>
            <a:chExt cx="1705846" cy="1065783"/>
          </a:xfrm>
          <a:solidFill>
            <a:sysClr val="window" lastClr="FFFFFF">
              <a:lumMod val="95000"/>
            </a:sysClr>
          </a:solidFill>
        </p:grpSpPr>
        <p:sp>
          <p:nvSpPr>
            <p:cNvPr id="48" name="Retângulo: Cantos Arredondados 47">
              <a:extLst>
                <a:ext uri="{FF2B5EF4-FFF2-40B4-BE49-F238E27FC236}">
                  <a16:creationId xmlns:a16="http://schemas.microsoft.com/office/drawing/2014/main" id="{A6D66CC4-0A01-8EB7-36AC-55C2754B529C}"/>
                </a:ext>
              </a:extLst>
            </p:cNvPr>
            <p:cNvSpPr/>
            <p:nvPr/>
          </p:nvSpPr>
          <p:spPr>
            <a:xfrm>
              <a:off x="2951900" y="5595363"/>
              <a:ext cx="1530000" cy="97200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561523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112304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684570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2246094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80761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3369141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930665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449218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r>
                <a:rPr lang="pt-BR" sz="1000" b="1" noProof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OUVIDORIA REGIONAL 1 A 11</a:t>
              </a:r>
            </a:p>
          </p:txBody>
        </p:sp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CFB0A116-6109-A241-F848-6D1641451DF7}"/>
                </a:ext>
              </a:extLst>
            </p:cNvPr>
            <p:cNvSpPr/>
            <p:nvPr/>
          </p:nvSpPr>
          <p:spPr>
            <a:xfrm>
              <a:off x="3127746" y="5501580"/>
              <a:ext cx="1530000" cy="97200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561523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112304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684570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2246094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80761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3369141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930665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4492188" algn="l" defTabSz="1123048" rtl="0" eaLnBrk="1" latinLnBrk="0" hangingPunct="1">
                <a:defRPr sz="2211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r>
                <a:rPr lang="pt-BR" sz="1000" b="1" noProof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Segoe UI"/>
                  <a:ea typeface="Segoe UI Black"/>
                  <a:cs typeface="Segoe UI"/>
                </a:rPr>
                <a:t>UNIDADE DE COMUNICAÇÃO REGIONAL</a:t>
              </a:r>
            </a:p>
            <a:p>
              <a:pPr algn="ctr"/>
              <a:r>
                <a:rPr lang="pt-BR" sz="1000" b="1" noProof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Segoe UI"/>
                  <a:ea typeface="Segoe UI Black"/>
                  <a:cs typeface="Segoe UI"/>
                </a:rPr>
                <a:t>(11)</a:t>
              </a:r>
            </a:p>
          </p:txBody>
        </p:sp>
      </p:grp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E41E32E-2DBB-29E7-A2E5-8127A5D1AFD0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>
            <a:off x="12250474" y="7524481"/>
            <a:ext cx="10832" cy="633264"/>
          </a:xfrm>
          <a:prstGeom prst="line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B0772903-F5D3-C7FB-2CAB-31A672CBA19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4169800" y="7524481"/>
            <a:ext cx="9540" cy="630397"/>
          </a:xfrm>
          <a:prstGeom prst="line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17606FA3-CA18-7A71-C757-733254D02385}"/>
              </a:ext>
            </a:extLst>
          </p:cNvPr>
          <p:cNvSpPr/>
          <p:nvPr/>
        </p:nvSpPr>
        <p:spPr>
          <a:xfrm>
            <a:off x="3265494" y="5522439"/>
            <a:ext cx="1530000" cy="972000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DE COMUNICAÇÃO INTERNA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6450613-A060-9B75-0F28-0BBED0682800}"/>
              </a:ext>
            </a:extLst>
          </p:cNvPr>
          <p:cNvSpPr/>
          <p:nvPr/>
        </p:nvSpPr>
        <p:spPr>
          <a:xfrm>
            <a:off x="3265494" y="6605775"/>
            <a:ext cx="1530000" cy="972000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DE COMUNICAÇÃO DIGITAL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9BD64F46-4747-3B32-181F-8B836AEDF8F9}"/>
              </a:ext>
            </a:extLst>
          </p:cNvPr>
          <p:cNvSpPr/>
          <p:nvPr/>
        </p:nvSpPr>
        <p:spPr>
          <a:xfrm>
            <a:off x="3265494" y="7689111"/>
            <a:ext cx="1530000" cy="972000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DE JORNALISMO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ACBC5CF-4517-BC12-B878-8A1011996A00}"/>
              </a:ext>
            </a:extLst>
          </p:cNvPr>
          <p:cNvSpPr/>
          <p:nvPr/>
        </p:nvSpPr>
        <p:spPr>
          <a:xfrm>
            <a:off x="5222048" y="5522439"/>
            <a:ext cx="1530000" cy="972000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DE IMPRENSA REGIONAL NORDESTE E NORTE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B3D8713B-99E6-7752-9583-6BD778B56DD8}"/>
              </a:ext>
            </a:extLst>
          </p:cNvPr>
          <p:cNvSpPr/>
          <p:nvPr/>
        </p:nvSpPr>
        <p:spPr>
          <a:xfrm>
            <a:off x="5238578" y="6605775"/>
            <a:ext cx="1530000" cy="972000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DE IMPRENSA REGIONAL SUDESTE, SUL E CENTRO-OESTE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2367D894-F918-181F-3326-65EDBB2393E6}"/>
              </a:ext>
            </a:extLst>
          </p:cNvPr>
          <p:cNvSpPr/>
          <p:nvPr/>
        </p:nvSpPr>
        <p:spPr>
          <a:xfrm>
            <a:off x="7136949" y="5522439"/>
            <a:ext cx="1530000" cy="972000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DE CERIMONIAL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F8D1ED0A-3D83-6EF8-AAEF-58FC917FD568}"/>
              </a:ext>
            </a:extLst>
          </p:cNvPr>
          <p:cNvSpPr/>
          <p:nvPr/>
        </p:nvSpPr>
        <p:spPr>
          <a:xfrm>
            <a:off x="7136949" y="6605775"/>
            <a:ext cx="1530000" cy="972000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DE EVENTOS, PROMOÇÃO E MARCA</a:t>
            </a:r>
          </a:p>
        </p:txBody>
      </p: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AAF2B8F2-EC68-02B2-A97D-B54800C9D500}"/>
              </a:ext>
            </a:extLst>
          </p:cNvPr>
          <p:cNvCxnSpPr>
            <a:cxnSpLocks/>
            <a:stCxn id="8" idx="2"/>
            <a:endCxn id="24" idx="1"/>
          </p:cNvCxnSpPr>
          <p:nvPr/>
        </p:nvCxnSpPr>
        <p:spPr>
          <a:xfrm rot="16200000" flipH="1">
            <a:off x="2710417" y="5453361"/>
            <a:ext cx="878093" cy="232061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E1F215E7-5D6A-35F6-BB99-0EE45D98BD8B}"/>
              </a:ext>
            </a:extLst>
          </p:cNvPr>
          <p:cNvCxnSpPr>
            <a:cxnSpLocks/>
            <a:stCxn id="8" idx="2"/>
            <a:endCxn id="25" idx="1"/>
          </p:cNvCxnSpPr>
          <p:nvPr/>
        </p:nvCxnSpPr>
        <p:spPr>
          <a:xfrm rot="16200000" flipH="1">
            <a:off x="2168749" y="5995029"/>
            <a:ext cx="1961429" cy="232061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DFBD073-588B-5CFC-4E03-5E045F892310}"/>
              </a:ext>
            </a:extLst>
          </p:cNvPr>
          <p:cNvCxnSpPr>
            <a:cxnSpLocks/>
            <a:stCxn id="8" idx="2"/>
            <a:endCxn id="26" idx="1"/>
          </p:cNvCxnSpPr>
          <p:nvPr/>
        </p:nvCxnSpPr>
        <p:spPr>
          <a:xfrm rot="16200000" flipH="1">
            <a:off x="1627081" y="6536697"/>
            <a:ext cx="3044765" cy="232061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8AB0553A-806C-5947-101F-36224F262AFB}"/>
              </a:ext>
            </a:extLst>
          </p:cNvPr>
          <p:cNvCxnSpPr>
            <a:cxnSpLocks/>
            <a:stCxn id="9" idx="2"/>
            <a:endCxn id="27" idx="1"/>
          </p:cNvCxnSpPr>
          <p:nvPr/>
        </p:nvCxnSpPr>
        <p:spPr>
          <a:xfrm rot="16200000" flipH="1">
            <a:off x="4687683" y="5474073"/>
            <a:ext cx="878093" cy="190638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7C4BDB81-B28E-C906-C230-1929C123335B}"/>
              </a:ext>
            </a:extLst>
          </p:cNvPr>
          <p:cNvCxnSpPr>
            <a:cxnSpLocks/>
            <a:stCxn id="9" idx="2"/>
            <a:endCxn id="28" idx="1"/>
          </p:cNvCxnSpPr>
          <p:nvPr/>
        </p:nvCxnSpPr>
        <p:spPr>
          <a:xfrm rot="16200000" flipH="1">
            <a:off x="4154280" y="6007476"/>
            <a:ext cx="1961429" cy="207168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1D50EC5F-7FE3-EEF3-9DA5-27B1CABB8078}"/>
              </a:ext>
            </a:extLst>
          </p:cNvPr>
          <p:cNvCxnSpPr>
            <a:cxnSpLocks/>
            <a:stCxn id="10" idx="2"/>
            <a:endCxn id="29" idx="1"/>
          </p:cNvCxnSpPr>
          <p:nvPr/>
        </p:nvCxnSpPr>
        <p:spPr>
          <a:xfrm rot="16200000" flipH="1">
            <a:off x="6594119" y="5465608"/>
            <a:ext cx="878093" cy="207568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87B01554-D329-EE7C-E036-84F27EBE0D68}"/>
              </a:ext>
            </a:extLst>
          </p:cNvPr>
          <p:cNvCxnSpPr>
            <a:cxnSpLocks/>
            <a:stCxn id="10" idx="2"/>
            <a:endCxn id="30" idx="1"/>
          </p:cNvCxnSpPr>
          <p:nvPr/>
        </p:nvCxnSpPr>
        <p:spPr>
          <a:xfrm rot="16200000" flipH="1">
            <a:off x="6052451" y="6007276"/>
            <a:ext cx="1961429" cy="207568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85D5CC10-E86E-EF9A-7462-D909F485A761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rot="16200000" flipH="1">
            <a:off x="12521138" y="4903819"/>
            <a:ext cx="1371790" cy="192553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4D743D1E-81CF-7DCE-C95A-330A1455A655}"/>
              </a:ext>
            </a:extLst>
          </p:cNvPr>
          <p:cNvSpPr/>
          <p:nvPr/>
        </p:nvSpPr>
        <p:spPr>
          <a:xfrm>
            <a:off x="9492780" y="6552481"/>
            <a:ext cx="1530000" cy="972000"/>
          </a:xfrm>
          <a:prstGeom prst="roundRect">
            <a:avLst/>
          </a:prstGeom>
          <a:solidFill>
            <a:srgbClr val="D9D9D9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/>
                <a:ea typeface="Segoe UI Black"/>
                <a:cs typeface="Segoe UI"/>
              </a:rPr>
              <a:t>SETOR DE COMUNICAÇÃO REGIONAL NORTE E CENTRO-OESTE</a:t>
            </a:r>
            <a:endParaRPr lang="pt-BR" sz="1000" b="1" noProof="0">
              <a:solidFill>
                <a:sysClr val="windowText" lastClr="000000">
                  <a:lumMod val="65000"/>
                  <a:lumOff val="35000"/>
                </a:sys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6EDBBEA7-A72F-E607-5211-56EFDDB70051}"/>
              </a:ext>
            </a:extLst>
          </p:cNvPr>
          <p:cNvCxnSpPr>
            <a:cxnSpLocks/>
            <a:stCxn id="11" idx="2"/>
            <a:endCxn id="39" idx="0"/>
          </p:cNvCxnSpPr>
          <p:nvPr/>
        </p:nvCxnSpPr>
        <p:spPr>
          <a:xfrm rot="5400000">
            <a:off x="10565129" y="4873343"/>
            <a:ext cx="1371790" cy="198648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32B9E0B2-BF36-73F4-DE0E-78FD3AE1FD6A}"/>
              </a:ext>
            </a:extLst>
          </p:cNvPr>
          <p:cNvSpPr/>
          <p:nvPr/>
        </p:nvSpPr>
        <p:spPr>
          <a:xfrm>
            <a:off x="10086019" y="2587434"/>
            <a:ext cx="1530000" cy="972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EXECUTIVA</a:t>
            </a: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2DFC5BA3-1D1D-BA34-6201-418D745EDFA8}"/>
              </a:ext>
            </a:extLst>
          </p:cNvPr>
          <p:cNvSpPr/>
          <p:nvPr/>
        </p:nvSpPr>
        <p:spPr>
          <a:xfrm>
            <a:off x="9161142" y="8348169"/>
            <a:ext cx="1530000" cy="9720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endParaRPr lang="pt-BR" sz="1000" b="1" noProof="0">
              <a:solidFill>
                <a:sysClr val="windowText" lastClr="000000">
                  <a:lumMod val="65000"/>
                  <a:lumOff val="35000"/>
                </a:sys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D5A20913-E90F-A4AD-0985-68A62ABBFD71}"/>
              </a:ext>
            </a:extLst>
          </p:cNvPr>
          <p:cNvSpPr/>
          <p:nvPr/>
        </p:nvSpPr>
        <p:spPr>
          <a:xfrm>
            <a:off x="9281789" y="8157745"/>
            <a:ext cx="1769584" cy="106023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/>
                <a:ea typeface="Segoe UI Black"/>
                <a:cs typeface="Segoe UI"/>
              </a:rPr>
              <a:t>UNIDADE DE COMUNICAÇÃO REGIONAL </a:t>
            </a:r>
            <a:br>
              <a:rPr lang="pt-BR" sz="10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/>
                <a:ea typeface="Segoe UI Black"/>
                <a:cs typeface="Segoe UI"/>
              </a:rPr>
              <a:t>(6) E</a:t>
            </a:r>
          </a:p>
          <a:p>
            <a:pPr algn="ctr"/>
            <a:r>
              <a:rPr lang="pt-BR" sz="10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/>
                <a:ea typeface="Segoe UI Black"/>
                <a:cs typeface="Segoe UI"/>
              </a:rPr>
              <a:t>UNIDADE DE APOIO OPERACIONAL</a:t>
            </a: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046B1740-B315-2C04-1CB7-FA431BBD6F70}"/>
              </a:ext>
            </a:extLst>
          </p:cNvPr>
          <p:cNvCxnSpPr>
            <a:cxnSpLocks/>
          </p:cNvCxnSpPr>
          <p:nvPr/>
        </p:nvCxnSpPr>
        <p:spPr>
          <a:xfrm flipH="1">
            <a:off x="10254964" y="7524481"/>
            <a:ext cx="2816" cy="633264"/>
          </a:xfrm>
          <a:prstGeom prst="line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60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413AE-E095-E285-E1F3-59935F8B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42904DF-2DA2-86F2-D47B-5FBF6AA127F3}"/>
              </a:ext>
            </a:extLst>
          </p:cNvPr>
          <p:cNvSpPr/>
          <p:nvPr/>
        </p:nvSpPr>
        <p:spPr>
          <a:xfrm>
            <a:off x="14268805" y="8707087"/>
            <a:ext cx="3998794" cy="1509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DB15B2E-22B4-5648-1480-64604870B12E}"/>
              </a:ext>
            </a:extLst>
          </p:cNvPr>
          <p:cNvSpPr txBox="1"/>
          <p:nvPr/>
        </p:nvSpPr>
        <p:spPr>
          <a:xfrm>
            <a:off x="738885" y="109334"/>
            <a:ext cx="95250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5183"/>
              </a:lnSpc>
              <a:defRPr sz="5183">
                <a:solidFill>
                  <a:srgbClr val="17577A"/>
                </a:solidFill>
                <a:latin typeface="Aptos Black" panose="020B0004020202020204" pitchFamily="34" charset="0"/>
                <a:ea typeface="Intro Rust"/>
                <a:cs typeface="Intro Rust"/>
              </a:defRPr>
            </a:lvl1pPr>
          </a:lstStyle>
          <a:p>
            <a:pPr algn="l"/>
            <a:r>
              <a:rPr lang="pt-BR" noProof="0">
                <a:sym typeface="Intro Rust"/>
              </a:rPr>
              <a:t>GERÊNCIA-EXECUTIVA DE CONSULTORIA JURÍDICA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0A168F64-48E0-2299-24F7-A10B8673B4E4}"/>
              </a:ext>
            </a:extLst>
          </p:cNvPr>
          <p:cNvSpPr/>
          <p:nvPr/>
        </p:nvSpPr>
        <p:spPr>
          <a:xfrm>
            <a:off x="8532494" y="710020"/>
            <a:ext cx="1011894" cy="659517"/>
          </a:xfrm>
          <a:prstGeom prst="roundRect">
            <a:avLst/>
          </a:prstGeom>
          <a:solidFill>
            <a:srgbClr val="0097A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 EXECUTIVA DA CONSULTORIA JURÍDICA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F34F838-6BD9-50D8-10A3-75E5A217A150}"/>
              </a:ext>
            </a:extLst>
          </p:cNvPr>
          <p:cNvSpPr/>
          <p:nvPr/>
        </p:nvSpPr>
        <p:spPr>
          <a:xfrm>
            <a:off x="2292781" y="3520783"/>
            <a:ext cx="1011894" cy="65951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CONTENCIOSO GERAL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92FAC43F-DDC5-2EAA-6304-474B4AA32686}"/>
              </a:ext>
            </a:extLst>
          </p:cNvPr>
          <p:cNvSpPr/>
          <p:nvPr/>
        </p:nvSpPr>
        <p:spPr>
          <a:xfrm>
            <a:off x="6555023" y="1383391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EXECUTIVA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71955406-8743-C57F-E34A-7C1CB6C86D86}"/>
              </a:ext>
            </a:extLst>
          </p:cNvPr>
          <p:cNvSpPr/>
          <p:nvPr/>
        </p:nvSpPr>
        <p:spPr>
          <a:xfrm>
            <a:off x="10502351" y="1383391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CORPORATIVA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EB4D906-DA42-AA1E-6CE0-B33FAE7DF1F1}"/>
              </a:ext>
            </a:extLst>
          </p:cNvPr>
          <p:cNvSpPr/>
          <p:nvPr/>
        </p:nvSpPr>
        <p:spPr>
          <a:xfrm>
            <a:off x="9409747" y="2604383"/>
            <a:ext cx="1011894" cy="65951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DIVISÃO JURÍDICA DE CONTROLADORIA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13F72B4-606F-6D41-7FB5-4D9AE8660C0B}"/>
              </a:ext>
            </a:extLst>
          </p:cNvPr>
          <p:cNvSpPr/>
          <p:nvPr/>
        </p:nvSpPr>
        <p:spPr>
          <a:xfrm>
            <a:off x="7647627" y="1837106"/>
            <a:ext cx="1011894" cy="65951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DIVISÃO JURÍDICA DE PROCESSOS ESTRUTURANTES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79AF0E-895C-8511-79ED-B481326FC7A2}"/>
              </a:ext>
            </a:extLst>
          </p:cNvPr>
          <p:cNvSpPr/>
          <p:nvPr/>
        </p:nvSpPr>
        <p:spPr>
          <a:xfrm>
            <a:off x="9409747" y="1837105"/>
            <a:ext cx="1011894" cy="65951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DIVISÃO JURÍDICA DE INOVAÇÃO, PROJETOS E ESTUDOS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9E4735D8-DD4D-F9FC-DB4D-B80B7B0270C8}"/>
              </a:ext>
            </a:extLst>
          </p:cNvPr>
          <p:cNvSpPr/>
          <p:nvPr/>
        </p:nvSpPr>
        <p:spPr>
          <a:xfrm>
            <a:off x="10610025" y="2607091"/>
            <a:ext cx="1038859" cy="659517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JURÍDICA DE APOIO ADMINISTRATIVO  E CÁLCULOS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E984229-4C84-54AD-FEB7-BEB080794F9A}"/>
              </a:ext>
            </a:extLst>
          </p:cNvPr>
          <p:cNvSpPr/>
          <p:nvPr/>
        </p:nvSpPr>
        <p:spPr>
          <a:xfrm>
            <a:off x="10263885" y="3520783"/>
            <a:ext cx="1011894" cy="65951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JURÍDICA DE CONFORMIDADE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C8392E1B-E36A-386F-33C1-ACD5DB4A4666}"/>
              </a:ext>
            </a:extLst>
          </p:cNvPr>
          <p:cNvSpPr/>
          <p:nvPr/>
        </p:nvSpPr>
        <p:spPr>
          <a:xfrm>
            <a:off x="14249438" y="3520783"/>
            <a:ext cx="1011894" cy="65951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JURÍDICA DE CONSULTIVO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440FDB5-8F71-420D-E4C9-C2AA3B9A849E}"/>
              </a:ext>
            </a:extLst>
          </p:cNvPr>
          <p:cNvSpPr/>
          <p:nvPr/>
        </p:nvSpPr>
        <p:spPr>
          <a:xfrm>
            <a:off x="6278333" y="3520783"/>
            <a:ext cx="1011894" cy="65951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JURÍDICA DE CONTENCIOSO TRABALHISTA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2326FA2C-E88C-2B66-9CA3-391AD0718861}"/>
              </a:ext>
            </a:extLst>
          </p:cNvPr>
          <p:cNvCxnSpPr>
            <a:cxnSpLocks/>
            <a:stCxn id="14" idx="2"/>
            <a:endCxn id="17" idx="3"/>
          </p:cNvCxnSpPr>
          <p:nvPr/>
        </p:nvCxnSpPr>
        <p:spPr>
          <a:xfrm rot="5400000">
            <a:off x="8130873" y="805581"/>
            <a:ext cx="343613" cy="1471524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1BE55392-4C10-1E8D-D906-84777C5C81C6}"/>
              </a:ext>
            </a:extLst>
          </p:cNvPr>
          <p:cNvCxnSpPr>
            <a:cxnSpLocks/>
            <a:stCxn id="14" idx="2"/>
            <a:endCxn id="18" idx="1"/>
          </p:cNvCxnSpPr>
          <p:nvPr/>
        </p:nvCxnSpPr>
        <p:spPr>
          <a:xfrm rot="16200000" flipH="1">
            <a:off x="9598590" y="809388"/>
            <a:ext cx="343613" cy="1463910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CFE8BC43-D909-238B-C894-47E172464479}"/>
              </a:ext>
            </a:extLst>
          </p:cNvPr>
          <p:cNvCxnSpPr>
            <a:cxnSpLocks/>
            <a:stCxn id="14" idx="2"/>
            <a:endCxn id="20" idx="3"/>
          </p:cNvCxnSpPr>
          <p:nvPr/>
        </p:nvCxnSpPr>
        <p:spPr>
          <a:xfrm rot="5400000">
            <a:off x="8450317" y="1578741"/>
            <a:ext cx="797328" cy="378920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9A5748FC-47CC-8D6F-44EF-C45516E4F173}"/>
              </a:ext>
            </a:extLst>
          </p:cNvPr>
          <p:cNvCxnSpPr>
            <a:cxnSpLocks/>
            <a:stCxn id="14" idx="2"/>
            <a:endCxn id="21" idx="1"/>
          </p:cNvCxnSpPr>
          <p:nvPr/>
        </p:nvCxnSpPr>
        <p:spPr>
          <a:xfrm rot="16200000" flipH="1">
            <a:off x="8825431" y="1582547"/>
            <a:ext cx="797327" cy="37130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62CDE37F-90EF-48B4-59B1-85601D6690AE}"/>
              </a:ext>
            </a:extLst>
          </p:cNvPr>
          <p:cNvCxnSpPr>
            <a:cxnSpLocks/>
            <a:stCxn id="14" idx="2"/>
            <a:endCxn id="19" idx="1"/>
          </p:cNvCxnSpPr>
          <p:nvPr/>
        </p:nvCxnSpPr>
        <p:spPr>
          <a:xfrm rot="16200000" flipH="1">
            <a:off x="8441792" y="1966186"/>
            <a:ext cx="1564605" cy="37130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7BFF6159-6C0F-1CBA-EDC2-E28D222550CB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4842962" y="-674696"/>
            <a:ext cx="2151246" cy="6239713"/>
          </a:xfrm>
          <a:prstGeom prst="bentConnector3">
            <a:avLst>
              <a:gd name="adj1" fmla="val 94438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069D79-3C06-7429-45F1-7E58D53FAB46}"/>
              </a:ext>
            </a:extLst>
          </p:cNvPr>
          <p:cNvCxnSpPr>
            <a:cxnSpLocks/>
            <a:stCxn id="14" idx="2"/>
            <a:endCxn id="25" idx="0"/>
          </p:cNvCxnSpPr>
          <p:nvPr/>
        </p:nvCxnSpPr>
        <p:spPr>
          <a:xfrm rot="5400000">
            <a:off x="6835738" y="1318080"/>
            <a:ext cx="2151246" cy="2254161"/>
          </a:xfrm>
          <a:prstGeom prst="bentConnector3">
            <a:avLst>
              <a:gd name="adj1" fmla="val 93794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do 48">
            <a:extLst>
              <a:ext uri="{FF2B5EF4-FFF2-40B4-BE49-F238E27FC236}">
                <a16:creationId xmlns:a16="http://schemas.microsoft.com/office/drawing/2014/main" id="{CC9AE9BE-1E35-4583-66A6-2CC7D1F8C9D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8828513" y="1579464"/>
            <a:ext cx="2151246" cy="1731391"/>
          </a:xfrm>
          <a:prstGeom prst="bentConnector3">
            <a:avLst>
              <a:gd name="adj1" fmla="val 94432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16CA3EB3-49A0-21FE-10DF-50BD1F698053}"/>
              </a:ext>
            </a:extLst>
          </p:cNvPr>
          <p:cNvCxnSpPr>
            <a:cxnSpLocks/>
            <a:stCxn id="14" idx="2"/>
            <a:endCxn id="24" idx="0"/>
          </p:cNvCxnSpPr>
          <p:nvPr/>
        </p:nvCxnSpPr>
        <p:spPr>
          <a:xfrm rot="16200000" flipH="1">
            <a:off x="10821290" y="-413312"/>
            <a:ext cx="2151246" cy="5716944"/>
          </a:xfrm>
          <a:prstGeom prst="bentConnector3">
            <a:avLst>
              <a:gd name="adj1" fmla="val 93794"/>
            </a:avLst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0" name="Retângulo: Cantos Arredondados 15359">
            <a:extLst>
              <a:ext uri="{FF2B5EF4-FFF2-40B4-BE49-F238E27FC236}">
                <a16:creationId xmlns:a16="http://schemas.microsoft.com/office/drawing/2014/main" id="{186FE03C-8AF3-2700-2734-7ED60FA08E58}"/>
              </a:ext>
            </a:extLst>
          </p:cNvPr>
          <p:cNvSpPr/>
          <p:nvPr/>
        </p:nvSpPr>
        <p:spPr>
          <a:xfrm>
            <a:off x="3043410" y="4273267"/>
            <a:ext cx="1011894" cy="65951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DIVISÃO JURÍDICA DE CONTENCIOSO JUDICIAL</a:t>
            </a:r>
          </a:p>
        </p:txBody>
      </p:sp>
      <p:sp>
        <p:nvSpPr>
          <p:cNvPr id="15361" name="Retângulo: Cantos Arredondados 15360">
            <a:extLst>
              <a:ext uri="{FF2B5EF4-FFF2-40B4-BE49-F238E27FC236}">
                <a16:creationId xmlns:a16="http://schemas.microsoft.com/office/drawing/2014/main" id="{D6F6BC4D-D420-68F9-1C43-B38F9B7977BA}"/>
              </a:ext>
            </a:extLst>
          </p:cNvPr>
          <p:cNvSpPr/>
          <p:nvPr/>
        </p:nvSpPr>
        <p:spPr>
          <a:xfrm>
            <a:off x="3875756" y="5043153"/>
            <a:ext cx="1103342" cy="659517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JURÍDICO DE JUDICIAL ADMINISTRATIVO</a:t>
            </a:r>
          </a:p>
        </p:txBody>
      </p:sp>
      <p:sp>
        <p:nvSpPr>
          <p:cNvPr id="15363" name="Retângulo: Cantos Arredondados 15362">
            <a:extLst>
              <a:ext uri="{FF2B5EF4-FFF2-40B4-BE49-F238E27FC236}">
                <a16:creationId xmlns:a16="http://schemas.microsoft.com/office/drawing/2014/main" id="{C0E025F0-4C0A-6689-4957-E8D4D9E15279}"/>
              </a:ext>
            </a:extLst>
          </p:cNvPr>
          <p:cNvSpPr/>
          <p:nvPr/>
        </p:nvSpPr>
        <p:spPr>
          <a:xfrm>
            <a:off x="3875756" y="5795638"/>
            <a:ext cx="1103342" cy="659517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JURÍDICO DE JUDICIALIZAÇÃO DA SAÚDE</a:t>
            </a:r>
          </a:p>
        </p:txBody>
      </p:sp>
      <p:sp>
        <p:nvSpPr>
          <p:cNvPr id="15364" name="Retângulo: Cantos Arredondados 15363">
            <a:extLst>
              <a:ext uri="{FF2B5EF4-FFF2-40B4-BE49-F238E27FC236}">
                <a16:creationId xmlns:a16="http://schemas.microsoft.com/office/drawing/2014/main" id="{E1DAD0B8-A371-453E-380B-2C10F76EE25D}"/>
              </a:ext>
            </a:extLst>
          </p:cNvPr>
          <p:cNvSpPr/>
          <p:nvPr/>
        </p:nvSpPr>
        <p:spPr>
          <a:xfrm>
            <a:off x="3043410" y="6551613"/>
            <a:ext cx="1011894" cy="65951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DIVISÃO JURÍDICA DE CONTENCIOSO DE PESSOAL</a:t>
            </a:r>
          </a:p>
        </p:txBody>
      </p:sp>
      <p:sp>
        <p:nvSpPr>
          <p:cNvPr id="15365" name="Retângulo: Cantos Arredondados 15364">
            <a:extLst>
              <a:ext uri="{FF2B5EF4-FFF2-40B4-BE49-F238E27FC236}">
                <a16:creationId xmlns:a16="http://schemas.microsoft.com/office/drawing/2014/main" id="{58D6EF7D-C428-7D5A-A38E-D867945B5315}"/>
              </a:ext>
            </a:extLst>
          </p:cNvPr>
          <p:cNvSpPr/>
          <p:nvPr/>
        </p:nvSpPr>
        <p:spPr>
          <a:xfrm>
            <a:off x="3875756" y="7287737"/>
            <a:ext cx="1103342" cy="659517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JURÍDICO DE JUDICIAL DE PESSOAL</a:t>
            </a:r>
          </a:p>
        </p:txBody>
      </p:sp>
      <p:cxnSp>
        <p:nvCxnSpPr>
          <p:cNvPr id="15366" name="Conector: Angulado 15365">
            <a:extLst>
              <a:ext uri="{FF2B5EF4-FFF2-40B4-BE49-F238E27FC236}">
                <a16:creationId xmlns:a16="http://schemas.microsoft.com/office/drawing/2014/main" id="{09D37BB3-7823-4F99-C53E-A297412DE47E}"/>
              </a:ext>
            </a:extLst>
          </p:cNvPr>
          <p:cNvCxnSpPr>
            <a:cxnSpLocks/>
            <a:stCxn id="15" idx="2"/>
            <a:endCxn id="15360" idx="1"/>
          </p:cNvCxnSpPr>
          <p:nvPr/>
        </p:nvCxnSpPr>
        <p:spPr>
          <a:xfrm rot="16200000" flipH="1">
            <a:off x="2709706" y="4269322"/>
            <a:ext cx="422726" cy="244682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70" name="Conector: Angulado 15369">
            <a:extLst>
              <a:ext uri="{FF2B5EF4-FFF2-40B4-BE49-F238E27FC236}">
                <a16:creationId xmlns:a16="http://schemas.microsoft.com/office/drawing/2014/main" id="{5B49686F-98AE-4BFA-754A-586C737F6C40}"/>
              </a:ext>
            </a:extLst>
          </p:cNvPr>
          <p:cNvCxnSpPr>
            <a:cxnSpLocks/>
            <a:stCxn id="15" idx="2"/>
            <a:endCxn id="15364" idx="1"/>
          </p:cNvCxnSpPr>
          <p:nvPr/>
        </p:nvCxnSpPr>
        <p:spPr>
          <a:xfrm rot="16200000" flipH="1">
            <a:off x="1570533" y="5408495"/>
            <a:ext cx="2701072" cy="244682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75" name="Conector: Angulado 15374">
            <a:extLst>
              <a:ext uri="{FF2B5EF4-FFF2-40B4-BE49-F238E27FC236}">
                <a16:creationId xmlns:a16="http://schemas.microsoft.com/office/drawing/2014/main" id="{A001AA46-19B3-A574-7897-56A066DF1974}"/>
              </a:ext>
            </a:extLst>
          </p:cNvPr>
          <p:cNvCxnSpPr>
            <a:cxnSpLocks/>
            <a:stCxn id="15360" idx="2"/>
            <a:endCxn id="15361" idx="1"/>
          </p:cNvCxnSpPr>
          <p:nvPr/>
        </p:nvCxnSpPr>
        <p:spPr>
          <a:xfrm rot="16200000" flipH="1">
            <a:off x="3492492" y="4989648"/>
            <a:ext cx="440128" cy="326399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78" name="Conector: Angulado 15377">
            <a:extLst>
              <a:ext uri="{FF2B5EF4-FFF2-40B4-BE49-F238E27FC236}">
                <a16:creationId xmlns:a16="http://schemas.microsoft.com/office/drawing/2014/main" id="{D6159971-04B2-F90D-AF29-444F14B9BBE9}"/>
              </a:ext>
            </a:extLst>
          </p:cNvPr>
          <p:cNvCxnSpPr>
            <a:cxnSpLocks/>
            <a:stCxn id="15360" idx="2"/>
            <a:endCxn id="15363" idx="1"/>
          </p:cNvCxnSpPr>
          <p:nvPr/>
        </p:nvCxnSpPr>
        <p:spPr>
          <a:xfrm rot="16200000" flipH="1">
            <a:off x="3116250" y="5365890"/>
            <a:ext cx="1192613" cy="326399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81" name="Conector: Angulado 15380">
            <a:extLst>
              <a:ext uri="{FF2B5EF4-FFF2-40B4-BE49-F238E27FC236}">
                <a16:creationId xmlns:a16="http://schemas.microsoft.com/office/drawing/2014/main" id="{B7C7703E-E00F-614B-5BCD-3EDF1F968082}"/>
              </a:ext>
            </a:extLst>
          </p:cNvPr>
          <p:cNvCxnSpPr>
            <a:cxnSpLocks/>
            <a:stCxn id="15364" idx="2"/>
            <a:endCxn id="15365" idx="1"/>
          </p:cNvCxnSpPr>
          <p:nvPr/>
        </p:nvCxnSpPr>
        <p:spPr>
          <a:xfrm rot="16200000" flipH="1">
            <a:off x="3509373" y="7251113"/>
            <a:ext cx="406366" cy="326399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86" name="Retângulo: Cantos Arredondados 15385">
            <a:extLst>
              <a:ext uri="{FF2B5EF4-FFF2-40B4-BE49-F238E27FC236}">
                <a16:creationId xmlns:a16="http://schemas.microsoft.com/office/drawing/2014/main" id="{F894A2BA-D2F9-9955-D52B-F0D5432BF15D}"/>
              </a:ext>
            </a:extLst>
          </p:cNvPr>
          <p:cNvSpPr/>
          <p:nvPr/>
        </p:nvSpPr>
        <p:spPr>
          <a:xfrm>
            <a:off x="7795939" y="4273267"/>
            <a:ext cx="1011894" cy="659517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JURÍDICO </a:t>
            </a:r>
            <a:r>
              <a:rPr lang="pt-BR" sz="700" b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TRABALHISTA </a:t>
            </a:r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 TRIBUNAIS SUPERIORES</a:t>
            </a:r>
          </a:p>
        </p:txBody>
      </p:sp>
      <p:sp>
        <p:nvSpPr>
          <p:cNvPr id="15387" name="Retângulo: Cantos Arredondados 15386">
            <a:extLst>
              <a:ext uri="{FF2B5EF4-FFF2-40B4-BE49-F238E27FC236}">
                <a16:creationId xmlns:a16="http://schemas.microsoft.com/office/drawing/2014/main" id="{102EA689-B962-8105-09DD-40E3CB595D9D}"/>
              </a:ext>
            </a:extLst>
          </p:cNvPr>
          <p:cNvSpPr/>
          <p:nvPr/>
        </p:nvSpPr>
        <p:spPr>
          <a:xfrm>
            <a:off x="7141680" y="5043153"/>
            <a:ext cx="1011894" cy="65951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DIVISÃO JURÍDICA TRABALHISTA 1</a:t>
            </a:r>
          </a:p>
        </p:txBody>
      </p:sp>
      <p:sp>
        <p:nvSpPr>
          <p:cNvPr id="15388" name="Retângulo: Cantos Arredondados 15387">
            <a:extLst>
              <a:ext uri="{FF2B5EF4-FFF2-40B4-BE49-F238E27FC236}">
                <a16:creationId xmlns:a16="http://schemas.microsoft.com/office/drawing/2014/main" id="{8BF1F2F7-B548-DF76-8FD3-ACB2F7A40020}"/>
              </a:ext>
            </a:extLst>
          </p:cNvPr>
          <p:cNvSpPr/>
          <p:nvPr/>
        </p:nvSpPr>
        <p:spPr>
          <a:xfrm>
            <a:off x="7795939" y="5795638"/>
            <a:ext cx="1011894" cy="659517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JURÍDICO TRABALHISTA REGIONAL 1</a:t>
            </a:r>
          </a:p>
        </p:txBody>
      </p:sp>
      <p:sp>
        <p:nvSpPr>
          <p:cNvPr id="15389" name="Retângulo: Cantos Arredondados 15388">
            <a:extLst>
              <a:ext uri="{FF2B5EF4-FFF2-40B4-BE49-F238E27FC236}">
                <a16:creationId xmlns:a16="http://schemas.microsoft.com/office/drawing/2014/main" id="{31F4B88E-8455-AFBC-1F64-63F103CE386F}"/>
              </a:ext>
            </a:extLst>
          </p:cNvPr>
          <p:cNvSpPr/>
          <p:nvPr/>
        </p:nvSpPr>
        <p:spPr>
          <a:xfrm>
            <a:off x="8521741" y="6551613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</a:t>
            </a:r>
          </a:p>
        </p:txBody>
      </p:sp>
      <p:sp>
        <p:nvSpPr>
          <p:cNvPr id="15390" name="Retângulo: Cantos Arredondados 15389">
            <a:extLst>
              <a:ext uri="{FF2B5EF4-FFF2-40B4-BE49-F238E27FC236}">
                <a16:creationId xmlns:a16="http://schemas.microsoft.com/office/drawing/2014/main" id="{EDCB6A07-1B51-9E73-B180-CA7780950A15}"/>
              </a:ext>
            </a:extLst>
          </p:cNvPr>
          <p:cNvSpPr/>
          <p:nvPr/>
        </p:nvSpPr>
        <p:spPr>
          <a:xfrm>
            <a:off x="8617334" y="6617546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JURÍDICA TRABALHISTA REGIONAL 1 E 2</a:t>
            </a:r>
          </a:p>
        </p:txBody>
      </p:sp>
      <p:cxnSp>
        <p:nvCxnSpPr>
          <p:cNvPr id="15394" name="Conector: Angulado 15393">
            <a:extLst>
              <a:ext uri="{FF2B5EF4-FFF2-40B4-BE49-F238E27FC236}">
                <a16:creationId xmlns:a16="http://schemas.microsoft.com/office/drawing/2014/main" id="{52709115-420A-494E-1264-B67818DD7C5F}"/>
              </a:ext>
            </a:extLst>
          </p:cNvPr>
          <p:cNvCxnSpPr>
            <a:cxnSpLocks/>
            <a:stCxn id="25" idx="2"/>
            <a:endCxn id="15386" idx="1"/>
          </p:cNvCxnSpPr>
          <p:nvPr/>
        </p:nvCxnSpPr>
        <p:spPr>
          <a:xfrm rot="16200000" flipH="1">
            <a:off x="7078746" y="3885833"/>
            <a:ext cx="422726" cy="1011659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97" name="Conector: Angulado 15396">
            <a:extLst>
              <a:ext uri="{FF2B5EF4-FFF2-40B4-BE49-F238E27FC236}">
                <a16:creationId xmlns:a16="http://schemas.microsoft.com/office/drawing/2014/main" id="{7CCEB770-8AD5-0B68-38A9-4036AFB2676A}"/>
              </a:ext>
            </a:extLst>
          </p:cNvPr>
          <p:cNvCxnSpPr>
            <a:cxnSpLocks/>
            <a:stCxn id="25" idx="2"/>
            <a:endCxn id="15387" idx="1"/>
          </p:cNvCxnSpPr>
          <p:nvPr/>
        </p:nvCxnSpPr>
        <p:spPr>
          <a:xfrm rot="16200000" flipH="1">
            <a:off x="6366674" y="4597906"/>
            <a:ext cx="1192612" cy="357400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00" name="Conector: Angulado 15399">
            <a:extLst>
              <a:ext uri="{FF2B5EF4-FFF2-40B4-BE49-F238E27FC236}">
                <a16:creationId xmlns:a16="http://schemas.microsoft.com/office/drawing/2014/main" id="{52D53048-5B1D-2AC7-8A49-E0E9F81AD597}"/>
              </a:ext>
            </a:extLst>
          </p:cNvPr>
          <p:cNvCxnSpPr>
            <a:cxnSpLocks/>
            <a:stCxn id="15387" idx="2"/>
            <a:endCxn id="15388" idx="1"/>
          </p:cNvCxnSpPr>
          <p:nvPr/>
        </p:nvCxnSpPr>
        <p:spPr>
          <a:xfrm rot="16200000" flipH="1">
            <a:off x="7510420" y="5839877"/>
            <a:ext cx="422727" cy="148312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06" name="Retângulo: Cantos Arredondados 15405">
            <a:extLst>
              <a:ext uri="{FF2B5EF4-FFF2-40B4-BE49-F238E27FC236}">
                <a16:creationId xmlns:a16="http://schemas.microsoft.com/office/drawing/2014/main" id="{C7A614C0-F115-72E9-26F8-BFB279DB1AF1}"/>
              </a:ext>
            </a:extLst>
          </p:cNvPr>
          <p:cNvSpPr/>
          <p:nvPr/>
        </p:nvSpPr>
        <p:spPr>
          <a:xfrm>
            <a:off x="7141306" y="7287737"/>
            <a:ext cx="1011894" cy="65951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DIVISÃO JURÍDICA TRABALHISTA 2</a:t>
            </a:r>
          </a:p>
        </p:txBody>
      </p:sp>
      <p:sp>
        <p:nvSpPr>
          <p:cNvPr id="15407" name="Retângulo: Cantos Arredondados 15406">
            <a:extLst>
              <a:ext uri="{FF2B5EF4-FFF2-40B4-BE49-F238E27FC236}">
                <a16:creationId xmlns:a16="http://schemas.microsoft.com/office/drawing/2014/main" id="{E5A3D1A3-D119-9697-3285-CDDCB82D5588}"/>
              </a:ext>
            </a:extLst>
          </p:cNvPr>
          <p:cNvSpPr/>
          <p:nvPr/>
        </p:nvSpPr>
        <p:spPr>
          <a:xfrm>
            <a:off x="7837087" y="8047571"/>
            <a:ext cx="1011894" cy="659517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JURÍDICO TRABALHISTA REGIONAL 2</a:t>
            </a:r>
          </a:p>
        </p:txBody>
      </p:sp>
      <p:sp>
        <p:nvSpPr>
          <p:cNvPr id="15408" name="Retângulo: Cantos Arredondados 15407">
            <a:extLst>
              <a:ext uri="{FF2B5EF4-FFF2-40B4-BE49-F238E27FC236}">
                <a16:creationId xmlns:a16="http://schemas.microsoft.com/office/drawing/2014/main" id="{B5018956-A785-F002-3AF8-3C89A5036D53}"/>
              </a:ext>
            </a:extLst>
          </p:cNvPr>
          <p:cNvSpPr/>
          <p:nvPr/>
        </p:nvSpPr>
        <p:spPr>
          <a:xfrm>
            <a:off x="8521367" y="8804855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</a:t>
            </a:r>
          </a:p>
        </p:txBody>
      </p:sp>
      <p:sp>
        <p:nvSpPr>
          <p:cNvPr id="15409" name="Retângulo: Cantos Arredondados 15408">
            <a:extLst>
              <a:ext uri="{FF2B5EF4-FFF2-40B4-BE49-F238E27FC236}">
                <a16:creationId xmlns:a16="http://schemas.microsoft.com/office/drawing/2014/main" id="{5F3FA6F2-8470-6051-B2B9-20D556021531}"/>
              </a:ext>
            </a:extLst>
          </p:cNvPr>
          <p:cNvSpPr/>
          <p:nvPr/>
        </p:nvSpPr>
        <p:spPr>
          <a:xfrm>
            <a:off x="8620442" y="8894128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JURÍDICA TRABALHISTA REGIONAL 3 E 4</a:t>
            </a:r>
          </a:p>
        </p:txBody>
      </p:sp>
      <p:cxnSp>
        <p:nvCxnSpPr>
          <p:cNvPr id="15411" name="Conector: Angulado 15410">
            <a:extLst>
              <a:ext uri="{FF2B5EF4-FFF2-40B4-BE49-F238E27FC236}">
                <a16:creationId xmlns:a16="http://schemas.microsoft.com/office/drawing/2014/main" id="{CF2079B3-24B9-7E81-72C3-FD62D4688701}"/>
              </a:ext>
            </a:extLst>
          </p:cNvPr>
          <p:cNvCxnSpPr>
            <a:cxnSpLocks/>
            <a:stCxn id="25" idx="2"/>
            <a:endCxn id="15406" idx="1"/>
          </p:cNvCxnSpPr>
          <p:nvPr/>
        </p:nvCxnSpPr>
        <p:spPr>
          <a:xfrm rot="16200000" flipH="1">
            <a:off x="5244195" y="5720385"/>
            <a:ext cx="3437196" cy="35702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14" name="Conector: Angulado 15413">
            <a:extLst>
              <a:ext uri="{FF2B5EF4-FFF2-40B4-BE49-F238E27FC236}">
                <a16:creationId xmlns:a16="http://schemas.microsoft.com/office/drawing/2014/main" id="{24A8CE64-08A9-3FF8-703F-1518D805C6A3}"/>
              </a:ext>
            </a:extLst>
          </p:cNvPr>
          <p:cNvCxnSpPr>
            <a:cxnSpLocks/>
            <a:stCxn id="15388" idx="2"/>
            <a:endCxn id="15389" idx="1"/>
          </p:cNvCxnSpPr>
          <p:nvPr/>
        </p:nvCxnSpPr>
        <p:spPr>
          <a:xfrm rot="16200000" flipH="1">
            <a:off x="8198705" y="6558335"/>
            <a:ext cx="426217" cy="219855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18" name="Conector: Angulado 15417">
            <a:extLst>
              <a:ext uri="{FF2B5EF4-FFF2-40B4-BE49-F238E27FC236}">
                <a16:creationId xmlns:a16="http://schemas.microsoft.com/office/drawing/2014/main" id="{D1B0AE46-73C6-3BAC-15D0-B5CB8AFAFF37}"/>
              </a:ext>
            </a:extLst>
          </p:cNvPr>
          <p:cNvCxnSpPr>
            <a:cxnSpLocks/>
            <a:stCxn id="15406" idx="2"/>
            <a:endCxn id="15407" idx="1"/>
          </p:cNvCxnSpPr>
          <p:nvPr/>
        </p:nvCxnSpPr>
        <p:spPr>
          <a:xfrm rot="16200000" flipH="1">
            <a:off x="7527132" y="8067375"/>
            <a:ext cx="430076" cy="189834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21" name="Conector: Angulado 15420">
            <a:extLst>
              <a:ext uri="{FF2B5EF4-FFF2-40B4-BE49-F238E27FC236}">
                <a16:creationId xmlns:a16="http://schemas.microsoft.com/office/drawing/2014/main" id="{C7B205DF-C9E4-558F-9DDA-CBFA7EEF3FDF}"/>
              </a:ext>
            </a:extLst>
          </p:cNvPr>
          <p:cNvCxnSpPr>
            <a:cxnSpLocks/>
            <a:stCxn id="15407" idx="2"/>
            <a:endCxn id="15408" idx="1"/>
          </p:cNvCxnSpPr>
          <p:nvPr/>
        </p:nvCxnSpPr>
        <p:spPr>
          <a:xfrm rot="16200000" flipH="1">
            <a:off x="8218437" y="8831684"/>
            <a:ext cx="427526" cy="178333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24" name="Retângulo: Cantos Arredondados 15423">
            <a:extLst>
              <a:ext uri="{FF2B5EF4-FFF2-40B4-BE49-F238E27FC236}">
                <a16:creationId xmlns:a16="http://schemas.microsoft.com/office/drawing/2014/main" id="{382331E8-2B4B-8AA0-B471-36124F4C2666}"/>
              </a:ext>
            </a:extLst>
          </p:cNvPr>
          <p:cNvSpPr/>
          <p:nvPr/>
        </p:nvSpPr>
        <p:spPr>
          <a:xfrm>
            <a:off x="11074962" y="4273267"/>
            <a:ext cx="1011894" cy="65951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DIVISÃO JURÍDICA DE INTEGRIDADE</a:t>
            </a:r>
          </a:p>
        </p:txBody>
      </p:sp>
      <p:sp>
        <p:nvSpPr>
          <p:cNvPr id="15425" name="Retângulo: Cantos Arredondados 15424">
            <a:extLst>
              <a:ext uri="{FF2B5EF4-FFF2-40B4-BE49-F238E27FC236}">
                <a16:creationId xmlns:a16="http://schemas.microsoft.com/office/drawing/2014/main" id="{5EFD4319-A012-4EEE-8483-0A432FE5089A}"/>
              </a:ext>
            </a:extLst>
          </p:cNvPr>
          <p:cNvSpPr/>
          <p:nvPr/>
        </p:nvSpPr>
        <p:spPr>
          <a:xfrm>
            <a:off x="11729595" y="5043153"/>
            <a:ext cx="1011894" cy="659517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JURÍDICO DE PROCEDIMENTOS DISCIPLINARES</a:t>
            </a:r>
          </a:p>
        </p:txBody>
      </p:sp>
      <p:sp>
        <p:nvSpPr>
          <p:cNvPr id="15426" name="Retângulo: Cantos Arredondados 15425">
            <a:extLst>
              <a:ext uri="{FF2B5EF4-FFF2-40B4-BE49-F238E27FC236}">
                <a16:creationId xmlns:a16="http://schemas.microsoft.com/office/drawing/2014/main" id="{ACA09764-2692-B470-654E-6B82AE6A16DF}"/>
              </a:ext>
            </a:extLst>
          </p:cNvPr>
          <p:cNvSpPr/>
          <p:nvPr/>
        </p:nvSpPr>
        <p:spPr>
          <a:xfrm>
            <a:off x="11074962" y="5795638"/>
            <a:ext cx="1011894" cy="65951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DIVISÃO JURÍDICA DE APOIO À GOVERNANÇA DA REDE</a:t>
            </a:r>
          </a:p>
        </p:txBody>
      </p:sp>
      <p:sp>
        <p:nvSpPr>
          <p:cNvPr id="15427" name="Retângulo: Cantos Arredondados 15426">
            <a:extLst>
              <a:ext uri="{FF2B5EF4-FFF2-40B4-BE49-F238E27FC236}">
                <a16:creationId xmlns:a16="http://schemas.microsoft.com/office/drawing/2014/main" id="{CA1A6E8C-1B38-35DC-35B7-EA5805F57DA9}"/>
              </a:ext>
            </a:extLst>
          </p:cNvPr>
          <p:cNvSpPr/>
          <p:nvPr/>
        </p:nvSpPr>
        <p:spPr>
          <a:xfrm>
            <a:off x="11729595" y="6551613"/>
            <a:ext cx="1011894" cy="659517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JURÍDICO DE APOIO À REDE</a:t>
            </a:r>
          </a:p>
        </p:txBody>
      </p:sp>
      <p:cxnSp>
        <p:nvCxnSpPr>
          <p:cNvPr id="15428" name="Conector: Angulado 15427">
            <a:extLst>
              <a:ext uri="{FF2B5EF4-FFF2-40B4-BE49-F238E27FC236}">
                <a16:creationId xmlns:a16="http://schemas.microsoft.com/office/drawing/2014/main" id="{38440D54-4B98-63E3-8B76-58C7FBBF3084}"/>
              </a:ext>
            </a:extLst>
          </p:cNvPr>
          <p:cNvCxnSpPr>
            <a:cxnSpLocks/>
            <a:stCxn id="23" idx="2"/>
            <a:endCxn id="15424" idx="1"/>
          </p:cNvCxnSpPr>
          <p:nvPr/>
        </p:nvCxnSpPr>
        <p:spPr>
          <a:xfrm rot="16200000" flipH="1">
            <a:off x="10711034" y="4239098"/>
            <a:ext cx="422726" cy="305130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31" name="Conector: Angulado 15430">
            <a:extLst>
              <a:ext uri="{FF2B5EF4-FFF2-40B4-BE49-F238E27FC236}">
                <a16:creationId xmlns:a16="http://schemas.microsoft.com/office/drawing/2014/main" id="{FFFD99C0-460A-6718-AD38-DF969DB9E595}"/>
              </a:ext>
            </a:extLst>
          </p:cNvPr>
          <p:cNvCxnSpPr>
            <a:cxnSpLocks/>
            <a:stCxn id="15424" idx="2"/>
            <a:endCxn id="15425" idx="1"/>
          </p:cNvCxnSpPr>
          <p:nvPr/>
        </p:nvCxnSpPr>
        <p:spPr>
          <a:xfrm rot="16200000" flipH="1">
            <a:off x="11435188" y="5078505"/>
            <a:ext cx="440128" cy="14868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34" name="Conector: Angulado 15433">
            <a:extLst>
              <a:ext uri="{FF2B5EF4-FFF2-40B4-BE49-F238E27FC236}">
                <a16:creationId xmlns:a16="http://schemas.microsoft.com/office/drawing/2014/main" id="{8F95F577-17AB-9D59-895A-91EA51A1249E}"/>
              </a:ext>
            </a:extLst>
          </p:cNvPr>
          <p:cNvCxnSpPr>
            <a:cxnSpLocks/>
            <a:stCxn id="23" idx="2"/>
            <a:endCxn id="15426" idx="1"/>
          </p:cNvCxnSpPr>
          <p:nvPr/>
        </p:nvCxnSpPr>
        <p:spPr>
          <a:xfrm rot="16200000" flipH="1">
            <a:off x="9949849" y="5000283"/>
            <a:ext cx="1945097" cy="305130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37" name="Conector: Angulado 15436">
            <a:extLst>
              <a:ext uri="{FF2B5EF4-FFF2-40B4-BE49-F238E27FC236}">
                <a16:creationId xmlns:a16="http://schemas.microsoft.com/office/drawing/2014/main" id="{A99E80ED-3092-DB64-D266-46CC4EB8E875}"/>
              </a:ext>
            </a:extLst>
          </p:cNvPr>
          <p:cNvCxnSpPr>
            <a:cxnSpLocks/>
            <a:stCxn id="15426" idx="2"/>
            <a:endCxn id="15427" idx="1"/>
          </p:cNvCxnSpPr>
          <p:nvPr/>
        </p:nvCxnSpPr>
        <p:spPr>
          <a:xfrm rot="16200000" flipH="1">
            <a:off x="11442144" y="6593920"/>
            <a:ext cx="426217" cy="14868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40" name="Retângulo: Cantos Arredondados 15439">
            <a:extLst>
              <a:ext uri="{FF2B5EF4-FFF2-40B4-BE49-F238E27FC236}">
                <a16:creationId xmlns:a16="http://schemas.microsoft.com/office/drawing/2014/main" id="{55406300-F6AA-F5E8-4E56-01868416EF5F}"/>
              </a:ext>
            </a:extLst>
          </p:cNvPr>
          <p:cNvSpPr/>
          <p:nvPr/>
        </p:nvSpPr>
        <p:spPr>
          <a:xfrm>
            <a:off x="10712500" y="7287737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JURÍDICA DE APOIO À REDE 1</a:t>
            </a:r>
          </a:p>
        </p:txBody>
      </p:sp>
      <p:sp>
        <p:nvSpPr>
          <p:cNvPr id="15441" name="Retângulo: Cantos Arredondados 15440">
            <a:extLst>
              <a:ext uri="{FF2B5EF4-FFF2-40B4-BE49-F238E27FC236}">
                <a16:creationId xmlns:a16="http://schemas.microsoft.com/office/drawing/2014/main" id="{2F03E183-D144-F85C-B707-2121F1A494EE}"/>
              </a:ext>
            </a:extLst>
          </p:cNvPr>
          <p:cNvSpPr/>
          <p:nvPr/>
        </p:nvSpPr>
        <p:spPr>
          <a:xfrm>
            <a:off x="10712500" y="9556983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JURÍDICA DE APOIO À REDE 4</a:t>
            </a:r>
          </a:p>
        </p:txBody>
      </p:sp>
      <p:sp>
        <p:nvSpPr>
          <p:cNvPr id="15442" name="Retângulo: Cantos Arredondados 15441">
            <a:extLst>
              <a:ext uri="{FF2B5EF4-FFF2-40B4-BE49-F238E27FC236}">
                <a16:creationId xmlns:a16="http://schemas.microsoft.com/office/drawing/2014/main" id="{7EE0EDBC-9C21-7C1C-1C37-A38E5C6952EB}"/>
              </a:ext>
            </a:extLst>
          </p:cNvPr>
          <p:cNvSpPr/>
          <p:nvPr/>
        </p:nvSpPr>
        <p:spPr>
          <a:xfrm>
            <a:off x="10712500" y="8047571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JURÍDICA DE APOIO À REDE 2</a:t>
            </a:r>
          </a:p>
        </p:txBody>
      </p:sp>
      <p:sp>
        <p:nvSpPr>
          <p:cNvPr id="15443" name="Retângulo: Cantos Arredondados 15442">
            <a:extLst>
              <a:ext uri="{FF2B5EF4-FFF2-40B4-BE49-F238E27FC236}">
                <a16:creationId xmlns:a16="http://schemas.microsoft.com/office/drawing/2014/main" id="{AAABA536-4487-2D37-D812-5681F11BC772}"/>
              </a:ext>
            </a:extLst>
          </p:cNvPr>
          <p:cNvSpPr/>
          <p:nvPr/>
        </p:nvSpPr>
        <p:spPr>
          <a:xfrm>
            <a:off x="10712500" y="8804855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JURÍDICA DE APOIO À REDE 3</a:t>
            </a:r>
          </a:p>
        </p:txBody>
      </p:sp>
      <p:sp>
        <p:nvSpPr>
          <p:cNvPr id="15459" name="Retângulo: Cantos Arredondados 15458">
            <a:extLst>
              <a:ext uri="{FF2B5EF4-FFF2-40B4-BE49-F238E27FC236}">
                <a16:creationId xmlns:a16="http://schemas.microsoft.com/office/drawing/2014/main" id="{CBB46C3E-C836-2955-649C-BF71B5631604}"/>
              </a:ext>
            </a:extLst>
          </p:cNvPr>
          <p:cNvSpPr/>
          <p:nvPr/>
        </p:nvSpPr>
        <p:spPr>
          <a:xfrm>
            <a:off x="12754699" y="7287737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JURÍDICA DE APOIO À REDE 5</a:t>
            </a:r>
          </a:p>
        </p:txBody>
      </p:sp>
      <p:sp>
        <p:nvSpPr>
          <p:cNvPr id="15460" name="Retângulo: Cantos Arredondados 15459">
            <a:extLst>
              <a:ext uri="{FF2B5EF4-FFF2-40B4-BE49-F238E27FC236}">
                <a16:creationId xmlns:a16="http://schemas.microsoft.com/office/drawing/2014/main" id="{A659B9F9-1B63-8919-BDD7-D356035BF0AD}"/>
              </a:ext>
            </a:extLst>
          </p:cNvPr>
          <p:cNvSpPr/>
          <p:nvPr/>
        </p:nvSpPr>
        <p:spPr>
          <a:xfrm>
            <a:off x="12754699" y="8047571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JURÍDICA DE APOIO À REDE 6</a:t>
            </a:r>
          </a:p>
        </p:txBody>
      </p:sp>
      <p:sp>
        <p:nvSpPr>
          <p:cNvPr id="15461" name="Retângulo: Cantos Arredondados 15460">
            <a:extLst>
              <a:ext uri="{FF2B5EF4-FFF2-40B4-BE49-F238E27FC236}">
                <a16:creationId xmlns:a16="http://schemas.microsoft.com/office/drawing/2014/main" id="{9B8B892F-F082-DA24-ED02-0FD28C1805BD}"/>
              </a:ext>
            </a:extLst>
          </p:cNvPr>
          <p:cNvSpPr/>
          <p:nvPr/>
        </p:nvSpPr>
        <p:spPr>
          <a:xfrm>
            <a:off x="12754699" y="8804855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JURÍDICA DE APOIO À REDE 7</a:t>
            </a:r>
          </a:p>
        </p:txBody>
      </p:sp>
      <p:cxnSp>
        <p:nvCxnSpPr>
          <p:cNvPr id="15462" name="Conector: Angulado 15461">
            <a:extLst>
              <a:ext uri="{FF2B5EF4-FFF2-40B4-BE49-F238E27FC236}">
                <a16:creationId xmlns:a16="http://schemas.microsoft.com/office/drawing/2014/main" id="{ACB6996F-4924-D2E4-2EE5-542FA9D39328}"/>
              </a:ext>
            </a:extLst>
          </p:cNvPr>
          <p:cNvCxnSpPr>
            <a:cxnSpLocks/>
            <a:stCxn id="15427" idx="2"/>
            <a:endCxn id="15440" idx="3"/>
          </p:cNvCxnSpPr>
          <p:nvPr/>
        </p:nvCxnSpPr>
        <p:spPr>
          <a:xfrm rot="5400000">
            <a:off x="11776785" y="7158739"/>
            <a:ext cx="406366" cy="511148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65" name="Conector: Angulado 15464">
            <a:extLst>
              <a:ext uri="{FF2B5EF4-FFF2-40B4-BE49-F238E27FC236}">
                <a16:creationId xmlns:a16="http://schemas.microsoft.com/office/drawing/2014/main" id="{2148C46E-1561-CC45-2F42-6B640D22EECD}"/>
              </a:ext>
            </a:extLst>
          </p:cNvPr>
          <p:cNvCxnSpPr>
            <a:cxnSpLocks/>
            <a:stCxn id="15427" idx="2"/>
            <a:endCxn id="15442" idx="3"/>
          </p:cNvCxnSpPr>
          <p:nvPr/>
        </p:nvCxnSpPr>
        <p:spPr>
          <a:xfrm rot="5400000">
            <a:off x="11396868" y="7538656"/>
            <a:ext cx="1166200" cy="511148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68" name="Conector: Angulado 15467">
            <a:extLst>
              <a:ext uri="{FF2B5EF4-FFF2-40B4-BE49-F238E27FC236}">
                <a16:creationId xmlns:a16="http://schemas.microsoft.com/office/drawing/2014/main" id="{04258F69-4ABE-6F4A-37E6-08AB58510C6C}"/>
              </a:ext>
            </a:extLst>
          </p:cNvPr>
          <p:cNvCxnSpPr>
            <a:cxnSpLocks/>
            <a:stCxn id="15427" idx="2"/>
            <a:endCxn id="15443" idx="3"/>
          </p:cNvCxnSpPr>
          <p:nvPr/>
        </p:nvCxnSpPr>
        <p:spPr>
          <a:xfrm rot="5400000">
            <a:off x="11018226" y="7917298"/>
            <a:ext cx="1923484" cy="511148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71" name="Conector: Angulado 15470">
            <a:extLst>
              <a:ext uri="{FF2B5EF4-FFF2-40B4-BE49-F238E27FC236}">
                <a16:creationId xmlns:a16="http://schemas.microsoft.com/office/drawing/2014/main" id="{DCAAB0D7-4A9F-522B-1906-CF73633E389A}"/>
              </a:ext>
            </a:extLst>
          </p:cNvPr>
          <p:cNvCxnSpPr>
            <a:cxnSpLocks/>
            <a:stCxn id="15427" idx="2"/>
            <a:endCxn id="15441" idx="3"/>
          </p:cNvCxnSpPr>
          <p:nvPr/>
        </p:nvCxnSpPr>
        <p:spPr>
          <a:xfrm rot="5400000">
            <a:off x="10642162" y="8293362"/>
            <a:ext cx="2675612" cy="511148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74" name="Conector: Angulado 15473">
            <a:extLst>
              <a:ext uri="{FF2B5EF4-FFF2-40B4-BE49-F238E27FC236}">
                <a16:creationId xmlns:a16="http://schemas.microsoft.com/office/drawing/2014/main" id="{D5FB258B-8CC7-4A39-4FB0-FE1DAEA1048B}"/>
              </a:ext>
            </a:extLst>
          </p:cNvPr>
          <p:cNvCxnSpPr>
            <a:cxnSpLocks/>
            <a:stCxn id="15427" idx="2"/>
            <a:endCxn id="15459" idx="1"/>
          </p:cNvCxnSpPr>
          <p:nvPr/>
        </p:nvCxnSpPr>
        <p:spPr>
          <a:xfrm rot="16200000" flipH="1">
            <a:off x="12291937" y="7154734"/>
            <a:ext cx="406366" cy="519157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78" name="Conector: Angulado 15477">
            <a:extLst>
              <a:ext uri="{FF2B5EF4-FFF2-40B4-BE49-F238E27FC236}">
                <a16:creationId xmlns:a16="http://schemas.microsoft.com/office/drawing/2014/main" id="{5B70A6AE-AA45-C0A7-7CE4-0A498D870B32}"/>
              </a:ext>
            </a:extLst>
          </p:cNvPr>
          <p:cNvCxnSpPr>
            <a:cxnSpLocks/>
            <a:stCxn id="15427" idx="2"/>
            <a:endCxn id="15460" idx="1"/>
          </p:cNvCxnSpPr>
          <p:nvPr/>
        </p:nvCxnSpPr>
        <p:spPr>
          <a:xfrm rot="16200000" flipH="1">
            <a:off x="11912020" y="7534651"/>
            <a:ext cx="1166200" cy="519157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82" name="Conector: Angulado 15481">
            <a:extLst>
              <a:ext uri="{FF2B5EF4-FFF2-40B4-BE49-F238E27FC236}">
                <a16:creationId xmlns:a16="http://schemas.microsoft.com/office/drawing/2014/main" id="{9F6A1976-2F12-9073-35C9-87AAA7446159}"/>
              </a:ext>
            </a:extLst>
          </p:cNvPr>
          <p:cNvCxnSpPr>
            <a:cxnSpLocks/>
            <a:stCxn id="15427" idx="2"/>
            <a:endCxn id="15461" idx="1"/>
          </p:cNvCxnSpPr>
          <p:nvPr/>
        </p:nvCxnSpPr>
        <p:spPr>
          <a:xfrm rot="16200000" flipH="1">
            <a:off x="11533378" y="7913293"/>
            <a:ext cx="1923484" cy="519157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86" name="Retângulo: Cantos Arredondados 15485">
            <a:extLst>
              <a:ext uri="{FF2B5EF4-FFF2-40B4-BE49-F238E27FC236}">
                <a16:creationId xmlns:a16="http://schemas.microsoft.com/office/drawing/2014/main" id="{9A93F81F-FBD3-7C56-6923-732602D80046}"/>
              </a:ext>
            </a:extLst>
          </p:cNvPr>
          <p:cNvSpPr/>
          <p:nvPr/>
        </p:nvSpPr>
        <p:spPr>
          <a:xfrm>
            <a:off x="15086425" y="4273267"/>
            <a:ext cx="1011894" cy="65951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DIVISÃO JURÍDICA DE CONSULTIVO GERAL</a:t>
            </a:r>
          </a:p>
        </p:txBody>
      </p:sp>
      <p:sp>
        <p:nvSpPr>
          <p:cNvPr id="15487" name="Retângulo: Cantos Arredondados 15486">
            <a:extLst>
              <a:ext uri="{FF2B5EF4-FFF2-40B4-BE49-F238E27FC236}">
                <a16:creationId xmlns:a16="http://schemas.microsoft.com/office/drawing/2014/main" id="{2BE28582-1810-7AB5-FECC-568B9C4C7A60}"/>
              </a:ext>
            </a:extLst>
          </p:cNvPr>
          <p:cNvSpPr/>
          <p:nvPr/>
        </p:nvSpPr>
        <p:spPr>
          <a:xfrm>
            <a:off x="15741058" y="5043153"/>
            <a:ext cx="1011894" cy="659517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JURÍDICO DE ATENÇÃO À SAÚDE</a:t>
            </a:r>
          </a:p>
        </p:txBody>
      </p:sp>
      <p:cxnSp>
        <p:nvCxnSpPr>
          <p:cNvPr id="15488" name="Conector: Angulado 15487">
            <a:extLst>
              <a:ext uri="{FF2B5EF4-FFF2-40B4-BE49-F238E27FC236}">
                <a16:creationId xmlns:a16="http://schemas.microsoft.com/office/drawing/2014/main" id="{DF5C726F-BBC9-F7A4-F140-D9C644AAC030}"/>
              </a:ext>
            </a:extLst>
          </p:cNvPr>
          <p:cNvCxnSpPr>
            <a:cxnSpLocks/>
            <a:stCxn id="24" idx="2"/>
            <a:endCxn id="15486" idx="1"/>
          </p:cNvCxnSpPr>
          <p:nvPr/>
        </p:nvCxnSpPr>
        <p:spPr>
          <a:xfrm rot="16200000" flipH="1">
            <a:off x="14709542" y="4226143"/>
            <a:ext cx="422726" cy="331040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92" name="Conector: Angulado 15491">
            <a:extLst>
              <a:ext uri="{FF2B5EF4-FFF2-40B4-BE49-F238E27FC236}">
                <a16:creationId xmlns:a16="http://schemas.microsoft.com/office/drawing/2014/main" id="{FB4E40C3-6A21-007E-8167-37F7445115C9}"/>
              </a:ext>
            </a:extLst>
          </p:cNvPr>
          <p:cNvCxnSpPr>
            <a:cxnSpLocks/>
            <a:stCxn id="15486" idx="2"/>
            <a:endCxn id="15487" idx="1"/>
          </p:cNvCxnSpPr>
          <p:nvPr/>
        </p:nvCxnSpPr>
        <p:spPr>
          <a:xfrm rot="16200000" flipH="1">
            <a:off x="15446651" y="5078505"/>
            <a:ext cx="440128" cy="14868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95" name="Retângulo: Cantos Arredondados 15494">
            <a:extLst>
              <a:ext uri="{FF2B5EF4-FFF2-40B4-BE49-F238E27FC236}">
                <a16:creationId xmlns:a16="http://schemas.microsoft.com/office/drawing/2014/main" id="{B9F0DD89-D5DC-237B-BF2A-696AAF8038D9}"/>
              </a:ext>
            </a:extLst>
          </p:cNvPr>
          <p:cNvSpPr/>
          <p:nvPr/>
        </p:nvSpPr>
        <p:spPr>
          <a:xfrm>
            <a:off x="15741058" y="5795638"/>
            <a:ext cx="1011894" cy="659517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JURÍDICO DE ENSINO, PESQUISA E INOVAÇÃO</a:t>
            </a:r>
          </a:p>
        </p:txBody>
      </p:sp>
      <p:sp>
        <p:nvSpPr>
          <p:cNvPr id="15496" name="Retângulo: Cantos Arredondados 15495">
            <a:extLst>
              <a:ext uri="{FF2B5EF4-FFF2-40B4-BE49-F238E27FC236}">
                <a16:creationId xmlns:a16="http://schemas.microsoft.com/office/drawing/2014/main" id="{93D44935-1307-A7A9-6807-A1DFD9B4E047}"/>
              </a:ext>
            </a:extLst>
          </p:cNvPr>
          <p:cNvSpPr/>
          <p:nvPr/>
        </p:nvSpPr>
        <p:spPr>
          <a:xfrm>
            <a:off x="15741058" y="6551613"/>
            <a:ext cx="1011894" cy="659517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JURÍDICO DE PESSOAL</a:t>
            </a:r>
          </a:p>
        </p:txBody>
      </p:sp>
      <p:cxnSp>
        <p:nvCxnSpPr>
          <p:cNvPr id="15497" name="Conector: Angulado 15496">
            <a:extLst>
              <a:ext uri="{FF2B5EF4-FFF2-40B4-BE49-F238E27FC236}">
                <a16:creationId xmlns:a16="http://schemas.microsoft.com/office/drawing/2014/main" id="{B899A481-4A05-2F58-72CC-B75714813177}"/>
              </a:ext>
            </a:extLst>
          </p:cNvPr>
          <p:cNvCxnSpPr>
            <a:cxnSpLocks/>
            <a:stCxn id="15486" idx="2"/>
            <a:endCxn id="15495" idx="1"/>
          </p:cNvCxnSpPr>
          <p:nvPr/>
        </p:nvCxnSpPr>
        <p:spPr>
          <a:xfrm rot="16200000" flipH="1">
            <a:off x="15070409" y="5454747"/>
            <a:ext cx="1192613" cy="14868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00" name="Conector: Angulado 15499">
            <a:extLst>
              <a:ext uri="{FF2B5EF4-FFF2-40B4-BE49-F238E27FC236}">
                <a16:creationId xmlns:a16="http://schemas.microsoft.com/office/drawing/2014/main" id="{AAA7D6B6-D993-A1CF-B385-19F4349F0822}"/>
              </a:ext>
            </a:extLst>
          </p:cNvPr>
          <p:cNvCxnSpPr>
            <a:cxnSpLocks/>
            <a:stCxn id="15486" idx="2"/>
            <a:endCxn id="15496" idx="1"/>
          </p:cNvCxnSpPr>
          <p:nvPr/>
        </p:nvCxnSpPr>
        <p:spPr>
          <a:xfrm rot="16200000" flipH="1">
            <a:off x="14692421" y="5832735"/>
            <a:ext cx="1948588" cy="14868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03" name="Retângulo: Cantos Arredondados 15502">
            <a:extLst>
              <a:ext uri="{FF2B5EF4-FFF2-40B4-BE49-F238E27FC236}">
                <a16:creationId xmlns:a16="http://schemas.microsoft.com/office/drawing/2014/main" id="{E5BE88C6-E0F8-3F89-D9B7-597BF6A67546}"/>
              </a:ext>
            </a:extLst>
          </p:cNvPr>
          <p:cNvSpPr/>
          <p:nvPr/>
        </p:nvSpPr>
        <p:spPr>
          <a:xfrm>
            <a:off x="15086425" y="7287737"/>
            <a:ext cx="1011894" cy="65951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DIVISÃO JURÍDICA DE LICITAÇÕES E CONTRATAÇÕES</a:t>
            </a:r>
          </a:p>
        </p:txBody>
      </p:sp>
      <p:cxnSp>
        <p:nvCxnSpPr>
          <p:cNvPr id="15504" name="Conector: Angulado 15503">
            <a:extLst>
              <a:ext uri="{FF2B5EF4-FFF2-40B4-BE49-F238E27FC236}">
                <a16:creationId xmlns:a16="http://schemas.microsoft.com/office/drawing/2014/main" id="{D32583CD-0A03-7BA7-1D36-C975297CBCC9}"/>
              </a:ext>
            </a:extLst>
          </p:cNvPr>
          <p:cNvCxnSpPr>
            <a:cxnSpLocks/>
            <a:stCxn id="24" idx="2"/>
            <a:endCxn id="15503" idx="1"/>
          </p:cNvCxnSpPr>
          <p:nvPr/>
        </p:nvCxnSpPr>
        <p:spPr>
          <a:xfrm rot="16200000" flipH="1">
            <a:off x="13202307" y="5733378"/>
            <a:ext cx="3437196" cy="331040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07" name="Retângulo: Cantos Arredondados 15506">
            <a:extLst>
              <a:ext uri="{FF2B5EF4-FFF2-40B4-BE49-F238E27FC236}">
                <a16:creationId xmlns:a16="http://schemas.microsoft.com/office/drawing/2014/main" id="{9D330653-7D2A-3B8A-8519-73B8BB5C048F}"/>
              </a:ext>
            </a:extLst>
          </p:cNvPr>
          <p:cNvSpPr/>
          <p:nvPr/>
        </p:nvSpPr>
        <p:spPr>
          <a:xfrm>
            <a:off x="15741058" y="8047571"/>
            <a:ext cx="1011894" cy="659517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</a:t>
            </a:r>
          </a:p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JURÍDICO DE LICITAÇÕES E CONTRATAÇÕES DE TECNOLOGIA DA INFORMAÇÃO</a:t>
            </a:r>
          </a:p>
        </p:txBody>
      </p:sp>
      <p:sp>
        <p:nvSpPr>
          <p:cNvPr id="15508" name="Retângulo: Cantos Arredondados 15507">
            <a:extLst>
              <a:ext uri="{FF2B5EF4-FFF2-40B4-BE49-F238E27FC236}">
                <a16:creationId xmlns:a16="http://schemas.microsoft.com/office/drawing/2014/main" id="{CCC08F73-0721-DAAB-2A26-2F3686949FFC}"/>
              </a:ext>
            </a:extLst>
          </p:cNvPr>
          <p:cNvSpPr/>
          <p:nvPr/>
        </p:nvSpPr>
        <p:spPr>
          <a:xfrm>
            <a:off x="15741058" y="8804855"/>
            <a:ext cx="1011894" cy="659517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JURÍDICO DE CONTRATAÇÕES</a:t>
            </a:r>
          </a:p>
        </p:txBody>
      </p:sp>
      <p:sp>
        <p:nvSpPr>
          <p:cNvPr id="15509" name="Retângulo: Cantos Arredondados 15508">
            <a:extLst>
              <a:ext uri="{FF2B5EF4-FFF2-40B4-BE49-F238E27FC236}">
                <a16:creationId xmlns:a16="http://schemas.microsoft.com/office/drawing/2014/main" id="{279D7FE0-7CAD-C838-DD8D-AA8B5DDE3A48}"/>
              </a:ext>
            </a:extLst>
          </p:cNvPr>
          <p:cNvSpPr/>
          <p:nvPr/>
        </p:nvSpPr>
        <p:spPr>
          <a:xfrm>
            <a:off x="17138326" y="8047571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JURÍDICA DE PREGÕES E CONTRATAÇÕES</a:t>
            </a:r>
          </a:p>
        </p:txBody>
      </p:sp>
      <p:sp>
        <p:nvSpPr>
          <p:cNvPr id="15510" name="Retângulo: Cantos Arredondados 15509">
            <a:extLst>
              <a:ext uri="{FF2B5EF4-FFF2-40B4-BE49-F238E27FC236}">
                <a16:creationId xmlns:a16="http://schemas.microsoft.com/office/drawing/2014/main" id="{BBC4DEC9-D32F-E588-D9E1-3BA310BCA4E7}"/>
              </a:ext>
            </a:extLst>
          </p:cNvPr>
          <p:cNvSpPr/>
          <p:nvPr/>
        </p:nvSpPr>
        <p:spPr>
          <a:xfrm>
            <a:off x="17138326" y="8804855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JURÍDICA DE CONTRATAÇÕES DIRETAS E EXECUÇÃO CONTRATUAL</a:t>
            </a:r>
          </a:p>
        </p:txBody>
      </p:sp>
      <p:sp>
        <p:nvSpPr>
          <p:cNvPr id="15511" name="Retângulo: Cantos Arredondados 15510">
            <a:extLst>
              <a:ext uri="{FF2B5EF4-FFF2-40B4-BE49-F238E27FC236}">
                <a16:creationId xmlns:a16="http://schemas.microsoft.com/office/drawing/2014/main" id="{3FCDDEFB-8663-46BF-384D-32AFF8D8660F}"/>
              </a:ext>
            </a:extLst>
          </p:cNvPr>
          <p:cNvSpPr/>
          <p:nvPr/>
        </p:nvSpPr>
        <p:spPr>
          <a:xfrm>
            <a:off x="17138326" y="9556983"/>
            <a:ext cx="1011894" cy="6595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JURÍDICA DE CONSULTAS</a:t>
            </a:r>
          </a:p>
        </p:txBody>
      </p:sp>
      <p:sp>
        <p:nvSpPr>
          <p:cNvPr id="15512" name="Retângulo: Cantos Arredondados 15511">
            <a:extLst>
              <a:ext uri="{FF2B5EF4-FFF2-40B4-BE49-F238E27FC236}">
                <a16:creationId xmlns:a16="http://schemas.microsoft.com/office/drawing/2014/main" id="{AAEAEA53-2B3D-22B3-E673-37EAF39C31ED}"/>
              </a:ext>
            </a:extLst>
          </p:cNvPr>
          <p:cNvSpPr/>
          <p:nvPr/>
        </p:nvSpPr>
        <p:spPr>
          <a:xfrm>
            <a:off x="15741058" y="9556983"/>
            <a:ext cx="1011894" cy="659517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700" b="1" noProof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SETOR JURÍDICO DE CONTRATAÇÕES ESTRATÉGICAS</a:t>
            </a:r>
          </a:p>
        </p:txBody>
      </p:sp>
      <p:cxnSp>
        <p:nvCxnSpPr>
          <p:cNvPr id="15524" name="Conector: Angulado 15523">
            <a:extLst>
              <a:ext uri="{FF2B5EF4-FFF2-40B4-BE49-F238E27FC236}">
                <a16:creationId xmlns:a16="http://schemas.microsoft.com/office/drawing/2014/main" id="{774A785D-11D9-8F0C-4FA6-E239A5194DEB}"/>
              </a:ext>
            </a:extLst>
          </p:cNvPr>
          <p:cNvCxnSpPr>
            <a:cxnSpLocks/>
            <a:stCxn id="15503" idx="2"/>
            <a:endCxn id="15507" idx="1"/>
          </p:cNvCxnSpPr>
          <p:nvPr/>
        </p:nvCxnSpPr>
        <p:spPr>
          <a:xfrm rot="16200000" flipH="1">
            <a:off x="15451677" y="8087949"/>
            <a:ext cx="430076" cy="14868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27" name="Conector: Angulado 15526">
            <a:extLst>
              <a:ext uri="{FF2B5EF4-FFF2-40B4-BE49-F238E27FC236}">
                <a16:creationId xmlns:a16="http://schemas.microsoft.com/office/drawing/2014/main" id="{C59BC236-CBDF-FC3D-D034-FBD682CCF19F}"/>
              </a:ext>
            </a:extLst>
          </p:cNvPr>
          <p:cNvCxnSpPr>
            <a:cxnSpLocks/>
            <a:stCxn id="15503" idx="2"/>
            <a:endCxn id="15508" idx="1"/>
          </p:cNvCxnSpPr>
          <p:nvPr/>
        </p:nvCxnSpPr>
        <p:spPr>
          <a:xfrm rot="16200000" flipH="1">
            <a:off x="15073035" y="8466591"/>
            <a:ext cx="1187360" cy="14868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30" name="Conector: Angulado 15529">
            <a:extLst>
              <a:ext uri="{FF2B5EF4-FFF2-40B4-BE49-F238E27FC236}">
                <a16:creationId xmlns:a16="http://schemas.microsoft.com/office/drawing/2014/main" id="{FD768841-666B-8653-77BD-B66EAB37EB17}"/>
              </a:ext>
            </a:extLst>
          </p:cNvPr>
          <p:cNvCxnSpPr>
            <a:cxnSpLocks/>
            <a:stCxn id="15503" idx="2"/>
            <a:endCxn id="15512" idx="1"/>
          </p:cNvCxnSpPr>
          <p:nvPr/>
        </p:nvCxnSpPr>
        <p:spPr>
          <a:xfrm rot="16200000" flipH="1">
            <a:off x="14696971" y="8842655"/>
            <a:ext cx="1939488" cy="148686"/>
          </a:xfrm>
          <a:prstGeom prst="bentConnector2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34" name="Conector reto 15533">
            <a:extLst>
              <a:ext uri="{FF2B5EF4-FFF2-40B4-BE49-F238E27FC236}">
                <a16:creationId xmlns:a16="http://schemas.microsoft.com/office/drawing/2014/main" id="{8CD1843A-C949-E5DC-C030-E8F0FF65668E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>
            <a:off x="10421641" y="2934142"/>
            <a:ext cx="188384" cy="2708"/>
          </a:xfrm>
          <a:prstGeom prst="line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36" name="Conector reto 15535">
            <a:extLst>
              <a:ext uri="{FF2B5EF4-FFF2-40B4-BE49-F238E27FC236}">
                <a16:creationId xmlns:a16="http://schemas.microsoft.com/office/drawing/2014/main" id="{05CE4CE9-5F99-F0E6-22AB-16C1D30B3C04}"/>
              </a:ext>
            </a:extLst>
          </p:cNvPr>
          <p:cNvCxnSpPr>
            <a:cxnSpLocks/>
            <a:stCxn id="15507" idx="3"/>
            <a:endCxn id="15509" idx="1"/>
          </p:cNvCxnSpPr>
          <p:nvPr/>
        </p:nvCxnSpPr>
        <p:spPr>
          <a:xfrm>
            <a:off x="16752952" y="8377330"/>
            <a:ext cx="385374" cy="0"/>
          </a:xfrm>
          <a:prstGeom prst="line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39" name="Conector reto 15538">
            <a:extLst>
              <a:ext uri="{FF2B5EF4-FFF2-40B4-BE49-F238E27FC236}">
                <a16:creationId xmlns:a16="http://schemas.microsoft.com/office/drawing/2014/main" id="{FA7EB531-72A2-DA15-F9C8-E525F56033F3}"/>
              </a:ext>
            </a:extLst>
          </p:cNvPr>
          <p:cNvCxnSpPr>
            <a:cxnSpLocks/>
            <a:stCxn id="15508" idx="3"/>
            <a:endCxn id="15510" idx="1"/>
          </p:cNvCxnSpPr>
          <p:nvPr/>
        </p:nvCxnSpPr>
        <p:spPr>
          <a:xfrm>
            <a:off x="16752952" y="9134614"/>
            <a:ext cx="385374" cy="0"/>
          </a:xfrm>
          <a:prstGeom prst="line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42" name="Conector reto 15541">
            <a:extLst>
              <a:ext uri="{FF2B5EF4-FFF2-40B4-BE49-F238E27FC236}">
                <a16:creationId xmlns:a16="http://schemas.microsoft.com/office/drawing/2014/main" id="{C11811A4-C411-4EE6-3A02-3262F20C0F9A}"/>
              </a:ext>
            </a:extLst>
          </p:cNvPr>
          <p:cNvCxnSpPr>
            <a:cxnSpLocks/>
            <a:stCxn id="15512" idx="3"/>
            <a:endCxn id="15511" idx="1"/>
          </p:cNvCxnSpPr>
          <p:nvPr/>
        </p:nvCxnSpPr>
        <p:spPr>
          <a:xfrm>
            <a:off x="16752952" y="9886742"/>
            <a:ext cx="385374" cy="0"/>
          </a:xfrm>
          <a:prstGeom prst="line">
            <a:avLst/>
          </a:prstGeom>
          <a:noFill/>
          <a:ln w="28575" cap="flat" cmpd="sng" algn="ctr">
            <a:solidFill>
              <a:srgbClr val="AFABAB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02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3F919-9E8A-A128-7678-62107803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16F98F4F-3B0B-9D62-6C25-C7B67C17281A}"/>
              </a:ext>
            </a:extLst>
          </p:cNvPr>
          <p:cNvSpPr txBox="1"/>
          <p:nvPr/>
        </p:nvSpPr>
        <p:spPr>
          <a:xfrm>
            <a:off x="304800" y="375992"/>
            <a:ext cx="13182600" cy="676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5183"/>
              </a:lnSpc>
              <a:defRPr sz="5183">
                <a:solidFill>
                  <a:srgbClr val="17577A"/>
                </a:solidFill>
                <a:latin typeface="Aptos Black" panose="020B0004020202020204" pitchFamily="34" charset="0"/>
                <a:ea typeface="Intro Rust"/>
                <a:cs typeface="Intro Rust"/>
              </a:defRPr>
            </a:lvl1pPr>
          </a:lstStyle>
          <a:p>
            <a:r>
              <a:rPr lang="pt-BR" noProof="0">
                <a:sym typeface="Intro Rust"/>
              </a:rPr>
              <a:t>GERÊNCIA-EXECUTIVA CORRECIONAL​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F3FDE6C-0F32-A4CD-82C4-D2E09E911DF5}"/>
              </a:ext>
            </a:extLst>
          </p:cNvPr>
          <p:cNvSpPr/>
          <p:nvPr/>
        </p:nvSpPr>
        <p:spPr>
          <a:xfrm>
            <a:off x="6679517" y="1794338"/>
            <a:ext cx="1530000" cy="972000"/>
          </a:xfrm>
          <a:prstGeom prst="round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GERÊNCIA- EXECUTIVA CORRECIONAL</a:t>
            </a:r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16BB70D2-0AB3-F17E-3D1A-8B583A16B7F7}"/>
              </a:ext>
            </a:extLst>
          </p:cNvPr>
          <p:cNvCxnSpPr>
            <a:cxnSpLocks/>
            <a:stCxn id="8" idx="2"/>
            <a:endCxn id="14" idx="1"/>
          </p:cNvCxnSpPr>
          <p:nvPr/>
        </p:nvCxnSpPr>
        <p:spPr>
          <a:xfrm rot="16200000" flipH="1">
            <a:off x="7651374" y="2559480"/>
            <a:ext cx="559301" cy="973015"/>
          </a:xfrm>
          <a:prstGeom prst="bentConnector2">
            <a:avLst/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5C620570-0B25-6494-F4B8-8494FE1222BB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>
            <a:off x="5596103" y="2618370"/>
            <a:ext cx="1700446" cy="1996383"/>
          </a:xfrm>
          <a:prstGeom prst="bentConnector3">
            <a:avLst>
              <a:gd name="adj1" fmla="val 80499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C39FA2BC-C23A-ED69-3162-4C65C612C928}"/>
              </a:ext>
            </a:extLst>
          </p:cNvPr>
          <p:cNvCxnSpPr>
            <a:cxnSpLocks/>
            <a:stCxn id="8" idx="2"/>
          </p:cNvCxnSpPr>
          <p:nvPr/>
        </p:nvCxnSpPr>
        <p:spPr>
          <a:xfrm rot="16200000" flipH="1">
            <a:off x="7544076" y="2666778"/>
            <a:ext cx="1700446" cy="1899565"/>
          </a:xfrm>
          <a:prstGeom prst="bentConnector3">
            <a:avLst>
              <a:gd name="adj1" fmla="val 80499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E3419B0-112D-9B8F-F409-78A9721FB945}"/>
              </a:ext>
            </a:extLst>
          </p:cNvPr>
          <p:cNvSpPr/>
          <p:nvPr/>
        </p:nvSpPr>
        <p:spPr>
          <a:xfrm>
            <a:off x="8417532" y="2839639"/>
            <a:ext cx="1530000" cy="97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ASSESSORIA CORPORATIVA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6BEC1E33-2CBC-4CA6-AD25-176D3592F8EF}"/>
              </a:ext>
            </a:extLst>
          </p:cNvPr>
          <p:cNvSpPr/>
          <p:nvPr/>
        </p:nvSpPr>
        <p:spPr>
          <a:xfrm>
            <a:off x="3783943" y="5977466"/>
            <a:ext cx="1530000" cy="97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DE </a:t>
            </a:r>
            <a:r>
              <a:rPr lang="pt-BR" sz="10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JUÍZO DE ADMISSIBILIDADE</a:t>
            </a:r>
            <a:endParaRPr lang="pt-BR" sz="1000" b="1" noProof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A02E220-DE0B-48C6-A7FC-7D115714960F}"/>
              </a:ext>
            </a:extLst>
          </p:cNvPr>
          <p:cNvSpPr/>
          <p:nvPr/>
        </p:nvSpPr>
        <p:spPr>
          <a:xfrm>
            <a:off x="5644606" y="5969779"/>
            <a:ext cx="1530000" cy="97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DE </a:t>
            </a:r>
            <a:r>
              <a:rPr lang="pt-BR" sz="10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INVESTIGAÇÃO PRELIMINAR​</a:t>
            </a:r>
          </a:p>
        </p:txBody>
      </p:sp>
      <p:cxnSp>
        <p:nvCxnSpPr>
          <p:cNvPr id="20" name="Conector: Angulado 19">
            <a:extLst>
              <a:ext uri="{FF2B5EF4-FFF2-40B4-BE49-F238E27FC236}">
                <a16:creationId xmlns:a16="http://schemas.microsoft.com/office/drawing/2014/main" id="{4F1F6EAC-704A-45CF-8278-376A2FB48C04}"/>
              </a:ext>
            </a:extLst>
          </p:cNvPr>
          <p:cNvCxnSpPr>
            <a:cxnSpLocks/>
            <a:endCxn id="18" idx="0"/>
          </p:cNvCxnSpPr>
          <p:nvPr/>
        </p:nvCxnSpPr>
        <p:spPr>
          <a:xfrm rot="5400000">
            <a:off x="4729198" y="5258530"/>
            <a:ext cx="538682" cy="899191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16A3E688-B476-4D03-AE65-779D2E83E405}"/>
              </a:ext>
            </a:extLst>
          </p:cNvPr>
          <p:cNvCxnSpPr>
            <a:cxnSpLocks/>
            <a:endCxn id="19" idx="0"/>
          </p:cNvCxnSpPr>
          <p:nvPr/>
        </p:nvCxnSpPr>
        <p:spPr>
          <a:xfrm rot="16200000" flipH="1">
            <a:off x="5663373" y="5223545"/>
            <a:ext cx="530995" cy="961472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748FCFA3-F8FB-46AE-8A82-0520882DD359}"/>
              </a:ext>
            </a:extLst>
          </p:cNvPr>
          <p:cNvSpPr/>
          <p:nvPr/>
        </p:nvSpPr>
        <p:spPr>
          <a:xfrm>
            <a:off x="7656394" y="5967431"/>
            <a:ext cx="1594657" cy="97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DE </a:t>
            </a:r>
            <a:r>
              <a:rPr lang="pt-BR" sz="10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RESPONSABILIZAÇÃO DE ENTES PRIVADOS</a:t>
            </a:r>
            <a:endParaRPr lang="pt-BR" sz="1000" b="1" noProof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243D0165-A1AB-464E-8360-32535477EB53}"/>
              </a:ext>
            </a:extLst>
          </p:cNvPr>
          <p:cNvSpPr/>
          <p:nvPr/>
        </p:nvSpPr>
        <p:spPr>
          <a:xfrm>
            <a:off x="9483121" y="5959744"/>
            <a:ext cx="1594657" cy="97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523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304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4570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6094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761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9141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0665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2188" algn="l" defTabSz="1123048" rtl="0" eaLnBrk="1" latinLnBrk="0" hangingPunct="1">
              <a:defRPr sz="221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UNIDADE DE </a:t>
            </a:r>
            <a:r>
              <a:rPr lang="pt-BR" sz="10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RESPONSABILIZAÇÃO DE AGENTES PÚBLICOS</a:t>
            </a:r>
            <a:endParaRPr lang="pt-BR" sz="1000" b="1" noProof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897CE03E-A571-423F-B617-2FA89F44534C}"/>
              </a:ext>
            </a:extLst>
          </p:cNvPr>
          <p:cNvCxnSpPr>
            <a:cxnSpLocks/>
            <a:stCxn id="31" idx="2"/>
            <a:endCxn id="22" idx="0"/>
          </p:cNvCxnSpPr>
          <p:nvPr/>
        </p:nvCxnSpPr>
        <p:spPr>
          <a:xfrm rot="5400000">
            <a:off x="8624921" y="5237477"/>
            <a:ext cx="558757" cy="901151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8244EE71-2C14-4C86-9AB8-C39333EAEF51}"/>
              </a:ext>
            </a:extLst>
          </p:cNvPr>
          <p:cNvCxnSpPr>
            <a:cxnSpLocks/>
            <a:stCxn id="31" idx="2"/>
            <a:endCxn id="23" idx="0"/>
          </p:cNvCxnSpPr>
          <p:nvPr/>
        </p:nvCxnSpPr>
        <p:spPr>
          <a:xfrm rot="16200000" flipH="1">
            <a:off x="9542127" y="5221421"/>
            <a:ext cx="551070" cy="925576"/>
          </a:xfrm>
          <a:prstGeom prst="bentConnector3">
            <a:avLst>
              <a:gd name="adj1" fmla="val 50000"/>
            </a:avLst>
          </a:prstGeom>
          <a:ln w="28575">
            <a:solidFill>
              <a:srgbClr val="AFAB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1C4B7BB8-688D-68D4-D376-E2D9008E6B45}"/>
              </a:ext>
            </a:extLst>
          </p:cNvPr>
          <p:cNvSpPr/>
          <p:nvPr/>
        </p:nvSpPr>
        <p:spPr>
          <a:xfrm>
            <a:off x="4656418" y="4482595"/>
            <a:ext cx="1614452" cy="9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ANÁLISES E INVESTIGAÇÕES CORRECIONAIS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08CB413B-D5F2-9031-3B3E-98F41D45E481}"/>
              </a:ext>
            </a:extLst>
          </p:cNvPr>
          <p:cNvSpPr/>
          <p:nvPr/>
        </p:nvSpPr>
        <p:spPr>
          <a:xfrm>
            <a:off x="8547647" y="4436673"/>
            <a:ext cx="1614453" cy="97200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561523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112304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684570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2246094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80761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3369141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930665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4492188" algn="l" defTabSz="1123048" rtl="0" eaLnBrk="1" latinLnBrk="0" hangingPunct="1">
              <a:defRPr sz="2211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pt-BR" sz="11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COORDENAÇÃO-GERAL DE APURAÇÃO DE INFRAÇÕES</a:t>
            </a:r>
          </a:p>
        </p:txBody>
      </p:sp>
    </p:spTree>
    <p:extLst>
      <p:ext uri="{BB962C8B-B14F-4D97-AF65-F5344CB8AC3E}">
        <p14:creationId xmlns:p14="http://schemas.microsoft.com/office/powerpoint/2010/main" val="341140810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48E6390759EB48A54424AFDF51051C" ma:contentTypeVersion="19" ma:contentTypeDescription="Crie um novo documento." ma:contentTypeScope="" ma:versionID="2071fffa70cd2027184a66a6bcd24c06">
  <xsd:schema xmlns:xsd="http://www.w3.org/2001/XMLSchema" xmlns:xs="http://www.w3.org/2001/XMLSchema" xmlns:p="http://schemas.microsoft.com/office/2006/metadata/properties" xmlns:ns2="25c3c354-08e8-486b-9689-77ec20c01426" xmlns:ns3="14f0880a-6f66-416f-9130-41f57e325675" targetNamespace="http://schemas.microsoft.com/office/2006/metadata/properties" ma:root="true" ma:fieldsID="07dac761d949961ac11a5162dcfff59f" ns2:_="" ns3:_="">
    <xsd:import namespace="25c3c354-08e8-486b-9689-77ec20c01426"/>
    <xsd:import namespace="14f0880a-6f66-416f-9130-41f57e325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3c354-08e8-486b-9689-77ec20c01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0880a-6f66-416f-9130-41f57e325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e10ce0f-ee9f-4079-a0c0-c20c28c2a45f}" ma:internalName="TaxCatchAll" ma:showField="CatchAllData" ma:web="14f0880a-6f66-416f-9130-41f57e325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c3c354-08e8-486b-9689-77ec20c01426">
      <Terms xmlns="http://schemas.microsoft.com/office/infopath/2007/PartnerControls"/>
    </lcf76f155ced4ddcb4097134ff3c332f>
    <TaxCatchAll xmlns="14f0880a-6f66-416f-9130-41f57e325675" xsi:nil="true"/>
  </documentManagement>
</p:properties>
</file>

<file path=customXml/itemProps1.xml><?xml version="1.0" encoding="utf-8"?>
<ds:datastoreItem xmlns:ds="http://schemas.openxmlformats.org/officeDocument/2006/customXml" ds:itemID="{E069D60C-B9BA-4724-97C4-D411BA15E5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AC976D-34BE-4715-942E-054BA8AAEE57}">
  <ds:schemaRefs>
    <ds:schemaRef ds:uri="14f0880a-6f66-416f-9130-41f57e325675"/>
    <ds:schemaRef ds:uri="25c3c354-08e8-486b-9689-77ec20c014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1469CF2-F0BF-4490-ADEB-55C604EB2281}">
  <ds:schemaRefs>
    <ds:schemaRef ds:uri="14f0880a-6f66-416f-9130-41f57e325675"/>
    <ds:schemaRef ds:uri="25c3c354-08e8-486b-9689-77ec20c0142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Personalizar</PresentationFormat>
  <Slides>17</Slides>
  <Notes>1</Notes>
  <HiddenSlides>0</HiddenSlide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Personalizar design</vt:lpstr>
      <vt:lpstr>Office Theme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Treinamento Geométrico Azul e Laranja</dc:title>
  <dc:creator>Ingrid Magatti Lopes</dc:creator>
  <cp:revision>3</cp:revision>
  <cp:lastPrinted>2026-05-06T20:14:35Z</cp:lastPrinted>
  <dcterms:created xsi:type="dcterms:W3CDTF">2006-08-16T00:00:00Z</dcterms:created>
  <dcterms:modified xsi:type="dcterms:W3CDTF">2026-06-09T19:07:24Z</dcterms:modified>
  <dc:identifier>DAGyB8rLzC4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0x010100CC48E6390759EB48A54424AFDF51051C</vt:lpwstr>
  </property>
  <property fmtid="{D5CDD505-2E9C-101B-9397-08002B2CF9AE}" pid="3" name="MediaServiceImageTags">
    <vt:lpwstr/>
  </property>
</Properties>
</file>