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61" r:id="rId3"/>
    <p:sldId id="263" r:id="rId4"/>
    <p:sldId id="265" r:id="rId5"/>
    <p:sldId id="267" r:id="rId6"/>
    <p:sldId id="272" r:id="rId7"/>
    <p:sldId id="271" r:id="rId8"/>
    <p:sldId id="2134961183" r:id="rId9"/>
    <p:sldId id="289" r:id="rId10"/>
    <p:sldId id="269" r:id="rId11"/>
    <p:sldId id="2134961184" r:id="rId12"/>
    <p:sldId id="2134961195" r:id="rId13"/>
    <p:sldId id="2134961199" r:id="rId14"/>
    <p:sldId id="2134961200" r:id="rId15"/>
    <p:sldId id="2134961196" r:id="rId16"/>
    <p:sldId id="2134961189" r:id="rId17"/>
    <p:sldId id="2134961197" r:id="rId18"/>
    <p:sldId id="2134961198" r:id="rId19"/>
    <p:sldId id="2134961202" r:id="rId20"/>
    <p:sldId id="2134961185" r:id="rId21"/>
    <p:sldId id="2134961190" r:id="rId22"/>
    <p:sldId id="2134961191" r:id="rId23"/>
    <p:sldId id="2134961192" r:id="rId24"/>
    <p:sldId id="315" r:id="rId25"/>
    <p:sldId id="2134961203" r:id="rId26"/>
    <p:sldId id="2134961186" r:id="rId27"/>
    <p:sldId id="283" r:id="rId28"/>
    <p:sldId id="286" r:id="rId29"/>
    <p:sldId id="2134961187" r:id="rId30"/>
    <p:sldId id="280" r:id="rId31"/>
    <p:sldId id="2134961157" r:id="rId32"/>
    <p:sldId id="2134961159" r:id="rId33"/>
    <p:sldId id="288" r:id="rId34"/>
    <p:sldId id="2134961176" r:id="rId35"/>
    <p:sldId id="2134961193" r:id="rId36"/>
    <p:sldId id="262" r:id="rId37"/>
    <p:sldId id="258" r:id="rId38"/>
    <p:sldId id="2134961182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35"/>
  </p:normalViewPr>
  <p:slideViewPr>
    <p:cSldViewPr snapToGrid="0">
      <p:cViewPr>
        <p:scale>
          <a:sx n="58" d="100"/>
          <a:sy n="58" d="100"/>
        </p:scale>
        <p:origin x="8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MVA/PIB 2023 (%)</c:v>
          </c:tx>
          <c:spPr>
            <a:solidFill>
              <a:srgbClr val="0D9488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1E293B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9"/>
              <c:pt idx="0">
                <c:v>México</c:v>
              </c:pt>
              <c:pt idx="1">
                <c:v>Brasil</c:v>
              </c:pt>
              <c:pt idx="2">
                <c:v>Argentina</c:v>
              </c:pt>
              <c:pt idx="3">
                <c:v>Colômbia</c:v>
              </c:pt>
              <c:pt idx="4">
                <c:v>Chile</c:v>
              </c:pt>
              <c:pt idx="5">
                <c:v>Uruguai</c:v>
              </c:pt>
              <c:pt idx="6">
                <c:v>Peru</c:v>
              </c:pt>
              <c:pt idx="7">
                <c:v>Bolívia</c:v>
              </c:pt>
              <c:pt idx="8">
                <c:v>Paraguai</c:v>
              </c:pt>
            </c:strLit>
          </c:cat>
          <c:val>
            <c:numLit>
              <c:formatCode>General</c:formatCode>
              <c:ptCount val="9"/>
              <c:pt idx="0">
                <c:v>21</c:v>
              </c:pt>
              <c:pt idx="1">
                <c:v>9.6</c:v>
              </c:pt>
              <c:pt idx="2">
                <c:v>13.4</c:v>
              </c:pt>
              <c:pt idx="3">
                <c:v>11.8</c:v>
              </c:pt>
              <c:pt idx="4">
                <c:v>10.5</c:v>
              </c:pt>
              <c:pt idx="5">
                <c:v>10.4</c:v>
              </c:pt>
              <c:pt idx="6">
                <c:v>12.7</c:v>
              </c:pt>
              <c:pt idx="7">
                <c:v>10.3</c:v>
              </c:pt>
              <c:pt idx="8">
                <c:v>19.5</c:v>
              </c:pt>
            </c:numLit>
          </c:val>
          <c:extLst>
            <c:ext xmlns:c16="http://schemas.microsoft.com/office/drawing/2014/chart" uri="{C3380CC4-5D6E-409C-BE32-E72D297353CC}">
              <c16:uniqueId val="{00000000-CE0E-A247-A730-54B8EE7AA874}"/>
            </c:ext>
          </c:extLst>
        </c:ser>
        <c:ser>
          <c:idx val="1"/>
          <c:order val="1"/>
          <c:tx>
            <c:v>Referência ~2000 (%)</c:v>
          </c:tx>
          <c:spPr>
            <a:solidFill>
              <a:srgbClr val="D97706"/>
            </a:solidFill>
            <a:ln>
              <a:noFill/>
            </a:ln>
          </c:spPr>
          <c:invertIfNegative val="0"/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1E293B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9"/>
              <c:pt idx="0">
                <c:v>México</c:v>
              </c:pt>
              <c:pt idx="1">
                <c:v>Brasil</c:v>
              </c:pt>
              <c:pt idx="2">
                <c:v>Argentina</c:v>
              </c:pt>
              <c:pt idx="3">
                <c:v>Colômbia</c:v>
              </c:pt>
              <c:pt idx="4">
                <c:v>Chile</c:v>
              </c:pt>
              <c:pt idx="5">
                <c:v>Uruguai</c:v>
              </c:pt>
              <c:pt idx="6">
                <c:v>Peru</c:v>
              </c:pt>
              <c:pt idx="7">
                <c:v>Bolívia</c:v>
              </c:pt>
              <c:pt idx="8">
                <c:v>Paraguai</c:v>
              </c:pt>
            </c:strLit>
          </c:cat>
          <c:val>
            <c:numLit>
              <c:formatCode>General</c:formatCode>
              <c:ptCount val="9"/>
              <c:pt idx="0">
                <c:v>19</c:v>
              </c:pt>
              <c:pt idx="1">
                <c:v>17</c:v>
              </c:pt>
              <c:pt idx="2">
                <c:v>22</c:v>
              </c:pt>
              <c:pt idx="3">
                <c:v>14</c:v>
              </c:pt>
              <c:pt idx="4">
                <c:v>13</c:v>
              </c:pt>
              <c:pt idx="5">
                <c:v>17</c:v>
              </c:pt>
              <c:pt idx="6">
                <c:v>14</c:v>
              </c:pt>
              <c:pt idx="7">
                <c:v>13</c:v>
              </c:pt>
              <c:pt idx="8">
                <c:v>18</c:v>
              </c:pt>
            </c:numLit>
          </c:val>
          <c:extLst>
            <c:ext xmlns:c16="http://schemas.microsoft.com/office/drawing/2014/chart" uri="{C3380CC4-5D6E-409C-BE32-E72D297353CC}">
              <c16:uniqueId val="{00000001-CE0E-A247-A730-54B8EE7AA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833936"/>
        <c:axId val="1192721600"/>
      </c:barChart>
      <c:valAx>
        <c:axId val="1192721600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CBD5E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833936"/>
        <c:crosses val="autoZero"/>
        <c:crossBetween val="between"/>
      </c:valAx>
      <c:catAx>
        <c:axId val="119283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72160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000000"/>
              </a:solidFill>
              <a:latin typeface="Aptos"/>
            </a:defRPr>
          </a:pPr>
          <a:endParaRPr lang="pt-BR"/>
        </a:p>
      </c:txPr>
    </c:legend>
    <c:plotVisOnly val="1"/>
    <c:dispBlanksAs val="span"/>
    <c:showDLblsOverMax val="0"/>
  </c:chart>
  <c:spPr>
    <a:solidFill>
      <a:srgbClr val="F8FAFC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Apto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Emprego manufatura 2023</c:v>
          </c:tx>
          <c:spPr>
            <a:solidFill>
              <a:srgbClr val="0D9488"/>
            </a:solidFill>
            <a:ln>
              <a:noFill/>
            </a:ln>
          </c:spPr>
          <c:invertIfNegative val="0"/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1E293B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9"/>
              <c:pt idx="0">
                <c:v>México</c:v>
              </c:pt>
              <c:pt idx="1">
                <c:v>Brasil</c:v>
              </c:pt>
              <c:pt idx="2">
                <c:v>Argentina</c:v>
              </c:pt>
              <c:pt idx="3">
                <c:v>Colômbia</c:v>
              </c:pt>
              <c:pt idx="4">
                <c:v>Chile</c:v>
              </c:pt>
              <c:pt idx="5">
                <c:v>Uruguai</c:v>
              </c:pt>
              <c:pt idx="6">
                <c:v>Peru</c:v>
              </c:pt>
              <c:pt idx="7">
                <c:v>Bolívia</c:v>
              </c:pt>
              <c:pt idx="8">
                <c:v>Paraguai</c:v>
              </c:pt>
            </c:strLit>
          </c:cat>
          <c:val>
            <c:numLit>
              <c:formatCode>General</c:formatCode>
              <c:ptCount val="9"/>
              <c:pt idx="0">
                <c:v>16.600000000000001</c:v>
              </c:pt>
              <c:pt idx="1">
                <c:v>11.5</c:v>
              </c:pt>
              <c:pt idx="2">
                <c:v>2.6</c:v>
              </c:pt>
              <c:pt idx="3">
                <c:v>10.5</c:v>
              </c:pt>
              <c:pt idx="4">
                <c:v>9.8000000000000007</c:v>
              </c:pt>
              <c:pt idx="5">
                <c:v>2.4</c:v>
              </c:pt>
              <c:pt idx="6">
                <c:v>8.4</c:v>
              </c:pt>
              <c:pt idx="7">
                <c:v>11.6</c:v>
              </c:pt>
              <c:pt idx="8">
                <c:v>10.3</c:v>
              </c:pt>
            </c:numLit>
          </c:val>
          <c:extLst>
            <c:ext xmlns:c16="http://schemas.microsoft.com/office/drawing/2014/chart" uri="{C3380CC4-5D6E-409C-BE32-E72D297353CC}">
              <c16:uniqueId val="{00000000-29C2-C146-B505-FFBC916A3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266432"/>
        <c:axId val="1192828912"/>
      </c:barChart>
      <c:valAx>
        <c:axId val="1192828912"/>
        <c:scaling>
          <c:orientation val="minMax"/>
          <c:max val="25"/>
        </c:scaling>
        <c:delete val="0"/>
        <c:axPos val="l"/>
        <c:majorGridlines>
          <c:spPr>
            <a:ln w="6345" cap="flat">
              <a:solidFill>
                <a:srgbClr val="CBD5E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266432"/>
        <c:crosses val="autoZero"/>
        <c:crossBetween val="between"/>
      </c:valAx>
      <c:catAx>
        <c:axId val="119226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8289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span"/>
    <c:showDLblsOverMax val="0"/>
  </c:chart>
  <c:spPr>
    <a:solidFill>
      <a:srgbClr val="F8FAFC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Aptos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Saldo comercial manufatura (% PIB)</c:v>
          </c:tx>
          <c:spPr>
            <a:solidFill>
              <a:srgbClr val="DC2626"/>
            </a:solidFill>
            <a:ln>
              <a:noFill/>
            </a:ln>
          </c:spPr>
          <c:invertIfNegative val="0"/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1E293B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9"/>
              <c:pt idx="0">
                <c:v>México</c:v>
              </c:pt>
              <c:pt idx="1">
                <c:v>Brasil</c:v>
              </c:pt>
              <c:pt idx="2">
                <c:v>Argentina</c:v>
              </c:pt>
              <c:pt idx="3">
                <c:v>Colômbia</c:v>
              </c:pt>
              <c:pt idx="4">
                <c:v>Chile</c:v>
              </c:pt>
              <c:pt idx="5">
                <c:v>Uruguai</c:v>
              </c:pt>
              <c:pt idx="6">
                <c:v>Peru</c:v>
              </c:pt>
              <c:pt idx="7">
                <c:v>Bolívia</c:v>
              </c:pt>
              <c:pt idx="8">
                <c:v>Paraguai</c:v>
              </c:pt>
            </c:strLit>
          </c:cat>
          <c:val>
            <c:numLit>
              <c:formatCode>General</c:formatCode>
              <c:ptCount val="9"/>
              <c:pt idx="0">
                <c:v>-2</c:v>
              </c:pt>
              <c:pt idx="1">
                <c:v>-4.3</c:v>
              </c:pt>
              <c:pt idx="2">
                <c:v>-6.7</c:v>
              </c:pt>
              <c:pt idx="3">
                <c:v>-13.8</c:v>
              </c:pt>
              <c:pt idx="4">
                <c:v>-8.9</c:v>
              </c:pt>
              <c:pt idx="5">
                <c:v>-9.6</c:v>
              </c:pt>
              <c:pt idx="6">
                <c:v>-8.1999999999999993</c:v>
              </c:pt>
              <c:pt idx="7">
                <c:v>-18.100000000000001</c:v>
              </c:pt>
              <c:pt idx="8">
                <c:v>-29.7</c:v>
              </c:pt>
            </c:numLit>
          </c:val>
          <c:extLst>
            <c:ext xmlns:c16="http://schemas.microsoft.com/office/drawing/2014/chart" uri="{C3380CC4-5D6E-409C-BE32-E72D297353CC}">
              <c16:uniqueId val="{00000000-B9C1-3B41-BEA5-4AB8BD56E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482224"/>
        <c:axId val="1192480496"/>
      </c:barChart>
      <c:valAx>
        <c:axId val="1192480496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CBD5E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482224"/>
        <c:crosses val="autoZero"/>
        <c:crossBetween val="between"/>
      </c:valAx>
      <c:catAx>
        <c:axId val="119248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12701" cap="flat">
            <a:solidFill>
              <a:srgbClr val="888888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64748B"/>
                </a:solidFill>
                <a:latin typeface="Arial"/>
              </a:defRPr>
            </a:pPr>
            <a:endParaRPr lang="pt-BR"/>
          </a:p>
        </c:txPr>
        <c:crossAx val="119248049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span"/>
    <c:showDLblsOverMax val="0"/>
  </c:chart>
  <c:spPr>
    <a:solidFill>
      <a:srgbClr val="F8FAFC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Aptos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A25970-A5DB-BB40-1526-FD4AD8C43E2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A7EF1-B886-D0AE-6A74-36E58C69CF2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896D78F-CBF1-FA4F-B530-32737C9C00C7}" type="datetime1">
              <a:rPr lang="pt-BR"/>
              <a:pPr lvl="0"/>
              <a:t>18/05/2026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13CE4D-6AFE-7049-8904-CF857D3864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A0F52F-34BE-487C-9EDD-3F83C817759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043" y="4473894"/>
            <a:ext cx="5608316" cy="3660462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DF56-F4FF-DC67-72C6-4E28A236360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29967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CDBD6-A4D4-DE05-60E4-40ECF2F58E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11FD8CD-B2AC-B94D-8A29-6BA2BD82E6D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18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56D051A0-74B9-0D6F-43DA-5E0DFBDF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750888"/>
            <a:ext cx="4587875" cy="3749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D0B9DEF3-A7D9-1317-5C0E-CB196E90B27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7575" y="4751388"/>
            <a:ext cx="5046663" cy="45005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4950" tIns="49374" rIns="94950" bIns="49374"/>
          <a:lstStyle/>
          <a:p>
            <a:pPr defTabSz="449263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400" dirty="0"/>
              <a:t>A </a:t>
            </a:r>
            <a:r>
              <a:rPr lang="en-GB" altLang="pt-BR" sz="2400" dirty="0" err="1"/>
              <a:t>idéia</a:t>
            </a:r>
            <a:r>
              <a:rPr lang="en-GB" altLang="pt-BR" sz="2400" dirty="0"/>
              <a:t> de </a:t>
            </a:r>
            <a:r>
              <a:rPr lang="en-GB" altLang="pt-BR" sz="2400" b="1" dirty="0" err="1"/>
              <a:t>Vulnerabilidade</a:t>
            </a:r>
            <a:r>
              <a:rPr lang="en-GB" altLang="pt-BR" sz="2400" b="1" dirty="0"/>
              <a:t> Externa – </a:t>
            </a:r>
            <a:r>
              <a:rPr lang="en-GB" altLang="pt-BR" sz="2400" b="1" dirty="0" err="1"/>
              <a:t>tendência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ao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desequilíbrio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estrutural</a:t>
            </a:r>
            <a:r>
              <a:rPr lang="en-GB" altLang="pt-BR" sz="2400" b="1" dirty="0"/>
              <a:t> do </a:t>
            </a:r>
            <a:r>
              <a:rPr lang="en-GB" altLang="pt-BR" sz="2400" b="1" dirty="0" err="1"/>
              <a:t>balanço</a:t>
            </a:r>
            <a:r>
              <a:rPr lang="en-GB" altLang="pt-BR" sz="2400" b="1" dirty="0"/>
              <a:t> de </a:t>
            </a:r>
            <a:r>
              <a:rPr lang="en-GB" altLang="pt-BR" sz="2400" b="1" dirty="0" err="1"/>
              <a:t>pagamentos</a:t>
            </a:r>
            <a:r>
              <a:rPr lang="en-GB" altLang="pt-BR" sz="2400" dirty="0"/>
              <a:t> é central a </a:t>
            </a:r>
            <a:r>
              <a:rPr lang="en-GB" altLang="pt-BR" sz="2400" dirty="0" err="1"/>
              <a:t>várias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formulações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cepalinas</a:t>
            </a:r>
            <a:r>
              <a:rPr lang="en-GB" altLang="pt-BR" sz="2400" dirty="0"/>
              <a:t> da </a:t>
            </a:r>
            <a:r>
              <a:rPr lang="en-GB" altLang="pt-BR" sz="2400" dirty="0" err="1"/>
              <a:t>época</a:t>
            </a:r>
            <a:r>
              <a:rPr lang="en-GB" altLang="pt-BR" sz="2400" dirty="0"/>
              <a:t>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AB4D8-EACB-14CC-AC5E-CFEDE0F4C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C35473BF-6B53-5DB2-6EFB-D7144289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750888"/>
            <a:ext cx="4587875" cy="3749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A9CA8BCD-262A-951C-814D-CF095F79169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7575" y="4751388"/>
            <a:ext cx="5046663" cy="45005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4950" tIns="49374" rIns="94950" bIns="49374"/>
          <a:lstStyle/>
          <a:p>
            <a:pPr defTabSz="449263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400"/>
              <a:t>A idéia de </a:t>
            </a:r>
            <a:r>
              <a:rPr lang="en-GB" altLang="pt-BR" sz="2400" b="1"/>
              <a:t>Vulnerabilidade Externa – tendência ao desequilíbrio estrutural do balanço de pagamentos</a:t>
            </a:r>
            <a:r>
              <a:rPr lang="en-GB" altLang="pt-BR" sz="2400"/>
              <a:t> é central a várias formulações cepalinas da época:</a:t>
            </a:r>
          </a:p>
        </p:txBody>
      </p:sp>
    </p:spTree>
    <p:extLst>
      <p:ext uri="{BB962C8B-B14F-4D97-AF65-F5344CB8AC3E}">
        <p14:creationId xmlns:p14="http://schemas.microsoft.com/office/powerpoint/2010/main" val="53627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228600" y="157163"/>
            <a:ext cx="11877316" cy="6296223"/>
            <a:chOff x="752858" y="744469"/>
            <a:chExt cx="11321273" cy="5673379"/>
          </a:xfrm>
        </p:grpSpPr>
        <p:sp>
          <p:nvSpPr>
            <p:cNvPr id="11" name="Freeform 6"/>
            <p:cNvSpPr/>
            <p:nvPr/>
          </p:nvSpPr>
          <p:spPr bwMode="auto">
            <a:xfrm>
              <a:off x="8799118" y="2009360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8634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97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86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7DEA4-4175-403B-EAD5-8E8A9EAB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4F37E-EC4C-C29B-BAE7-EEA223BC04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9EF377-02D0-A729-2827-AB5153802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374BC-E3BD-55D2-B957-4D4AB461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AF682-6CC6-284F-98FD-1D8F084C4DAE}" type="datetimeFigureOut">
              <a:rPr lang="pt-BR"/>
              <a:pPr>
                <a:defRPr/>
              </a:pPr>
              <a:t>18/05/2026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88CEF-8C3D-6FA5-BE63-FA7AFD76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6F87D0-8D7C-F97C-9CEF-B8CC96B2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AC50EAD-A380-0646-93F1-F95E1DDDB2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7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53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704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9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7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74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98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05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fld id="{0AB89E3A-B806-EE4B-B981-8CFC916E108B}" type="datetime1">
              <a:rPr lang="en-US" smtClean="0"/>
              <a:pPr lvl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fld id="{27916151-5CCB-0D44-9FC1-148E6330D84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4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3">
            <a:extLst>
              <a:ext uri="{FF2B5EF4-FFF2-40B4-BE49-F238E27FC236}">
                <a16:creationId xmlns:a16="http://schemas.microsoft.com/office/drawing/2014/main" id="{94FE8128-E792-20EF-6E16-250E759F0A35}"/>
              </a:ext>
            </a:extLst>
          </p:cNvPr>
          <p:cNvSpPr/>
          <p:nvPr/>
        </p:nvSpPr>
        <p:spPr>
          <a:xfrm>
            <a:off x="855759" y="3501155"/>
            <a:ext cx="2698602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74E051-0C96-C3E2-C052-F7B7A34BA1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0341" y="640080"/>
            <a:ext cx="4421361" cy="3566160"/>
          </a:xfrm>
        </p:spPr>
        <p:txBody>
          <a:bodyPr anchorCtr="0"/>
          <a:lstStyle/>
          <a:p>
            <a:pPr lvl="0" algn="l"/>
            <a:r>
              <a:rPr lang="pt-BR" sz="5000" b="1" dirty="0"/>
              <a:t>Legado e </a:t>
            </a:r>
            <a:r>
              <a:rPr lang="pt-BR" sz="5000" b="1" dirty="0" err="1"/>
              <a:t>atualIDADE</a:t>
            </a:r>
            <a:r>
              <a:rPr lang="pt-BR" sz="5000" b="1" dirty="0"/>
              <a:t> das ideias de </a:t>
            </a:r>
            <a:r>
              <a:rPr lang="pt-BR" sz="5000" b="1" dirty="0">
                <a:solidFill>
                  <a:srgbClr val="FFFFFF"/>
                </a:solidFill>
              </a:rPr>
              <a:t>Tavares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95E1F1F-4043-0B45-8908-B0DBB5EF14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0342" y="4636008"/>
            <a:ext cx="3734016" cy="1572768"/>
          </a:xfrm>
        </p:spPr>
        <p:txBody>
          <a:bodyPr anchorCtr="0"/>
          <a:lstStyle/>
          <a:p>
            <a:pPr lvl="0" algn="l"/>
            <a:r>
              <a:rPr lang="pt-BR" sz="1700" b="1" dirty="0"/>
              <a:t>Esther Dweck</a:t>
            </a:r>
          </a:p>
          <a:p>
            <a:pPr lvl="0" algn="l"/>
            <a:r>
              <a:rPr lang="pt-BR" sz="1700" dirty="0"/>
              <a:t>Ministra de Estado da Gestão e da Inovação em Serviços Públicos</a:t>
            </a:r>
          </a:p>
          <a:p>
            <a:pPr lvl="0" algn="l"/>
            <a:r>
              <a:rPr lang="pt-BR" sz="1700" dirty="0"/>
              <a:t>Professora do Instituto de Economia da UFRJ</a:t>
            </a:r>
          </a:p>
        </p:txBody>
      </p:sp>
      <p:pic>
        <p:nvPicPr>
          <p:cNvPr id="5" name="Picture 4" descr="A person with dark hair wearing a trench coat&#10;&#10;Description automatically generated">
            <a:extLst>
              <a:ext uri="{FF2B5EF4-FFF2-40B4-BE49-F238E27FC236}">
                <a16:creationId xmlns:a16="http://schemas.microsoft.com/office/drawing/2014/main" id="{BDFE2710-2DB8-782D-04E1-285C6459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68" b="27167"/>
          <a:stretch>
            <a:fillRect/>
          </a:stretch>
        </p:blipFill>
        <p:spPr>
          <a:xfrm>
            <a:off x="5311703" y="9"/>
            <a:ext cx="6878775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D49AF3-1F78-F1B8-89A8-74E8279328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6916" y="1852519"/>
            <a:ext cx="9814008" cy="3865086"/>
          </a:xfrm>
        </p:spPr>
        <p:txBody>
          <a:bodyPr>
            <a:noAutofit/>
          </a:bodyPr>
          <a:lstStyle/>
          <a:p>
            <a:pPr lvl="0"/>
            <a:r>
              <a:rPr lang="pt-BR" sz="2200"/>
              <a:t>A </a:t>
            </a:r>
            <a:r>
              <a:rPr lang="pt-BR" sz="2200" b="1"/>
              <a:t>relação sobre Poder e Dinheiro </a:t>
            </a:r>
            <a:r>
              <a:rPr lang="pt-BR" sz="2200"/>
              <a:t>permite uma releitura do desenvolvimento do sistema capitalista com ênfase maior ao dinheiro internacional – e não à tecnologia, como nos estudos da Cepal – como expressão do </a:t>
            </a:r>
            <a:r>
              <a:rPr lang="pt-BR" sz="2200" b="1"/>
              <a:t>nexo de dominação</a:t>
            </a:r>
            <a:r>
              <a:rPr lang="pt-BR" sz="2200"/>
              <a:t> do capital sobre a periferia</a:t>
            </a:r>
          </a:p>
          <a:p>
            <a:pPr lvl="0"/>
            <a:r>
              <a:rPr lang="pt-BR" sz="2200"/>
              <a:t>Investigação sobre a formação dos centros hegemônicos, adicionando uma dimensão geopolítica à análise, o que permite </a:t>
            </a:r>
            <a:r>
              <a:rPr lang="pt-BR" sz="2200" b="1"/>
              <a:t>qualificar a noção tradicional de centro e periferia</a:t>
            </a:r>
          </a:p>
          <a:p>
            <a:pPr lvl="0"/>
            <a:r>
              <a:rPr lang="pt-BR" sz="2200"/>
              <a:t>A existência de um poder de Estado hegemônico central expressa-se tanto pelo “poder das armas” como pela  integração global do padrão monetário dominante que permite ampliar o espaço do capital</a:t>
            </a:r>
          </a:p>
          <a:p>
            <a:pPr lvl="0"/>
            <a:r>
              <a:rPr lang="pt-BR" sz="2200"/>
              <a:t>A periferia não é dominada por ser tecnologicamente atrasada, mas por ter moeda inconversível</a:t>
            </a:r>
          </a:p>
        </p:txBody>
      </p:sp>
      <p:sp>
        <p:nvSpPr>
          <p:cNvPr id="3" name="Retângulo: Cantos Arredondados 8">
            <a:extLst>
              <a:ext uri="{FF2B5EF4-FFF2-40B4-BE49-F238E27FC236}">
                <a16:creationId xmlns:a16="http://schemas.microsoft.com/office/drawing/2014/main" id="{38906D14-5F98-5EB3-B523-73F3102B1A30}"/>
              </a:ext>
            </a:extLst>
          </p:cNvPr>
          <p:cNvSpPr/>
          <p:nvPr/>
        </p:nvSpPr>
        <p:spPr>
          <a:xfrm>
            <a:off x="1076916" y="317287"/>
            <a:ext cx="9814008" cy="126079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4C89EE-2C6D-EDB9-8375-77ED5CCE31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444" y="340111"/>
            <a:ext cx="10994544" cy="1371600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Poder, dinheiro e hegemonia 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norte-americana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DE5A3150-52C7-4038-1A17-5D1F59BAE6BF}"/>
              </a:ext>
            </a:extLst>
          </p:cNvPr>
          <p:cNvSpPr/>
          <p:nvPr/>
        </p:nvSpPr>
        <p:spPr>
          <a:xfrm>
            <a:off x="6467322" y="1915155"/>
            <a:ext cx="4317997" cy="387095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tângulo: Cantos Arredondados 4">
            <a:extLst>
              <a:ext uri="{FF2B5EF4-FFF2-40B4-BE49-F238E27FC236}">
                <a16:creationId xmlns:a16="http://schemas.microsoft.com/office/drawing/2014/main" id="{78D9232C-FC72-8732-09E8-F2A3BD107CEC}"/>
              </a:ext>
            </a:extLst>
          </p:cNvPr>
          <p:cNvSpPr/>
          <p:nvPr/>
        </p:nvSpPr>
        <p:spPr>
          <a:xfrm>
            <a:off x="1397002" y="697001"/>
            <a:ext cx="9396292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3A51ED-1335-C6BF-67AA-ADC116D8F3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Hegemonia norte-americana </a:t>
            </a:r>
            <a:r>
              <a:rPr lang="pt-BR" b="1" dirty="0" err="1">
                <a:solidFill>
                  <a:srgbClr val="FFFFFF"/>
                </a:solidFill>
              </a:rPr>
              <a:t>x</a:t>
            </a:r>
            <a:r>
              <a:rPr lang="pt-BR" b="1" dirty="0">
                <a:solidFill>
                  <a:srgbClr val="FFFFFF"/>
                </a:solidFill>
              </a:rPr>
              <a:t> China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BB8C49-F723-0ED5-818F-D1843E9F71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71900" y="1831844"/>
            <a:ext cx="4621734" cy="4321271"/>
          </a:xfrm>
        </p:spPr>
        <p:txBody>
          <a:bodyPr/>
          <a:lstStyle/>
          <a:p>
            <a:pPr lvl="0"/>
            <a:r>
              <a:rPr lang="pt-BR" sz="2500" b="1" dirty="0"/>
              <a:t>Moeda:</a:t>
            </a:r>
            <a:r>
              <a:rPr lang="pt-BR" sz="2500" dirty="0"/>
              <a:t> A China tem uma estratégia de redução da dependência do dólar, mas o dólar segue sendo a moeda hegemônica nos sistemas de pagamentos internacionais</a:t>
            </a:r>
          </a:p>
          <a:p>
            <a:pPr lvl="0"/>
            <a:r>
              <a:rPr lang="pt-BR" sz="2500" dirty="0"/>
              <a:t>Yuan ainda não é uma moeda de reserva plena</a:t>
            </a:r>
          </a:p>
          <a:p>
            <a:pPr lvl="0"/>
            <a:r>
              <a:rPr lang="pt-BR" sz="2500" b="1" dirty="0"/>
              <a:t>Poder bélico: </a:t>
            </a:r>
            <a:r>
              <a:rPr lang="pt-BR" sz="2500" dirty="0"/>
              <a:t>Ainda não alcança os EUA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EE1EBF-B0ED-0DF1-41BF-B5F8F15D2992}"/>
              </a:ext>
            </a:extLst>
          </p:cNvPr>
          <p:cNvSpPr txBox="1"/>
          <p:nvPr/>
        </p:nvSpPr>
        <p:spPr>
          <a:xfrm>
            <a:off x="6894045" y="2590796"/>
            <a:ext cx="3463500" cy="2533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5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Porém... Mesmo sem os instrumentos bélicos e monetários para substituir os EUA, a China desafia a hegemonia norte-americana?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B698CC-D54D-2B14-DB76-88E3DE1E93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0278" y="1547365"/>
            <a:ext cx="10249756" cy="49560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2400"/>
              <a:t>15º Plano Quinquenal da China (2026-2030)</a:t>
            </a:r>
          </a:p>
          <a:p>
            <a:pPr lvl="0" algn="just"/>
            <a:r>
              <a:rPr lang="pt-BR" sz="2400"/>
              <a:t>O conceito de "Novas Forças Produtivas Qualitativas" (NQPF) é o fio condutor do plano e organiza a política industrial em três categorias:</a:t>
            </a:r>
          </a:p>
          <a:p>
            <a:pPr lvl="1" algn="just"/>
            <a:r>
              <a:rPr lang="pt-BR" b="1"/>
              <a:t>Indústrias Tradicionais —</a:t>
            </a:r>
            <a:r>
              <a:rPr lang="pt-BR"/>
              <a:t> siderurgia, petroquímica, têxtil, construção civil </a:t>
            </a:r>
          </a:p>
          <a:p>
            <a:pPr lvl="1" algn="just"/>
            <a:r>
              <a:rPr lang="pt-BR" b="1"/>
              <a:t>Indústrias Emergentes Estratégicas — </a:t>
            </a:r>
            <a:r>
              <a:rPr lang="pt-BR"/>
              <a:t>novos veículos elétricos, semicondutores, robótica avançada, biomedicina, aeroespacial comercial e drones</a:t>
            </a:r>
          </a:p>
          <a:p>
            <a:pPr lvl="1" algn="just"/>
            <a:r>
              <a:rPr lang="pt-BR" b="1"/>
              <a:t>Indústrias do Futuro —</a:t>
            </a:r>
            <a:r>
              <a:rPr lang="pt-BR"/>
              <a:t> computação quântica, robôs humanoides, fusão nuclear, interfaces cérebro-computador e comunicações 6G</a:t>
            </a:r>
          </a:p>
          <a:p>
            <a:pPr lvl="0" algn="just"/>
            <a:r>
              <a:rPr lang="pt-BR" sz="2400"/>
              <a:t>No novo plano, a construção de um sistema industrial moderno ocupa o primeiro lugar, com a inovação imediatamente a seguir, invertendo a lógica do plano anterior</a:t>
            </a:r>
          </a:p>
          <a:p>
            <a:pPr lvl="0" algn="just"/>
            <a:r>
              <a:rPr lang="pt-BR" sz="2400"/>
              <a:t>Essa mudança sinaliza a “intenção de transformar descobertas de laboratório em capacidade de produção escalável” (Carta IEDI 1358)</a:t>
            </a:r>
          </a:p>
          <a:p>
            <a:pPr lvl="0" algn="just"/>
            <a:endParaRPr lang="pt-BR"/>
          </a:p>
        </p:txBody>
      </p:sp>
      <p:sp>
        <p:nvSpPr>
          <p:cNvPr id="3" name="Retângulo: Cantos Arredondados 6">
            <a:extLst>
              <a:ext uri="{FF2B5EF4-FFF2-40B4-BE49-F238E27FC236}">
                <a16:creationId xmlns:a16="http://schemas.microsoft.com/office/drawing/2014/main" id="{57255D8F-3412-6E47-931E-48C9D2F7240F}"/>
              </a:ext>
            </a:extLst>
          </p:cNvPr>
          <p:cNvSpPr/>
          <p:nvPr/>
        </p:nvSpPr>
        <p:spPr>
          <a:xfrm>
            <a:off x="1402076" y="564916"/>
            <a:ext cx="9396292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98194B-784B-D8A7-52F1-29D4ADDAD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8044" y="564916"/>
            <a:ext cx="10515600" cy="993686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Hegemonia norte-americana </a:t>
            </a:r>
            <a:r>
              <a:rPr lang="pt-BR" b="1" dirty="0" err="1">
                <a:solidFill>
                  <a:srgbClr val="FFFFFF"/>
                </a:solidFill>
              </a:rPr>
              <a:t>x</a:t>
            </a:r>
            <a:r>
              <a:rPr lang="pt-BR" b="1" dirty="0">
                <a:solidFill>
                  <a:srgbClr val="FFFFFF"/>
                </a:solidFill>
              </a:rPr>
              <a:t> China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6">
            <a:extLst>
              <a:ext uri="{FF2B5EF4-FFF2-40B4-BE49-F238E27FC236}">
                <a16:creationId xmlns:a16="http://schemas.microsoft.com/office/drawing/2014/main" id="{B3E628A7-F5AB-FA17-DFAA-F6EC87FA9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691" y="1498875"/>
            <a:ext cx="3845381" cy="4735513"/>
          </a:xfrm>
        </p:spPr>
      </p:pic>
      <p:pic>
        <p:nvPicPr>
          <p:cNvPr id="3" name="Imagem 8">
            <a:extLst>
              <a:ext uri="{FF2B5EF4-FFF2-40B4-BE49-F238E27FC236}">
                <a16:creationId xmlns:a16="http://schemas.microsoft.com/office/drawing/2014/main" id="{F389DD6E-3376-8DA3-B616-EE775533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72" y="1498875"/>
            <a:ext cx="3825246" cy="47355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ângulo: Cantos Arredondados 5">
            <a:extLst>
              <a:ext uri="{FF2B5EF4-FFF2-40B4-BE49-F238E27FC236}">
                <a16:creationId xmlns:a16="http://schemas.microsoft.com/office/drawing/2014/main" id="{6DEC1939-958F-B18A-5818-C58D49BFD189}"/>
              </a:ext>
            </a:extLst>
          </p:cNvPr>
          <p:cNvSpPr/>
          <p:nvPr/>
        </p:nvSpPr>
        <p:spPr>
          <a:xfrm>
            <a:off x="1402076" y="564916"/>
            <a:ext cx="9396292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966B29-D72E-4693-934C-9ED1425F7225}"/>
              </a:ext>
            </a:extLst>
          </p:cNvPr>
          <p:cNvSpPr txBox="1"/>
          <p:nvPr/>
        </p:nvSpPr>
        <p:spPr>
          <a:xfrm>
            <a:off x="828044" y="233043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Hegemonia norte-americana </a:t>
            </a:r>
            <a:r>
              <a:rPr lang="pt-BR" sz="44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 Display"/>
              </a:rPr>
              <a:t>x</a:t>
            </a: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 China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0">
            <a:extLst>
              <a:ext uri="{FF2B5EF4-FFF2-40B4-BE49-F238E27FC236}">
                <a16:creationId xmlns:a16="http://schemas.microsoft.com/office/drawing/2014/main" id="{E8C0B639-77F8-6481-6A8E-03FB3255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97" y="1379582"/>
            <a:ext cx="4009022" cy="49276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: Cantos Arredondados 5">
            <a:extLst>
              <a:ext uri="{FF2B5EF4-FFF2-40B4-BE49-F238E27FC236}">
                <a16:creationId xmlns:a16="http://schemas.microsoft.com/office/drawing/2014/main" id="{390F6876-0A0D-3300-0F29-7BA3F88E6ACD}"/>
              </a:ext>
            </a:extLst>
          </p:cNvPr>
          <p:cNvSpPr/>
          <p:nvPr/>
        </p:nvSpPr>
        <p:spPr>
          <a:xfrm>
            <a:off x="1402076" y="564916"/>
            <a:ext cx="9396292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03DFF-FCE1-14C8-3176-36C64AC741A8}"/>
              </a:ext>
            </a:extLst>
          </p:cNvPr>
          <p:cNvSpPr txBox="1"/>
          <p:nvPr/>
        </p:nvSpPr>
        <p:spPr>
          <a:xfrm>
            <a:off x="828044" y="233043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Hegemonia norte-americana </a:t>
            </a:r>
            <a:r>
              <a:rPr lang="pt-BR" sz="44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 Display"/>
              </a:rPr>
              <a:t>x</a:t>
            </a: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 China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B2CF1111-680B-C1AD-835A-9B37C14D8BCF}"/>
              </a:ext>
            </a:extLst>
          </p:cNvPr>
          <p:cNvSpPr/>
          <p:nvPr/>
        </p:nvSpPr>
        <p:spPr>
          <a:xfrm>
            <a:off x="919484" y="646197"/>
            <a:ext cx="10351328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15D453-46FF-955C-526F-8740AB95A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304" y="589679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China e o impacto sobre a América Latina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ED547A-B7D3-29A6-0F79-692221C6C7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4558" y="1796905"/>
            <a:ext cx="10339093" cy="4471416"/>
          </a:xfrm>
        </p:spPr>
        <p:txBody>
          <a:bodyPr>
            <a:noAutofit/>
          </a:bodyPr>
          <a:lstStyle/>
          <a:p>
            <a:pPr lvl="0" algn="just"/>
            <a:r>
              <a:rPr lang="pt-BR" sz="2400" dirty="0"/>
              <a:t>Reprodução da lógica de troca de manufaturas por commodities</a:t>
            </a:r>
          </a:p>
          <a:p>
            <a:pPr lvl="0" algn="just"/>
            <a:r>
              <a:rPr lang="pt-BR" sz="2400" dirty="0"/>
              <a:t>Segundo dados da CEPAL (2023), o intercâmbio bilateral entre a região e a China saltou de pouco mais de 14 bilhões de dólares em 2000 para quase 500 bilhões em 2022 — uma multiplicação por 35</a:t>
            </a:r>
          </a:p>
          <a:p>
            <a:pPr lvl="0" algn="just"/>
            <a:r>
              <a:rPr lang="pt-BR" sz="2400" dirty="0"/>
              <a:t>China tornou-se o segundo parceiro comercial da região e o principal destino das exportações sul-americanas</a:t>
            </a:r>
          </a:p>
          <a:p>
            <a:pPr lvl="0" algn="just"/>
            <a:r>
              <a:rPr lang="pt-BR" sz="2400" dirty="0"/>
              <a:t>95% das exportações regionais para a China continuam sendo matérias-primas e manufaturas baseadas em recursos naturais, enquanto 88% do que a China vende à região são manufaturas de baixa, média e alta tecnologia</a:t>
            </a:r>
          </a:p>
          <a:p>
            <a:pPr lvl="0" algn="just"/>
            <a:r>
              <a:rPr lang="pt-BR" sz="2400" dirty="0"/>
              <a:t>Essa assimetria tecnológica é o núcleo do diagnóstico da CEPAL, e ele segue válido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4B60B418-5662-4A78-ADE4-DF9610931EB7}"/>
              </a:ext>
            </a:extLst>
          </p:cNvPr>
          <p:cNvSpPr/>
          <p:nvPr/>
        </p:nvSpPr>
        <p:spPr>
          <a:xfrm>
            <a:off x="1833884" y="554757"/>
            <a:ext cx="8522528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CA805A-2D4D-4B37-498A-87F66A37C5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0186" y="464177"/>
            <a:ext cx="8596667" cy="1009888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Exemplo: Comércio Brasil </a:t>
            </a:r>
            <a:r>
              <a:rPr lang="pt-BR" b="1" dirty="0" err="1">
                <a:solidFill>
                  <a:srgbClr val="FFFFFF"/>
                </a:solidFill>
              </a:rPr>
              <a:t>x</a:t>
            </a:r>
            <a:r>
              <a:rPr lang="pt-BR" b="1" dirty="0">
                <a:solidFill>
                  <a:srgbClr val="FFFFFF"/>
                </a:solidFill>
              </a:rPr>
              <a:t> China</a:t>
            </a:r>
          </a:p>
        </p:txBody>
      </p:sp>
      <p:pic>
        <p:nvPicPr>
          <p:cNvPr id="4" name="Espaço Reservado para Conteúdo 2">
            <a:extLst>
              <a:ext uri="{FF2B5EF4-FFF2-40B4-BE49-F238E27FC236}">
                <a16:creationId xmlns:a16="http://schemas.microsoft.com/office/drawing/2014/main" id="{0B3C8736-4367-C754-C53A-9D23F8C5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165" y="1422404"/>
            <a:ext cx="5375355" cy="4902491"/>
          </a:xfrm>
        </p:spPr>
      </p:pic>
      <p:sp>
        <p:nvSpPr>
          <p:cNvPr id="5" name="CaixaDeTexto 5">
            <a:extLst>
              <a:ext uri="{FF2B5EF4-FFF2-40B4-BE49-F238E27FC236}">
                <a16:creationId xmlns:a16="http://schemas.microsoft.com/office/drawing/2014/main" id="{4E7E8278-B945-9CAE-5FD6-DC8E3B8682CC}"/>
              </a:ext>
            </a:extLst>
          </p:cNvPr>
          <p:cNvSpPr txBox="1"/>
          <p:nvPr/>
        </p:nvSpPr>
        <p:spPr>
          <a:xfrm>
            <a:off x="6556952" y="1381758"/>
            <a:ext cx="4707495" cy="52937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chemeClr val="tx2"/>
                </a:solidFill>
              </a:rPr>
              <a:t>Nas exportações </a:t>
            </a:r>
            <a:r>
              <a:rPr lang="pt-BR" sz="1600" dirty="0">
                <a:solidFill>
                  <a:schemeClr val="tx2"/>
                </a:solidFill>
              </a:rPr>
              <a:t>(US$ 104,3 bi), três categorias de </a:t>
            </a:r>
            <a:r>
              <a:rPr lang="pt-BR" sz="1600" b="1" dirty="0">
                <a:solidFill>
                  <a:schemeClr val="tx2"/>
                </a:solidFill>
              </a:rPr>
              <a:t>produtos primários </a:t>
            </a:r>
            <a:r>
              <a:rPr lang="pt-BR" sz="1600" dirty="0">
                <a:solidFill>
                  <a:schemeClr val="tx2"/>
                </a:solidFill>
              </a:rPr>
              <a:t>concentram </a:t>
            </a:r>
            <a:r>
              <a:rPr lang="pt-BR" sz="1600" b="1" dirty="0">
                <a:solidFill>
                  <a:schemeClr val="tx2"/>
                </a:solidFill>
              </a:rPr>
              <a:t>mais de 80% </a:t>
            </a:r>
            <a:r>
              <a:rPr lang="pt-BR" sz="1600" dirty="0">
                <a:solidFill>
                  <a:schemeClr val="tx2"/>
                </a:solidFill>
              </a:rPr>
              <a:t>do total: vegetais (41,65% — basicamente soja), minerais (20,59% — minério de ferro e cobre) e combustíveis (19,27% — petróleo). Máquinas e eletrônicos — o símbolo de exportação sofisticada — respondem por apenas 0,44%.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chemeClr val="tx2"/>
              </a:solidFill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chemeClr val="tx2"/>
                </a:solidFill>
              </a:rPr>
              <a:t>Nas importações </a:t>
            </a:r>
            <a:r>
              <a:rPr lang="pt-BR" sz="1600" dirty="0">
                <a:solidFill>
                  <a:schemeClr val="tx2"/>
                </a:solidFill>
              </a:rPr>
              <a:t>(US$ 56,0 bi), o padrão se inverte: máquinas e eletrônicos, sozinhos, representam 44,27%, seguidos de químicos (17,67%) e metais processados (9,12%). A soma de manufaturas e produtos de </a:t>
            </a:r>
            <a:r>
              <a:rPr lang="pt-BR" sz="1600" b="1" dirty="0">
                <a:solidFill>
                  <a:schemeClr val="tx2"/>
                </a:solidFill>
              </a:rPr>
              <a:t>média-alta tecnologia ultrapassa 85% do total </a:t>
            </a:r>
            <a:r>
              <a:rPr lang="pt-BR" sz="1600" dirty="0">
                <a:solidFill>
                  <a:schemeClr val="tx2"/>
                </a:solidFill>
              </a:rPr>
              <a:t>importado da China.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chemeClr val="tx2"/>
              </a:solidFill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chemeClr val="tx2"/>
                </a:solidFill>
              </a:rPr>
              <a:t>Tavares segue atual porque a questão para os países latino-americanos não é escolher entre China ou EUA, mas construir, com o protagonismo de um Estado forte, a base de acumulação que lhes permita não ser capturados por nenhum deles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3">
            <a:extLst>
              <a:ext uri="{FF2B5EF4-FFF2-40B4-BE49-F238E27FC236}">
                <a16:creationId xmlns:a16="http://schemas.microsoft.com/office/drawing/2014/main" id="{44334A66-2BF2-21B5-3A05-43F22F9A671F}"/>
              </a:ext>
            </a:extLst>
          </p:cNvPr>
          <p:cNvSpPr/>
          <p:nvPr/>
        </p:nvSpPr>
        <p:spPr>
          <a:xfrm>
            <a:off x="904887" y="513343"/>
            <a:ext cx="10635807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94A953-1F80-F903-BDBE-4A1E143ACF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770" y="398926"/>
            <a:ext cx="10793446" cy="1160308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Exportações brasileiras de manufaturados </a:t>
            </a:r>
          </a:p>
        </p:txBody>
      </p:sp>
      <p:pic>
        <p:nvPicPr>
          <p:cNvPr id="4" name="Espaço Reservado para Conteúdo 7">
            <a:extLst>
              <a:ext uri="{FF2B5EF4-FFF2-40B4-BE49-F238E27FC236}">
                <a16:creationId xmlns:a16="http://schemas.microsoft.com/office/drawing/2014/main" id="{6AFC5872-5745-8E0D-57CC-F28972B75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596" y="1396462"/>
            <a:ext cx="8009247" cy="49593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5">
            <a:extLst>
              <a:ext uri="{FF2B5EF4-FFF2-40B4-BE49-F238E27FC236}">
                <a16:creationId xmlns:a16="http://schemas.microsoft.com/office/drawing/2014/main" id="{0014ECB6-E5FC-6CBF-C01D-88AB828E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961" y="1406347"/>
            <a:ext cx="8015877" cy="4889196"/>
          </a:xfrm>
        </p:spPr>
      </p:pic>
      <p:sp>
        <p:nvSpPr>
          <p:cNvPr id="7" name="Retângulo: Cantos Arredondados 3">
            <a:extLst>
              <a:ext uri="{FF2B5EF4-FFF2-40B4-BE49-F238E27FC236}">
                <a16:creationId xmlns:a16="http://schemas.microsoft.com/office/drawing/2014/main" id="{8FA4D01A-B894-EF5E-9ED5-6FD806E30739}"/>
              </a:ext>
            </a:extLst>
          </p:cNvPr>
          <p:cNvSpPr/>
          <p:nvPr/>
        </p:nvSpPr>
        <p:spPr>
          <a:xfrm>
            <a:off x="904887" y="513343"/>
            <a:ext cx="10635807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81C3C7-2239-3F1F-85CD-6C97F1F16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770" y="398926"/>
            <a:ext cx="10793446" cy="1160308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Exportações brasileiras de manufaturados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3">
            <a:extLst>
              <a:ext uri="{FF2B5EF4-FFF2-40B4-BE49-F238E27FC236}">
                <a16:creationId xmlns:a16="http://schemas.microsoft.com/office/drawing/2014/main" id="{2E360C19-213F-0A34-72F9-29C373E166A1}"/>
              </a:ext>
            </a:extLst>
          </p:cNvPr>
          <p:cNvSpPr/>
          <p:nvPr/>
        </p:nvSpPr>
        <p:spPr>
          <a:xfrm>
            <a:off x="1542391" y="717319"/>
            <a:ext cx="3412047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D660EF-4BA4-9232-C4E9-43431DBF1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2391" y="639243"/>
            <a:ext cx="3337011" cy="895504"/>
          </a:xfrm>
        </p:spPr>
        <p:txBody>
          <a:bodyPr anchorCtr="1">
            <a:normAutofit/>
          </a:bodyPr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Terras Raras</a:t>
            </a:r>
            <a:endParaRPr lang="pt-BR" dirty="0"/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A5EC2C09-3CE3-FFAC-B32E-87009D9B9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994" y="531138"/>
            <a:ext cx="4634444" cy="579568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765D7B-C2C5-58A0-C984-950C0F00D10F}"/>
              </a:ext>
            </a:extLst>
          </p:cNvPr>
          <p:cNvSpPr txBox="1"/>
          <p:nvPr/>
        </p:nvSpPr>
        <p:spPr>
          <a:xfrm>
            <a:off x="541626" y="1534747"/>
            <a:ext cx="5410203" cy="48664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just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chemeClr val="tx2"/>
                </a:solidFill>
              </a:rPr>
              <a:t>O Brasil está no centro da disputa geopolítica.</a:t>
            </a:r>
          </a:p>
          <a:p>
            <a:pPr marL="342900" marR="0" lvl="0" indent="-342900" algn="just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chemeClr val="tx2"/>
                </a:solidFill>
              </a:rPr>
              <a:t>O caso de Serra Verde: contrato de fornecimento de 15 anos, destinando 100% da produção a uma Sociedade de Propósito Específico capitalizada por agências do governo americano e investidores privados.</a:t>
            </a:r>
          </a:p>
          <a:p>
            <a:pPr marL="342900" marR="0" lvl="0" indent="-342900" algn="just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chemeClr val="tx2"/>
                </a:solidFill>
              </a:rPr>
              <a:t>A China mantém forte domínio do setor, com controle dos bens de capital necessários ao processamento.</a:t>
            </a:r>
          </a:p>
          <a:p>
            <a:pPr marL="342900" marR="0" lvl="0" indent="-342900" algn="just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chemeClr val="tx2"/>
                </a:solidFill>
              </a:rPr>
              <a:t>Sem uma política industrial coordenada de agregação de valor localmente, o Brasil perderá a oportunidade de internalizar grande parte dos lucros dessa exploração, repetindo em 2026 o mesmo padrão que a CEPAL e Tavares descreveram para as relações centro-periferia no século XX.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062434AB-7856-D69E-0738-BCD57B164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47" r="-116" b="18745"/>
          <a:stretch>
            <a:fillRect/>
          </a:stretch>
        </p:blipFill>
        <p:spPr>
          <a:xfrm>
            <a:off x="895353" y="9"/>
            <a:ext cx="10439403" cy="686629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5">
            <a:extLst>
              <a:ext uri="{FF2B5EF4-FFF2-40B4-BE49-F238E27FC236}">
                <a16:creationId xmlns:a16="http://schemas.microsoft.com/office/drawing/2014/main" id="{D34F7731-126D-EF29-96B5-69DF14E38628}"/>
              </a:ext>
            </a:extLst>
          </p:cNvPr>
          <p:cNvSpPr/>
          <p:nvPr/>
        </p:nvSpPr>
        <p:spPr>
          <a:xfrm>
            <a:off x="1706883" y="474902"/>
            <a:ext cx="8786689" cy="124692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0653F1-6AD7-CF5C-1C79-B58693F61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Tendência das economias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latino-americanas à reprimarização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C72FDA-27E2-EA77-4798-8254F039CD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76272"/>
            <a:ext cx="10780446" cy="3865086"/>
          </a:xfrm>
        </p:spPr>
        <p:txBody>
          <a:bodyPr>
            <a:noAutofit/>
          </a:bodyPr>
          <a:lstStyle/>
          <a:p>
            <a:pPr lvl="0" algn="just"/>
            <a:r>
              <a:rPr lang="pt-BR" sz="2200"/>
              <a:t>Desindustrialização prematura (Rodrik, 2015)</a:t>
            </a:r>
          </a:p>
          <a:p>
            <a:pPr lvl="0" algn="just"/>
            <a:r>
              <a:rPr lang="pt-BR" sz="2200"/>
              <a:t>Apesar de ser um fenômeno global, a América Latina foi a região mais atingida, com os efeitos negativos mais acentuados tanto no emprego manufatureiro quanto no valor adicionado real da manufatura</a:t>
            </a:r>
          </a:p>
          <a:p>
            <a:pPr lvl="0" algn="just"/>
            <a:r>
              <a:rPr lang="pt-BR" sz="2200"/>
              <a:t>Nos países ricos, a desindustrialização do emprego foi em grande parte compensada pela manutenção do valor adicionado real — eles ficaram com menos trabalhadores na indústria, mas a produção industrial continuou robusta, sustentada por alta produtividade</a:t>
            </a:r>
          </a:p>
          <a:p>
            <a:pPr lvl="0" algn="just"/>
            <a:r>
              <a:rPr lang="pt-BR" sz="2200"/>
              <a:t>Nos países em desenvolvimento da América Latina e da África Subsaariana, a queda foi nas duas dimensões ao mesmo tempo: emprego </a:t>
            </a:r>
            <a:r>
              <a:rPr lang="pt-BR" sz="2200" b="1"/>
              <a:t>e</a:t>
            </a:r>
            <a:r>
              <a:rPr lang="pt-BR" sz="2200"/>
              <a:t> produto real da manufatura. Isso significa que não foi apenas uma questão de automação redistributiva — foi uma contração genuína da capacidade industrial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>
            <a:extLst>
              <a:ext uri="{FF2B5EF4-FFF2-40B4-BE49-F238E27FC236}">
                <a16:creationId xmlns:a16="http://schemas.microsoft.com/office/drawing/2014/main" id="{1F806389-9D35-4F27-9827-EB226DB8A3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9016" y="2176464"/>
          <a:ext cx="8596310" cy="386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1">
            <a:extLst>
              <a:ext uri="{FF2B5EF4-FFF2-40B4-BE49-F238E27FC236}">
                <a16:creationId xmlns:a16="http://schemas.microsoft.com/office/drawing/2014/main" id="{7B2E34FE-51F8-DA21-F8C6-A647E79D9D9D}"/>
              </a:ext>
            </a:extLst>
          </p:cNvPr>
          <p:cNvSpPr/>
          <p:nvPr/>
        </p:nvSpPr>
        <p:spPr>
          <a:xfrm>
            <a:off x="1860456" y="1902144"/>
            <a:ext cx="8412480" cy="2743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Comparação com referência histórica (~2000/pico)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874A558-BFCE-083A-FF5D-4304206C862A}"/>
              </a:ext>
            </a:extLst>
          </p:cNvPr>
          <p:cNvSpPr/>
          <p:nvPr/>
        </p:nvSpPr>
        <p:spPr>
          <a:xfrm>
            <a:off x="632947" y="6105211"/>
            <a:ext cx="8412480" cy="182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727272"/>
                </a:solidFill>
                <a:uFillTx/>
                <a:latin typeface="Calibri"/>
                <a:ea typeface="Calibri"/>
                <a:cs typeface="Calibri"/>
              </a:rPr>
              <a:t>Fonte: UNIDO — International Yearbook of Industrial Statistics 2024, Tabela 1 (stat.unido.org) · CEPAL (2016) para dados históricos</a:t>
            </a:r>
          </a:p>
        </p:txBody>
      </p:sp>
      <p:sp>
        <p:nvSpPr>
          <p:cNvPr id="8" name="Retângulo: Cantos Arredondados 5">
            <a:extLst>
              <a:ext uri="{FF2B5EF4-FFF2-40B4-BE49-F238E27FC236}">
                <a16:creationId xmlns:a16="http://schemas.microsoft.com/office/drawing/2014/main" id="{B9DE67BA-BB48-C5E2-2FC8-99706CD23212}"/>
              </a:ext>
            </a:extLst>
          </p:cNvPr>
          <p:cNvSpPr/>
          <p:nvPr/>
        </p:nvSpPr>
        <p:spPr>
          <a:xfrm>
            <a:off x="1706883" y="474902"/>
            <a:ext cx="8786689" cy="124692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7C8C5-FC7F-B143-CD9D-86648484E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Tendência das economias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latino-americanas à reprimarização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>
            <a:extLst>
              <a:ext uri="{FF2B5EF4-FFF2-40B4-BE49-F238E27FC236}">
                <a16:creationId xmlns:a16="http://schemas.microsoft.com/office/drawing/2014/main" id="{97B1A98D-813C-23C3-05AD-8DBBDBEAB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323" y="2682556"/>
          <a:ext cx="8596310" cy="333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0">
            <a:extLst>
              <a:ext uri="{FF2B5EF4-FFF2-40B4-BE49-F238E27FC236}">
                <a16:creationId xmlns:a16="http://schemas.microsoft.com/office/drawing/2014/main" id="{F483198C-0F7D-034F-A1D4-C8C997F3B1D6}"/>
              </a:ext>
            </a:extLst>
          </p:cNvPr>
          <p:cNvSpPr/>
          <p:nvPr/>
        </p:nvSpPr>
        <p:spPr>
          <a:xfrm>
            <a:off x="1740139" y="1702082"/>
            <a:ext cx="8412480" cy="502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D2137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Emprego manufatureiro (% do emprego total) — 2023</a:t>
            </a:r>
            <a:endParaRPr lang="en-US" sz="2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A6D2CC1-743F-55D6-F648-22F6680F076D}"/>
              </a:ext>
            </a:extLst>
          </p:cNvPr>
          <p:cNvSpPr/>
          <p:nvPr/>
        </p:nvSpPr>
        <p:spPr>
          <a:xfrm>
            <a:off x="1740139" y="2174525"/>
            <a:ext cx="8412480" cy="2743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Países desenvolvidos atingiram pico de 20–35% antes de se desindustrializarem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BC1C5BA-C87D-A77F-9DB9-C09413A8D386}"/>
              </a:ext>
            </a:extLst>
          </p:cNvPr>
          <p:cNvSpPr/>
          <p:nvPr/>
        </p:nvSpPr>
        <p:spPr>
          <a:xfrm>
            <a:off x="677332" y="6386224"/>
            <a:ext cx="8412480" cy="182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828282"/>
                </a:solidFill>
                <a:uFillTx/>
                <a:latin typeface="Calibri"/>
                <a:ea typeface="Calibri"/>
                <a:cs typeface="Calibri"/>
              </a:rPr>
              <a:t>Fonte: UNIDO — International Yearbook of Industrial Statistics 2024, Tabela 1 (stat.unido.org)</a:t>
            </a:r>
          </a:p>
        </p:txBody>
      </p:sp>
      <p:sp>
        <p:nvSpPr>
          <p:cNvPr id="9" name="Retângulo: Cantos Arredondados 5">
            <a:extLst>
              <a:ext uri="{FF2B5EF4-FFF2-40B4-BE49-F238E27FC236}">
                <a16:creationId xmlns:a16="http://schemas.microsoft.com/office/drawing/2014/main" id="{DC041B05-7FA5-1838-2D86-6B91BE2E1D0A}"/>
              </a:ext>
            </a:extLst>
          </p:cNvPr>
          <p:cNvSpPr/>
          <p:nvPr/>
        </p:nvSpPr>
        <p:spPr>
          <a:xfrm>
            <a:off x="1706883" y="474902"/>
            <a:ext cx="8786689" cy="124692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5E08DB-8C0F-F841-55FE-2B486AFD29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Tendência das economias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latino-americanas à reprimarização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>
            <a:extLst>
              <a:ext uri="{FF2B5EF4-FFF2-40B4-BE49-F238E27FC236}">
                <a16:creationId xmlns:a16="http://schemas.microsoft.com/office/drawing/2014/main" id="{74F68D93-EC76-96A2-7099-601B198A97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323" y="2663510"/>
          <a:ext cx="8596310" cy="369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0">
            <a:extLst>
              <a:ext uri="{FF2B5EF4-FFF2-40B4-BE49-F238E27FC236}">
                <a16:creationId xmlns:a16="http://schemas.microsoft.com/office/drawing/2014/main" id="{41E489AD-828D-4BFA-D8F7-6B4AF38965F1}"/>
              </a:ext>
            </a:extLst>
          </p:cNvPr>
          <p:cNvSpPr/>
          <p:nvPr/>
        </p:nvSpPr>
        <p:spPr>
          <a:xfrm>
            <a:off x="1889763" y="1738951"/>
            <a:ext cx="8412480" cy="502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D2137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Saldo comercial manufatureiro (% do PIB) — 2022</a:t>
            </a:r>
            <a:endParaRPr lang="en-US" sz="2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08B827C-D119-79DA-5037-77C770703293}"/>
              </a:ext>
            </a:extLst>
          </p:cNvPr>
          <p:cNvSpPr/>
          <p:nvPr/>
        </p:nvSpPr>
        <p:spPr>
          <a:xfrm>
            <a:off x="1889763" y="2221553"/>
            <a:ext cx="8412480" cy="2743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Todos os países analisados apresentam déficit — sinal de dependência estrutural de importações industriais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38D92B1-AE81-93D5-6D83-F9A219290C4A}"/>
              </a:ext>
            </a:extLst>
          </p:cNvPr>
          <p:cNvSpPr/>
          <p:nvPr/>
        </p:nvSpPr>
        <p:spPr>
          <a:xfrm>
            <a:off x="677332" y="6412860"/>
            <a:ext cx="8412480" cy="182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64748B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Fonte: UNIDO — International Yearbook of Industrial Statistics 2024, Tabela 1 (stat.unido.org)</a:t>
            </a:r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Retângulo: Cantos Arredondados 5">
            <a:extLst>
              <a:ext uri="{FF2B5EF4-FFF2-40B4-BE49-F238E27FC236}">
                <a16:creationId xmlns:a16="http://schemas.microsoft.com/office/drawing/2014/main" id="{A0BF56AC-225E-1B95-6D21-362B89CDE023}"/>
              </a:ext>
            </a:extLst>
          </p:cNvPr>
          <p:cNvSpPr/>
          <p:nvPr/>
        </p:nvSpPr>
        <p:spPr>
          <a:xfrm>
            <a:off x="1706883" y="474902"/>
            <a:ext cx="8786689" cy="124692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A137D1-A6CA-5E1B-C4EC-5E1FB039F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Tendência das economias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latino-americanas à reprimarização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863053AF-D290-EFCB-D68C-D8BBD10B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40" y="2079523"/>
            <a:ext cx="6012425" cy="454783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000" tIns="46800" rIns="90000" bIns="46800" rtlCol="0">
            <a:normAutofit fontScale="92500"/>
          </a:bodyPr>
          <a:lstStyle/>
          <a:p>
            <a:pPr marL="0" indent="0" algn="ctr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t-BR" sz="2400" dirty="0">
                <a:latin typeface="Aptos" panose="020B0004020202020204" pitchFamily="34" charset="0"/>
              </a:rPr>
              <a:t>TENDÊNCIA À DIVERGÊNCIA</a:t>
            </a:r>
            <a:endParaRPr lang="en-GB" altLang="pt-BR" sz="2200" dirty="0">
              <a:latin typeface="Aptos" panose="020B0004020202020204" pitchFamily="34" charset="0"/>
            </a:endParaRPr>
          </a:p>
          <a:p>
            <a:pPr marL="0" indent="0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t-BR" sz="2200" dirty="0">
                <a:latin typeface="Aptos" panose="020B0004020202020204" pitchFamily="34" charset="0"/>
              </a:rPr>
              <a:t>O </a:t>
            </a:r>
            <a:r>
              <a:rPr lang="en-GB" altLang="pt-BR" sz="2200" dirty="0" err="1">
                <a:latin typeface="Aptos" panose="020B0004020202020204" pitchFamily="34" charset="0"/>
              </a:rPr>
              <a:t>valor</a:t>
            </a:r>
            <a:r>
              <a:rPr lang="en-GB" altLang="pt-BR" sz="2200" dirty="0">
                <a:latin typeface="Aptos" panose="020B0004020202020204" pitchFamily="34" charset="0"/>
              </a:rPr>
              <a:t> da </a:t>
            </a:r>
            <a:r>
              <a:rPr lang="en-GB" altLang="pt-BR" sz="2200" dirty="0" err="1">
                <a:latin typeface="Aptos" panose="020B0004020202020204" pitchFamily="34" charset="0"/>
              </a:rPr>
              <a:t>elasticidade-renda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nos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centros</a:t>
            </a:r>
            <a:r>
              <a:rPr lang="en-GB" altLang="pt-BR" sz="2200" dirty="0">
                <a:latin typeface="Aptos" panose="020B0004020202020204" pitchFamily="34" charset="0"/>
              </a:rPr>
              <a:t>:</a:t>
            </a:r>
          </a:p>
          <a:p>
            <a:pPr marL="530352" lvl="1" indent="0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t-BR" sz="2200" dirty="0" err="1">
                <a:latin typeface="Aptos" panose="020B0004020202020204" pitchFamily="34" charset="0"/>
              </a:rPr>
              <a:t>suas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importações</a:t>
            </a:r>
            <a:r>
              <a:rPr lang="en-GB" altLang="pt-BR" sz="2200" dirty="0">
                <a:latin typeface="Aptos" panose="020B0004020202020204" pitchFamily="34" charset="0"/>
              </a:rPr>
              <a:t> – </a:t>
            </a:r>
            <a:r>
              <a:rPr lang="en-GB" altLang="pt-BR" sz="2200" dirty="0" err="1">
                <a:latin typeface="Aptos" panose="020B0004020202020204" pitchFamily="34" charset="0"/>
              </a:rPr>
              <a:t>exportações</a:t>
            </a:r>
            <a:r>
              <a:rPr lang="en-GB" altLang="pt-BR" sz="2200" dirty="0">
                <a:latin typeface="Aptos" panose="020B0004020202020204" pitchFamily="34" charset="0"/>
              </a:rPr>
              <a:t> da </a:t>
            </a:r>
            <a:r>
              <a:rPr lang="en-GB" altLang="pt-BR" sz="2200" dirty="0" err="1">
                <a:latin typeface="Aptos" panose="020B0004020202020204" pitchFamily="34" charset="0"/>
              </a:rPr>
              <a:t>periferia</a:t>
            </a:r>
            <a:r>
              <a:rPr lang="en-GB" altLang="pt-BR" sz="2200" dirty="0">
                <a:latin typeface="Aptos" panose="020B0004020202020204" pitchFamily="34" charset="0"/>
              </a:rPr>
              <a:t> – </a:t>
            </a:r>
            <a:r>
              <a:rPr lang="en-GB" altLang="pt-BR" sz="2200" dirty="0" err="1">
                <a:latin typeface="Aptos" panose="020B0004020202020204" pitchFamily="34" charset="0"/>
              </a:rPr>
              <a:t>crescem</a:t>
            </a:r>
            <a:r>
              <a:rPr lang="en-GB" altLang="pt-BR" sz="2200" dirty="0">
                <a:latin typeface="Aptos" panose="020B0004020202020204" pitchFamily="34" charset="0"/>
              </a:rPr>
              <a:t> a </a:t>
            </a:r>
            <a:r>
              <a:rPr lang="en-GB" altLang="pt-BR" sz="2200" dirty="0" err="1">
                <a:latin typeface="Aptos" panose="020B0004020202020204" pitchFamily="34" charset="0"/>
              </a:rPr>
              <a:t>uma</a:t>
            </a:r>
            <a:r>
              <a:rPr lang="en-GB" altLang="pt-BR" sz="2200" dirty="0">
                <a:latin typeface="Aptos" panose="020B0004020202020204" pitchFamily="34" charset="0"/>
              </a:rPr>
              <a:t> taxa inferior </a:t>
            </a:r>
            <a:r>
              <a:rPr lang="en-GB" altLang="pt-BR" sz="2200" dirty="0" err="1">
                <a:latin typeface="Aptos" panose="020B0004020202020204" pitchFamily="34" charset="0"/>
              </a:rPr>
              <a:t>ao</a:t>
            </a:r>
            <a:r>
              <a:rPr lang="en-GB" altLang="pt-BR" sz="2200" dirty="0">
                <a:latin typeface="Aptos" panose="020B0004020202020204" pitchFamily="34" charset="0"/>
              </a:rPr>
              <a:t> da </a:t>
            </a:r>
            <a:r>
              <a:rPr lang="en-GB" altLang="pt-BR" sz="2200" dirty="0" err="1">
                <a:latin typeface="Aptos" panose="020B0004020202020204" pitchFamily="34" charset="0"/>
              </a:rPr>
              <a:t>renda</a:t>
            </a:r>
            <a:r>
              <a:rPr lang="en-GB" altLang="pt-BR" sz="2200" dirty="0">
                <a:latin typeface="Aptos" panose="020B0004020202020204" pitchFamily="34" charset="0"/>
              </a:rPr>
              <a:t>; </a:t>
            </a:r>
            <a:r>
              <a:rPr lang="en-GB" altLang="pt-BR" sz="2200" dirty="0" err="1">
                <a:latin typeface="Aptos" panose="020B0004020202020204" pitchFamily="34" charset="0"/>
              </a:rPr>
              <a:t>contrariamente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ao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que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ocorre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na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periferia</a:t>
            </a:r>
            <a:endParaRPr lang="en-GB" altLang="pt-BR" sz="2200" dirty="0">
              <a:latin typeface="Aptos" panose="020B0004020202020204" pitchFamily="34" charset="0"/>
            </a:endParaRPr>
          </a:p>
          <a:p>
            <a:pPr marL="0" indent="0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t-BR" sz="2200" dirty="0" err="1">
                <a:latin typeface="Aptos" panose="020B0004020202020204" pitchFamily="34" charset="0"/>
              </a:rPr>
              <a:t>Portanto</a:t>
            </a:r>
            <a:r>
              <a:rPr lang="en-GB" altLang="pt-BR" sz="2200" dirty="0">
                <a:latin typeface="Aptos" panose="020B0004020202020204" pitchFamily="34" charset="0"/>
              </a:rPr>
              <a:t>, </a:t>
            </a:r>
            <a:r>
              <a:rPr lang="en-GB" altLang="pt-BR" sz="2200" dirty="0" err="1">
                <a:latin typeface="Aptos" panose="020B0004020202020204" pitchFamily="34" charset="0"/>
              </a:rPr>
              <a:t>haverá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uma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tendência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ao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déficit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na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balança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comercial</a:t>
            </a:r>
            <a:r>
              <a:rPr lang="en-GB" altLang="pt-BR" sz="2200" dirty="0">
                <a:latin typeface="Aptos" panose="020B0004020202020204" pitchFamily="34" charset="0"/>
              </a:rPr>
              <a:t> da </a:t>
            </a:r>
            <a:r>
              <a:rPr lang="en-GB" altLang="pt-BR" sz="2200" dirty="0" err="1">
                <a:latin typeface="Aptos" panose="020B0004020202020204" pitchFamily="34" charset="0"/>
              </a:rPr>
              <a:t>periferia</a:t>
            </a:r>
            <a:r>
              <a:rPr lang="en-GB" altLang="pt-BR" sz="2200" dirty="0">
                <a:latin typeface="Aptos" panose="020B0004020202020204" pitchFamily="34" charset="0"/>
              </a:rPr>
              <a:t>, no </a:t>
            </a:r>
            <a:r>
              <a:rPr lang="en-GB" altLang="pt-BR" sz="2200" dirty="0" err="1">
                <a:latin typeface="Aptos" panose="020B0004020202020204" pitchFamily="34" charset="0"/>
              </a:rPr>
              <a:t>caso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em</a:t>
            </a:r>
            <a:r>
              <a:rPr lang="en-GB" altLang="pt-BR" sz="2200" dirty="0">
                <a:latin typeface="Aptos" panose="020B0004020202020204" pitchFamily="34" charset="0"/>
              </a:rPr>
              <a:t> que </a:t>
            </a:r>
            <a:r>
              <a:rPr lang="en-GB" altLang="pt-BR" sz="2200" dirty="0" err="1">
                <a:latin typeface="Aptos" panose="020B0004020202020204" pitchFamily="34" charset="0"/>
              </a:rPr>
              <a:t>sua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renda</a:t>
            </a:r>
            <a:r>
              <a:rPr lang="en-GB" altLang="pt-BR" sz="2200" dirty="0">
                <a:latin typeface="Aptos" panose="020B0004020202020204" pitchFamily="34" charset="0"/>
              </a:rPr>
              <a:t> </a:t>
            </a:r>
            <a:r>
              <a:rPr lang="en-GB" altLang="pt-BR" sz="2200" dirty="0" err="1">
                <a:latin typeface="Aptos" panose="020B0004020202020204" pitchFamily="34" charset="0"/>
              </a:rPr>
              <a:t>aumente</a:t>
            </a:r>
            <a:r>
              <a:rPr lang="en-GB" altLang="pt-BR" sz="2200" dirty="0">
                <a:latin typeface="Aptos" panose="020B0004020202020204" pitchFamily="34" charset="0"/>
              </a:rPr>
              <a:t> a </a:t>
            </a:r>
            <a:r>
              <a:rPr lang="en-GB" altLang="pt-BR" sz="2200" dirty="0" err="1">
                <a:latin typeface="Aptos" panose="020B0004020202020204" pitchFamily="34" charset="0"/>
              </a:rPr>
              <a:t>uma</a:t>
            </a:r>
            <a:r>
              <a:rPr lang="en-GB" altLang="pt-BR" sz="2200" dirty="0">
                <a:latin typeface="Aptos" panose="020B0004020202020204" pitchFamily="34" charset="0"/>
              </a:rPr>
              <a:t> taxa </a:t>
            </a:r>
            <a:r>
              <a:rPr lang="en-GB" altLang="pt-BR" sz="2200" dirty="0" err="1">
                <a:latin typeface="Aptos" panose="020B0004020202020204" pitchFamily="34" charset="0"/>
              </a:rPr>
              <a:t>maior</a:t>
            </a:r>
            <a:r>
              <a:rPr lang="en-GB" altLang="pt-BR" sz="2200" dirty="0">
                <a:latin typeface="Aptos" panose="020B0004020202020204" pitchFamily="34" charset="0"/>
              </a:rPr>
              <a:t> que o </a:t>
            </a:r>
            <a:r>
              <a:rPr lang="en-GB" altLang="pt-BR" sz="2200" dirty="0" err="1">
                <a:latin typeface="Aptos" panose="020B0004020202020204" pitchFamily="34" charset="0"/>
              </a:rPr>
              <a:t>centro</a:t>
            </a:r>
            <a:endParaRPr lang="en-GB" altLang="pt-BR" sz="2200" dirty="0">
              <a:latin typeface="Aptos" panose="020B0004020202020204" pitchFamily="34" charset="0"/>
            </a:endParaRPr>
          </a:p>
          <a:p>
            <a:pPr marL="0" indent="0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t-BR" sz="2200" dirty="0" err="1"/>
              <a:t>Prebisch</a:t>
            </a:r>
            <a:r>
              <a:rPr lang="en-GB" altLang="pt-BR" sz="2200" dirty="0"/>
              <a:t> e a CEPAL </a:t>
            </a:r>
            <a:r>
              <a:rPr lang="en-GB" altLang="pt-BR" sz="2200" dirty="0" err="1"/>
              <a:t>enfatizavam</a:t>
            </a:r>
            <a:r>
              <a:rPr lang="en-GB" altLang="pt-BR" sz="2200" dirty="0"/>
              <a:t> a </a:t>
            </a:r>
            <a:r>
              <a:rPr lang="en-GB" altLang="pt-BR" sz="2200" dirty="0" err="1"/>
              <a:t>necessidade</a:t>
            </a:r>
            <a:r>
              <a:rPr lang="en-GB" altLang="pt-BR" sz="2200" dirty="0"/>
              <a:t> de </a:t>
            </a:r>
            <a:r>
              <a:rPr lang="en-GB" altLang="pt-BR" sz="2200" dirty="0" err="1"/>
              <a:t>integração</a:t>
            </a:r>
            <a:r>
              <a:rPr lang="en-GB" altLang="pt-BR" sz="2200" dirty="0"/>
              <a:t> </a:t>
            </a:r>
            <a:r>
              <a:rPr lang="en-GB" altLang="pt-BR" sz="2200" dirty="0" err="1"/>
              <a:t>comercial</a:t>
            </a:r>
            <a:r>
              <a:rPr lang="en-GB" altLang="pt-BR" sz="2200" dirty="0"/>
              <a:t> </a:t>
            </a:r>
            <a:r>
              <a:rPr lang="en-GB" altLang="pt-BR" sz="2200" dirty="0" err="1"/>
              <a:t>latino</a:t>
            </a:r>
            <a:r>
              <a:rPr lang="en-GB" altLang="pt-BR" sz="2200" dirty="0"/>
              <a:t>-americana (</a:t>
            </a:r>
            <a:r>
              <a:rPr lang="en-GB" altLang="pt-BR" sz="2200" dirty="0" err="1"/>
              <a:t>escala</a:t>
            </a:r>
            <a:r>
              <a:rPr lang="en-GB" altLang="pt-BR" sz="2200" dirty="0"/>
              <a:t> e </a:t>
            </a:r>
            <a:r>
              <a:rPr lang="en-GB" altLang="pt-BR" sz="2200" dirty="0" err="1"/>
              <a:t>aumento</a:t>
            </a:r>
            <a:r>
              <a:rPr lang="en-GB" altLang="pt-BR" sz="2200" dirty="0"/>
              <a:t> de </a:t>
            </a:r>
            <a:r>
              <a:rPr lang="en-GB" altLang="pt-BR" sz="2200" dirty="0" err="1"/>
              <a:t>exportações</a:t>
            </a:r>
            <a:r>
              <a:rPr lang="en-GB" altLang="pt-BR" sz="2200" dirty="0"/>
              <a:t>)</a:t>
            </a:r>
            <a:endParaRPr lang="en-GB" altLang="pt-BR" sz="2400" dirty="0">
              <a:latin typeface="Aptos" panose="020B0004020202020204" pitchFamily="34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9EB976A4-C19B-D3C1-5B79-D433FE89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28989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695E9255-0BE0-B201-603B-B3E2E711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1BB3F7E2-1151-4FFB-A831-B2FA3899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tângulo: Cantos Arredondados 5">
            <a:extLst>
              <a:ext uri="{FF2B5EF4-FFF2-40B4-BE49-F238E27FC236}">
                <a16:creationId xmlns:a16="http://schemas.microsoft.com/office/drawing/2014/main" id="{33A17807-6BA2-088B-D07A-658734B4B2D3}"/>
              </a:ext>
            </a:extLst>
          </p:cNvPr>
          <p:cNvSpPr/>
          <p:nvPr/>
        </p:nvSpPr>
        <p:spPr>
          <a:xfrm>
            <a:off x="1706883" y="497826"/>
            <a:ext cx="8786689" cy="12239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10506-A4A8-DE4B-5A5B-4CD76AC73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Economias Latino-americanas e 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Restrição Externa</a:t>
            </a:r>
          </a:p>
        </p:txBody>
      </p:sp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8ECA48E1-F1D4-EB09-AD4C-4D400527D92F}"/>
              </a:ext>
            </a:extLst>
          </p:cNvPr>
          <p:cNvSpPr/>
          <p:nvPr/>
        </p:nvSpPr>
        <p:spPr>
          <a:xfrm>
            <a:off x="7381722" y="2273775"/>
            <a:ext cx="4317997" cy="387095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altLang="pt-BR" sz="2400" dirty="0"/>
              <a:t>“Processo de desenvolvimento interno que tem lugar e se orienta sob o impulso de restrições externas e se manifesta, primordialmente, através de uma ampliação e diversificação da capacidade produtiva industrial” (TAVARES, 1963).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03BAA-9413-EFA9-A8FA-61AE925C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4712F55B-6DCC-0A39-A65A-45E720A9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40" y="2079523"/>
            <a:ext cx="10392695" cy="454783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000" tIns="46800" rIns="90000" bIns="46800" rtlCol="0">
            <a:normAutofit/>
          </a:bodyPr>
          <a:lstStyle/>
          <a:p>
            <a:pPr marL="0" indent="0" algn="just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altLang="pt-BR" sz="2400" dirty="0"/>
              <a:t>É indispensável que se comece bastante cedo </a:t>
            </a:r>
            <a:r>
              <a:rPr lang="pt-BR" altLang="pt-BR" sz="2400" u="sng" dirty="0"/>
              <a:t>a substituir a produção de bens de produção e bens de capital</a:t>
            </a:r>
            <a:r>
              <a:rPr lang="pt-BR" altLang="pt-BR" sz="2400" dirty="0"/>
              <a:t>, antes que a rigidez da pauta comprometa o processo.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tabLst>
                <a:tab pos="57150" algn="l"/>
                <a:tab pos="171450" algn="l"/>
                <a:tab pos="400050" algn="l"/>
              </a:tabLst>
            </a:pPr>
            <a:r>
              <a:rPr lang="pt-BR" altLang="pt-BR" sz="2400" dirty="0"/>
              <a:t>Discussão sobre </a:t>
            </a:r>
            <a:r>
              <a:rPr lang="pt-BR" altLang="pt-BR" sz="2400" u="sng" dirty="0"/>
              <a:t>implantação de um setor de produção</a:t>
            </a:r>
            <a:r>
              <a:rPr lang="pt-BR" altLang="pt-BR" sz="2400" dirty="0"/>
              <a:t> de meios de produção (bem de capital e produtos intermediários) destaca </a:t>
            </a:r>
            <a:r>
              <a:rPr lang="pt-BR" altLang="pt-BR" sz="2400" u="sng" dirty="0"/>
              <a:t>dois aspectos</a:t>
            </a:r>
            <a:r>
              <a:rPr lang="pt-BR" altLang="pt-BR" sz="2400" dirty="0"/>
              <a:t>: </a:t>
            </a:r>
          </a:p>
          <a:p>
            <a:pPr marL="452438" indent="-452438">
              <a:spcBef>
                <a:spcPct val="50000"/>
              </a:spcBef>
              <a:buFont typeface="Wingdings" pitchFamily="2" charset="2"/>
              <a:buAutoNum type="alphaLcParenBoth"/>
              <a:tabLst>
                <a:tab pos="57150" algn="l"/>
                <a:tab pos="171450" algn="l"/>
                <a:tab pos="400050" algn="l"/>
              </a:tabLst>
            </a:pPr>
            <a:r>
              <a:rPr lang="pt-BR" altLang="pt-BR" sz="2400" dirty="0"/>
              <a:t> </a:t>
            </a:r>
            <a:r>
              <a:rPr lang="pt-BR" altLang="pt-BR" sz="2400" u="sng" dirty="0"/>
              <a:t>impacto sobre a situação do balanço de pagamentos</a:t>
            </a:r>
            <a:r>
              <a:rPr lang="pt-BR" altLang="pt-BR" sz="2400" dirty="0"/>
              <a:t> - permite controlar </a:t>
            </a:r>
            <a:r>
              <a:rPr lang="pt-BR" altLang="pt-BR" sz="2400" i="1" dirty="0"/>
              <a:t>elasticidade de importações</a:t>
            </a:r>
            <a:r>
              <a:rPr lang="pt-BR" altLang="pt-BR" sz="2400" dirty="0"/>
              <a:t> com aumento da taxa de investimentos </a:t>
            </a:r>
          </a:p>
          <a:p>
            <a:pPr marL="452438" indent="-452438">
              <a:spcBef>
                <a:spcPct val="50000"/>
              </a:spcBef>
              <a:buFont typeface="Wingdings" pitchFamily="2" charset="2"/>
              <a:buAutoNum type="alphaLcParenBoth"/>
              <a:tabLst>
                <a:tab pos="57150" algn="l"/>
                <a:tab pos="171450" algn="l"/>
                <a:tab pos="400050" algn="l"/>
              </a:tabLst>
            </a:pPr>
            <a:r>
              <a:rPr lang="pt-BR" altLang="pt-BR" sz="2400" dirty="0"/>
              <a:t> </a:t>
            </a:r>
            <a:r>
              <a:rPr lang="pt-BR" altLang="pt-BR" sz="2400" u="sng" dirty="0"/>
              <a:t>efeito sobre o dinamismo do mercado interno</a:t>
            </a:r>
            <a:r>
              <a:rPr lang="pt-BR" altLang="pt-BR" sz="2400" dirty="0"/>
              <a:t> - aumenta consideravelmente o efeito acelerador, de encadeamento para trás, e o efeito multiplicador</a:t>
            </a:r>
            <a:endParaRPr lang="en-US" altLang="pt-BR" sz="2400" dirty="0"/>
          </a:p>
          <a:p>
            <a:pPr marL="0" indent="0" algn="just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altLang="pt-BR" sz="2400" dirty="0">
              <a:latin typeface="Aptos" panose="020B0004020202020204" pitchFamily="34" charset="0"/>
            </a:endParaRPr>
          </a:p>
          <a:p>
            <a:pPr marL="0" indent="0" algn="just" defTabSz="449263">
              <a:spcBef>
                <a:spcPts val="1375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pt-BR" sz="2400" dirty="0">
              <a:latin typeface="Aptos" panose="020B0004020202020204" pitchFamily="34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3857B8C4-E711-017F-FE3F-64037439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28989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58F3B9F2-1EE3-86F9-C6EB-ACC407FB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324C36B7-20D9-B712-5F94-BF838DCE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tângulo: Cantos Arredondados 5">
            <a:extLst>
              <a:ext uri="{FF2B5EF4-FFF2-40B4-BE49-F238E27FC236}">
                <a16:creationId xmlns:a16="http://schemas.microsoft.com/office/drawing/2014/main" id="{93361D0E-CF02-5FD1-72B0-AA3569364259}"/>
              </a:ext>
            </a:extLst>
          </p:cNvPr>
          <p:cNvSpPr/>
          <p:nvPr/>
        </p:nvSpPr>
        <p:spPr>
          <a:xfrm>
            <a:off x="1706883" y="497826"/>
            <a:ext cx="8786689" cy="12239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98D9C9-B60C-42E6-1321-9512750BC0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4902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Economias Latino-americanas e 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Restrição Externa</a:t>
            </a:r>
          </a:p>
        </p:txBody>
      </p:sp>
    </p:spTree>
    <p:extLst>
      <p:ext uri="{BB962C8B-B14F-4D97-AF65-F5344CB8AC3E}">
        <p14:creationId xmlns:p14="http://schemas.microsoft.com/office/powerpoint/2010/main" val="12652768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53BB80EA-8E15-172D-A341-C0D448042B84}"/>
              </a:ext>
            </a:extLst>
          </p:cNvPr>
          <p:cNvSpPr/>
          <p:nvPr/>
        </p:nvSpPr>
        <p:spPr>
          <a:xfrm>
            <a:off x="3514615" y="1265584"/>
            <a:ext cx="1898212" cy="5574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48AD1-4082-7A3B-8B30-4688A076D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8044" y="558168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/>
              <a:t>Concentração de renda é</a:t>
            </a:r>
            <a:br>
              <a:rPr lang="pt-BR" b="1" dirty="0"/>
            </a:br>
            <a:r>
              <a:rPr lang="pt-BR" b="1" dirty="0"/>
              <a:t>um </a:t>
            </a:r>
            <a:r>
              <a:rPr lang="pt-BR" b="1" dirty="0">
                <a:solidFill>
                  <a:srgbClr val="FFFFFF"/>
                </a:solidFill>
              </a:rPr>
              <a:t>entrave </a:t>
            </a:r>
            <a:r>
              <a:rPr lang="pt-BR" b="1" dirty="0"/>
              <a:t>ao crescimento?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E4DEE2-52BD-4692-6F57-2F787C94AF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4995" y="2348993"/>
            <a:ext cx="10923303" cy="406829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pt-BR" b="1"/>
              <a:t>Celso Furtado e a tendência à estagnação das economias latino-americanas</a:t>
            </a:r>
            <a:br>
              <a:rPr lang="pt-BR" b="1"/>
            </a:br>
            <a:endParaRPr lang="pt-BR" b="1"/>
          </a:p>
          <a:p>
            <a:pPr lvl="0">
              <a:lnSpc>
                <a:spcPct val="120000"/>
              </a:lnSpc>
            </a:pPr>
            <a:r>
              <a:rPr lang="pt-BR"/>
              <a:t>Estagnação econômica vinculada à perda de dinamismo do processo de industrialização apoiado na substituição de importações (em última análise: rendimentos decrescentes de escala)</a:t>
            </a:r>
          </a:p>
          <a:p>
            <a:pPr lvl="0">
              <a:lnSpc>
                <a:spcPct val="120000"/>
              </a:lnSpc>
            </a:pPr>
            <a:r>
              <a:rPr lang="pt-BR"/>
              <a:t>A industrialização não teria alterado a distribuição da renda, altamente concentrada, falhando em criar um mercado integrado </a:t>
            </a:r>
          </a:p>
          <a:p>
            <a:pPr lvl="0">
              <a:lnSpc>
                <a:spcPct val="120000"/>
              </a:lnSpc>
            </a:pPr>
            <a:r>
              <a:rPr lang="pt-BR"/>
              <a:t>Nos marcos de Furtado, o mercado se orientou para atender à demanda diversificada (porém pequena) de grupos de rendas mais altas, restringindo a faixa de bens “substituíveis” e criando problemas de escala, fazendo estancar o crescimento</a:t>
            </a:r>
          </a:p>
          <a:p>
            <a:pPr lvl="0">
              <a:lnSpc>
                <a:spcPct val="120000"/>
              </a:lnSpc>
            </a:pPr>
            <a:r>
              <a:rPr lang="pt-BR"/>
              <a:t>Esse processo seria agravado pelo escasso financiamento</a:t>
            </a:r>
          </a:p>
          <a:p>
            <a:pPr lvl="0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13E09F79-65B3-066C-6EF7-55B5264685A5}"/>
              </a:ext>
            </a:extLst>
          </p:cNvPr>
          <p:cNvSpPr/>
          <p:nvPr/>
        </p:nvSpPr>
        <p:spPr>
          <a:xfrm>
            <a:off x="157477" y="203197"/>
            <a:ext cx="11856723" cy="6431276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 descr="Biografia do(a) Deputado(a) Federal MARIA DA CONCEIÇÃO TAVARES - Portal da  Câmara dos Deputados">
            <a:extLst>
              <a:ext uri="{FF2B5EF4-FFF2-40B4-BE49-F238E27FC236}">
                <a16:creationId xmlns:a16="http://schemas.microsoft.com/office/drawing/2014/main" id="{32BBF423-8B1B-5D72-7CE0-A16B8E18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69832" y="736604"/>
            <a:ext cx="4011930" cy="5379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34E5A6-8F63-A2B0-CDA7-A5A2DCF39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08962"/>
            <a:ext cx="6035040" cy="1356046"/>
          </a:xfrm>
        </p:spPr>
        <p:txBody>
          <a:bodyPr/>
          <a:lstStyle/>
          <a:p>
            <a:pPr lvl="0"/>
            <a:r>
              <a:rPr lang="pt-BR" b="1" dirty="0"/>
              <a:t>Conceição vs. Furtado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C5EA0-8178-CB7D-155E-B3C098FB43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67861"/>
            <a:ext cx="6725924" cy="4351336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dirty="0"/>
              <a:t>“Uma análise mais detalhada do modelo de Celso Furtado sugere, de maneira paradoxal, que, se as categorias utilizadas fossem as mais pertinentes, </a:t>
            </a:r>
            <a:r>
              <a:rPr lang="pt-BR" sz="2400" b="1" dirty="0"/>
              <a:t>dificilmente se poderia concluir que estagnação seria inevitável no tipo de economia por ele estudada</a:t>
            </a:r>
            <a:r>
              <a:rPr lang="pt-BR" sz="2400" dirty="0"/>
              <a:t>. No máximo, haveria uma ligeira desaceleração durante um certo período até que os efeitos dos fatores que freiam a redução da relação produto-capital se fizessem sentir mais fortemente, mas a estagnação não seria de modo algum de natureza secular” (Tavares e Serra, 2000 [1971], p. 600)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6">
            <a:extLst>
              <a:ext uri="{FF2B5EF4-FFF2-40B4-BE49-F238E27FC236}">
                <a16:creationId xmlns:a16="http://schemas.microsoft.com/office/drawing/2014/main" id="{8FE8566D-3FF3-26A3-2D97-6075EF35B260}"/>
              </a:ext>
            </a:extLst>
          </p:cNvPr>
          <p:cNvSpPr/>
          <p:nvPr/>
        </p:nvSpPr>
        <p:spPr>
          <a:xfrm>
            <a:off x="1285244" y="2514600"/>
            <a:ext cx="9621517" cy="38811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9046" cap="flat">
            <a:solidFill>
              <a:schemeClr val="tx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tângulo: Cantos Arredondados 4">
            <a:extLst>
              <a:ext uri="{FF2B5EF4-FFF2-40B4-BE49-F238E27FC236}">
                <a16:creationId xmlns:a16="http://schemas.microsoft.com/office/drawing/2014/main" id="{3BD90C94-FC79-89AA-AF98-C213728E7C8C}"/>
              </a:ext>
            </a:extLst>
          </p:cNvPr>
          <p:cNvSpPr/>
          <p:nvPr/>
        </p:nvSpPr>
        <p:spPr>
          <a:xfrm>
            <a:off x="3225802" y="676674"/>
            <a:ext cx="574885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0264DC-C81F-945B-DC58-F7BC2485E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81516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Conceição vs. Furtado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C9DD8E-1D42-F7E4-2E5D-4654CA51FF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98323" y="1652529"/>
            <a:ext cx="8854988" cy="465298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t-BR" sz="2200" dirty="0"/>
              <a:t>Tavares e Serra reforçam que é possível crescer sem distribuir renda, mas que tal resultado é extremamente perverso:</a:t>
            </a:r>
          </a:p>
          <a:p>
            <a:pPr marL="0" lvl="0" indent="0" algn="ctr">
              <a:buNone/>
            </a:pPr>
            <a:endParaRPr lang="pt-BR" sz="2200" dirty="0"/>
          </a:p>
          <a:p>
            <a:pPr marL="0" lvl="0" indent="0" algn="ctr">
              <a:buNone/>
            </a:pPr>
            <a:r>
              <a:rPr lang="pt-BR" sz="2200" dirty="0"/>
              <a:t>“No caso brasileiro, em particular, apesar de que a economia tem-se desenvolvido de modo extremamente desigual, aprofundando um conjunto de diferenças relacionadas com consumo e produtividade, </a:t>
            </a:r>
            <a:r>
              <a:rPr lang="pt-BR" sz="2200" b="1" dirty="0"/>
              <a:t>logrou-se estabelecer um esquema que possibilita a geração de fontes internas de estímulo e expansão, que confere dinamismo ao sistema</a:t>
            </a:r>
            <a:r>
              <a:rPr lang="pt-BR" sz="2200" dirty="0"/>
              <a:t>. Neste sentido, pode-se dizer que </a:t>
            </a:r>
            <a:r>
              <a:rPr lang="pt-BR" sz="2200" b="1" dirty="0"/>
              <a:t>enquanto o capitalismo brasileiro desenvolve-se de maneira satisfatória, a nação, a maioria da população, permanece em condições de grande privação econômica</a:t>
            </a:r>
            <a:r>
              <a:rPr lang="pt-BR" sz="2200" dirty="0"/>
              <a:t>, e isso, em grande medida, devido ao dinamismo do sistema ou, ainda, ao tipo de dinamismo que o anima” (Tavares e Serra, 2000 [1971], p. 593)</a:t>
            </a:r>
          </a:p>
          <a:p>
            <a:pPr marL="0" lvl="0" indent="0">
              <a:buNone/>
            </a:pPr>
            <a:endParaRPr lang="pt-BR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C634BA4-51AB-8C10-E3CC-9BDBF132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04" y="1992303"/>
            <a:ext cx="5589270" cy="3881435"/>
          </a:xfrm>
        </p:spPr>
      </p:pic>
      <p:sp>
        <p:nvSpPr>
          <p:cNvPr id="3" name="CaixaDeTexto 11">
            <a:extLst>
              <a:ext uri="{FF2B5EF4-FFF2-40B4-BE49-F238E27FC236}">
                <a16:creationId xmlns:a16="http://schemas.microsoft.com/office/drawing/2014/main" id="{235E01A7-32C2-803F-53CE-3436F107329C}"/>
              </a:ext>
            </a:extLst>
          </p:cNvPr>
          <p:cNvSpPr txBox="1"/>
          <p:nvPr/>
        </p:nvSpPr>
        <p:spPr>
          <a:xfrm>
            <a:off x="1236131" y="6242974"/>
            <a:ext cx="4214707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Fontes: CEPAL (PIB); Banco Mundial (Gini). Dados de 2024. Países selecionados.</a:t>
            </a:r>
          </a:p>
        </p:txBody>
      </p:sp>
      <p:pic>
        <p:nvPicPr>
          <p:cNvPr id="4" name="Imagem 14">
            <a:extLst>
              <a:ext uri="{FF2B5EF4-FFF2-40B4-BE49-F238E27FC236}">
                <a16:creationId xmlns:a16="http://schemas.microsoft.com/office/drawing/2014/main" id="{87DAF502-1FEC-1D63-7D1A-2816C8DC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31" y="5901171"/>
            <a:ext cx="3505690" cy="3143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043CDC-E932-FDBF-FDB5-3D920B2CFDA0}"/>
              </a:ext>
            </a:extLst>
          </p:cNvPr>
          <p:cNvSpPr txBox="1"/>
          <p:nvPr/>
        </p:nvSpPr>
        <p:spPr>
          <a:xfrm>
            <a:off x="6338821" y="1834899"/>
            <a:ext cx="4835292" cy="4503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Os países tiveram taxas de crescimento positivas, ainda que apresentem elevados índices de desigualdade – em consonância com o pensamento de Tavares, de que é possível crescer sem redistribuir</a:t>
            </a:r>
            <a:endParaRPr lang="pt-BR" sz="1800" b="0" i="0" u="none" strike="noStrike" kern="1200" cap="none" spc="0" baseline="0" dirty="0">
              <a:solidFill>
                <a:schemeClr val="tx2"/>
              </a:solidFill>
              <a:uFillTx/>
              <a:latin typeface="Aptos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O </a:t>
            </a:r>
            <a:r>
              <a:rPr lang="pt-BR" sz="1600" b="1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Paraguai </a:t>
            </a: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(Gini:44,2 /PIB:4,2%) e a </a:t>
            </a:r>
            <a:r>
              <a:rPr lang="pt-BR" sz="1600" b="1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Costa Rica</a:t>
            </a: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 (Gini: 45,8/ PIB:4,3%) lideraram o crescimento mesmo com desigualdade elevada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O </a:t>
            </a:r>
            <a:r>
              <a:rPr lang="pt-BR" sz="1600" b="1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Brasil </a:t>
            </a: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(Gini:50,3 /PIB:3,4%) cresceu bem, mas permanece no quadrante de desigualdade muito alta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4862"/>
              </a:buClr>
              <a:buSzPct val="8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Uruguai </a:t>
            </a: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(Gini:40 /PIB:3,1%) e </a:t>
            </a:r>
            <a:r>
              <a:rPr lang="pt-BR" sz="1600" b="1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Peru </a:t>
            </a:r>
            <a:r>
              <a:rPr lang="pt-BR" sz="1600" b="0" i="0" u="none" strike="noStrike" kern="1200" cap="none" spc="0" baseline="0" dirty="0">
                <a:solidFill>
                  <a:schemeClr val="tx2"/>
                </a:solidFill>
                <a:uFillTx/>
                <a:latin typeface="Aptos"/>
              </a:rPr>
              <a:t>(Gini:40,1 / PIB:3,3%) formam o único agrupamento que une crescimento sólido e menor desigualdade relativa – também confirmam a tese de Tavares de que distribuição e crescimento não são incompatíveis. </a:t>
            </a:r>
          </a:p>
        </p:txBody>
      </p:sp>
      <p:sp>
        <p:nvSpPr>
          <p:cNvPr id="6" name="Retângulo: Cantos Arredondados 7">
            <a:extLst>
              <a:ext uri="{FF2B5EF4-FFF2-40B4-BE49-F238E27FC236}">
                <a16:creationId xmlns:a16="http://schemas.microsoft.com/office/drawing/2014/main" id="{5A1BFD0D-E266-1876-0202-7BC5A2CB5EA7}"/>
              </a:ext>
            </a:extLst>
          </p:cNvPr>
          <p:cNvSpPr/>
          <p:nvPr/>
        </p:nvSpPr>
        <p:spPr>
          <a:xfrm>
            <a:off x="3504456" y="1042068"/>
            <a:ext cx="1898212" cy="5574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6CC8E-B006-CBF0-7C60-44CA6F42D4C5}"/>
              </a:ext>
            </a:extLst>
          </p:cNvPr>
          <p:cNvSpPr txBox="1"/>
          <p:nvPr/>
        </p:nvSpPr>
        <p:spPr>
          <a:xfrm>
            <a:off x="828044" y="334642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chemeClr val="tx2"/>
                </a:solidFill>
                <a:uFillTx/>
                <a:latin typeface="Aptos Display"/>
              </a:rPr>
              <a:t>Concentração de renda é</a:t>
            </a:r>
            <a:br>
              <a:rPr lang="pt-BR" sz="4400" b="1" i="0" u="none" strike="noStrike" kern="1200" cap="none" spc="0" baseline="0" dirty="0">
                <a:solidFill>
                  <a:schemeClr val="tx2"/>
                </a:solidFill>
                <a:uFillTx/>
                <a:latin typeface="Aptos Display"/>
              </a:rPr>
            </a:br>
            <a:r>
              <a:rPr lang="pt-BR" sz="4400" b="1" i="0" u="none" strike="noStrike" kern="1200" cap="none" spc="0" baseline="0" dirty="0">
                <a:solidFill>
                  <a:schemeClr val="tx2"/>
                </a:solidFill>
                <a:uFillTx/>
                <a:latin typeface="Aptos Display"/>
              </a:rPr>
              <a:t>um </a:t>
            </a: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entrave </a:t>
            </a:r>
            <a:r>
              <a:rPr lang="pt-BR" sz="4400" b="1" i="0" u="none" strike="noStrike" kern="1200" cap="none" spc="0" baseline="0" dirty="0">
                <a:solidFill>
                  <a:schemeClr val="tx2"/>
                </a:solidFill>
                <a:uFillTx/>
                <a:latin typeface="Aptos Display"/>
              </a:rPr>
              <a:t>ao crescimento?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7A446B81-2479-BB9F-C297-73EDBEC85D1F}"/>
              </a:ext>
            </a:extLst>
          </p:cNvPr>
          <p:cNvSpPr/>
          <p:nvPr/>
        </p:nvSpPr>
        <p:spPr>
          <a:xfrm>
            <a:off x="4953003" y="676674"/>
            <a:ext cx="2284290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783C84-F60C-6616-5FA5-5E87881E82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3597" y="676674"/>
            <a:ext cx="5364483" cy="1014014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Práxis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E7771C-0B01-248E-0A55-9EF4A18D30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19196" y="1690625"/>
            <a:ext cx="9740911" cy="4736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Conceição é uma grande referência por seus escritos e contribuições originais, provocativas e instigantes e por sua trajetória de efetiva ação para superação do subdesenvolvimento brasileiro: </a:t>
            </a:r>
          </a:p>
          <a:p>
            <a:pPr algn="just"/>
            <a:r>
              <a:rPr lang="pt-BR" sz="2000" dirty="0"/>
              <a:t>Elaboração do Plano de Metas, enquanto funcionária do BNDE</a:t>
            </a:r>
          </a:p>
          <a:p>
            <a:pPr algn="just"/>
            <a:r>
              <a:rPr lang="pt-BR" sz="2000" dirty="0"/>
              <a:t>Quadro da Cepal entre 1961 e 1974</a:t>
            </a:r>
          </a:p>
          <a:p>
            <a:pPr algn="just"/>
            <a:r>
              <a:rPr lang="pt-BR" sz="2000" dirty="0"/>
              <a:t>Fundação das pós-graduações em economia da Unicamp e UFRJ, institucionalizando a formação e a pesquisa com viés heterodoxo no país</a:t>
            </a:r>
          </a:p>
          <a:p>
            <a:pPr algn="just"/>
            <a:r>
              <a:rPr lang="pt-BR" sz="2000" dirty="0"/>
              <a:t>Redemocratização e contribuição na elaboração do Plano Cruzado e da Constituição de 1988</a:t>
            </a:r>
          </a:p>
          <a:p>
            <a:pPr algn="just"/>
            <a:r>
              <a:rPr lang="pt-BR" sz="2000" dirty="0"/>
              <a:t>Deputada federal eleita pelo PT em 1995, com atuação destacada contra o desmonte do Estado</a:t>
            </a:r>
          </a:p>
          <a:p>
            <a:pPr algn="just"/>
            <a:r>
              <a:rPr lang="pt-BR" sz="2000" dirty="0"/>
              <a:t>Construção do programa de governo de 2002 </a:t>
            </a:r>
          </a:p>
          <a:p>
            <a:pPr lvl="0"/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CF2B931A-B79C-1536-592C-1C29DD62C058}"/>
              </a:ext>
            </a:extLst>
          </p:cNvPr>
          <p:cNvSpPr/>
          <p:nvPr/>
        </p:nvSpPr>
        <p:spPr>
          <a:xfrm>
            <a:off x="2214877" y="595393"/>
            <a:ext cx="776053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tângulo: Cantos Arredondados 5">
            <a:extLst>
              <a:ext uri="{FF2B5EF4-FFF2-40B4-BE49-F238E27FC236}">
                <a16:creationId xmlns:a16="http://schemas.microsoft.com/office/drawing/2014/main" id="{607320AE-1BD3-6848-3242-E75483C9681B}"/>
              </a:ext>
            </a:extLst>
          </p:cNvPr>
          <p:cNvSpPr/>
          <p:nvPr/>
        </p:nvSpPr>
        <p:spPr>
          <a:xfrm>
            <a:off x="1838958" y="1194837"/>
            <a:ext cx="8512369" cy="5473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707AFD-4C47-4D3C-D4AF-CABAA862D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081" y="548009"/>
            <a:ext cx="8371844" cy="1274765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b="1" dirty="0">
                <a:solidFill>
                  <a:srgbClr val="FFFFFF"/>
                </a:solidFill>
                <a:latin typeface="Aptos Display" panose="020B0004020202020204" pitchFamily="34" charset="0"/>
              </a:rPr>
              <a:t>Estado e políticas sociais como</a:t>
            </a:r>
            <a:br>
              <a:rPr lang="pt-BR" b="1" dirty="0">
                <a:solidFill>
                  <a:srgbClr val="FFFFFF"/>
                </a:solidFill>
                <a:latin typeface="Aptos Display" panose="020B0004020202020204" pitchFamily="34" charset="0"/>
              </a:rPr>
            </a:br>
            <a:r>
              <a:rPr lang="pt-BR" b="1" dirty="0">
                <a:solidFill>
                  <a:srgbClr val="FFFFFF"/>
                </a:solidFill>
                <a:latin typeface="Aptos Display" panose="020B0004020202020204" pitchFamily="34" charset="0"/>
              </a:rPr>
              <a:t>motores do desenvolvimento - Brasil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DF4C1-D78A-E870-3A19-C04DF662F9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78020"/>
            <a:ext cx="10515600" cy="435133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2600" dirty="0"/>
              <a:t>Para Tavares, a perpetuação da condição de subdesenvolvimento no Brasil responde, portanto, às condições internacionais que fizeram naufragar sua tentativa de ascensão no sistema capitalista mundial, mas também a elementos internos</a:t>
            </a:r>
          </a:p>
          <a:p>
            <a:pPr lvl="0" algn="just"/>
            <a:r>
              <a:rPr lang="pt-BR" sz="2600" dirty="0"/>
              <a:t>Conceição retoma no final da década de 1990 as questões do pacto de dominação interna e da luta de classes no país como forma de revisitar o núcleo duro da reprodução das desigualdades e a manutenção do status de país subdesenvolvido</a:t>
            </a:r>
          </a:p>
          <a:p>
            <a:pPr lvl="0" algn="just"/>
            <a:r>
              <a:rPr lang="pt-BR" sz="2600" dirty="0"/>
              <a:t>Na prática, há </a:t>
            </a:r>
            <a:r>
              <a:rPr lang="pt-BR" sz="2600" b="1" dirty="0"/>
              <a:t>“pactos conservadores de dominação de nossas elites e o seu poder político</a:t>
            </a:r>
            <a:r>
              <a:rPr lang="pt-BR" sz="2600" dirty="0"/>
              <a:t>” que historicamente mantiveram as massas à margem do processo de desenvolvimento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6">
            <a:extLst>
              <a:ext uri="{FF2B5EF4-FFF2-40B4-BE49-F238E27FC236}">
                <a16:creationId xmlns:a16="http://schemas.microsoft.com/office/drawing/2014/main" id="{388CB5C2-896C-48F9-B3DB-3C5A564175D5}"/>
              </a:ext>
            </a:extLst>
          </p:cNvPr>
          <p:cNvSpPr/>
          <p:nvPr/>
        </p:nvSpPr>
        <p:spPr>
          <a:xfrm>
            <a:off x="870155" y="3418841"/>
            <a:ext cx="6013246" cy="29057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9046" cap="flat">
            <a:solidFill>
              <a:schemeClr val="tx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Entre as dimensões econômicas mais importantes  para o processo de acumulação de capital, a expansão da fronteira pelos negócios de produção e exportação do agrobusiness e da exploração de recursos naturais mantém-se </a:t>
            </a: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ao longo de toda a história econômica brasileira</a:t>
            </a: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.”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(Tavares, 1999, p. 210)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5B8B-3D37-6A0D-0B85-030941C9E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147" y="2160590"/>
            <a:ext cx="6980531" cy="9959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400" dirty="0"/>
              <a:t>Conceição passa a investigar os elementos que, na sua visão, retardaram a construção de uma nação democrática no Brasil. </a:t>
            </a:r>
            <a:r>
              <a:rPr lang="pt-BR" sz="2400" b="1" dirty="0"/>
              <a:t>Sua leitura permanece atual.</a:t>
            </a:r>
            <a:endParaRPr lang="pt-BR" b="1" dirty="0"/>
          </a:p>
        </p:txBody>
      </p:sp>
      <p:pic>
        <p:nvPicPr>
          <p:cNvPr id="4" name="Picture 2" descr="Economista Maria da Conceição Tavares morre aos 94 anos">
            <a:extLst>
              <a:ext uri="{FF2B5EF4-FFF2-40B4-BE49-F238E27FC236}">
                <a16:creationId xmlns:a16="http://schemas.microsoft.com/office/drawing/2014/main" id="{2BC9E95F-E104-8DB7-A4D8-4F7906FF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0"/>
          <a:stretch>
            <a:fillRect/>
          </a:stretch>
        </p:blipFill>
        <p:spPr>
          <a:xfrm>
            <a:off x="7614227" y="2875402"/>
            <a:ext cx="4537134" cy="3586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: Cantos Arredondados 10">
            <a:extLst>
              <a:ext uri="{FF2B5EF4-FFF2-40B4-BE49-F238E27FC236}">
                <a16:creationId xmlns:a16="http://schemas.microsoft.com/office/drawing/2014/main" id="{EEF35E84-DD6F-7BDD-664D-234400B2C9E8}"/>
              </a:ext>
            </a:extLst>
          </p:cNvPr>
          <p:cNvSpPr/>
          <p:nvPr/>
        </p:nvSpPr>
        <p:spPr>
          <a:xfrm>
            <a:off x="2214877" y="493794"/>
            <a:ext cx="776053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tângulo: Cantos Arredondados 12">
            <a:extLst>
              <a:ext uri="{FF2B5EF4-FFF2-40B4-BE49-F238E27FC236}">
                <a16:creationId xmlns:a16="http://schemas.microsoft.com/office/drawing/2014/main" id="{0D3CA305-024E-6FF2-7EAA-74CFC254F569}"/>
              </a:ext>
            </a:extLst>
          </p:cNvPr>
          <p:cNvSpPr/>
          <p:nvPr/>
        </p:nvSpPr>
        <p:spPr>
          <a:xfrm>
            <a:off x="1838958" y="1093238"/>
            <a:ext cx="8512369" cy="5473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C5B22B-582A-41AC-571C-E878DD2E489C}"/>
              </a:ext>
            </a:extLst>
          </p:cNvPr>
          <p:cNvSpPr txBox="1"/>
          <p:nvPr/>
        </p:nvSpPr>
        <p:spPr>
          <a:xfrm>
            <a:off x="1910081" y="446400"/>
            <a:ext cx="8371844" cy="1274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fontScale="925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Estado e políticas sociais como</a:t>
            </a:r>
            <a:b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</a:b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motores do desenvolvimento - Brasil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572DF02-08A8-E638-C1C5-EF0007D563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874867"/>
            <a:ext cx="11004584" cy="435829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pt-BR" sz="2100" dirty="0"/>
              <a:t>Tavares conclui que as nossas “transições democráticas”, além de periódica e recorrentemente interrompidas, nunca modificaram o </a:t>
            </a:r>
            <a:r>
              <a:rPr lang="pt-BR" sz="2100" b="1" dirty="0"/>
              <a:t>caráter concentrador da acumulação da riqueza </a:t>
            </a:r>
            <a:r>
              <a:rPr lang="pt-BR" sz="2100" dirty="0"/>
              <a:t>capitalista, </a:t>
            </a:r>
            <a:r>
              <a:rPr lang="pt-BR" sz="2100" b="1" dirty="0"/>
              <a:t>da distribuição de renda</a:t>
            </a:r>
            <a:r>
              <a:rPr lang="pt-BR" sz="2100" dirty="0"/>
              <a:t>, ou a </a:t>
            </a:r>
            <a:r>
              <a:rPr lang="pt-BR" sz="2100" b="1" dirty="0"/>
              <a:t>marginalização socioeconômica permanente </a:t>
            </a:r>
            <a:r>
              <a:rPr lang="pt-BR" sz="2100" dirty="0"/>
              <a:t>de uma grande parte da população</a:t>
            </a:r>
          </a:p>
          <a:p>
            <a:pPr lvl="0">
              <a:lnSpc>
                <a:spcPct val="120000"/>
              </a:lnSpc>
            </a:pPr>
            <a:r>
              <a:rPr lang="pt-BR" sz="2100" dirty="0"/>
              <a:t>O Estado sempre foi chamado a intervir para manter a segurança e o domínio das nossas classes proprietárias, ou tentar validar patrimonialmente o seu estoque de capital acumulado, em especial, por meio de políticas macroeconômicas convencionais</a:t>
            </a:r>
          </a:p>
          <a:p>
            <a:pPr lvl="0">
              <a:lnSpc>
                <a:spcPct val="120000"/>
              </a:lnSpc>
            </a:pPr>
            <a:r>
              <a:rPr lang="pt-BR" sz="2100" dirty="0"/>
              <a:t>Conceição escreve em 1999 que: “Permeado por conflitos sociais de toda a natureza, [o Brasil] dispõe, porém, de fortes organizações nacionais dos trabalhadores e do maior partido de esquerda da América Latina, </a:t>
            </a:r>
            <a:r>
              <a:rPr lang="pt-BR" sz="2100" b="1" dirty="0"/>
              <a:t>tendo</a:t>
            </a:r>
            <a:r>
              <a:rPr lang="pt-BR" sz="2100" dirty="0"/>
              <a:t>, portanto, </a:t>
            </a:r>
            <a:r>
              <a:rPr lang="pt-BR" sz="2100" b="1" dirty="0"/>
              <a:t>condições de travar uma luta de classes original</a:t>
            </a:r>
            <a:r>
              <a:rPr lang="pt-BR" sz="2100" dirty="0"/>
              <a:t>.”</a:t>
            </a:r>
          </a:p>
          <a:p>
            <a:pPr lvl="0"/>
            <a:endParaRPr lang="pt-BR" sz="2100" dirty="0"/>
          </a:p>
        </p:txBody>
      </p:sp>
      <p:sp>
        <p:nvSpPr>
          <p:cNvPr id="3" name="Retângulo: Cantos Arredondados 8">
            <a:extLst>
              <a:ext uri="{FF2B5EF4-FFF2-40B4-BE49-F238E27FC236}">
                <a16:creationId xmlns:a16="http://schemas.microsoft.com/office/drawing/2014/main" id="{AF2CE018-4B52-ED3B-C639-17692F771091}"/>
              </a:ext>
            </a:extLst>
          </p:cNvPr>
          <p:cNvSpPr/>
          <p:nvPr/>
        </p:nvSpPr>
        <p:spPr>
          <a:xfrm>
            <a:off x="2214877" y="493794"/>
            <a:ext cx="776053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tângulo: Cantos Arredondados 10">
            <a:extLst>
              <a:ext uri="{FF2B5EF4-FFF2-40B4-BE49-F238E27FC236}">
                <a16:creationId xmlns:a16="http://schemas.microsoft.com/office/drawing/2014/main" id="{59C4673D-A73B-4537-4639-05563BB12555}"/>
              </a:ext>
            </a:extLst>
          </p:cNvPr>
          <p:cNvSpPr/>
          <p:nvPr/>
        </p:nvSpPr>
        <p:spPr>
          <a:xfrm>
            <a:off x="1838958" y="1093238"/>
            <a:ext cx="8512369" cy="5473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657C40-D3C2-57C1-7673-E1B0287876A0}"/>
              </a:ext>
            </a:extLst>
          </p:cNvPr>
          <p:cNvSpPr txBox="1"/>
          <p:nvPr/>
        </p:nvSpPr>
        <p:spPr>
          <a:xfrm>
            <a:off x="1910081" y="446400"/>
            <a:ext cx="8371844" cy="1274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fontScale="925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Estado e políticas sociais como</a:t>
            </a:r>
            <a:b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</a:b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motores do desenvolvimento - Brasil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>
            <a:extLst>
              <a:ext uri="{FF2B5EF4-FFF2-40B4-BE49-F238E27FC236}">
                <a16:creationId xmlns:a16="http://schemas.microsoft.com/office/drawing/2014/main" id="{B3B55CC3-746B-76F7-0D73-83E674DF192A}"/>
              </a:ext>
            </a:extLst>
          </p:cNvPr>
          <p:cNvSpPr/>
          <p:nvPr/>
        </p:nvSpPr>
        <p:spPr>
          <a:xfrm>
            <a:off x="6096003" y="-203197"/>
            <a:ext cx="6289042" cy="7284723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7EE6-D5A3-4BCC-07CD-B7367F79EC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2960" y="2160590"/>
            <a:ext cx="4278669" cy="408414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pt-BR" sz="2200"/>
              <a:t>As questões da distribuição e da estruturação de um Estado social entram, portanto, na ordem do dia de qualquer projeto de desenvolvimento econômico para emancipação do Brasil</a:t>
            </a:r>
            <a:endParaRPr lang="pt-BR"/>
          </a:p>
          <a:p>
            <a:pPr lvl="0">
              <a:lnSpc>
                <a:spcPct val="110000"/>
              </a:lnSpc>
            </a:pPr>
            <a:r>
              <a:rPr lang="pt-BR" sz="2200"/>
              <a:t>No fundo, essa percepção já estava em textos clássicos, como </a:t>
            </a:r>
            <a:r>
              <a:rPr lang="pt-BR" sz="2200" i="1"/>
              <a:t>Além da estagnação</a:t>
            </a:r>
            <a:r>
              <a:rPr lang="pt-BR" sz="2200"/>
              <a:t>, que admitia a possibilidade de crescer mas sem justiça social e com efeitos deletérios para a sociedade</a:t>
            </a:r>
          </a:p>
        </p:txBody>
      </p:sp>
      <p:pic>
        <p:nvPicPr>
          <p:cNvPr id="4" name="Picture 2" descr="@rodaviva's video Tweet">
            <a:extLst>
              <a:ext uri="{FF2B5EF4-FFF2-40B4-BE49-F238E27FC236}">
                <a16:creationId xmlns:a16="http://schemas.microsoft.com/office/drawing/2014/main" id="{37D73139-7CA6-B3AF-335D-A08B33BD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6" r="18863"/>
          <a:stretch>
            <a:fillRect/>
          </a:stretch>
        </p:blipFill>
        <p:spPr>
          <a:xfrm>
            <a:off x="7164497" y="757123"/>
            <a:ext cx="3540273" cy="26954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A4D3E0-B603-639A-97B6-ED2289F00D8D}"/>
              </a:ext>
            </a:extLst>
          </p:cNvPr>
          <p:cNvSpPr txBox="1"/>
          <p:nvPr/>
        </p:nvSpPr>
        <p:spPr>
          <a:xfrm>
            <a:off x="6935897" y="3775859"/>
            <a:ext cx="3997628" cy="2346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85000" lnSpcReduction="10000"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A principal síntese dessa visão é a explicitada na entrevista no programa Roda Viva, em 1995: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“</a:t>
            </a:r>
            <a:r>
              <a:rPr lang="pt-BR" sz="20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Economia que não se preocupa com a justiça social é uma economia que condena os povos a isto que está acontecendo no mundo: uma brutal concentração de renda e de riqueza, o desemprego e a miséria</a:t>
            </a:r>
            <a:r>
              <a:rPr lang="pt-BR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”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8E6EB7-31EC-97D8-7B67-7D100004993C}"/>
              </a:ext>
            </a:extLst>
          </p:cNvPr>
          <p:cNvSpPr txBox="1"/>
          <p:nvPr/>
        </p:nvSpPr>
        <p:spPr>
          <a:xfrm>
            <a:off x="822960" y="761366"/>
            <a:ext cx="4368802" cy="1223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 dirty="0">
                <a:solidFill>
                  <a:schemeClr val="tx2"/>
                </a:solidFill>
                <a:uFillTx/>
                <a:latin typeface="Aptos Display"/>
              </a:rPr>
              <a:t>Estado e políticas sociais como motores do desenvolvimento - Brasil</a:t>
            </a:r>
            <a:endParaRPr lang="pt-BR" sz="3000" b="0" i="0" u="none" strike="noStrike" kern="1200" cap="none" spc="0" baseline="0" dirty="0">
              <a:solidFill>
                <a:schemeClr val="tx2"/>
              </a:solidFill>
              <a:uFillTx/>
              <a:latin typeface="Aptos Displ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6">
            <a:extLst>
              <a:ext uri="{FF2B5EF4-FFF2-40B4-BE49-F238E27FC236}">
                <a16:creationId xmlns:a16="http://schemas.microsoft.com/office/drawing/2014/main" id="{CF8B6CDB-30ED-898B-C07E-88FDABF76635}"/>
              </a:ext>
            </a:extLst>
          </p:cNvPr>
          <p:cNvSpPr/>
          <p:nvPr/>
        </p:nvSpPr>
        <p:spPr>
          <a:xfrm>
            <a:off x="843954" y="4130042"/>
            <a:ext cx="6059765" cy="241824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9046" cap="flat">
            <a:solidFill>
              <a:schemeClr val="tx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“Nunca fizemos nada sem o Estado. Não somos uma democracia espontânea. O fato é que hoje o nosso Estado está muito arrebentado. Dessa forma, é bastante difícil fazer uma política social mais ativa. Não é só falta de dinheiro.” (Tavares,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7FD5-CF02-E12A-6861-E05F8DAC89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3954" y="2144725"/>
            <a:ext cx="5893143" cy="1872435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2200" dirty="0"/>
              <a:t>Tavares associa as </a:t>
            </a:r>
            <a:r>
              <a:rPr lang="pt-BR" sz="2200" b="1" dirty="0"/>
              <a:t>capacidades estatais </a:t>
            </a:r>
            <a:r>
              <a:rPr lang="pt-BR" sz="2200" dirty="0"/>
              <a:t>à implementação de uma política social que permita enfrentar os problemas históricos do desenvolvimento brasileiro, associando diretamente as duas agendas:</a:t>
            </a:r>
            <a:endParaRPr lang="pt-BR" dirty="0"/>
          </a:p>
        </p:txBody>
      </p:sp>
      <p:pic>
        <p:nvPicPr>
          <p:cNvPr id="5" name="Picture 8" descr="Livro faz síntese dos 80 anos de Maria da Conceição Tavares - Vermelho">
            <a:extLst>
              <a:ext uri="{FF2B5EF4-FFF2-40B4-BE49-F238E27FC236}">
                <a16:creationId xmlns:a16="http://schemas.microsoft.com/office/drawing/2014/main" id="{28FCE818-E10A-24B1-6A17-12DD1132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11"/>
          <a:stretch>
            <a:fillRect/>
          </a:stretch>
        </p:blipFill>
        <p:spPr>
          <a:xfrm>
            <a:off x="7112093" y="2013499"/>
            <a:ext cx="4591449" cy="39915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: Cantos Arredondados 10">
            <a:extLst>
              <a:ext uri="{FF2B5EF4-FFF2-40B4-BE49-F238E27FC236}">
                <a16:creationId xmlns:a16="http://schemas.microsoft.com/office/drawing/2014/main" id="{6A00EEA4-5BC8-24C1-A24E-FA0E8D860652}"/>
              </a:ext>
            </a:extLst>
          </p:cNvPr>
          <p:cNvSpPr/>
          <p:nvPr/>
        </p:nvSpPr>
        <p:spPr>
          <a:xfrm>
            <a:off x="2214877" y="493794"/>
            <a:ext cx="776053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tângulo: Cantos Arredondados 12">
            <a:extLst>
              <a:ext uri="{FF2B5EF4-FFF2-40B4-BE49-F238E27FC236}">
                <a16:creationId xmlns:a16="http://schemas.microsoft.com/office/drawing/2014/main" id="{682E1A87-A9E5-033E-C8BE-4F0F34617F9D}"/>
              </a:ext>
            </a:extLst>
          </p:cNvPr>
          <p:cNvSpPr/>
          <p:nvPr/>
        </p:nvSpPr>
        <p:spPr>
          <a:xfrm>
            <a:off x="1838958" y="1093238"/>
            <a:ext cx="8512369" cy="5473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2313E3-9776-F80E-420F-D14AE713629C}"/>
              </a:ext>
            </a:extLst>
          </p:cNvPr>
          <p:cNvSpPr txBox="1"/>
          <p:nvPr/>
        </p:nvSpPr>
        <p:spPr>
          <a:xfrm>
            <a:off x="1910081" y="446400"/>
            <a:ext cx="8371844" cy="1274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fontScale="925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Estado e políticas sociais como</a:t>
            </a:r>
            <a:b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</a:b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motores do desenvolvimento - Brasil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4">
            <a:extLst>
              <a:ext uri="{FF2B5EF4-FFF2-40B4-BE49-F238E27FC236}">
                <a16:creationId xmlns:a16="http://schemas.microsoft.com/office/drawing/2014/main" id="{98CB9F58-62AF-072C-01E5-6FB135E3E800}"/>
              </a:ext>
            </a:extLst>
          </p:cNvPr>
          <p:cNvSpPr/>
          <p:nvPr/>
        </p:nvSpPr>
        <p:spPr>
          <a:xfrm>
            <a:off x="3698235" y="1997964"/>
            <a:ext cx="4789398" cy="2011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100" baseline="0">
                <a:solidFill>
                  <a:srgbClr val="000000"/>
                </a:solidFill>
                <a:uFillTx/>
                <a:latin typeface="Aptos Display"/>
                <a:ea typeface="Calibri"/>
                <a:cs typeface="Calibri"/>
              </a:rPr>
              <a:t>MARCOS DE POLÍTICAS SOCIAIS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ptos Display"/>
              <a:ea typeface="Calibri"/>
              <a:cs typeface="Calibri"/>
            </a:endParaRPr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8F960156-CC10-4766-5633-7313690ED237}"/>
              </a:ext>
            </a:extLst>
          </p:cNvPr>
          <p:cNvSpPr/>
          <p:nvPr/>
        </p:nvSpPr>
        <p:spPr>
          <a:xfrm>
            <a:off x="1895642" y="2681121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AF50"/>
          </a:solidFill>
          <a:ln w="12701" cap="flat">
            <a:solidFill>
              <a:srgbClr val="4CAF5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4" name="Text 6">
            <a:extLst>
              <a:ext uri="{FF2B5EF4-FFF2-40B4-BE49-F238E27FC236}">
                <a16:creationId xmlns:a16="http://schemas.microsoft.com/office/drawing/2014/main" id="{7E3A4A64-E8D8-563A-47BE-EEC98A01252C}"/>
              </a:ext>
            </a:extLst>
          </p:cNvPr>
          <p:cNvSpPr/>
          <p:nvPr/>
        </p:nvSpPr>
        <p:spPr>
          <a:xfrm>
            <a:off x="2078522" y="2626257"/>
            <a:ext cx="862096" cy="219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2003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41876084-29BD-015B-BDCC-1B4180458D8E}"/>
              </a:ext>
            </a:extLst>
          </p:cNvPr>
          <p:cNvSpPr/>
          <p:nvPr/>
        </p:nvSpPr>
        <p:spPr>
          <a:xfrm>
            <a:off x="2965490" y="2514600"/>
            <a:ext cx="7376958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Bolsa Família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—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unificação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de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programas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sociais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Valorização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do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salário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mínimo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: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crescimento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de 72%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em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termos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reais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até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2014. Início da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queda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acelerada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da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pobreza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E375BF28-B62D-2B92-69A3-0657E90F50AC}"/>
              </a:ext>
            </a:extLst>
          </p:cNvPr>
          <p:cNvSpPr/>
          <p:nvPr/>
        </p:nvSpPr>
        <p:spPr>
          <a:xfrm>
            <a:off x="1895642" y="3139949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7E22"/>
          </a:solidFill>
          <a:ln w="12701" cap="flat">
            <a:solidFill>
              <a:srgbClr val="E67E2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13D97EF7-0C62-395F-4C9C-679BFE30795B}"/>
              </a:ext>
            </a:extLst>
          </p:cNvPr>
          <p:cNvSpPr/>
          <p:nvPr/>
        </p:nvSpPr>
        <p:spPr>
          <a:xfrm>
            <a:off x="2078522" y="3123690"/>
            <a:ext cx="997482" cy="2011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2003–2010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48B7DFA5-6091-3D8E-037F-A1322EA56683}"/>
              </a:ext>
            </a:extLst>
          </p:cNvPr>
          <p:cNvSpPr/>
          <p:nvPr/>
        </p:nvSpPr>
        <p:spPr>
          <a:xfrm>
            <a:off x="2965490" y="3012948"/>
            <a:ext cx="7453594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Ciclo</a:t>
            </a:r>
            <a:r>
              <a:rPr lang="en-US" sz="1100" b="1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virtuoso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: boom de commodities +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políticas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redistributivas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 PIB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cresce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6,1%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em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2007 e 7,5%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em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2010.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Mortalidade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infantil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cai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50%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na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década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 Gini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recua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de 0,59 para 0,53.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9" name="Shape 11">
            <a:extLst>
              <a:ext uri="{FF2B5EF4-FFF2-40B4-BE49-F238E27FC236}">
                <a16:creationId xmlns:a16="http://schemas.microsoft.com/office/drawing/2014/main" id="{04C4BC2A-8099-08F3-6B46-EF81AE1BBC39}"/>
              </a:ext>
            </a:extLst>
          </p:cNvPr>
          <p:cNvSpPr/>
          <p:nvPr/>
        </p:nvSpPr>
        <p:spPr>
          <a:xfrm>
            <a:off x="1895642" y="3628138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196F3"/>
          </a:solidFill>
          <a:ln w="12701" cap="flat">
            <a:solidFill>
              <a:srgbClr val="2196F3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1832FF37-ED8E-F07C-5D38-2D536DDCCD04}"/>
              </a:ext>
            </a:extLst>
          </p:cNvPr>
          <p:cNvSpPr/>
          <p:nvPr/>
        </p:nvSpPr>
        <p:spPr>
          <a:xfrm>
            <a:off x="2078522" y="3602736"/>
            <a:ext cx="997482" cy="210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2004–2009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DC02C40F-A81F-D99A-9AD2-1621C1742671}"/>
              </a:ext>
            </a:extLst>
          </p:cNvPr>
          <p:cNvSpPr/>
          <p:nvPr/>
        </p:nvSpPr>
        <p:spPr>
          <a:xfrm>
            <a:off x="2965490" y="3511296"/>
            <a:ext cx="7453594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SUAS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(2004),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FUNDEB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(2006),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PAC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(2007),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BPC ampliado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(2008) e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Minha Casa, Minha Vida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(2009): expansão simultânea de assistência, educação, infraestrutura e habitação popular.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AAB4752-FA91-422E-9312-ABC3D1DD3359}"/>
              </a:ext>
            </a:extLst>
          </p:cNvPr>
          <p:cNvSpPr/>
          <p:nvPr/>
        </p:nvSpPr>
        <p:spPr>
          <a:xfrm>
            <a:off x="1895642" y="4156962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897B"/>
          </a:solidFill>
          <a:ln w="12701" cap="flat">
            <a:solidFill>
              <a:srgbClr val="00897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3" name="Text 15">
            <a:extLst>
              <a:ext uri="{FF2B5EF4-FFF2-40B4-BE49-F238E27FC236}">
                <a16:creationId xmlns:a16="http://schemas.microsoft.com/office/drawing/2014/main" id="{CB531797-30B4-6334-B1D1-4AE43C8BAE42}"/>
              </a:ext>
            </a:extLst>
          </p:cNvPr>
          <p:cNvSpPr/>
          <p:nvPr/>
        </p:nvSpPr>
        <p:spPr>
          <a:xfrm>
            <a:off x="2078522" y="4132575"/>
            <a:ext cx="862096" cy="219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2011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4" name="Text 16">
            <a:extLst>
              <a:ext uri="{FF2B5EF4-FFF2-40B4-BE49-F238E27FC236}">
                <a16:creationId xmlns:a16="http://schemas.microsoft.com/office/drawing/2014/main" id="{B5D95AE8-3D02-3D59-8C5A-58541112BCBB}"/>
              </a:ext>
            </a:extLst>
          </p:cNvPr>
          <p:cNvSpPr/>
          <p:nvPr/>
        </p:nvSpPr>
        <p:spPr>
          <a:xfrm>
            <a:off x="2965490" y="4009644"/>
            <a:ext cx="7453594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Brasil Sem Miséria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e consolidação da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previdência rural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: 2,5 mi de famílias incluídas no CadÚnico. 9,5 mi de trabalhadores rurais aposentados — maior cobertura rural do mundo (OIT).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5" name="Shape 17">
            <a:extLst>
              <a:ext uri="{FF2B5EF4-FFF2-40B4-BE49-F238E27FC236}">
                <a16:creationId xmlns:a16="http://schemas.microsoft.com/office/drawing/2014/main" id="{CB6A81C0-AC19-E07C-C710-A6C4EDC8962D}"/>
              </a:ext>
            </a:extLst>
          </p:cNvPr>
          <p:cNvSpPr/>
          <p:nvPr/>
        </p:nvSpPr>
        <p:spPr>
          <a:xfrm>
            <a:off x="1895642" y="4655310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53935"/>
          </a:solidFill>
          <a:ln w="12701" cap="flat">
            <a:solidFill>
              <a:srgbClr val="E5393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6" name="Text 18">
            <a:extLst>
              <a:ext uri="{FF2B5EF4-FFF2-40B4-BE49-F238E27FC236}">
                <a16:creationId xmlns:a16="http://schemas.microsoft.com/office/drawing/2014/main" id="{E76DE632-0C4A-21F8-805F-18D087550320}"/>
              </a:ext>
            </a:extLst>
          </p:cNvPr>
          <p:cNvSpPr/>
          <p:nvPr/>
        </p:nvSpPr>
        <p:spPr>
          <a:xfrm>
            <a:off x="2078522" y="4619749"/>
            <a:ext cx="997482" cy="210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2015–2016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7" name="Text 19">
            <a:extLst>
              <a:ext uri="{FF2B5EF4-FFF2-40B4-BE49-F238E27FC236}">
                <a16:creationId xmlns:a16="http://schemas.microsoft.com/office/drawing/2014/main" id="{B7A1E854-F232-E876-808B-E6C53EC6FCBE}"/>
              </a:ext>
            </a:extLst>
          </p:cNvPr>
          <p:cNvSpPr/>
          <p:nvPr/>
        </p:nvSpPr>
        <p:spPr>
          <a:xfrm>
            <a:off x="2965490" y="4507992"/>
            <a:ext cx="7453585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Ajuste fiscal, cortes sociais e recessão histórica (-3,5% e -3,3% do PIB). Desemprego sobe de 6% para 13%. Expansão dos Institutos Federais (660+ campi) atenua impacto na qualificação profissional. Pobreza volta a crescer.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8" name="Shape 20">
            <a:extLst>
              <a:ext uri="{FF2B5EF4-FFF2-40B4-BE49-F238E27FC236}">
                <a16:creationId xmlns:a16="http://schemas.microsoft.com/office/drawing/2014/main" id="{DA18C330-D453-C52E-632A-782828147A91}"/>
              </a:ext>
            </a:extLst>
          </p:cNvPr>
          <p:cNvSpPr/>
          <p:nvPr/>
        </p:nvSpPr>
        <p:spPr>
          <a:xfrm>
            <a:off x="1895642" y="5153658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B1FA2"/>
          </a:solidFill>
          <a:ln w="12701" cap="flat">
            <a:solidFill>
              <a:srgbClr val="7B1FA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19" name="Text 21">
            <a:extLst>
              <a:ext uri="{FF2B5EF4-FFF2-40B4-BE49-F238E27FC236}">
                <a16:creationId xmlns:a16="http://schemas.microsoft.com/office/drawing/2014/main" id="{1CDB29F9-2DDE-49C2-1C67-FAF038619FB7}"/>
              </a:ext>
            </a:extLst>
          </p:cNvPr>
          <p:cNvSpPr/>
          <p:nvPr/>
        </p:nvSpPr>
        <p:spPr>
          <a:xfrm>
            <a:off x="2078522" y="5129271"/>
            <a:ext cx="862096" cy="219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2020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20" name="Text 22">
            <a:extLst>
              <a:ext uri="{FF2B5EF4-FFF2-40B4-BE49-F238E27FC236}">
                <a16:creationId xmlns:a16="http://schemas.microsoft.com/office/drawing/2014/main" id="{AB34FC4E-F900-E10E-6288-1E56FE470825}"/>
              </a:ext>
            </a:extLst>
          </p:cNvPr>
          <p:cNvSpPr/>
          <p:nvPr/>
        </p:nvSpPr>
        <p:spPr>
          <a:xfrm>
            <a:off x="2965490" y="5006340"/>
            <a:ext cx="7453585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Pandemia Covid-19: PIB -3,3%. O </a:t>
            </a:r>
            <a:r>
              <a:rPr lang="en-US" sz="1100" b="1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Auxílio Emergencial</a:t>
            </a:r>
            <a:r>
              <a:rPr lang="en-US" sz="1100" b="0" i="0" u="none" strike="noStrike" kern="1200" cap="none" spc="0" baseline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(R$600/mês para ~68 mi de pessoas) amortiza a queda social — renda dos mais pobres chegou a superar temporariamente o patamar pré-pandemia.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21" name="Shape 23">
            <a:extLst>
              <a:ext uri="{FF2B5EF4-FFF2-40B4-BE49-F238E27FC236}">
                <a16:creationId xmlns:a16="http://schemas.microsoft.com/office/drawing/2014/main" id="{58AAAC00-894F-3CE0-2E7E-DFA80E61FFC8}"/>
              </a:ext>
            </a:extLst>
          </p:cNvPr>
          <p:cNvSpPr/>
          <p:nvPr/>
        </p:nvSpPr>
        <p:spPr>
          <a:xfrm>
            <a:off x="1895642" y="5662165"/>
            <a:ext cx="172419" cy="164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AF50"/>
          </a:solidFill>
          <a:ln w="12701" cap="flat">
            <a:solidFill>
              <a:srgbClr val="4CAF5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22" name="Text 24">
            <a:extLst>
              <a:ext uri="{FF2B5EF4-FFF2-40B4-BE49-F238E27FC236}">
                <a16:creationId xmlns:a16="http://schemas.microsoft.com/office/drawing/2014/main" id="{3348A363-973A-195B-CF33-252C921BD419}"/>
              </a:ext>
            </a:extLst>
          </p:cNvPr>
          <p:cNvSpPr/>
          <p:nvPr/>
        </p:nvSpPr>
        <p:spPr>
          <a:xfrm>
            <a:off x="2078522" y="5627619"/>
            <a:ext cx="929140" cy="219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A4A4A"/>
                </a:solidFill>
                <a:uFillTx/>
                <a:latin typeface="Aptos Display"/>
                <a:ea typeface="Calibri" pitchFamily="34"/>
                <a:cs typeface="Calibri" pitchFamily="34"/>
              </a:rPr>
              <a:t>2023–2024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23" name="Text 25">
            <a:extLst>
              <a:ext uri="{FF2B5EF4-FFF2-40B4-BE49-F238E27FC236}">
                <a16:creationId xmlns:a16="http://schemas.microsoft.com/office/drawing/2014/main" id="{734BAC45-518B-FA8F-6718-CE2D3D9004A3}"/>
              </a:ext>
            </a:extLst>
          </p:cNvPr>
          <p:cNvSpPr/>
          <p:nvPr/>
        </p:nvSpPr>
        <p:spPr>
          <a:xfrm>
            <a:off x="2965490" y="5504688"/>
            <a:ext cx="7376958" cy="4526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4572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Novo Bolsa Família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ampliado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+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aquecimento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do mercado de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trabalho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: 8,6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milhões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saem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da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pobreza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 Gini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atinge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0,504 —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menor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da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série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histórica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. Extrema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pobreza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cai</a:t>
            </a:r>
            <a:r>
              <a:rPr lang="en-US" sz="1100" b="0" i="0" u="none" strike="noStrike" kern="1200" cap="none" spc="0" baseline="0" dirty="0">
                <a:solidFill>
                  <a:srgbClr val="1E293B"/>
                </a:solidFill>
                <a:uFillTx/>
                <a:latin typeface="Aptos Display"/>
                <a:ea typeface="Calibri" pitchFamily="34"/>
                <a:cs typeface="Calibri" pitchFamily="34"/>
              </a:rPr>
              <a:t> para 3,5%.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ptos Display"/>
            </a:endParaRPr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48398DDF-ED7D-8B36-1B5F-E9449FB9100A}"/>
              </a:ext>
            </a:extLst>
          </p:cNvPr>
          <p:cNvSpPr/>
          <p:nvPr/>
        </p:nvSpPr>
        <p:spPr>
          <a:xfrm>
            <a:off x="2214877" y="493794"/>
            <a:ext cx="7760531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5" name="Retângulo: Cantos Arredondados 31">
            <a:extLst>
              <a:ext uri="{FF2B5EF4-FFF2-40B4-BE49-F238E27FC236}">
                <a16:creationId xmlns:a16="http://schemas.microsoft.com/office/drawing/2014/main" id="{D6CE24DD-828B-D9E6-1768-456F0A672581}"/>
              </a:ext>
            </a:extLst>
          </p:cNvPr>
          <p:cNvSpPr/>
          <p:nvPr/>
        </p:nvSpPr>
        <p:spPr>
          <a:xfrm>
            <a:off x="1838958" y="1093238"/>
            <a:ext cx="8512369" cy="5473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AAC98A-66EA-8041-9129-3D6873AA4154}"/>
              </a:ext>
            </a:extLst>
          </p:cNvPr>
          <p:cNvSpPr txBox="1"/>
          <p:nvPr/>
        </p:nvSpPr>
        <p:spPr>
          <a:xfrm>
            <a:off x="1910081" y="446400"/>
            <a:ext cx="8371844" cy="1274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fontScale="925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Estado e políticas sociais como</a:t>
            </a:r>
            <a:b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</a:br>
            <a:r>
              <a:rPr lang="pt-BR" sz="4400" b="1" i="0" u="none" strike="noStrike" kern="1200" cap="none" spc="0" baseline="0">
                <a:solidFill>
                  <a:srgbClr val="FFFFFF"/>
                </a:solidFill>
                <a:uFillTx/>
                <a:latin typeface="Aptos Display"/>
              </a:rPr>
              <a:t>motores do desenvolvimento - Brasil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818C4DA2-7924-0EE2-DEF3-20426829CC4B}"/>
              </a:ext>
            </a:extLst>
          </p:cNvPr>
          <p:cNvSpPr/>
          <p:nvPr/>
        </p:nvSpPr>
        <p:spPr>
          <a:xfrm>
            <a:off x="822960" y="365129"/>
            <a:ext cx="5799655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5CAEF0-2C53-2356-3ED5-EBFD27C0A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365129"/>
            <a:ext cx="6197272" cy="134414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FFFFFF"/>
                </a:solidFill>
              </a:rPr>
              <a:t>Legado e permanência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2734AC-90A5-25C7-1A31-56BEA7167A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2960" y="1825627"/>
            <a:ext cx="6055111" cy="4351336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2200"/>
              <a:t>“Por mais íngreme que seja a caminhada, </a:t>
            </a:r>
            <a:r>
              <a:rPr lang="pt-BR" sz="2200" b="1"/>
              <a:t>não vislumbro saídas que não pela própria sociedade, notadamente pelos nossos jovens</a:t>
            </a:r>
            <a:r>
              <a:rPr lang="pt-BR" sz="2200"/>
              <a:t>. Não os jovens de cabeça feita, pré-moldada, como se fossem blocos de concreto empilhados por mãos alheias. Esses mal chegaram e já estão a um passo da senectude. </a:t>
            </a:r>
            <a:r>
              <a:rPr lang="pt-BR" sz="2200" b="1"/>
              <a:t>Estou me referindo a uma juventude sem vícios, sem amarras, de mente aberta, capaz de se indignar e construir um saudável contraponto a essa torrente de reacionarismo que se espraia pelo país</a:t>
            </a:r>
            <a:r>
              <a:rPr lang="pt-BR" sz="2200"/>
              <a:t>.” (Tavares, 2017)</a:t>
            </a:r>
          </a:p>
        </p:txBody>
      </p:sp>
      <p:sp>
        <p:nvSpPr>
          <p:cNvPr id="5" name="Elipse 3">
            <a:extLst>
              <a:ext uri="{FF2B5EF4-FFF2-40B4-BE49-F238E27FC236}">
                <a16:creationId xmlns:a16="http://schemas.microsoft.com/office/drawing/2014/main" id="{BA52C225-01C1-84B2-A665-E72560EADFB5}"/>
              </a:ext>
            </a:extLst>
          </p:cNvPr>
          <p:cNvSpPr/>
          <p:nvPr/>
        </p:nvSpPr>
        <p:spPr>
          <a:xfrm>
            <a:off x="7876348" y="2521540"/>
            <a:ext cx="5181603" cy="50088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CEAF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Imagem 5" descr="Uma imagem contendo luz&#10;&#10;O conteúdo gerado por IA pode estar incorreto.">
            <a:extLst>
              <a:ext uri="{FF2B5EF4-FFF2-40B4-BE49-F238E27FC236}">
                <a16:creationId xmlns:a16="http://schemas.microsoft.com/office/drawing/2014/main" id="{A3715E27-B464-C5EB-34A4-1B34E3F1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0001">
            <a:off x="6807206" y="-721361"/>
            <a:ext cx="6898635" cy="86461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aia on X: &quot;Maria Conceição Tavares: um meme da economia brasileira&quot; / X">
            <a:extLst>
              <a:ext uri="{FF2B5EF4-FFF2-40B4-BE49-F238E27FC236}">
                <a16:creationId xmlns:a16="http://schemas.microsoft.com/office/drawing/2014/main" id="{C02812A5-ACAD-B67F-C908-DEF864D6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60" t="43725" r="78663" b="33463"/>
          <a:stretch>
            <a:fillRect/>
          </a:stretch>
        </p:blipFill>
        <p:spPr>
          <a:xfrm>
            <a:off x="6858000" y="3529108"/>
            <a:ext cx="3164537" cy="3328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Imagem">
            <a:extLst>
              <a:ext uri="{FF2B5EF4-FFF2-40B4-BE49-F238E27FC236}">
                <a16:creationId xmlns:a16="http://schemas.microsoft.com/office/drawing/2014/main" id="{20A96351-E7B3-56DF-2528-60DF2CAB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154"/>
          <a:stretch>
            <a:fillRect/>
          </a:stretch>
        </p:blipFill>
        <p:spPr>
          <a:xfrm>
            <a:off x="9251579" y="3529108"/>
            <a:ext cx="2940426" cy="33288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6BA941-2C43-8A6F-776E-65B9AA0A3571}"/>
              </a:ext>
            </a:extLst>
          </p:cNvPr>
          <p:cNvSpPr txBox="1"/>
          <p:nvPr/>
        </p:nvSpPr>
        <p:spPr>
          <a:xfrm>
            <a:off x="11282077" y="5879226"/>
            <a:ext cx="815791" cy="307777"/>
          </a:xfrm>
          <a:prstGeom prst="rect">
            <a:avLst/>
          </a:prstGeom>
          <a:solidFill>
            <a:srgbClr val="4866A4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%$#&amp;@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8F37E8D-761F-6460-39F5-A62F37965C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0" y="0"/>
            <a:ext cx="5334006" cy="355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ontent Placeholder 6" descr="A person with her hands on her chest&#10;&#10;Description automatically generated">
            <a:extLst>
              <a:ext uri="{FF2B5EF4-FFF2-40B4-BE49-F238E27FC236}">
                <a16:creationId xmlns:a16="http://schemas.microsoft.com/office/drawing/2014/main" id="{50E60A8C-27A9-D112-17F3-AC9BDD99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2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7F17B-7B69-AB0E-B9C5-65E4EE66D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3446" y="4148139"/>
            <a:ext cx="4104641" cy="1430341"/>
          </a:xfrm>
        </p:spPr>
        <p:txBody>
          <a:bodyPr>
            <a:normAutofit fontScale="90000"/>
          </a:bodyPr>
          <a:lstStyle/>
          <a:p>
            <a:pPr lvl="0"/>
            <a:r>
              <a:rPr lang="pt-BR" sz="7000" b="1">
                <a:solidFill>
                  <a:srgbClr val="FFFFFF"/>
                </a:solidFill>
              </a:rPr>
              <a:t>Obrigada!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05424D-FD2C-B6C7-DBE4-8C2BD648E96E}"/>
              </a:ext>
            </a:extLst>
          </p:cNvPr>
          <p:cNvSpPr/>
          <p:nvPr/>
        </p:nvSpPr>
        <p:spPr>
          <a:xfrm>
            <a:off x="975363" y="5618475"/>
            <a:ext cx="3931920" cy="91440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B6FFE7B7-332E-9FEE-42F3-2F91DBD0603D}"/>
              </a:ext>
            </a:extLst>
          </p:cNvPr>
          <p:cNvSpPr/>
          <p:nvPr/>
        </p:nvSpPr>
        <p:spPr>
          <a:xfrm>
            <a:off x="3246120" y="707160"/>
            <a:ext cx="5708215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7ECB67-CE87-7103-65A3-E5A65DCE7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8044" y="619431"/>
            <a:ext cx="10515600" cy="699595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A questão do método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FD3953-363F-1D62-BCAA-15853571C0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3394" y="1542091"/>
            <a:ext cx="10889391" cy="4322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A obra de Conceição:</a:t>
            </a:r>
          </a:p>
          <a:p>
            <a:pPr algn="just"/>
            <a:r>
              <a:rPr lang="pt-BR" sz="2400" dirty="0"/>
              <a:t>Construção teórico‑analítica e interpretação histórica</a:t>
            </a:r>
          </a:p>
          <a:p>
            <a:pPr algn="just"/>
            <a:r>
              <a:rPr lang="pt-BR" sz="2400" b="1" dirty="0"/>
              <a:t>As condições estruturais e históricas das economias latino‑americanas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b="1" dirty="0"/>
              <a:t>O método:</a:t>
            </a:r>
          </a:p>
          <a:p>
            <a:pPr algn="just"/>
            <a:r>
              <a:rPr lang="pt-BR" sz="2400" dirty="0"/>
              <a:t>histórico-estrutural </a:t>
            </a:r>
          </a:p>
          <a:p>
            <a:pPr lvl="1" algn="just"/>
            <a:r>
              <a:rPr lang="pt-BR" sz="2400" dirty="0"/>
              <a:t>“teorização sobre os movimentos de médio e longo prazo das economias periféricas latino-americanas, entendidos como movimentos peculiares processados sobre </a:t>
            </a:r>
            <a:r>
              <a:rPr lang="pt-BR" sz="2400" b="1" dirty="0"/>
              <a:t>estruturas produtivas, financeiras, institucionais e sociais subdesenvolvidas</a:t>
            </a:r>
            <a:r>
              <a:rPr lang="pt-BR" sz="2400" dirty="0"/>
              <a:t>” (Bielschowsky, 2010, p. 194)</a:t>
            </a:r>
          </a:p>
          <a:p>
            <a:pPr lvl="1" algn="just"/>
            <a:r>
              <a:rPr lang="pt-BR" sz="2400" dirty="0"/>
              <a:t>As características definidoras dessas economias seriam a </a:t>
            </a:r>
            <a:r>
              <a:rPr lang="pt-BR" sz="2400" b="1" dirty="0"/>
              <a:t>desigualdade, subordinação e heterogeneidade</a:t>
            </a:r>
            <a:r>
              <a:rPr lang="pt-BR" sz="2400" dirty="0"/>
              <a:t>, associadas à sua inserção na </a:t>
            </a:r>
            <a:r>
              <a:rPr lang="pt-BR" sz="2400" b="1" dirty="0"/>
              <a:t>divisão internacional do trabalho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C230CC-3128-A22F-2194-39B4CD0065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0278" y="1588157"/>
            <a:ext cx="10250762" cy="2890921"/>
          </a:xfrm>
        </p:spPr>
        <p:txBody>
          <a:bodyPr>
            <a:noAutofit/>
          </a:bodyPr>
          <a:lstStyle/>
          <a:p>
            <a:pPr lvl="0" algn="just"/>
            <a:r>
              <a:rPr lang="pt-BR" sz="2200"/>
              <a:t>“Conceição adiciona ao método originário de análise cepalino, a sua chamada ‘economia política’, apoiando-se em </a:t>
            </a:r>
            <a:r>
              <a:rPr lang="pt-BR" sz="2200" b="1"/>
              <a:t>Marx, Keynes, Kalecki, Steindl e Schumpeter</a:t>
            </a:r>
            <a:r>
              <a:rPr lang="pt-BR" sz="2200"/>
              <a:t>, para analisar a dinâmica e o processo da acumulação de capital no Brasil, o que a levará a rever muitos pontos discutidos no âmbito da Cepal” (Robilloti, 2016, p. 123)</a:t>
            </a:r>
          </a:p>
          <a:p>
            <a:pPr lvl="0" algn="just"/>
            <a:r>
              <a:rPr lang="pt-BR" sz="2200"/>
              <a:t>A autora realiza sua visão na análise que desenvolve, integrando as contribuições desses diferentes autores à discussão do processo de desenvolvimento brasileiro nos anos 1960 e 1970 e do estancamento do crescimento no período subsequente</a:t>
            </a:r>
          </a:p>
        </p:txBody>
      </p:sp>
      <p:sp>
        <p:nvSpPr>
          <p:cNvPr id="9" name="Retângulo: Cantos Arredondados 11">
            <a:extLst>
              <a:ext uri="{FF2B5EF4-FFF2-40B4-BE49-F238E27FC236}">
                <a16:creationId xmlns:a16="http://schemas.microsoft.com/office/drawing/2014/main" id="{01CE3671-C0F8-E49C-6F47-135FB533B5B5}"/>
              </a:ext>
            </a:extLst>
          </p:cNvPr>
          <p:cNvSpPr/>
          <p:nvPr/>
        </p:nvSpPr>
        <p:spPr>
          <a:xfrm>
            <a:off x="3246120" y="707160"/>
            <a:ext cx="5708215" cy="5676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3" name="Agrupar 6">
            <a:extLst>
              <a:ext uri="{FF2B5EF4-FFF2-40B4-BE49-F238E27FC236}">
                <a16:creationId xmlns:a16="http://schemas.microsoft.com/office/drawing/2014/main" id="{6DB14CDA-CBC0-1136-E085-F93A81D22D67}"/>
              </a:ext>
            </a:extLst>
          </p:cNvPr>
          <p:cNvGrpSpPr/>
          <p:nvPr/>
        </p:nvGrpSpPr>
        <p:grpSpPr>
          <a:xfrm>
            <a:off x="3058155" y="4871722"/>
            <a:ext cx="6079809" cy="1342329"/>
            <a:chOff x="3058155" y="4871722"/>
            <a:chExt cx="6079809" cy="1342329"/>
          </a:xfrm>
        </p:grpSpPr>
        <p:pic>
          <p:nvPicPr>
            <p:cNvPr id="4" name="Picture 2" descr="Karl Marx - Biografia - InfoEscola">
              <a:extLst>
                <a:ext uri="{FF2B5EF4-FFF2-40B4-BE49-F238E27FC236}">
                  <a16:creationId xmlns:a16="http://schemas.microsoft.com/office/drawing/2014/main" id="{64424D57-E9CD-D72C-7CB9-53A807E0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058155" y="4882841"/>
              <a:ext cx="1136105" cy="13312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Picture 6" descr="Decisões de investimento: produtivo e financeiro – baixe o livro - Forum 21">
              <a:extLst>
                <a:ext uri="{FF2B5EF4-FFF2-40B4-BE49-F238E27FC236}">
                  <a16:creationId xmlns:a16="http://schemas.microsoft.com/office/drawing/2014/main" id="{F417F8FD-9B86-5BA5-469C-1EF203AD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478" t="13986" r="33775" b="43414"/>
            <a:stretch>
              <a:fillRect/>
            </a:stretch>
          </p:blipFill>
          <p:spPr>
            <a:xfrm>
              <a:off x="5366302" y="4878516"/>
              <a:ext cx="1218502" cy="13312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4" descr="Keynes e o comunismo">
              <a:extLst>
                <a:ext uri="{FF2B5EF4-FFF2-40B4-BE49-F238E27FC236}">
                  <a16:creationId xmlns:a16="http://schemas.microsoft.com/office/drawing/2014/main" id="{53FD6CDC-E1AE-B12A-3773-D160E17DD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8895"/>
            <a:stretch>
              <a:fillRect/>
            </a:stretch>
          </p:blipFill>
          <p:spPr>
            <a:xfrm>
              <a:off x="4197251" y="4878278"/>
              <a:ext cx="1164698" cy="13312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10" descr="O homem que previu o fim do capitalismo e que ajuda a entender a economia  de hoje - BBC News Brasil">
              <a:extLst>
                <a:ext uri="{FF2B5EF4-FFF2-40B4-BE49-F238E27FC236}">
                  <a16:creationId xmlns:a16="http://schemas.microsoft.com/office/drawing/2014/main" id="{CE02B6C5-B236-8BFB-6E3E-D529A6968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3097" r="19579"/>
            <a:stretch>
              <a:fillRect/>
            </a:stretch>
          </p:blipFill>
          <p:spPr>
            <a:xfrm>
              <a:off x="6586999" y="4875160"/>
              <a:ext cx="1358012" cy="13312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Imagem 5">
              <a:extLst>
                <a:ext uri="{FF2B5EF4-FFF2-40B4-BE49-F238E27FC236}">
                  <a16:creationId xmlns:a16="http://schemas.microsoft.com/office/drawing/2014/main" id="{AF0EA681-120B-142D-89B9-D8C220AF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5788"/>
            <a:stretch>
              <a:fillRect/>
            </a:stretch>
          </p:blipFill>
          <p:spPr>
            <a:xfrm>
              <a:off x="7950881" y="4871722"/>
              <a:ext cx="1187083" cy="133121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1AD9A5E-876F-B894-BB5B-5D3AEE09CAE4}"/>
              </a:ext>
            </a:extLst>
          </p:cNvPr>
          <p:cNvSpPr txBox="1"/>
          <p:nvPr/>
        </p:nvSpPr>
        <p:spPr>
          <a:xfrm>
            <a:off x="828044" y="324483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FFFFFF"/>
                </a:solidFill>
                <a:uFillTx/>
                <a:latin typeface="Aptos Display"/>
              </a:rPr>
              <a:t>A questão do método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>
            <a:extLst>
              <a:ext uri="{FF2B5EF4-FFF2-40B4-BE49-F238E27FC236}">
                <a16:creationId xmlns:a16="http://schemas.microsoft.com/office/drawing/2014/main" id="{F54301B0-BBAB-1D92-0F75-651B5EE62148}"/>
              </a:ext>
            </a:extLst>
          </p:cNvPr>
          <p:cNvSpPr/>
          <p:nvPr/>
        </p:nvSpPr>
        <p:spPr>
          <a:xfrm>
            <a:off x="157477" y="203197"/>
            <a:ext cx="11856723" cy="6431276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03C88A-3E7A-57CD-8E88-05C0B74DF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040" y="751207"/>
            <a:ext cx="7416798" cy="1356046"/>
          </a:xfrm>
        </p:spPr>
        <p:txBody>
          <a:bodyPr anchorCtr="1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pt-BR" b="1" dirty="0"/>
              <a:t>Demanda efetiva</a:t>
            </a:r>
            <a:br>
              <a:rPr lang="pt-BR" b="1" dirty="0"/>
            </a:br>
            <a:r>
              <a:rPr lang="pt-BR" b="1" dirty="0"/>
              <a:t>e acumulação</a:t>
            </a:r>
            <a:endParaRPr lang="pt-B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1A03BF-79FE-433C-AF5C-6266976DD9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163" y="2191387"/>
            <a:ext cx="7025636" cy="435133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pt-BR" sz="3600" dirty="0"/>
              <a:t>“</a:t>
            </a:r>
            <a:r>
              <a:rPr lang="pt-BR" sz="3600" i="1" dirty="0"/>
              <a:t>Nossa visão macroeconômica central deriva-se [...] de </a:t>
            </a:r>
            <a:r>
              <a:rPr lang="pt-BR" sz="3600" i="1" dirty="0" err="1"/>
              <a:t>Kalecki</a:t>
            </a:r>
            <a:r>
              <a:rPr lang="pt-BR" sz="3600" i="1" dirty="0"/>
              <a:t>, que é um contemporâneo de Keynes, mas tem sobre ele a vantagem de uma </a:t>
            </a:r>
            <a:r>
              <a:rPr lang="pt-BR" sz="3600" b="1" i="1" dirty="0"/>
              <a:t>maior simplicidade analítica </a:t>
            </a:r>
            <a:r>
              <a:rPr lang="pt-BR" sz="3600" i="1" dirty="0"/>
              <a:t>e de uma </a:t>
            </a:r>
            <a:r>
              <a:rPr lang="pt-BR" sz="3600" b="1" i="1" dirty="0"/>
              <a:t>formulação rigorosa da Dinâmica Econômica</a:t>
            </a:r>
            <a:r>
              <a:rPr lang="pt-BR" sz="3600" dirty="0"/>
              <a:t>” (Tavares, 1974, p. 16) </a:t>
            </a:r>
          </a:p>
        </p:txBody>
      </p:sp>
      <p:pic>
        <p:nvPicPr>
          <p:cNvPr id="5" name="Picture 4" descr="Maria da Conceição Tavares marca debate econômico de JK ao TikTok -  15/10/2022 - Ilustríssima - Folha">
            <a:extLst>
              <a:ext uri="{FF2B5EF4-FFF2-40B4-BE49-F238E27FC236}">
                <a16:creationId xmlns:a16="http://schemas.microsoft.com/office/drawing/2014/main" id="{2B01F25E-F64E-5246-E288-BD783D8B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32"/>
          <a:stretch>
            <a:fillRect/>
          </a:stretch>
        </p:blipFill>
        <p:spPr>
          <a:xfrm>
            <a:off x="7760119" y="701043"/>
            <a:ext cx="3716560" cy="54586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7FDDD0-AB48-6C78-CE8E-B1E1FC4485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BR" sz="2600"/>
              <a:t>Os esquemas setoriais de análise de Michael Kalecki são incorporados para pensar a dinâmica das economias capitalistas, problematizando a acumulação de capital e a distribuição de renda em países semi-industrializados (Robilloti, 2016)</a:t>
            </a:r>
          </a:p>
          <a:p>
            <a:pPr lvl="0" algn="just"/>
            <a:r>
              <a:rPr lang="pt-BR" sz="2600"/>
              <a:t>Na interpretação de Tavares (2010, p. 77), esses esquemas são “uma versão pelo lado da demanda efetiva dos esquemas de reprodução de Marx”</a:t>
            </a:r>
          </a:p>
          <a:p>
            <a:pPr lvl="0" algn="just"/>
            <a:r>
              <a:rPr lang="pt-BR" sz="2600"/>
              <a:t>O </a:t>
            </a:r>
            <a:r>
              <a:rPr lang="pt-BR" sz="2600" b="1"/>
              <a:t>investimento é incorporado como categoria dinâmica</a:t>
            </a:r>
            <a:r>
              <a:rPr lang="pt-BR" sz="2600"/>
              <a:t>, o elemento cíclico que explica a determinação da capacidade produtiva e o processo de acumulação de capital</a:t>
            </a:r>
          </a:p>
        </p:txBody>
      </p:sp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5969AAC0-B2BD-A555-7FDB-8C1DF7EA3B81}"/>
              </a:ext>
            </a:extLst>
          </p:cNvPr>
          <p:cNvSpPr/>
          <p:nvPr/>
        </p:nvSpPr>
        <p:spPr>
          <a:xfrm>
            <a:off x="2052315" y="697001"/>
            <a:ext cx="8075487" cy="6387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FFBAFC-8E66-ED2B-02FD-86ED7B706E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Demanda efetiva e acumulação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49609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52898-E3D6-E04D-3E4A-742ACFC9F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97204"/>
            <a:ext cx="10515600" cy="1325559"/>
          </a:xfrm>
        </p:spPr>
        <p:txBody>
          <a:bodyPr anchorCtr="1"/>
          <a:lstStyle/>
          <a:p>
            <a:pPr lvl="0" algn="ctr"/>
            <a:r>
              <a:rPr lang="pt-BR" b="1" dirty="0"/>
              <a:t>Atualidade do pensamento de Tavares: </a:t>
            </a:r>
            <a:br>
              <a:rPr lang="pt-BR" b="1" dirty="0"/>
            </a:br>
            <a:r>
              <a:rPr lang="pt-BR" dirty="0"/>
              <a:t>5 perspectivas</a:t>
            </a:r>
          </a:p>
        </p:txBody>
      </p:sp>
      <p:grpSp>
        <p:nvGrpSpPr>
          <p:cNvPr id="3" name="Agrupar 23">
            <a:extLst>
              <a:ext uri="{FF2B5EF4-FFF2-40B4-BE49-F238E27FC236}">
                <a16:creationId xmlns:a16="http://schemas.microsoft.com/office/drawing/2014/main" id="{5AB0F40D-C303-3E86-F102-B7202A6B9784}"/>
              </a:ext>
            </a:extLst>
          </p:cNvPr>
          <p:cNvGrpSpPr/>
          <p:nvPr/>
        </p:nvGrpSpPr>
        <p:grpSpPr>
          <a:xfrm>
            <a:off x="1823715" y="1925324"/>
            <a:ext cx="8539014" cy="4500878"/>
            <a:chOff x="1823715" y="1925324"/>
            <a:chExt cx="8539014" cy="450087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23C31C4-6595-E967-FCF7-896E419D5038}"/>
                </a:ext>
              </a:extLst>
            </p:cNvPr>
            <p:cNvSpPr/>
            <p:nvPr/>
          </p:nvSpPr>
          <p:spPr>
            <a:xfrm>
              <a:off x="2122971" y="2971800"/>
              <a:ext cx="8239758" cy="5791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chemeClr val="tx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F5CFB17-C18E-80E8-75B2-37233131D768}"/>
                </a:ext>
              </a:extLst>
            </p:cNvPr>
            <p:cNvSpPr/>
            <p:nvPr/>
          </p:nvSpPr>
          <p:spPr>
            <a:xfrm>
              <a:off x="2122971" y="3855723"/>
              <a:ext cx="8239758" cy="5791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chemeClr val="tx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A1DC551-88E3-04CA-7591-7CF4EA2FD6CB}"/>
                </a:ext>
              </a:extLst>
            </p:cNvPr>
            <p:cNvSpPr/>
            <p:nvPr/>
          </p:nvSpPr>
          <p:spPr>
            <a:xfrm>
              <a:off x="2122971" y="4799585"/>
              <a:ext cx="8239758" cy="5791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chemeClr val="tx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CBBDAD94-6D3D-B488-A82C-63629361C3E5}"/>
                </a:ext>
              </a:extLst>
            </p:cNvPr>
            <p:cNvSpPr/>
            <p:nvPr/>
          </p:nvSpPr>
          <p:spPr>
            <a:xfrm>
              <a:off x="2122971" y="5643877"/>
              <a:ext cx="8239758" cy="5791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chemeClr val="tx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03C30E13-24F2-02A7-3B2B-D293AE01E25F}"/>
                </a:ext>
              </a:extLst>
            </p:cNvPr>
            <p:cNvSpPr/>
            <p:nvPr/>
          </p:nvSpPr>
          <p:spPr>
            <a:xfrm>
              <a:off x="2122971" y="2118363"/>
              <a:ext cx="8239758" cy="5791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chemeClr val="tx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D2942035-A640-18A4-5DB6-7FD5C9BB981C}"/>
                </a:ext>
              </a:extLst>
            </p:cNvPr>
            <p:cNvSpPr txBox="1"/>
            <p:nvPr/>
          </p:nvSpPr>
          <p:spPr>
            <a:xfrm>
              <a:off x="3021643" y="2286000"/>
              <a:ext cx="5755855" cy="3230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rmAutofit fontScale="92500" lnSpcReduction="20000"/>
            </a:bodyPr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 dirty="0">
                  <a:solidFill>
                    <a:schemeClr val="tx2"/>
                  </a:solidFill>
                  <a:uFillTx/>
                  <a:latin typeface="Aptos"/>
                </a:rPr>
                <a:t>Poder, dinheiro e hegemonia norte-americana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24E95948-352E-C506-3DC5-1F1254366CCF}"/>
                </a:ext>
              </a:extLst>
            </p:cNvPr>
            <p:cNvSpPr txBox="1"/>
            <p:nvPr/>
          </p:nvSpPr>
          <p:spPr>
            <a:xfrm>
              <a:off x="3021643" y="3078483"/>
              <a:ext cx="7320494" cy="3840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chemeClr val="tx2"/>
                  </a:solidFill>
                  <a:uFillTx/>
                  <a:latin typeface="Aptos"/>
                </a:rPr>
                <a:t>Tendência das economias latino-americanas à reprimarização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82C5B3CB-E95D-48D6-9DB6-8A390FBC2FFF}"/>
                </a:ext>
              </a:extLst>
            </p:cNvPr>
            <p:cNvSpPr txBox="1"/>
            <p:nvPr/>
          </p:nvSpPr>
          <p:spPr>
            <a:xfrm>
              <a:off x="3021643" y="3987798"/>
              <a:ext cx="7046174" cy="3332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chemeClr val="tx2"/>
                  </a:solidFill>
                  <a:uFillTx/>
                  <a:latin typeface="Aptos"/>
                </a:rPr>
                <a:t>Concentração de renda é um entrave ao crescimento?</a:t>
              </a:r>
              <a:endParaRPr lang="en-US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82353670-AFD4-B42E-93CC-5A15390617AD}"/>
                </a:ext>
              </a:extLst>
            </p:cNvPr>
            <p:cNvSpPr txBox="1"/>
            <p:nvPr/>
          </p:nvSpPr>
          <p:spPr>
            <a:xfrm>
              <a:off x="3021643" y="4941819"/>
              <a:ext cx="3530818" cy="41452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rmAutofit/>
            </a:bodyPr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chemeClr val="tx2"/>
                  </a:solidFill>
                  <a:uFillTx/>
                  <a:latin typeface="Aptos"/>
                </a:rPr>
                <a:t>Papel do Estado</a:t>
              </a:r>
              <a:endParaRPr lang="en-US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715D510-1445-9157-9AE8-EC8FED1D17A2}"/>
                </a:ext>
              </a:extLst>
            </p:cNvPr>
            <p:cNvSpPr txBox="1"/>
            <p:nvPr/>
          </p:nvSpPr>
          <p:spPr>
            <a:xfrm>
              <a:off x="3021643" y="5806440"/>
              <a:ext cx="4912577" cy="3332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rmAutofit fontScale="92500"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chemeClr val="tx2"/>
                  </a:solidFill>
                  <a:uFillTx/>
                  <a:latin typeface="Aptos"/>
                </a:rPr>
                <a:t>Desenvolvimento social como motor </a:t>
              </a:r>
              <a:endParaRPr lang="en-US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00" b="0" i="0" u="none" strike="noStrike" kern="1200" cap="none" spc="0" baseline="0">
                <a:solidFill>
                  <a:schemeClr val="tx2"/>
                </a:solidFill>
                <a:uFillTx/>
                <a:latin typeface="Aptos"/>
              </a:endParaRPr>
            </a:p>
          </p:txBody>
        </p:sp>
        <p:pic>
          <p:nvPicPr>
            <p:cNvPr id="14" name="Gráfico 18" descr="Selo 1 com preenchimento sólido">
              <a:extLst>
                <a:ext uri="{FF2B5EF4-FFF2-40B4-BE49-F238E27FC236}">
                  <a16:creationId xmlns:a16="http://schemas.microsoft.com/office/drawing/2014/main" id="{37B37822-B5D8-5B68-9CC4-14804B0259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23715" y="1925324"/>
              <a:ext cx="914400" cy="9144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5" name="Gráfico 19" descr="Selo 5 com preenchimento sólido">
              <a:extLst>
                <a:ext uri="{FF2B5EF4-FFF2-40B4-BE49-F238E27FC236}">
                  <a16:creationId xmlns:a16="http://schemas.microsoft.com/office/drawing/2014/main" id="{CC5CA974-B59B-65F4-CA5F-D9F9982D687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3715" y="5511802"/>
              <a:ext cx="914400" cy="9144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Gráfico 20" descr="Selo 4 com preenchimento sólido">
              <a:extLst>
                <a:ext uri="{FF2B5EF4-FFF2-40B4-BE49-F238E27FC236}">
                  <a16:creationId xmlns:a16="http://schemas.microsoft.com/office/drawing/2014/main" id="{BD7AAEF1-73AF-46F5-8D7D-8D142A7691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3715" y="4628519"/>
              <a:ext cx="914400" cy="9144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Gráfico 21" descr="Selo 3 com preenchimento sólido">
              <a:extLst>
                <a:ext uri="{FF2B5EF4-FFF2-40B4-BE49-F238E27FC236}">
                  <a16:creationId xmlns:a16="http://schemas.microsoft.com/office/drawing/2014/main" id="{FC7A3E1E-97B1-3655-E3DD-F885FF976C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3715" y="3724908"/>
              <a:ext cx="914400" cy="9144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8" name="Gráfico 22" descr="Crachá com preenchimento sólido">
              <a:extLst>
                <a:ext uri="{FF2B5EF4-FFF2-40B4-BE49-F238E27FC236}">
                  <a16:creationId xmlns:a16="http://schemas.microsoft.com/office/drawing/2014/main" id="{76FA26CA-9D92-976B-716F-4DB348436BE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23715" y="2831467"/>
              <a:ext cx="914400" cy="91440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1B02295D-1653-9D4F-4AE2-142D529F2AB6}"/>
              </a:ext>
            </a:extLst>
          </p:cNvPr>
          <p:cNvSpPr/>
          <p:nvPr/>
        </p:nvSpPr>
        <p:spPr>
          <a:xfrm>
            <a:off x="1445342" y="335155"/>
            <a:ext cx="9630697" cy="117578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639C42-6B9F-0F05-3861-39AEDE23F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444" y="340111"/>
            <a:ext cx="10994544" cy="1371600"/>
          </a:xfrm>
        </p:spPr>
        <p:txBody>
          <a:bodyPr anchorCtr="1"/>
          <a:lstStyle/>
          <a:p>
            <a:pPr lvl="0" algn="ctr"/>
            <a:r>
              <a:rPr lang="pt-BR" b="1" dirty="0">
                <a:solidFill>
                  <a:srgbClr val="FFFFFF"/>
                </a:solidFill>
              </a:rPr>
              <a:t>Poder, dinheiro e hegemonia 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norte-americana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1EB0EF-64B8-9B9C-0C03-84D126A8BD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16667"/>
            <a:ext cx="10715396" cy="350693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2200" dirty="0"/>
              <a:t>Condicionantes do processo de desenvolvimento da América Latina não se encerram em suas próprias fronteiras; resultam da ordem internacional e da assimetria de poder</a:t>
            </a:r>
          </a:p>
          <a:p>
            <a:pPr lvl="0" algn="just"/>
            <a:r>
              <a:rPr lang="pt-BR" sz="2200" dirty="0"/>
              <a:t>A recuperação das potências europeias, a ascensão do Japão e o desmantelamento de Bretton Woods após 1973 apontavam para uma espécie de vácuo sistêmico que abria espaço para uma nova ordem com múltiplos polos de poder – um mundo policêntrico, ainda que sob o domínio americano</a:t>
            </a:r>
          </a:p>
          <a:p>
            <a:pPr lvl="0" algn="just"/>
            <a:r>
              <a:rPr lang="pt-BR" sz="2200" dirty="0"/>
              <a:t>A </a:t>
            </a:r>
            <a:r>
              <a:rPr lang="pt-BR" sz="2200" b="1" dirty="0"/>
              <a:t>diplomacia do dólar forte</a:t>
            </a:r>
            <a:r>
              <a:rPr lang="pt-BR" sz="2200" dirty="0"/>
              <a:t>, associada à reorganização do sistema financeiro internacional, </a:t>
            </a:r>
            <a:r>
              <a:rPr lang="pt-BR" sz="2200" b="1" dirty="0"/>
              <a:t>porém, reafirmou a hegemonia americana </a:t>
            </a:r>
            <a:r>
              <a:rPr lang="pt-BR" sz="2200" dirty="0"/>
              <a:t>em termos e contornos inéditos</a:t>
            </a:r>
          </a:p>
        </p:txBody>
      </p:sp>
      <p:pic>
        <p:nvPicPr>
          <p:cNvPr id="5" name="Picture 4" descr="Cédula de cem dólares dos Estados Unidos – Wikipédia, a enciclopédia livre">
            <a:extLst>
              <a:ext uri="{FF2B5EF4-FFF2-40B4-BE49-F238E27FC236}">
                <a16:creationId xmlns:a16="http://schemas.microsoft.com/office/drawing/2014/main" id="{AE9AE9C9-45C7-A450-4C03-8B4D91A6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104" y="5429332"/>
            <a:ext cx="2293196" cy="9638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Japan new 5,000-yen note ( B369a) confirmed introduced 03.07.2024 –  BanknoteNews">
            <a:extLst>
              <a:ext uri="{FF2B5EF4-FFF2-40B4-BE49-F238E27FC236}">
                <a16:creationId xmlns:a16="http://schemas.microsoft.com/office/drawing/2014/main" id="{E10EEF58-F052-8487-42E6-4D0824FA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9300" y="5429332"/>
            <a:ext cx="1977252" cy="96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 descr="10 British Pounds Banknote - Foreign Currency">
            <a:extLst>
              <a:ext uri="{FF2B5EF4-FFF2-40B4-BE49-F238E27FC236}">
                <a16:creationId xmlns:a16="http://schemas.microsoft.com/office/drawing/2014/main" id="{B083E9BC-C5E0-0D3E-ACA7-06D3A715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6553" y="5429332"/>
            <a:ext cx="1841327" cy="966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 descr="1000 Deutsche Mark GERMAN FEDERAL REPUBLIC 1991 P.44a 4460037 Banknotes">
            <a:extLst>
              <a:ext uri="{FF2B5EF4-FFF2-40B4-BE49-F238E27FC236}">
                <a16:creationId xmlns:a16="http://schemas.microsoft.com/office/drawing/2014/main" id="{A6CD3164-F82F-DFA1-B1BE-53F8D88CCC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87880" y="5429286"/>
            <a:ext cx="2079318" cy="9649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2428</TotalTime>
  <Words>3375</Words>
  <Application>Microsoft Office PowerPoint</Application>
  <PresentationFormat>Widescreen</PresentationFormat>
  <Paragraphs>166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Franklin Gothic Book</vt:lpstr>
      <vt:lpstr>Wingdings</vt:lpstr>
      <vt:lpstr>Cortar</vt:lpstr>
      <vt:lpstr>Legado e atualIDADE das ideias de Tavares</vt:lpstr>
      <vt:lpstr>Apresentação do PowerPoint</vt:lpstr>
      <vt:lpstr>Práxis</vt:lpstr>
      <vt:lpstr>A questão do método</vt:lpstr>
      <vt:lpstr>Apresentação do PowerPoint</vt:lpstr>
      <vt:lpstr>Demanda efetiva e acumulação</vt:lpstr>
      <vt:lpstr>Demanda efetiva e acumulação</vt:lpstr>
      <vt:lpstr>Atualidade do pensamento de Tavares:  5 perspectivas</vt:lpstr>
      <vt:lpstr>Poder, dinheiro e hegemonia  norte-americana</vt:lpstr>
      <vt:lpstr>Poder, dinheiro e hegemonia  norte-americana</vt:lpstr>
      <vt:lpstr>Hegemonia norte-americana x China</vt:lpstr>
      <vt:lpstr>Hegemonia norte-americana x China</vt:lpstr>
      <vt:lpstr>Apresentação do PowerPoint</vt:lpstr>
      <vt:lpstr>Apresentação do PowerPoint</vt:lpstr>
      <vt:lpstr>China e o impacto sobre a América Latina</vt:lpstr>
      <vt:lpstr>Exemplo: Comércio Brasil x China</vt:lpstr>
      <vt:lpstr>Exportações brasileiras de manufaturados </vt:lpstr>
      <vt:lpstr>Exportações brasileiras de manufaturados </vt:lpstr>
      <vt:lpstr>Terras Raras</vt:lpstr>
      <vt:lpstr>Tendência das economias latino-americanas à reprimarização</vt:lpstr>
      <vt:lpstr>Tendência das economias latino-americanas à reprimarização</vt:lpstr>
      <vt:lpstr>Tendência das economias latino-americanas à reprimarização</vt:lpstr>
      <vt:lpstr>Tendência das economias latino-americanas à reprimarização</vt:lpstr>
      <vt:lpstr>Economias Latino-americanas e  Restrição Externa</vt:lpstr>
      <vt:lpstr>Economias Latino-americanas e  Restrição Externa</vt:lpstr>
      <vt:lpstr>Concentração de renda é um entrave ao crescimento? </vt:lpstr>
      <vt:lpstr>Conceição vs. Furtado</vt:lpstr>
      <vt:lpstr>Conceição vs. Furtado</vt:lpstr>
      <vt:lpstr>Apresentação do PowerPoint</vt:lpstr>
      <vt:lpstr>Estado e políticas sociais como motores do desenvolvimento -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Legado e permanência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Legado e relevância atual das ideias de Tavares</dc:title>
  <dc:creator>Norberto Montani Martins</dc:creator>
  <cp:lastModifiedBy>carolina resende</cp:lastModifiedBy>
  <cp:revision>614</cp:revision>
  <cp:lastPrinted>2026-05-15T18:41:45Z</cp:lastPrinted>
  <dcterms:created xsi:type="dcterms:W3CDTF">2024-11-18T13:21:41Z</dcterms:created>
  <dcterms:modified xsi:type="dcterms:W3CDTF">2026-05-18T18:12:55Z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0x010100E20737D3EFB7BD45881C1634AFC4214F</vt:lpwstr>
  </property>
  <property fmtid="{D5CDD505-2E9C-101B-9397-08002B2CF9AE}" pid="3" name="MediaServiceImageTags">
    <vt:lpwstr/>
  </property>
  <property fmtid="{D5CDD505-2E9C-101B-9397-08002B2CF9AE}" pid="4" name="Order">
    <vt:r8>88700</vt:r8>
  </property>
</Properties>
</file>