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4"/>
  </p:sldMasterIdLst>
  <p:notesMasterIdLst>
    <p:notesMasterId r:id="rId17"/>
  </p:notesMasterIdLst>
  <p:sldIdLst>
    <p:sldId id="256" r:id="rId5"/>
    <p:sldId id="314" r:id="rId6"/>
    <p:sldId id="317" r:id="rId7"/>
    <p:sldId id="316" r:id="rId8"/>
    <p:sldId id="325" r:id="rId9"/>
    <p:sldId id="326" r:id="rId10"/>
    <p:sldId id="330" r:id="rId11"/>
    <p:sldId id="315" r:id="rId12"/>
    <p:sldId id="341" r:id="rId13"/>
    <p:sldId id="324" r:id="rId14"/>
    <p:sldId id="345" r:id="rId15"/>
    <p:sldId id="323" r:id="rId16"/>
  </p:sldIdLst>
  <p:sldSz cx="12192000" cy="6858000"/>
  <p:notesSz cx="6858000" cy="9144000"/>
  <p:embeddedFontLst>
    <p:embeddedFont>
      <p:font typeface="Aptos Narrow" panose="020B0004020202020204" pitchFamily="34" charset="0"/>
      <p:regular r:id="rId18"/>
      <p:bold r:id="rId19"/>
    </p:embeddedFont>
    <p:embeddedFont>
      <p:font typeface="Play" panose="020B0604020202020204" charset="0"/>
      <p:regular r:id="rId20"/>
      <p:bold r:id="rId21"/>
    </p:embeddedFont>
    <p:embeddedFont>
      <p:font typeface="Raleway" pitchFamily="2" charset="0"/>
      <p:regular r:id="rId22"/>
      <p:bold r:id="rId23"/>
    </p:embeddedFont>
    <p:embeddedFont>
      <p:font typeface="Raleway Black" pitchFamily="2" charset="0"/>
      <p:bold r:id="rId24"/>
    </p:embeddedFont>
    <p:embeddedFont>
      <p:font typeface="Raleway Medium" pitchFamily="2" charset="0"/>
      <p:regular r:id="rId25"/>
    </p:embeddedFont>
    <p:embeddedFont>
      <p:font typeface="Raleway SemiBold" pitchFamily="2" charset="0"/>
      <p:bold r:id="rId26"/>
    </p:embeddedFont>
    <p:embeddedFont>
      <p:font typeface="Segoe UI" panose="020B0502040204020203" pitchFamily="34" charset="0"/>
      <p:regular r:id="rId27"/>
      <p:bold r:id="rId28"/>
      <p:italic r:id="rId29"/>
      <p:boldItalic r:id="rId30"/>
    </p:embeddedFont>
    <p:embeddedFont>
      <p:font typeface="Tahoma" panose="020B0604030504040204" pitchFamily="34" charset="0"/>
      <p:regular r:id="rId31"/>
      <p:bold r:id="rId32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74" roundtripDataSignature="AMtx7mgNRDsQ2zw6V7r0cPqV3/NgDdR22Q==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EA4B5B03-FF8D-2D7D-1758-88CA57BA661F}" name="Rita de Cassia Vandanezi Munck" initials="RM" userId="S::rita.munck@gestao.gov.br::85f9bceb-bfd4-40dc-90c0-1b1c9d451c64" providerId="AD"/>
  <p188:author id="{36C7DA4E-2D92-CFE4-FB67-010153DA011E}" name="NATALIA DA SILVA PINTO" initials="NP" userId="S::natalia.pinto@gestao.gov.br::8227d457-771e-4f0d-8d8d-aac0acda67d4" providerId="AD"/>
  <p188:author id="{6ED12564-4454-CA00-C6FF-5040BBD04D54}" name="Danilo Oliveira Imbimbo" initials="DO" userId="S::danilo.imbimbo@gestao.gov.br::ff0bc5e2-42d4-481c-ae88-31a657755625" providerId="AD"/>
  <p188:author id="{FA3BF2BE-132D-C456-99F7-4D9EE375354F}" name="MARIA LUISA GUIMARAES DE BARROS" initials="ML" userId="S::maria.luisa@gestao.gov.br::c7069945-096a-403a-872d-1a01b67dd5a2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Roberta Battisti" initials="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94F28"/>
    <a:srgbClr val="EDF6FB"/>
    <a:srgbClr val="1A4A73"/>
    <a:srgbClr val="FFCF03"/>
    <a:srgbClr val="B4E5A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332E428-3387-44C6-9F3E-A6908A19BF95}" v="7" dt="2026-11-04T18:29:23.873"/>
    <p1510:client id="{A8892E62-4AC0-4369-9FA3-7893241D4C19}" v="40" dt="2026-11-04T18:29:15.71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font" Target="fonts/font1.fntdata"/><Relationship Id="rId26" Type="http://schemas.openxmlformats.org/officeDocument/2006/relationships/font" Target="fonts/font9.fntdata"/><Relationship Id="rId21" Type="http://schemas.openxmlformats.org/officeDocument/2006/relationships/font" Target="fonts/font4.fntdata"/><Relationship Id="rId76" Type="http://schemas.openxmlformats.org/officeDocument/2006/relationships/presProps" Target="presProp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font" Target="fonts/font3.fntdata"/><Relationship Id="rId29" Type="http://schemas.openxmlformats.org/officeDocument/2006/relationships/font" Target="fonts/font12.fntdata"/><Relationship Id="rId75" Type="http://schemas.openxmlformats.org/officeDocument/2006/relationships/commentAuthors" Target="commentAuthor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font" Target="fonts/font7.fntdata"/><Relationship Id="rId32" Type="http://schemas.openxmlformats.org/officeDocument/2006/relationships/font" Target="fonts/font15.fntdata"/><Relationship Id="rId74" Type="http://customschemas.google.com/relationships/presentationmetadata" Target="metadata"/><Relationship Id="rId79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font" Target="fonts/font6.fntdata"/><Relationship Id="rId28" Type="http://schemas.openxmlformats.org/officeDocument/2006/relationships/font" Target="fonts/font11.fntdata"/><Relationship Id="rId82" Type="http://schemas.microsoft.com/office/2018/10/relationships/authors" Target="authors.xml"/><Relationship Id="rId10" Type="http://schemas.openxmlformats.org/officeDocument/2006/relationships/slide" Target="slides/slide6.xml"/><Relationship Id="rId19" Type="http://schemas.openxmlformats.org/officeDocument/2006/relationships/font" Target="fonts/font2.fntdata"/><Relationship Id="rId31" Type="http://schemas.openxmlformats.org/officeDocument/2006/relationships/font" Target="fonts/font14.fntdata"/><Relationship Id="rId78" Type="http://schemas.openxmlformats.org/officeDocument/2006/relationships/theme" Target="theme/theme1.xml"/><Relationship Id="rId81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font" Target="fonts/font5.fntdata"/><Relationship Id="rId27" Type="http://schemas.openxmlformats.org/officeDocument/2006/relationships/font" Target="fonts/font10.fntdata"/><Relationship Id="rId30" Type="http://schemas.openxmlformats.org/officeDocument/2006/relationships/font" Target="fonts/font13.fntdata"/><Relationship Id="rId77" Type="http://schemas.openxmlformats.org/officeDocument/2006/relationships/viewProps" Target="viewProps.xml"/><Relationship Id="rId8" Type="http://schemas.openxmlformats.org/officeDocument/2006/relationships/slide" Target="slides/slide4.xml"/><Relationship Id="rId80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notesMaster" Target="notesMasters/notesMaster1.xml"/><Relationship Id="rId25" Type="http://schemas.openxmlformats.org/officeDocument/2006/relationships/font" Target="fonts/font8.fntdata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ARIA LUISA GUIMARAES DE BARROS" userId="0859f9c1-a811-4e2a-9ab4-57c879e5bd26" providerId="ADAL" clId="{3F81C2E1-647C-4E53-939A-D766892318CA}"/>
    <pc:docChg chg="undo custSel modSld">
      <pc:chgData name="MARIA LUISA GUIMARAES DE BARROS" userId="0859f9c1-a811-4e2a-9ab4-57c879e5bd26" providerId="ADAL" clId="{3F81C2E1-647C-4E53-939A-D766892318CA}" dt="2026-10-29T17:00:28.315" v="370" actId="113"/>
      <pc:docMkLst>
        <pc:docMk/>
      </pc:docMkLst>
      <pc:sldChg chg="modSp mod">
        <pc:chgData name="MARIA LUISA GUIMARAES DE BARROS" userId="0859f9c1-a811-4e2a-9ab4-57c879e5bd26" providerId="ADAL" clId="{3F81C2E1-647C-4E53-939A-D766892318CA}" dt="2026-10-29T15:24:35.485" v="13" actId="1076"/>
        <pc:sldMkLst>
          <pc:docMk/>
          <pc:sldMk cId="1996430761" sldId="325"/>
        </pc:sldMkLst>
        <pc:spChg chg="mod">
          <ac:chgData name="MARIA LUISA GUIMARAES DE BARROS" userId="0859f9c1-a811-4e2a-9ab4-57c879e5bd26" providerId="ADAL" clId="{3F81C2E1-647C-4E53-939A-D766892318CA}" dt="2026-10-29T15:24:29.189" v="12" actId="1076"/>
          <ac:spMkLst>
            <pc:docMk/>
            <pc:sldMk cId="1996430761" sldId="325"/>
            <ac:spMk id="4" creationId="{BD00B132-6B6D-F179-A2B8-42531679B243}"/>
          </ac:spMkLst>
        </pc:spChg>
        <pc:spChg chg="mod">
          <ac:chgData name="MARIA LUISA GUIMARAES DE BARROS" userId="0859f9c1-a811-4e2a-9ab4-57c879e5bd26" providerId="ADAL" clId="{3F81C2E1-647C-4E53-939A-D766892318CA}" dt="2026-10-29T15:24:35.485" v="13" actId="1076"/>
          <ac:spMkLst>
            <pc:docMk/>
            <pc:sldMk cId="1996430761" sldId="325"/>
            <ac:spMk id="15" creationId="{C1364DA0-0BDE-38BE-9CA3-EB77D9EE499F}"/>
          </ac:spMkLst>
        </pc:spChg>
        <pc:graphicFrameChg chg="modGraphic">
          <ac:chgData name="MARIA LUISA GUIMARAES DE BARROS" userId="0859f9c1-a811-4e2a-9ab4-57c879e5bd26" providerId="ADAL" clId="{3F81C2E1-647C-4E53-939A-D766892318CA}" dt="2026-10-29T15:23:35.495" v="3" actId="20577"/>
          <ac:graphicFrameMkLst>
            <pc:docMk/>
            <pc:sldMk cId="1996430761" sldId="325"/>
            <ac:graphicFrameMk id="17" creationId="{954A88B6-5A82-3894-3AF5-3552AB8F65D4}"/>
          </ac:graphicFrameMkLst>
        </pc:graphicFrameChg>
      </pc:sldChg>
      <pc:sldChg chg="modSp mod">
        <pc:chgData name="MARIA LUISA GUIMARAES DE BARROS" userId="0859f9c1-a811-4e2a-9ab4-57c879e5bd26" providerId="ADAL" clId="{3F81C2E1-647C-4E53-939A-D766892318CA}" dt="2026-10-29T15:32:28.208" v="206" actId="1076"/>
        <pc:sldMkLst>
          <pc:docMk/>
          <pc:sldMk cId="2699530136" sldId="326"/>
        </pc:sldMkLst>
        <pc:spChg chg="mod">
          <ac:chgData name="MARIA LUISA GUIMARAES DE BARROS" userId="0859f9c1-a811-4e2a-9ab4-57c879e5bd26" providerId="ADAL" clId="{3F81C2E1-647C-4E53-939A-D766892318CA}" dt="2026-10-29T15:24:39.572" v="14" actId="1076"/>
          <ac:spMkLst>
            <pc:docMk/>
            <pc:sldMk cId="2699530136" sldId="326"/>
            <ac:spMk id="4" creationId="{4D80FAD8-F557-DD9D-95EE-8A3186D2F74B}"/>
          </ac:spMkLst>
        </pc:spChg>
        <pc:spChg chg="mod">
          <ac:chgData name="MARIA LUISA GUIMARAES DE BARROS" userId="0859f9c1-a811-4e2a-9ab4-57c879e5bd26" providerId="ADAL" clId="{3F81C2E1-647C-4E53-939A-D766892318CA}" dt="2026-10-29T15:32:28.208" v="206" actId="1076"/>
          <ac:spMkLst>
            <pc:docMk/>
            <pc:sldMk cId="2699530136" sldId="326"/>
            <ac:spMk id="15" creationId="{92545FE6-FD7D-134A-6358-85C580241014}"/>
          </ac:spMkLst>
        </pc:spChg>
      </pc:sldChg>
      <pc:sldChg chg="modSp mod">
        <pc:chgData name="MARIA LUISA GUIMARAES DE BARROS" userId="0859f9c1-a811-4e2a-9ab4-57c879e5bd26" providerId="ADAL" clId="{3F81C2E1-647C-4E53-939A-D766892318CA}" dt="2026-10-29T17:00:28.315" v="370" actId="113"/>
        <pc:sldMkLst>
          <pc:docMk/>
          <pc:sldMk cId="2584738713" sldId="330"/>
        </pc:sldMkLst>
        <pc:spChg chg="mod">
          <ac:chgData name="MARIA LUISA GUIMARAES DE BARROS" userId="0859f9c1-a811-4e2a-9ab4-57c879e5bd26" providerId="ADAL" clId="{3F81C2E1-647C-4E53-939A-D766892318CA}" dt="2026-10-29T17:00:28.315" v="370" actId="113"/>
          <ac:spMkLst>
            <pc:docMk/>
            <pc:sldMk cId="2584738713" sldId="330"/>
            <ac:spMk id="9" creationId="{E3F8344E-0A7F-3695-8A59-6F057961A6B4}"/>
          </ac:spMkLst>
        </pc:spChg>
        <pc:spChg chg="mod">
          <ac:chgData name="MARIA LUISA GUIMARAES DE BARROS" userId="0859f9c1-a811-4e2a-9ab4-57c879e5bd26" providerId="ADAL" clId="{3F81C2E1-647C-4E53-939A-D766892318CA}" dt="2026-10-29T15:24:46.835" v="16" actId="1076"/>
          <ac:spMkLst>
            <pc:docMk/>
            <pc:sldMk cId="2584738713" sldId="330"/>
            <ac:spMk id="21" creationId="{3374EEF5-5C4D-48FB-2FC4-23EFBA548E25}"/>
          </ac:spMkLst>
        </pc:spChg>
      </pc:sldChg>
    </pc:docChg>
  </pc:docChgLst>
  <pc:docChgLst>
    <pc:chgData name="Henrique Mundim de Mattos Paixão" userId="0b1581b5-85ad-42d8-ba08-05bf60f6c9d1" providerId="ADAL" clId="{40B0454D-BB75-4359-83D9-3BEE5E2A9526}"/>
    <pc:docChg chg="custSel modSld">
      <pc:chgData name="Henrique Mundim de Mattos Paixão" userId="0b1581b5-85ad-42d8-ba08-05bf60f6c9d1" providerId="ADAL" clId="{40B0454D-BB75-4359-83D9-3BEE5E2A9526}" dt="2026-11-04T18:29:23.873" v="66" actId="20577"/>
      <pc:docMkLst>
        <pc:docMk/>
      </pc:docMkLst>
      <pc:sldChg chg="modSp mod">
        <pc:chgData name="Henrique Mundim de Mattos Paixão" userId="0b1581b5-85ad-42d8-ba08-05bf60f6c9d1" providerId="ADAL" clId="{40B0454D-BB75-4359-83D9-3BEE5E2A9526}" dt="2026-11-04T17:50:24.900" v="38" actId="20577"/>
        <pc:sldMkLst>
          <pc:docMk/>
          <pc:sldMk cId="1476883469" sldId="314"/>
        </pc:sldMkLst>
        <pc:spChg chg="mod">
          <ac:chgData name="Henrique Mundim de Mattos Paixão" userId="0b1581b5-85ad-42d8-ba08-05bf60f6c9d1" providerId="ADAL" clId="{40B0454D-BB75-4359-83D9-3BEE5E2A9526}" dt="2026-11-04T17:50:24.900" v="38" actId="20577"/>
          <ac:spMkLst>
            <pc:docMk/>
            <pc:sldMk cId="1476883469" sldId="314"/>
            <ac:spMk id="4" creationId="{979D822F-FA89-4B72-9B4D-9E89C713AC0B}"/>
          </ac:spMkLst>
        </pc:spChg>
      </pc:sldChg>
      <pc:sldChg chg="modSp mod">
        <pc:chgData name="Henrique Mundim de Mattos Paixão" userId="0b1581b5-85ad-42d8-ba08-05bf60f6c9d1" providerId="ADAL" clId="{40B0454D-BB75-4359-83D9-3BEE5E2A9526}" dt="2026-11-04T18:29:23.873" v="66" actId="20577"/>
        <pc:sldMkLst>
          <pc:docMk/>
          <pc:sldMk cId="1876234898" sldId="315"/>
        </pc:sldMkLst>
        <pc:spChg chg="mod">
          <ac:chgData name="Henrique Mundim de Mattos Paixão" userId="0b1581b5-85ad-42d8-ba08-05bf60f6c9d1" providerId="ADAL" clId="{40B0454D-BB75-4359-83D9-3BEE5E2A9526}" dt="2026-11-04T18:29:23.873" v="66" actId="20577"/>
          <ac:spMkLst>
            <pc:docMk/>
            <pc:sldMk cId="1876234898" sldId="315"/>
            <ac:spMk id="18" creationId="{78499988-F652-A907-E17C-A683C3335655}"/>
          </ac:spMkLst>
        </pc:spChg>
      </pc:sldChg>
      <pc:sldChg chg="modSp mod">
        <pc:chgData name="Henrique Mundim de Mattos Paixão" userId="0b1581b5-85ad-42d8-ba08-05bf60f6c9d1" providerId="ADAL" clId="{40B0454D-BB75-4359-83D9-3BEE5E2A9526}" dt="2026-10-27T19:21:20.751" v="34" actId="20577"/>
        <pc:sldMkLst>
          <pc:docMk/>
          <pc:sldMk cId="2714100716" sldId="316"/>
        </pc:sldMkLst>
        <pc:spChg chg="mod">
          <ac:chgData name="Henrique Mundim de Mattos Paixão" userId="0b1581b5-85ad-42d8-ba08-05bf60f6c9d1" providerId="ADAL" clId="{40B0454D-BB75-4359-83D9-3BEE5E2A9526}" dt="2026-10-27T19:21:20.751" v="34" actId="20577"/>
          <ac:spMkLst>
            <pc:docMk/>
            <pc:sldMk cId="2714100716" sldId="316"/>
            <ac:spMk id="3" creationId="{1E78AD10-BB0A-FF2A-094B-07396ADCFFC0}"/>
          </ac:spMkLst>
        </pc:spChg>
      </pc:sldChg>
      <pc:sldChg chg="modSp mod">
        <pc:chgData name="Henrique Mundim de Mattos Paixão" userId="0b1581b5-85ad-42d8-ba08-05bf60f6c9d1" providerId="ADAL" clId="{40B0454D-BB75-4359-83D9-3BEE5E2A9526}" dt="2026-11-04T18:18:51.100" v="60" actId="20577"/>
        <pc:sldMkLst>
          <pc:docMk/>
          <pc:sldMk cId="2584738713" sldId="330"/>
        </pc:sldMkLst>
        <pc:graphicFrameChg chg="modGraphic">
          <ac:chgData name="Henrique Mundim de Mattos Paixão" userId="0b1581b5-85ad-42d8-ba08-05bf60f6c9d1" providerId="ADAL" clId="{40B0454D-BB75-4359-83D9-3BEE5E2A9526}" dt="2026-11-04T18:18:51.100" v="60" actId="20577"/>
          <ac:graphicFrameMkLst>
            <pc:docMk/>
            <pc:sldMk cId="2584738713" sldId="330"/>
            <ac:graphicFrameMk id="8" creationId="{62D767AF-4450-3873-7444-63C91F88BD1A}"/>
          </ac:graphicFrameMkLst>
        </pc:graphicFrameChg>
      </pc:sldChg>
    </pc:docChg>
  </pc:docChgLst>
  <pc:docChgLst>
    <pc:chgData name="Gabriel Coelho Squeff" userId="ed080d59-0c87-4c17-a9e0-8fac035aa62b" providerId="ADAL" clId="{A1781E68-DA0B-4435-8891-2A9C4E40F6E4}"/>
    <pc:docChg chg="undo redo custSel modSld">
      <pc:chgData name="Gabriel Coelho Squeff" userId="ed080d59-0c87-4c17-a9e0-8fac035aa62b" providerId="ADAL" clId="{A1781E68-DA0B-4435-8891-2A9C4E40F6E4}" dt="2026-11-04T18:29:15.719" v="42" actId="22"/>
      <pc:docMkLst>
        <pc:docMk/>
      </pc:docMkLst>
      <pc:sldChg chg="modSp mod">
        <pc:chgData name="Gabriel Coelho Squeff" userId="ed080d59-0c87-4c17-a9e0-8fac035aa62b" providerId="ADAL" clId="{A1781E68-DA0B-4435-8891-2A9C4E40F6E4}" dt="2026-11-04T18:21:39.653" v="8" actId="20577"/>
        <pc:sldMkLst>
          <pc:docMk/>
          <pc:sldMk cId="1476883469" sldId="314"/>
        </pc:sldMkLst>
        <pc:spChg chg="mod">
          <ac:chgData name="Gabriel Coelho Squeff" userId="ed080d59-0c87-4c17-a9e0-8fac035aa62b" providerId="ADAL" clId="{A1781E68-DA0B-4435-8891-2A9C4E40F6E4}" dt="2026-11-04T18:21:39.653" v="8" actId="20577"/>
          <ac:spMkLst>
            <pc:docMk/>
            <pc:sldMk cId="1476883469" sldId="314"/>
            <ac:spMk id="15" creationId="{CF67EB49-C6D0-4C12-BE55-FEA19EB265FC}"/>
          </ac:spMkLst>
        </pc:spChg>
      </pc:sldChg>
      <pc:sldChg chg="addSp delSp mod">
        <pc:chgData name="Gabriel Coelho Squeff" userId="ed080d59-0c87-4c17-a9e0-8fac035aa62b" providerId="ADAL" clId="{A1781E68-DA0B-4435-8891-2A9C4E40F6E4}" dt="2026-11-04T18:29:15.719" v="42" actId="22"/>
        <pc:sldMkLst>
          <pc:docMk/>
          <pc:sldMk cId="1876234898" sldId="315"/>
        </pc:sldMkLst>
        <pc:spChg chg="del">
          <ac:chgData name="Gabriel Coelho Squeff" userId="ed080d59-0c87-4c17-a9e0-8fac035aa62b" providerId="ADAL" clId="{A1781E68-DA0B-4435-8891-2A9C4E40F6E4}" dt="2026-11-04T18:29:10.043" v="41" actId="478"/>
          <ac:spMkLst>
            <pc:docMk/>
            <pc:sldMk cId="1876234898" sldId="315"/>
            <ac:spMk id="5" creationId="{207434FF-2740-0AB1-CB39-75077EF2607C}"/>
          </ac:spMkLst>
        </pc:spChg>
        <pc:spChg chg="add">
          <ac:chgData name="Gabriel Coelho Squeff" userId="ed080d59-0c87-4c17-a9e0-8fac035aa62b" providerId="ADAL" clId="{A1781E68-DA0B-4435-8891-2A9C4E40F6E4}" dt="2026-11-04T18:29:15.719" v="42" actId="22"/>
          <ac:spMkLst>
            <pc:docMk/>
            <pc:sldMk cId="1876234898" sldId="315"/>
            <ac:spMk id="6" creationId="{DFD7ACE0-BA6F-F3B8-D140-5E9A17C2FEEE}"/>
          </ac:spMkLst>
        </pc:spChg>
        <pc:picChg chg="add">
          <ac:chgData name="Gabriel Coelho Squeff" userId="ed080d59-0c87-4c17-a9e0-8fac035aa62b" providerId="ADAL" clId="{A1781E68-DA0B-4435-8891-2A9C4E40F6E4}" dt="2026-11-04T18:29:15.719" v="42" actId="22"/>
          <ac:picMkLst>
            <pc:docMk/>
            <pc:sldMk cId="1876234898" sldId="315"/>
            <ac:picMk id="9" creationId="{2C0028BE-2694-1E21-B141-8363DFB42ED3}"/>
          </ac:picMkLst>
        </pc:picChg>
        <pc:picChg chg="del">
          <ac:chgData name="Gabriel Coelho Squeff" userId="ed080d59-0c87-4c17-a9e0-8fac035aa62b" providerId="ADAL" clId="{A1781E68-DA0B-4435-8891-2A9C4E40F6E4}" dt="2026-11-04T18:29:10.043" v="41" actId="478"/>
          <ac:picMkLst>
            <pc:docMk/>
            <pc:sldMk cId="1876234898" sldId="315"/>
            <ac:picMk id="12" creationId="{E7A1791F-8C9D-90DB-D3AE-3D3AC4A3741E}"/>
          </ac:picMkLst>
        </pc:picChg>
      </pc:sldChg>
      <pc:sldChg chg="modSp mod">
        <pc:chgData name="Gabriel Coelho Squeff" userId="ed080d59-0c87-4c17-a9e0-8fac035aa62b" providerId="ADAL" clId="{A1781E68-DA0B-4435-8891-2A9C4E40F6E4}" dt="2026-11-04T18:26:13.342" v="30" actId="20577"/>
        <pc:sldMkLst>
          <pc:docMk/>
          <pc:sldMk cId="2699530136" sldId="326"/>
        </pc:sldMkLst>
        <pc:spChg chg="mod">
          <ac:chgData name="Gabriel Coelho Squeff" userId="ed080d59-0c87-4c17-a9e0-8fac035aa62b" providerId="ADAL" clId="{A1781E68-DA0B-4435-8891-2A9C4E40F6E4}" dt="2026-11-04T18:26:13.342" v="30" actId="20577"/>
          <ac:spMkLst>
            <pc:docMk/>
            <pc:sldMk cId="2699530136" sldId="326"/>
            <ac:spMk id="15" creationId="{92545FE6-FD7D-134A-6358-85C580241014}"/>
          </ac:spMkLst>
        </pc:spChg>
      </pc:sldChg>
      <pc:sldChg chg="modSp mod">
        <pc:chgData name="Gabriel Coelho Squeff" userId="ed080d59-0c87-4c17-a9e0-8fac035aa62b" providerId="ADAL" clId="{A1781E68-DA0B-4435-8891-2A9C4E40F6E4}" dt="2026-11-04T18:27:03.832" v="40" actId="20577"/>
        <pc:sldMkLst>
          <pc:docMk/>
          <pc:sldMk cId="2584738713" sldId="330"/>
        </pc:sldMkLst>
        <pc:spChg chg="mod">
          <ac:chgData name="Gabriel Coelho Squeff" userId="ed080d59-0c87-4c17-a9e0-8fac035aa62b" providerId="ADAL" clId="{A1781E68-DA0B-4435-8891-2A9C4E40F6E4}" dt="2026-11-04T18:27:03.832" v="40" actId="20577"/>
          <ac:spMkLst>
            <pc:docMk/>
            <pc:sldMk cId="2584738713" sldId="330"/>
            <ac:spMk id="9" creationId="{E3F8344E-0A7F-3695-8A59-6F057961A6B4}"/>
          </ac:spMkLst>
        </pc:spChg>
      </pc:sldChg>
    </pc:docChg>
  </pc:docChgLst>
  <pc:docChgLst>
    <pc:chgData name="Henrique Mundim de Mattos Paixão" userId="0b1581b5-85ad-42d8-ba08-05bf60f6c9d1" providerId="ADAL" clId="{0E9A1902-099C-4AF3-9692-E75E658FB161}"/>
    <pc:docChg chg="undo custSel modSld">
      <pc:chgData name="Henrique Mundim de Mattos Paixão" userId="0b1581b5-85ad-42d8-ba08-05bf60f6c9d1" providerId="ADAL" clId="{0E9A1902-099C-4AF3-9692-E75E658FB161}" dt="2026-10-28T18:58:02.524" v="769" actId="20577"/>
      <pc:docMkLst>
        <pc:docMk/>
      </pc:docMkLst>
      <pc:sldChg chg="modSp mod">
        <pc:chgData name="Henrique Mundim de Mattos Paixão" userId="0b1581b5-85ad-42d8-ba08-05bf60f6c9d1" providerId="ADAL" clId="{0E9A1902-099C-4AF3-9692-E75E658FB161}" dt="2026-10-26T17:54:12.836" v="15" actId="20577"/>
        <pc:sldMkLst>
          <pc:docMk/>
          <pc:sldMk cId="0" sldId="256"/>
        </pc:sldMkLst>
        <pc:spChg chg="mod">
          <ac:chgData name="Henrique Mundim de Mattos Paixão" userId="0b1581b5-85ad-42d8-ba08-05bf60f6c9d1" providerId="ADAL" clId="{0E9A1902-099C-4AF3-9692-E75E658FB161}" dt="2026-10-26T17:54:12.836" v="15" actId="20577"/>
          <ac:spMkLst>
            <pc:docMk/>
            <pc:sldMk cId="0" sldId="256"/>
            <ac:spMk id="86" creationId="{00000000-0000-0000-0000-000000000000}"/>
          </ac:spMkLst>
        </pc:spChg>
      </pc:sldChg>
      <pc:sldChg chg="modSp mod">
        <pc:chgData name="Henrique Mundim de Mattos Paixão" userId="0b1581b5-85ad-42d8-ba08-05bf60f6c9d1" providerId="ADAL" clId="{0E9A1902-099C-4AF3-9692-E75E658FB161}" dt="2026-10-26T17:49:51.072" v="0" actId="20577"/>
        <pc:sldMkLst>
          <pc:docMk/>
          <pc:sldMk cId="1476883469" sldId="314"/>
        </pc:sldMkLst>
        <pc:spChg chg="mod">
          <ac:chgData name="Henrique Mundim de Mattos Paixão" userId="0b1581b5-85ad-42d8-ba08-05bf60f6c9d1" providerId="ADAL" clId="{0E9A1902-099C-4AF3-9692-E75E658FB161}" dt="2026-10-26T17:49:51.072" v="0" actId="20577"/>
          <ac:spMkLst>
            <pc:docMk/>
            <pc:sldMk cId="1476883469" sldId="314"/>
            <ac:spMk id="15" creationId="{CF67EB49-C6D0-4C12-BE55-FEA19EB265FC}"/>
          </ac:spMkLst>
        </pc:spChg>
      </pc:sldChg>
      <pc:sldChg chg="modSp mod">
        <pc:chgData name="Henrique Mundim de Mattos Paixão" userId="0b1581b5-85ad-42d8-ba08-05bf60f6c9d1" providerId="ADAL" clId="{0E9A1902-099C-4AF3-9692-E75E658FB161}" dt="2026-10-26T18:05:16.691" v="27" actId="108"/>
        <pc:sldMkLst>
          <pc:docMk/>
          <pc:sldMk cId="2714100716" sldId="316"/>
        </pc:sldMkLst>
        <pc:spChg chg="mod">
          <ac:chgData name="Henrique Mundim de Mattos Paixão" userId="0b1581b5-85ad-42d8-ba08-05bf60f6c9d1" providerId="ADAL" clId="{0E9A1902-099C-4AF3-9692-E75E658FB161}" dt="2026-10-26T18:04:56.425" v="25" actId="20577"/>
          <ac:spMkLst>
            <pc:docMk/>
            <pc:sldMk cId="2714100716" sldId="316"/>
            <ac:spMk id="3" creationId="{1E78AD10-BB0A-FF2A-094B-07396ADCFFC0}"/>
          </ac:spMkLst>
        </pc:spChg>
        <pc:spChg chg="mod">
          <ac:chgData name="Henrique Mundim de Mattos Paixão" userId="0b1581b5-85ad-42d8-ba08-05bf60f6c9d1" providerId="ADAL" clId="{0E9A1902-099C-4AF3-9692-E75E658FB161}" dt="2026-10-26T17:50:12.682" v="9" actId="20577"/>
          <ac:spMkLst>
            <pc:docMk/>
            <pc:sldMk cId="2714100716" sldId="316"/>
            <ac:spMk id="4" creationId="{F72EE9CD-D016-D2BB-DEE7-58FD4F7F818D}"/>
          </ac:spMkLst>
        </pc:spChg>
        <pc:graphicFrameChg chg="mod modGraphic">
          <ac:chgData name="Henrique Mundim de Mattos Paixão" userId="0b1581b5-85ad-42d8-ba08-05bf60f6c9d1" providerId="ADAL" clId="{0E9A1902-099C-4AF3-9692-E75E658FB161}" dt="2026-10-26T18:05:16.691" v="27" actId="108"/>
          <ac:graphicFrameMkLst>
            <pc:docMk/>
            <pc:sldMk cId="2714100716" sldId="316"/>
            <ac:graphicFrameMk id="9" creationId="{D4A46B3E-D5AC-9D96-6876-1CA6E54FEF0E}"/>
          </ac:graphicFrameMkLst>
        </pc:graphicFrameChg>
      </pc:sldChg>
      <pc:sldChg chg="modSp mod">
        <pc:chgData name="Henrique Mundim de Mattos Paixão" userId="0b1581b5-85ad-42d8-ba08-05bf60f6c9d1" providerId="ADAL" clId="{0E9A1902-099C-4AF3-9692-E75E658FB161}" dt="2026-10-26T19:03:30.165" v="253" actId="20577"/>
        <pc:sldMkLst>
          <pc:docMk/>
          <pc:sldMk cId="1996430761" sldId="325"/>
        </pc:sldMkLst>
        <pc:spChg chg="mod">
          <ac:chgData name="Henrique Mundim de Mattos Paixão" userId="0b1581b5-85ad-42d8-ba08-05bf60f6c9d1" providerId="ADAL" clId="{0E9A1902-099C-4AF3-9692-E75E658FB161}" dt="2026-10-26T18:48:09.603" v="121" actId="20577"/>
          <ac:spMkLst>
            <pc:docMk/>
            <pc:sldMk cId="1996430761" sldId="325"/>
            <ac:spMk id="4" creationId="{BD00B132-6B6D-F179-A2B8-42531679B243}"/>
          </ac:spMkLst>
        </pc:spChg>
        <pc:spChg chg="mod">
          <ac:chgData name="Henrique Mundim de Mattos Paixão" userId="0b1581b5-85ad-42d8-ba08-05bf60f6c9d1" providerId="ADAL" clId="{0E9A1902-099C-4AF3-9692-E75E658FB161}" dt="2026-10-26T19:03:30.165" v="253" actId="20577"/>
          <ac:spMkLst>
            <pc:docMk/>
            <pc:sldMk cId="1996430761" sldId="325"/>
            <ac:spMk id="15" creationId="{C1364DA0-0BDE-38BE-9CA3-EB77D9EE499F}"/>
          </ac:spMkLst>
        </pc:spChg>
        <pc:graphicFrameChg chg="mod modGraphic">
          <ac:chgData name="Henrique Mundim de Mattos Paixão" userId="0b1581b5-85ad-42d8-ba08-05bf60f6c9d1" providerId="ADAL" clId="{0E9A1902-099C-4AF3-9692-E75E658FB161}" dt="2026-10-26T18:18:19.438" v="62" actId="20577"/>
          <ac:graphicFrameMkLst>
            <pc:docMk/>
            <pc:sldMk cId="1996430761" sldId="325"/>
            <ac:graphicFrameMk id="16" creationId="{E2740D3D-2FA3-A75C-6BAD-DE60749A8BD0}"/>
          </ac:graphicFrameMkLst>
        </pc:graphicFrameChg>
        <pc:graphicFrameChg chg="modGraphic">
          <ac:chgData name="Henrique Mundim de Mattos Paixão" userId="0b1581b5-85ad-42d8-ba08-05bf60f6c9d1" providerId="ADAL" clId="{0E9A1902-099C-4AF3-9692-E75E658FB161}" dt="2026-10-26T18:53:07.817" v="163" actId="20577"/>
          <ac:graphicFrameMkLst>
            <pc:docMk/>
            <pc:sldMk cId="1996430761" sldId="325"/>
            <ac:graphicFrameMk id="17" creationId="{954A88B6-5A82-3894-3AF5-3552AB8F65D4}"/>
          </ac:graphicFrameMkLst>
        </pc:graphicFrameChg>
      </pc:sldChg>
      <pc:sldChg chg="modSp mod">
        <pc:chgData name="Henrique Mundim de Mattos Paixão" userId="0b1581b5-85ad-42d8-ba08-05bf60f6c9d1" providerId="ADAL" clId="{0E9A1902-099C-4AF3-9692-E75E658FB161}" dt="2026-10-28T18:58:02.524" v="769" actId="20577"/>
        <pc:sldMkLst>
          <pc:docMk/>
          <pc:sldMk cId="2699530136" sldId="326"/>
        </pc:sldMkLst>
        <pc:spChg chg="mod">
          <ac:chgData name="Henrique Mundim de Mattos Paixão" userId="0b1581b5-85ad-42d8-ba08-05bf60f6c9d1" providerId="ADAL" clId="{0E9A1902-099C-4AF3-9692-E75E658FB161}" dt="2026-10-26T19:23:13.934" v="438" actId="20577"/>
          <ac:spMkLst>
            <pc:docMk/>
            <pc:sldMk cId="2699530136" sldId="326"/>
            <ac:spMk id="4" creationId="{4D80FAD8-F557-DD9D-95EE-8A3186D2F74B}"/>
          </ac:spMkLst>
        </pc:spChg>
        <pc:spChg chg="mod">
          <ac:chgData name="Henrique Mundim de Mattos Paixão" userId="0b1581b5-85ad-42d8-ba08-05bf60f6c9d1" providerId="ADAL" clId="{0E9A1902-099C-4AF3-9692-E75E658FB161}" dt="2026-10-26T20:11:23.310" v="569" actId="20577"/>
          <ac:spMkLst>
            <pc:docMk/>
            <pc:sldMk cId="2699530136" sldId="326"/>
            <ac:spMk id="15" creationId="{92545FE6-FD7D-134A-6358-85C580241014}"/>
          </ac:spMkLst>
        </pc:spChg>
        <pc:graphicFrameChg chg="modGraphic">
          <ac:chgData name="Henrique Mundim de Mattos Paixão" userId="0b1581b5-85ad-42d8-ba08-05bf60f6c9d1" providerId="ADAL" clId="{0E9A1902-099C-4AF3-9692-E75E658FB161}" dt="2026-10-28T18:58:02.524" v="769" actId="20577"/>
          <ac:graphicFrameMkLst>
            <pc:docMk/>
            <pc:sldMk cId="2699530136" sldId="326"/>
            <ac:graphicFrameMk id="5" creationId="{4F2129D7-5DC9-A9DD-0566-F4656F1099B5}"/>
          </ac:graphicFrameMkLst>
        </pc:graphicFrameChg>
        <pc:graphicFrameChg chg="modGraphic">
          <ac:chgData name="Henrique Mundim de Mattos Paixão" userId="0b1581b5-85ad-42d8-ba08-05bf60f6c9d1" providerId="ADAL" clId="{0E9A1902-099C-4AF3-9692-E75E658FB161}" dt="2026-10-26T20:05:10.998" v="485" actId="20577"/>
          <ac:graphicFrameMkLst>
            <pc:docMk/>
            <pc:sldMk cId="2699530136" sldId="326"/>
            <ac:graphicFrameMk id="10" creationId="{ADE5F9C3-408B-158B-B057-2ACFB7DCF1E8}"/>
          </ac:graphicFrameMkLst>
        </pc:graphicFrameChg>
      </pc:sldChg>
      <pc:sldChg chg="addSp modSp mod">
        <pc:chgData name="Henrique Mundim de Mattos Paixão" userId="0b1581b5-85ad-42d8-ba08-05bf60f6c9d1" providerId="ADAL" clId="{0E9A1902-099C-4AF3-9692-E75E658FB161}" dt="2026-10-26T20:48:52.591" v="758" actId="20577"/>
        <pc:sldMkLst>
          <pc:docMk/>
          <pc:sldMk cId="2584738713" sldId="330"/>
        </pc:sldMkLst>
        <pc:spChg chg="mod">
          <ac:chgData name="Henrique Mundim de Mattos Paixão" userId="0b1581b5-85ad-42d8-ba08-05bf60f6c9d1" providerId="ADAL" clId="{0E9A1902-099C-4AF3-9692-E75E658FB161}" dt="2026-10-26T20:48:52.591" v="758" actId="20577"/>
          <ac:spMkLst>
            <pc:docMk/>
            <pc:sldMk cId="2584738713" sldId="330"/>
            <ac:spMk id="9" creationId="{E3F8344E-0A7F-3695-8A59-6F057961A6B4}"/>
          </ac:spMkLst>
        </pc:spChg>
        <pc:spChg chg="mod">
          <ac:chgData name="Henrique Mundim de Mattos Paixão" userId="0b1581b5-85ad-42d8-ba08-05bf60f6c9d1" providerId="ADAL" clId="{0E9A1902-099C-4AF3-9692-E75E658FB161}" dt="2026-10-26T20:36:42.946" v="650" actId="20577"/>
          <ac:spMkLst>
            <pc:docMk/>
            <pc:sldMk cId="2584738713" sldId="330"/>
            <ac:spMk id="21" creationId="{3374EEF5-5C4D-48FB-2FC4-23EFBA548E25}"/>
          </ac:spMkLst>
        </pc:spChg>
        <pc:graphicFrameChg chg="mod modGraphic">
          <ac:chgData name="Henrique Mundim de Mattos Paixão" userId="0b1581b5-85ad-42d8-ba08-05bf60f6c9d1" providerId="ADAL" clId="{0E9A1902-099C-4AF3-9692-E75E658FB161}" dt="2026-10-26T20:20:17.843" v="602" actId="20577"/>
          <ac:graphicFrameMkLst>
            <pc:docMk/>
            <pc:sldMk cId="2584738713" sldId="330"/>
            <ac:graphicFrameMk id="8" creationId="{62D767AF-4450-3873-7444-63C91F88BD1A}"/>
          </ac:graphicFrameMkLst>
        </pc:graphicFrameChg>
        <pc:graphicFrameChg chg="modGraphic">
          <ac:chgData name="Henrique Mundim de Mattos Paixão" userId="0b1581b5-85ad-42d8-ba08-05bf60f6c9d1" providerId="ADAL" clId="{0E9A1902-099C-4AF3-9692-E75E658FB161}" dt="2026-10-26T20:43:53.569" v="693" actId="20577"/>
          <ac:graphicFrameMkLst>
            <pc:docMk/>
            <pc:sldMk cId="2584738713" sldId="330"/>
            <ac:graphicFrameMk id="10" creationId="{9E7FA1D3-B088-7693-06E4-12829860C79E}"/>
          </ac:graphicFrameMkLst>
        </pc:graphicFrameChg>
      </pc:sldChg>
      <pc:sldChg chg="modSp mod">
        <pc:chgData name="Henrique Mundim de Mattos Paixão" userId="0b1581b5-85ad-42d8-ba08-05bf60f6c9d1" providerId="ADAL" clId="{0E9A1902-099C-4AF3-9692-E75E658FB161}" dt="2026-10-26T20:49:11.266" v="765" actId="20577"/>
        <pc:sldMkLst>
          <pc:docMk/>
          <pc:sldMk cId="4267005604" sldId="341"/>
        </pc:sldMkLst>
        <pc:spChg chg="mod">
          <ac:chgData name="Henrique Mundim de Mattos Paixão" userId="0b1581b5-85ad-42d8-ba08-05bf60f6c9d1" providerId="ADAL" clId="{0E9A1902-099C-4AF3-9692-E75E658FB161}" dt="2026-10-26T20:49:11.266" v="765" actId="20577"/>
          <ac:spMkLst>
            <pc:docMk/>
            <pc:sldMk cId="4267005604" sldId="341"/>
            <ac:spMk id="2" creationId="{2872412B-6CC9-DC34-FDAB-786D04A34216}"/>
          </ac:spMkLst>
        </pc:spChg>
      </pc:sldChg>
    </pc:docChg>
  </pc:docChgLst>
  <pc:docChgLst>
    <pc:chgData name="MARIA LUISA GUIMARAES DE BARROS" userId="0859f9c1-a811-4e2a-9ab4-57c879e5bd26" providerId="ADAL" clId="{EEEC777B-8B54-4509-A427-B1DE8986E3B6}"/>
    <pc:docChg chg="custSel modSld">
      <pc:chgData name="MARIA LUISA GUIMARAES DE BARROS" userId="0859f9c1-a811-4e2a-9ab4-57c879e5bd26" providerId="ADAL" clId="{EEEC777B-8B54-4509-A427-B1DE8986E3B6}" dt="2026-10-26T17:58:49.533" v="3" actId="1076"/>
      <pc:docMkLst>
        <pc:docMk/>
      </pc:docMkLst>
      <pc:sldChg chg="modSp mod">
        <pc:chgData name="MARIA LUISA GUIMARAES DE BARROS" userId="0859f9c1-a811-4e2a-9ab4-57c879e5bd26" providerId="ADAL" clId="{EEEC777B-8B54-4509-A427-B1DE8986E3B6}" dt="2026-10-26T17:58:49.533" v="3" actId="1076"/>
        <pc:sldMkLst>
          <pc:docMk/>
          <pc:sldMk cId="1876234898" sldId="315"/>
        </pc:sldMkLst>
        <pc:picChg chg="mod">
          <ac:chgData name="MARIA LUISA GUIMARAES DE BARROS" userId="0859f9c1-a811-4e2a-9ab4-57c879e5bd26" providerId="ADAL" clId="{EEEC777B-8B54-4509-A427-B1DE8986E3B6}" dt="2026-10-26T17:58:49.533" v="3" actId="1076"/>
          <ac:picMkLst>
            <pc:docMk/>
            <pc:sldMk cId="1876234898" sldId="315"/>
            <ac:picMk id="17" creationId="{7C9AA3C8-55CA-2CB4-4DFB-CB054C5C41FE}"/>
          </ac:picMkLst>
        </pc:picChg>
      </pc:sldChg>
      <pc:sldChg chg="modSp mod">
        <pc:chgData name="MARIA LUISA GUIMARAES DE BARROS" userId="0859f9c1-a811-4e2a-9ab4-57c879e5bd26" providerId="ADAL" clId="{EEEC777B-8B54-4509-A427-B1DE8986E3B6}" dt="2026-10-26T17:53:13.768" v="1" actId="207"/>
        <pc:sldMkLst>
          <pc:docMk/>
          <pc:sldMk cId="881185293" sldId="323"/>
        </pc:sldMkLst>
        <pc:graphicFrameChg chg="mod modGraphic">
          <ac:chgData name="MARIA LUISA GUIMARAES DE BARROS" userId="0859f9c1-a811-4e2a-9ab4-57c879e5bd26" providerId="ADAL" clId="{EEEC777B-8B54-4509-A427-B1DE8986E3B6}" dt="2026-10-26T17:53:13.768" v="1" actId="207"/>
          <ac:graphicFrameMkLst>
            <pc:docMk/>
            <pc:sldMk cId="881185293" sldId="323"/>
            <ac:graphicFrameMk id="4" creationId="{25AFAD08-0327-0904-BB0E-5E6C0F275333}"/>
          </ac:graphicFrameMkLst>
        </pc:graphicFrame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4">
          <a:extLst>
            <a:ext uri="{FF2B5EF4-FFF2-40B4-BE49-F238E27FC236}">
              <a16:creationId xmlns:a16="http://schemas.microsoft.com/office/drawing/2014/main" id="{C1BC8F00-87B5-5B0A-269D-53E452128A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6:notes">
            <a:extLst>
              <a:ext uri="{FF2B5EF4-FFF2-40B4-BE49-F238E27FC236}">
                <a16:creationId xmlns:a16="http://schemas.microsoft.com/office/drawing/2014/main" id="{5999B664-0263-339C-5359-6356EEBB112B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6" name="Google Shape;126;p6:notes">
            <a:extLst>
              <a:ext uri="{FF2B5EF4-FFF2-40B4-BE49-F238E27FC236}">
                <a16:creationId xmlns:a16="http://schemas.microsoft.com/office/drawing/2014/main" id="{FFC9D200-9080-7680-8722-49995669189B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53990736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4">
          <a:extLst>
            <a:ext uri="{FF2B5EF4-FFF2-40B4-BE49-F238E27FC236}">
              <a16:creationId xmlns:a16="http://schemas.microsoft.com/office/drawing/2014/main" id="{D4EB3ACF-C3B7-F70C-2BD0-DE801E4308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6:notes">
            <a:extLst>
              <a:ext uri="{FF2B5EF4-FFF2-40B4-BE49-F238E27FC236}">
                <a16:creationId xmlns:a16="http://schemas.microsoft.com/office/drawing/2014/main" id="{FAA3F1D3-40B0-6745-93AE-BF830A99CCF0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6" name="Google Shape;126;p6:notes">
            <a:extLst>
              <a:ext uri="{FF2B5EF4-FFF2-40B4-BE49-F238E27FC236}">
                <a16:creationId xmlns:a16="http://schemas.microsoft.com/office/drawing/2014/main" id="{066CA80C-A13E-295A-DB1C-BF8B16B36DAE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0889112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4">
          <a:extLst>
            <a:ext uri="{FF2B5EF4-FFF2-40B4-BE49-F238E27FC236}">
              <a16:creationId xmlns:a16="http://schemas.microsoft.com/office/drawing/2014/main" id="{7EE5F262-8B77-1222-B57F-CA12C1B777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6:notes">
            <a:extLst>
              <a:ext uri="{FF2B5EF4-FFF2-40B4-BE49-F238E27FC236}">
                <a16:creationId xmlns:a16="http://schemas.microsoft.com/office/drawing/2014/main" id="{A0F17994-E14D-EE9F-0C9F-5C02A0FB7F69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6" name="Google Shape;126;p6:notes">
            <a:extLst>
              <a:ext uri="{FF2B5EF4-FFF2-40B4-BE49-F238E27FC236}">
                <a16:creationId xmlns:a16="http://schemas.microsoft.com/office/drawing/2014/main" id="{BE872E51-2B18-456E-FBA2-117D08D67255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22535041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4">
          <a:extLst>
            <a:ext uri="{FF2B5EF4-FFF2-40B4-BE49-F238E27FC236}">
              <a16:creationId xmlns:a16="http://schemas.microsoft.com/office/drawing/2014/main" id="{23EA0CC0-DE81-7B74-A679-ABD63C9B36C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6:notes">
            <a:extLst>
              <a:ext uri="{FF2B5EF4-FFF2-40B4-BE49-F238E27FC236}">
                <a16:creationId xmlns:a16="http://schemas.microsoft.com/office/drawing/2014/main" id="{37AE9F02-2CE6-0048-3ABF-4668D32F417A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6" name="Google Shape;126;p6:notes">
            <a:extLst>
              <a:ext uri="{FF2B5EF4-FFF2-40B4-BE49-F238E27FC236}">
                <a16:creationId xmlns:a16="http://schemas.microsoft.com/office/drawing/2014/main" id="{9C6C3838-264D-4231-7720-1FC5D76C5F99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71115665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4">
          <a:extLst>
            <a:ext uri="{FF2B5EF4-FFF2-40B4-BE49-F238E27FC236}">
              <a16:creationId xmlns:a16="http://schemas.microsoft.com/office/drawing/2014/main" id="{8D0CF17B-D278-3BE7-4A92-0A0ACD9A0D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6:notes">
            <a:extLst>
              <a:ext uri="{FF2B5EF4-FFF2-40B4-BE49-F238E27FC236}">
                <a16:creationId xmlns:a16="http://schemas.microsoft.com/office/drawing/2014/main" id="{C220AE55-9BDE-425B-9FD2-202D5379078D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6" name="Google Shape;126;p6:notes">
            <a:extLst>
              <a:ext uri="{FF2B5EF4-FFF2-40B4-BE49-F238E27FC236}">
                <a16:creationId xmlns:a16="http://schemas.microsoft.com/office/drawing/2014/main" id="{6EE4294B-0062-7CE9-7C0F-8B53EA05D4EF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42590661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4">
          <a:extLst>
            <a:ext uri="{FF2B5EF4-FFF2-40B4-BE49-F238E27FC236}">
              <a16:creationId xmlns:a16="http://schemas.microsoft.com/office/drawing/2014/main" id="{72384328-9ED4-311D-8795-22830F0B09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6:notes">
            <a:extLst>
              <a:ext uri="{FF2B5EF4-FFF2-40B4-BE49-F238E27FC236}">
                <a16:creationId xmlns:a16="http://schemas.microsoft.com/office/drawing/2014/main" id="{4D9306D0-4310-CD6A-8B19-8BF6FFE46CC0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6" name="Google Shape;126;p6:notes">
            <a:extLst>
              <a:ext uri="{FF2B5EF4-FFF2-40B4-BE49-F238E27FC236}">
                <a16:creationId xmlns:a16="http://schemas.microsoft.com/office/drawing/2014/main" id="{14D9F444-037D-1800-3FE1-58ACAA7BC9E9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56287469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>
          <a:extLst>
            <a:ext uri="{FF2B5EF4-FFF2-40B4-BE49-F238E27FC236}">
              <a16:creationId xmlns:a16="http://schemas.microsoft.com/office/drawing/2014/main" id="{7D44CF92-01A1-1C2D-6867-FBFCE6998E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>
            <a:extLst>
              <a:ext uri="{FF2B5EF4-FFF2-40B4-BE49-F238E27FC236}">
                <a16:creationId xmlns:a16="http://schemas.microsoft.com/office/drawing/2014/main" id="{EB02827F-951F-A286-93D4-A7B548BEA1B4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>
            <a:extLst>
              <a:ext uri="{FF2B5EF4-FFF2-40B4-BE49-F238E27FC236}">
                <a16:creationId xmlns:a16="http://schemas.microsoft.com/office/drawing/2014/main" id="{5542F06D-3F58-738D-7C71-EBAE9214962C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55779130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>
          <a:extLst>
            <a:ext uri="{FF2B5EF4-FFF2-40B4-BE49-F238E27FC236}">
              <a16:creationId xmlns:a16="http://schemas.microsoft.com/office/drawing/2014/main" id="{338DC827-6AC5-010A-BAF5-F15EC31937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>
            <a:extLst>
              <a:ext uri="{FF2B5EF4-FFF2-40B4-BE49-F238E27FC236}">
                <a16:creationId xmlns:a16="http://schemas.microsoft.com/office/drawing/2014/main" id="{196EBCD1-6234-0806-42AF-ABE67252BDCD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>
            <a:extLst>
              <a:ext uri="{FF2B5EF4-FFF2-40B4-BE49-F238E27FC236}">
                <a16:creationId xmlns:a16="http://schemas.microsoft.com/office/drawing/2014/main" id="{A8A5B3D6-7EE8-46FB-DEBC-FC6FE0EEC082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01791007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4">
          <a:extLst>
            <a:ext uri="{FF2B5EF4-FFF2-40B4-BE49-F238E27FC236}">
              <a16:creationId xmlns:a16="http://schemas.microsoft.com/office/drawing/2014/main" id="{594239B0-A6EE-510D-D4AE-EBEBEDFE82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6:notes">
            <a:extLst>
              <a:ext uri="{FF2B5EF4-FFF2-40B4-BE49-F238E27FC236}">
                <a16:creationId xmlns:a16="http://schemas.microsoft.com/office/drawing/2014/main" id="{19C75372-F422-6925-D1EC-BC88EDDE0249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6" name="Google Shape;126;p6:notes">
            <a:extLst>
              <a:ext uri="{FF2B5EF4-FFF2-40B4-BE49-F238E27FC236}">
                <a16:creationId xmlns:a16="http://schemas.microsoft.com/office/drawing/2014/main" id="{FB26E832-01CA-63F2-95EA-793082984DE3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68146090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4">
          <a:extLst>
            <a:ext uri="{FF2B5EF4-FFF2-40B4-BE49-F238E27FC236}">
              <a16:creationId xmlns:a16="http://schemas.microsoft.com/office/drawing/2014/main" id="{594239B0-A6EE-510D-D4AE-EBEBEDFE82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6:notes">
            <a:extLst>
              <a:ext uri="{FF2B5EF4-FFF2-40B4-BE49-F238E27FC236}">
                <a16:creationId xmlns:a16="http://schemas.microsoft.com/office/drawing/2014/main" id="{19C75372-F422-6925-D1EC-BC88EDDE0249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6" name="Google Shape;126;p6:notes">
            <a:extLst>
              <a:ext uri="{FF2B5EF4-FFF2-40B4-BE49-F238E27FC236}">
                <a16:creationId xmlns:a16="http://schemas.microsoft.com/office/drawing/2014/main" id="{FB26E832-01CA-63F2-95EA-793082984DE3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64469058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4">
          <a:extLst>
            <a:ext uri="{FF2B5EF4-FFF2-40B4-BE49-F238E27FC236}">
              <a16:creationId xmlns:a16="http://schemas.microsoft.com/office/drawing/2014/main" id="{A5E878A1-8181-7B34-4BC0-273DEA628B8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6:notes">
            <a:extLst>
              <a:ext uri="{FF2B5EF4-FFF2-40B4-BE49-F238E27FC236}">
                <a16:creationId xmlns:a16="http://schemas.microsoft.com/office/drawing/2014/main" id="{05501E0A-B1C3-CFBD-0ABF-7B5269CE364D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6" name="Google Shape;126;p6:notes">
            <a:extLst>
              <a:ext uri="{FF2B5EF4-FFF2-40B4-BE49-F238E27FC236}">
                <a16:creationId xmlns:a16="http://schemas.microsoft.com/office/drawing/2014/main" id="{CD895A05-A340-2A33-FDC3-381055CBCC4A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6641025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Em Branco" type="blank">
  <p:cSld name="BLANK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1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1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" name="Google Shape;14;p1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lide de Título" type="title">
  <p:cSld name="TITL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15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Play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15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8" name="Google Shape;18;p1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1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1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e Conteúdo" type="obj">
  <p:cSld name="OBJECT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1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16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" name="Google Shape;24;p1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1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1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beçalho da Seção" type="secHead">
  <p:cSld name="SECTION_HEADER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17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Play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17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757575"/>
              </a:buClr>
              <a:buSzPts val="2400"/>
              <a:buNone/>
              <a:defRPr sz="2400">
                <a:solidFill>
                  <a:srgbClr val="757575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2000"/>
              <a:buNone/>
              <a:defRPr sz="2000">
                <a:solidFill>
                  <a:srgbClr val="757575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1800"/>
              <a:buNone/>
              <a:defRPr sz="1800">
                <a:solidFill>
                  <a:srgbClr val="757575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1600"/>
              <a:buNone/>
              <a:defRPr sz="1600">
                <a:solidFill>
                  <a:srgbClr val="757575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1600"/>
              <a:buNone/>
              <a:defRPr sz="1600">
                <a:solidFill>
                  <a:srgbClr val="757575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1600"/>
              <a:buNone/>
              <a:defRPr sz="1600">
                <a:solidFill>
                  <a:srgbClr val="757575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1600"/>
              <a:buNone/>
              <a:defRPr sz="1600">
                <a:solidFill>
                  <a:srgbClr val="757575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1600"/>
              <a:buNone/>
              <a:defRPr sz="1600">
                <a:solidFill>
                  <a:srgbClr val="757575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1600"/>
              <a:buNone/>
              <a:defRPr sz="1600">
                <a:solidFill>
                  <a:srgbClr val="757575"/>
                </a:solidFill>
              </a:defRPr>
            </a:lvl9pPr>
          </a:lstStyle>
          <a:p>
            <a:endParaRPr/>
          </a:p>
        </p:txBody>
      </p:sp>
      <p:sp>
        <p:nvSpPr>
          <p:cNvPr id="30" name="Google Shape;30;p1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1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1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uas Partes de Conteúdo" type="twoObj">
  <p:cSld name="TWO_OBJECTS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1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18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6" name="Google Shape;36;p18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7" name="Google Shape;37;p1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1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1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ação" type="twoTxTwoObj">
  <p:cSld name="TWO_OBJECTS_WITH_TEXT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19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19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3" name="Google Shape;43;p19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4" name="Google Shape;44;p19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5" name="Google Shape;45;p19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6" name="Google Shape;46;p1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1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1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omente Título" type="titleOnly">
  <p:cSld name="TITLE_ONLY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2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2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2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2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údo com Legenda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21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Play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21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21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8" name="Google Shape;58;p2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2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2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magem com Legenda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22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Play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22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22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5" name="Google Shape;65;p2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2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2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e Texto Vertical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2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23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2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2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2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exto e Título Vertical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24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24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2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2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2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Play"/>
              <a:buNone/>
              <a:defRPr sz="4400" b="0" i="0" u="none" strike="noStrike" cap="none">
                <a:solidFill>
                  <a:schemeClr val="dk1"/>
                </a:solidFill>
                <a:latin typeface="Play"/>
                <a:ea typeface="Play"/>
                <a:cs typeface="Play"/>
                <a:sym typeface="Play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13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" name="Google Shape;8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9" name="Google Shape;9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0" name="Google Shape;10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10.xml"/><Relationship Id="rId3" Type="http://schemas.openxmlformats.org/officeDocument/2006/relationships/slide" Target="slide4.xml"/><Relationship Id="rId7" Type="http://schemas.openxmlformats.org/officeDocument/2006/relationships/slide" Target="slide5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4.png"/><Relationship Id="rId4" Type="http://schemas.openxmlformats.org/officeDocument/2006/relationships/hyperlink" Target="https://www.gov.br/gestao/pt-br/assuntos/estatais" TargetMode="External"/><Relationship Id="rId9" Type="http://schemas.openxmlformats.org/officeDocument/2006/relationships/slide" Target="slide3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slide" Target="slide10.xml"/><Relationship Id="rId3" Type="http://schemas.openxmlformats.org/officeDocument/2006/relationships/slide" Target="slide4.xml"/><Relationship Id="rId7" Type="http://schemas.openxmlformats.org/officeDocument/2006/relationships/slide" Target="slide5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4.png"/><Relationship Id="rId4" Type="http://schemas.openxmlformats.org/officeDocument/2006/relationships/hyperlink" Target="https://www.gov.br/gestao/pt-br/assuntos/estatais" TargetMode="External"/><Relationship Id="rId9" Type="http://schemas.openxmlformats.org/officeDocument/2006/relationships/slide" Target="slide3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slide" Target="slide10.xml"/><Relationship Id="rId3" Type="http://schemas.openxmlformats.org/officeDocument/2006/relationships/slide" Target="slide4.xml"/><Relationship Id="rId7" Type="http://schemas.openxmlformats.org/officeDocument/2006/relationships/slide" Target="slide5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4.png"/><Relationship Id="rId4" Type="http://schemas.openxmlformats.org/officeDocument/2006/relationships/hyperlink" Target="https://www.gov.br/gestao/pt-br/assuntos/estatais" TargetMode="External"/><Relationship Id="rId9" Type="http://schemas.openxmlformats.org/officeDocument/2006/relationships/slide" Target="slide3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slide" Target="slide10.xml"/><Relationship Id="rId3" Type="http://schemas.openxmlformats.org/officeDocument/2006/relationships/slide" Target="slide4.xml"/><Relationship Id="rId7" Type="http://schemas.openxmlformats.org/officeDocument/2006/relationships/slide" Target="slide5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4.png"/><Relationship Id="rId4" Type="http://schemas.openxmlformats.org/officeDocument/2006/relationships/hyperlink" Target="https://www.gov.br/gestao/pt-br/assuntos/estatais" TargetMode="External"/><Relationship Id="rId9" Type="http://schemas.openxmlformats.org/officeDocument/2006/relationships/slide" Target="slide3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slide" Target="slide10.xml"/><Relationship Id="rId3" Type="http://schemas.openxmlformats.org/officeDocument/2006/relationships/slide" Target="slide4.xml"/><Relationship Id="rId7" Type="http://schemas.openxmlformats.org/officeDocument/2006/relationships/slide" Target="slide5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4.png"/><Relationship Id="rId4" Type="http://schemas.openxmlformats.org/officeDocument/2006/relationships/hyperlink" Target="https://www.gov.br/gestao/pt-br/assuntos/estatais" TargetMode="External"/><Relationship Id="rId9" Type="http://schemas.openxmlformats.org/officeDocument/2006/relationships/slide" Target="slide3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gov.br/gestao/pt-br/assuntos/estatais/transparencia/defeso_relatorio%20agregado" TargetMode="External"/><Relationship Id="rId3" Type="http://schemas.openxmlformats.org/officeDocument/2006/relationships/hyperlink" Target="https://panoramadasestatais.gestao.gov.br/" TargetMode="External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hyperlink" Target="mailto:naes@gestao.gov.br" TargetMode="External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9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slide" Target="slide10.xml"/><Relationship Id="rId3" Type="http://schemas.openxmlformats.org/officeDocument/2006/relationships/slide" Target="slide4.xml"/><Relationship Id="rId7" Type="http://schemas.openxmlformats.org/officeDocument/2006/relationships/slide" Target="slide5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4.png"/><Relationship Id="rId4" Type="http://schemas.openxmlformats.org/officeDocument/2006/relationships/hyperlink" Target="https://www.gov.br/gestao/pt-br/assuntos/estatais" TargetMode="External"/><Relationship Id="rId9" Type="http://schemas.openxmlformats.org/officeDocument/2006/relationships/slide" Target="slide3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slide" Target="slide10.xml"/><Relationship Id="rId3" Type="http://schemas.openxmlformats.org/officeDocument/2006/relationships/slide" Target="slide4.xml"/><Relationship Id="rId7" Type="http://schemas.openxmlformats.org/officeDocument/2006/relationships/slide" Target="slide5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4.png"/><Relationship Id="rId4" Type="http://schemas.openxmlformats.org/officeDocument/2006/relationships/hyperlink" Target="https://www.gov.br/gestao/pt-br/assuntos/estatais" TargetMode="External"/><Relationship Id="rId9" Type="http://schemas.openxmlformats.org/officeDocument/2006/relationships/slide" Target="slide3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slide" Target="slide10.xml"/><Relationship Id="rId3" Type="http://schemas.openxmlformats.org/officeDocument/2006/relationships/slide" Target="slide4.xml"/><Relationship Id="rId7" Type="http://schemas.openxmlformats.org/officeDocument/2006/relationships/slide" Target="slide5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4.png"/><Relationship Id="rId4" Type="http://schemas.openxmlformats.org/officeDocument/2006/relationships/hyperlink" Target="https://www.gov.br/gestao/pt-br/assuntos/estatais" TargetMode="External"/><Relationship Id="rId9" Type="http://schemas.openxmlformats.org/officeDocument/2006/relationships/slide" Target="slide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94A73"/>
        </a:solidFill>
        <a:effectLst/>
      </p:bgPr>
    </p:bg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1"/>
          <p:cNvSpPr txBox="1"/>
          <p:nvPr/>
        </p:nvSpPr>
        <p:spPr>
          <a:xfrm>
            <a:off x="7417837" y="4003403"/>
            <a:ext cx="4394333" cy="8001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000" b="1">
                <a:solidFill>
                  <a:schemeClr val="lt1"/>
                </a:solidFill>
                <a:latin typeface="Raleway"/>
                <a:ea typeface="Raleway"/>
                <a:cs typeface="Raleway"/>
                <a:sym typeface="Raleway"/>
              </a:rPr>
              <a:t>Edição nº 3 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000" b="1">
                <a:solidFill>
                  <a:schemeClr val="lt1"/>
                </a:solidFill>
                <a:latin typeface="Raleway"/>
                <a:ea typeface="Raleway"/>
                <a:cs typeface="Raleway"/>
                <a:sym typeface="Raleway"/>
              </a:rPr>
              <a:t>2º Trimestre de 2026</a:t>
            </a:r>
            <a:endParaRPr lang="pt-BR" sz="2000" b="1">
              <a:solidFill>
                <a:schemeClr val="dk1"/>
              </a:solidFill>
              <a:latin typeface="Raleway"/>
              <a:ea typeface="Raleway"/>
              <a:cs typeface="Raleway"/>
              <a:sym typeface="Raleway"/>
            </a:endParaRPr>
          </a:p>
        </p:txBody>
      </p:sp>
      <p:sp>
        <p:nvSpPr>
          <p:cNvPr id="88" name="Google Shape;88;p1"/>
          <p:cNvSpPr txBox="1"/>
          <p:nvPr/>
        </p:nvSpPr>
        <p:spPr>
          <a:xfrm>
            <a:off x="7335270" y="1602776"/>
            <a:ext cx="4476900" cy="24006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4800">
                <a:solidFill>
                  <a:schemeClr val="bg1"/>
                </a:solidFill>
                <a:latin typeface="Raleway Black"/>
                <a:ea typeface="Raleway Black"/>
                <a:cs typeface="Raleway Black"/>
                <a:sym typeface="Raleway Black"/>
              </a:rPr>
              <a:t>Boletim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4800">
                <a:solidFill>
                  <a:schemeClr val="bg1"/>
                </a:solidFill>
                <a:latin typeface="Raleway Black"/>
                <a:ea typeface="Raleway Black"/>
                <a:cs typeface="Raleway Black"/>
                <a:sym typeface="Raleway Black"/>
              </a:rPr>
              <a:t>Trimestral</a:t>
            </a:r>
            <a:endParaRPr lang="pt-BR" sz="4800">
              <a:solidFill>
                <a:schemeClr val="bg1"/>
              </a:solidFill>
              <a:latin typeface="Raleway Black"/>
              <a:ea typeface="Raleway Black"/>
              <a:cs typeface="Raleway Black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4800">
                <a:solidFill>
                  <a:schemeClr val="bg1"/>
                </a:solidFill>
                <a:latin typeface="Raleway Black"/>
                <a:ea typeface="Raleway Black"/>
                <a:cs typeface="Raleway Black"/>
                <a:sym typeface="Raleway Black"/>
              </a:rPr>
              <a:t>Sest</a:t>
            </a:r>
            <a:endParaRPr sz="4800">
              <a:solidFill>
                <a:schemeClr val="bg1"/>
              </a:solidFill>
              <a:latin typeface="Raleway Black"/>
              <a:ea typeface="Raleway Black"/>
              <a:cs typeface="Raleway Black"/>
              <a:sym typeface="Raleway Black"/>
            </a:endParaRPr>
          </a:p>
        </p:txBody>
      </p:sp>
      <p:pic>
        <p:nvPicPr>
          <p:cNvPr id="4" name="Imagem 3" descr="Forma&#10;&#10;Descrição gerada automaticamente">
            <a:extLst>
              <a:ext uri="{FF2B5EF4-FFF2-40B4-BE49-F238E27FC236}">
                <a16:creationId xmlns:a16="http://schemas.microsoft.com/office/drawing/2014/main" id="{FC698FAC-BF48-47AB-8ADA-F241AF94821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6364" y="951575"/>
            <a:ext cx="6469941" cy="5136325"/>
          </a:xfrm>
          <a:prstGeom prst="rect">
            <a:avLst/>
          </a:prstGeom>
        </p:spPr>
      </p:pic>
      <p:sp>
        <p:nvSpPr>
          <p:cNvPr id="2" name="Espaço Reservado para Número de Slide 1">
            <a:extLst>
              <a:ext uri="{FF2B5EF4-FFF2-40B4-BE49-F238E27FC236}">
                <a16:creationId xmlns:a16="http://schemas.microsoft.com/office/drawing/2014/main" id="{8DA48D93-7EEB-474D-8158-7E98397B8EFC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 smtClean="0"/>
              <a:t>1</a:t>
            </a:fld>
            <a:endParaRPr lang="pt-BR"/>
          </a:p>
        </p:txBody>
      </p:sp>
      <p:grpSp>
        <p:nvGrpSpPr>
          <p:cNvPr id="8" name="Agrupar 7">
            <a:extLst>
              <a:ext uri="{FF2B5EF4-FFF2-40B4-BE49-F238E27FC236}">
                <a16:creationId xmlns:a16="http://schemas.microsoft.com/office/drawing/2014/main" id="{33AE4E70-52CE-DF5B-A10A-7475F8961A9B}"/>
              </a:ext>
            </a:extLst>
          </p:cNvPr>
          <p:cNvGrpSpPr/>
          <p:nvPr/>
        </p:nvGrpSpPr>
        <p:grpSpPr>
          <a:xfrm>
            <a:off x="7317044" y="6186267"/>
            <a:ext cx="4644000" cy="466774"/>
            <a:chOff x="7317044" y="6186267"/>
            <a:chExt cx="4644000" cy="466774"/>
          </a:xfrm>
        </p:grpSpPr>
        <p:pic>
          <p:nvPicPr>
            <p:cNvPr id="5" name="Imagem 4" descr="Texto&#10;&#10;Descrição gerada automaticamente">
              <a:extLst>
                <a:ext uri="{FF2B5EF4-FFF2-40B4-BE49-F238E27FC236}">
                  <a16:creationId xmlns:a16="http://schemas.microsoft.com/office/drawing/2014/main" id="{F6CEE55A-6648-667F-0ABC-04BEC3638B0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7317044" y="6186267"/>
              <a:ext cx="3577881" cy="466774"/>
            </a:xfrm>
            <a:prstGeom prst="rect">
              <a:avLst/>
            </a:prstGeom>
          </p:spPr>
        </p:pic>
        <p:pic>
          <p:nvPicPr>
            <p:cNvPr id="6" name="Imagem 5" descr="Forma, Quadrado&#10;&#10;Descrição gerada automaticamente">
              <a:extLst>
                <a:ext uri="{FF2B5EF4-FFF2-40B4-BE49-F238E27FC236}">
                  <a16:creationId xmlns:a16="http://schemas.microsoft.com/office/drawing/2014/main" id="{50A71670-C0E4-4D7E-3189-438244F08C3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0890204" y="6186267"/>
              <a:ext cx="1070840" cy="466774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7">
          <a:extLst>
            <a:ext uri="{FF2B5EF4-FFF2-40B4-BE49-F238E27FC236}">
              <a16:creationId xmlns:a16="http://schemas.microsoft.com/office/drawing/2014/main" id="{2FA70552-8580-EF93-A2A3-71E29E15DA5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6">
            <a:extLst>
              <a:ext uri="{FF2B5EF4-FFF2-40B4-BE49-F238E27FC236}">
                <a16:creationId xmlns:a16="http://schemas.microsoft.com/office/drawing/2014/main" id="{4FFD4A0A-3476-2921-C9FF-D067C7A5DC3F}"/>
              </a:ext>
            </a:extLst>
          </p:cNvPr>
          <p:cNvSpPr/>
          <p:nvPr/>
        </p:nvSpPr>
        <p:spPr>
          <a:xfrm rot="13754109">
            <a:off x="-897476" y="9048"/>
            <a:ext cx="1652126" cy="1652126"/>
          </a:xfrm>
          <a:prstGeom prst="chord">
            <a:avLst>
              <a:gd name="adj1" fmla="val 2700000"/>
              <a:gd name="adj2" fmla="val 12937985"/>
            </a:avLst>
          </a:prstGeom>
          <a:solidFill>
            <a:schemeClr val="bg1">
              <a:lumMod val="65000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" name="Google Shape;131;p6">
            <a:extLst>
              <a:ext uri="{FF2B5EF4-FFF2-40B4-BE49-F238E27FC236}">
                <a16:creationId xmlns:a16="http://schemas.microsoft.com/office/drawing/2014/main" id="{F38B9201-25B8-77B2-82B3-99561D03A245}"/>
              </a:ext>
            </a:extLst>
          </p:cNvPr>
          <p:cNvSpPr txBox="1"/>
          <p:nvPr/>
        </p:nvSpPr>
        <p:spPr>
          <a:xfrm>
            <a:off x="393900" y="2000151"/>
            <a:ext cx="6977100" cy="2205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12065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700"/>
            </a:pPr>
            <a:endParaRPr lang="pt-BR" sz="1700">
              <a:solidFill>
                <a:schemeClr val="dk1"/>
              </a:solidFill>
              <a:latin typeface="Raleway Medium"/>
              <a:ea typeface="Raleway Medium"/>
              <a:cs typeface="Raleway Medium"/>
              <a:sym typeface="Raleway Medium"/>
            </a:endParaRPr>
          </a:p>
          <a:p>
            <a:pPr marL="12065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700"/>
            </a:pPr>
            <a:endParaRPr lang="pt-BR" sz="1700">
              <a:solidFill>
                <a:schemeClr val="dk1"/>
              </a:solidFill>
              <a:latin typeface="Raleway Medium"/>
              <a:ea typeface="Raleway Medium"/>
              <a:cs typeface="Raleway Medium"/>
              <a:sym typeface="Raleway Medium"/>
            </a:endParaRPr>
          </a:p>
          <a:p>
            <a:pPr marL="457200" lvl="0" indent="-33655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700"/>
              <a:buFont typeface="Raleway Medium"/>
              <a:buChar char="●"/>
            </a:pPr>
            <a:endParaRPr lang="pt-BR" sz="1700">
              <a:solidFill>
                <a:schemeClr val="dk1"/>
              </a:solidFill>
              <a:latin typeface="Raleway Medium"/>
              <a:ea typeface="Raleway Medium"/>
              <a:cs typeface="Raleway Medium"/>
              <a:sym typeface="Raleway Medium"/>
            </a:endParaRPr>
          </a:p>
          <a:p>
            <a:pPr marL="45720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pt-BR" sz="1700">
              <a:solidFill>
                <a:schemeClr val="dk1"/>
              </a:solidFill>
              <a:latin typeface="Raleway Medium"/>
              <a:ea typeface="Raleway Medium"/>
              <a:cs typeface="Raleway Medium"/>
              <a:sym typeface="Raleway Medium"/>
            </a:endParaRPr>
          </a:p>
        </p:txBody>
      </p:sp>
      <p:sp>
        <p:nvSpPr>
          <p:cNvPr id="4" name="CaixaDeTexto 3">
            <a:extLst>
              <a:ext uri="{FF2B5EF4-FFF2-40B4-BE49-F238E27FC236}">
                <a16:creationId xmlns:a16="http://schemas.microsoft.com/office/drawing/2014/main" id="{979D822F-FA89-4B72-9B4D-9E89C713AC0B}"/>
              </a:ext>
            </a:extLst>
          </p:cNvPr>
          <p:cNvSpPr txBox="1"/>
          <p:nvPr/>
        </p:nvSpPr>
        <p:spPr>
          <a:xfrm>
            <a:off x="948319" y="86916"/>
            <a:ext cx="6243919" cy="695575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pt-BR" b="1">
                <a:effectLst/>
                <a:latin typeface="Tahoma"/>
                <a:ea typeface="Tahoma"/>
              </a:rPr>
              <a:t>MINISTÉRIO DA GESTÃO E DA INOVAÇÃO EM SERVIÇOS PÚBLICOS</a:t>
            </a:r>
          </a:p>
          <a:p>
            <a:endParaRPr lang="pt-BR" sz="1200" b="1">
              <a:effectLst/>
              <a:latin typeface="Tahoma" panose="020B0604030504040204" pitchFamily="34" charset="0"/>
              <a:ea typeface="Tahoma" panose="020B0604030504040204" pitchFamily="34" charset="0"/>
            </a:endParaRPr>
          </a:p>
          <a:p>
            <a:r>
              <a:rPr lang="pt-BR" sz="1200" b="1">
                <a:effectLst/>
                <a:latin typeface="Tahoma"/>
                <a:ea typeface="Tahoma"/>
              </a:rPr>
              <a:t>Ministra de Estado </a:t>
            </a:r>
            <a:endParaRPr lang="pt-BR" sz="1200">
              <a:effectLst/>
              <a:latin typeface="Tahoma"/>
              <a:ea typeface="Tahoma"/>
            </a:endParaRPr>
          </a:p>
          <a:p>
            <a:r>
              <a:rPr lang="pt-BR" sz="1200">
                <a:effectLst/>
                <a:latin typeface="Tahoma"/>
                <a:ea typeface="Tahoma"/>
              </a:rPr>
              <a:t>Esther Dweck </a:t>
            </a:r>
          </a:p>
          <a:p>
            <a:endParaRPr lang="pt-BR" sz="1200" b="1">
              <a:effectLst/>
              <a:latin typeface="Tahoma" panose="020B0604030504040204" pitchFamily="34" charset="0"/>
              <a:ea typeface="Tahoma" panose="020B0604030504040204" pitchFamily="34" charset="0"/>
            </a:endParaRPr>
          </a:p>
          <a:p>
            <a:r>
              <a:rPr lang="pt-BR" sz="1200" b="1">
                <a:latin typeface="Tahoma"/>
                <a:ea typeface="Tahoma"/>
              </a:rPr>
              <a:t>Secretário-Executivo</a:t>
            </a:r>
            <a:r>
              <a:rPr lang="pt-BR" sz="1200" b="1">
                <a:effectLst/>
                <a:latin typeface="Tahoma"/>
                <a:ea typeface="Tahoma"/>
              </a:rPr>
              <a:t> </a:t>
            </a:r>
            <a:endParaRPr lang="pt-BR" sz="1200">
              <a:effectLst/>
              <a:latin typeface="Tahoma"/>
              <a:ea typeface="Tahoma"/>
            </a:endParaRPr>
          </a:p>
          <a:p>
            <a:r>
              <a:rPr lang="pt-BR" sz="1200" err="1">
                <a:latin typeface="Tahoma"/>
                <a:ea typeface="Tahoma"/>
              </a:rPr>
              <a:t>Cilair</a:t>
            </a:r>
            <a:r>
              <a:rPr lang="pt-BR" sz="1200">
                <a:latin typeface="Tahoma"/>
                <a:ea typeface="Tahoma"/>
              </a:rPr>
              <a:t> Rodrigues de Abreu </a:t>
            </a:r>
          </a:p>
          <a:p>
            <a:r>
              <a:rPr lang="pt-BR" sz="1200">
                <a:effectLst/>
                <a:latin typeface="Tahoma"/>
                <a:ea typeface="Tahoma"/>
              </a:rPr>
              <a:t> </a:t>
            </a:r>
          </a:p>
          <a:p>
            <a:r>
              <a:rPr lang="pt-BR" sz="1200" b="1">
                <a:effectLst/>
                <a:latin typeface="Tahoma"/>
                <a:ea typeface="Tahoma"/>
              </a:rPr>
              <a:t>Secretário-Executivo Adjunto </a:t>
            </a:r>
            <a:endParaRPr lang="pt-BR" sz="1200">
              <a:effectLst/>
              <a:latin typeface="Tahoma"/>
              <a:ea typeface="Tahoma"/>
            </a:endParaRPr>
          </a:p>
          <a:p>
            <a:r>
              <a:rPr lang="pt-BR" sz="1200">
                <a:effectLst/>
                <a:latin typeface="Tahoma"/>
                <a:ea typeface="Tahoma"/>
              </a:rPr>
              <a:t>Adauto Modesto Junior</a:t>
            </a:r>
          </a:p>
          <a:p>
            <a:endParaRPr lang="pt-BR" sz="1200">
              <a:effectLst/>
              <a:latin typeface="Tahoma" panose="020B0604030504040204" pitchFamily="34" charset="0"/>
              <a:ea typeface="Tahoma" panose="020B0604030504040204" pitchFamily="34" charset="0"/>
            </a:endParaRPr>
          </a:p>
          <a:p>
            <a:r>
              <a:rPr lang="pt-BR" sz="1200" b="1">
                <a:effectLst/>
                <a:latin typeface="Tahoma"/>
                <a:ea typeface="Tahoma"/>
              </a:rPr>
              <a:t>SECRETARIA DE COORDENAÇÃO E GOVERNANÇA DAS EMPRESAS ESTATAIS</a:t>
            </a:r>
          </a:p>
          <a:p>
            <a:endParaRPr lang="pt-BR" sz="1200" b="1">
              <a:latin typeface="Tahoma" panose="020B0604030504040204" pitchFamily="34" charset="0"/>
              <a:ea typeface="Tahoma" panose="020B0604030504040204" pitchFamily="34" charset="0"/>
            </a:endParaRPr>
          </a:p>
          <a:p>
            <a:r>
              <a:rPr lang="pt-BR" sz="1200" b="1">
                <a:effectLst/>
                <a:latin typeface="Tahoma"/>
                <a:ea typeface="Tahoma"/>
              </a:rPr>
              <a:t>Secretária </a:t>
            </a:r>
            <a:endParaRPr lang="pt-BR" sz="1200">
              <a:effectLst/>
              <a:latin typeface="Tahoma"/>
              <a:ea typeface="Tahoma"/>
            </a:endParaRPr>
          </a:p>
          <a:p>
            <a:r>
              <a:rPr lang="pt-BR" sz="1200">
                <a:effectLst/>
                <a:latin typeface="Tahoma"/>
                <a:ea typeface="Tahoma"/>
              </a:rPr>
              <a:t>Elisa Vieira Leonel </a:t>
            </a:r>
          </a:p>
          <a:p>
            <a:r>
              <a:rPr lang="pt-BR" sz="1200">
                <a:effectLst/>
                <a:latin typeface="Tahoma"/>
                <a:ea typeface="Tahoma"/>
              </a:rPr>
              <a:t> </a:t>
            </a:r>
          </a:p>
          <a:p>
            <a:r>
              <a:rPr lang="pt-BR" sz="1200" b="1">
                <a:effectLst/>
                <a:latin typeface="Tahoma"/>
                <a:ea typeface="Tahoma"/>
              </a:rPr>
              <a:t>Secretário-Adjunto </a:t>
            </a:r>
            <a:endParaRPr lang="pt-BR" sz="1200">
              <a:effectLst/>
              <a:latin typeface="Tahoma"/>
              <a:ea typeface="Tahoma"/>
            </a:endParaRPr>
          </a:p>
          <a:p>
            <a:r>
              <a:rPr lang="pt-BR" sz="1200">
                <a:effectLst/>
                <a:latin typeface="Tahoma"/>
                <a:ea typeface="Tahoma"/>
              </a:rPr>
              <a:t>Pedro Cavalcante </a:t>
            </a:r>
          </a:p>
          <a:p>
            <a:r>
              <a:rPr lang="pt-BR" sz="1200">
                <a:effectLst/>
                <a:latin typeface="Tahoma"/>
                <a:ea typeface="Tahoma"/>
              </a:rPr>
              <a:t> </a:t>
            </a:r>
          </a:p>
          <a:p>
            <a:r>
              <a:rPr lang="pt-BR" sz="1200" b="1">
                <a:effectLst/>
                <a:latin typeface="Tahoma"/>
                <a:ea typeface="Tahoma"/>
              </a:rPr>
              <a:t>Chefe de Gabinete </a:t>
            </a:r>
            <a:endParaRPr lang="pt-BR" sz="1200">
              <a:effectLst/>
              <a:latin typeface="Tahoma"/>
              <a:ea typeface="Tahoma"/>
            </a:endParaRPr>
          </a:p>
          <a:p>
            <a:r>
              <a:rPr lang="pt-BR" sz="1200" err="1">
                <a:effectLst/>
                <a:latin typeface="Tahoma"/>
                <a:ea typeface="Tahoma"/>
              </a:rPr>
              <a:t>Nuzyare</a:t>
            </a:r>
            <a:r>
              <a:rPr lang="pt-BR" sz="1200">
                <a:effectLst/>
                <a:latin typeface="Tahoma"/>
                <a:ea typeface="Tahoma"/>
              </a:rPr>
              <a:t> Moura de Almeida</a:t>
            </a:r>
          </a:p>
          <a:p>
            <a:r>
              <a:rPr lang="pt-BR" sz="1200">
                <a:effectLst/>
                <a:latin typeface="Tahoma"/>
                <a:ea typeface="Tahoma"/>
              </a:rPr>
              <a:t> </a:t>
            </a:r>
          </a:p>
          <a:p>
            <a:r>
              <a:rPr lang="pt-BR" sz="1200" b="1">
                <a:effectLst/>
                <a:latin typeface="Tahoma"/>
                <a:ea typeface="Tahoma"/>
              </a:rPr>
              <a:t>Diretores</a:t>
            </a:r>
            <a:endParaRPr lang="pt-BR" sz="1200">
              <a:effectLst/>
              <a:latin typeface="Tahoma"/>
              <a:ea typeface="Tahoma"/>
            </a:endParaRPr>
          </a:p>
          <a:p>
            <a:r>
              <a:rPr lang="pt-BR" sz="1200">
                <a:latin typeface="Tahoma"/>
                <a:ea typeface="Tahoma"/>
              </a:rPr>
              <a:t>Gabriel Squeff</a:t>
            </a:r>
          </a:p>
          <a:p>
            <a:r>
              <a:rPr lang="pt-BR" sz="1200">
                <a:effectLst/>
                <a:latin typeface="Tahoma"/>
                <a:ea typeface="Tahoma"/>
              </a:rPr>
              <a:t>Hamilton Cota Cruz</a:t>
            </a:r>
          </a:p>
          <a:p>
            <a:r>
              <a:rPr lang="pt-BR" sz="1200">
                <a:effectLst/>
                <a:latin typeface="Tahoma"/>
                <a:ea typeface="Tahoma"/>
              </a:rPr>
              <a:t>Jussara Valadares</a:t>
            </a:r>
          </a:p>
          <a:p>
            <a:r>
              <a:rPr lang="pt-BR" sz="1200">
                <a:latin typeface="Tahoma"/>
                <a:ea typeface="Tahoma"/>
              </a:rPr>
              <a:t>Luciana Toldo</a:t>
            </a:r>
            <a:endParaRPr lang="pt-BR" sz="1200">
              <a:effectLst/>
              <a:latin typeface="Tahoma"/>
              <a:ea typeface="Tahoma"/>
            </a:endParaRPr>
          </a:p>
          <a:p>
            <a:r>
              <a:rPr lang="pt-BR" sz="1200">
                <a:effectLst/>
                <a:latin typeface="Tahoma"/>
                <a:ea typeface="Tahoma"/>
              </a:rPr>
              <a:t>Maria Abadia da Silva Alves</a:t>
            </a:r>
          </a:p>
          <a:p>
            <a:r>
              <a:rPr lang="pt-BR" sz="1200">
                <a:effectLst/>
                <a:latin typeface="Tahoma"/>
                <a:ea typeface="Tahoma"/>
              </a:rPr>
              <a:t>Renato </a:t>
            </a:r>
            <a:r>
              <a:rPr lang="pt-BR" sz="1200" err="1">
                <a:effectLst/>
                <a:latin typeface="Tahoma"/>
                <a:ea typeface="Tahoma"/>
              </a:rPr>
              <a:t>Bigliazzi</a:t>
            </a:r>
            <a:r>
              <a:rPr lang="pt-BR" sz="1200">
                <a:effectLst/>
                <a:latin typeface="Tahoma"/>
                <a:ea typeface="Tahoma"/>
              </a:rPr>
              <a:t> </a:t>
            </a:r>
          </a:p>
          <a:p>
            <a:endParaRPr lang="pt-BR" sz="1200" b="1">
              <a:latin typeface="Tahoma" panose="020B0604030504040204" pitchFamily="34" charset="0"/>
              <a:ea typeface="Tahoma" panose="020B0604030504040204" pitchFamily="34" charset="0"/>
            </a:endParaRPr>
          </a:p>
          <a:p>
            <a:r>
              <a:rPr lang="pt-BR" sz="1200" b="1">
                <a:effectLst/>
                <a:latin typeface="Tahoma"/>
                <a:ea typeface="Tahoma"/>
              </a:rPr>
              <a:t>Assessoria </a:t>
            </a:r>
            <a:endParaRPr lang="pt-BR" sz="1200">
              <a:effectLst/>
              <a:latin typeface="Tahoma"/>
              <a:ea typeface="Tahoma"/>
            </a:endParaRPr>
          </a:p>
          <a:p>
            <a:r>
              <a:rPr lang="pt-BR" sz="1200">
                <a:effectLst/>
                <a:latin typeface="Tahoma"/>
                <a:ea typeface="Tahoma"/>
              </a:rPr>
              <a:t>Bernardo Campos </a:t>
            </a:r>
            <a:r>
              <a:rPr lang="pt-BR" sz="1200" err="1">
                <a:effectLst/>
                <a:latin typeface="Tahoma"/>
                <a:ea typeface="Tahoma"/>
              </a:rPr>
              <a:t>Zaghloul</a:t>
            </a:r>
            <a:endParaRPr lang="pt-BR" sz="1200">
              <a:effectLst/>
              <a:latin typeface="Tahoma"/>
              <a:ea typeface="Tahoma"/>
            </a:endParaRPr>
          </a:p>
          <a:p>
            <a:r>
              <a:rPr lang="pt-BR" sz="1200">
                <a:effectLst/>
                <a:latin typeface="Tahoma"/>
                <a:ea typeface="Tahoma"/>
              </a:rPr>
              <a:t>Elisa Oliveira </a:t>
            </a:r>
          </a:p>
          <a:p>
            <a:r>
              <a:rPr lang="pt-BR" sz="1200" err="1">
                <a:effectLst/>
                <a:latin typeface="Tahoma"/>
                <a:ea typeface="Tahoma"/>
              </a:rPr>
              <a:t>Heiguiberto</a:t>
            </a:r>
            <a:r>
              <a:rPr lang="pt-BR" sz="1200">
                <a:effectLst/>
                <a:latin typeface="Tahoma"/>
                <a:ea typeface="Tahoma"/>
              </a:rPr>
              <a:t> </a:t>
            </a:r>
            <a:r>
              <a:rPr lang="pt-BR" sz="1200" err="1">
                <a:effectLst/>
                <a:latin typeface="Tahoma"/>
                <a:ea typeface="Tahoma"/>
              </a:rPr>
              <a:t>Guiba</a:t>
            </a:r>
            <a:r>
              <a:rPr lang="pt-BR" sz="1200">
                <a:effectLst/>
                <a:latin typeface="Tahoma"/>
                <a:ea typeface="Tahoma"/>
              </a:rPr>
              <a:t> Della </a:t>
            </a:r>
            <a:r>
              <a:rPr lang="pt-BR" sz="1200" err="1">
                <a:effectLst/>
                <a:latin typeface="Tahoma"/>
                <a:ea typeface="Tahoma"/>
              </a:rPr>
              <a:t>Bella</a:t>
            </a:r>
            <a:r>
              <a:rPr lang="pt-BR" sz="1200">
                <a:effectLst/>
                <a:latin typeface="Tahoma"/>
                <a:ea typeface="Tahoma"/>
              </a:rPr>
              <a:t> Navarro </a:t>
            </a:r>
          </a:p>
          <a:p>
            <a:r>
              <a:rPr lang="pt-BR" sz="1200">
                <a:effectLst/>
                <a:latin typeface="Tahoma"/>
                <a:ea typeface="Tahoma"/>
              </a:rPr>
              <a:t>Juliana Xavier</a:t>
            </a:r>
          </a:p>
          <a:p>
            <a:r>
              <a:rPr lang="pt-BR" sz="1200" kern="0" err="1">
                <a:effectLst/>
                <a:latin typeface="Tahoma"/>
                <a:ea typeface="Tahoma"/>
              </a:rPr>
              <a:t>Willber</a:t>
            </a:r>
            <a:r>
              <a:rPr lang="pt-BR" sz="1200" kern="0">
                <a:effectLst/>
                <a:latin typeface="Tahoma"/>
                <a:ea typeface="Tahoma"/>
              </a:rPr>
              <a:t> da Rocha Severo</a:t>
            </a:r>
            <a:endParaRPr lang="pt-BR" sz="1200">
              <a:latin typeface="Tahoma"/>
              <a:ea typeface="Tahoma"/>
            </a:endParaRPr>
          </a:p>
        </p:txBody>
      </p:sp>
      <p:sp>
        <p:nvSpPr>
          <p:cNvPr id="15" name="CaixaDeTexto 14">
            <a:extLst>
              <a:ext uri="{FF2B5EF4-FFF2-40B4-BE49-F238E27FC236}">
                <a16:creationId xmlns:a16="http://schemas.microsoft.com/office/drawing/2014/main" id="{CF67EB49-C6D0-4C12-BE55-FEA19EB265FC}"/>
              </a:ext>
            </a:extLst>
          </p:cNvPr>
          <p:cNvSpPr txBox="1"/>
          <p:nvPr/>
        </p:nvSpPr>
        <p:spPr>
          <a:xfrm>
            <a:off x="8250757" y="3429000"/>
            <a:ext cx="2810638" cy="2862322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r"/>
            <a:r>
              <a:rPr lang="pt-BR" sz="1200" b="1">
                <a:latin typeface="Tahoma"/>
                <a:ea typeface="Tahoma"/>
              </a:rPr>
              <a:t>BOLETIM SEST – EDIÇÃO Nº 3 – 2º TRIMESTRE/2026</a:t>
            </a:r>
            <a:endParaRPr lang="pt-BR" sz="1200" b="1">
              <a:effectLst/>
              <a:latin typeface="Tahoma"/>
              <a:ea typeface="Tahoma"/>
            </a:endParaRPr>
          </a:p>
          <a:p>
            <a:pPr algn="r"/>
            <a:endParaRPr lang="pt-BR" sz="1200" b="1">
              <a:effectLst/>
              <a:latin typeface="Tahoma" panose="020B0604030504040204" pitchFamily="34" charset="0"/>
              <a:ea typeface="Tahoma" panose="020B0604030504040204" pitchFamily="34" charset="0"/>
            </a:endParaRPr>
          </a:p>
          <a:p>
            <a:pPr algn="r"/>
            <a:r>
              <a:rPr lang="pt-BR" sz="1200" b="1">
                <a:effectLst/>
                <a:latin typeface="Tahoma"/>
                <a:ea typeface="Tahoma"/>
              </a:rPr>
              <a:t>Coordenação</a:t>
            </a:r>
            <a:endParaRPr lang="pt-BR" sz="1200">
              <a:latin typeface="Tahoma"/>
              <a:ea typeface="Tahoma"/>
            </a:endParaRPr>
          </a:p>
          <a:p>
            <a:pPr algn="r"/>
            <a:r>
              <a:rPr lang="pt-BR" sz="1200">
                <a:latin typeface="Tahoma"/>
                <a:ea typeface="Tahoma"/>
              </a:rPr>
              <a:t>Gabriel Squeff</a:t>
            </a:r>
          </a:p>
          <a:p>
            <a:pPr algn="r"/>
            <a:endParaRPr lang="pt-BR" sz="1200">
              <a:effectLst/>
              <a:latin typeface="Tahoma" panose="020B0604030504040204" pitchFamily="34" charset="0"/>
              <a:ea typeface="Tahoma" panose="020B0604030504040204" pitchFamily="34" charset="0"/>
            </a:endParaRPr>
          </a:p>
          <a:p>
            <a:pPr algn="r"/>
            <a:r>
              <a:rPr lang="pt-BR" sz="1200" b="1">
                <a:effectLst/>
                <a:latin typeface="Tahoma"/>
                <a:ea typeface="Tahoma"/>
              </a:rPr>
              <a:t>Colaboraram nesta edição</a:t>
            </a:r>
            <a:endParaRPr lang="pt-BR" sz="1200">
              <a:latin typeface="Tahoma"/>
              <a:ea typeface="Tahoma"/>
            </a:endParaRPr>
          </a:p>
          <a:p>
            <a:pPr algn="r"/>
            <a:r>
              <a:rPr lang="pt-BR" sz="1200">
                <a:latin typeface="Tahoma"/>
                <a:ea typeface="Tahoma"/>
              </a:rPr>
              <a:t>Anderson Braga</a:t>
            </a:r>
          </a:p>
          <a:p>
            <a:pPr algn="r"/>
            <a:r>
              <a:rPr lang="pt-BR" sz="1200">
                <a:solidFill>
                  <a:schemeClr val="tx1"/>
                </a:solidFill>
                <a:latin typeface="Tahoma"/>
                <a:ea typeface="Tahoma"/>
              </a:rPr>
              <a:t>Carlos Henrique Neves</a:t>
            </a:r>
          </a:p>
          <a:p>
            <a:pPr algn="r"/>
            <a:r>
              <a:rPr lang="pt-BR" sz="1200">
                <a:effectLst/>
                <a:latin typeface="Tahoma"/>
                <a:ea typeface="Tahoma"/>
              </a:rPr>
              <a:t>Gabriel Squeff</a:t>
            </a:r>
          </a:p>
          <a:p>
            <a:pPr algn="r"/>
            <a:r>
              <a:rPr lang="pt-BR" sz="1200">
                <a:effectLst/>
                <a:latin typeface="Tahoma"/>
                <a:ea typeface="Tahoma"/>
              </a:rPr>
              <a:t>Henrique Mundim de Mattos Paixão</a:t>
            </a:r>
          </a:p>
          <a:p>
            <a:pPr algn="r"/>
            <a:r>
              <a:rPr lang="pt-BR" sz="1200"/>
              <a:t>Maria Luísa Guimarães de Barros</a:t>
            </a:r>
          </a:p>
          <a:p>
            <a:pPr algn="r"/>
            <a:r>
              <a:rPr lang="pt-BR" sz="1200">
                <a:effectLst/>
                <a:latin typeface="Tahoma"/>
                <a:ea typeface="Tahoma"/>
              </a:rPr>
              <a:t>Natália da Silva </a:t>
            </a:r>
            <a:r>
              <a:rPr lang="pt-BR" sz="1200">
                <a:latin typeface="Tahoma"/>
                <a:ea typeface="Tahoma"/>
              </a:rPr>
              <a:t>Pinto</a:t>
            </a:r>
          </a:p>
          <a:p>
            <a:pPr algn="r"/>
            <a:r>
              <a:rPr lang="pt-BR" sz="1200">
                <a:latin typeface="Tahoma"/>
                <a:ea typeface="Tahoma"/>
              </a:rPr>
              <a:t>Pedro Cavalcante</a:t>
            </a:r>
          </a:p>
          <a:p>
            <a:pPr algn="r"/>
            <a:r>
              <a:rPr lang="pt-BR" sz="1200">
                <a:latin typeface="Tahoma"/>
                <a:ea typeface="Tahoma"/>
              </a:rPr>
              <a:t>Rita de Cássia Munck</a:t>
            </a:r>
          </a:p>
        </p:txBody>
      </p:sp>
      <p:sp>
        <p:nvSpPr>
          <p:cNvPr id="3" name="Espaço Reservado para Número de Slide 2">
            <a:extLst>
              <a:ext uri="{FF2B5EF4-FFF2-40B4-BE49-F238E27FC236}">
                <a16:creationId xmlns:a16="http://schemas.microsoft.com/office/drawing/2014/main" id="{8CE15660-6691-46A9-9FA6-FCF370FFCC43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 smtClean="0"/>
              <a:t>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7688346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7">
          <a:extLst>
            <a:ext uri="{FF2B5EF4-FFF2-40B4-BE49-F238E27FC236}">
              <a16:creationId xmlns:a16="http://schemas.microsoft.com/office/drawing/2014/main" id="{FA69A41C-76C5-5837-E388-9732BD6A59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ângulo: Cantos Arredondados 9">
            <a:extLst>
              <a:ext uri="{FF2B5EF4-FFF2-40B4-BE49-F238E27FC236}">
                <a16:creationId xmlns:a16="http://schemas.microsoft.com/office/drawing/2014/main" id="{BE6C081B-FD96-2AE9-E55E-358FF90AF97E}"/>
              </a:ext>
            </a:extLst>
          </p:cNvPr>
          <p:cNvSpPr/>
          <p:nvPr/>
        </p:nvSpPr>
        <p:spPr>
          <a:xfrm>
            <a:off x="5286375" y="136525"/>
            <a:ext cx="6543675" cy="402836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38" name="Google Shape;138;p6">
            <a:extLst>
              <a:ext uri="{FF2B5EF4-FFF2-40B4-BE49-F238E27FC236}">
                <a16:creationId xmlns:a16="http://schemas.microsoft.com/office/drawing/2014/main" id="{2E8D23EE-2181-FE7A-99AE-118184BEB766}"/>
              </a:ext>
            </a:extLst>
          </p:cNvPr>
          <p:cNvSpPr/>
          <p:nvPr/>
        </p:nvSpPr>
        <p:spPr>
          <a:xfrm rot="13754109">
            <a:off x="-897476" y="9048"/>
            <a:ext cx="1652126" cy="1652126"/>
          </a:xfrm>
          <a:prstGeom prst="chord">
            <a:avLst>
              <a:gd name="adj1" fmla="val 2700000"/>
              <a:gd name="adj2" fmla="val 12937985"/>
            </a:avLst>
          </a:prstGeom>
          <a:solidFill>
            <a:schemeClr val="bg1">
              <a:lumMod val="65000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" name="Google Shape;253;g362b7746b48_0_140">
            <a:extLst>
              <a:ext uri="{FF2B5EF4-FFF2-40B4-BE49-F238E27FC236}">
                <a16:creationId xmlns:a16="http://schemas.microsoft.com/office/drawing/2014/main" id="{0834CA45-AD73-BD17-38A7-F902148D1872}"/>
              </a:ext>
            </a:extLst>
          </p:cNvPr>
          <p:cNvSpPr/>
          <p:nvPr/>
        </p:nvSpPr>
        <p:spPr>
          <a:xfrm rot="-7821082">
            <a:off x="1228171" y="2644016"/>
            <a:ext cx="619987" cy="569469"/>
          </a:xfrm>
          <a:prstGeom prst="chord">
            <a:avLst>
              <a:gd name="adj1" fmla="val 2700000"/>
              <a:gd name="adj2" fmla="val 12937985"/>
            </a:avLst>
          </a:prstGeom>
          <a:solidFill>
            <a:srgbClr val="C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aphicFrame>
        <p:nvGraphicFramePr>
          <p:cNvPr id="14" name="Tabela 13">
            <a:extLst>
              <a:ext uri="{FF2B5EF4-FFF2-40B4-BE49-F238E27FC236}">
                <a16:creationId xmlns:a16="http://schemas.microsoft.com/office/drawing/2014/main" id="{1EBE6CF3-C2EB-6380-F7F4-50B25854387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40499283"/>
              </p:ext>
            </p:extLst>
          </p:nvPr>
        </p:nvGraphicFramePr>
        <p:xfrm>
          <a:off x="1912804" y="2779669"/>
          <a:ext cx="6747142" cy="19479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114597">
                  <a:extLst>
                    <a:ext uri="{9D8B030D-6E8A-4147-A177-3AD203B41FA5}">
                      <a16:colId xmlns:a16="http://schemas.microsoft.com/office/drawing/2014/main" val="3458358187"/>
                    </a:ext>
                  </a:extLst>
                </a:gridCol>
                <a:gridCol w="632545">
                  <a:extLst>
                    <a:ext uri="{9D8B030D-6E8A-4147-A177-3AD203B41FA5}">
                      <a16:colId xmlns:a16="http://schemas.microsoft.com/office/drawing/2014/main" val="3415834215"/>
                    </a:ext>
                  </a:extLst>
                </a:gridCol>
              </a:tblGrid>
              <a:tr h="649310">
                <a:tc>
                  <a:txBody>
                    <a:bodyPr/>
                    <a:lstStyle/>
                    <a:p>
                      <a:r>
                        <a:rPr lang="pt-BR" sz="1800" b="0">
                          <a:solidFill>
                            <a:schemeClr val="tx1"/>
                          </a:solidFill>
                          <a:latin typeface="Raleway" pitchFamily="2" charset="0"/>
                        </a:rPr>
                        <a:t>Apresentação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1800" b="0">
                          <a:solidFill>
                            <a:schemeClr val="tx1"/>
                          </a:solidFill>
                          <a:latin typeface="Raleway" pitchFamily="2" charset="0"/>
                        </a:rPr>
                        <a:t>04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51416129"/>
                  </a:ext>
                </a:extLst>
              </a:tr>
              <a:tr h="649310">
                <a:tc>
                  <a:txBody>
                    <a:bodyPr/>
                    <a:lstStyle/>
                    <a:p>
                      <a:r>
                        <a:rPr lang="pt-BR" sz="1800">
                          <a:latin typeface="Raleway" pitchFamily="2" charset="0"/>
                        </a:rPr>
                        <a:t>Resultados agregados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1800">
                          <a:latin typeface="Raleway" pitchFamily="2" charset="0"/>
                        </a:rPr>
                        <a:t>08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87026336"/>
                  </a:ext>
                </a:extLst>
              </a:tr>
              <a:tr h="649310">
                <a:tc>
                  <a:txBody>
                    <a:bodyPr/>
                    <a:lstStyle/>
                    <a:p>
                      <a:r>
                        <a:rPr lang="pt-BR" sz="1800">
                          <a:latin typeface="Raleway" pitchFamily="2" charset="0"/>
                        </a:rPr>
                        <a:t>Anexo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1800">
                          <a:latin typeface="Raleway" pitchFamily="2" charset="0"/>
                        </a:rPr>
                        <a:t>19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67646792"/>
                  </a:ext>
                </a:extLst>
              </a:tr>
            </a:tbl>
          </a:graphicData>
        </a:graphic>
      </p:graphicFrame>
      <p:sp>
        <p:nvSpPr>
          <p:cNvPr id="16" name="Google Shape;253;g362b7746b48_0_140">
            <a:extLst>
              <a:ext uri="{FF2B5EF4-FFF2-40B4-BE49-F238E27FC236}">
                <a16:creationId xmlns:a16="http://schemas.microsoft.com/office/drawing/2014/main" id="{A7CD65DC-8C94-8BE0-F912-0ED51BD5F678}"/>
              </a:ext>
            </a:extLst>
          </p:cNvPr>
          <p:cNvSpPr/>
          <p:nvPr/>
        </p:nvSpPr>
        <p:spPr>
          <a:xfrm rot="-7821082">
            <a:off x="1228171" y="3316575"/>
            <a:ext cx="619987" cy="569469"/>
          </a:xfrm>
          <a:prstGeom prst="chord">
            <a:avLst>
              <a:gd name="adj1" fmla="val 2700000"/>
              <a:gd name="adj2" fmla="val 12937985"/>
            </a:avLst>
          </a:prstGeom>
          <a:solidFill>
            <a:srgbClr val="FFCF0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" name="Google Shape;253;g362b7746b48_0_140">
            <a:extLst>
              <a:ext uri="{FF2B5EF4-FFF2-40B4-BE49-F238E27FC236}">
                <a16:creationId xmlns:a16="http://schemas.microsoft.com/office/drawing/2014/main" id="{974B2A45-CCE6-7BEB-4506-AC403DD54B68}"/>
              </a:ext>
            </a:extLst>
          </p:cNvPr>
          <p:cNvSpPr/>
          <p:nvPr/>
        </p:nvSpPr>
        <p:spPr>
          <a:xfrm rot="-7821082">
            <a:off x="1228171" y="3972428"/>
            <a:ext cx="619987" cy="569469"/>
          </a:xfrm>
          <a:prstGeom prst="chord">
            <a:avLst>
              <a:gd name="adj1" fmla="val 2700000"/>
              <a:gd name="adj2" fmla="val 12937985"/>
            </a:avLst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" name="Espaço Reservado para Número de Slide 1">
            <a:extLst>
              <a:ext uri="{FF2B5EF4-FFF2-40B4-BE49-F238E27FC236}">
                <a16:creationId xmlns:a16="http://schemas.microsoft.com/office/drawing/2014/main" id="{50D2B4D8-E4C2-4B02-AA11-EBC145033489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 smtClean="0"/>
              <a:t>3</a:t>
            </a:fld>
            <a:endParaRPr lang="pt-BR"/>
          </a:p>
        </p:txBody>
      </p:sp>
      <p:sp>
        <p:nvSpPr>
          <p:cNvPr id="5" name="CaixaDeTexto 4">
            <a:hlinkClick r:id="rId3" action="ppaction://hlinksldjump"/>
            <a:extLst>
              <a:ext uri="{FF2B5EF4-FFF2-40B4-BE49-F238E27FC236}">
                <a16:creationId xmlns:a16="http://schemas.microsoft.com/office/drawing/2014/main" id="{8A3E3113-6D19-8D9F-1049-3D22C183E471}"/>
              </a:ext>
            </a:extLst>
          </p:cNvPr>
          <p:cNvSpPr txBox="1"/>
          <p:nvPr/>
        </p:nvSpPr>
        <p:spPr>
          <a:xfrm>
            <a:off x="6018207" y="194926"/>
            <a:ext cx="1728000" cy="273345"/>
          </a:xfrm>
          <a:prstGeom prst="rect">
            <a:avLst/>
          </a:prstGeom>
          <a:noFill/>
        </p:spPr>
        <p:txBody>
          <a:bodyPr wrap="square" lIns="91440" tIns="45720" rIns="91440" bIns="45720" numCol="1" spcCol="360000" rtlCol="0" anchor="t">
            <a:spAutoFit/>
          </a:bodyPr>
          <a:lstStyle/>
          <a:p>
            <a:pPr algn="ctr">
              <a:lnSpc>
                <a:spcPct val="116000"/>
              </a:lnSpc>
              <a:spcAft>
                <a:spcPts val="800"/>
              </a:spcAft>
            </a:pPr>
            <a:r>
              <a:rPr lang="pt-BR" sz="1100" b="1">
                <a:latin typeface="Raleway SemiBold" pitchFamily="2" charset="0"/>
              </a:rPr>
              <a:t>Apresentação</a:t>
            </a:r>
          </a:p>
        </p:txBody>
      </p:sp>
      <p:pic>
        <p:nvPicPr>
          <p:cNvPr id="3" name="Imagem 2">
            <a:hlinkClick r:id="rId4"/>
            <a:extLst>
              <a:ext uri="{FF2B5EF4-FFF2-40B4-BE49-F238E27FC236}">
                <a16:creationId xmlns:a16="http://schemas.microsoft.com/office/drawing/2014/main" id="{6A0601F1-1522-8B0F-DC9F-E2EC55B9760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>
                        <a14:foregroundMark x1="45977" y1="27692" x2="45977" y2="27692"/>
                        <a14:foregroundMark x1="46360" y1="43846" x2="46360" y2="43846"/>
                        <a14:foregroundMark x1="43295" y1="69231" x2="43295" y2="69231"/>
                        <a14:foregroundMark x1="41762" y1="28462" x2="41762" y2="28462"/>
                        <a14:foregroundMark x1="45977" y1="70000" x2="45977" y2="70000"/>
                        <a14:foregroundMark x1="57471" y1="35385" x2="57471" y2="35385"/>
                        <a14:foregroundMark x1="69349" y1="63846" x2="69349" y2="63846"/>
                        <a14:foregroundMark x1="58238" y1="67692" x2="58238" y2="67692"/>
                        <a14:foregroundMark x1="84291" y1="31538" x2="84291" y2="31538"/>
                        <a14:foregroundMark x1="77011" y1="31538" x2="77011" y2="31538"/>
                        <a14:foregroundMark x1="80843" y1="65385" x2="80843" y2="65385"/>
                        <a14:foregroundMark x1="67816" y1="33846" x2="67816" y2="33846"/>
                        <a14:foregroundMark x1="58238" y1="63077" x2="58238" y2="63077"/>
                        <a14:foregroundMark x1="67433" y1="56154" x2="67433" y2="56154"/>
                        <a14:foregroundMark x1="47126" y1="31538" x2="47126" y2="31538"/>
                        <a14:foregroundMark x1="43295" y1="26154" x2="43295" y2="26154"/>
                        <a14:foregroundMark x1="40613" y1="68462" x2="40613" y2="68462"/>
                        <a14:foregroundMark x1="48659" y1="69231" x2="48659" y2="69231"/>
                        <a14:foregroundMark x1="80843" y1="46923" x2="80843" y2="46923"/>
                        <a14:foregroundMark x1="40230" y1="23846" x2="40230" y2="23846"/>
                        <a14:foregroundMark x1="49042" y1="29231" x2="49042" y2="29231"/>
                        <a14:foregroundMark x1="39080" y1="63846" x2="39080" y2="63846"/>
                        <a14:foregroundMark x1="39847" y1="64615" x2="41379" y2="64615"/>
                        <a14:foregroundMark x1="47510" y1="65385" x2="47510" y2="65385"/>
                        <a14:foregroundMark x1="44444" y1="66154" x2="44444" y2="66154"/>
                        <a14:foregroundMark x1="59387" y1="30000" x2="59387" y2="30000"/>
                        <a14:foregroundMark x1="57471" y1="54615" x2="57471" y2="54615"/>
                        <a14:foregroundMark x1="81226" y1="56923" x2="81226" y2="56923"/>
                        <a14:foregroundMark x1="66284" y1="28462" x2="66284" y2="28462"/>
                        <a14:foregroundMark x1="43678" y1="34615" x2="43678" y2="34615"/>
                        <a14:foregroundMark x1="49425" y1="24615" x2="49425" y2="24615"/>
                        <a14:foregroundMark x1="64751" y1="50000" x2="64751" y2="50000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437748" y="160672"/>
            <a:ext cx="722768" cy="360000"/>
          </a:xfrm>
          <a:prstGeom prst="rect">
            <a:avLst/>
          </a:prstGeom>
        </p:spPr>
      </p:pic>
      <p:sp>
        <p:nvSpPr>
          <p:cNvPr id="7" name="CaixaDeTexto 6">
            <a:hlinkClick r:id="rId7" action="ppaction://hlinksldjump"/>
            <a:extLst>
              <a:ext uri="{FF2B5EF4-FFF2-40B4-BE49-F238E27FC236}">
                <a16:creationId xmlns:a16="http://schemas.microsoft.com/office/drawing/2014/main" id="{0845D44B-6C86-2781-CD7D-57DF09AE6D7F}"/>
              </a:ext>
            </a:extLst>
          </p:cNvPr>
          <p:cNvSpPr txBox="1"/>
          <p:nvPr/>
        </p:nvSpPr>
        <p:spPr>
          <a:xfrm>
            <a:off x="7746993" y="204001"/>
            <a:ext cx="1727214" cy="273345"/>
          </a:xfrm>
          <a:prstGeom prst="rect">
            <a:avLst/>
          </a:prstGeom>
          <a:noFill/>
        </p:spPr>
        <p:txBody>
          <a:bodyPr wrap="square" lIns="91440" tIns="45720" rIns="91440" bIns="45720" numCol="1" spcCol="360000" rtlCol="0" anchor="t">
            <a:spAutoFit/>
          </a:bodyPr>
          <a:lstStyle/>
          <a:p>
            <a:pPr algn="ctr">
              <a:lnSpc>
                <a:spcPct val="116000"/>
              </a:lnSpc>
              <a:spcAft>
                <a:spcPts val="800"/>
              </a:spcAft>
            </a:pPr>
            <a:r>
              <a:rPr lang="pt-BR" sz="1100" b="1">
                <a:latin typeface="Raleway SemiBold" pitchFamily="2" charset="0"/>
              </a:rPr>
              <a:t>Resultados agregados</a:t>
            </a:r>
          </a:p>
        </p:txBody>
      </p:sp>
      <p:sp>
        <p:nvSpPr>
          <p:cNvPr id="9" name="CaixaDeTexto 8">
            <a:hlinkClick r:id="rId8" action="ppaction://hlinksldjump"/>
            <a:extLst>
              <a:ext uri="{FF2B5EF4-FFF2-40B4-BE49-F238E27FC236}">
                <a16:creationId xmlns:a16="http://schemas.microsoft.com/office/drawing/2014/main" id="{2B560F55-679C-F4EB-77FD-60A6969C05C0}"/>
              </a:ext>
            </a:extLst>
          </p:cNvPr>
          <p:cNvSpPr txBox="1"/>
          <p:nvPr/>
        </p:nvSpPr>
        <p:spPr>
          <a:xfrm>
            <a:off x="9352832" y="203964"/>
            <a:ext cx="1728000" cy="276871"/>
          </a:xfrm>
          <a:prstGeom prst="rect">
            <a:avLst/>
          </a:prstGeom>
          <a:noFill/>
        </p:spPr>
        <p:txBody>
          <a:bodyPr wrap="square" lIns="91440" tIns="45720" rIns="91440" bIns="45720" numCol="1" spcCol="360000" rtlCol="0" anchor="t">
            <a:spAutoFit/>
          </a:bodyPr>
          <a:lstStyle/>
          <a:p>
            <a:pPr algn="ctr">
              <a:lnSpc>
                <a:spcPct val="116000"/>
              </a:lnSpc>
              <a:spcAft>
                <a:spcPts val="800"/>
              </a:spcAft>
            </a:pPr>
            <a:r>
              <a:rPr lang="pt-BR" sz="1100" b="1">
                <a:latin typeface="Raleway SemiBold" pitchFamily="2" charset="0"/>
                <a:cs typeface="EucrosiaUPC" panose="020B0502040204020203" pitchFamily="18" charset="-34"/>
              </a:rPr>
              <a:t>Anexo</a:t>
            </a:r>
          </a:p>
        </p:txBody>
      </p:sp>
      <p:sp>
        <p:nvSpPr>
          <p:cNvPr id="11" name="Google Shape;130;p6">
            <a:extLst>
              <a:ext uri="{FF2B5EF4-FFF2-40B4-BE49-F238E27FC236}">
                <a16:creationId xmlns:a16="http://schemas.microsoft.com/office/drawing/2014/main" id="{B9A87C75-0944-5B52-C85E-8A2C1DCCC0E0}"/>
              </a:ext>
            </a:extLst>
          </p:cNvPr>
          <p:cNvSpPr txBox="1"/>
          <p:nvPr/>
        </p:nvSpPr>
        <p:spPr>
          <a:xfrm>
            <a:off x="911935" y="810350"/>
            <a:ext cx="7425300" cy="5575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Play"/>
              <a:buNone/>
            </a:pPr>
            <a:r>
              <a:rPr lang="pt-BR" sz="3000">
                <a:solidFill>
                  <a:srgbClr val="143C64"/>
                </a:solidFill>
                <a:highlight>
                  <a:schemeClr val="lt1"/>
                </a:highlight>
                <a:latin typeface="Raleway Black"/>
                <a:ea typeface="Raleway Black"/>
                <a:cs typeface="Raleway Black"/>
                <a:sym typeface="Raleway Black"/>
              </a:rPr>
              <a:t>Sumário</a:t>
            </a:r>
          </a:p>
        </p:txBody>
      </p:sp>
      <p:sp>
        <p:nvSpPr>
          <p:cNvPr id="12" name="Retângulo 11">
            <a:hlinkClick r:id="rId3" action="ppaction://hlinksldjump"/>
            <a:extLst>
              <a:ext uri="{FF2B5EF4-FFF2-40B4-BE49-F238E27FC236}">
                <a16:creationId xmlns:a16="http://schemas.microsoft.com/office/drawing/2014/main" id="{DBE637F9-362D-6C78-F714-611A8097EB2C}"/>
              </a:ext>
            </a:extLst>
          </p:cNvPr>
          <p:cNvSpPr/>
          <p:nvPr/>
        </p:nvSpPr>
        <p:spPr>
          <a:xfrm>
            <a:off x="1912805" y="2772536"/>
            <a:ext cx="1685902" cy="391467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8" name="Retângulo 17">
            <a:hlinkClick r:id="rId7" action="ppaction://hlinksldjump"/>
            <a:extLst>
              <a:ext uri="{FF2B5EF4-FFF2-40B4-BE49-F238E27FC236}">
                <a16:creationId xmlns:a16="http://schemas.microsoft.com/office/drawing/2014/main" id="{8533289D-7D5E-61F2-7E08-6A64BC59F280}"/>
              </a:ext>
            </a:extLst>
          </p:cNvPr>
          <p:cNvSpPr/>
          <p:nvPr/>
        </p:nvSpPr>
        <p:spPr>
          <a:xfrm>
            <a:off x="1955870" y="3452681"/>
            <a:ext cx="2499350" cy="391467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1" name="Retângulo 20">
            <a:hlinkClick r:id="rId8" action="ppaction://hlinksldjump"/>
            <a:extLst>
              <a:ext uri="{FF2B5EF4-FFF2-40B4-BE49-F238E27FC236}">
                <a16:creationId xmlns:a16="http://schemas.microsoft.com/office/drawing/2014/main" id="{A3FA30BF-ADA6-5EB6-E157-6E18C9337653}"/>
              </a:ext>
            </a:extLst>
          </p:cNvPr>
          <p:cNvSpPr/>
          <p:nvPr/>
        </p:nvSpPr>
        <p:spPr>
          <a:xfrm>
            <a:off x="1955870" y="4116519"/>
            <a:ext cx="2499350" cy="391467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grpSp>
        <p:nvGrpSpPr>
          <p:cNvPr id="28" name="Agrupar 27">
            <a:extLst>
              <a:ext uri="{FF2B5EF4-FFF2-40B4-BE49-F238E27FC236}">
                <a16:creationId xmlns:a16="http://schemas.microsoft.com/office/drawing/2014/main" id="{E2E4EC77-C39C-565C-48EE-606A00AC875F}"/>
              </a:ext>
            </a:extLst>
          </p:cNvPr>
          <p:cNvGrpSpPr/>
          <p:nvPr/>
        </p:nvGrpSpPr>
        <p:grpSpPr>
          <a:xfrm>
            <a:off x="11242214" y="278752"/>
            <a:ext cx="219075" cy="114300"/>
            <a:chOff x="9677400" y="1276350"/>
            <a:chExt cx="219075" cy="114300"/>
          </a:xfrm>
        </p:grpSpPr>
        <p:cxnSp>
          <p:nvCxnSpPr>
            <p:cNvPr id="23" name="Conector reto 22">
              <a:extLst>
                <a:ext uri="{FF2B5EF4-FFF2-40B4-BE49-F238E27FC236}">
                  <a16:creationId xmlns:a16="http://schemas.microsoft.com/office/drawing/2014/main" id="{1D82E6AB-B3F0-6031-C865-149F0ED7BD4D}"/>
                </a:ext>
              </a:extLst>
            </p:cNvPr>
            <p:cNvCxnSpPr>
              <a:cxnSpLocks/>
            </p:cNvCxnSpPr>
            <p:nvPr/>
          </p:nvCxnSpPr>
          <p:spPr>
            <a:xfrm>
              <a:off x="9677400" y="1276350"/>
              <a:ext cx="219075" cy="0"/>
            </a:xfrm>
            <a:prstGeom prst="line">
              <a:avLst/>
            </a:prstGeom>
            <a:ln w="25400">
              <a:solidFill>
                <a:schemeClr val="tx2">
                  <a:lumMod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Conector reto 25">
              <a:extLst>
                <a:ext uri="{FF2B5EF4-FFF2-40B4-BE49-F238E27FC236}">
                  <a16:creationId xmlns:a16="http://schemas.microsoft.com/office/drawing/2014/main" id="{A1034B17-54A7-4F04-DB29-3DA7823D7CEA}"/>
                </a:ext>
              </a:extLst>
            </p:cNvPr>
            <p:cNvCxnSpPr>
              <a:cxnSpLocks/>
            </p:cNvCxnSpPr>
            <p:nvPr/>
          </p:nvCxnSpPr>
          <p:spPr>
            <a:xfrm>
              <a:off x="9677400" y="1329771"/>
              <a:ext cx="219075" cy="0"/>
            </a:xfrm>
            <a:prstGeom prst="line">
              <a:avLst/>
            </a:prstGeom>
            <a:ln w="25400">
              <a:solidFill>
                <a:schemeClr val="tx2">
                  <a:lumMod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Conector reto 26">
              <a:extLst>
                <a:ext uri="{FF2B5EF4-FFF2-40B4-BE49-F238E27FC236}">
                  <a16:creationId xmlns:a16="http://schemas.microsoft.com/office/drawing/2014/main" id="{A187536F-02F1-DACB-E9CF-D4650F8BEEA8}"/>
                </a:ext>
              </a:extLst>
            </p:cNvPr>
            <p:cNvCxnSpPr>
              <a:cxnSpLocks/>
            </p:cNvCxnSpPr>
            <p:nvPr/>
          </p:nvCxnSpPr>
          <p:spPr>
            <a:xfrm>
              <a:off x="9677400" y="1390650"/>
              <a:ext cx="219075" cy="0"/>
            </a:xfrm>
            <a:prstGeom prst="line">
              <a:avLst/>
            </a:prstGeom>
            <a:ln w="25400">
              <a:solidFill>
                <a:schemeClr val="tx2">
                  <a:lumMod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2" name="Elipse 31">
            <a:hlinkClick r:id="rId9" action="ppaction://hlinksldjump"/>
            <a:extLst>
              <a:ext uri="{FF2B5EF4-FFF2-40B4-BE49-F238E27FC236}">
                <a16:creationId xmlns:a16="http://schemas.microsoft.com/office/drawing/2014/main" id="{B2612DD9-A04C-6786-324C-DF411DAF80AB}"/>
              </a:ext>
            </a:extLst>
          </p:cNvPr>
          <p:cNvSpPr/>
          <p:nvPr/>
        </p:nvSpPr>
        <p:spPr>
          <a:xfrm>
            <a:off x="11115675" y="155547"/>
            <a:ext cx="495300" cy="365125"/>
          </a:xfrm>
          <a:prstGeom prst="ellipse">
            <a:avLst/>
          </a:prstGeom>
          <a:solidFill>
            <a:schemeClr val="accent1">
              <a:alpha val="0"/>
            </a:schemeClr>
          </a:solidFill>
          <a:ln>
            <a:solidFill>
              <a:schemeClr val="bg1">
                <a:alpha val="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818892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7">
          <a:extLst>
            <a:ext uri="{FF2B5EF4-FFF2-40B4-BE49-F238E27FC236}">
              <a16:creationId xmlns:a16="http://schemas.microsoft.com/office/drawing/2014/main" id="{8FE9B231-81E7-DC08-D29E-9B184FF95C1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6">
            <a:extLst>
              <a:ext uri="{FF2B5EF4-FFF2-40B4-BE49-F238E27FC236}">
                <a16:creationId xmlns:a16="http://schemas.microsoft.com/office/drawing/2014/main" id="{B2A60A77-4E6F-E135-2584-C867B1E66073}"/>
              </a:ext>
            </a:extLst>
          </p:cNvPr>
          <p:cNvSpPr/>
          <p:nvPr/>
        </p:nvSpPr>
        <p:spPr>
          <a:xfrm rot="13754109">
            <a:off x="-897476" y="9048"/>
            <a:ext cx="1652126" cy="1652126"/>
          </a:xfrm>
          <a:prstGeom prst="chord">
            <a:avLst>
              <a:gd name="adj1" fmla="val 2700000"/>
              <a:gd name="adj2" fmla="val 12937985"/>
            </a:avLst>
          </a:prstGeom>
          <a:solidFill>
            <a:srgbClr val="C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lang="pt-BR"/>
          </a:p>
        </p:txBody>
      </p:sp>
      <p:sp>
        <p:nvSpPr>
          <p:cNvPr id="2" name="Espaço Reservado para Número de Slide 1">
            <a:extLst>
              <a:ext uri="{FF2B5EF4-FFF2-40B4-BE49-F238E27FC236}">
                <a16:creationId xmlns:a16="http://schemas.microsoft.com/office/drawing/2014/main" id="{FA2BC80A-CD32-4FD3-AE8B-DA5A682B897C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 smtClean="0"/>
              <a:t>4</a:t>
            </a:fld>
            <a:endParaRPr lang="pt-BR"/>
          </a:p>
        </p:txBody>
      </p:sp>
      <p:sp>
        <p:nvSpPr>
          <p:cNvPr id="4" name="CaixaDeTexto 3">
            <a:extLst>
              <a:ext uri="{FF2B5EF4-FFF2-40B4-BE49-F238E27FC236}">
                <a16:creationId xmlns:a16="http://schemas.microsoft.com/office/drawing/2014/main" id="{F72EE9CD-D016-D2BB-DEE7-58FD4F7F818D}"/>
              </a:ext>
            </a:extLst>
          </p:cNvPr>
          <p:cNvSpPr txBox="1"/>
          <p:nvPr/>
        </p:nvSpPr>
        <p:spPr>
          <a:xfrm>
            <a:off x="911935" y="1492466"/>
            <a:ext cx="9762179" cy="1780359"/>
          </a:xfrm>
          <a:prstGeom prst="rect">
            <a:avLst/>
          </a:prstGeom>
          <a:noFill/>
        </p:spPr>
        <p:txBody>
          <a:bodyPr wrap="square" lIns="91440" tIns="45720" rIns="91440" bIns="45720" numCol="1" spcCol="360000" rtlCol="0" anchor="t">
            <a:spAutoFit/>
          </a:bodyPr>
          <a:lstStyle/>
          <a:p>
            <a:pPr algn="just">
              <a:lnSpc>
                <a:spcPct val="116000"/>
              </a:lnSpc>
              <a:spcAft>
                <a:spcPts val="800"/>
              </a:spcAft>
            </a:pPr>
            <a:r>
              <a:rPr lang="pt-BR" sz="1200">
                <a:latin typeface="Raleway"/>
              </a:rPr>
              <a:t>O </a:t>
            </a:r>
            <a:r>
              <a:rPr lang="pt-BR" sz="1200" b="1">
                <a:latin typeface="Raleway"/>
              </a:rPr>
              <a:t>Boletim Sest </a:t>
            </a:r>
            <a:r>
              <a:rPr lang="pt-BR" sz="1200">
                <a:latin typeface="Raleway"/>
              </a:rPr>
              <a:t>é uma publicação trimestral da Secretaria de Coordenação e Governança das Empresas Estatais (Sest), do Ministério da Gestão e da Inovação em Serviços Públicos (MGI).</a:t>
            </a:r>
          </a:p>
          <a:p>
            <a:pPr algn="just">
              <a:lnSpc>
                <a:spcPct val="116000"/>
              </a:lnSpc>
              <a:spcAft>
                <a:spcPts val="800"/>
              </a:spcAft>
            </a:pPr>
            <a:r>
              <a:rPr lang="pt-BR" sz="1200">
                <a:latin typeface="Raleway"/>
              </a:rPr>
              <a:t>Seu objetivo é fornecer uma síntese do desempenho agregado das empresas estatais federais brasileiras¹, demonstrando sua contribuição para o desenvolvimento econômico, social e sustentável do País.</a:t>
            </a:r>
          </a:p>
          <a:p>
            <a:pPr algn="just">
              <a:lnSpc>
                <a:spcPct val="116000"/>
              </a:lnSpc>
              <a:spcAft>
                <a:spcPts val="800"/>
              </a:spcAft>
            </a:pPr>
            <a:r>
              <a:rPr lang="pt-BR" sz="1200">
                <a:latin typeface="Raleway"/>
              </a:rPr>
              <a:t>Nesta edição, são apresentadas dados de desempenho operacional, de investimento e de pessoal empregado das empresas estatais federais² até o </a:t>
            </a:r>
            <a:r>
              <a:rPr lang="pt-BR" sz="1200" b="1">
                <a:latin typeface="Raleway"/>
              </a:rPr>
              <a:t>segundo trimestre de 2026</a:t>
            </a:r>
            <a:r>
              <a:rPr lang="pt-BR" sz="1200">
                <a:latin typeface="Raleway"/>
              </a:rPr>
              <a:t>. Para tanto, foram utilizados dados do Sistema de Informações das Estatais – </a:t>
            </a:r>
            <a:r>
              <a:rPr lang="pt-BR" sz="1200" err="1">
                <a:latin typeface="Raleway"/>
              </a:rPr>
              <a:t>Siest</a:t>
            </a:r>
            <a:r>
              <a:rPr lang="pt-BR" sz="1200">
                <a:latin typeface="Raleway"/>
              </a:rPr>
              <a:t> e das demonstrações financeiras das empresas³. No quadro abaixo estão as dimensões analisadas no presente boletim.</a:t>
            </a:r>
          </a:p>
        </p:txBody>
      </p:sp>
      <p:sp>
        <p:nvSpPr>
          <p:cNvPr id="5" name="Google Shape;130;p6">
            <a:extLst>
              <a:ext uri="{FF2B5EF4-FFF2-40B4-BE49-F238E27FC236}">
                <a16:creationId xmlns:a16="http://schemas.microsoft.com/office/drawing/2014/main" id="{293D36D6-7A36-EE61-CD87-70AF03CED5F0}"/>
              </a:ext>
            </a:extLst>
          </p:cNvPr>
          <p:cNvSpPr txBox="1"/>
          <p:nvPr/>
        </p:nvSpPr>
        <p:spPr>
          <a:xfrm>
            <a:off x="911935" y="810350"/>
            <a:ext cx="7425300" cy="5575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Play"/>
              <a:buNone/>
            </a:pPr>
            <a:r>
              <a:rPr lang="pt-BR" sz="3000">
                <a:solidFill>
                  <a:srgbClr val="143C64"/>
                </a:solidFill>
                <a:highlight>
                  <a:schemeClr val="lt1"/>
                </a:highlight>
                <a:latin typeface="Raleway Black"/>
                <a:ea typeface="Raleway Black"/>
                <a:cs typeface="Raleway Black"/>
                <a:sym typeface="Raleway Black"/>
              </a:rPr>
              <a:t>Apresentação</a:t>
            </a:r>
          </a:p>
        </p:txBody>
      </p:sp>
      <p:graphicFrame>
        <p:nvGraphicFramePr>
          <p:cNvPr id="9" name="Tabela 8">
            <a:extLst>
              <a:ext uri="{FF2B5EF4-FFF2-40B4-BE49-F238E27FC236}">
                <a16:creationId xmlns:a16="http://schemas.microsoft.com/office/drawing/2014/main" id="{D4A46B3E-D5AC-9D96-6876-1CA6E54FEF0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99090116"/>
              </p:ext>
            </p:extLst>
          </p:nvPr>
        </p:nvGraphicFramePr>
        <p:xfrm>
          <a:off x="2804003" y="3328416"/>
          <a:ext cx="4977372" cy="2272467"/>
        </p:xfrm>
        <a:graphic>
          <a:graphicData uri="http://schemas.openxmlformats.org/drawingml/2006/table">
            <a:tbl>
              <a:tblPr/>
              <a:tblGrid>
                <a:gridCol w="2524989">
                  <a:extLst>
                    <a:ext uri="{9D8B030D-6E8A-4147-A177-3AD203B41FA5}">
                      <a16:colId xmlns:a16="http://schemas.microsoft.com/office/drawing/2014/main" val="2395097171"/>
                    </a:ext>
                  </a:extLst>
                </a:gridCol>
                <a:gridCol w="2452383">
                  <a:extLst>
                    <a:ext uri="{9D8B030D-6E8A-4147-A177-3AD203B41FA5}">
                      <a16:colId xmlns:a16="http://schemas.microsoft.com/office/drawing/2014/main" val="446807179"/>
                    </a:ext>
                  </a:extLst>
                </a:gridCol>
              </a:tblGrid>
              <a:tr h="184763"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1" i="0" u="none" strike="noStrike">
                          <a:solidFill>
                            <a:srgbClr val="FFFFFF"/>
                          </a:solidFill>
                          <a:effectLst/>
                          <a:latin typeface="Segoe UI" panose="020B0502040204020203" pitchFamily="34" charset="0"/>
                        </a:rPr>
                        <a:t>Dimensão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C7B7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1" i="0" u="none" strike="noStrike">
                          <a:solidFill>
                            <a:srgbClr val="FFFFFF"/>
                          </a:solidFill>
                          <a:effectLst/>
                          <a:latin typeface="Segoe UI" panose="020B0502040204020203" pitchFamily="34" charset="0"/>
                        </a:rPr>
                        <a:t>Fonte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C7B7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45509576"/>
                  </a:ext>
                </a:extLst>
              </a:tr>
              <a:tr h="184763">
                <a:tc>
                  <a:txBody>
                    <a:bodyPr/>
                    <a:lstStyle/>
                    <a:p>
                      <a:pPr algn="l" fontAlgn="ctr"/>
                      <a:r>
                        <a:rPr lang="pt-BR" sz="1000" b="0" i="0" u="none" strike="noStrike">
                          <a:solidFill>
                            <a:srgbClr val="404040"/>
                          </a:solidFill>
                          <a:effectLst/>
                          <a:latin typeface="Segoe UI" panose="020B0502040204020203" pitchFamily="34" charset="0"/>
                        </a:rPr>
                        <a:t>Ativo Total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000" b="0" i="0" u="none" strike="noStrike">
                          <a:solidFill>
                            <a:srgbClr val="404040"/>
                          </a:solidFill>
                          <a:effectLst/>
                          <a:latin typeface="Segoe UI" panose="020B0502040204020203" pitchFamily="34" charset="0"/>
                        </a:rPr>
                        <a:t>Balanço Patrimonial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0F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63517005"/>
                  </a:ext>
                </a:extLst>
              </a:tr>
              <a:tr h="184763"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404040"/>
                          </a:solidFill>
                          <a:effectLst/>
                          <a:latin typeface="Segoe UI" panose="020B0502040204020203" pitchFamily="34" charset="0"/>
                        </a:rPr>
                        <a:t>Passivo Exigível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404040"/>
                          </a:solidFill>
                          <a:effectLst/>
                          <a:latin typeface="Segoe UI" panose="020B0502040204020203" pitchFamily="34" charset="0"/>
                        </a:rPr>
                        <a:t>Balanço Patrimonial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67902780"/>
                  </a:ext>
                </a:extLst>
              </a:tr>
              <a:tr h="184763">
                <a:tc>
                  <a:txBody>
                    <a:bodyPr/>
                    <a:lstStyle/>
                    <a:p>
                      <a:pPr algn="l" fontAlgn="ctr"/>
                      <a:r>
                        <a:rPr lang="pt-BR" sz="1000" b="0" i="0" u="none" strike="noStrike">
                          <a:solidFill>
                            <a:srgbClr val="404040"/>
                          </a:solidFill>
                          <a:effectLst/>
                          <a:latin typeface="Segoe UI" panose="020B0502040204020203" pitchFamily="34" charset="0"/>
                        </a:rPr>
                        <a:t>Patrimônio Líquido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000" b="0" i="0" u="none" strike="noStrike">
                          <a:solidFill>
                            <a:srgbClr val="404040"/>
                          </a:solidFill>
                          <a:effectLst/>
                          <a:latin typeface="Segoe UI" panose="020B0502040204020203" pitchFamily="34" charset="0"/>
                        </a:rPr>
                        <a:t>Balanço Patrimonial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0F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0632911"/>
                  </a:ext>
                </a:extLst>
              </a:tr>
              <a:tr h="184763"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404040"/>
                          </a:solidFill>
                          <a:effectLst/>
                          <a:latin typeface="Segoe UI" panose="020B0502040204020203" pitchFamily="34" charset="0"/>
                        </a:rPr>
                        <a:t>Faturamento</a:t>
                      </a:r>
                      <a:r>
                        <a:rPr lang="pt-BR" sz="1200" b="0" i="0" u="none" strike="noStrike" baseline="30000">
                          <a:solidFill>
                            <a:srgbClr val="404040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4</a:t>
                      </a:r>
                      <a:endParaRPr lang="pt-BR" sz="1000" b="0" i="0" u="none" strike="noStrike" baseline="30000">
                        <a:solidFill>
                          <a:srgbClr val="404040"/>
                        </a:solidFill>
                        <a:effectLst/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404040"/>
                          </a:solidFill>
                          <a:effectLst/>
                          <a:latin typeface="Segoe UI" panose="020B0502040204020203" pitchFamily="34" charset="0"/>
                        </a:rPr>
                        <a:t>Demonstração de Resultados do Exercício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9834634"/>
                  </a:ext>
                </a:extLst>
              </a:tr>
              <a:tr h="184763">
                <a:tc>
                  <a:txBody>
                    <a:bodyPr/>
                    <a:lstStyle/>
                    <a:p>
                      <a:pPr algn="l" fontAlgn="ctr"/>
                      <a:r>
                        <a:rPr lang="pt-BR" sz="1000" b="0" i="0" u="none" strike="noStrike">
                          <a:solidFill>
                            <a:srgbClr val="404040"/>
                          </a:solidFill>
                          <a:effectLst/>
                          <a:latin typeface="Segoe UI" panose="020B0502040204020203" pitchFamily="34" charset="0"/>
                        </a:rPr>
                        <a:t>Resultado Líquido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000" b="0" i="0" u="none" strike="noStrike">
                          <a:solidFill>
                            <a:srgbClr val="404040"/>
                          </a:solidFill>
                          <a:effectLst/>
                          <a:latin typeface="Segoe UI" panose="020B0502040204020203" pitchFamily="34" charset="0"/>
                        </a:rPr>
                        <a:t>Demonstração de Resultados do Exercício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0F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82651927"/>
                  </a:ext>
                </a:extLst>
              </a:tr>
              <a:tr h="184763">
                <a:tc>
                  <a:txBody>
                    <a:bodyPr/>
                    <a:lstStyle/>
                    <a:p>
                      <a:pPr marR="0" algn="l" rtl="0" font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pt-BR" sz="1000" b="0" i="0" u="none" strike="noStrike" cap="none">
                          <a:solidFill>
                            <a:srgbClr val="40404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+mn-cs"/>
                          <a:sym typeface="Arial"/>
                        </a:rPr>
                        <a:t>Dividendos e Juros sobre Capital Próprio (JCP) Pagos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404040"/>
                          </a:solidFill>
                          <a:effectLst/>
                          <a:latin typeface="Segoe UI" panose="020B0502040204020203" pitchFamily="34" charset="0"/>
                        </a:rPr>
                        <a:t>Fluxo de Caixa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91459604"/>
                  </a:ext>
                </a:extLst>
              </a:tr>
              <a:tr h="184763">
                <a:tc>
                  <a:txBody>
                    <a:bodyPr/>
                    <a:lstStyle/>
                    <a:p>
                      <a:pPr marR="0" algn="l" rtl="0" font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pt-BR" sz="1000" b="0" i="0" u="none" strike="noStrike" cap="none">
                          <a:solidFill>
                            <a:srgbClr val="40404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+mn-cs"/>
                          <a:sym typeface="Arial"/>
                        </a:rPr>
                        <a:t>Subvenções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000" b="0" i="0" u="none" strike="noStrike">
                          <a:solidFill>
                            <a:srgbClr val="404040"/>
                          </a:solidFill>
                          <a:effectLst/>
                          <a:latin typeface="Segoe UI" panose="020B0502040204020203" pitchFamily="34" charset="0"/>
                        </a:rPr>
                        <a:t>Fluxo de Caixa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0F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27699036"/>
                  </a:ext>
                </a:extLst>
              </a:tr>
              <a:tr h="184763">
                <a:tc>
                  <a:txBody>
                    <a:bodyPr/>
                    <a:lstStyle/>
                    <a:p>
                      <a:pPr marR="0" algn="l" rtl="0" font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pt-BR" sz="1000" b="0" i="0" u="none" strike="noStrike" cap="none">
                          <a:solidFill>
                            <a:srgbClr val="40404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+mn-cs"/>
                          <a:sym typeface="Arial"/>
                        </a:rPr>
                        <a:t>Adiantamento para Futuro Aumento de Capital (AFAC)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404040"/>
                          </a:solidFill>
                          <a:effectLst/>
                          <a:latin typeface="Segoe UI" panose="020B0502040204020203" pitchFamily="34" charset="0"/>
                        </a:rPr>
                        <a:t>Fluxo de Caixa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08316968"/>
                  </a:ext>
                </a:extLst>
              </a:tr>
              <a:tr h="184763">
                <a:tc>
                  <a:txBody>
                    <a:bodyPr/>
                    <a:lstStyle/>
                    <a:p>
                      <a:pPr algn="l" fontAlgn="ctr"/>
                      <a:r>
                        <a:rPr lang="pt-BR" sz="1000" b="0" i="0" u="none" strike="noStrike">
                          <a:solidFill>
                            <a:srgbClr val="404040"/>
                          </a:solidFill>
                          <a:effectLst/>
                          <a:latin typeface="Segoe UI" panose="020B0502040204020203" pitchFamily="34" charset="0"/>
                        </a:rPr>
                        <a:t>Investimento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000" b="0" i="0" u="none" strike="noStrike">
                          <a:solidFill>
                            <a:srgbClr val="404040"/>
                          </a:solidFill>
                          <a:effectLst/>
                          <a:latin typeface="Segoe UI" panose="020B0502040204020203" pitchFamily="34" charset="0"/>
                        </a:rPr>
                        <a:t>Programa de Dispêndios Globais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0F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88996220"/>
                  </a:ext>
                </a:extLst>
              </a:tr>
              <a:tr h="184763"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404040"/>
                          </a:solidFill>
                          <a:effectLst/>
                          <a:latin typeface="Segoe UI" panose="020B0502040204020203" pitchFamily="34" charset="0"/>
                        </a:rPr>
                        <a:t>Empregados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404040"/>
                          </a:solidFill>
                          <a:effectLst/>
                          <a:latin typeface="Segoe UI" panose="020B0502040204020203" pitchFamily="34" charset="0"/>
                        </a:rPr>
                        <a:t>Perfil de Pessoal de Estatais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52087864"/>
                  </a:ext>
                </a:extLst>
              </a:tr>
            </a:tbl>
          </a:graphicData>
        </a:graphic>
      </p:graphicFrame>
      <p:sp>
        <p:nvSpPr>
          <p:cNvPr id="3" name="Espaço Reservado para Rodapé 4">
            <a:extLst>
              <a:ext uri="{FF2B5EF4-FFF2-40B4-BE49-F238E27FC236}">
                <a16:creationId xmlns:a16="http://schemas.microsoft.com/office/drawing/2014/main" id="{1E78AD10-BB0A-FF2A-094B-07396ADCFF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86247" y="5817996"/>
            <a:ext cx="10503673" cy="836003"/>
          </a:xfrm>
        </p:spPr>
        <p:txBody>
          <a:bodyPr/>
          <a:lstStyle/>
          <a:p>
            <a:pPr algn="l"/>
            <a:r>
              <a:rPr lang="pt-BR" sz="900">
                <a:solidFill>
                  <a:schemeClr val="tx1"/>
                </a:solidFill>
                <a:latin typeface="Raleway"/>
              </a:rPr>
              <a:t>1) Até a data de elaboração deste documento (27/10/2026), as empresas </a:t>
            </a:r>
            <a:r>
              <a:rPr lang="pt-BR" sz="900" err="1">
                <a:solidFill>
                  <a:schemeClr val="tx1"/>
                </a:solidFill>
                <a:latin typeface="Raleway"/>
              </a:rPr>
              <a:t>CeasaMinas</a:t>
            </a:r>
            <a:r>
              <a:rPr lang="pt-BR" sz="900">
                <a:solidFill>
                  <a:schemeClr val="tx1"/>
                </a:solidFill>
                <a:latin typeface="Raleway"/>
              </a:rPr>
              <a:t> - Centrais de Abastecimento de Minas Gerais S.A., CDRJ - Companhia Docas do Rio de Janeiro e CPRM - Companhia de Pesquisa de Recursos Minerais não haviam enviado e homologado suas demonstrações financeiras no </a:t>
            </a:r>
            <a:r>
              <a:rPr lang="pt-BR" sz="900" err="1">
                <a:solidFill>
                  <a:schemeClr val="tx1"/>
                </a:solidFill>
                <a:latin typeface="Raleway"/>
              </a:rPr>
              <a:t>Siest</a:t>
            </a:r>
            <a:r>
              <a:rPr lang="pt-BR" sz="900">
                <a:solidFill>
                  <a:schemeClr val="tx1"/>
                </a:solidFill>
                <a:latin typeface="Raleway"/>
              </a:rPr>
              <a:t>. Por este motivo, as informações financeiras e contábeis aqui apresentadas não consideram estas empresas.</a:t>
            </a:r>
            <a:br>
              <a:rPr lang="pt-BR" sz="900">
                <a:solidFill>
                  <a:schemeClr val="tx1"/>
                </a:solidFill>
                <a:latin typeface="Raleway"/>
              </a:rPr>
            </a:br>
            <a:r>
              <a:rPr lang="pt-BR" sz="900">
                <a:solidFill>
                  <a:schemeClr val="tx1"/>
                </a:solidFill>
                <a:latin typeface="Raleway"/>
              </a:rPr>
              <a:t>2) A relação completa das empresas estatais encontra-se no anexo deste documento.</a:t>
            </a:r>
            <a:endParaRPr lang="pt-BR">
              <a:solidFill>
                <a:schemeClr val="tx1"/>
              </a:solidFill>
            </a:endParaRPr>
          </a:p>
          <a:p>
            <a:pPr algn="l"/>
            <a:r>
              <a:rPr lang="pt-BR" sz="900">
                <a:solidFill>
                  <a:srgbClr val="000000"/>
                </a:solidFill>
                <a:latin typeface="Raleway"/>
              </a:rPr>
              <a:t>3) </a:t>
            </a:r>
            <a:r>
              <a:rPr lang="pt-BR" sz="900">
                <a:solidFill>
                  <a:schemeClr val="tx1"/>
                </a:solidFill>
                <a:latin typeface="Raleway"/>
              </a:rPr>
              <a:t>Os dados do </a:t>
            </a:r>
            <a:r>
              <a:rPr lang="pt-BR" sz="900" err="1">
                <a:solidFill>
                  <a:schemeClr val="tx1"/>
                </a:solidFill>
                <a:latin typeface="Raleway"/>
              </a:rPr>
              <a:t>Siest</a:t>
            </a:r>
            <a:r>
              <a:rPr lang="pt-BR" sz="900">
                <a:solidFill>
                  <a:schemeClr val="tx1"/>
                </a:solidFill>
                <a:latin typeface="Raleway"/>
              </a:rPr>
              <a:t> referem-se a extração realizada em 23/10/2026. As informações financeiras e contábeis estão sujeitas a posteriores ajustes por parte das empresas.</a:t>
            </a:r>
            <a:endParaRPr lang="pt-BR">
              <a:solidFill>
                <a:schemeClr val="tx1"/>
              </a:solidFill>
            </a:endParaRPr>
          </a:p>
          <a:p>
            <a:pPr algn="l"/>
            <a:r>
              <a:rPr lang="pt-BR" sz="900">
                <a:solidFill>
                  <a:schemeClr val="tx1"/>
                </a:solidFill>
                <a:latin typeface="Raleway"/>
              </a:rPr>
              <a:t>4) No que se refere aos bancos estatais federais, o faturamento inclui a receita de intermediação financeira e de prestação de serviços e tarifas. Para as demais, este dado representa a Receita Operacional Bruta.</a:t>
            </a:r>
          </a:p>
        </p:txBody>
      </p:sp>
      <p:sp>
        <p:nvSpPr>
          <p:cNvPr id="6" name="Retângulo: Cantos Arredondados 5">
            <a:extLst>
              <a:ext uri="{FF2B5EF4-FFF2-40B4-BE49-F238E27FC236}">
                <a16:creationId xmlns:a16="http://schemas.microsoft.com/office/drawing/2014/main" id="{E0CF18C2-0BEB-CAB8-6072-FD0422666D62}"/>
              </a:ext>
            </a:extLst>
          </p:cNvPr>
          <p:cNvSpPr/>
          <p:nvPr/>
        </p:nvSpPr>
        <p:spPr>
          <a:xfrm>
            <a:off x="5286375" y="136525"/>
            <a:ext cx="6543675" cy="402836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CaixaDeTexto 7">
            <a:hlinkClick r:id="rId3" action="ppaction://hlinksldjump"/>
            <a:extLst>
              <a:ext uri="{FF2B5EF4-FFF2-40B4-BE49-F238E27FC236}">
                <a16:creationId xmlns:a16="http://schemas.microsoft.com/office/drawing/2014/main" id="{EC8A619C-6127-89CD-69B7-6FF411BEFB5A}"/>
              </a:ext>
            </a:extLst>
          </p:cNvPr>
          <p:cNvSpPr txBox="1"/>
          <p:nvPr/>
        </p:nvSpPr>
        <p:spPr>
          <a:xfrm>
            <a:off x="6018207" y="194926"/>
            <a:ext cx="1728000" cy="273345"/>
          </a:xfrm>
          <a:prstGeom prst="rect">
            <a:avLst/>
          </a:prstGeom>
          <a:noFill/>
        </p:spPr>
        <p:txBody>
          <a:bodyPr wrap="square" lIns="91440" tIns="45720" rIns="91440" bIns="45720" numCol="1" spcCol="360000" rtlCol="0" anchor="t">
            <a:spAutoFit/>
          </a:bodyPr>
          <a:lstStyle/>
          <a:p>
            <a:pPr algn="ctr">
              <a:lnSpc>
                <a:spcPct val="116000"/>
              </a:lnSpc>
              <a:spcAft>
                <a:spcPts val="800"/>
              </a:spcAft>
            </a:pPr>
            <a:r>
              <a:rPr lang="pt-BR" sz="1100" b="1">
                <a:latin typeface="Raleway SemiBold" pitchFamily="2" charset="0"/>
              </a:rPr>
              <a:t>Apresentação</a:t>
            </a:r>
          </a:p>
        </p:txBody>
      </p:sp>
      <p:pic>
        <p:nvPicPr>
          <p:cNvPr id="10" name="Imagem 9">
            <a:hlinkClick r:id="rId4"/>
            <a:extLst>
              <a:ext uri="{FF2B5EF4-FFF2-40B4-BE49-F238E27FC236}">
                <a16:creationId xmlns:a16="http://schemas.microsoft.com/office/drawing/2014/main" id="{59F887FF-A670-E360-B6B0-7CE2A3DF6BD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>
                        <a14:foregroundMark x1="45977" y1="27692" x2="45977" y2="27692"/>
                        <a14:foregroundMark x1="46360" y1="43846" x2="46360" y2="43846"/>
                        <a14:foregroundMark x1="43295" y1="69231" x2="43295" y2="69231"/>
                        <a14:foregroundMark x1="41762" y1="28462" x2="41762" y2="28462"/>
                        <a14:foregroundMark x1="45977" y1="70000" x2="45977" y2="70000"/>
                        <a14:foregroundMark x1="57471" y1="35385" x2="57471" y2="35385"/>
                        <a14:foregroundMark x1="69349" y1="63846" x2="69349" y2="63846"/>
                        <a14:foregroundMark x1="58238" y1="67692" x2="58238" y2="67692"/>
                        <a14:foregroundMark x1="84291" y1="31538" x2="84291" y2="31538"/>
                        <a14:foregroundMark x1="77011" y1="31538" x2="77011" y2="31538"/>
                        <a14:foregroundMark x1="80843" y1="65385" x2="80843" y2="65385"/>
                        <a14:foregroundMark x1="67816" y1="33846" x2="67816" y2="33846"/>
                        <a14:foregroundMark x1="58238" y1="63077" x2="58238" y2="63077"/>
                        <a14:foregroundMark x1="67433" y1="56154" x2="67433" y2="56154"/>
                        <a14:foregroundMark x1="47126" y1="31538" x2="47126" y2="31538"/>
                        <a14:foregroundMark x1="43295" y1="26154" x2="43295" y2="26154"/>
                        <a14:foregroundMark x1="40613" y1="68462" x2="40613" y2="68462"/>
                        <a14:foregroundMark x1="48659" y1="69231" x2="48659" y2="69231"/>
                        <a14:foregroundMark x1="80843" y1="46923" x2="80843" y2="46923"/>
                        <a14:foregroundMark x1="40230" y1="23846" x2="40230" y2="23846"/>
                        <a14:foregroundMark x1="49042" y1="29231" x2="49042" y2="29231"/>
                        <a14:foregroundMark x1="39080" y1="63846" x2="39080" y2="63846"/>
                        <a14:foregroundMark x1="39847" y1="64615" x2="41379" y2="64615"/>
                        <a14:foregroundMark x1="47510" y1="65385" x2="47510" y2="65385"/>
                        <a14:foregroundMark x1="44444" y1="66154" x2="44444" y2="66154"/>
                        <a14:foregroundMark x1="59387" y1="30000" x2="59387" y2="30000"/>
                        <a14:foregroundMark x1="57471" y1="54615" x2="57471" y2="54615"/>
                        <a14:foregroundMark x1="81226" y1="56923" x2="81226" y2="56923"/>
                        <a14:foregroundMark x1="66284" y1="28462" x2="66284" y2="28462"/>
                        <a14:foregroundMark x1="43678" y1="34615" x2="43678" y2="34615"/>
                        <a14:foregroundMark x1="49425" y1="24615" x2="49425" y2="24615"/>
                        <a14:foregroundMark x1="64751" y1="50000" x2="64751" y2="50000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437748" y="160672"/>
            <a:ext cx="722768" cy="360000"/>
          </a:xfrm>
          <a:prstGeom prst="rect">
            <a:avLst/>
          </a:prstGeom>
        </p:spPr>
      </p:pic>
      <p:sp>
        <p:nvSpPr>
          <p:cNvPr id="11" name="CaixaDeTexto 10">
            <a:hlinkClick r:id="rId7" action="ppaction://hlinksldjump"/>
            <a:extLst>
              <a:ext uri="{FF2B5EF4-FFF2-40B4-BE49-F238E27FC236}">
                <a16:creationId xmlns:a16="http://schemas.microsoft.com/office/drawing/2014/main" id="{B937E667-81A9-141B-2682-ED27C9ABB24B}"/>
              </a:ext>
            </a:extLst>
          </p:cNvPr>
          <p:cNvSpPr txBox="1"/>
          <p:nvPr/>
        </p:nvSpPr>
        <p:spPr>
          <a:xfrm>
            <a:off x="7746993" y="204001"/>
            <a:ext cx="1727214" cy="273345"/>
          </a:xfrm>
          <a:prstGeom prst="rect">
            <a:avLst/>
          </a:prstGeom>
          <a:noFill/>
        </p:spPr>
        <p:txBody>
          <a:bodyPr wrap="square" lIns="91440" tIns="45720" rIns="91440" bIns="45720" numCol="1" spcCol="360000" rtlCol="0" anchor="t">
            <a:spAutoFit/>
          </a:bodyPr>
          <a:lstStyle/>
          <a:p>
            <a:pPr algn="ctr">
              <a:lnSpc>
                <a:spcPct val="116000"/>
              </a:lnSpc>
              <a:spcAft>
                <a:spcPts val="800"/>
              </a:spcAft>
            </a:pPr>
            <a:r>
              <a:rPr lang="pt-BR" sz="1100" b="1">
                <a:latin typeface="Raleway SemiBold" pitchFamily="2" charset="0"/>
              </a:rPr>
              <a:t>Resultados agregados</a:t>
            </a:r>
          </a:p>
        </p:txBody>
      </p:sp>
      <p:sp>
        <p:nvSpPr>
          <p:cNvPr id="12" name="CaixaDeTexto 11">
            <a:hlinkClick r:id="rId8" action="ppaction://hlinksldjump"/>
            <a:extLst>
              <a:ext uri="{FF2B5EF4-FFF2-40B4-BE49-F238E27FC236}">
                <a16:creationId xmlns:a16="http://schemas.microsoft.com/office/drawing/2014/main" id="{D84B6805-C9FA-C0FC-7AA7-5C119025AE37}"/>
              </a:ext>
            </a:extLst>
          </p:cNvPr>
          <p:cNvSpPr txBox="1"/>
          <p:nvPr/>
        </p:nvSpPr>
        <p:spPr>
          <a:xfrm>
            <a:off x="9352832" y="203964"/>
            <a:ext cx="1728000" cy="276871"/>
          </a:xfrm>
          <a:prstGeom prst="rect">
            <a:avLst/>
          </a:prstGeom>
          <a:noFill/>
        </p:spPr>
        <p:txBody>
          <a:bodyPr wrap="square" lIns="91440" tIns="45720" rIns="91440" bIns="45720" numCol="1" spcCol="360000" rtlCol="0" anchor="t">
            <a:spAutoFit/>
          </a:bodyPr>
          <a:lstStyle/>
          <a:p>
            <a:pPr algn="ctr">
              <a:lnSpc>
                <a:spcPct val="116000"/>
              </a:lnSpc>
              <a:spcAft>
                <a:spcPts val="800"/>
              </a:spcAft>
            </a:pPr>
            <a:r>
              <a:rPr lang="pt-BR" sz="1100" b="1">
                <a:latin typeface="Raleway SemiBold" pitchFamily="2" charset="0"/>
                <a:cs typeface="EucrosiaUPC" panose="020B0502040204020203" pitchFamily="18" charset="-34"/>
              </a:rPr>
              <a:t>Anexo</a:t>
            </a:r>
          </a:p>
        </p:txBody>
      </p:sp>
      <p:grpSp>
        <p:nvGrpSpPr>
          <p:cNvPr id="13" name="Agrupar 12">
            <a:extLst>
              <a:ext uri="{FF2B5EF4-FFF2-40B4-BE49-F238E27FC236}">
                <a16:creationId xmlns:a16="http://schemas.microsoft.com/office/drawing/2014/main" id="{202B66BA-73D9-993E-276A-551488EB56D8}"/>
              </a:ext>
            </a:extLst>
          </p:cNvPr>
          <p:cNvGrpSpPr/>
          <p:nvPr/>
        </p:nvGrpSpPr>
        <p:grpSpPr>
          <a:xfrm>
            <a:off x="11242214" y="278752"/>
            <a:ext cx="219075" cy="114300"/>
            <a:chOff x="9677400" y="1276350"/>
            <a:chExt cx="219075" cy="114300"/>
          </a:xfrm>
        </p:grpSpPr>
        <p:cxnSp>
          <p:nvCxnSpPr>
            <p:cNvPr id="14" name="Conector reto 13">
              <a:extLst>
                <a:ext uri="{FF2B5EF4-FFF2-40B4-BE49-F238E27FC236}">
                  <a16:creationId xmlns:a16="http://schemas.microsoft.com/office/drawing/2014/main" id="{847F1C68-CDF4-056A-DA1D-32BCC64A42BB}"/>
                </a:ext>
              </a:extLst>
            </p:cNvPr>
            <p:cNvCxnSpPr>
              <a:cxnSpLocks/>
            </p:cNvCxnSpPr>
            <p:nvPr/>
          </p:nvCxnSpPr>
          <p:spPr>
            <a:xfrm>
              <a:off x="9677400" y="1276350"/>
              <a:ext cx="219075" cy="0"/>
            </a:xfrm>
            <a:prstGeom prst="line">
              <a:avLst/>
            </a:prstGeom>
            <a:ln w="25400">
              <a:solidFill>
                <a:schemeClr val="tx2">
                  <a:lumMod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Conector reto 14">
              <a:extLst>
                <a:ext uri="{FF2B5EF4-FFF2-40B4-BE49-F238E27FC236}">
                  <a16:creationId xmlns:a16="http://schemas.microsoft.com/office/drawing/2014/main" id="{57AB6EB8-9F91-5A83-D295-D6D4BFDA0F57}"/>
                </a:ext>
              </a:extLst>
            </p:cNvPr>
            <p:cNvCxnSpPr>
              <a:cxnSpLocks/>
            </p:cNvCxnSpPr>
            <p:nvPr/>
          </p:nvCxnSpPr>
          <p:spPr>
            <a:xfrm>
              <a:off x="9677400" y="1329771"/>
              <a:ext cx="219075" cy="0"/>
            </a:xfrm>
            <a:prstGeom prst="line">
              <a:avLst/>
            </a:prstGeom>
            <a:ln w="25400">
              <a:solidFill>
                <a:schemeClr val="tx2">
                  <a:lumMod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Conector reto 15">
              <a:extLst>
                <a:ext uri="{FF2B5EF4-FFF2-40B4-BE49-F238E27FC236}">
                  <a16:creationId xmlns:a16="http://schemas.microsoft.com/office/drawing/2014/main" id="{4B303363-827E-CA4E-91C9-4B7778B65261}"/>
                </a:ext>
              </a:extLst>
            </p:cNvPr>
            <p:cNvCxnSpPr>
              <a:cxnSpLocks/>
            </p:cNvCxnSpPr>
            <p:nvPr/>
          </p:nvCxnSpPr>
          <p:spPr>
            <a:xfrm>
              <a:off x="9677400" y="1390650"/>
              <a:ext cx="219075" cy="0"/>
            </a:xfrm>
            <a:prstGeom prst="line">
              <a:avLst/>
            </a:prstGeom>
            <a:ln w="25400">
              <a:solidFill>
                <a:schemeClr val="tx2">
                  <a:lumMod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7" name="Elipse 16">
            <a:hlinkClick r:id="rId9" action="ppaction://hlinksldjump"/>
            <a:extLst>
              <a:ext uri="{FF2B5EF4-FFF2-40B4-BE49-F238E27FC236}">
                <a16:creationId xmlns:a16="http://schemas.microsoft.com/office/drawing/2014/main" id="{C2FDF226-7E4F-3177-8E88-65368F8E1D94}"/>
              </a:ext>
            </a:extLst>
          </p:cNvPr>
          <p:cNvSpPr/>
          <p:nvPr/>
        </p:nvSpPr>
        <p:spPr>
          <a:xfrm>
            <a:off x="11115675" y="155547"/>
            <a:ext cx="495300" cy="365125"/>
          </a:xfrm>
          <a:prstGeom prst="ellipse">
            <a:avLst/>
          </a:prstGeom>
          <a:solidFill>
            <a:schemeClr val="accent1">
              <a:alpha val="0"/>
            </a:schemeClr>
          </a:solidFill>
          <a:ln>
            <a:solidFill>
              <a:schemeClr val="bg1">
                <a:alpha val="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1410071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7">
          <a:extLst>
            <a:ext uri="{FF2B5EF4-FFF2-40B4-BE49-F238E27FC236}">
              <a16:creationId xmlns:a16="http://schemas.microsoft.com/office/drawing/2014/main" id="{9AA4C417-A6AF-A449-FB21-684B516A89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6">
            <a:extLst>
              <a:ext uri="{FF2B5EF4-FFF2-40B4-BE49-F238E27FC236}">
                <a16:creationId xmlns:a16="http://schemas.microsoft.com/office/drawing/2014/main" id="{B3EF441D-ED3C-EE78-E493-CCE52CBBBFFF}"/>
              </a:ext>
            </a:extLst>
          </p:cNvPr>
          <p:cNvSpPr/>
          <p:nvPr/>
        </p:nvSpPr>
        <p:spPr>
          <a:xfrm rot="13754109">
            <a:off x="-897476" y="9048"/>
            <a:ext cx="1652126" cy="1652126"/>
          </a:xfrm>
          <a:prstGeom prst="chord">
            <a:avLst>
              <a:gd name="adj1" fmla="val 2700000"/>
              <a:gd name="adj2" fmla="val 12937985"/>
            </a:avLst>
          </a:prstGeom>
          <a:solidFill>
            <a:srgbClr val="FFC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" name="CaixaDeTexto 3">
            <a:extLst>
              <a:ext uri="{FF2B5EF4-FFF2-40B4-BE49-F238E27FC236}">
                <a16:creationId xmlns:a16="http://schemas.microsoft.com/office/drawing/2014/main" id="{BD00B132-6B6D-F179-A2B8-42531679B243}"/>
              </a:ext>
            </a:extLst>
          </p:cNvPr>
          <p:cNvSpPr txBox="1"/>
          <p:nvPr/>
        </p:nvSpPr>
        <p:spPr>
          <a:xfrm>
            <a:off x="754105" y="3014398"/>
            <a:ext cx="4871791" cy="3279937"/>
          </a:xfrm>
          <a:prstGeom prst="rect">
            <a:avLst/>
          </a:prstGeom>
          <a:noFill/>
        </p:spPr>
        <p:txBody>
          <a:bodyPr wrap="square" lIns="91440" tIns="45720" rIns="91440" bIns="45720" numCol="1" spcCol="360000" rtlCol="0" anchor="t">
            <a:spAutoFit/>
          </a:bodyPr>
          <a:lstStyle/>
          <a:p>
            <a:pPr algn="just">
              <a:lnSpc>
                <a:spcPct val="116000"/>
              </a:lnSpc>
              <a:spcAft>
                <a:spcPts val="800"/>
              </a:spcAft>
            </a:pPr>
            <a:r>
              <a:rPr lang="pt-BR" sz="1200">
                <a:solidFill>
                  <a:schemeClr val="tx1"/>
                </a:solidFill>
                <a:latin typeface="Raleway"/>
              </a:rPr>
              <a:t>Até o 2º trimestre de 2026, as empresas estatais federais acumularam um ativo total de R$ 7,6 trilhões, sendo que apenas 4 grupos são responsáveis por 95,4% deste montante, quais sejam: </a:t>
            </a:r>
            <a:r>
              <a:rPr lang="pt-BR" sz="1200" b="1">
                <a:solidFill>
                  <a:schemeClr val="tx1"/>
                </a:solidFill>
                <a:latin typeface="Raleway"/>
              </a:rPr>
              <a:t>Banco do Brasil – BB,</a:t>
            </a:r>
            <a:r>
              <a:rPr lang="pt-BR" sz="1200">
                <a:solidFill>
                  <a:schemeClr val="tx1"/>
                </a:solidFill>
                <a:latin typeface="Raleway"/>
              </a:rPr>
              <a:t> com 33,7% (R$ 2,5 trilhões); </a:t>
            </a:r>
            <a:r>
              <a:rPr lang="pt-BR" sz="1200" b="1">
                <a:solidFill>
                  <a:schemeClr val="tx1"/>
                </a:solidFill>
                <a:latin typeface="Raleway"/>
              </a:rPr>
              <a:t>Caixa</a:t>
            </a:r>
            <a:r>
              <a:rPr lang="pt-BR" sz="1200">
                <a:solidFill>
                  <a:schemeClr val="tx1"/>
                </a:solidFill>
                <a:latin typeface="Raleway"/>
              </a:rPr>
              <a:t>, com 31,2% (R$ 2,4 trilhões); </a:t>
            </a:r>
            <a:r>
              <a:rPr lang="pt-BR" sz="1200" b="1">
                <a:solidFill>
                  <a:schemeClr val="tx1"/>
                </a:solidFill>
                <a:latin typeface="Raleway"/>
              </a:rPr>
              <a:t>Petrobras</a:t>
            </a:r>
            <a:r>
              <a:rPr lang="pt-BR" sz="1200">
                <a:solidFill>
                  <a:schemeClr val="tx1"/>
                </a:solidFill>
                <a:latin typeface="Raleway"/>
              </a:rPr>
              <a:t>,</a:t>
            </a:r>
            <a:r>
              <a:rPr lang="pt-BR" sz="1200" b="1">
                <a:solidFill>
                  <a:schemeClr val="tx1"/>
                </a:solidFill>
                <a:latin typeface="Raleway"/>
              </a:rPr>
              <a:t> </a:t>
            </a:r>
            <a:r>
              <a:rPr lang="pt-BR" sz="1200">
                <a:solidFill>
                  <a:schemeClr val="tx1"/>
                </a:solidFill>
                <a:latin typeface="Raleway"/>
              </a:rPr>
              <a:t>com</a:t>
            </a:r>
            <a:r>
              <a:rPr lang="pt-BR" sz="1200" b="1">
                <a:solidFill>
                  <a:schemeClr val="tx1"/>
                </a:solidFill>
                <a:latin typeface="Raleway"/>
              </a:rPr>
              <a:t> </a:t>
            </a:r>
            <a:r>
              <a:rPr lang="pt-BR" sz="1200">
                <a:solidFill>
                  <a:schemeClr val="tx1"/>
                </a:solidFill>
                <a:latin typeface="Raleway"/>
              </a:rPr>
              <a:t>16,7% (R$ 1,3 trilhão) e </a:t>
            </a:r>
            <a:r>
              <a:rPr lang="pt-BR" sz="1200" b="1">
                <a:solidFill>
                  <a:schemeClr val="tx1"/>
                </a:solidFill>
                <a:latin typeface="Raleway"/>
              </a:rPr>
              <a:t>Banco Nacional de Desenvolvimento Econômico e Social – BNDES</a:t>
            </a:r>
            <a:r>
              <a:rPr lang="pt-BR" sz="1200">
                <a:solidFill>
                  <a:schemeClr val="tx1"/>
                </a:solidFill>
                <a:latin typeface="Raleway"/>
              </a:rPr>
              <a:t>, com 13,% (R$ 1,05 trilhão). O valor total representa um aumento de 6,5% em relação ao total acumulado apurado em dezembro de 2025.</a:t>
            </a:r>
          </a:p>
          <a:p>
            <a:pPr algn="just">
              <a:lnSpc>
                <a:spcPct val="116000"/>
              </a:lnSpc>
              <a:spcAft>
                <a:spcPts val="800"/>
              </a:spcAft>
            </a:pPr>
            <a:r>
              <a:rPr lang="pt-BR" sz="1200">
                <a:solidFill>
                  <a:schemeClr val="tx1"/>
                </a:solidFill>
                <a:latin typeface="Raleway"/>
              </a:rPr>
              <a:t>Com relação ao passivo, o total consolidado registrado até o 2º trimestre de 2026 foi de R$ 6,6 trilhões, conformando um crescimento de 6,3% frente a dezembro de 2025. </a:t>
            </a:r>
          </a:p>
          <a:p>
            <a:pPr algn="just">
              <a:lnSpc>
                <a:spcPct val="116000"/>
              </a:lnSpc>
              <a:spcAft>
                <a:spcPts val="800"/>
              </a:spcAft>
            </a:pPr>
            <a:r>
              <a:rPr lang="pt-BR" sz="1200">
                <a:solidFill>
                  <a:schemeClr val="tx1"/>
                </a:solidFill>
                <a:latin typeface="Raleway"/>
              </a:rPr>
              <a:t>Já o patrimônio líquido acumulado registrado no 2° trimestre de 2026 foi de R$ 1 trilhão, alta de 7,6%.</a:t>
            </a:r>
            <a:endParaRPr lang="pt-BR" sz="1200">
              <a:solidFill>
                <a:schemeClr val="tx1"/>
              </a:solidFill>
              <a:latin typeface="Raleway" pitchFamily="2" charset="0"/>
            </a:endParaRPr>
          </a:p>
        </p:txBody>
      </p:sp>
      <p:sp>
        <p:nvSpPr>
          <p:cNvPr id="15" name="CaixaDeTexto 14">
            <a:extLst>
              <a:ext uri="{FF2B5EF4-FFF2-40B4-BE49-F238E27FC236}">
                <a16:creationId xmlns:a16="http://schemas.microsoft.com/office/drawing/2014/main" id="{C1364DA0-0BDE-38BE-9CA3-EB77D9EE499F}"/>
              </a:ext>
            </a:extLst>
          </p:cNvPr>
          <p:cNvSpPr txBox="1"/>
          <p:nvPr/>
        </p:nvSpPr>
        <p:spPr>
          <a:xfrm>
            <a:off x="6474952" y="2855989"/>
            <a:ext cx="4952214" cy="3596754"/>
          </a:xfrm>
          <a:prstGeom prst="rect">
            <a:avLst/>
          </a:prstGeom>
          <a:noFill/>
        </p:spPr>
        <p:txBody>
          <a:bodyPr wrap="square" lIns="91440" tIns="45720" rIns="91440" bIns="45720" numCol="1" spcCol="360000" rtlCol="0" anchor="t">
            <a:spAutoFit/>
          </a:bodyPr>
          <a:lstStyle/>
          <a:p>
            <a:pPr algn="just">
              <a:lnSpc>
                <a:spcPct val="116000"/>
              </a:lnSpc>
              <a:spcAft>
                <a:spcPts val="800"/>
              </a:spcAft>
            </a:pPr>
            <a:r>
              <a:rPr lang="pt-BR" sz="1200">
                <a:solidFill>
                  <a:schemeClr val="tx1"/>
                </a:solidFill>
                <a:latin typeface="Raleway"/>
              </a:rPr>
              <a:t>O faturamento das estatais federais somou R$ 767,7 bilhões no acumulado do 2° trimestre de 2026, resultando em um crescimento de 17,5% em relação ao mesmo período do ano anterior.</a:t>
            </a:r>
          </a:p>
          <a:p>
            <a:pPr algn="just">
              <a:lnSpc>
                <a:spcPct val="116000"/>
              </a:lnSpc>
              <a:spcAft>
                <a:spcPts val="800"/>
              </a:spcAft>
            </a:pPr>
            <a:r>
              <a:rPr lang="pt-BR" sz="1200">
                <a:solidFill>
                  <a:schemeClr val="tx1"/>
                </a:solidFill>
                <a:latin typeface="Raleway"/>
              </a:rPr>
              <a:t>Deste total, 3 grupos apresentaram faturamento acima de R$ 100 bilhões, respondendo por 90% do total. São elas: </a:t>
            </a:r>
            <a:r>
              <a:rPr lang="pt-BR" sz="1200" b="1">
                <a:solidFill>
                  <a:schemeClr val="tx1"/>
                </a:solidFill>
                <a:latin typeface="Raleway"/>
              </a:rPr>
              <a:t>Petrobras</a:t>
            </a:r>
            <a:r>
              <a:rPr lang="pt-BR" sz="1200">
                <a:solidFill>
                  <a:schemeClr val="tx1"/>
                </a:solidFill>
                <a:latin typeface="Raleway"/>
              </a:rPr>
              <a:t>,</a:t>
            </a:r>
            <a:r>
              <a:rPr lang="pt-BR" sz="1200" b="1">
                <a:solidFill>
                  <a:schemeClr val="tx1"/>
                </a:solidFill>
                <a:latin typeface="Raleway"/>
              </a:rPr>
              <a:t> </a:t>
            </a:r>
            <a:r>
              <a:rPr lang="pt-BR" sz="1200">
                <a:solidFill>
                  <a:schemeClr val="tx1"/>
                </a:solidFill>
                <a:latin typeface="Raleway"/>
              </a:rPr>
              <a:t>com 47,5% (R$ 364,6 bilhões); </a:t>
            </a:r>
            <a:r>
              <a:rPr lang="pt-BR" sz="1200" b="1">
                <a:solidFill>
                  <a:schemeClr val="tx1"/>
                </a:solidFill>
                <a:latin typeface="Raleway"/>
              </a:rPr>
              <a:t>BB</a:t>
            </a:r>
            <a:r>
              <a:rPr lang="pt-BR" sz="1200">
                <a:solidFill>
                  <a:schemeClr val="tx1"/>
                </a:solidFill>
                <a:latin typeface="Raleway"/>
              </a:rPr>
              <a:t>, com 23,2% (R$ 177,9 bilhões) e </a:t>
            </a:r>
            <a:r>
              <a:rPr lang="pt-BR" sz="1200" b="1">
                <a:solidFill>
                  <a:schemeClr val="tx1"/>
                </a:solidFill>
                <a:latin typeface="Raleway"/>
              </a:rPr>
              <a:t>Caixa</a:t>
            </a:r>
            <a:r>
              <a:rPr lang="pt-BR" sz="1200">
                <a:solidFill>
                  <a:schemeClr val="tx1"/>
                </a:solidFill>
                <a:latin typeface="Raleway"/>
              </a:rPr>
              <a:t>, com 19,4% (R$ 148,6 bilhões).</a:t>
            </a:r>
          </a:p>
          <a:p>
            <a:pPr algn="just">
              <a:lnSpc>
                <a:spcPct val="116000"/>
              </a:lnSpc>
              <a:spcAft>
                <a:spcPts val="800"/>
              </a:spcAft>
            </a:pPr>
            <a:r>
              <a:rPr lang="pt-BR" sz="1200">
                <a:solidFill>
                  <a:schemeClr val="tx1"/>
                </a:solidFill>
                <a:latin typeface="Raleway"/>
              </a:rPr>
              <a:t>Em conjunto, as empresas estatais lucraram R$ 113,1 bilhões, conformando um crescimento de 22% em comparação ao acumulado no 2º trimestre de 2025. Merece destaque o grupo </a:t>
            </a:r>
            <a:r>
              <a:rPr lang="pt-BR" sz="1200" b="1">
                <a:solidFill>
                  <a:schemeClr val="tx1"/>
                </a:solidFill>
                <a:latin typeface="Raleway"/>
              </a:rPr>
              <a:t>Petrobras</a:t>
            </a:r>
            <a:r>
              <a:rPr lang="pt-BR" sz="1200">
                <a:solidFill>
                  <a:schemeClr val="tx1"/>
                </a:solidFill>
                <a:latin typeface="Raleway"/>
              </a:rPr>
              <a:t>, com lucro de R$ 85,3 bilhões, equivalente a 75,4% do total.</a:t>
            </a:r>
          </a:p>
          <a:p>
            <a:pPr algn="just">
              <a:lnSpc>
                <a:spcPct val="116000"/>
              </a:lnSpc>
              <a:spcAft>
                <a:spcPts val="800"/>
              </a:spcAft>
            </a:pPr>
            <a:r>
              <a:rPr lang="pt-BR" sz="1200">
                <a:solidFill>
                  <a:schemeClr val="tx1"/>
                </a:solidFill>
                <a:latin typeface="Raleway"/>
              </a:rPr>
              <a:t>Mesmo sem o resultado da </a:t>
            </a:r>
            <a:r>
              <a:rPr lang="pt-BR" sz="1200" b="1">
                <a:solidFill>
                  <a:schemeClr val="tx1"/>
                </a:solidFill>
                <a:latin typeface="Raleway"/>
              </a:rPr>
              <a:t>Petrobras</a:t>
            </a:r>
            <a:r>
              <a:rPr lang="pt-BR" sz="1200">
                <a:solidFill>
                  <a:schemeClr val="tx1"/>
                </a:solidFill>
                <a:latin typeface="Raleway"/>
              </a:rPr>
              <a:t>, as empresas estatais federais mantêm a apuração positiva, com lucro de R$ 27,8 bilhões no acumulado até o 2º trimestre de 2026.</a:t>
            </a:r>
          </a:p>
        </p:txBody>
      </p:sp>
      <p:sp>
        <p:nvSpPr>
          <p:cNvPr id="2" name="Google Shape;130;p6">
            <a:extLst>
              <a:ext uri="{FF2B5EF4-FFF2-40B4-BE49-F238E27FC236}">
                <a16:creationId xmlns:a16="http://schemas.microsoft.com/office/drawing/2014/main" id="{CBA572A3-5302-3284-A92D-0A17E997E163}"/>
              </a:ext>
            </a:extLst>
          </p:cNvPr>
          <p:cNvSpPr txBox="1"/>
          <p:nvPr/>
        </p:nvSpPr>
        <p:spPr>
          <a:xfrm>
            <a:off x="729825" y="1512423"/>
            <a:ext cx="4787901" cy="4162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algn="r">
              <a:lnSpc>
                <a:spcPct val="90000"/>
              </a:lnSpc>
              <a:buClr>
                <a:schemeClr val="dk1"/>
              </a:buClr>
              <a:buSzPts val="3000"/>
            </a:pPr>
            <a:r>
              <a:rPr lang="pt-BR" sz="2400">
                <a:solidFill>
                  <a:srgbClr val="147CA6"/>
                </a:solidFill>
                <a:latin typeface="Raleway Black"/>
                <a:ea typeface="Raleway Black"/>
                <a:cs typeface="Raleway Black"/>
                <a:sym typeface="Raleway Black"/>
              </a:rPr>
              <a:t>Contas patrimoniais</a:t>
            </a:r>
          </a:p>
        </p:txBody>
      </p:sp>
      <p:sp>
        <p:nvSpPr>
          <p:cNvPr id="3" name="Google Shape;130;p6">
            <a:extLst>
              <a:ext uri="{FF2B5EF4-FFF2-40B4-BE49-F238E27FC236}">
                <a16:creationId xmlns:a16="http://schemas.microsoft.com/office/drawing/2014/main" id="{52404C28-147E-5867-2A40-78937F7EDB98}"/>
              </a:ext>
            </a:extLst>
          </p:cNvPr>
          <p:cNvSpPr txBox="1"/>
          <p:nvPr/>
        </p:nvSpPr>
        <p:spPr>
          <a:xfrm>
            <a:off x="6562964" y="1476062"/>
            <a:ext cx="4787901" cy="4162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algn="r">
              <a:lnSpc>
                <a:spcPct val="90000"/>
              </a:lnSpc>
              <a:buClr>
                <a:schemeClr val="dk1"/>
              </a:buClr>
              <a:buSzPts val="3000"/>
            </a:pPr>
            <a:r>
              <a:rPr lang="pt-BR" sz="2400">
                <a:solidFill>
                  <a:srgbClr val="147CA6"/>
                </a:solidFill>
                <a:latin typeface="Raleway Black"/>
                <a:ea typeface="Raleway Black"/>
                <a:cs typeface="Raleway Black"/>
                <a:sym typeface="Raleway Black"/>
              </a:rPr>
              <a:t>Faturamento e resultado</a:t>
            </a:r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DB842448-B172-46D5-9BD4-A2B379295CEF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 smtClean="0"/>
              <a:t>5</a:t>
            </a:fld>
            <a:endParaRPr lang="pt-BR"/>
          </a:p>
        </p:txBody>
      </p:sp>
      <p:sp>
        <p:nvSpPr>
          <p:cNvPr id="12" name="Retângulo: Cantos Arredondados 11">
            <a:extLst>
              <a:ext uri="{FF2B5EF4-FFF2-40B4-BE49-F238E27FC236}">
                <a16:creationId xmlns:a16="http://schemas.microsoft.com/office/drawing/2014/main" id="{2C9DB89C-AA32-1D11-0C5A-229033D6ED65}"/>
              </a:ext>
            </a:extLst>
          </p:cNvPr>
          <p:cNvSpPr/>
          <p:nvPr/>
        </p:nvSpPr>
        <p:spPr>
          <a:xfrm>
            <a:off x="5286375" y="136525"/>
            <a:ext cx="6543675" cy="402836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0" name="CaixaDeTexto 19">
            <a:hlinkClick r:id="rId3" action="ppaction://hlinksldjump"/>
            <a:extLst>
              <a:ext uri="{FF2B5EF4-FFF2-40B4-BE49-F238E27FC236}">
                <a16:creationId xmlns:a16="http://schemas.microsoft.com/office/drawing/2014/main" id="{F03DEC88-B704-F37B-5C67-E797A8F98A42}"/>
              </a:ext>
            </a:extLst>
          </p:cNvPr>
          <p:cNvSpPr txBox="1"/>
          <p:nvPr/>
        </p:nvSpPr>
        <p:spPr>
          <a:xfrm>
            <a:off x="6018207" y="194926"/>
            <a:ext cx="1728000" cy="273345"/>
          </a:xfrm>
          <a:prstGeom prst="rect">
            <a:avLst/>
          </a:prstGeom>
          <a:noFill/>
        </p:spPr>
        <p:txBody>
          <a:bodyPr wrap="square" lIns="91440" tIns="45720" rIns="91440" bIns="45720" numCol="1" spcCol="360000" rtlCol="0" anchor="t">
            <a:spAutoFit/>
          </a:bodyPr>
          <a:lstStyle/>
          <a:p>
            <a:pPr algn="ctr">
              <a:lnSpc>
                <a:spcPct val="116000"/>
              </a:lnSpc>
              <a:spcAft>
                <a:spcPts val="800"/>
              </a:spcAft>
            </a:pPr>
            <a:r>
              <a:rPr lang="pt-BR" sz="1100" b="1">
                <a:latin typeface="Raleway SemiBold" pitchFamily="2" charset="0"/>
              </a:rPr>
              <a:t>Apresentação</a:t>
            </a:r>
          </a:p>
        </p:txBody>
      </p:sp>
      <p:pic>
        <p:nvPicPr>
          <p:cNvPr id="21" name="Imagem 20">
            <a:hlinkClick r:id="rId4"/>
            <a:extLst>
              <a:ext uri="{FF2B5EF4-FFF2-40B4-BE49-F238E27FC236}">
                <a16:creationId xmlns:a16="http://schemas.microsoft.com/office/drawing/2014/main" id="{03D78BB7-40F8-8BE1-DAEE-0D35D1BF4E3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>
                        <a14:foregroundMark x1="45977" y1="27692" x2="45977" y2="27692"/>
                        <a14:foregroundMark x1="46360" y1="43846" x2="46360" y2="43846"/>
                        <a14:foregroundMark x1="43295" y1="69231" x2="43295" y2="69231"/>
                        <a14:foregroundMark x1="41762" y1="28462" x2="41762" y2="28462"/>
                        <a14:foregroundMark x1="45977" y1="70000" x2="45977" y2="70000"/>
                        <a14:foregroundMark x1="57471" y1="35385" x2="57471" y2="35385"/>
                        <a14:foregroundMark x1="69349" y1="63846" x2="69349" y2="63846"/>
                        <a14:foregroundMark x1="58238" y1="67692" x2="58238" y2="67692"/>
                        <a14:foregroundMark x1="84291" y1="31538" x2="84291" y2="31538"/>
                        <a14:foregroundMark x1="77011" y1="31538" x2="77011" y2="31538"/>
                        <a14:foregroundMark x1="80843" y1="65385" x2="80843" y2="65385"/>
                        <a14:foregroundMark x1="67816" y1="33846" x2="67816" y2="33846"/>
                        <a14:foregroundMark x1="58238" y1="63077" x2="58238" y2="63077"/>
                        <a14:foregroundMark x1="67433" y1="56154" x2="67433" y2="56154"/>
                        <a14:foregroundMark x1="47126" y1="31538" x2="47126" y2="31538"/>
                        <a14:foregroundMark x1="43295" y1="26154" x2="43295" y2="26154"/>
                        <a14:foregroundMark x1="40613" y1="68462" x2="40613" y2="68462"/>
                        <a14:foregroundMark x1="48659" y1="69231" x2="48659" y2="69231"/>
                        <a14:foregroundMark x1="80843" y1="46923" x2="80843" y2="46923"/>
                        <a14:foregroundMark x1="40230" y1="23846" x2="40230" y2="23846"/>
                        <a14:foregroundMark x1="49042" y1="29231" x2="49042" y2="29231"/>
                        <a14:foregroundMark x1="39080" y1="63846" x2="39080" y2="63846"/>
                        <a14:foregroundMark x1="39847" y1="64615" x2="41379" y2="64615"/>
                        <a14:foregroundMark x1="47510" y1="65385" x2="47510" y2="65385"/>
                        <a14:foregroundMark x1="44444" y1="66154" x2="44444" y2="66154"/>
                        <a14:foregroundMark x1="59387" y1="30000" x2="59387" y2="30000"/>
                        <a14:foregroundMark x1="57471" y1="54615" x2="57471" y2="54615"/>
                        <a14:foregroundMark x1="81226" y1="56923" x2="81226" y2="56923"/>
                        <a14:foregroundMark x1="66284" y1="28462" x2="66284" y2="28462"/>
                        <a14:foregroundMark x1="43678" y1="34615" x2="43678" y2="34615"/>
                        <a14:foregroundMark x1="49425" y1="24615" x2="49425" y2="24615"/>
                        <a14:foregroundMark x1="64751" y1="50000" x2="64751" y2="50000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437748" y="160672"/>
            <a:ext cx="722768" cy="360000"/>
          </a:xfrm>
          <a:prstGeom prst="rect">
            <a:avLst/>
          </a:prstGeom>
        </p:spPr>
      </p:pic>
      <p:sp>
        <p:nvSpPr>
          <p:cNvPr id="22" name="CaixaDeTexto 21">
            <a:hlinkClick r:id="rId7" action="ppaction://hlinksldjump"/>
            <a:extLst>
              <a:ext uri="{FF2B5EF4-FFF2-40B4-BE49-F238E27FC236}">
                <a16:creationId xmlns:a16="http://schemas.microsoft.com/office/drawing/2014/main" id="{03264B81-9DC0-3395-9404-CB84135C91E5}"/>
              </a:ext>
            </a:extLst>
          </p:cNvPr>
          <p:cNvSpPr txBox="1"/>
          <p:nvPr/>
        </p:nvSpPr>
        <p:spPr>
          <a:xfrm>
            <a:off x="7746993" y="204001"/>
            <a:ext cx="1727214" cy="273345"/>
          </a:xfrm>
          <a:prstGeom prst="rect">
            <a:avLst/>
          </a:prstGeom>
          <a:noFill/>
        </p:spPr>
        <p:txBody>
          <a:bodyPr wrap="square" lIns="91440" tIns="45720" rIns="91440" bIns="45720" numCol="1" spcCol="360000" rtlCol="0" anchor="t">
            <a:spAutoFit/>
          </a:bodyPr>
          <a:lstStyle/>
          <a:p>
            <a:pPr algn="ctr">
              <a:lnSpc>
                <a:spcPct val="116000"/>
              </a:lnSpc>
              <a:spcAft>
                <a:spcPts val="800"/>
              </a:spcAft>
            </a:pPr>
            <a:r>
              <a:rPr lang="pt-BR" sz="1100" b="1">
                <a:latin typeface="Raleway SemiBold" pitchFamily="2" charset="0"/>
              </a:rPr>
              <a:t>Resultados agregados</a:t>
            </a:r>
          </a:p>
        </p:txBody>
      </p:sp>
      <p:sp>
        <p:nvSpPr>
          <p:cNvPr id="23" name="CaixaDeTexto 22">
            <a:hlinkClick r:id="rId8" action="ppaction://hlinksldjump"/>
            <a:extLst>
              <a:ext uri="{FF2B5EF4-FFF2-40B4-BE49-F238E27FC236}">
                <a16:creationId xmlns:a16="http://schemas.microsoft.com/office/drawing/2014/main" id="{5CE7A2E6-C67B-1202-D38D-CF9177E45E56}"/>
              </a:ext>
            </a:extLst>
          </p:cNvPr>
          <p:cNvSpPr txBox="1"/>
          <p:nvPr/>
        </p:nvSpPr>
        <p:spPr>
          <a:xfrm>
            <a:off x="9352832" y="203964"/>
            <a:ext cx="1728000" cy="276871"/>
          </a:xfrm>
          <a:prstGeom prst="rect">
            <a:avLst/>
          </a:prstGeom>
          <a:noFill/>
        </p:spPr>
        <p:txBody>
          <a:bodyPr wrap="square" lIns="91440" tIns="45720" rIns="91440" bIns="45720" numCol="1" spcCol="360000" rtlCol="0" anchor="t">
            <a:spAutoFit/>
          </a:bodyPr>
          <a:lstStyle/>
          <a:p>
            <a:pPr algn="ctr">
              <a:lnSpc>
                <a:spcPct val="116000"/>
              </a:lnSpc>
              <a:spcAft>
                <a:spcPts val="800"/>
              </a:spcAft>
            </a:pPr>
            <a:r>
              <a:rPr lang="pt-BR" sz="1100" b="1">
                <a:latin typeface="Raleway SemiBold" pitchFamily="2" charset="0"/>
                <a:cs typeface="EucrosiaUPC" panose="020B0502040204020203" pitchFamily="18" charset="-34"/>
              </a:rPr>
              <a:t>Anexo</a:t>
            </a:r>
          </a:p>
        </p:txBody>
      </p:sp>
      <p:grpSp>
        <p:nvGrpSpPr>
          <p:cNvPr id="24" name="Agrupar 23">
            <a:extLst>
              <a:ext uri="{FF2B5EF4-FFF2-40B4-BE49-F238E27FC236}">
                <a16:creationId xmlns:a16="http://schemas.microsoft.com/office/drawing/2014/main" id="{BF367E74-617E-AF28-7EA8-65675167C22D}"/>
              </a:ext>
            </a:extLst>
          </p:cNvPr>
          <p:cNvGrpSpPr/>
          <p:nvPr/>
        </p:nvGrpSpPr>
        <p:grpSpPr>
          <a:xfrm>
            <a:off x="11242214" y="278752"/>
            <a:ext cx="219075" cy="114300"/>
            <a:chOff x="9677400" y="1276350"/>
            <a:chExt cx="219075" cy="114300"/>
          </a:xfrm>
        </p:grpSpPr>
        <p:cxnSp>
          <p:nvCxnSpPr>
            <p:cNvPr id="25" name="Conector reto 24">
              <a:extLst>
                <a:ext uri="{FF2B5EF4-FFF2-40B4-BE49-F238E27FC236}">
                  <a16:creationId xmlns:a16="http://schemas.microsoft.com/office/drawing/2014/main" id="{D4BCAE0F-5B59-8F26-97CD-C445F5B3C557}"/>
                </a:ext>
              </a:extLst>
            </p:cNvPr>
            <p:cNvCxnSpPr>
              <a:cxnSpLocks/>
            </p:cNvCxnSpPr>
            <p:nvPr/>
          </p:nvCxnSpPr>
          <p:spPr>
            <a:xfrm>
              <a:off x="9677400" y="1276350"/>
              <a:ext cx="219075" cy="0"/>
            </a:xfrm>
            <a:prstGeom prst="line">
              <a:avLst/>
            </a:prstGeom>
            <a:ln w="25400">
              <a:solidFill>
                <a:schemeClr val="tx2">
                  <a:lumMod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Conector reto 25">
              <a:extLst>
                <a:ext uri="{FF2B5EF4-FFF2-40B4-BE49-F238E27FC236}">
                  <a16:creationId xmlns:a16="http://schemas.microsoft.com/office/drawing/2014/main" id="{51374B8D-0664-9339-B596-B137805D670D}"/>
                </a:ext>
              </a:extLst>
            </p:cNvPr>
            <p:cNvCxnSpPr>
              <a:cxnSpLocks/>
            </p:cNvCxnSpPr>
            <p:nvPr/>
          </p:nvCxnSpPr>
          <p:spPr>
            <a:xfrm>
              <a:off x="9677400" y="1329771"/>
              <a:ext cx="219075" cy="0"/>
            </a:xfrm>
            <a:prstGeom prst="line">
              <a:avLst/>
            </a:prstGeom>
            <a:ln w="25400">
              <a:solidFill>
                <a:schemeClr val="tx2">
                  <a:lumMod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Conector reto 26">
              <a:extLst>
                <a:ext uri="{FF2B5EF4-FFF2-40B4-BE49-F238E27FC236}">
                  <a16:creationId xmlns:a16="http://schemas.microsoft.com/office/drawing/2014/main" id="{9EE6C3B7-9C3F-DB40-EA48-983D0B4F3A91}"/>
                </a:ext>
              </a:extLst>
            </p:cNvPr>
            <p:cNvCxnSpPr>
              <a:cxnSpLocks/>
            </p:cNvCxnSpPr>
            <p:nvPr/>
          </p:nvCxnSpPr>
          <p:spPr>
            <a:xfrm>
              <a:off x="9677400" y="1390650"/>
              <a:ext cx="219075" cy="0"/>
            </a:xfrm>
            <a:prstGeom prst="line">
              <a:avLst/>
            </a:prstGeom>
            <a:ln w="25400">
              <a:solidFill>
                <a:schemeClr val="tx2">
                  <a:lumMod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8" name="Elipse 27">
            <a:hlinkClick r:id="rId9" action="ppaction://hlinksldjump"/>
            <a:extLst>
              <a:ext uri="{FF2B5EF4-FFF2-40B4-BE49-F238E27FC236}">
                <a16:creationId xmlns:a16="http://schemas.microsoft.com/office/drawing/2014/main" id="{AE8DD6A2-65D7-348F-D0AB-45E989FFEA7E}"/>
              </a:ext>
            </a:extLst>
          </p:cNvPr>
          <p:cNvSpPr/>
          <p:nvPr/>
        </p:nvSpPr>
        <p:spPr>
          <a:xfrm>
            <a:off x="11115675" y="155547"/>
            <a:ext cx="495300" cy="365125"/>
          </a:xfrm>
          <a:prstGeom prst="ellipse">
            <a:avLst/>
          </a:prstGeom>
          <a:solidFill>
            <a:schemeClr val="accent1">
              <a:alpha val="0"/>
            </a:schemeClr>
          </a:solidFill>
          <a:ln>
            <a:solidFill>
              <a:schemeClr val="bg1">
                <a:alpha val="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Google Shape;130;p6">
            <a:extLst>
              <a:ext uri="{FF2B5EF4-FFF2-40B4-BE49-F238E27FC236}">
                <a16:creationId xmlns:a16="http://schemas.microsoft.com/office/drawing/2014/main" id="{903F8B30-F5CE-D4A6-D8B2-597213B7C99D}"/>
              </a:ext>
            </a:extLst>
          </p:cNvPr>
          <p:cNvSpPr txBox="1"/>
          <p:nvPr/>
        </p:nvSpPr>
        <p:spPr>
          <a:xfrm>
            <a:off x="911935" y="810350"/>
            <a:ext cx="7425300" cy="5575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Play"/>
              <a:buNone/>
            </a:pPr>
            <a:r>
              <a:rPr lang="pt-BR" sz="3000">
                <a:solidFill>
                  <a:srgbClr val="143C64"/>
                </a:solidFill>
                <a:highlight>
                  <a:schemeClr val="lt1"/>
                </a:highlight>
                <a:latin typeface="Raleway Black"/>
                <a:ea typeface="Raleway Black"/>
                <a:cs typeface="Raleway Black"/>
                <a:sym typeface="Raleway Black"/>
              </a:rPr>
              <a:t>Resultados agregados</a:t>
            </a:r>
          </a:p>
        </p:txBody>
      </p:sp>
      <p:graphicFrame>
        <p:nvGraphicFramePr>
          <p:cNvPr id="16" name="Tabela 15">
            <a:extLst>
              <a:ext uri="{FF2B5EF4-FFF2-40B4-BE49-F238E27FC236}">
                <a16:creationId xmlns:a16="http://schemas.microsoft.com/office/drawing/2014/main" id="{E2740D3D-2FA3-A75C-6BAD-DE60749A8BD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79197626"/>
              </p:ext>
            </p:extLst>
          </p:nvPr>
        </p:nvGraphicFramePr>
        <p:xfrm>
          <a:off x="796051" y="1868999"/>
          <a:ext cx="4787900" cy="1022985"/>
        </p:xfrm>
        <a:graphic>
          <a:graphicData uri="http://schemas.openxmlformats.org/drawingml/2006/table">
            <a:tbl>
              <a:tblPr/>
              <a:tblGrid>
                <a:gridCol w="1813695">
                  <a:extLst>
                    <a:ext uri="{9D8B030D-6E8A-4147-A177-3AD203B41FA5}">
                      <a16:colId xmlns:a16="http://schemas.microsoft.com/office/drawing/2014/main" val="2775147881"/>
                    </a:ext>
                  </a:extLst>
                </a:gridCol>
                <a:gridCol w="912052">
                  <a:extLst>
                    <a:ext uri="{9D8B030D-6E8A-4147-A177-3AD203B41FA5}">
                      <a16:colId xmlns:a16="http://schemas.microsoft.com/office/drawing/2014/main" val="3042221850"/>
                    </a:ext>
                  </a:extLst>
                </a:gridCol>
                <a:gridCol w="1120427">
                  <a:extLst>
                    <a:ext uri="{9D8B030D-6E8A-4147-A177-3AD203B41FA5}">
                      <a16:colId xmlns:a16="http://schemas.microsoft.com/office/drawing/2014/main" val="4255225032"/>
                    </a:ext>
                  </a:extLst>
                </a:gridCol>
                <a:gridCol w="941726">
                  <a:extLst>
                    <a:ext uri="{9D8B030D-6E8A-4147-A177-3AD203B41FA5}">
                      <a16:colId xmlns:a16="http://schemas.microsoft.com/office/drawing/2014/main" val="2988673184"/>
                    </a:ext>
                  </a:extLst>
                </a:gridCol>
              </a:tblGrid>
              <a:tr h="219075"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b="1" i="0" u="none" strike="noStrike">
                          <a:solidFill>
                            <a:srgbClr val="FFFFFF"/>
                          </a:solidFill>
                          <a:effectLst/>
                          <a:latin typeface="Segoe UI" panose="020B0502040204020203" pitchFamily="34" charset="0"/>
                        </a:rPr>
                        <a:t>Em R$ bilhões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C7B7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200" b="1" i="0" u="none" strike="noStrike">
                          <a:solidFill>
                            <a:srgbClr val="FFFFFF"/>
                          </a:solidFill>
                          <a:effectLst/>
                          <a:latin typeface="Segoe UI" panose="020B0502040204020203" pitchFamily="34" charset="0"/>
                        </a:rPr>
                        <a:t>dez/25 (acumulado)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C7B7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200" b="1" i="0" u="none" strike="noStrike">
                          <a:solidFill>
                            <a:srgbClr val="FFFFFF"/>
                          </a:solidFill>
                          <a:effectLst/>
                          <a:latin typeface="Segoe UI" panose="020B0502040204020203" pitchFamily="34" charset="0"/>
                        </a:rPr>
                        <a:t>2T26 (acumulado)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C7B7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200" b="1" i="0" u="none" strike="noStrike">
                          <a:solidFill>
                            <a:srgbClr val="FFFFFF"/>
                          </a:solidFill>
                          <a:effectLst/>
                          <a:latin typeface="Aptos Narrow" panose="020B0004020202020204" pitchFamily="34" charset="0"/>
                        </a:rPr>
                        <a:t>∆</a:t>
                      </a:r>
                      <a:r>
                        <a:rPr lang="pt-BR" sz="1200" b="1" i="0" u="none" strike="noStrike">
                          <a:solidFill>
                            <a:srgbClr val="FFFFFF"/>
                          </a:solidFill>
                          <a:effectLst/>
                          <a:latin typeface="Segoe UI" panose="020B0502040204020203" pitchFamily="34" charset="0"/>
                        </a:rPr>
                        <a:t> %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C7B7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20702159"/>
                  </a:ext>
                </a:extLst>
              </a:tr>
              <a:tr h="219075"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b="0" i="0" u="none" strike="noStrike">
                          <a:solidFill>
                            <a:srgbClr val="404040"/>
                          </a:solidFill>
                          <a:effectLst/>
                          <a:latin typeface="Segoe UI" panose="020B0502040204020203" pitchFamily="34" charset="0"/>
                        </a:rPr>
                        <a:t>Ativo Total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pt-BR" sz="1200" b="0" i="0" u="none" strike="noStrike">
                          <a:solidFill>
                            <a:srgbClr val="404040"/>
                          </a:solidFill>
                          <a:effectLst/>
                          <a:latin typeface="Segoe UI" panose="020B0502040204020203" pitchFamily="34" charset="0"/>
                        </a:rPr>
                        <a:t>7.195,4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200" b="0" i="0" u="none" strike="noStrike">
                          <a:solidFill>
                            <a:srgbClr val="404040"/>
                          </a:solidFill>
                          <a:effectLst/>
                          <a:latin typeface="Segoe UI" panose="020B0502040204020203" pitchFamily="34" charset="0"/>
                        </a:rPr>
                        <a:t>7.663,4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200" b="0" i="0" u="none" strike="noStrike">
                          <a:solidFill>
                            <a:srgbClr val="404040"/>
                          </a:solidFill>
                          <a:effectLst/>
                          <a:latin typeface="Segoe UI" panose="020B0502040204020203" pitchFamily="34" charset="0"/>
                        </a:rPr>
                        <a:t>6,5%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62776513"/>
                  </a:ext>
                </a:extLst>
              </a:tr>
              <a:tr h="219075"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b="0" i="0" u="none" strike="noStrike">
                          <a:solidFill>
                            <a:srgbClr val="404040"/>
                          </a:solidFill>
                          <a:effectLst/>
                          <a:latin typeface="Segoe UI" panose="020B0502040204020203" pitchFamily="34" charset="0"/>
                        </a:rPr>
                        <a:t>Passivo Exigível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pt-BR" sz="1200" b="0" i="0" u="none" strike="noStrike">
                          <a:solidFill>
                            <a:srgbClr val="404040"/>
                          </a:solidFill>
                          <a:effectLst/>
                          <a:latin typeface="Segoe UI" panose="020B0502040204020203" pitchFamily="34" charset="0"/>
                        </a:rPr>
                        <a:t>6.189,3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200" b="0" i="0" u="none" strike="noStrike">
                          <a:solidFill>
                            <a:srgbClr val="404040"/>
                          </a:solidFill>
                          <a:effectLst/>
                          <a:latin typeface="Segoe UI" panose="020B0502040204020203" pitchFamily="34" charset="0"/>
                        </a:rPr>
                        <a:t>6.581,0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200" b="0" i="0" u="none" strike="noStrike">
                          <a:solidFill>
                            <a:srgbClr val="404040"/>
                          </a:solidFill>
                          <a:effectLst/>
                          <a:latin typeface="Segoe UI" panose="020B0502040204020203" pitchFamily="34" charset="0"/>
                        </a:rPr>
                        <a:t>6,3%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0F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43846868"/>
                  </a:ext>
                </a:extLst>
              </a:tr>
              <a:tr h="219075"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b="0" i="0" u="none" strike="noStrike">
                          <a:solidFill>
                            <a:srgbClr val="404040"/>
                          </a:solidFill>
                          <a:effectLst/>
                          <a:latin typeface="Segoe UI" panose="020B0502040204020203" pitchFamily="34" charset="0"/>
                        </a:rPr>
                        <a:t>Patrimônio Líquido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pt-BR" sz="1200" b="0" i="0" u="none" strike="noStrike">
                          <a:solidFill>
                            <a:srgbClr val="404040"/>
                          </a:solidFill>
                          <a:effectLst/>
                          <a:latin typeface="Segoe UI" panose="020B0502040204020203" pitchFamily="34" charset="0"/>
                        </a:rPr>
                        <a:t>1.006,1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200" b="0" i="0" u="none" strike="noStrike">
                          <a:solidFill>
                            <a:srgbClr val="404040"/>
                          </a:solidFill>
                          <a:effectLst/>
                          <a:latin typeface="Segoe UI" panose="020B0502040204020203" pitchFamily="34" charset="0"/>
                        </a:rPr>
                        <a:t>1.082,4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200" b="0" i="0" u="none" strike="noStrike">
                          <a:solidFill>
                            <a:srgbClr val="404040"/>
                          </a:solidFill>
                          <a:effectLst/>
                          <a:latin typeface="Segoe UI" panose="020B0502040204020203" pitchFamily="34" charset="0"/>
                        </a:rPr>
                        <a:t>7,6%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80115840"/>
                  </a:ext>
                </a:extLst>
              </a:tr>
            </a:tbl>
          </a:graphicData>
        </a:graphic>
      </p:graphicFrame>
      <p:graphicFrame>
        <p:nvGraphicFramePr>
          <p:cNvPr id="17" name="Tabela 16">
            <a:extLst>
              <a:ext uri="{FF2B5EF4-FFF2-40B4-BE49-F238E27FC236}">
                <a16:creationId xmlns:a16="http://schemas.microsoft.com/office/drawing/2014/main" id="{954A88B6-5A82-3894-3AF5-3552AB8F65D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56241117"/>
              </p:ext>
            </p:extLst>
          </p:nvPr>
        </p:nvGraphicFramePr>
        <p:xfrm>
          <a:off x="6562964" y="1868999"/>
          <a:ext cx="4787900" cy="803910"/>
        </p:xfrm>
        <a:graphic>
          <a:graphicData uri="http://schemas.openxmlformats.org/drawingml/2006/table">
            <a:tbl>
              <a:tblPr/>
              <a:tblGrid>
                <a:gridCol w="1813695">
                  <a:extLst>
                    <a:ext uri="{9D8B030D-6E8A-4147-A177-3AD203B41FA5}">
                      <a16:colId xmlns:a16="http://schemas.microsoft.com/office/drawing/2014/main" val="3725982911"/>
                    </a:ext>
                  </a:extLst>
                </a:gridCol>
                <a:gridCol w="939357">
                  <a:extLst>
                    <a:ext uri="{9D8B030D-6E8A-4147-A177-3AD203B41FA5}">
                      <a16:colId xmlns:a16="http://schemas.microsoft.com/office/drawing/2014/main" val="3327825397"/>
                    </a:ext>
                  </a:extLst>
                </a:gridCol>
                <a:gridCol w="1093122">
                  <a:extLst>
                    <a:ext uri="{9D8B030D-6E8A-4147-A177-3AD203B41FA5}">
                      <a16:colId xmlns:a16="http://schemas.microsoft.com/office/drawing/2014/main" val="367354683"/>
                    </a:ext>
                  </a:extLst>
                </a:gridCol>
                <a:gridCol w="941726">
                  <a:extLst>
                    <a:ext uri="{9D8B030D-6E8A-4147-A177-3AD203B41FA5}">
                      <a16:colId xmlns:a16="http://schemas.microsoft.com/office/drawing/2014/main" val="502875070"/>
                    </a:ext>
                  </a:extLst>
                </a:gridCol>
              </a:tblGrid>
              <a:tr h="219075"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b="1" i="0" u="none" strike="noStrike">
                          <a:solidFill>
                            <a:srgbClr val="FFFFFF"/>
                          </a:solidFill>
                          <a:effectLst/>
                          <a:latin typeface="Segoe UI" panose="020B0502040204020203" pitchFamily="34" charset="0"/>
                        </a:rPr>
                        <a:t>Em R$ bilhões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C7B7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200" b="1" i="0" u="none" strike="noStrike">
                          <a:solidFill>
                            <a:srgbClr val="FFFFFF"/>
                          </a:solidFill>
                          <a:effectLst/>
                          <a:latin typeface="Segoe UI" panose="020B0502040204020203" pitchFamily="34" charset="0"/>
                        </a:rPr>
                        <a:t>2T25 (acumulado)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C7B7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200" b="1" i="0" u="none" strike="noStrike">
                          <a:solidFill>
                            <a:srgbClr val="FFFFFF"/>
                          </a:solidFill>
                          <a:effectLst/>
                          <a:latin typeface="Segoe UI" panose="020B0502040204020203" pitchFamily="34" charset="0"/>
                        </a:rPr>
                        <a:t>2T26 (acumulado)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C7B7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200" b="1" i="0" u="none" strike="noStrike">
                          <a:solidFill>
                            <a:srgbClr val="FFFFFF"/>
                          </a:solidFill>
                          <a:effectLst/>
                          <a:latin typeface="Aptos Narrow" panose="020B0004020202020204" pitchFamily="34" charset="0"/>
                        </a:rPr>
                        <a:t>∆</a:t>
                      </a:r>
                      <a:r>
                        <a:rPr lang="pt-BR" sz="1200" b="1" i="0" u="none" strike="noStrike">
                          <a:solidFill>
                            <a:srgbClr val="FFFFFF"/>
                          </a:solidFill>
                          <a:effectLst/>
                          <a:latin typeface="Segoe UI" panose="020B0502040204020203" pitchFamily="34" charset="0"/>
                        </a:rPr>
                        <a:t> %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C7B7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68537347"/>
                  </a:ext>
                </a:extLst>
              </a:tr>
              <a:tr h="219075"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b="0" i="0" u="none" strike="noStrike">
                          <a:solidFill>
                            <a:srgbClr val="404040"/>
                          </a:solidFill>
                          <a:effectLst/>
                          <a:latin typeface="Segoe UI" panose="020B0502040204020203" pitchFamily="34" charset="0"/>
                        </a:rPr>
                        <a:t>Faturamento</a:t>
                      </a:r>
                      <a:endParaRPr lang="pt-BR" sz="1200" b="0" i="0" u="none" strike="noStrike">
                        <a:solidFill>
                          <a:srgbClr val="FF0000"/>
                        </a:solidFill>
                        <a:effectLst/>
                        <a:latin typeface="Segoe UI" panose="020B0502040204020203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200" b="0" i="0" u="none" strike="noStrike">
                          <a:solidFill>
                            <a:srgbClr val="404040"/>
                          </a:solidFill>
                          <a:effectLst/>
                          <a:latin typeface="Segoe UI" panose="020B0502040204020203" pitchFamily="34" charset="0"/>
                        </a:rPr>
                        <a:t>653,5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200" b="0" i="0" u="none" strike="noStrike">
                          <a:solidFill>
                            <a:srgbClr val="404040"/>
                          </a:solidFill>
                          <a:effectLst/>
                          <a:latin typeface="Segoe UI" panose="020B0502040204020203" pitchFamily="34" charset="0"/>
                        </a:rPr>
                        <a:t>767,7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200" b="0" i="0" u="none" strike="noStrike">
                          <a:solidFill>
                            <a:srgbClr val="404040"/>
                          </a:solidFill>
                          <a:effectLst/>
                          <a:latin typeface="Segoe UI" panose="020B0502040204020203" pitchFamily="34" charset="0"/>
                        </a:rPr>
                        <a:t>17,5%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83848604"/>
                  </a:ext>
                </a:extLst>
              </a:tr>
              <a:tr h="219075"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b="0" i="0" u="none" strike="noStrike">
                          <a:solidFill>
                            <a:srgbClr val="404040"/>
                          </a:solidFill>
                          <a:effectLst/>
                          <a:latin typeface="Segoe UI" panose="020B0502040204020203" pitchFamily="34" charset="0"/>
                        </a:rPr>
                        <a:t>Resultado Líquido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200" b="0" i="0" u="none" strike="noStrike">
                          <a:solidFill>
                            <a:srgbClr val="404040"/>
                          </a:solidFill>
                          <a:effectLst/>
                          <a:latin typeface="Segoe UI" panose="020B0502040204020203" pitchFamily="34" charset="0"/>
                        </a:rPr>
                        <a:t>92,7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200" b="0" i="0" u="none" strike="noStrike">
                          <a:solidFill>
                            <a:srgbClr val="404040"/>
                          </a:solidFill>
                          <a:effectLst/>
                          <a:latin typeface="Segoe UI" panose="020B0502040204020203" pitchFamily="34" charset="0"/>
                        </a:rPr>
                        <a:t>113,1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200" b="0" i="0" u="none" strike="noStrike">
                          <a:solidFill>
                            <a:srgbClr val="404040"/>
                          </a:solidFill>
                          <a:effectLst/>
                          <a:latin typeface="Segoe UI" panose="020B0502040204020203" pitchFamily="34" charset="0"/>
                        </a:rPr>
                        <a:t>22,0%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0F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882189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9643076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7">
          <a:extLst>
            <a:ext uri="{FF2B5EF4-FFF2-40B4-BE49-F238E27FC236}">
              <a16:creationId xmlns:a16="http://schemas.microsoft.com/office/drawing/2014/main" id="{01D30E92-B8A6-4654-08D4-05CA5EE3E9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6">
            <a:extLst>
              <a:ext uri="{FF2B5EF4-FFF2-40B4-BE49-F238E27FC236}">
                <a16:creationId xmlns:a16="http://schemas.microsoft.com/office/drawing/2014/main" id="{F1228A21-BC7B-F6A2-E748-33CF067FE42A}"/>
              </a:ext>
            </a:extLst>
          </p:cNvPr>
          <p:cNvSpPr/>
          <p:nvPr/>
        </p:nvSpPr>
        <p:spPr>
          <a:xfrm rot="13754109">
            <a:off x="-897476" y="9048"/>
            <a:ext cx="1652126" cy="1652126"/>
          </a:xfrm>
          <a:prstGeom prst="chord">
            <a:avLst>
              <a:gd name="adj1" fmla="val 2700000"/>
              <a:gd name="adj2" fmla="val 12937985"/>
            </a:avLst>
          </a:prstGeom>
          <a:solidFill>
            <a:srgbClr val="FFC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" name="CaixaDeTexto 3">
            <a:extLst>
              <a:ext uri="{FF2B5EF4-FFF2-40B4-BE49-F238E27FC236}">
                <a16:creationId xmlns:a16="http://schemas.microsoft.com/office/drawing/2014/main" id="{4D80FAD8-F557-DD9D-95EE-8A3186D2F74B}"/>
              </a:ext>
            </a:extLst>
          </p:cNvPr>
          <p:cNvSpPr txBox="1"/>
          <p:nvPr/>
        </p:nvSpPr>
        <p:spPr>
          <a:xfrm>
            <a:off x="628920" y="3244079"/>
            <a:ext cx="4871791" cy="2423036"/>
          </a:xfrm>
          <a:prstGeom prst="rect">
            <a:avLst/>
          </a:prstGeom>
          <a:noFill/>
        </p:spPr>
        <p:txBody>
          <a:bodyPr wrap="square" lIns="91440" tIns="45720" rIns="91440" bIns="45720" numCol="1" spcCol="360000" rtlCol="0" anchor="t">
            <a:spAutoFit/>
          </a:bodyPr>
          <a:lstStyle/>
          <a:p>
            <a:pPr algn="just">
              <a:lnSpc>
                <a:spcPct val="116000"/>
              </a:lnSpc>
              <a:spcAft>
                <a:spcPts val="800"/>
              </a:spcAft>
              <a:buNone/>
            </a:pPr>
            <a:r>
              <a:rPr lang="pt-BR" sz="1200">
                <a:solidFill>
                  <a:schemeClr val="tx1"/>
                </a:solidFill>
                <a:latin typeface="Raleway"/>
              </a:rPr>
              <a:t>No que se refere às principais formas de remuneração aos acionistas, no acumulado do 2º trimestre de 2026 as empresas estatais pagaram um total de R$ 24,5 bilhões em dividendos e JCP, dos quais R$ 8,6 bilhões foram pagos à União e R$ 15,9 bilhões aos demais acionistas.</a:t>
            </a:r>
          </a:p>
          <a:p>
            <a:pPr algn="just">
              <a:lnSpc>
                <a:spcPct val="116000"/>
              </a:lnSpc>
              <a:spcAft>
                <a:spcPts val="800"/>
              </a:spcAft>
              <a:buNone/>
            </a:pPr>
            <a:r>
              <a:rPr lang="pt-BR" sz="1200">
                <a:latin typeface="Raleway"/>
              </a:rPr>
              <a:t>Nesse período, destacaram-se os pagamentos de dividendos e JCP </a:t>
            </a:r>
            <a:r>
              <a:rPr lang="pt-BR" sz="1200">
                <a:solidFill>
                  <a:schemeClr val="tx1"/>
                </a:solidFill>
                <a:latin typeface="Raleway"/>
              </a:rPr>
              <a:t>feitos pelos grupos </a:t>
            </a:r>
            <a:r>
              <a:rPr lang="pt-BR" sz="1200" b="1">
                <a:latin typeface="Raleway"/>
              </a:rPr>
              <a:t>Petrobras</a:t>
            </a:r>
            <a:r>
              <a:rPr lang="pt-BR" sz="1200">
                <a:latin typeface="Raleway"/>
              </a:rPr>
              <a:t>, com 78,9% (R$ 37,3 bilhões); </a:t>
            </a:r>
            <a:r>
              <a:rPr lang="pt-BR" sz="1200" b="1">
                <a:latin typeface="Raleway"/>
              </a:rPr>
              <a:t>BB</a:t>
            </a:r>
            <a:r>
              <a:rPr lang="pt-BR" sz="1200">
                <a:latin typeface="Raleway"/>
              </a:rPr>
              <a:t>, com 14,8% (R$ 3,6 bilhões) e </a:t>
            </a:r>
            <a:r>
              <a:rPr lang="pt-BR" sz="1200" b="1">
                <a:latin typeface="Raleway"/>
              </a:rPr>
              <a:t>BNB, </a:t>
            </a:r>
            <a:r>
              <a:rPr lang="pt-BR" sz="1200">
                <a:latin typeface="Raleway"/>
              </a:rPr>
              <a:t>com 1,7% (R$ 404,7 milhões).</a:t>
            </a:r>
          </a:p>
          <a:p>
            <a:pPr algn="just">
              <a:lnSpc>
                <a:spcPct val="116000"/>
              </a:lnSpc>
              <a:spcAft>
                <a:spcPts val="800"/>
              </a:spcAft>
              <a:buNone/>
            </a:pPr>
            <a:r>
              <a:rPr lang="pt-BR" sz="1200">
                <a:latin typeface="Raleway"/>
              </a:rPr>
              <a:t>Na comparação com </a:t>
            </a:r>
            <a:r>
              <a:rPr lang="pt-BR" sz="1200">
                <a:solidFill>
                  <a:schemeClr val="tx1"/>
                </a:solidFill>
                <a:latin typeface="Raleway"/>
              </a:rPr>
              <a:t>o acumulado do 2º trimestre de</a:t>
            </a:r>
            <a:r>
              <a:rPr lang="pt-BR" sz="1200">
                <a:latin typeface="Raleway"/>
              </a:rPr>
              <a:t> 2025, houve redução de 46,4% no total de dividendos e JCP pagos.</a:t>
            </a:r>
          </a:p>
        </p:txBody>
      </p:sp>
      <p:sp>
        <p:nvSpPr>
          <p:cNvPr id="15" name="CaixaDeTexto 14">
            <a:extLst>
              <a:ext uri="{FF2B5EF4-FFF2-40B4-BE49-F238E27FC236}">
                <a16:creationId xmlns:a16="http://schemas.microsoft.com/office/drawing/2014/main" id="{92545FE6-FD7D-134A-6358-85C580241014}"/>
              </a:ext>
            </a:extLst>
          </p:cNvPr>
          <p:cNvSpPr txBox="1"/>
          <p:nvPr/>
        </p:nvSpPr>
        <p:spPr>
          <a:xfrm>
            <a:off x="6606456" y="3096658"/>
            <a:ext cx="4952214" cy="3391569"/>
          </a:xfrm>
          <a:prstGeom prst="rect">
            <a:avLst/>
          </a:prstGeom>
          <a:noFill/>
        </p:spPr>
        <p:txBody>
          <a:bodyPr wrap="square" lIns="91440" tIns="45720" rIns="91440" bIns="45720" numCol="1" spcCol="360000" rtlCol="0" anchor="t">
            <a:spAutoFit/>
          </a:bodyPr>
          <a:lstStyle/>
          <a:p>
            <a:pPr algn="just">
              <a:lnSpc>
                <a:spcPct val="116000"/>
              </a:lnSpc>
              <a:spcAft>
                <a:spcPts val="800"/>
              </a:spcAft>
            </a:pPr>
            <a:r>
              <a:rPr lang="pt-BR" sz="1200">
                <a:solidFill>
                  <a:schemeClr val="tx1"/>
                </a:solidFill>
                <a:latin typeface="Raleway"/>
              </a:rPr>
              <a:t>Até o fechamento do 2º trimestre de 2026, as empresas estatais federais receberam R$ 16,2 bilhões em recursos do Tesouro Nacional, dos quais R$ 15,4 bilhões são subvenções, utilizados para o custeio de estatais dependentes, e R$ 0,8 bilhão para Adiantamento para Futuro Aumento de Capital – AFAC, que são recursos para investimento. O valor total representa aumento de 11,2% em relação ao 2º trimestre de 2025.</a:t>
            </a:r>
          </a:p>
          <a:p>
            <a:pPr algn="just">
              <a:lnSpc>
                <a:spcPct val="116000"/>
              </a:lnSpc>
              <a:spcAft>
                <a:spcPts val="800"/>
              </a:spcAft>
            </a:pPr>
            <a:r>
              <a:rPr lang="pt-BR" sz="1200">
                <a:solidFill>
                  <a:schemeClr val="tx1"/>
                </a:solidFill>
                <a:latin typeface="Raleway"/>
              </a:rPr>
              <a:t>Do montante recebido em AFAC, 61,3% concentra-se em 2 empresas – </a:t>
            </a:r>
            <a:r>
              <a:rPr lang="pt-BR" sz="1200" b="1">
                <a:solidFill>
                  <a:schemeClr val="tx1"/>
                </a:solidFill>
                <a:latin typeface="Raleway"/>
              </a:rPr>
              <a:t>Hemobrás, </a:t>
            </a:r>
            <a:r>
              <a:rPr lang="pt-BR" sz="1200">
                <a:solidFill>
                  <a:schemeClr val="tx1"/>
                </a:solidFill>
                <a:latin typeface="Raleway"/>
              </a:rPr>
              <a:t>com 32,9% (R$ 250 milhões) e </a:t>
            </a:r>
            <a:r>
              <a:rPr lang="pt-BR" sz="1200" b="1">
                <a:solidFill>
                  <a:schemeClr val="tx1"/>
                </a:solidFill>
                <a:latin typeface="Raleway"/>
              </a:rPr>
              <a:t>Codevasf</a:t>
            </a:r>
            <a:r>
              <a:rPr lang="pt-BR" sz="1200">
                <a:solidFill>
                  <a:schemeClr val="tx1"/>
                </a:solidFill>
                <a:latin typeface="Raleway"/>
              </a:rPr>
              <a:t>, com 28,4% (R$ 215 milhões). </a:t>
            </a:r>
            <a:r>
              <a:rPr lang="pt-BR" sz="1200">
                <a:latin typeface="Raleway"/>
              </a:rPr>
              <a:t>Destaca-se que 71,9% das subvenções concentram-se em 2 empresas do setor de Saúde – </a:t>
            </a:r>
            <a:r>
              <a:rPr lang="pt-BR" sz="1200" b="1">
                <a:latin typeface="Raleway"/>
              </a:rPr>
              <a:t>Empresa Brasileira de Serviços Hospitalares –</a:t>
            </a:r>
            <a:r>
              <a:rPr lang="pt-BR" sz="1200">
                <a:latin typeface="Raleway"/>
              </a:rPr>
              <a:t> </a:t>
            </a:r>
            <a:r>
              <a:rPr lang="pt-BR" sz="1200" b="1">
                <a:latin typeface="Raleway"/>
              </a:rPr>
              <a:t>HU Brasil</a:t>
            </a:r>
            <a:r>
              <a:rPr lang="pt-BR" sz="1200">
                <a:latin typeface="Raleway"/>
              </a:rPr>
              <a:t>,</a:t>
            </a:r>
            <a:r>
              <a:rPr lang="pt-BR" sz="1200" b="1">
                <a:latin typeface="Raleway"/>
              </a:rPr>
              <a:t> </a:t>
            </a:r>
            <a:r>
              <a:rPr lang="pt-BR" sz="1200">
                <a:latin typeface="Raleway"/>
              </a:rPr>
              <a:t>com 46,5% (R$ 7,2 bilhões) e </a:t>
            </a:r>
            <a:r>
              <a:rPr lang="pt-BR" sz="1200" b="1">
                <a:latin typeface="Raleway"/>
              </a:rPr>
              <a:t>Hospital Nossa Senhora da Conceição S.A. – Conceição</a:t>
            </a:r>
            <a:r>
              <a:rPr lang="pt-BR" sz="1200">
                <a:latin typeface="Raleway"/>
              </a:rPr>
              <a:t>, com 9,1% (R$ 1,4 bilhão) – e na </a:t>
            </a:r>
            <a:r>
              <a:rPr lang="pt-BR" sz="1200" b="1">
                <a:latin typeface="Raleway"/>
              </a:rPr>
              <a:t>Empresa Brasileira de Pesquisa Agropecuária – Embrapa</a:t>
            </a:r>
            <a:r>
              <a:rPr lang="pt-BR" sz="1200">
                <a:latin typeface="Raleway"/>
              </a:rPr>
              <a:t>, com 16,4% (R$ 2,5 bilhões).</a:t>
            </a:r>
            <a:endParaRPr lang="pt-BR" sz="1200">
              <a:solidFill>
                <a:srgbClr val="FF0000"/>
              </a:solidFill>
              <a:latin typeface="Raleway"/>
            </a:endParaRPr>
          </a:p>
        </p:txBody>
      </p:sp>
      <p:sp>
        <p:nvSpPr>
          <p:cNvPr id="2" name="Google Shape;130;p6">
            <a:extLst>
              <a:ext uri="{FF2B5EF4-FFF2-40B4-BE49-F238E27FC236}">
                <a16:creationId xmlns:a16="http://schemas.microsoft.com/office/drawing/2014/main" id="{A51292BB-570F-CFF6-B195-778801279EA1}"/>
              </a:ext>
            </a:extLst>
          </p:cNvPr>
          <p:cNvSpPr txBox="1"/>
          <p:nvPr/>
        </p:nvSpPr>
        <p:spPr>
          <a:xfrm>
            <a:off x="715487" y="1546279"/>
            <a:ext cx="4787901" cy="4162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algn="r">
              <a:lnSpc>
                <a:spcPct val="90000"/>
              </a:lnSpc>
              <a:buClr>
                <a:schemeClr val="dk1"/>
              </a:buClr>
              <a:buSzPts val="3000"/>
            </a:pPr>
            <a:r>
              <a:rPr lang="pt-BR" sz="2400">
                <a:solidFill>
                  <a:srgbClr val="147CA6"/>
                </a:solidFill>
                <a:latin typeface="Raleway Black"/>
                <a:ea typeface="Raleway Black"/>
                <a:cs typeface="Raleway Black"/>
                <a:sym typeface="Raleway Black"/>
              </a:rPr>
              <a:t>Dividendos e JCP</a:t>
            </a:r>
          </a:p>
        </p:txBody>
      </p:sp>
      <p:sp>
        <p:nvSpPr>
          <p:cNvPr id="3" name="Google Shape;130;p6">
            <a:extLst>
              <a:ext uri="{FF2B5EF4-FFF2-40B4-BE49-F238E27FC236}">
                <a16:creationId xmlns:a16="http://schemas.microsoft.com/office/drawing/2014/main" id="{789B1D12-8909-EB2D-220D-74DBC0CAFA0C}"/>
              </a:ext>
            </a:extLst>
          </p:cNvPr>
          <p:cNvSpPr txBox="1"/>
          <p:nvPr/>
        </p:nvSpPr>
        <p:spPr>
          <a:xfrm>
            <a:off x="6688613" y="1546278"/>
            <a:ext cx="4787901" cy="4162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algn="r">
              <a:lnSpc>
                <a:spcPct val="90000"/>
              </a:lnSpc>
              <a:buClr>
                <a:schemeClr val="dk1"/>
              </a:buClr>
              <a:buSzPts val="3000"/>
            </a:pPr>
            <a:r>
              <a:rPr lang="pt-BR" sz="2400">
                <a:solidFill>
                  <a:srgbClr val="147CA6"/>
                </a:solidFill>
                <a:latin typeface="Raleway Black"/>
                <a:ea typeface="Raleway Black"/>
                <a:cs typeface="Raleway Black"/>
                <a:sym typeface="Raleway Black"/>
              </a:rPr>
              <a:t>Subvenções e AFAC</a:t>
            </a:r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29B85A7E-E68E-4824-B418-617E51566FD5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 smtClean="0"/>
              <a:t>6</a:t>
            </a:fld>
            <a:endParaRPr lang="pt-BR"/>
          </a:p>
        </p:txBody>
      </p:sp>
      <p:sp>
        <p:nvSpPr>
          <p:cNvPr id="9" name="Google Shape;130;p6">
            <a:extLst>
              <a:ext uri="{FF2B5EF4-FFF2-40B4-BE49-F238E27FC236}">
                <a16:creationId xmlns:a16="http://schemas.microsoft.com/office/drawing/2014/main" id="{F86E15D4-6D3F-E658-473B-DD761E1E9698}"/>
              </a:ext>
            </a:extLst>
          </p:cNvPr>
          <p:cNvSpPr txBox="1"/>
          <p:nvPr/>
        </p:nvSpPr>
        <p:spPr>
          <a:xfrm>
            <a:off x="911935" y="810350"/>
            <a:ext cx="7425300" cy="5575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Play"/>
              <a:buNone/>
            </a:pPr>
            <a:r>
              <a:rPr lang="pt-BR" sz="3000">
                <a:solidFill>
                  <a:srgbClr val="143C64"/>
                </a:solidFill>
                <a:highlight>
                  <a:schemeClr val="lt1"/>
                </a:highlight>
                <a:latin typeface="Raleway Black"/>
                <a:ea typeface="Raleway Black"/>
                <a:cs typeface="Raleway Black"/>
                <a:sym typeface="Raleway Black"/>
              </a:rPr>
              <a:t>Resultados agregados</a:t>
            </a:r>
          </a:p>
        </p:txBody>
      </p:sp>
      <p:sp>
        <p:nvSpPr>
          <p:cNvPr id="12" name="Retângulo: Cantos Arredondados 11">
            <a:extLst>
              <a:ext uri="{FF2B5EF4-FFF2-40B4-BE49-F238E27FC236}">
                <a16:creationId xmlns:a16="http://schemas.microsoft.com/office/drawing/2014/main" id="{97FC04DE-3BE8-E62C-D40C-368AB265F039}"/>
              </a:ext>
            </a:extLst>
          </p:cNvPr>
          <p:cNvSpPr/>
          <p:nvPr/>
        </p:nvSpPr>
        <p:spPr>
          <a:xfrm>
            <a:off x="5286375" y="136525"/>
            <a:ext cx="6543675" cy="402836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0" name="CaixaDeTexto 19">
            <a:hlinkClick r:id="rId3" action="ppaction://hlinksldjump"/>
            <a:extLst>
              <a:ext uri="{FF2B5EF4-FFF2-40B4-BE49-F238E27FC236}">
                <a16:creationId xmlns:a16="http://schemas.microsoft.com/office/drawing/2014/main" id="{A9BFA566-F1B6-23A8-3BD3-F35CE45EAA40}"/>
              </a:ext>
            </a:extLst>
          </p:cNvPr>
          <p:cNvSpPr txBox="1"/>
          <p:nvPr/>
        </p:nvSpPr>
        <p:spPr>
          <a:xfrm>
            <a:off x="6018207" y="194926"/>
            <a:ext cx="1728000" cy="273345"/>
          </a:xfrm>
          <a:prstGeom prst="rect">
            <a:avLst/>
          </a:prstGeom>
          <a:noFill/>
        </p:spPr>
        <p:txBody>
          <a:bodyPr wrap="square" lIns="91440" tIns="45720" rIns="91440" bIns="45720" numCol="1" spcCol="360000" rtlCol="0" anchor="t">
            <a:spAutoFit/>
          </a:bodyPr>
          <a:lstStyle/>
          <a:p>
            <a:pPr algn="ctr">
              <a:lnSpc>
                <a:spcPct val="116000"/>
              </a:lnSpc>
              <a:spcAft>
                <a:spcPts val="800"/>
              </a:spcAft>
            </a:pPr>
            <a:r>
              <a:rPr lang="pt-BR" sz="1100" b="1">
                <a:latin typeface="Raleway SemiBold" pitchFamily="2" charset="0"/>
              </a:rPr>
              <a:t>Apresentação</a:t>
            </a:r>
          </a:p>
        </p:txBody>
      </p:sp>
      <p:pic>
        <p:nvPicPr>
          <p:cNvPr id="21" name="Imagem 20">
            <a:hlinkClick r:id="rId4"/>
            <a:extLst>
              <a:ext uri="{FF2B5EF4-FFF2-40B4-BE49-F238E27FC236}">
                <a16:creationId xmlns:a16="http://schemas.microsoft.com/office/drawing/2014/main" id="{5959FE33-40FD-F8C9-92E8-AF71D7A4D15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>
                        <a14:foregroundMark x1="45977" y1="27692" x2="45977" y2="27692"/>
                        <a14:foregroundMark x1="46360" y1="43846" x2="46360" y2="43846"/>
                        <a14:foregroundMark x1="43295" y1="69231" x2="43295" y2="69231"/>
                        <a14:foregroundMark x1="41762" y1="28462" x2="41762" y2="28462"/>
                        <a14:foregroundMark x1="45977" y1="70000" x2="45977" y2="70000"/>
                        <a14:foregroundMark x1="57471" y1="35385" x2="57471" y2="35385"/>
                        <a14:foregroundMark x1="69349" y1="63846" x2="69349" y2="63846"/>
                        <a14:foregroundMark x1="58238" y1="67692" x2="58238" y2="67692"/>
                        <a14:foregroundMark x1="84291" y1="31538" x2="84291" y2="31538"/>
                        <a14:foregroundMark x1="77011" y1="31538" x2="77011" y2="31538"/>
                        <a14:foregroundMark x1="80843" y1="65385" x2="80843" y2="65385"/>
                        <a14:foregroundMark x1="67816" y1="33846" x2="67816" y2="33846"/>
                        <a14:foregroundMark x1="58238" y1="63077" x2="58238" y2="63077"/>
                        <a14:foregroundMark x1="67433" y1="56154" x2="67433" y2="56154"/>
                        <a14:foregroundMark x1="47126" y1="31538" x2="47126" y2="31538"/>
                        <a14:foregroundMark x1="43295" y1="26154" x2="43295" y2="26154"/>
                        <a14:foregroundMark x1="40613" y1="68462" x2="40613" y2="68462"/>
                        <a14:foregroundMark x1="48659" y1="69231" x2="48659" y2="69231"/>
                        <a14:foregroundMark x1="80843" y1="46923" x2="80843" y2="46923"/>
                        <a14:foregroundMark x1="40230" y1="23846" x2="40230" y2="23846"/>
                        <a14:foregroundMark x1="49042" y1="29231" x2="49042" y2="29231"/>
                        <a14:foregroundMark x1="39080" y1="63846" x2="39080" y2="63846"/>
                        <a14:foregroundMark x1="39847" y1="64615" x2="41379" y2="64615"/>
                        <a14:foregroundMark x1="47510" y1="65385" x2="47510" y2="65385"/>
                        <a14:foregroundMark x1="44444" y1="66154" x2="44444" y2="66154"/>
                        <a14:foregroundMark x1="59387" y1="30000" x2="59387" y2="30000"/>
                        <a14:foregroundMark x1="57471" y1="54615" x2="57471" y2="54615"/>
                        <a14:foregroundMark x1="81226" y1="56923" x2="81226" y2="56923"/>
                        <a14:foregroundMark x1="66284" y1="28462" x2="66284" y2="28462"/>
                        <a14:foregroundMark x1="43678" y1="34615" x2="43678" y2="34615"/>
                        <a14:foregroundMark x1="49425" y1="24615" x2="49425" y2="24615"/>
                        <a14:foregroundMark x1="64751" y1="50000" x2="64751" y2="50000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437748" y="160672"/>
            <a:ext cx="722768" cy="360000"/>
          </a:xfrm>
          <a:prstGeom prst="rect">
            <a:avLst/>
          </a:prstGeom>
        </p:spPr>
      </p:pic>
      <p:sp>
        <p:nvSpPr>
          <p:cNvPr id="22" name="CaixaDeTexto 21">
            <a:hlinkClick r:id="rId7" action="ppaction://hlinksldjump"/>
            <a:extLst>
              <a:ext uri="{FF2B5EF4-FFF2-40B4-BE49-F238E27FC236}">
                <a16:creationId xmlns:a16="http://schemas.microsoft.com/office/drawing/2014/main" id="{855BCD99-91CD-2925-F055-EA6BBAD70E35}"/>
              </a:ext>
            </a:extLst>
          </p:cNvPr>
          <p:cNvSpPr txBox="1"/>
          <p:nvPr/>
        </p:nvSpPr>
        <p:spPr>
          <a:xfrm>
            <a:off x="7746993" y="204001"/>
            <a:ext cx="1727214" cy="273345"/>
          </a:xfrm>
          <a:prstGeom prst="rect">
            <a:avLst/>
          </a:prstGeom>
          <a:noFill/>
        </p:spPr>
        <p:txBody>
          <a:bodyPr wrap="square" lIns="91440" tIns="45720" rIns="91440" bIns="45720" numCol="1" spcCol="360000" rtlCol="0" anchor="t">
            <a:spAutoFit/>
          </a:bodyPr>
          <a:lstStyle/>
          <a:p>
            <a:pPr algn="ctr">
              <a:lnSpc>
                <a:spcPct val="116000"/>
              </a:lnSpc>
              <a:spcAft>
                <a:spcPts val="800"/>
              </a:spcAft>
            </a:pPr>
            <a:r>
              <a:rPr lang="pt-BR" sz="1100" b="1">
                <a:latin typeface="Raleway SemiBold" pitchFamily="2" charset="0"/>
              </a:rPr>
              <a:t>Resultados agregados</a:t>
            </a:r>
          </a:p>
        </p:txBody>
      </p:sp>
      <p:sp>
        <p:nvSpPr>
          <p:cNvPr id="23" name="CaixaDeTexto 22">
            <a:hlinkClick r:id="rId8" action="ppaction://hlinksldjump"/>
            <a:extLst>
              <a:ext uri="{FF2B5EF4-FFF2-40B4-BE49-F238E27FC236}">
                <a16:creationId xmlns:a16="http://schemas.microsoft.com/office/drawing/2014/main" id="{F93E22FC-692C-A73E-4C0A-B6C49DD316AD}"/>
              </a:ext>
            </a:extLst>
          </p:cNvPr>
          <p:cNvSpPr txBox="1"/>
          <p:nvPr/>
        </p:nvSpPr>
        <p:spPr>
          <a:xfrm>
            <a:off x="9352832" y="203964"/>
            <a:ext cx="1728000" cy="276871"/>
          </a:xfrm>
          <a:prstGeom prst="rect">
            <a:avLst/>
          </a:prstGeom>
          <a:noFill/>
        </p:spPr>
        <p:txBody>
          <a:bodyPr wrap="square" lIns="91440" tIns="45720" rIns="91440" bIns="45720" numCol="1" spcCol="360000" rtlCol="0" anchor="t">
            <a:spAutoFit/>
          </a:bodyPr>
          <a:lstStyle/>
          <a:p>
            <a:pPr algn="ctr">
              <a:lnSpc>
                <a:spcPct val="116000"/>
              </a:lnSpc>
              <a:spcAft>
                <a:spcPts val="800"/>
              </a:spcAft>
            </a:pPr>
            <a:r>
              <a:rPr lang="pt-BR" sz="1100" b="1">
                <a:latin typeface="Raleway SemiBold" pitchFamily="2" charset="0"/>
                <a:cs typeface="EucrosiaUPC" panose="020B0502040204020203" pitchFamily="18" charset="-34"/>
              </a:rPr>
              <a:t>Anexo</a:t>
            </a:r>
          </a:p>
        </p:txBody>
      </p:sp>
      <p:grpSp>
        <p:nvGrpSpPr>
          <p:cNvPr id="24" name="Agrupar 23">
            <a:extLst>
              <a:ext uri="{FF2B5EF4-FFF2-40B4-BE49-F238E27FC236}">
                <a16:creationId xmlns:a16="http://schemas.microsoft.com/office/drawing/2014/main" id="{49FAC9CD-BEBC-A5B5-386B-0168019A1C14}"/>
              </a:ext>
            </a:extLst>
          </p:cNvPr>
          <p:cNvGrpSpPr/>
          <p:nvPr/>
        </p:nvGrpSpPr>
        <p:grpSpPr>
          <a:xfrm>
            <a:off x="11242214" y="278752"/>
            <a:ext cx="219075" cy="114300"/>
            <a:chOff x="9677400" y="1276350"/>
            <a:chExt cx="219075" cy="114300"/>
          </a:xfrm>
        </p:grpSpPr>
        <p:cxnSp>
          <p:nvCxnSpPr>
            <p:cNvPr id="25" name="Conector reto 24">
              <a:extLst>
                <a:ext uri="{FF2B5EF4-FFF2-40B4-BE49-F238E27FC236}">
                  <a16:creationId xmlns:a16="http://schemas.microsoft.com/office/drawing/2014/main" id="{9CEB9CBF-E8EE-34BF-6C5A-CD8DCCAC0B4E}"/>
                </a:ext>
              </a:extLst>
            </p:cNvPr>
            <p:cNvCxnSpPr>
              <a:cxnSpLocks/>
            </p:cNvCxnSpPr>
            <p:nvPr/>
          </p:nvCxnSpPr>
          <p:spPr>
            <a:xfrm>
              <a:off x="9677400" y="1276350"/>
              <a:ext cx="219075" cy="0"/>
            </a:xfrm>
            <a:prstGeom prst="line">
              <a:avLst/>
            </a:prstGeom>
            <a:ln w="25400">
              <a:solidFill>
                <a:schemeClr val="tx2">
                  <a:lumMod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Conector reto 25">
              <a:extLst>
                <a:ext uri="{FF2B5EF4-FFF2-40B4-BE49-F238E27FC236}">
                  <a16:creationId xmlns:a16="http://schemas.microsoft.com/office/drawing/2014/main" id="{6FDAEC9E-984C-212F-739F-C369099EB9D8}"/>
                </a:ext>
              </a:extLst>
            </p:cNvPr>
            <p:cNvCxnSpPr>
              <a:cxnSpLocks/>
            </p:cNvCxnSpPr>
            <p:nvPr/>
          </p:nvCxnSpPr>
          <p:spPr>
            <a:xfrm>
              <a:off x="9677400" y="1329771"/>
              <a:ext cx="219075" cy="0"/>
            </a:xfrm>
            <a:prstGeom prst="line">
              <a:avLst/>
            </a:prstGeom>
            <a:ln w="25400">
              <a:solidFill>
                <a:schemeClr val="tx2">
                  <a:lumMod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Conector reto 26">
              <a:extLst>
                <a:ext uri="{FF2B5EF4-FFF2-40B4-BE49-F238E27FC236}">
                  <a16:creationId xmlns:a16="http://schemas.microsoft.com/office/drawing/2014/main" id="{5DEF310A-4826-CDE3-7153-0C8355A1226D}"/>
                </a:ext>
              </a:extLst>
            </p:cNvPr>
            <p:cNvCxnSpPr>
              <a:cxnSpLocks/>
            </p:cNvCxnSpPr>
            <p:nvPr/>
          </p:nvCxnSpPr>
          <p:spPr>
            <a:xfrm>
              <a:off x="9677400" y="1390650"/>
              <a:ext cx="219075" cy="0"/>
            </a:xfrm>
            <a:prstGeom prst="line">
              <a:avLst/>
            </a:prstGeom>
            <a:ln w="25400">
              <a:solidFill>
                <a:schemeClr val="tx2">
                  <a:lumMod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8" name="Elipse 27">
            <a:hlinkClick r:id="rId9" action="ppaction://hlinksldjump"/>
            <a:extLst>
              <a:ext uri="{FF2B5EF4-FFF2-40B4-BE49-F238E27FC236}">
                <a16:creationId xmlns:a16="http://schemas.microsoft.com/office/drawing/2014/main" id="{D2B4511A-1F20-6FBD-C981-5D344E85FAF1}"/>
              </a:ext>
            </a:extLst>
          </p:cNvPr>
          <p:cNvSpPr/>
          <p:nvPr/>
        </p:nvSpPr>
        <p:spPr>
          <a:xfrm>
            <a:off x="11115675" y="155547"/>
            <a:ext cx="495300" cy="365125"/>
          </a:xfrm>
          <a:prstGeom prst="ellipse">
            <a:avLst/>
          </a:prstGeom>
          <a:solidFill>
            <a:schemeClr val="accent1">
              <a:alpha val="0"/>
            </a:schemeClr>
          </a:solidFill>
          <a:ln>
            <a:solidFill>
              <a:schemeClr val="bg1">
                <a:alpha val="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graphicFrame>
        <p:nvGraphicFramePr>
          <p:cNvPr id="10" name="Tabela 9">
            <a:extLst>
              <a:ext uri="{FF2B5EF4-FFF2-40B4-BE49-F238E27FC236}">
                <a16:creationId xmlns:a16="http://schemas.microsoft.com/office/drawing/2014/main" id="{ADE5F9C3-408B-158B-B057-2ACFB7DCF1E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32769943"/>
              </p:ext>
            </p:extLst>
          </p:nvPr>
        </p:nvGraphicFramePr>
        <p:xfrm>
          <a:off x="6606457" y="2008030"/>
          <a:ext cx="4870057" cy="1079223"/>
        </p:xfrm>
        <a:graphic>
          <a:graphicData uri="http://schemas.openxmlformats.org/drawingml/2006/table">
            <a:tbl>
              <a:tblPr/>
              <a:tblGrid>
                <a:gridCol w="2356474">
                  <a:extLst>
                    <a:ext uri="{9D8B030D-6E8A-4147-A177-3AD203B41FA5}">
                      <a16:colId xmlns:a16="http://schemas.microsoft.com/office/drawing/2014/main" val="3606349935"/>
                    </a:ext>
                  </a:extLst>
                </a:gridCol>
                <a:gridCol w="932507">
                  <a:extLst>
                    <a:ext uri="{9D8B030D-6E8A-4147-A177-3AD203B41FA5}">
                      <a16:colId xmlns:a16="http://schemas.microsoft.com/office/drawing/2014/main" val="1234788136"/>
                    </a:ext>
                  </a:extLst>
                </a:gridCol>
                <a:gridCol w="905346">
                  <a:extLst>
                    <a:ext uri="{9D8B030D-6E8A-4147-A177-3AD203B41FA5}">
                      <a16:colId xmlns:a16="http://schemas.microsoft.com/office/drawing/2014/main" val="400348325"/>
                    </a:ext>
                  </a:extLst>
                </a:gridCol>
                <a:gridCol w="675730">
                  <a:extLst>
                    <a:ext uri="{9D8B030D-6E8A-4147-A177-3AD203B41FA5}">
                      <a16:colId xmlns:a16="http://schemas.microsoft.com/office/drawing/2014/main" val="1445657406"/>
                    </a:ext>
                  </a:extLst>
                </a:gridCol>
              </a:tblGrid>
              <a:tr h="237821"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b="1" i="0" u="none" strike="noStrike">
                          <a:solidFill>
                            <a:srgbClr val="FFFFFF"/>
                          </a:solidFill>
                          <a:effectLst/>
                          <a:latin typeface="Segoe UI" panose="020B0502040204020203" pitchFamily="34" charset="0"/>
                        </a:rPr>
                        <a:t>Em R$ bilhões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C7B7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pt-BR" sz="1200" b="1" i="0" u="none" strike="noStrike">
                          <a:solidFill>
                            <a:srgbClr val="FFFFFF"/>
                          </a:solidFill>
                          <a:effectLst/>
                          <a:latin typeface="Segoe UI" panose="020B0502040204020203" pitchFamily="34" charset="0"/>
                        </a:rPr>
                        <a:t>2T25 (acumulado)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C7B7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pt-BR" sz="1200" b="1" i="0" u="none" strike="noStrike">
                          <a:solidFill>
                            <a:srgbClr val="FFFFFF"/>
                          </a:solidFill>
                          <a:effectLst/>
                          <a:latin typeface="Segoe UI" panose="020B0502040204020203" pitchFamily="34" charset="0"/>
                        </a:rPr>
                        <a:t>2T26 (acumulado)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C7B7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200" b="1" i="0" u="none" strike="noStrike">
                          <a:solidFill>
                            <a:srgbClr val="FFFFFF"/>
                          </a:solidFill>
                          <a:effectLst/>
                          <a:latin typeface="Aptos Narrow" panose="020B0004020202020204" pitchFamily="34" charset="0"/>
                        </a:rPr>
                        <a:t>∆</a:t>
                      </a:r>
                      <a:r>
                        <a:rPr lang="pt-BR" sz="1200" b="1" i="0" u="none" strike="noStrike">
                          <a:solidFill>
                            <a:srgbClr val="FFFFFF"/>
                          </a:solidFill>
                          <a:effectLst/>
                          <a:latin typeface="Segoe UI" panose="020B0502040204020203" pitchFamily="34" charset="0"/>
                        </a:rPr>
                        <a:t> %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C7B7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49963880"/>
                  </a:ext>
                </a:extLst>
              </a:tr>
              <a:tr h="237821"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b="0" i="0" u="none" strike="noStrike">
                          <a:solidFill>
                            <a:srgbClr val="404040"/>
                          </a:solidFill>
                          <a:effectLst/>
                          <a:latin typeface="Segoe UI" panose="020B0502040204020203" pitchFamily="34" charset="0"/>
                        </a:rPr>
                        <a:t>Recursos recebidos do Tesouro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200" b="0" i="0" u="none" strike="noStrike">
                          <a:solidFill>
                            <a:srgbClr val="404040"/>
                          </a:solidFill>
                          <a:effectLst/>
                          <a:latin typeface="Segoe UI" panose="020B0502040204020203" pitchFamily="34" charset="0"/>
                        </a:rPr>
                        <a:t>14,6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200" b="0" i="0" u="none" strike="noStrike">
                          <a:solidFill>
                            <a:srgbClr val="404040"/>
                          </a:solidFill>
                          <a:effectLst/>
                          <a:latin typeface="Segoe UI" panose="020B0502040204020203" pitchFamily="34" charset="0"/>
                        </a:rPr>
                        <a:t>16,2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200" b="0" i="0" u="none" strike="noStrike">
                          <a:solidFill>
                            <a:srgbClr val="404040"/>
                          </a:solidFill>
                          <a:effectLst/>
                          <a:latin typeface="Segoe UI" panose="020B0502040204020203" pitchFamily="34" charset="0"/>
                        </a:rPr>
                        <a:t>11,2%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6263675"/>
                  </a:ext>
                </a:extLst>
              </a:tr>
              <a:tr h="237821"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b="0" i="0" u="none" strike="noStrike">
                          <a:solidFill>
                            <a:srgbClr val="404040"/>
                          </a:solidFill>
                          <a:effectLst/>
                          <a:latin typeface="Segoe UI" panose="020B0502040204020203" pitchFamily="34" charset="0"/>
                        </a:rPr>
                        <a:t>          Subvenção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200" b="0" i="0" u="none" strike="noStrike">
                          <a:solidFill>
                            <a:srgbClr val="404040"/>
                          </a:solidFill>
                          <a:effectLst/>
                          <a:latin typeface="Segoe UI" panose="020B0502040204020203" pitchFamily="34" charset="0"/>
                        </a:rPr>
                        <a:t>13,9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200" b="0" i="0" u="none" strike="noStrike">
                          <a:solidFill>
                            <a:srgbClr val="404040"/>
                          </a:solidFill>
                          <a:effectLst/>
                          <a:latin typeface="Segoe UI" panose="020B0502040204020203" pitchFamily="34" charset="0"/>
                        </a:rPr>
                        <a:t>15,4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200" b="0" i="0" u="none" strike="noStrike">
                          <a:solidFill>
                            <a:srgbClr val="404040"/>
                          </a:solidFill>
                          <a:effectLst/>
                          <a:latin typeface="Segoe UI" panose="020B0502040204020203" pitchFamily="34" charset="0"/>
                        </a:rPr>
                        <a:t>10,9%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0F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98814169"/>
                  </a:ext>
                </a:extLst>
              </a:tr>
              <a:tr h="237821"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b="0" i="0" u="none" strike="noStrike">
                          <a:solidFill>
                            <a:srgbClr val="404040"/>
                          </a:solidFill>
                          <a:effectLst/>
                          <a:latin typeface="Segoe UI" panose="020B0502040204020203" pitchFamily="34" charset="0"/>
                        </a:rPr>
                        <a:t>          AFAC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200" b="0" i="0" u="none" strike="noStrike">
                          <a:solidFill>
                            <a:srgbClr val="404040"/>
                          </a:solidFill>
                          <a:effectLst/>
                          <a:latin typeface="Segoe UI" panose="020B0502040204020203" pitchFamily="34" charset="0"/>
                        </a:rPr>
                        <a:t>0,7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200" b="0" i="0" u="none" strike="noStrike">
                          <a:solidFill>
                            <a:srgbClr val="404040"/>
                          </a:solidFill>
                          <a:effectLst/>
                          <a:latin typeface="Segoe UI" panose="020B0502040204020203" pitchFamily="34" charset="0"/>
                        </a:rPr>
                        <a:t>0,8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200" b="0" i="0" u="none" strike="noStrike">
                          <a:solidFill>
                            <a:srgbClr val="404040"/>
                          </a:solidFill>
                          <a:effectLst/>
                          <a:latin typeface="Segoe UI" panose="020B0502040204020203" pitchFamily="34" charset="0"/>
                        </a:rPr>
                        <a:t>3,5%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93532055"/>
                  </a:ext>
                </a:extLst>
              </a:tr>
            </a:tbl>
          </a:graphicData>
        </a:graphic>
      </p:graphicFrame>
      <p:graphicFrame>
        <p:nvGraphicFramePr>
          <p:cNvPr id="5" name="Tabela 4">
            <a:extLst>
              <a:ext uri="{FF2B5EF4-FFF2-40B4-BE49-F238E27FC236}">
                <a16:creationId xmlns:a16="http://schemas.microsoft.com/office/drawing/2014/main" id="{4F2129D7-5DC9-A9DD-0566-F4656F1099B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60765866"/>
              </p:ext>
            </p:extLst>
          </p:nvPr>
        </p:nvGraphicFramePr>
        <p:xfrm>
          <a:off x="715487" y="1977419"/>
          <a:ext cx="4743753" cy="1022985"/>
        </p:xfrm>
        <a:graphic>
          <a:graphicData uri="http://schemas.openxmlformats.org/drawingml/2006/table">
            <a:tbl>
              <a:tblPr/>
              <a:tblGrid>
                <a:gridCol w="2235943">
                  <a:extLst>
                    <a:ext uri="{9D8B030D-6E8A-4147-A177-3AD203B41FA5}">
                      <a16:colId xmlns:a16="http://schemas.microsoft.com/office/drawing/2014/main" val="2012874945"/>
                    </a:ext>
                  </a:extLst>
                </a:gridCol>
                <a:gridCol w="950614">
                  <a:extLst>
                    <a:ext uri="{9D8B030D-6E8A-4147-A177-3AD203B41FA5}">
                      <a16:colId xmlns:a16="http://schemas.microsoft.com/office/drawing/2014/main" val="1253860493"/>
                    </a:ext>
                  </a:extLst>
                </a:gridCol>
                <a:gridCol w="941560">
                  <a:extLst>
                    <a:ext uri="{9D8B030D-6E8A-4147-A177-3AD203B41FA5}">
                      <a16:colId xmlns:a16="http://schemas.microsoft.com/office/drawing/2014/main" val="1289945933"/>
                    </a:ext>
                  </a:extLst>
                </a:gridCol>
                <a:gridCol w="615636">
                  <a:extLst>
                    <a:ext uri="{9D8B030D-6E8A-4147-A177-3AD203B41FA5}">
                      <a16:colId xmlns:a16="http://schemas.microsoft.com/office/drawing/2014/main" val="1628467663"/>
                    </a:ext>
                  </a:extLst>
                </a:gridCol>
              </a:tblGrid>
              <a:tr h="219075"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b="1" i="0" u="none" strike="noStrike">
                          <a:solidFill>
                            <a:srgbClr val="FFFFFF"/>
                          </a:solidFill>
                          <a:effectLst/>
                          <a:latin typeface="Segoe UI" panose="020B0502040204020203" pitchFamily="34" charset="0"/>
                        </a:rPr>
                        <a:t>Em R$ bilhões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C7B7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200" b="1" i="0" u="none" strike="noStrike">
                          <a:solidFill>
                            <a:srgbClr val="FFFFFF"/>
                          </a:solidFill>
                          <a:effectLst/>
                          <a:latin typeface="Segoe UI" panose="020B0502040204020203" pitchFamily="34" charset="0"/>
                        </a:rPr>
                        <a:t>2T25 (acumulado)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C7B7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pt-BR" sz="1200" b="1" i="0" u="none" strike="noStrike">
                          <a:solidFill>
                            <a:srgbClr val="FFFFFF"/>
                          </a:solidFill>
                          <a:effectLst/>
                          <a:latin typeface="Segoe UI" panose="020B0502040204020203" pitchFamily="34" charset="0"/>
                        </a:rPr>
                        <a:t>2T26 (acumulado)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C7B7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200" b="1" i="0" u="none" strike="noStrike">
                          <a:solidFill>
                            <a:srgbClr val="FFFFFF"/>
                          </a:solidFill>
                          <a:effectLst/>
                          <a:latin typeface="Aptos Narrow" panose="020B0004020202020204" pitchFamily="34" charset="0"/>
                        </a:rPr>
                        <a:t>∆</a:t>
                      </a:r>
                      <a:r>
                        <a:rPr lang="pt-BR" sz="1200" b="1" i="0" u="none" strike="noStrike">
                          <a:solidFill>
                            <a:srgbClr val="FFFFFF"/>
                          </a:solidFill>
                          <a:effectLst/>
                          <a:latin typeface="Segoe UI" panose="020B0502040204020203" pitchFamily="34" charset="0"/>
                        </a:rPr>
                        <a:t> %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C7B7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73472334"/>
                  </a:ext>
                </a:extLst>
              </a:tr>
              <a:tr h="219075"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b="0" i="0" u="none" strike="noStrike">
                          <a:solidFill>
                            <a:srgbClr val="404040"/>
                          </a:solidFill>
                          <a:effectLst/>
                          <a:latin typeface="Segoe UI" panose="020B0502040204020203" pitchFamily="34" charset="0"/>
                        </a:rPr>
                        <a:t>Dividendos e JCP Pagos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200" b="0" i="0" u="none" strike="noStrike">
                          <a:solidFill>
                            <a:srgbClr val="404040"/>
                          </a:solidFill>
                          <a:effectLst/>
                          <a:latin typeface="Segoe UI" panose="020B0502040204020203" pitchFamily="34" charset="0"/>
                        </a:rPr>
                        <a:t>45,7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200" b="0" i="0" u="none" strike="noStrike">
                          <a:solidFill>
                            <a:srgbClr val="404040"/>
                          </a:solidFill>
                          <a:effectLst/>
                          <a:latin typeface="Segoe UI" panose="020B0502040204020203" pitchFamily="34" charset="0"/>
                        </a:rPr>
                        <a:t>24,5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200" b="0" i="0" u="none" strike="noStrike">
                          <a:solidFill>
                            <a:srgbClr val="404040"/>
                          </a:solidFill>
                          <a:effectLst/>
                          <a:latin typeface="Segoe UI" panose="020B0502040204020203" pitchFamily="34" charset="0"/>
                        </a:rPr>
                        <a:t>-46,4%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87877800"/>
                  </a:ext>
                </a:extLst>
              </a:tr>
              <a:tr h="219075"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b="0" i="0" u="none" strike="noStrike">
                          <a:solidFill>
                            <a:srgbClr val="404040"/>
                          </a:solidFill>
                          <a:effectLst/>
                          <a:latin typeface="Segoe UI" panose="020B0502040204020203" pitchFamily="34" charset="0"/>
                        </a:rPr>
                        <a:t>        Pagos à União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200" b="0" i="0" u="none" strike="noStrike">
                          <a:solidFill>
                            <a:srgbClr val="404040"/>
                          </a:solidFill>
                          <a:effectLst/>
                          <a:latin typeface="Segoe UI" panose="020B0502040204020203" pitchFamily="34" charset="0"/>
                        </a:rPr>
                        <a:t>22,6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200" b="0" i="0" u="none" strike="noStrike">
                          <a:solidFill>
                            <a:srgbClr val="404040"/>
                          </a:solidFill>
                          <a:effectLst/>
                          <a:latin typeface="Segoe UI" panose="020B0502040204020203" pitchFamily="34" charset="0"/>
                        </a:rPr>
                        <a:t>8,6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200" b="0" i="0" u="none" strike="noStrike">
                          <a:solidFill>
                            <a:srgbClr val="404040"/>
                          </a:solidFill>
                          <a:effectLst/>
                          <a:latin typeface="Segoe UI" panose="020B0502040204020203" pitchFamily="34" charset="0"/>
                        </a:rPr>
                        <a:t>-61,6%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0F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05494288"/>
                  </a:ext>
                </a:extLst>
              </a:tr>
              <a:tr h="219075"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b="0" i="0" u="none" strike="noStrike">
                          <a:solidFill>
                            <a:srgbClr val="404040"/>
                          </a:solidFill>
                          <a:effectLst/>
                          <a:latin typeface="Segoe UI" panose="020B0502040204020203" pitchFamily="34" charset="0"/>
                        </a:rPr>
                        <a:t>        Pagos aos demais acionistas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200" b="0" i="0" u="none" strike="noStrike">
                          <a:solidFill>
                            <a:srgbClr val="404040"/>
                          </a:solidFill>
                          <a:effectLst/>
                          <a:latin typeface="Segoe UI" panose="020B0502040204020203" pitchFamily="34" charset="0"/>
                        </a:rPr>
                        <a:t>23,1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200" b="0" i="0" u="none" strike="noStrike">
                          <a:solidFill>
                            <a:srgbClr val="404040"/>
                          </a:solidFill>
                          <a:effectLst/>
                          <a:latin typeface="Segoe UI" panose="020B0502040204020203" pitchFamily="34" charset="0"/>
                        </a:rPr>
                        <a:t>15,9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200" b="0" i="0" u="none" strike="noStrike">
                          <a:solidFill>
                            <a:srgbClr val="404040"/>
                          </a:solidFill>
                          <a:effectLst/>
                          <a:latin typeface="Segoe UI" panose="020B0502040204020203" pitchFamily="34" charset="0"/>
                        </a:rPr>
                        <a:t>-31,0%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0121724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995301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7">
          <a:extLst>
            <a:ext uri="{FF2B5EF4-FFF2-40B4-BE49-F238E27FC236}">
              <a16:creationId xmlns:a16="http://schemas.microsoft.com/office/drawing/2014/main" id="{B24CD984-8613-45D6-C7FA-30A88A15D6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6">
            <a:extLst>
              <a:ext uri="{FF2B5EF4-FFF2-40B4-BE49-F238E27FC236}">
                <a16:creationId xmlns:a16="http://schemas.microsoft.com/office/drawing/2014/main" id="{F336D8BA-586E-3872-75FB-041A4EB70F5C}"/>
              </a:ext>
            </a:extLst>
          </p:cNvPr>
          <p:cNvSpPr/>
          <p:nvPr/>
        </p:nvSpPr>
        <p:spPr>
          <a:xfrm rot="13754109">
            <a:off x="-897476" y="9048"/>
            <a:ext cx="1652126" cy="1652126"/>
          </a:xfrm>
          <a:prstGeom prst="chord">
            <a:avLst>
              <a:gd name="adj1" fmla="val 2700000"/>
              <a:gd name="adj2" fmla="val 12937985"/>
            </a:avLst>
          </a:prstGeom>
          <a:solidFill>
            <a:srgbClr val="FFC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" name="CaixaDeTexto 14">
            <a:extLst>
              <a:ext uri="{FF2B5EF4-FFF2-40B4-BE49-F238E27FC236}">
                <a16:creationId xmlns:a16="http://schemas.microsoft.com/office/drawing/2014/main" id="{E15ABCCD-AC89-F991-6D90-8CFA340FE23D}"/>
              </a:ext>
            </a:extLst>
          </p:cNvPr>
          <p:cNvSpPr txBox="1"/>
          <p:nvPr/>
        </p:nvSpPr>
        <p:spPr>
          <a:xfrm>
            <a:off x="6606456" y="2984911"/>
            <a:ext cx="4952214" cy="289823"/>
          </a:xfrm>
          <a:prstGeom prst="rect">
            <a:avLst/>
          </a:prstGeom>
          <a:noFill/>
        </p:spPr>
        <p:txBody>
          <a:bodyPr wrap="square" numCol="1" spcCol="360000" rtlCol="0">
            <a:spAutoFit/>
          </a:bodyPr>
          <a:lstStyle/>
          <a:p>
            <a:pPr algn="just">
              <a:lnSpc>
                <a:spcPct val="116000"/>
              </a:lnSpc>
              <a:spcAft>
                <a:spcPts val="800"/>
              </a:spcAft>
            </a:pPr>
            <a:r>
              <a:rPr lang="pt-BR" sz="1200">
                <a:latin typeface="Raleway" pitchFamily="2" charset="0"/>
              </a:rPr>
              <a:t>.</a:t>
            </a:r>
            <a:endParaRPr lang="pt-BR" sz="1200">
              <a:solidFill>
                <a:srgbClr val="FF0000"/>
              </a:solidFill>
              <a:latin typeface="Raleway"/>
            </a:endParaRPr>
          </a:p>
        </p:txBody>
      </p:sp>
      <p:sp>
        <p:nvSpPr>
          <p:cNvPr id="3" name="Google Shape;130;p6">
            <a:extLst>
              <a:ext uri="{FF2B5EF4-FFF2-40B4-BE49-F238E27FC236}">
                <a16:creationId xmlns:a16="http://schemas.microsoft.com/office/drawing/2014/main" id="{4004E778-085F-0C03-F1F5-AF691D2BBB3F}"/>
              </a:ext>
            </a:extLst>
          </p:cNvPr>
          <p:cNvSpPr txBox="1"/>
          <p:nvPr/>
        </p:nvSpPr>
        <p:spPr>
          <a:xfrm>
            <a:off x="6688613" y="1546278"/>
            <a:ext cx="4787901" cy="4162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algn="r">
              <a:lnSpc>
                <a:spcPct val="90000"/>
              </a:lnSpc>
              <a:buClr>
                <a:schemeClr val="dk1"/>
              </a:buClr>
              <a:buSzPts val="3000"/>
            </a:pPr>
            <a:r>
              <a:rPr lang="pt-BR" sz="2400">
                <a:solidFill>
                  <a:srgbClr val="147CA6"/>
                </a:solidFill>
                <a:latin typeface="Raleway Black"/>
                <a:ea typeface="Raleway Black"/>
                <a:cs typeface="Raleway Black"/>
                <a:sym typeface="Raleway Black"/>
              </a:rPr>
              <a:t>Investimento – imobilizado</a:t>
            </a:r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AD7343D6-49C4-4BBE-A8E9-8879921D71E7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 smtClean="0"/>
              <a:t>7</a:t>
            </a:fld>
            <a:endParaRPr lang="pt-BR"/>
          </a:p>
        </p:txBody>
      </p:sp>
      <p:sp>
        <p:nvSpPr>
          <p:cNvPr id="7" name="Google Shape;130;p6">
            <a:extLst>
              <a:ext uri="{FF2B5EF4-FFF2-40B4-BE49-F238E27FC236}">
                <a16:creationId xmlns:a16="http://schemas.microsoft.com/office/drawing/2014/main" id="{9A748973-39B2-2134-CD1C-E4A636679E65}"/>
              </a:ext>
            </a:extLst>
          </p:cNvPr>
          <p:cNvSpPr txBox="1"/>
          <p:nvPr/>
        </p:nvSpPr>
        <p:spPr>
          <a:xfrm>
            <a:off x="911935" y="810350"/>
            <a:ext cx="7425300" cy="5575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Play"/>
              <a:buNone/>
            </a:pPr>
            <a:r>
              <a:rPr lang="pt-BR" sz="3000">
                <a:solidFill>
                  <a:srgbClr val="143C64"/>
                </a:solidFill>
                <a:highlight>
                  <a:schemeClr val="lt1"/>
                </a:highlight>
                <a:latin typeface="Raleway Black"/>
                <a:ea typeface="Raleway Black"/>
                <a:cs typeface="Raleway Black"/>
                <a:sym typeface="Raleway Black"/>
              </a:rPr>
              <a:t>Resultados agregados</a:t>
            </a:r>
          </a:p>
        </p:txBody>
      </p:sp>
      <p:sp>
        <p:nvSpPr>
          <p:cNvPr id="9" name="CaixaDeTexto 8">
            <a:extLst>
              <a:ext uri="{FF2B5EF4-FFF2-40B4-BE49-F238E27FC236}">
                <a16:creationId xmlns:a16="http://schemas.microsoft.com/office/drawing/2014/main" id="{E3F8344E-0A7F-3695-8A59-6F057961A6B4}"/>
              </a:ext>
            </a:extLst>
          </p:cNvPr>
          <p:cNvSpPr txBox="1"/>
          <p:nvPr/>
        </p:nvSpPr>
        <p:spPr>
          <a:xfrm>
            <a:off x="6605635" y="3180675"/>
            <a:ext cx="4952214" cy="1994585"/>
          </a:xfrm>
          <a:prstGeom prst="rect">
            <a:avLst/>
          </a:prstGeom>
          <a:noFill/>
        </p:spPr>
        <p:txBody>
          <a:bodyPr wrap="square" lIns="91440" tIns="45720" rIns="91440" bIns="45720" numCol="1" spcCol="360000" rtlCol="0" anchor="t">
            <a:spAutoFit/>
          </a:bodyPr>
          <a:lstStyle/>
          <a:p>
            <a:pPr algn="just">
              <a:lnSpc>
                <a:spcPct val="116000"/>
              </a:lnSpc>
              <a:spcAft>
                <a:spcPts val="800"/>
              </a:spcAft>
            </a:pPr>
            <a:r>
              <a:rPr lang="pt-BR" sz="1200">
                <a:solidFill>
                  <a:schemeClr val="tx1"/>
                </a:solidFill>
                <a:latin typeface="Raleway"/>
              </a:rPr>
              <a:t>Até o 2º trimestre de 2026, o investimento em ativo imobilizado feito pelas empresas estatais federais somou R$ 60,5 bilhões, representando uma alta de 14% frente ao mesmo período de 2025.</a:t>
            </a:r>
          </a:p>
          <a:p>
            <a:pPr algn="just">
              <a:lnSpc>
                <a:spcPct val="116000"/>
              </a:lnSpc>
              <a:spcAft>
                <a:spcPts val="800"/>
              </a:spcAft>
            </a:pPr>
            <a:r>
              <a:rPr lang="pt-BR" sz="1200">
                <a:solidFill>
                  <a:schemeClr val="tx1"/>
                </a:solidFill>
                <a:latin typeface="Raleway"/>
              </a:rPr>
              <a:t>Os maiores aumentos em investimentos ocorreram na </a:t>
            </a:r>
            <a:r>
              <a:rPr lang="pt-BR" sz="1200" b="1">
                <a:solidFill>
                  <a:schemeClr val="tx1"/>
                </a:solidFill>
                <a:latin typeface="Raleway"/>
              </a:rPr>
              <a:t>CDC</a:t>
            </a:r>
            <a:r>
              <a:rPr lang="pt-BR" sz="1200">
                <a:solidFill>
                  <a:schemeClr val="tx1"/>
                </a:solidFill>
                <a:latin typeface="Raleway"/>
              </a:rPr>
              <a:t> (+386%), </a:t>
            </a:r>
            <a:r>
              <a:rPr lang="pt-BR" sz="1200" b="1">
                <a:solidFill>
                  <a:schemeClr val="tx1"/>
                </a:solidFill>
                <a:latin typeface="Raleway"/>
              </a:rPr>
              <a:t>Codeba</a:t>
            </a:r>
            <a:r>
              <a:rPr lang="pt-BR" sz="1200">
                <a:solidFill>
                  <a:schemeClr val="tx1"/>
                </a:solidFill>
                <a:latin typeface="Raleway"/>
              </a:rPr>
              <a:t> (+289,8%), </a:t>
            </a:r>
            <a:r>
              <a:rPr lang="pt-BR" sz="1200" b="1">
                <a:solidFill>
                  <a:schemeClr val="tx1"/>
                </a:solidFill>
                <a:latin typeface="Raleway"/>
              </a:rPr>
              <a:t>Serpro</a:t>
            </a:r>
            <a:r>
              <a:rPr lang="pt-BR" sz="1200">
                <a:solidFill>
                  <a:schemeClr val="tx1"/>
                </a:solidFill>
                <a:latin typeface="Raleway"/>
              </a:rPr>
              <a:t> (+187,2%) e </a:t>
            </a:r>
            <a:r>
              <a:rPr lang="pt-BR" sz="1200" b="1">
                <a:solidFill>
                  <a:schemeClr val="tx1"/>
                </a:solidFill>
                <a:latin typeface="Raleway"/>
              </a:rPr>
              <a:t>Dataprev</a:t>
            </a:r>
            <a:r>
              <a:rPr lang="pt-BR" sz="1200">
                <a:solidFill>
                  <a:schemeClr val="tx1"/>
                </a:solidFill>
                <a:latin typeface="Raleway"/>
              </a:rPr>
              <a:t> (+144,7%). </a:t>
            </a:r>
          </a:p>
          <a:p>
            <a:pPr algn="just">
              <a:lnSpc>
                <a:spcPct val="116000"/>
              </a:lnSpc>
              <a:spcAft>
                <a:spcPts val="800"/>
              </a:spcAft>
            </a:pPr>
            <a:r>
              <a:rPr lang="pt-BR" sz="1200">
                <a:latin typeface="Raleway"/>
              </a:rPr>
              <a:t>Além disso, destaca-se que </a:t>
            </a:r>
            <a:r>
              <a:rPr lang="pt-BR" sz="1200" b="1">
                <a:latin typeface="Raleway"/>
              </a:rPr>
              <a:t>Emgepron</a:t>
            </a:r>
            <a:r>
              <a:rPr lang="pt-BR" sz="1200">
                <a:latin typeface="Raleway"/>
              </a:rPr>
              <a:t> (53,6%),  </a:t>
            </a:r>
            <a:r>
              <a:rPr lang="pt-BR" sz="1200" b="1">
                <a:latin typeface="Raleway"/>
              </a:rPr>
              <a:t>BB</a:t>
            </a:r>
            <a:r>
              <a:rPr lang="pt-BR" sz="1200">
                <a:latin typeface="Raleway"/>
              </a:rPr>
              <a:t> (44,1%) e </a:t>
            </a:r>
            <a:r>
              <a:rPr lang="pt-BR" sz="1200" b="1">
                <a:latin typeface="Raleway"/>
              </a:rPr>
              <a:t>Serpro</a:t>
            </a:r>
            <a:r>
              <a:rPr lang="pt-BR" sz="1200">
                <a:latin typeface="Raleway"/>
              </a:rPr>
              <a:t> (40,1%) que apresentaram os maiores índices de execução orçamentária dentre as estatais federais.</a:t>
            </a:r>
          </a:p>
        </p:txBody>
      </p:sp>
      <p:sp>
        <p:nvSpPr>
          <p:cNvPr id="4" name="Google Shape;130;p6">
            <a:extLst>
              <a:ext uri="{FF2B5EF4-FFF2-40B4-BE49-F238E27FC236}">
                <a16:creationId xmlns:a16="http://schemas.microsoft.com/office/drawing/2014/main" id="{50BAB53C-2438-9CB0-D541-33C12ED7FB49}"/>
              </a:ext>
            </a:extLst>
          </p:cNvPr>
          <p:cNvSpPr txBox="1"/>
          <p:nvPr/>
        </p:nvSpPr>
        <p:spPr>
          <a:xfrm>
            <a:off x="715487" y="1546279"/>
            <a:ext cx="4787901" cy="4162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algn="r">
              <a:lnSpc>
                <a:spcPct val="90000"/>
              </a:lnSpc>
              <a:buClr>
                <a:schemeClr val="dk1"/>
              </a:buClr>
              <a:buSzPts val="3000"/>
            </a:pPr>
            <a:r>
              <a:rPr lang="pt-BR" sz="2400">
                <a:solidFill>
                  <a:srgbClr val="147CA6"/>
                </a:solidFill>
                <a:latin typeface="Raleway Black"/>
                <a:ea typeface="Raleway Black"/>
                <a:cs typeface="Raleway Black"/>
                <a:sym typeface="Raleway Black"/>
              </a:rPr>
              <a:t>Empregados</a:t>
            </a:r>
          </a:p>
        </p:txBody>
      </p:sp>
      <p:sp>
        <p:nvSpPr>
          <p:cNvPr id="21" name="CaixaDeTexto 20">
            <a:extLst>
              <a:ext uri="{FF2B5EF4-FFF2-40B4-BE49-F238E27FC236}">
                <a16:creationId xmlns:a16="http://schemas.microsoft.com/office/drawing/2014/main" id="{3374EEF5-5C4D-48FB-2FC4-23EFBA548E25}"/>
              </a:ext>
            </a:extLst>
          </p:cNvPr>
          <p:cNvSpPr txBox="1"/>
          <p:nvPr/>
        </p:nvSpPr>
        <p:spPr>
          <a:xfrm>
            <a:off x="578522" y="3180083"/>
            <a:ext cx="5511007" cy="1677767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just">
              <a:lnSpc>
                <a:spcPct val="115999"/>
              </a:lnSpc>
              <a:spcAft>
                <a:spcPts val="800"/>
              </a:spcAft>
            </a:pPr>
            <a:r>
              <a:rPr lang="pt-BR" sz="1200">
                <a:solidFill>
                  <a:schemeClr val="tx1"/>
                </a:solidFill>
                <a:latin typeface="Raleway"/>
              </a:rPr>
              <a:t>Até o 2º trimestre de 2026, as empresas estatais federais empregaram 440.021 pessoas, sendo 265.100 homens (60,2%) e 174.921 mulheres (39,8%). Os maiores empregadores são </a:t>
            </a:r>
            <a:r>
              <a:rPr lang="pt-BR" sz="1200" b="1">
                <a:solidFill>
                  <a:schemeClr val="tx1"/>
                </a:solidFill>
                <a:latin typeface="Raleway"/>
              </a:rPr>
              <a:t>BB</a:t>
            </a:r>
            <a:r>
              <a:rPr lang="pt-BR" sz="1200">
                <a:solidFill>
                  <a:schemeClr val="tx1"/>
                </a:solidFill>
                <a:latin typeface="Raleway"/>
              </a:rPr>
              <a:t>, com 90.363</a:t>
            </a:r>
            <a:r>
              <a:rPr lang="pt-BR" sz="1200" b="1">
                <a:solidFill>
                  <a:schemeClr val="tx1"/>
                </a:solidFill>
                <a:latin typeface="Raleway"/>
              </a:rPr>
              <a:t> </a:t>
            </a:r>
            <a:r>
              <a:rPr lang="pt-BR" sz="1200">
                <a:solidFill>
                  <a:schemeClr val="tx1"/>
                </a:solidFill>
                <a:latin typeface="Raleway"/>
              </a:rPr>
              <a:t>pessoas (20,5%), </a:t>
            </a:r>
            <a:r>
              <a:rPr lang="pt-BR" sz="1200" b="1">
                <a:solidFill>
                  <a:schemeClr val="tx1"/>
                </a:solidFill>
                <a:latin typeface="Raleway"/>
              </a:rPr>
              <a:t>Caixa</a:t>
            </a:r>
            <a:r>
              <a:rPr lang="pt-BR" sz="1200">
                <a:solidFill>
                  <a:schemeClr val="tx1"/>
                </a:solidFill>
                <a:latin typeface="Raleway"/>
              </a:rPr>
              <a:t>, com 84.192 pessoas (19,1%) e </a:t>
            </a:r>
            <a:r>
              <a:rPr lang="pt-BR" sz="1200" b="1">
                <a:solidFill>
                  <a:schemeClr val="tx1"/>
                </a:solidFill>
                <a:latin typeface="Raleway"/>
              </a:rPr>
              <a:t>Correios</a:t>
            </a:r>
            <a:r>
              <a:rPr lang="pt-BR" sz="1200">
                <a:solidFill>
                  <a:schemeClr val="tx1"/>
                </a:solidFill>
                <a:latin typeface="Raleway"/>
              </a:rPr>
              <a:t>, com</a:t>
            </a:r>
            <a:r>
              <a:rPr lang="pt-BR" sz="1200" b="1">
                <a:solidFill>
                  <a:schemeClr val="tx1"/>
                </a:solidFill>
                <a:latin typeface="Raleway"/>
              </a:rPr>
              <a:t> </a:t>
            </a:r>
            <a:r>
              <a:rPr lang="pt-BR" sz="1200">
                <a:solidFill>
                  <a:schemeClr val="tx1"/>
                </a:solidFill>
                <a:latin typeface="Raleway"/>
              </a:rPr>
              <a:t>75.555 pessoas (17,2%). </a:t>
            </a:r>
            <a:endParaRPr lang="pt-BR" sz="1200">
              <a:solidFill>
                <a:schemeClr val="tx1"/>
              </a:solidFill>
            </a:endParaRPr>
          </a:p>
          <a:p>
            <a:pPr algn="just">
              <a:lnSpc>
                <a:spcPct val="116000"/>
              </a:lnSpc>
              <a:spcAft>
                <a:spcPts val="800"/>
              </a:spcAft>
            </a:pPr>
            <a:r>
              <a:rPr lang="pt-BR" sz="1200">
                <a:solidFill>
                  <a:schemeClr val="tx1"/>
                </a:solidFill>
                <a:latin typeface="Raleway"/>
              </a:rPr>
              <a:t>Na comparação com o apurado em dezembro de 2025 houve estabilidade no total de empregados pelas empresas estatais federais, com uma pequena redução de -0,7% de empregados do sexo masculino.</a:t>
            </a:r>
          </a:p>
        </p:txBody>
      </p:sp>
      <p:sp>
        <p:nvSpPr>
          <p:cNvPr id="2" name="Retângulo: Cantos Arredondados 1">
            <a:extLst>
              <a:ext uri="{FF2B5EF4-FFF2-40B4-BE49-F238E27FC236}">
                <a16:creationId xmlns:a16="http://schemas.microsoft.com/office/drawing/2014/main" id="{E59C3F32-E1DA-47ED-B3D5-65A12E24670B}"/>
              </a:ext>
            </a:extLst>
          </p:cNvPr>
          <p:cNvSpPr/>
          <p:nvPr/>
        </p:nvSpPr>
        <p:spPr>
          <a:xfrm>
            <a:off x="5286375" y="136525"/>
            <a:ext cx="6543675" cy="402836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0" name="CaixaDeTexto 19">
            <a:hlinkClick r:id="rId3" action="ppaction://hlinksldjump"/>
            <a:extLst>
              <a:ext uri="{FF2B5EF4-FFF2-40B4-BE49-F238E27FC236}">
                <a16:creationId xmlns:a16="http://schemas.microsoft.com/office/drawing/2014/main" id="{ED97881B-279C-FCAE-B5B5-A73C0E6FE7FD}"/>
              </a:ext>
            </a:extLst>
          </p:cNvPr>
          <p:cNvSpPr txBox="1"/>
          <p:nvPr/>
        </p:nvSpPr>
        <p:spPr>
          <a:xfrm>
            <a:off x="6018207" y="194926"/>
            <a:ext cx="1728000" cy="273345"/>
          </a:xfrm>
          <a:prstGeom prst="rect">
            <a:avLst/>
          </a:prstGeom>
          <a:noFill/>
        </p:spPr>
        <p:txBody>
          <a:bodyPr wrap="square" lIns="91440" tIns="45720" rIns="91440" bIns="45720" numCol="1" spcCol="360000" rtlCol="0" anchor="t">
            <a:spAutoFit/>
          </a:bodyPr>
          <a:lstStyle/>
          <a:p>
            <a:pPr algn="ctr">
              <a:lnSpc>
                <a:spcPct val="116000"/>
              </a:lnSpc>
              <a:spcAft>
                <a:spcPts val="800"/>
              </a:spcAft>
            </a:pPr>
            <a:r>
              <a:rPr lang="pt-BR" sz="1100" b="1">
                <a:latin typeface="Raleway SemiBold" pitchFamily="2" charset="0"/>
              </a:rPr>
              <a:t>Apresentação</a:t>
            </a:r>
          </a:p>
        </p:txBody>
      </p:sp>
      <p:pic>
        <p:nvPicPr>
          <p:cNvPr id="22" name="Imagem 21">
            <a:hlinkClick r:id="rId4"/>
            <a:extLst>
              <a:ext uri="{FF2B5EF4-FFF2-40B4-BE49-F238E27FC236}">
                <a16:creationId xmlns:a16="http://schemas.microsoft.com/office/drawing/2014/main" id="{2D66C7F7-A7F4-81C2-6F56-A071F199B3B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>
                        <a14:foregroundMark x1="45977" y1="27692" x2="45977" y2="27692"/>
                        <a14:foregroundMark x1="46360" y1="43846" x2="46360" y2="43846"/>
                        <a14:foregroundMark x1="43295" y1="69231" x2="43295" y2="69231"/>
                        <a14:foregroundMark x1="41762" y1="28462" x2="41762" y2="28462"/>
                        <a14:foregroundMark x1="45977" y1="70000" x2="45977" y2="70000"/>
                        <a14:foregroundMark x1="57471" y1="35385" x2="57471" y2="35385"/>
                        <a14:foregroundMark x1="69349" y1="63846" x2="69349" y2="63846"/>
                        <a14:foregroundMark x1="58238" y1="67692" x2="58238" y2="67692"/>
                        <a14:foregroundMark x1="84291" y1="31538" x2="84291" y2="31538"/>
                        <a14:foregroundMark x1="77011" y1="31538" x2="77011" y2="31538"/>
                        <a14:foregroundMark x1="80843" y1="65385" x2="80843" y2="65385"/>
                        <a14:foregroundMark x1="67816" y1="33846" x2="67816" y2="33846"/>
                        <a14:foregroundMark x1="58238" y1="63077" x2="58238" y2="63077"/>
                        <a14:foregroundMark x1="67433" y1="56154" x2="67433" y2="56154"/>
                        <a14:foregroundMark x1="47126" y1="31538" x2="47126" y2="31538"/>
                        <a14:foregroundMark x1="43295" y1="26154" x2="43295" y2="26154"/>
                        <a14:foregroundMark x1="40613" y1="68462" x2="40613" y2="68462"/>
                        <a14:foregroundMark x1="48659" y1="69231" x2="48659" y2="69231"/>
                        <a14:foregroundMark x1="80843" y1="46923" x2="80843" y2="46923"/>
                        <a14:foregroundMark x1="40230" y1="23846" x2="40230" y2="23846"/>
                        <a14:foregroundMark x1="49042" y1="29231" x2="49042" y2="29231"/>
                        <a14:foregroundMark x1="39080" y1="63846" x2="39080" y2="63846"/>
                        <a14:foregroundMark x1="39847" y1="64615" x2="41379" y2="64615"/>
                        <a14:foregroundMark x1="47510" y1="65385" x2="47510" y2="65385"/>
                        <a14:foregroundMark x1="44444" y1="66154" x2="44444" y2="66154"/>
                        <a14:foregroundMark x1="59387" y1="30000" x2="59387" y2="30000"/>
                        <a14:foregroundMark x1="57471" y1="54615" x2="57471" y2="54615"/>
                        <a14:foregroundMark x1="81226" y1="56923" x2="81226" y2="56923"/>
                        <a14:foregroundMark x1="66284" y1="28462" x2="66284" y2="28462"/>
                        <a14:foregroundMark x1="43678" y1="34615" x2="43678" y2="34615"/>
                        <a14:foregroundMark x1="49425" y1="24615" x2="49425" y2="24615"/>
                        <a14:foregroundMark x1="64751" y1="50000" x2="64751" y2="50000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437748" y="160672"/>
            <a:ext cx="722768" cy="360000"/>
          </a:xfrm>
          <a:prstGeom prst="rect">
            <a:avLst/>
          </a:prstGeom>
        </p:spPr>
      </p:pic>
      <p:sp>
        <p:nvSpPr>
          <p:cNvPr id="23" name="CaixaDeTexto 22">
            <a:hlinkClick r:id="rId7" action="ppaction://hlinksldjump"/>
            <a:extLst>
              <a:ext uri="{FF2B5EF4-FFF2-40B4-BE49-F238E27FC236}">
                <a16:creationId xmlns:a16="http://schemas.microsoft.com/office/drawing/2014/main" id="{A2C2650E-42DA-3FB6-171E-A2A0AFFEB410}"/>
              </a:ext>
            </a:extLst>
          </p:cNvPr>
          <p:cNvSpPr txBox="1"/>
          <p:nvPr/>
        </p:nvSpPr>
        <p:spPr>
          <a:xfrm>
            <a:off x="7746993" y="204001"/>
            <a:ext cx="1727214" cy="273345"/>
          </a:xfrm>
          <a:prstGeom prst="rect">
            <a:avLst/>
          </a:prstGeom>
          <a:noFill/>
        </p:spPr>
        <p:txBody>
          <a:bodyPr wrap="square" lIns="91440" tIns="45720" rIns="91440" bIns="45720" numCol="1" spcCol="360000" rtlCol="0" anchor="t">
            <a:spAutoFit/>
          </a:bodyPr>
          <a:lstStyle/>
          <a:p>
            <a:pPr algn="ctr">
              <a:lnSpc>
                <a:spcPct val="116000"/>
              </a:lnSpc>
              <a:spcAft>
                <a:spcPts val="800"/>
              </a:spcAft>
            </a:pPr>
            <a:r>
              <a:rPr lang="pt-BR" sz="1100" b="1">
                <a:latin typeface="Raleway SemiBold" pitchFamily="2" charset="0"/>
              </a:rPr>
              <a:t>Resultados agregados</a:t>
            </a:r>
          </a:p>
        </p:txBody>
      </p:sp>
      <p:sp>
        <p:nvSpPr>
          <p:cNvPr id="24" name="CaixaDeTexto 23">
            <a:hlinkClick r:id="rId8" action="ppaction://hlinksldjump"/>
            <a:extLst>
              <a:ext uri="{FF2B5EF4-FFF2-40B4-BE49-F238E27FC236}">
                <a16:creationId xmlns:a16="http://schemas.microsoft.com/office/drawing/2014/main" id="{775D3019-297B-9579-5AA2-9CA59581F9B6}"/>
              </a:ext>
            </a:extLst>
          </p:cNvPr>
          <p:cNvSpPr txBox="1"/>
          <p:nvPr/>
        </p:nvSpPr>
        <p:spPr>
          <a:xfrm>
            <a:off x="9352832" y="203964"/>
            <a:ext cx="1728000" cy="276871"/>
          </a:xfrm>
          <a:prstGeom prst="rect">
            <a:avLst/>
          </a:prstGeom>
          <a:noFill/>
        </p:spPr>
        <p:txBody>
          <a:bodyPr wrap="square" lIns="91440" tIns="45720" rIns="91440" bIns="45720" numCol="1" spcCol="360000" rtlCol="0" anchor="t">
            <a:spAutoFit/>
          </a:bodyPr>
          <a:lstStyle/>
          <a:p>
            <a:pPr algn="ctr">
              <a:lnSpc>
                <a:spcPct val="116000"/>
              </a:lnSpc>
              <a:spcAft>
                <a:spcPts val="800"/>
              </a:spcAft>
            </a:pPr>
            <a:r>
              <a:rPr lang="pt-BR" sz="1100" b="1">
                <a:latin typeface="Raleway SemiBold" pitchFamily="2" charset="0"/>
                <a:cs typeface="EucrosiaUPC" panose="020B0502040204020203" pitchFamily="18" charset="-34"/>
              </a:rPr>
              <a:t>Anexo</a:t>
            </a:r>
          </a:p>
        </p:txBody>
      </p:sp>
      <p:grpSp>
        <p:nvGrpSpPr>
          <p:cNvPr id="25" name="Agrupar 24">
            <a:extLst>
              <a:ext uri="{FF2B5EF4-FFF2-40B4-BE49-F238E27FC236}">
                <a16:creationId xmlns:a16="http://schemas.microsoft.com/office/drawing/2014/main" id="{A23289FD-775C-20F7-20DE-FB1919573105}"/>
              </a:ext>
            </a:extLst>
          </p:cNvPr>
          <p:cNvGrpSpPr/>
          <p:nvPr/>
        </p:nvGrpSpPr>
        <p:grpSpPr>
          <a:xfrm>
            <a:off x="11242214" y="278752"/>
            <a:ext cx="219075" cy="114300"/>
            <a:chOff x="9677400" y="1276350"/>
            <a:chExt cx="219075" cy="114300"/>
          </a:xfrm>
        </p:grpSpPr>
        <p:cxnSp>
          <p:nvCxnSpPr>
            <p:cNvPr id="26" name="Conector reto 25">
              <a:extLst>
                <a:ext uri="{FF2B5EF4-FFF2-40B4-BE49-F238E27FC236}">
                  <a16:creationId xmlns:a16="http://schemas.microsoft.com/office/drawing/2014/main" id="{322E39B7-0162-28DD-EAA4-8F0B96C8A743}"/>
                </a:ext>
              </a:extLst>
            </p:cNvPr>
            <p:cNvCxnSpPr>
              <a:cxnSpLocks/>
            </p:cNvCxnSpPr>
            <p:nvPr/>
          </p:nvCxnSpPr>
          <p:spPr>
            <a:xfrm>
              <a:off x="9677400" y="1276350"/>
              <a:ext cx="219075" cy="0"/>
            </a:xfrm>
            <a:prstGeom prst="line">
              <a:avLst/>
            </a:prstGeom>
            <a:ln w="25400">
              <a:solidFill>
                <a:schemeClr val="tx2">
                  <a:lumMod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Conector reto 26">
              <a:extLst>
                <a:ext uri="{FF2B5EF4-FFF2-40B4-BE49-F238E27FC236}">
                  <a16:creationId xmlns:a16="http://schemas.microsoft.com/office/drawing/2014/main" id="{28B895D5-7969-F686-EC55-301879F4FCC5}"/>
                </a:ext>
              </a:extLst>
            </p:cNvPr>
            <p:cNvCxnSpPr>
              <a:cxnSpLocks/>
            </p:cNvCxnSpPr>
            <p:nvPr/>
          </p:nvCxnSpPr>
          <p:spPr>
            <a:xfrm>
              <a:off x="9677400" y="1329771"/>
              <a:ext cx="219075" cy="0"/>
            </a:xfrm>
            <a:prstGeom prst="line">
              <a:avLst/>
            </a:prstGeom>
            <a:ln w="25400">
              <a:solidFill>
                <a:schemeClr val="tx2">
                  <a:lumMod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Conector reto 27">
              <a:extLst>
                <a:ext uri="{FF2B5EF4-FFF2-40B4-BE49-F238E27FC236}">
                  <a16:creationId xmlns:a16="http://schemas.microsoft.com/office/drawing/2014/main" id="{A06BEAD4-1237-3C89-EBC1-9711198B9922}"/>
                </a:ext>
              </a:extLst>
            </p:cNvPr>
            <p:cNvCxnSpPr>
              <a:cxnSpLocks/>
            </p:cNvCxnSpPr>
            <p:nvPr/>
          </p:nvCxnSpPr>
          <p:spPr>
            <a:xfrm>
              <a:off x="9677400" y="1390650"/>
              <a:ext cx="219075" cy="0"/>
            </a:xfrm>
            <a:prstGeom prst="line">
              <a:avLst/>
            </a:prstGeom>
            <a:ln w="25400">
              <a:solidFill>
                <a:schemeClr val="tx2">
                  <a:lumMod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9" name="Elipse 28">
            <a:hlinkClick r:id="rId9" action="ppaction://hlinksldjump"/>
            <a:extLst>
              <a:ext uri="{FF2B5EF4-FFF2-40B4-BE49-F238E27FC236}">
                <a16:creationId xmlns:a16="http://schemas.microsoft.com/office/drawing/2014/main" id="{0F5C7A45-8616-4E7F-5FD1-E6F29F179998}"/>
              </a:ext>
            </a:extLst>
          </p:cNvPr>
          <p:cNvSpPr/>
          <p:nvPr/>
        </p:nvSpPr>
        <p:spPr>
          <a:xfrm>
            <a:off x="11115675" y="155547"/>
            <a:ext cx="495300" cy="365125"/>
          </a:xfrm>
          <a:prstGeom prst="ellipse">
            <a:avLst/>
          </a:prstGeom>
          <a:solidFill>
            <a:schemeClr val="accent1">
              <a:alpha val="0"/>
            </a:schemeClr>
          </a:solidFill>
          <a:ln>
            <a:solidFill>
              <a:schemeClr val="bg1">
                <a:alpha val="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graphicFrame>
        <p:nvGraphicFramePr>
          <p:cNvPr id="8" name="Tabela 7">
            <a:extLst>
              <a:ext uri="{FF2B5EF4-FFF2-40B4-BE49-F238E27FC236}">
                <a16:creationId xmlns:a16="http://schemas.microsoft.com/office/drawing/2014/main" id="{62D767AF-4450-3873-7444-63C91F88BD1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47385766"/>
              </p:ext>
            </p:extLst>
          </p:nvPr>
        </p:nvGraphicFramePr>
        <p:xfrm>
          <a:off x="649847" y="1976579"/>
          <a:ext cx="5368359" cy="952500"/>
        </p:xfrm>
        <a:graphic>
          <a:graphicData uri="http://schemas.openxmlformats.org/drawingml/2006/table">
            <a:tbl>
              <a:tblPr/>
              <a:tblGrid>
                <a:gridCol w="1695001">
                  <a:extLst>
                    <a:ext uri="{9D8B030D-6E8A-4147-A177-3AD203B41FA5}">
                      <a16:colId xmlns:a16="http://schemas.microsoft.com/office/drawing/2014/main" val="1977929840"/>
                    </a:ext>
                  </a:extLst>
                </a:gridCol>
                <a:gridCol w="1195057">
                  <a:extLst>
                    <a:ext uri="{9D8B030D-6E8A-4147-A177-3AD203B41FA5}">
                      <a16:colId xmlns:a16="http://schemas.microsoft.com/office/drawing/2014/main" val="4018979909"/>
                    </a:ext>
                  </a:extLst>
                </a:gridCol>
                <a:gridCol w="1422405">
                  <a:extLst>
                    <a:ext uri="{9D8B030D-6E8A-4147-A177-3AD203B41FA5}">
                      <a16:colId xmlns:a16="http://schemas.microsoft.com/office/drawing/2014/main" val="192329832"/>
                    </a:ext>
                  </a:extLst>
                </a:gridCol>
                <a:gridCol w="1055896">
                  <a:extLst>
                    <a:ext uri="{9D8B030D-6E8A-4147-A177-3AD203B41FA5}">
                      <a16:colId xmlns:a16="http://schemas.microsoft.com/office/drawing/2014/main" val="1244138709"/>
                    </a:ext>
                  </a:extLst>
                </a:gridCol>
              </a:tblGrid>
              <a:tr h="188026"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b="1" i="0" u="none" strike="noStrike">
                          <a:solidFill>
                            <a:srgbClr val="FFFFFF"/>
                          </a:solidFill>
                          <a:effectLst/>
                          <a:latin typeface="Segoe UI" panose="020B0502040204020203" pitchFamily="34" charset="0"/>
                        </a:rPr>
                        <a:t>Quantitativo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C7B7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pt-BR" sz="1200" b="1" i="0" u="none" strike="noStrike">
                          <a:solidFill>
                            <a:srgbClr val="FFFFFF"/>
                          </a:solidFill>
                          <a:effectLst/>
                          <a:latin typeface="Segoe UI" panose="020B0502040204020203" pitchFamily="34" charset="0"/>
                        </a:rPr>
                        <a:t>dez/25 (acumulado)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C7B7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pt-BR" sz="1200" b="1" i="0" u="none" strike="noStrike">
                          <a:solidFill>
                            <a:srgbClr val="FFFFFF"/>
                          </a:solidFill>
                          <a:effectLst/>
                          <a:latin typeface="Segoe UI" panose="020B0502040204020203" pitchFamily="34" charset="0"/>
                        </a:rPr>
                        <a:t>2T26 (acumulado)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C7B7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200" b="1" i="0" u="none" strike="noStrike">
                          <a:solidFill>
                            <a:srgbClr val="FFFFFF"/>
                          </a:solidFill>
                          <a:effectLst/>
                          <a:latin typeface="Aptos Narrow" panose="020B0004020202020204" pitchFamily="34" charset="0"/>
                        </a:rPr>
                        <a:t>∆</a:t>
                      </a:r>
                      <a:r>
                        <a:rPr lang="pt-BR" sz="1200" b="1" i="0" u="none" strike="noStrike">
                          <a:solidFill>
                            <a:srgbClr val="FFFFFF"/>
                          </a:solidFill>
                          <a:effectLst/>
                          <a:latin typeface="Segoe UI" panose="020B0502040204020203" pitchFamily="34" charset="0"/>
                        </a:rPr>
                        <a:t> %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C7B7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99565987"/>
                  </a:ext>
                </a:extLst>
              </a:tr>
              <a:tr h="188026"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b="0" i="0" u="none" strike="noStrike">
                          <a:solidFill>
                            <a:srgbClr val="404040"/>
                          </a:solidFill>
                          <a:effectLst/>
                          <a:latin typeface="Segoe UI" panose="020B0502040204020203" pitchFamily="34" charset="0"/>
                        </a:rPr>
                        <a:t>Total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pt-BR" sz="1200" b="0" i="0" u="none" strike="noStrike">
                          <a:solidFill>
                            <a:srgbClr val="404040"/>
                          </a:solidFill>
                          <a:effectLst/>
                          <a:latin typeface="Segoe UI" panose="020B0502040204020203" pitchFamily="34" charset="0"/>
                        </a:rPr>
                        <a:t>439.693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0" algn="r" rtl="0" font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buNone/>
                      </a:pPr>
                      <a:r>
                        <a:rPr lang="pt-BR" sz="1200" b="0" i="0" u="none" strike="noStrike" cap="none">
                          <a:solidFill>
                            <a:srgbClr val="40404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+mn-cs"/>
                          <a:sym typeface="Arial"/>
                        </a:rPr>
                        <a:t>440.021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200" b="0" i="0" u="none" strike="noStrike">
                          <a:solidFill>
                            <a:srgbClr val="404040"/>
                          </a:solidFill>
                          <a:effectLst/>
                          <a:latin typeface="Segoe UI" panose="020B0502040204020203" pitchFamily="34" charset="0"/>
                        </a:rPr>
                        <a:t>0,1%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51943368"/>
                  </a:ext>
                </a:extLst>
              </a:tr>
              <a:tr h="188026"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b="0" i="0" u="none" strike="noStrike">
                          <a:solidFill>
                            <a:srgbClr val="404040"/>
                          </a:solidFill>
                          <a:effectLst/>
                          <a:latin typeface="Segoe UI" panose="020B0502040204020203" pitchFamily="34" charset="0"/>
                        </a:rPr>
                        <a:t>          Homens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pt-BR" sz="1200" b="0" i="0" u="none" strike="noStrike">
                          <a:solidFill>
                            <a:srgbClr val="404040"/>
                          </a:solidFill>
                          <a:effectLst/>
                          <a:latin typeface="Segoe UI" panose="020B0502040204020203" pitchFamily="34" charset="0"/>
                        </a:rPr>
                        <a:t>266.915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lstStyle/>
                    <a:p>
                      <a:pPr marR="0" algn="r" rtl="0" font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buNone/>
                      </a:pPr>
                      <a:r>
                        <a:rPr lang="pt-BR" sz="1200" b="0" i="0" u="none" strike="noStrike" cap="none">
                          <a:solidFill>
                            <a:srgbClr val="40404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+mn-cs"/>
                          <a:sym typeface="Arial"/>
                        </a:rPr>
                        <a:t>265.100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200" b="0" i="0" u="none" strike="noStrike">
                          <a:solidFill>
                            <a:srgbClr val="404040"/>
                          </a:solidFill>
                          <a:effectLst/>
                          <a:latin typeface="Segoe UI" panose="020B0502040204020203" pitchFamily="34" charset="0"/>
                        </a:rPr>
                        <a:t>-0,7%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0F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14575110"/>
                  </a:ext>
                </a:extLst>
              </a:tr>
              <a:tr h="188026"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b="0" i="0" u="none" strike="noStrike">
                          <a:solidFill>
                            <a:srgbClr val="404040"/>
                          </a:solidFill>
                          <a:effectLst/>
                          <a:latin typeface="Segoe UI" panose="020B0502040204020203" pitchFamily="34" charset="0"/>
                        </a:rPr>
                        <a:t>          Mulheres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pt-BR" sz="1200" b="0" i="0" u="none" strike="noStrike">
                          <a:solidFill>
                            <a:srgbClr val="404040"/>
                          </a:solidFill>
                          <a:effectLst/>
                          <a:latin typeface="Segoe UI" panose="020B0502040204020203" pitchFamily="34" charset="0"/>
                        </a:rPr>
                        <a:t>172.778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0" algn="r" rtl="0" font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buNone/>
                      </a:pPr>
                      <a:r>
                        <a:rPr lang="pt-BR" sz="1200" b="0" i="0" u="none" strike="noStrike" cap="none">
                          <a:solidFill>
                            <a:srgbClr val="404040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+mn-cs"/>
                          <a:sym typeface="Arial"/>
                        </a:rPr>
                        <a:t>174.921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200" b="0" i="0" u="none" strike="noStrike">
                          <a:solidFill>
                            <a:srgbClr val="404040"/>
                          </a:solidFill>
                          <a:effectLst/>
                          <a:latin typeface="Segoe UI" panose="020B0502040204020203" pitchFamily="34" charset="0"/>
                        </a:rPr>
                        <a:t>1,2%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94051180"/>
                  </a:ext>
                </a:extLst>
              </a:tr>
            </a:tbl>
          </a:graphicData>
        </a:graphic>
      </p:graphicFrame>
      <p:graphicFrame>
        <p:nvGraphicFramePr>
          <p:cNvPr id="10" name="Tabela 9">
            <a:extLst>
              <a:ext uri="{FF2B5EF4-FFF2-40B4-BE49-F238E27FC236}">
                <a16:creationId xmlns:a16="http://schemas.microsoft.com/office/drawing/2014/main" id="{9E7FA1D3-B088-7693-06E4-12829860C79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37169684"/>
              </p:ext>
            </p:extLst>
          </p:nvPr>
        </p:nvGraphicFramePr>
        <p:xfrm>
          <a:off x="6688614" y="2000151"/>
          <a:ext cx="4787900" cy="978987"/>
        </p:xfrm>
        <a:graphic>
          <a:graphicData uri="http://schemas.openxmlformats.org/drawingml/2006/table">
            <a:tbl>
              <a:tblPr/>
              <a:tblGrid>
                <a:gridCol w="2120408">
                  <a:extLst>
                    <a:ext uri="{9D8B030D-6E8A-4147-A177-3AD203B41FA5}">
                      <a16:colId xmlns:a16="http://schemas.microsoft.com/office/drawing/2014/main" val="3218675363"/>
                    </a:ext>
                  </a:extLst>
                </a:gridCol>
                <a:gridCol w="914400">
                  <a:extLst>
                    <a:ext uri="{9D8B030D-6E8A-4147-A177-3AD203B41FA5}">
                      <a16:colId xmlns:a16="http://schemas.microsoft.com/office/drawing/2014/main" val="991094667"/>
                    </a:ext>
                  </a:extLst>
                </a:gridCol>
                <a:gridCol w="1011106">
                  <a:extLst>
                    <a:ext uri="{9D8B030D-6E8A-4147-A177-3AD203B41FA5}">
                      <a16:colId xmlns:a16="http://schemas.microsoft.com/office/drawing/2014/main" val="76574126"/>
                    </a:ext>
                  </a:extLst>
                </a:gridCol>
                <a:gridCol w="741986">
                  <a:extLst>
                    <a:ext uri="{9D8B030D-6E8A-4147-A177-3AD203B41FA5}">
                      <a16:colId xmlns:a16="http://schemas.microsoft.com/office/drawing/2014/main" val="3118656813"/>
                    </a:ext>
                  </a:extLst>
                </a:gridCol>
              </a:tblGrid>
              <a:tr h="206299"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b="1" i="0" u="none" strike="noStrike">
                          <a:solidFill>
                            <a:srgbClr val="FFFFFF"/>
                          </a:solidFill>
                          <a:effectLst/>
                          <a:latin typeface="Segoe UI" panose="020B0502040204020203" pitchFamily="34" charset="0"/>
                        </a:rPr>
                        <a:t>Em R$ bilhões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C7B7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pt-BR" sz="1200" b="1" i="0" u="none" strike="noStrike">
                          <a:solidFill>
                            <a:srgbClr val="FFFFFF"/>
                          </a:solidFill>
                          <a:effectLst/>
                          <a:latin typeface="Segoe UI" panose="020B0502040204020203" pitchFamily="34" charset="0"/>
                        </a:rPr>
                        <a:t>2T25 (acumulado)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C7B7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pt-BR" sz="1200" b="1" i="0" u="none" strike="noStrike">
                          <a:solidFill>
                            <a:srgbClr val="FFFFFF"/>
                          </a:solidFill>
                          <a:effectLst/>
                          <a:latin typeface="Segoe UI" panose="020B0502040204020203" pitchFamily="34" charset="0"/>
                        </a:rPr>
                        <a:t>2T26 (acumulado)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C7B7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200" b="1" i="0" u="none" strike="noStrike">
                          <a:solidFill>
                            <a:srgbClr val="FFFFFF"/>
                          </a:solidFill>
                          <a:effectLst/>
                          <a:latin typeface="Aptos Narrow" panose="020B0004020202020204" pitchFamily="34" charset="0"/>
                        </a:rPr>
                        <a:t>∆</a:t>
                      </a:r>
                      <a:r>
                        <a:rPr lang="pt-BR" sz="1200" b="1" i="0" u="none" strike="noStrike">
                          <a:solidFill>
                            <a:srgbClr val="FFFFFF"/>
                          </a:solidFill>
                          <a:effectLst/>
                          <a:latin typeface="Segoe UI" panose="020B0502040204020203" pitchFamily="34" charset="0"/>
                        </a:rPr>
                        <a:t> %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C7B7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15852041"/>
                  </a:ext>
                </a:extLst>
              </a:tr>
              <a:tr h="274356"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b="0" i="0" u="none" strike="noStrike">
                          <a:solidFill>
                            <a:srgbClr val="404040"/>
                          </a:solidFill>
                          <a:effectLst/>
                          <a:latin typeface="Segoe UI" panose="020B0502040204020203" pitchFamily="34" charset="0"/>
                        </a:rPr>
                        <a:t>Investimento realizado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200" b="0" i="0" u="none" strike="noStrike">
                          <a:solidFill>
                            <a:srgbClr val="404040"/>
                          </a:solidFill>
                          <a:effectLst/>
                          <a:latin typeface="Segoe UI" panose="020B0502040204020203" pitchFamily="34" charset="0"/>
                        </a:rPr>
                        <a:t>53,1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200" b="0" i="0" u="none" strike="noStrike">
                          <a:solidFill>
                            <a:srgbClr val="404040"/>
                          </a:solidFill>
                          <a:effectLst/>
                          <a:latin typeface="Segoe UI" panose="020B0502040204020203" pitchFamily="34" charset="0"/>
                        </a:rPr>
                        <a:t>60,5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200" b="0" i="0" u="none" strike="noStrike">
                          <a:solidFill>
                            <a:srgbClr val="404040"/>
                          </a:solidFill>
                          <a:effectLst/>
                          <a:latin typeface="Segoe UI" panose="020B0502040204020203" pitchFamily="34" charset="0"/>
                        </a:rPr>
                        <a:t>14,0%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85044322"/>
                  </a:ext>
                </a:extLst>
              </a:tr>
              <a:tr h="338871"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b="0" i="0" u="none" strike="noStrike">
                          <a:solidFill>
                            <a:srgbClr val="404040"/>
                          </a:solidFill>
                          <a:effectLst/>
                          <a:latin typeface="Segoe UI" panose="020B0502040204020203" pitchFamily="34" charset="0"/>
                        </a:rPr>
                        <a:t>Investimento realizado/orçado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200" b="0" i="0" u="none" strike="noStrike">
                          <a:solidFill>
                            <a:srgbClr val="404040"/>
                          </a:solidFill>
                          <a:effectLst/>
                          <a:latin typeface="Segoe UI" panose="020B0502040204020203" pitchFamily="34" charset="0"/>
                        </a:rPr>
                        <a:t>17,9%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200" b="0" i="0" u="none" strike="noStrike">
                          <a:solidFill>
                            <a:srgbClr val="404040"/>
                          </a:solidFill>
                          <a:effectLst/>
                          <a:latin typeface="Segoe UI" panose="020B0502040204020203" pitchFamily="34" charset="0"/>
                        </a:rPr>
                        <a:t>17,8%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t-BR" sz="1200" b="0" i="0" u="none" strike="noStrike">
                          <a:solidFill>
                            <a:srgbClr val="404040"/>
                          </a:solidFill>
                          <a:effectLst/>
                          <a:latin typeface="Segoe UI" panose="020B0502040204020203" pitchFamily="34" charset="0"/>
                        </a:rPr>
                        <a:t>0%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0F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7362475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8473871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Shape 83">
          <a:extLst>
            <a:ext uri="{FF2B5EF4-FFF2-40B4-BE49-F238E27FC236}">
              <a16:creationId xmlns:a16="http://schemas.microsoft.com/office/drawing/2014/main" id="{E24681EA-C070-58C6-E6D5-8BA239EB1A5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tângulo 15">
            <a:extLst>
              <a:ext uri="{FF2B5EF4-FFF2-40B4-BE49-F238E27FC236}">
                <a16:creationId xmlns:a16="http://schemas.microsoft.com/office/drawing/2014/main" id="{B9DBE77E-29DC-DB28-C811-0F82CB299A76}"/>
              </a:ext>
            </a:extLst>
          </p:cNvPr>
          <p:cNvSpPr/>
          <p:nvPr/>
        </p:nvSpPr>
        <p:spPr>
          <a:xfrm>
            <a:off x="3429007" y="5725937"/>
            <a:ext cx="6490847" cy="924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F49B9D31-1B16-4D70-9A9F-D594AAC783B4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 smtClean="0"/>
              <a:t>8</a:t>
            </a:fld>
            <a:endParaRPr lang="pt-BR"/>
          </a:p>
        </p:txBody>
      </p:sp>
      <p:sp>
        <p:nvSpPr>
          <p:cNvPr id="13" name="Google Shape;130;p6">
            <a:extLst>
              <a:ext uri="{FF2B5EF4-FFF2-40B4-BE49-F238E27FC236}">
                <a16:creationId xmlns:a16="http://schemas.microsoft.com/office/drawing/2014/main" id="{197543C1-E98E-105B-0251-DB30C2753802}"/>
              </a:ext>
            </a:extLst>
          </p:cNvPr>
          <p:cNvSpPr txBox="1"/>
          <p:nvPr/>
        </p:nvSpPr>
        <p:spPr>
          <a:xfrm>
            <a:off x="940654" y="255646"/>
            <a:ext cx="10107559" cy="84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Play"/>
              <a:buNone/>
            </a:pPr>
            <a:r>
              <a:rPr lang="pt-BR" sz="3200">
                <a:solidFill>
                  <a:schemeClr val="bg1"/>
                </a:solidFill>
                <a:latin typeface="Raleway Black"/>
                <a:ea typeface="Raleway Black"/>
                <a:cs typeface="Raleway Black"/>
                <a:sym typeface="Raleway Black"/>
              </a:rPr>
              <a:t>Para saber mais sobre as empresas estatais federais acesse:</a:t>
            </a:r>
          </a:p>
        </p:txBody>
      </p:sp>
      <p:pic>
        <p:nvPicPr>
          <p:cNvPr id="17" name="Imagem 16">
            <a:hlinkClick r:id="rId3"/>
            <a:extLst>
              <a:ext uri="{FF2B5EF4-FFF2-40B4-BE49-F238E27FC236}">
                <a16:creationId xmlns:a16="http://schemas.microsoft.com/office/drawing/2014/main" id="{7C9AA3C8-55CA-2CB4-4DFB-CB054C5C41F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66510" y="1789334"/>
            <a:ext cx="4015840" cy="2628000"/>
          </a:xfrm>
          <a:prstGeom prst="rect">
            <a:avLst/>
          </a:prstGeom>
        </p:spPr>
      </p:pic>
      <p:sp>
        <p:nvSpPr>
          <p:cNvPr id="18" name="CaixaDeTexto 17">
            <a:extLst>
              <a:ext uri="{FF2B5EF4-FFF2-40B4-BE49-F238E27FC236}">
                <a16:creationId xmlns:a16="http://schemas.microsoft.com/office/drawing/2014/main" id="{78499988-F652-A907-E17C-A683C3335655}"/>
              </a:ext>
            </a:extLst>
          </p:cNvPr>
          <p:cNvSpPr txBox="1"/>
          <p:nvPr/>
        </p:nvSpPr>
        <p:spPr>
          <a:xfrm>
            <a:off x="1144461" y="4732541"/>
            <a:ext cx="3098405" cy="924420"/>
          </a:xfrm>
          <a:prstGeom prst="rect">
            <a:avLst/>
          </a:prstGeom>
          <a:noFill/>
        </p:spPr>
        <p:txBody>
          <a:bodyPr wrap="square" lIns="91440" tIns="45720" rIns="91440" bIns="45720" numCol="1" spcCol="360000" rtlCol="0" anchor="t">
            <a:spAutoFit/>
          </a:bodyPr>
          <a:lstStyle/>
          <a:p>
            <a:pPr lvl="1" algn="ctr">
              <a:lnSpc>
                <a:spcPct val="116000"/>
              </a:lnSpc>
              <a:spcAft>
                <a:spcPts val="800"/>
              </a:spcAft>
            </a:pPr>
            <a:r>
              <a:rPr lang="pt-BR" sz="1600" b="1">
                <a:solidFill>
                  <a:srgbClr val="EDF6FB"/>
                </a:solidFill>
              </a:rPr>
              <a:t>DADOS DESAGREGADOS </a:t>
            </a:r>
            <a:r>
              <a:rPr lang="pt-BR" sz="1600" b="1">
                <a:solidFill>
                  <a:schemeClr val="bg1"/>
                </a:solidFill>
              </a:rPr>
              <a:t>BOLETIM TRIMESTRAL SEST (2T26)</a:t>
            </a:r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id="{982C320D-BB9F-7FD3-517A-7ACF7DAB64F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09872" y="1773031"/>
            <a:ext cx="3377481" cy="26280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6208A387-BECF-8704-8DBD-E3EC7A8C9E8F}"/>
              </a:ext>
            </a:extLst>
          </p:cNvPr>
          <p:cNvSpPr txBox="1"/>
          <p:nvPr/>
        </p:nvSpPr>
        <p:spPr>
          <a:xfrm>
            <a:off x="5597475" y="4732540"/>
            <a:ext cx="2256981" cy="638829"/>
          </a:xfrm>
          <a:prstGeom prst="rect">
            <a:avLst/>
          </a:prstGeom>
          <a:noFill/>
        </p:spPr>
        <p:txBody>
          <a:bodyPr wrap="square" numCol="1" spcCol="360000" rtlCol="0">
            <a:spAutoFit/>
          </a:bodyPr>
          <a:lstStyle/>
          <a:p>
            <a:pPr lvl="1" algn="ctr">
              <a:lnSpc>
                <a:spcPct val="116000"/>
              </a:lnSpc>
              <a:spcAft>
                <a:spcPts val="800"/>
              </a:spcAft>
            </a:pPr>
            <a:r>
              <a:rPr lang="pt-BR" sz="1600" b="1">
                <a:solidFill>
                  <a:schemeClr val="bg1"/>
                </a:solidFill>
              </a:rPr>
              <a:t>PANORAMA DAS ESTATAIS</a:t>
            </a:r>
          </a:p>
        </p:txBody>
      </p:sp>
      <p:sp>
        <p:nvSpPr>
          <p:cNvPr id="10" name="CaixaDeTexto 9">
            <a:extLst>
              <a:ext uri="{FF2B5EF4-FFF2-40B4-BE49-F238E27FC236}">
                <a16:creationId xmlns:a16="http://schemas.microsoft.com/office/drawing/2014/main" id="{D743280E-10F2-C647-2719-6756C0D60483}"/>
              </a:ext>
            </a:extLst>
          </p:cNvPr>
          <p:cNvSpPr txBox="1"/>
          <p:nvPr/>
        </p:nvSpPr>
        <p:spPr>
          <a:xfrm>
            <a:off x="3636006" y="5855026"/>
            <a:ext cx="5952949" cy="673198"/>
          </a:xfrm>
          <a:prstGeom prst="rect">
            <a:avLst/>
          </a:prstGeom>
          <a:noFill/>
        </p:spPr>
        <p:txBody>
          <a:bodyPr wrap="square" numCol="1" spcCol="360000" rtlCol="0">
            <a:spAutoFit/>
          </a:bodyPr>
          <a:lstStyle/>
          <a:p>
            <a:pPr lvl="1">
              <a:lnSpc>
                <a:spcPct val="116000"/>
              </a:lnSpc>
              <a:spcAft>
                <a:spcPts val="800"/>
              </a:spcAft>
            </a:pPr>
            <a:r>
              <a:rPr lang="pt-BR" b="1">
                <a:solidFill>
                  <a:schemeClr val="bg1"/>
                </a:solidFill>
              </a:rPr>
              <a:t>Núcleo de Análise Econômica e Setorial de Estatais - NAES</a:t>
            </a:r>
          </a:p>
          <a:p>
            <a:pPr lvl="1">
              <a:lnSpc>
                <a:spcPct val="116000"/>
              </a:lnSpc>
              <a:spcAft>
                <a:spcPts val="800"/>
              </a:spcAft>
            </a:pPr>
            <a:r>
              <a:rPr lang="pt-BR" b="1">
                <a:solidFill>
                  <a:schemeClr val="bg1"/>
                </a:solidFill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naes@gestao.gov.br</a:t>
            </a:r>
            <a:endParaRPr lang="pt-BR" b="1">
              <a:solidFill>
                <a:schemeClr val="bg1"/>
              </a:solidFill>
            </a:endParaRPr>
          </a:p>
        </p:txBody>
      </p:sp>
      <p:pic>
        <p:nvPicPr>
          <p:cNvPr id="1029" name="Picture 5">
            <a:extLst>
              <a:ext uri="{FF2B5EF4-FFF2-40B4-BE49-F238E27FC236}">
                <a16:creationId xmlns:a16="http://schemas.microsoft.com/office/drawing/2014/main" id="{F0073664-9316-57D3-0DCA-D3E92BD44F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7887" y="5748905"/>
            <a:ext cx="1356719" cy="9044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DFD7ACE0-BA6F-F3B8-D140-5E9A17C2FEEE}"/>
              </a:ext>
            </a:extLst>
          </p:cNvPr>
          <p:cNvSpPr txBox="1"/>
          <p:nvPr/>
        </p:nvSpPr>
        <p:spPr>
          <a:xfrm>
            <a:off x="8868568" y="4732539"/>
            <a:ext cx="2509567" cy="638829"/>
          </a:xfrm>
          <a:prstGeom prst="rect">
            <a:avLst/>
          </a:prstGeom>
          <a:noFill/>
        </p:spPr>
        <p:txBody>
          <a:bodyPr wrap="square" numCol="1" spcCol="360000" rtlCol="0">
            <a:spAutoFit/>
          </a:bodyPr>
          <a:lstStyle/>
          <a:p>
            <a:pPr lvl="1" algn="ctr">
              <a:lnSpc>
                <a:spcPct val="116000"/>
              </a:lnSpc>
              <a:spcAft>
                <a:spcPts val="800"/>
              </a:spcAft>
            </a:pPr>
            <a:r>
              <a:rPr lang="pt-BR" sz="1600" b="1">
                <a:solidFill>
                  <a:schemeClr val="bg1"/>
                </a:solidFill>
              </a:rPr>
              <a:t>RELATÓRIO AGREGADO 2026 | 2025</a:t>
            </a:r>
          </a:p>
        </p:txBody>
      </p:sp>
      <p:pic>
        <p:nvPicPr>
          <p:cNvPr id="9" name="Imagem 8">
            <a:hlinkClick r:id="rId8"/>
            <a:extLst>
              <a:ext uri="{FF2B5EF4-FFF2-40B4-BE49-F238E27FC236}">
                <a16:creationId xmlns:a16="http://schemas.microsoft.com/office/drawing/2014/main" id="{2C0028BE-2694-1E21-B141-8363DFB42ED3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073731" y="1773031"/>
            <a:ext cx="2108397" cy="262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623489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Shape 83">
          <a:extLst>
            <a:ext uri="{FF2B5EF4-FFF2-40B4-BE49-F238E27FC236}">
              <a16:creationId xmlns:a16="http://schemas.microsoft.com/office/drawing/2014/main" id="{CFFDF130-2CF1-689B-318A-31443A37D8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86;p1">
            <a:extLst>
              <a:ext uri="{FF2B5EF4-FFF2-40B4-BE49-F238E27FC236}">
                <a16:creationId xmlns:a16="http://schemas.microsoft.com/office/drawing/2014/main" id="{2872412B-6CC9-DC34-FDAB-786D04A34216}"/>
              </a:ext>
            </a:extLst>
          </p:cNvPr>
          <p:cNvSpPr txBox="1"/>
          <p:nvPr/>
        </p:nvSpPr>
        <p:spPr>
          <a:xfrm>
            <a:off x="3989381" y="3987653"/>
            <a:ext cx="4394333" cy="8001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000" b="1">
                <a:solidFill>
                  <a:schemeClr val="lt1"/>
                </a:solidFill>
                <a:latin typeface="Raleway"/>
                <a:ea typeface="Raleway"/>
                <a:cs typeface="Raleway"/>
                <a:sym typeface="Raleway"/>
              </a:rPr>
              <a:t>Edição nº 2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000" b="1">
                <a:solidFill>
                  <a:schemeClr val="lt1"/>
                </a:solidFill>
                <a:latin typeface="Raleway"/>
                <a:ea typeface="Raleway"/>
                <a:cs typeface="Raleway"/>
                <a:sym typeface="Raleway"/>
              </a:rPr>
              <a:t>2º Trimestre de 2026</a:t>
            </a:r>
            <a:endParaRPr lang="pt-BR" sz="2000" b="1">
              <a:solidFill>
                <a:schemeClr val="lt1"/>
              </a:solidFill>
              <a:latin typeface="Raleway"/>
              <a:ea typeface="Raleway"/>
              <a:cs typeface="Raleway"/>
            </a:endParaRPr>
          </a:p>
        </p:txBody>
      </p:sp>
      <p:sp>
        <p:nvSpPr>
          <p:cNvPr id="3" name="Google Shape;88;p1">
            <a:extLst>
              <a:ext uri="{FF2B5EF4-FFF2-40B4-BE49-F238E27FC236}">
                <a16:creationId xmlns:a16="http://schemas.microsoft.com/office/drawing/2014/main" id="{1BC41816-4D98-28A3-B44D-4CB4D255FE5F}"/>
              </a:ext>
            </a:extLst>
          </p:cNvPr>
          <p:cNvSpPr txBox="1"/>
          <p:nvPr/>
        </p:nvSpPr>
        <p:spPr>
          <a:xfrm>
            <a:off x="3948097" y="1670033"/>
            <a:ext cx="4476900" cy="24006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4800">
                <a:solidFill>
                  <a:schemeClr val="bg1"/>
                </a:solidFill>
                <a:latin typeface="Raleway Black"/>
                <a:ea typeface="Raleway Black"/>
                <a:cs typeface="Raleway Black"/>
                <a:sym typeface="Raleway Black"/>
              </a:rPr>
              <a:t>Boletim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4800">
                <a:solidFill>
                  <a:schemeClr val="bg1"/>
                </a:solidFill>
                <a:latin typeface="Raleway Black"/>
                <a:ea typeface="Raleway Black"/>
                <a:cs typeface="Raleway Black"/>
                <a:sym typeface="Raleway Black"/>
              </a:rPr>
              <a:t>Trimestral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4800">
                <a:solidFill>
                  <a:schemeClr val="bg1"/>
                </a:solidFill>
                <a:latin typeface="Raleway Black"/>
                <a:ea typeface="Raleway Black"/>
                <a:cs typeface="Raleway Black"/>
                <a:sym typeface="Raleway Black"/>
              </a:rPr>
              <a:t>SEST</a:t>
            </a:r>
            <a:endParaRPr sz="4800">
              <a:solidFill>
                <a:schemeClr val="bg1"/>
              </a:solidFill>
              <a:latin typeface="Raleway Black"/>
              <a:ea typeface="Raleway Black"/>
              <a:cs typeface="Raleway Black"/>
              <a:sym typeface="Raleway Black"/>
            </a:endParaRPr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EB25E339-6F3D-283D-D0AB-534FEEEF7D66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 smtClean="0"/>
              <a:t>9</a:t>
            </a:fld>
            <a:endParaRPr lang="pt-BR"/>
          </a:p>
        </p:txBody>
      </p:sp>
      <p:grpSp>
        <p:nvGrpSpPr>
          <p:cNvPr id="5" name="Agrupar 4">
            <a:extLst>
              <a:ext uri="{FF2B5EF4-FFF2-40B4-BE49-F238E27FC236}">
                <a16:creationId xmlns:a16="http://schemas.microsoft.com/office/drawing/2014/main" id="{422C8907-F7B9-03CE-AB4F-C45373CBD0F3}"/>
              </a:ext>
            </a:extLst>
          </p:cNvPr>
          <p:cNvGrpSpPr/>
          <p:nvPr/>
        </p:nvGrpSpPr>
        <p:grpSpPr>
          <a:xfrm>
            <a:off x="3864547" y="5710017"/>
            <a:ext cx="4644000" cy="466774"/>
            <a:chOff x="7317044" y="6186267"/>
            <a:chExt cx="4644000" cy="466774"/>
          </a:xfrm>
        </p:grpSpPr>
        <p:pic>
          <p:nvPicPr>
            <p:cNvPr id="6" name="Imagem 5" descr="Texto&#10;&#10;Descrição gerada automaticamente">
              <a:extLst>
                <a:ext uri="{FF2B5EF4-FFF2-40B4-BE49-F238E27FC236}">
                  <a16:creationId xmlns:a16="http://schemas.microsoft.com/office/drawing/2014/main" id="{1F893D58-693D-6781-C63B-F6687C0A531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317044" y="6186267"/>
              <a:ext cx="3577881" cy="466774"/>
            </a:xfrm>
            <a:prstGeom prst="rect">
              <a:avLst/>
            </a:prstGeom>
          </p:spPr>
        </p:pic>
        <p:pic>
          <p:nvPicPr>
            <p:cNvPr id="8" name="Imagem 7" descr="Forma, Quadrado&#10;&#10;Descrição gerada automaticamente">
              <a:extLst>
                <a:ext uri="{FF2B5EF4-FFF2-40B4-BE49-F238E27FC236}">
                  <a16:creationId xmlns:a16="http://schemas.microsoft.com/office/drawing/2014/main" id="{F1C07C2F-5DC7-FECE-3B5E-5FF7E612915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0890204" y="6186267"/>
              <a:ext cx="1070840" cy="46677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26700560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7">
          <a:extLst>
            <a:ext uri="{FF2B5EF4-FFF2-40B4-BE49-F238E27FC236}">
              <a16:creationId xmlns:a16="http://schemas.microsoft.com/office/drawing/2014/main" id="{10CC13D9-D279-5645-2A23-860AE1EB55C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6">
            <a:extLst>
              <a:ext uri="{FF2B5EF4-FFF2-40B4-BE49-F238E27FC236}">
                <a16:creationId xmlns:a16="http://schemas.microsoft.com/office/drawing/2014/main" id="{8D26FFBA-053C-2D74-9111-4980658874F8}"/>
              </a:ext>
            </a:extLst>
          </p:cNvPr>
          <p:cNvSpPr/>
          <p:nvPr/>
        </p:nvSpPr>
        <p:spPr>
          <a:xfrm rot="13754109">
            <a:off x="-897476" y="9048"/>
            <a:ext cx="1652126" cy="1652126"/>
          </a:xfrm>
          <a:prstGeom prst="chord">
            <a:avLst>
              <a:gd name="adj1" fmla="val 2700000"/>
              <a:gd name="adj2" fmla="val 12937985"/>
            </a:avLst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" name="Espaço Reservado para Número de Slide 2">
            <a:extLst>
              <a:ext uri="{FF2B5EF4-FFF2-40B4-BE49-F238E27FC236}">
                <a16:creationId xmlns:a16="http://schemas.microsoft.com/office/drawing/2014/main" id="{F6F8A158-9C6E-4059-9CBE-B4A338A5989D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 smtClean="0"/>
              <a:t>10</a:t>
            </a:fld>
            <a:endParaRPr lang="pt-BR"/>
          </a:p>
        </p:txBody>
      </p:sp>
      <p:sp>
        <p:nvSpPr>
          <p:cNvPr id="4" name="Google Shape;130;p6">
            <a:extLst>
              <a:ext uri="{FF2B5EF4-FFF2-40B4-BE49-F238E27FC236}">
                <a16:creationId xmlns:a16="http://schemas.microsoft.com/office/drawing/2014/main" id="{F1BAB8D6-D9C6-8045-E4F7-D740BD442815}"/>
              </a:ext>
            </a:extLst>
          </p:cNvPr>
          <p:cNvSpPr txBox="1"/>
          <p:nvPr/>
        </p:nvSpPr>
        <p:spPr>
          <a:xfrm>
            <a:off x="864454" y="972613"/>
            <a:ext cx="10003866" cy="84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Play"/>
              <a:buNone/>
            </a:pPr>
            <a:r>
              <a:rPr lang="pt-BR" sz="3000">
                <a:solidFill>
                  <a:srgbClr val="143C64"/>
                </a:solidFill>
                <a:highlight>
                  <a:schemeClr val="lt1"/>
                </a:highlight>
                <a:latin typeface="Raleway Black"/>
                <a:ea typeface="Raleway Black"/>
                <a:cs typeface="Raleway Black"/>
                <a:sym typeface="Raleway Black"/>
              </a:rPr>
              <a:t>Anexo - Relação das empresas estatais federais</a:t>
            </a:r>
          </a:p>
        </p:txBody>
      </p:sp>
      <p:graphicFrame>
        <p:nvGraphicFramePr>
          <p:cNvPr id="6" name="Tabela 5">
            <a:extLst>
              <a:ext uri="{FF2B5EF4-FFF2-40B4-BE49-F238E27FC236}">
                <a16:creationId xmlns:a16="http://schemas.microsoft.com/office/drawing/2014/main" id="{65A0E60D-90CF-F3BD-4C3C-DD0703B97BE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64488728"/>
              </p:ext>
            </p:extLst>
          </p:nvPr>
        </p:nvGraphicFramePr>
        <p:xfrm>
          <a:off x="1001397" y="2001409"/>
          <a:ext cx="10621064" cy="1152525"/>
        </p:xfrm>
        <a:graphic>
          <a:graphicData uri="http://schemas.openxmlformats.org/drawingml/2006/table">
            <a:tbl>
              <a:tblPr/>
              <a:tblGrid>
                <a:gridCol w="4984764">
                  <a:extLst>
                    <a:ext uri="{9D8B030D-6E8A-4147-A177-3AD203B41FA5}">
                      <a16:colId xmlns:a16="http://schemas.microsoft.com/office/drawing/2014/main" val="2758887439"/>
                    </a:ext>
                  </a:extLst>
                </a:gridCol>
                <a:gridCol w="3578275">
                  <a:extLst>
                    <a:ext uri="{9D8B030D-6E8A-4147-A177-3AD203B41FA5}">
                      <a16:colId xmlns:a16="http://schemas.microsoft.com/office/drawing/2014/main" val="2759714383"/>
                    </a:ext>
                  </a:extLst>
                </a:gridCol>
                <a:gridCol w="2058025">
                  <a:extLst>
                    <a:ext uri="{9D8B030D-6E8A-4147-A177-3AD203B41FA5}">
                      <a16:colId xmlns:a16="http://schemas.microsoft.com/office/drawing/2014/main" val="674976618"/>
                    </a:ext>
                  </a:extLst>
                </a:gridCol>
              </a:tblGrid>
              <a:tr h="190500">
                <a:tc gridSpan="3">
                  <a:txBody>
                    <a:bodyPr/>
                    <a:lstStyle/>
                    <a:p>
                      <a:pPr algn="ctr" fontAlgn="b"/>
                      <a:r>
                        <a:rPr lang="pt-BR" sz="1000" b="1" i="0" u="none" strike="noStrike">
                          <a:solidFill>
                            <a:srgbClr val="FFFFFF"/>
                          </a:solidFill>
                          <a:effectLst/>
                          <a:latin typeface="Segoe UI" panose="020B0502040204020203" pitchFamily="34" charset="0"/>
                        </a:rPr>
                        <a:t>Abastecimento e segurança alimentar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3FA53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84606813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1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Empresa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AE9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1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Órgão Supervisor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AE9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1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Dependência do Tesouro Nacional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AE9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88709187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Ceagesp - Companhia de Entrepostos e Armazéns Gerais de São Paulo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Ministério do Desenvolvimento Agrário e Agricultura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Não dependente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31398147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 err="1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CeasaMinas</a:t>
                      </a:r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 - Centrais de Abastecimento de Minas Gerais S.A.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Ministério do Desenvolvimento Agrário e Agricultura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Não dependente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46596583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Conab - Companhia Nacional de Abastecimento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Ministério do Desenvolvimento Agrário e Agricultura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Dependente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59327322"/>
                  </a:ext>
                </a:extLst>
              </a:tr>
              <a:tr h="200025"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Embrapa - Empresa Brasileira de Pesquisa Agropecuária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Ministério da Agricultura e Pecuária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Dependente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74219791"/>
                  </a:ext>
                </a:extLst>
              </a:tr>
            </a:tbl>
          </a:graphicData>
        </a:graphic>
      </p:graphicFrame>
      <p:graphicFrame>
        <p:nvGraphicFramePr>
          <p:cNvPr id="7" name="Tabela 6">
            <a:extLst>
              <a:ext uri="{FF2B5EF4-FFF2-40B4-BE49-F238E27FC236}">
                <a16:creationId xmlns:a16="http://schemas.microsoft.com/office/drawing/2014/main" id="{D98B686C-E009-0DC7-4EA5-B108A1CEEEC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11032868"/>
              </p:ext>
            </p:extLst>
          </p:nvPr>
        </p:nvGraphicFramePr>
        <p:xfrm>
          <a:off x="1001399" y="3324325"/>
          <a:ext cx="10621062" cy="1533525"/>
        </p:xfrm>
        <a:graphic>
          <a:graphicData uri="http://schemas.openxmlformats.org/drawingml/2006/table">
            <a:tbl>
              <a:tblPr/>
              <a:tblGrid>
                <a:gridCol w="4984763">
                  <a:extLst>
                    <a:ext uri="{9D8B030D-6E8A-4147-A177-3AD203B41FA5}">
                      <a16:colId xmlns:a16="http://schemas.microsoft.com/office/drawing/2014/main" val="4214851835"/>
                    </a:ext>
                  </a:extLst>
                </a:gridCol>
                <a:gridCol w="3578274">
                  <a:extLst>
                    <a:ext uri="{9D8B030D-6E8A-4147-A177-3AD203B41FA5}">
                      <a16:colId xmlns:a16="http://schemas.microsoft.com/office/drawing/2014/main" val="141162206"/>
                    </a:ext>
                  </a:extLst>
                </a:gridCol>
                <a:gridCol w="2058025">
                  <a:extLst>
                    <a:ext uri="{9D8B030D-6E8A-4147-A177-3AD203B41FA5}">
                      <a16:colId xmlns:a16="http://schemas.microsoft.com/office/drawing/2014/main" val="4204220418"/>
                    </a:ext>
                  </a:extLst>
                </a:gridCol>
              </a:tblGrid>
              <a:tr h="190500">
                <a:tc gridSpan="3">
                  <a:txBody>
                    <a:bodyPr/>
                    <a:lstStyle/>
                    <a:p>
                      <a:pPr algn="ctr" fontAlgn="b"/>
                      <a:r>
                        <a:rPr lang="pt-BR" sz="1000" b="1" i="0" u="none" strike="noStrike">
                          <a:solidFill>
                            <a:srgbClr val="FFFFFF"/>
                          </a:solidFill>
                          <a:effectLst/>
                          <a:latin typeface="Segoe UI" panose="020B0502040204020203" pitchFamily="34" charset="0"/>
                        </a:rPr>
                        <a:t>Comunicações e tecnologia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767A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63498515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1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Empresa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AE9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1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Órgão Supervisor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AE9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1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Dependência do Tesouro Nacional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AE9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57500919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Ceitec - Centro Nacional de Tecnologia Eletrônica Avançada S.A.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Ministério da Ciência, Tecnologia e Inovação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Dependente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54096456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Correios - Empresa Brasileira de Correios e Telégrafos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Ministério das Comunicações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Não dependente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6469621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Dataprev - Empresa de Tecnologia e Informações da Previdência Social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Ministério da Gestão e da Inovação em Serviços Públicos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Não dependente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55550944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EBC - Empresa Brasil de Comunicação S.A.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Presidência da República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Dependente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99797287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Serpro - Serviço Federal de Processamento de Dados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Ministério da Fazenda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Não dependente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7421420"/>
                  </a:ext>
                </a:extLst>
              </a:tr>
              <a:tr h="200025"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Telebrás - Telecomunicações Brasileiras S.A.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Ministério das Comunicações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Dependente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54151907"/>
                  </a:ext>
                </a:extLst>
              </a:tr>
            </a:tbl>
          </a:graphicData>
        </a:graphic>
      </p:graphicFrame>
      <p:graphicFrame>
        <p:nvGraphicFramePr>
          <p:cNvPr id="8" name="Tabela 7">
            <a:extLst>
              <a:ext uri="{FF2B5EF4-FFF2-40B4-BE49-F238E27FC236}">
                <a16:creationId xmlns:a16="http://schemas.microsoft.com/office/drawing/2014/main" id="{660404B5-745E-FE97-8834-ED8E813668F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97238260"/>
              </p:ext>
            </p:extLst>
          </p:nvPr>
        </p:nvGraphicFramePr>
        <p:xfrm>
          <a:off x="1001399" y="5028241"/>
          <a:ext cx="10621062" cy="1152525"/>
        </p:xfrm>
        <a:graphic>
          <a:graphicData uri="http://schemas.openxmlformats.org/drawingml/2006/table">
            <a:tbl>
              <a:tblPr/>
              <a:tblGrid>
                <a:gridCol w="4984763">
                  <a:extLst>
                    <a:ext uri="{9D8B030D-6E8A-4147-A177-3AD203B41FA5}">
                      <a16:colId xmlns:a16="http://schemas.microsoft.com/office/drawing/2014/main" val="3430710783"/>
                    </a:ext>
                  </a:extLst>
                </a:gridCol>
                <a:gridCol w="3578274">
                  <a:extLst>
                    <a:ext uri="{9D8B030D-6E8A-4147-A177-3AD203B41FA5}">
                      <a16:colId xmlns:a16="http://schemas.microsoft.com/office/drawing/2014/main" val="383971061"/>
                    </a:ext>
                  </a:extLst>
                </a:gridCol>
                <a:gridCol w="2058025">
                  <a:extLst>
                    <a:ext uri="{9D8B030D-6E8A-4147-A177-3AD203B41FA5}">
                      <a16:colId xmlns:a16="http://schemas.microsoft.com/office/drawing/2014/main" val="3316460074"/>
                    </a:ext>
                  </a:extLst>
                </a:gridCol>
              </a:tblGrid>
              <a:tr h="190500">
                <a:tc gridSpan="3">
                  <a:txBody>
                    <a:bodyPr/>
                    <a:lstStyle/>
                    <a:p>
                      <a:pPr algn="ctr" fontAlgn="b"/>
                      <a:r>
                        <a:rPr lang="pt-BR" sz="1000" b="1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Defesa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BBC3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23267640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1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Empresa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AE9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1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Órgão Supervisor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AE9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1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Dependência do Tesouro Nacional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AE9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47466037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 err="1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Amazul</a:t>
                      </a:r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 - Amazônia Azul Tecnologia de Defesa S.A.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Ministério da Defesa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Dependente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78732261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Emgepron - Empresa Gerencial de Projetos Navais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Ministério da Defesa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Não dependente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71525516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Imbel - Indústria de Material Bélico do Brasil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Ministério da Defesa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Dependente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37218063"/>
                  </a:ext>
                </a:extLst>
              </a:tr>
              <a:tr h="200025"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NAV Brasil (Grupo) - NAV Brasil Serviços de Navegação Aérea S.A.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Ministério da Defesa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Não dependente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78974649"/>
                  </a:ext>
                </a:extLst>
              </a:tr>
            </a:tbl>
          </a:graphicData>
        </a:graphic>
      </p:graphicFrame>
      <p:sp>
        <p:nvSpPr>
          <p:cNvPr id="5" name="Retângulo: Cantos Arredondados 4">
            <a:extLst>
              <a:ext uri="{FF2B5EF4-FFF2-40B4-BE49-F238E27FC236}">
                <a16:creationId xmlns:a16="http://schemas.microsoft.com/office/drawing/2014/main" id="{E66D18DF-D7BC-6D11-4271-A32DE39A05B7}"/>
              </a:ext>
            </a:extLst>
          </p:cNvPr>
          <p:cNvSpPr/>
          <p:nvPr/>
        </p:nvSpPr>
        <p:spPr>
          <a:xfrm>
            <a:off x="5286375" y="136525"/>
            <a:ext cx="6543675" cy="402836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CaixaDeTexto 8">
            <a:hlinkClick r:id="rId3" action="ppaction://hlinksldjump"/>
            <a:extLst>
              <a:ext uri="{FF2B5EF4-FFF2-40B4-BE49-F238E27FC236}">
                <a16:creationId xmlns:a16="http://schemas.microsoft.com/office/drawing/2014/main" id="{53596473-4C03-8C60-8D17-F998749D4DDD}"/>
              </a:ext>
            </a:extLst>
          </p:cNvPr>
          <p:cNvSpPr txBox="1"/>
          <p:nvPr/>
        </p:nvSpPr>
        <p:spPr>
          <a:xfrm>
            <a:off x="6018207" y="194926"/>
            <a:ext cx="1728000" cy="273345"/>
          </a:xfrm>
          <a:prstGeom prst="rect">
            <a:avLst/>
          </a:prstGeom>
          <a:noFill/>
        </p:spPr>
        <p:txBody>
          <a:bodyPr wrap="square" lIns="91440" tIns="45720" rIns="91440" bIns="45720" numCol="1" spcCol="360000" rtlCol="0" anchor="t">
            <a:spAutoFit/>
          </a:bodyPr>
          <a:lstStyle/>
          <a:p>
            <a:pPr algn="ctr">
              <a:lnSpc>
                <a:spcPct val="116000"/>
              </a:lnSpc>
              <a:spcAft>
                <a:spcPts val="800"/>
              </a:spcAft>
            </a:pPr>
            <a:r>
              <a:rPr lang="pt-BR" sz="1100" b="1">
                <a:latin typeface="Raleway SemiBold" pitchFamily="2" charset="0"/>
              </a:rPr>
              <a:t>Apresentação</a:t>
            </a:r>
          </a:p>
        </p:txBody>
      </p:sp>
      <p:pic>
        <p:nvPicPr>
          <p:cNvPr id="10" name="Imagem 9">
            <a:hlinkClick r:id="rId4"/>
            <a:extLst>
              <a:ext uri="{FF2B5EF4-FFF2-40B4-BE49-F238E27FC236}">
                <a16:creationId xmlns:a16="http://schemas.microsoft.com/office/drawing/2014/main" id="{E7DED5E4-E205-F3D0-13A2-56C7C917EDE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>
                        <a14:foregroundMark x1="45977" y1="27692" x2="45977" y2="27692"/>
                        <a14:foregroundMark x1="46360" y1="43846" x2="46360" y2="43846"/>
                        <a14:foregroundMark x1="43295" y1="69231" x2="43295" y2="69231"/>
                        <a14:foregroundMark x1="41762" y1="28462" x2="41762" y2="28462"/>
                        <a14:foregroundMark x1="45977" y1="70000" x2="45977" y2="70000"/>
                        <a14:foregroundMark x1="57471" y1="35385" x2="57471" y2="35385"/>
                        <a14:foregroundMark x1="69349" y1="63846" x2="69349" y2="63846"/>
                        <a14:foregroundMark x1="58238" y1="67692" x2="58238" y2="67692"/>
                        <a14:foregroundMark x1="84291" y1="31538" x2="84291" y2="31538"/>
                        <a14:foregroundMark x1="77011" y1="31538" x2="77011" y2="31538"/>
                        <a14:foregroundMark x1="80843" y1="65385" x2="80843" y2="65385"/>
                        <a14:foregroundMark x1="67816" y1="33846" x2="67816" y2="33846"/>
                        <a14:foregroundMark x1="58238" y1="63077" x2="58238" y2="63077"/>
                        <a14:foregroundMark x1="67433" y1="56154" x2="67433" y2="56154"/>
                        <a14:foregroundMark x1="47126" y1="31538" x2="47126" y2="31538"/>
                        <a14:foregroundMark x1="43295" y1="26154" x2="43295" y2="26154"/>
                        <a14:foregroundMark x1="40613" y1="68462" x2="40613" y2="68462"/>
                        <a14:foregroundMark x1="48659" y1="69231" x2="48659" y2="69231"/>
                        <a14:foregroundMark x1="80843" y1="46923" x2="80843" y2="46923"/>
                        <a14:foregroundMark x1="40230" y1="23846" x2="40230" y2="23846"/>
                        <a14:foregroundMark x1="49042" y1="29231" x2="49042" y2="29231"/>
                        <a14:foregroundMark x1="39080" y1="63846" x2="39080" y2="63846"/>
                        <a14:foregroundMark x1="39847" y1="64615" x2="41379" y2="64615"/>
                        <a14:foregroundMark x1="47510" y1="65385" x2="47510" y2="65385"/>
                        <a14:foregroundMark x1="44444" y1="66154" x2="44444" y2="66154"/>
                        <a14:foregroundMark x1="59387" y1="30000" x2="59387" y2="30000"/>
                        <a14:foregroundMark x1="57471" y1="54615" x2="57471" y2="54615"/>
                        <a14:foregroundMark x1="81226" y1="56923" x2="81226" y2="56923"/>
                        <a14:foregroundMark x1="66284" y1="28462" x2="66284" y2="28462"/>
                        <a14:foregroundMark x1="43678" y1="34615" x2="43678" y2="34615"/>
                        <a14:foregroundMark x1="49425" y1="24615" x2="49425" y2="24615"/>
                        <a14:foregroundMark x1="64751" y1="50000" x2="64751" y2="50000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437748" y="160672"/>
            <a:ext cx="722768" cy="360000"/>
          </a:xfrm>
          <a:prstGeom prst="rect">
            <a:avLst/>
          </a:prstGeom>
        </p:spPr>
      </p:pic>
      <p:sp>
        <p:nvSpPr>
          <p:cNvPr id="11" name="CaixaDeTexto 10">
            <a:hlinkClick r:id="rId7" action="ppaction://hlinksldjump"/>
            <a:extLst>
              <a:ext uri="{FF2B5EF4-FFF2-40B4-BE49-F238E27FC236}">
                <a16:creationId xmlns:a16="http://schemas.microsoft.com/office/drawing/2014/main" id="{660EBDC3-23CF-C4E4-D755-967CF990A1CC}"/>
              </a:ext>
            </a:extLst>
          </p:cNvPr>
          <p:cNvSpPr txBox="1"/>
          <p:nvPr/>
        </p:nvSpPr>
        <p:spPr>
          <a:xfrm>
            <a:off x="7746993" y="204001"/>
            <a:ext cx="1727214" cy="273345"/>
          </a:xfrm>
          <a:prstGeom prst="rect">
            <a:avLst/>
          </a:prstGeom>
          <a:noFill/>
        </p:spPr>
        <p:txBody>
          <a:bodyPr wrap="square" lIns="91440" tIns="45720" rIns="91440" bIns="45720" numCol="1" spcCol="360000" rtlCol="0" anchor="t">
            <a:spAutoFit/>
          </a:bodyPr>
          <a:lstStyle/>
          <a:p>
            <a:pPr algn="ctr">
              <a:lnSpc>
                <a:spcPct val="116000"/>
              </a:lnSpc>
              <a:spcAft>
                <a:spcPts val="800"/>
              </a:spcAft>
            </a:pPr>
            <a:r>
              <a:rPr lang="pt-BR" sz="1100" b="1">
                <a:latin typeface="Raleway SemiBold" pitchFamily="2" charset="0"/>
              </a:rPr>
              <a:t>Resultados agregados</a:t>
            </a:r>
          </a:p>
        </p:txBody>
      </p:sp>
      <p:sp>
        <p:nvSpPr>
          <p:cNvPr id="12" name="CaixaDeTexto 11">
            <a:hlinkClick r:id="rId8" action="ppaction://hlinksldjump"/>
            <a:extLst>
              <a:ext uri="{FF2B5EF4-FFF2-40B4-BE49-F238E27FC236}">
                <a16:creationId xmlns:a16="http://schemas.microsoft.com/office/drawing/2014/main" id="{F9031D62-C289-6577-39B1-611423ED6921}"/>
              </a:ext>
            </a:extLst>
          </p:cNvPr>
          <p:cNvSpPr txBox="1"/>
          <p:nvPr/>
        </p:nvSpPr>
        <p:spPr>
          <a:xfrm>
            <a:off x="9352832" y="203964"/>
            <a:ext cx="1728000" cy="276871"/>
          </a:xfrm>
          <a:prstGeom prst="rect">
            <a:avLst/>
          </a:prstGeom>
          <a:noFill/>
        </p:spPr>
        <p:txBody>
          <a:bodyPr wrap="square" lIns="91440" tIns="45720" rIns="91440" bIns="45720" numCol="1" spcCol="360000" rtlCol="0" anchor="t">
            <a:spAutoFit/>
          </a:bodyPr>
          <a:lstStyle/>
          <a:p>
            <a:pPr algn="ctr">
              <a:lnSpc>
                <a:spcPct val="116000"/>
              </a:lnSpc>
              <a:spcAft>
                <a:spcPts val="800"/>
              </a:spcAft>
            </a:pPr>
            <a:r>
              <a:rPr lang="pt-BR" sz="1100" b="1">
                <a:latin typeface="Raleway SemiBold" pitchFamily="2" charset="0"/>
                <a:cs typeface="EucrosiaUPC" panose="020B0502040204020203" pitchFamily="18" charset="-34"/>
              </a:rPr>
              <a:t>Anexo</a:t>
            </a:r>
          </a:p>
        </p:txBody>
      </p:sp>
      <p:grpSp>
        <p:nvGrpSpPr>
          <p:cNvPr id="13" name="Agrupar 12">
            <a:extLst>
              <a:ext uri="{FF2B5EF4-FFF2-40B4-BE49-F238E27FC236}">
                <a16:creationId xmlns:a16="http://schemas.microsoft.com/office/drawing/2014/main" id="{8C0FEFB7-EAC8-7B9F-334C-C7992D5BAA58}"/>
              </a:ext>
            </a:extLst>
          </p:cNvPr>
          <p:cNvGrpSpPr/>
          <p:nvPr/>
        </p:nvGrpSpPr>
        <p:grpSpPr>
          <a:xfrm>
            <a:off x="11242214" y="278752"/>
            <a:ext cx="219075" cy="114300"/>
            <a:chOff x="9677400" y="1276350"/>
            <a:chExt cx="219075" cy="114300"/>
          </a:xfrm>
        </p:grpSpPr>
        <p:cxnSp>
          <p:nvCxnSpPr>
            <p:cNvPr id="17" name="Conector reto 16">
              <a:extLst>
                <a:ext uri="{FF2B5EF4-FFF2-40B4-BE49-F238E27FC236}">
                  <a16:creationId xmlns:a16="http://schemas.microsoft.com/office/drawing/2014/main" id="{4F9E072A-DA03-22D2-0C70-0A78F4903220}"/>
                </a:ext>
              </a:extLst>
            </p:cNvPr>
            <p:cNvCxnSpPr>
              <a:cxnSpLocks/>
            </p:cNvCxnSpPr>
            <p:nvPr/>
          </p:nvCxnSpPr>
          <p:spPr>
            <a:xfrm>
              <a:off x="9677400" y="1276350"/>
              <a:ext cx="219075" cy="0"/>
            </a:xfrm>
            <a:prstGeom prst="line">
              <a:avLst/>
            </a:prstGeom>
            <a:ln w="25400">
              <a:solidFill>
                <a:schemeClr val="tx2">
                  <a:lumMod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Conector reto 25">
              <a:extLst>
                <a:ext uri="{FF2B5EF4-FFF2-40B4-BE49-F238E27FC236}">
                  <a16:creationId xmlns:a16="http://schemas.microsoft.com/office/drawing/2014/main" id="{2181A9BD-467E-1024-4DCD-C80041956FDF}"/>
                </a:ext>
              </a:extLst>
            </p:cNvPr>
            <p:cNvCxnSpPr>
              <a:cxnSpLocks/>
            </p:cNvCxnSpPr>
            <p:nvPr/>
          </p:nvCxnSpPr>
          <p:spPr>
            <a:xfrm>
              <a:off x="9677400" y="1329771"/>
              <a:ext cx="219075" cy="0"/>
            </a:xfrm>
            <a:prstGeom prst="line">
              <a:avLst/>
            </a:prstGeom>
            <a:ln w="25400">
              <a:solidFill>
                <a:schemeClr val="tx2">
                  <a:lumMod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Conector reto 26">
              <a:extLst>
                <a:ext uri="{FF2B5EF4-FFF2-40B4-BE49-F238E27FC236}">
                  <a16:creationId xmlns:a16="http://schemas.microsoft.com/office/drawing/2014/main" id="{5CF13759-8757-E85A-4157-5D4E62D886E4}"/>
                </a:ext>
              </a:extLst>
            </p:cNvPr>
            <p:cNvCxnSpPr>
              <a:cxnSpLocks/>
            </p:cNvCxnSpPr>
            <p:nvPr/>
          </p:nvCxnSpPr>
          <p:spPr>
            <a:xfrm>
              <a:off x="9677400" y="1390650"/>
              <a:ext cx="219075" cy="0"/>
            </a:xfrm>
            <a:prstGeom prst="line">
              <a:avLst/>
            </a:prstGeom>
            <a:ln w="25400">
              <a:solidFill>
                <a:schemeClr val="tx2">
                  <a:lumMod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8" name="Elipse 27">
            <a:hlinkClick r:id="rId9" action="ppaction://hlinksldjump"/>
            <a:extLst>
              <a:ext uri="{FF2B5EF4-FFF2-40B4-BE49-F238E27FC236}">
                <a16:creationId xmlns:a16="http://schemas.microsoft.com/office/drawing/2014/main" id="{9AC421D0-AAE0-225E-E266-481D7D7ACF99}"/>
              </a:ext>
            </a:extLst>
          </p:cNvPr>
          <p:cNvSpPr/>
          <p:nvPr/>
        </p:nvSpPr>
        <p:spPr>
          <a:xfrm>
            <a:off x="11115675" y="155547"/>
            <a:ext cx="495300" cy="365125"/>
          </a:xfrm>
          <a:prstGeom prst="ellipse">
            <a:avLst/>
          </a:prstGeom>
          <a:solidFill>
            <a:schemeClr val="accent1">
              <a:alpha val="0"/>
            </a:schemeClr>
          </a:solidFill>
          <a:ln>
            <a:solidFill>
              <a:schemeClr val="bg1">
                <a:alpha val="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6716762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7">
          <a:extLst>
            <a:ext uri="{FF2B5EF4-FFF2-40B4-BE49-F238E27FC236}">
              <a16:creationId xmlns:a16="http://schemas.microsoft.com/office/drawing/2014/main" id="{10CC13D9-D279-5645-2A23-860AE1EB55C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6">
            <a:extLst>
              <a:ext uri="{FF2B5EF4-FFF2-40B4-BE49-F238E27FC236}">
                <a16:creationId xmlns:a16="http://schemas.microsoft.com/office/drawing/2014/main" id="{8D26FFBA-053C-2D74-9111-4980658874F8}"/>
              </a:ext>
            </a:extLst>
          </p:cNvPr>
          <p:cNvSpPr/>
          <p:nvPr/>
        </p:nvSpPr>
        <p:spPr>
          <a:xfrm rot="13754109">
            <a:off x="-897476" y="9048"/>
            <a:ext cx="1652126" cy="1652126"/>
          </a:xfrm>
          <a:prstGeom prst="chord">
            <a:avLst>
              <a:gd name="adj1" fmla="val 2700000"/>
              <a:gd name="adj2" fmla="val 12937985"/>
            </a:avLst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aphicFrame>
        <p:nvGraphicFramePr>
          <p:cNvPr id="10" name="Tabela 9">
            <a:extLst>
              <a:ext uri="{FF2B5EF4-FFF2-40B4-BE49-F238E27FC236}">
                <a16:creationId xmlns:a16="http://schemas.microsoft.com/office/drawing/2014/main" id="{B8C24241-B420-5C59-AFDF-5D139C49BED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31586065"/>
              </p:ext>
            </p:extLst>
          </p:nvPr>
        </p:nvGraphicFramePr>
        <p:xfrm>
          <a:off x="1001398" y="2000151"/>
          <a:ext cx="10536223" cy="1533525"/>
        </p:xfrm>
        <a:graphic>
          <a:graphicData uri="http://schemas.openxmlformats.org/drawingml/2006/table">
            <a:tbl>
              <a:tblPr/>
              <a:tblGrid>
                <a:gridCol w="4931588">
                  <a:extLst>
                    <a:ext uri="{9D8B030D-6E8A-4147-A177-3AD203B41FA5}">
                      <a16:colId xmlns:a16="http://schemas.microsoft.com/office/drawing/2014/main" val="1792109114"/>
                    </a:ext>
                  </a:extLst>
                </a:gridCol>
                <a:gridCol w="3540103">
                  <a:extLst>
                    <a:ext uri="{9D8B030D-6E8A-4147-A177-3AD203B41FA5}">
                      <a16:colId xmlns:a16="http://schemas.microsoft.com/office/drawing/2014/main" val="374040707"/>
                    </a:ext>
                  </a:extLst>
                </a:gridCol>
                <a:gridCol w="2064532">
                  <a:extLst>
                    <a:ext uri="{9D8B030D-6E8A-4147-A177-3AD203B41FA5}">
                      <a16:colId xmlns:a16="http://schemas.microsoft.com/office/drawing/2014/main" val="1267278976"/>
                    </a:ext>
                  </a:extLst>
                </a:gridCol>
              </a:tblGrid>
              <a:tr h="190500">
                <a:tc gridSpan="3">
                  <a:txBody>
                    <a:bodyPr/>
                    <a:lstStyle/>
                    <a:p>
                      <a:pPr algn="ctr" fontAlgn="b"/>
                      <a:r>
                        <a:rPr lang="pt-BR" sz="1000" b="1" i="0" u="none" strike="noStrike">
                          <a:solidFill>
                            <a:srgbClr val="FFFFFF"/>
                          </a:solidFill>
                          <a:effectLst/>
                          <a:latin typeface="Segoe UI" panose="020B0502040204020203" pitchFamily="34" charset="0"/>
                        </a:rPr>
                        <a:t>Financeiro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6F38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1491106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1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Empresa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AE9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1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Órgão Supervisor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AE9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1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Dependência do Tesouro Nacional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AE9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0657141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Basa - Banco da Amazônia S.A.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Ministério da Fazenda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Não dependente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26960605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BB (Grupo) - Banco do Brasil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Ministério da Fazenda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Não dependente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20863165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BNB - Banco do Nordeste do Brasil S.A.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Ministério da Fazenda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Não dependente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24560938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BNDES (Grupo) - Banco Nacional de Desenvolvimento Econômico e Social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Ministério do Desenvolvimento, Indústria, Comércio e Serviços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Não dependente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92837060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Caixa (Grupo) - Caixa Econômica Federal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Ministério da Fazenda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Não dependente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30826933"/>
                  </a:ext>
                </a:extLst>
              </a:tr>
              <a:tr h="200025"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Finep - Financiadora de Estudos e Projetos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Ministério da Ciência, Tecnologia e Inovação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Não dependente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3530280"/>
                  </a:ext>
                </a:extLst>
              </a:tr>
            </a:tbl>
          </a:graphicData>
        </a:graphic>
      </p:graphicFrame>
      <p:graphicFrame>
        <p:nvGraphicFramePr>
          <p:cNvPr id="2" name="Tabela 1">
            <a:extLst>
              <a:ext uri="{FF2B5EF4-FFF2-40B4-BE49-F238E27FC236}">
                <a16:creationId xmlns:a16="http://schemas.microsoft.com/office/drawing/2014/main" id="{D8ABDF9A-8587-DCBA-3A46-5689F6C1467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71095764"/>
              </p:ext>
            </p:extLst>
          </p:nvPr>
        </p:nvGraphicFramePr>
        <p:xfrm>
          <a:off x="1001397" y="3776906"/>
          <a:ext cx="10536225" cy="2486025"/>
        </p:xfrm>
        <a:graphic>
          <a:graphicData uri="http://schemas.openxmlformats.org/drawingml/2006/table">
            <a:tbl>
              <a:tblPr/>
              <a:tblGrid>
                <a:gridCol w="4944946">
                  <a:extLst>
                    <a:ext uri="{9D8B030D-6E8A-4147-A177-3AD203B41FA5}">
                      <a16:colId xmlns:a16="http://schemas.microsoft.com/office/drawing/2014/main" val="2200308794"/>
                    </a:ext>
                  </a:extLst>
                </a:gridCol>
                <a:gridCol w="3549693">
                  <a:extLst>
                    <a:ext uri="{9D8B030D-6E8A-4147-A177-3AD203B41FA5}">
                      <a16:colId xmlns:a16="http://schemas.microsoft.com/office/drawing/2014/main" val="3510813229"/>
                    </a:ext>
                  </a:extLst>
                </a:gridCol>
                <a:gridCol w="2041586">
                  <a:extLst>
                    <a:ext uri="{9D8B030D-6E8A-4147-A177-3AD203B41FA5}">
                      <a16:colId xmlns:a16="http://schemas.microsoft.com/office/drawing/2014/main" val="904154310"/>
                    </a:ext>
                  </a:extLst>
                </a:gridCol>
              </a:tblGrid>
              <a:tr h="190500">
                <a:tc gridSpan="3">
                  <a:txBody>
                    <a:bodyPr/>
                    <a:lstStyle/>
                    <a:p>
                      <a:pPr algn="ctr" fontAlgn="b"/>
                      <a:r>
                        <a:rPr lang="pt-BR" sz="1000" b="1" i="0" u="none" strike="noStrike">
                          <a:solidFill>
                            <a:srgbClr val="FFFFFF"/>
                          </a:solidFill>
                          <a:effectLst/>
                          <a:latin typeface="Segoe UI" panose="020B0502040204020203" pitchFamily="34" charset="0"/>
                        </a:rPr>
                        <a:t>Infraestrutura e transporte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242F6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02989042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1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Empresa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AE9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1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Órgão Supervisor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AE9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1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Dependência do Tesouro Nacional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AE9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31045743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APS - Autoridade Portuária de Santos S.A.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Ministério de Portos e Aeroportos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Não dependente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67180548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CBTU - Companhia Brasileira de Trens Urbanos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Ministério das Cidades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Dependente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043882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CDC - Companhia Docas do Ceará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Ministério de Portos e Aeroportos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Não dependente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74673421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CDP - Companhia Docas do Pará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Ministério de Portos e Aeroportos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Não dependente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46194848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CDRJ - Companhia Docas do Rio de Janeiro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Ministério de Portos e Aeroportos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Não dependente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20272647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Codeba - Companhia das Docas do Estado da Bahia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Ministério de Portos e Aeroportos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Não dependente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19726289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 err="1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Codern</a:t>
                      </a:r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 - Companhia Docas do Rio Grande do Norte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Ministério de Portos e Aeroportos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Não dependente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1173970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Codevasf - Companhia de Desenvolvimento dos Vales do São Francisco e do Parnaíba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Ministério da Integração e do Desenvolvimento Regional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Dependente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01493901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Infra - Infra S.A.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Ministério dos Transportes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Dependente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81201719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Infraero - Empresa Brasileira de Infraestrutura Aeroportuária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Ministério de Portos e Aeroportos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Não dependente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24477016"/>
                  </a:ext>
                </a:extLst>
              </a:tr>
              <a:tr h="200025"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Trensurb - Empresa de Trens Urbanos de Porto Alegre S.A.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Ministério das Cidades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Dependente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28563339"/>
                  </a:ext>
                </a:extLst>
              </a:tr>
            </a:tbl>
          </a:graphicData>
        </a:graphic>
      </p:graphicFrame>
      <p:sp>
        <p:nvSpPr>
          <p:cNvPr id="3" name="Espaço Reservado para Número de Slide 2">
            <a:extLst>
              <a:ext uri="{FF2B5EF4-FFF2-40B4-BE49-F238E27FC236}">
                <a16:creationId xmlns:a16="http://schemas.microsoft.com/office/drawing/2014/main" id="{F6F8A158-9C6E-4059-9CBE-B4A338A5989D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 smtClean="0"/>
              <a:t>11</a:t>
            </a:fld>
            <a:endParaRPr lang="pt-BR"/>
          </a:p>
        </p:txBody>
      </p:sp>
      <p:sp>
        <p:nvSpPr>
          <p:cNvPr id="4" name="Google Shape;130;p6">
            <a:extLst>
              <a:ext uri="{FF2B5EF4-FFF2-40B4-BE49-F238E27FC236}">
                <a16:creationId xmlns:a16="http://schemas.microsoft.com/office/drawing/2014/main" id="{F1BAB8D6-D9C6-8045-E4F7-D740BD442815}"/>
              </a:ext>
            </a:extLst>
          </p:cNvPr>
          <p:cNvSpPr txBox="1"/>
          <p:nvPr/>
        </p:nvSpPr>
        <p:spPr>
          <a:xfrm>
            <a:off x="864454" y="972613"/>
            <a:ext cx="10003866" cy="84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Play"/>
              <a:buNone/>
            </a:pPr>
            <a:r>
              <a:rPr lang="pt-BR" sz="3000">
                <a:solidFill>
                  <a:srgbClr val="143C64"/>
                </a:solidFill>
                <a:highlight>
                  <a:schemeClr val="lt1"/>
                </a:highlight>
                <a:latin typeface="Raleway Black"/>
                <a:ea typeface="Raleway Black"/>
                <a:cs typeface="Raleway Black"/>
                <a:sym typeface="Raleway Black"/>
              </a:rPr>
              <a:t>Anexo - Relação das empresas estatais federais</a:t>
            </a:r>
          </a:p>
        </p:txBody>
      </p:sp>
      <p:sp>
        <p:nvSpPr>
          <p:cNvPr id="5" name="Retângulo: Cantos Arredondados 4">
            <a:extLst>
              <a:ext uri="{FF2B5EF4-FFF2-40B4-BE49-F238E27FC236}">
                <a16:creationId xmlns:a16="http://schemas.microsoft.com/office/drawing/2014/main" id="{23EECAB9-E4B3-02DA-F4A8-C71AA9ED5C7A}"/>
              </a:ext>
            </a:extLst>
          </p:cNvPr>
          <p:cNvSpPr/>
          <p:nvPr/>
        </p:nvSpPr>
        <p:spPr>
          <a:xfrm>
            <a:off x="5286375" y="136525"/>
            <a:ext cx="6543675" cy="402836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CaixaDeTexto 6">
            <a:hlinkClick r:id="rId3" action="ppaction://hlinksldjump"/>
            <a:extLst>
              <a:ext uri="{FF2B5EF4-FFF2-40B4-BE49-F238E27FC236}">
                <a16:creationId xmlns:a16="http://schemas.microsoft.com/office/drawing/2014/main" id="{9CC171C0-0C18-5BE6-C502-FAE581AFAA14}"/>
              </a:ext>
            </a:extLst>
          </p:cNvPr>
          <p:cNvSpPr txBox="1"/>
          <p:nvPr/>
        </p:nvSpPr>
        <p:spPr>
          <a:xfrm>
            <a:off x="6018207" y="194926"/>
            <a:ext cx="1728000" cy="273345"/>
          </a:xfrm>
          <a:prstGeom prst="rect">
            <a:avLst/>
          </a:prstGeom>
          <a:noFill/>
        </p:spPr>
        <p:txBody>
          <a:bodyPr wrap="square" lIns="91440" tIns="45720" rIns="91440" bIns="45720" numCol="1" spcCol="360000" rtlCol="0" anchor="t">
            <a:spAutoFit/>
          </a:bodyPr>
          <a:lstStyle/>
          <a:p>
            <a:pPr algn="ctr">
              <a:lnSpc>
                <a:spcPct val="116000"/>
              </a:lnSpc>
              <a:spcAft>
                <a:spcPts val="800"/>
              </a:spcAft>
            </a:pPr>
            <a:r>
              <a:rPr lang="pt-BR" sz="1100" b="1">
                <a:latin typeface="Raleway SemiBold" pitchFamily="2" charset="0"/>
              </a:rPr>
              <a:t>Apresentação</a:t>
            </a:r>
          </a:p>
        </p:txBody>
      </p:sp>
      <p:pic>
        <p:nvPicPr>
          <p:cNvPr id="8" name="Imagem 7">
            <a:hlinkClick r:id="rId4"/>
            <a:extLst>
              <a:ext uri="{FF2B5EF4-FFF2-40B4-BE49-F238E27FC236}">
                <a16:creationId xmlns:a16="http://schemas.microsoft.com/office/drawing/2014/main" id="{F40EDC5F-57E9-A975-F51B-A2D373B285A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>
                        <a14:foregroundMark x1="45977" y1="27692" x2="45977" y2="27692"/>
                        <a14:foregroundMark x1="46360" y1="43846" x2="46360" y2="43846"/>
                        <a14:foregroundMark x1="43295" y1="69231" x2="43295" y2="69231"/>
                        <a14:foregroundMark x1="41762" y1="28462" x2="41762" y2="28462"/>
                        <a14:foregroundMark x1="45977" y1="70000" x2="45977" y2="70000"/>
                        <a14:foregroundMark x1="57471" y1="35385" x2="57471" y2="35385"/>
                        <a14:foregroundMark x1="69349" y1="63846" x2="69349" y2="63846"/>
                        <a14:foregroundMark x1="58238" y1="67692" x2="58238" y2="67692"/>
                        <a14:foregroundMark x1="84291" y1="31538" x2="84291" y2="31538"/>
                        <a14:foregroundMark x1="77011" y1="31538" x2="77011" y2="31538"/>
                        <a14:foregroundMark x1="80843" y1="65385" x2="80843" y2="65385"/>
                        <a14:foregroundMark x1="67816" y1="33846" x2="67816" y2="33846"/>
                        <a14:foregroundMark x1="58238" y1="63077" x2="58238" y2="63077"/>
                        <a14:foregroundMark x1="67433" y1="56154" x2="67433" y2="56154"/>
                        <a14:foregroundMark x1="47126" y1="31538" x2="47126" y2="31538"/>
                        <a14:foregroundMark x1="43295" y1="26154" x2="43295" y2="26154"/>
                        <a14:foregroundMark x1="40613" y1="68462" x2="40613" y2="68462"/>
                        <a14:foregroundMark x1="48659" y1="69231" x2="48659" y2="69231"/>
                        <a14:foregroundMark x1="80843" y1="46923" x2="80843" y2="46923"/>
                        <a14:foregroundMark x1="40230" y1="23846" x2="40230" y2="23846"/>
                        <a14:foregroundMark x1="49042" y1="29231" x2="49042" y2="29231"/>
                        <a14:foregroundMark x1="39080" y1="63846" x2="39080" y2="63846"/>
                        <a14:foregroundMark x1="39847" y1="64615" x2="41379" y2="64615"/>
                        <a14:foregroundMark x1="47510" y1="65385" x2="47510" y2="65385"/>
                        <a14:foregroundMark x1="44444" y1="66154" x2="44444" y2="66154"/>
                        <a14:foregroundMark x1="59387" y1="30000" x2="59387" y2="30000"/>
                        <a14:foregroundMark x1="57471" y1="54615" x2="57471" y2="54615"/>
                        <a14:foregroundMark x1="81226" y1="56923" x2="81226" y2="56923"/>
                        <a14:foregroundMark x1="66284" y1="28462" x2="66284" y2="28462"/>
                        <a14:foregroundMark x1="43678" y1="34615" x2="43678" y2="34615"/>
                        <a14:foregroundMark x1="49425" y1="24615" x2="49425" y2="24615"/>
                        <a14:foregroundMark x1="64751" y1="50000" x2="64751" y2="50000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437748" y="160672"/>
            <a:ext cx="722768" cy="360000"/>
          </a:xfrm>
          <a:prstGeom prst="rect">
            <a:avLst/>
          </a:prstGeom>
        </p:spPr>
      </p:pic>
      <p:sp>
        <p:nvSpPr>
          <p:cNvPr id="9" name="CaixaDeTexto 8">
            <a:hlinkClick r:id="rId7" action="ppaction://hlinksldjump"/>
            <a:extLst>
              <a:ext uri="{FF2B5EF4-FFF2-40B4-BE49-F238E27FC236}">
                <a16:creationId xmlns:a16="http://schemas.microsoft.com/office/drawing/2014/main" id="{0BE12CCC-CB4F-7C8B-FB30-69A4E7A428DF}"/>
              </a:ext>
            </a:extLst>
          </p:cNvPr>
          <p:cNvSpPr txBox="1"/>
          <p:nvPr/>
        </p:nvSpPr>
        <p:spPr>
          <a:xfrm>
            <a:off x="7746993" y="204001"/>
            <a:ext cx="1727214" cy="273345"/>
          </a:xfrm>
          <a:prstGeom prst="rect">
            <a:avLst/>
          </a:prstGeom>
          <a:noFill/>
        </p:spPr>
        <p:txBody>
          <a:bodyPr wrap="square" lIns="91440" tIns="45720" rIns="91440" bIns="45720" numCol="1" spcCol="360000" rtlCol="0" anchor="t">
            <a:spAutoFit/>
          </a:bodyPr>
          <a:lstStyle/>
          <a:p>
            <a:pPr algn="ctr">
              <a:lnSpc>
                <a:spcPct val="116000"/>
              </a:lnSpc>
              <a:spcAft>
                <a:spcPts val="800"/>
              </a:spcAft>
            </a:pPr>
            <a:r>
              <a:rPr lang="pt-BR" sz="1100" b="1">
                <a:latin typeface="Raleway SemiBold" pitchFamily="2" charset="0"/>
              </a:rPr>
              <a:t>Resultados agregados</a:t>
            </a:r>
          </a:p>
        </p:txBody>
      </p:sp>
      <p:sp>
        <p:nvSpPr>
          <p:cNvPr id="11" name="CaixaDeTexto 10">
            <a:hlinkClick r:id="rId8" action="ppaction://hlinksldjump"/>
            <a:extLst>
              <a:ext uri="{FF2B5EF4-FFF2-40B4-BE49-F238E27FC236}">
                <a16:creationId xmlns:a16="http://schemas.microsoft.com/office/drawing/2014/main" id="{983F7247-DD45-F32F-9772-A3DF94948AFD}"/>
              </a:ext>
            </a:extLst>
          </p:cNvPr>
          <p:cNvSpPr txBox="1"/>
          <p:nvPr/>
        </p:nvSpPr>
        <p:spPr>
          <a:xfrm>
            <a:off x="9352832" y="203964"/>
            <a:ext cx="1728000" cy="276871"/>
          </a:xfrm>
          <a:prstGeom prst="rect">
            <a:avLst/>
          </a:prstGeom>
          <a:noFill/>
        </p:spPr>
        <p:txBody>
          <a:bodyPr wrap="square" lIns="91440" tIns="45720" rIns="91440" bIns="45720" numCol="1" spcCol="360000" rtlCol="0" anchor="t">
            <a:spAutoFit/>
          </a:bodyPr>
          <a:lstStyle/>
          <a:p>
            <a:pPr algn="ctr">
              <a:lnSpc>
                <a:spcPct val="116000"/>
              </a:lnSpc>
              <a:spcAft>
                <a:spcPts val="800"/>
              </a:spcAft>
            </a:pPr>
            <a:r>
              <a:rPr lang="pt-BR" sz="1100" b="1">
                <a:latin typeface="Raleway SemiBold" pitchFamily="2" charset="0"/>
                <a:cs typeface="EucrosiaUPC" panose="020B0502040204020203" pitchFamily="18" charset="-34"/>
              </a:rPr>
              <a:t>Anexo</a:t>
            </a:r>
          </a:p>
        </p:txBody>
      </p:sp>
      <p:grpSp>
        <p:nvGrpSpPr>
          <p:cNvPr id="12" name="Agrupar 11">
            <a:extLst>
              <a:ext uri="{FF2B5EF4-FFF2-40B4-BE49-F238E27FC236}">
                <a16:creationId xmlns:a16="http://schemas.microsoft.com/office/drawing/2014/main" id="{71A8EA61-B3EA-2F5F-B8AB-DBCA9DF6837F}"/>
              </a:ext>
            </a:extLst>
          </p:cNvPr>
          <p:cNvGrpSpPr/>
          <p:nvPr/>
        </p:nvGrpSpPr>
        <p:grpSpPr>
          <a:xfrm>
            <a:off x="11242214" y="278752"/>
            <a:ext cx="219075" cy="114300"/>
            <a:chOff x="9677400" y="1276350"/>
            <a:chExt cx="219075" cy="114300"/>
          </a:xfrm>
        </p:grpSpPr>
        <p:cxnSp>
          <p:nvCxnSpPr>
            <p:cNvPr id="13" name="Conector reto 12">
              <a:extLst>
                <a:ext uri="{FF2B5EF4-FFF2-40B4-BE49-F238E27FC236}">
                  <a16:creationId xmlns:a16="http://schemas.microsoft.com/office/drawing/2014/main" id="{D9AD3D3C-D63A-C787-FB31-1A644F2801B5}"/>
                </a:ext>
              </a:extLst>
            </p:cNvPr>
            <p:cNvCxnSpPr>
              <a:cxnSpLocks/>
            </p:cNvCxnSpPr>
            <p:nvPr/>
          </p:nvCxnSpPr>
          <p:spPr>
            <a:xfrm>
              <a:off x="9677400" y="1276350"/>
              <a:ext cx="219075" cy="0"/>
            </a:xfrm>
            <a:prstGeom prst="line">
              <a:avLst/>
            </a:prstGeom>
            <a:ln w="25400">
              <a:solidFill>
                <a:schemeClr val="tx2">
                  <a:lumMod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Conector reto 16">
              <a:extLst>
                <a:ext uri="{FF2B5EF4-FFF2-40B4-BE49-F238E27FC236}">
                  <a16:creationId xmlns:a16="http://schemas.microsoft.com/office/drawing/2014/main" id="{11BD675A-6E11-12EB-37CD-91265F70EA1A}"/>
                </a:ext>
              </a:extLst>
            </p:cNvPr>
            <p:cNvCxnSpPr>
              <a:cxnSpLocks/>
            </p:cNvCxnSpPr>
            <p:nvPr/>
          </p:nvCxnSpPr>
          <p:spPr>
            <a:xfrm>
              <a:off x="9677400" y="1329771"/>
              <a:ext cx="219075" cy="0"/>
            </a:xfrm>
            <a:prstGeom prst="line">
              <a:avLst/>
            </a:prstGeom>
            <a:ln w="25400">
              <a:solidFill>
                <a:schemeClr val="tx2">
                  <a:lumMod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Conector reto 25">
              <a:extLst>
                <a:ext uri="{FF2B5EF4-FFF2-40B4-BE49-F238E27FC236}">
                  <a16:creationId xmlns:a16="http://schemas.microsoft.com/office/drawing/2014/main" id="{44207536-9448-C1DD-B54A-D57A3F05827D}"/>
                </a:ext>
              </a:extLst>
            </p:cNvPr>
            <p:cNvCxnSpPr>
              <a:cxnSpLocks/>
            </p:cNvCxnSpPr>
            <p:nvPr/>
          </p:nvCxnSpPr>
          <p:spPr>
            <a:xfrm>
              <a:off x="9677400" y="1390650"/>
              <a:ext cx="219075" cy="0"/>
            </a:xfrm>
            <a:prstGeom prst="line">
              <a:avLst/>
            </a:prstGeom>
            <a:ln w="25400">
              <a:solidFill>
                <a:schemeClr val="tx2">
                  <a:lumMod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7" name="Elipse 26">
            <a:hlinkClick r:id="rId9" action="ppaction://hlinksldjump"/>
            <a:extLst>
              <a:ext uri="{FF2B5EF4-FFF2-40B4-BE49-F238E27FC236}">
                <a16:creationId xmlns:a16="http://schemas.microsoft.com/office/drawing/2014/main" id="{D08E4719-480E-1E00-FD10-21CD2C98D358}"/>
              </a:ext>
            </a:extLst>
          </p:cNvPr>
          <p:cNvSpPr/>
          <p:nvPr/>
        </p:nvSpPr>
        <p:spPr>
          <a:xfrm>
            <a:off x="11115675" y="155547"/>
            <a:ext cx="495300" cy="365125"/>
          </a:xfrm>
          <a:prstGeom prst="ellipse">
            <a:avLst/>
          </a:prstGeom>
          <a:solidFill>
            <a:schemeClr val="accent1">
              <a:alpha val="0"/>
            </a:schemeClr>
          </a:solidFill>
          <a:ln>
            <a:solidFill>
              <a:schemeClr val="bg1">
                <a:alpha val="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0246462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7">
          <a:extLst>
            <a:ext uri="{FF2B5EF4-FFF2-40B4-BE49-F238E27FC236}">
              <a16:creationId xmlns:a16="http://schemas.microsoft.com/office/drawing/2014/main" id="{37A0C36E-3D25-E612-8F39-08809F1050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6">
            <a:extLst>
              <a:ext uri="{FF2B5EF4-FFF2-40B4-BE49-F238E27FC236}">
                <a16:creationId xmlns:a16="http://schemas.microsoft.com/office/drawing/2014/main" id="{8C4E6DAE-8F0A-3FED-B7DB-AC5301D2D9A8}"/>
              </a:ext>
            </a:extLst>
          </p:cNvPr>
          <p:cNvSpPr/>
          <p:nvPr/>
        </p:nvSpPr>
        <p:spPr>
          <a:xfrm rot="13754109">
            <a:off x="-897476" y="9048"/>
            <a:ext cx="1652126" cy="1652126"/>
          </a:xfrm>
          <a:prstGeom prst="chord">
            <a:avLst>
              <a:gd name="adj1" fmla="val 2700000"/>
              <a:gd name="adj2" fmla="val 12937985"/>
            </a:avLst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aphicFrame>
        <p:nvGraphicFramePr>
          <p:cNvPr id="4" name="Tabela 3">
            <a:extLst>
              <a:ext uri="{FF2B5EF4-FFF2-40B4-BE49-F238E27FC236}">
                <a16:creationId xmlns:a16="http://schemas.microsoft.com/office/drawing/2014/main" id="{25AFAD08-0327-0904-BB0E-5E6C0F27533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19537089"/>
              </p:ext>
            </p:extLst>
          </p:nvPr>
        </p:nvGraphicFramePr>
        <p:xfrm>
          <a:off x="1001398" y="2007078"/>
          <a:ext cx="10564502" cy="1533525"/>
        </p:xfrm>
        <a:graphic>
          <a:graphicData uri="http://schemas.openxmlformats.org/drawingml/2006/table">
            <a:tbl>
              <a:tblPr/>
              <a:tblGrid>
                <a:gridCol w="4958218">
                  <a:extLst>
                    <a:ext uri="{9D8B030D-6E8A-4147-A177-3AD203B41FA5}">
                      <a16:colId xmlns:a16="http://schemas.microsoft.com/office/drawing/2014/main" val="2448934919"/>
                    </a:ext>
                  </a:extLst>
                </a:gridCol>
                <a:gridCol w="3559219">
                  <a:extLst>
                    <a:ext uri="{9D8B030D-6E8A-4147-A177-3AD203B41FA5}">
                      <a16:colId xmlns:a16="http://schemas.microsoft.com/office/drawing/2014/main" val="318554442"/>
                    </a:ext>
                  </a:extLst>
                </a:gridCol>
                <a:gridCol w="2047065">
                  <a:extLst>
                    <a:ext uri="{9D8B030D-6E8A-4147-A177-3AD203B41FA5}">
                      <a16:colId xmlns:a16="http://schemas.microsoft.com/office/drawing/2014/main" val="1360421067"/>
                    </a:ext>
                  </a:extLst>
                </a:gridCol>
              </a:tblGrid>
              <a:tr h="190500">
                <a:tc gridSpan="3">
                  <a:txBody>
                    <a:bodyPr/>
                    <a:lstStyle/>
                    <a:p>
                      <a:pPr algn="ctr" fontAlgn="b"/>
                      <a:r>
                        <a:rPr lang="pt-BR" sz="1000" b="1" i="0" u="none" strike="noStrike">
                          <a:solidFill>
                            <a:srgbClr val="FFFFFF"/>
                          </a:solidFill>
                          <a:effectLst/>
                          <a:latin typeface="Segoe UI" panose="020B0502040204020203" pitchFamily="34" charset="0"/>
                        </a:rPr>
                        <a:t>Minas e energia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94F28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43518294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1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Empresa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AE9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1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Órgão Supervisor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AE9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1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Dependência do Tesouro Nacional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AE9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53761779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CPRM - Companhia de Pesquisa de Recursos Minerais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Ministério de Minas e Energia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Dependente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34310219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 err="1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ENBPar</a:t>
                      </a:r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 (Grupo)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Ministério de Minas e Energia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Não dependente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05117023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EPE - Empresa de Pesquisa Energética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Ministério de Minas e Energia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Dependente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38859055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Nuclep - Nuclebrás Equipamentos Pesados S.A.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Ministério de Minas e Energia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Dependente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57004961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Petrobras (Grupo)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Ministério de Minas e Energia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Não dependente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54349428"/>
                  </a:ext>
                </a:extLst>
              </a:tr>
              <a:tr h="200025"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PPSA - Empresa Brasileira de Administração de Petróleo e Gás Natural S.A.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Ministério de Minas e Energia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Não dependente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33822927"/>
                  </a:ext>
                </a:extLst>
              </a:tr>
            </a:tbl>
          </a:graphicData>
        </a:graphic>
      </p:graphicFrame>
      <p:graphicFrame>
        <p:nvGraphicFramePr>
          <p:cNvPr id="5" name="Tabela 4">
            <a:extLst>
              <a:ext uri="{FF2B5EF4-FFF2-40B4-BE49-F238E27FC236}">
                <a16:creationId xmlns:a16="http://schemas.microsoft.com/office/drawing/2014/main" id="{B5617A37-FB5C-5995-BAF1-30BE3B0C329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76239694"/>
              </p:ext>
            </p:extLst>
          </p:nvPr>
        </p:nvGraphicFramePr>
        <p:xfrm>
          <a:off x="1001398" y="3772839"/>
          <a:ext cx="10564500" cy="962025"/>
        </p:xfrm>
        <a:graphic>
          <a:graphicData uri="http://schemas.openxmlformats.org/drawingml/2006/table">
            <a:tbl>
              <a:tblPr/>
              <a:tblGrid>
                <a:gridCol w="4958217">
                  <a:extLst>
                    <a:ext uri="{9D8B030D-6E8A-4147-A177-3AD203B41FA5}">
                      <a16:colId xmlns:a16="http://schemas.microsoft.com/office/drawing/2014/main" val="4112003848"/>
                    </a:ext>
                  </a:extLst>
                </a:gridCol>
                <a:gridCol w="3559218">
                  <a:extLst>
                    <a:ext uri="{9D8B030D-6E8A-4147-A177-3AD203B41FA5}">
                      <a16:colId xmlns:a16="http://schemas.microsoft.com/office/drawing/2014/main" val="2016115070"/>
                    </a:ext>
                  </a:extLst>
                </a:gridCol>
                <a:gridCol w="2047065">
                  <a:extLst>
                    <a:ext uri="{9D8B030D-6E8A-4147-A177-3AD203B41FA5}">
                      <a16:colId xmlns:a16="http://schemas.microsoft.com/office/drawing/2014/main" val="1801007665"/>
                    </a:ext>
                  </a:extLst>
                </a:gridCol>
              </a:tblGrid>
              <a:tr h="190500">
                <a:tc gridSpan="3">
                  <a:txBody>
                    <a:bodyPr/>
                    <a:lstStyle/>
                    <a:p>
                      <a:pPr algn="ctr" fontAlgn="b"/>
                      <a:r>
                        <a:rPr lang="pt-BR" sz="1000" b="1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Papel moeda e gestão de ativos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5441554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1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Empresa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AE9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1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Órgão Supervisor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AE9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1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Dependência do Tesouro Nacional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AE9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21764256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ABGF - Agência Brasileira Gestora de Fundos Garantidores e Garantias S.A.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Ministério da Fazenda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Não dependente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19332612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CMB - Casa da Moeda do Brasil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Ministério da Fazenda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Não dependente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76592653"/>
                  </a:ext>
                </a:extLst>
              </a:tr>
              <a:tr h="200025"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Emgea - Empresa Gestora de Ativos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Ministério da Fazenda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Não dependente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70051256"/>
                  </a:ext>
                </a:extLst>
              </a:tr>
            </a:tbl>
          </a:graphicData>
        </a:graphic>
      </p:graphicFrame>
      <p:graphicFrame>
        <p:nvGraphicFramePr>
          <p:cNvPr id="9" name="Tabela 8">
            <a:extLst>
              <a:ext uri="{FF2B5EF4-FFF2-40B4-BE49-F238E27FC236}">
                <a16:creationId xmlns:a16="http://schemas.microsoft.com/office/drawing/2014/main" id="{A92AE6E7-B77F-7AF2-63D0-3106F0B5977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01030247"/>
              </p:ext>
            </p:extLst>
          </p:nvPr>
        </p:nvGraphicFramePr>
        <p:xfrm>
          <a:off x="1001398" y="5006764"/>
          <a:ext cx="10564499" cy="1152525"/>
        </p:xfrm>
        <a:graphic>
          <a:graphicData uri="http://schemas.openxmlformats.org/drawingml/2006/table">
            <a:tbl>
              <a:tblPr/>
              <a:tblGrid>
                <a:gridCol w="4958216">
                  <a:extLst>
                    <a:ext uri="{9D8B030D-6E8A-4147-A177-3AD203B41FA5}">
                      <a16:colId xmlns:a16="http://schemas.microsoft.com/office/drawing/2014/main" val="2187358358"/>
                    </a:ext>
                  </a:extLst>
                </a:gridCol>
                <a:gridCol w="3559218">
                  <a:extLst>
                    <a:ext uri="{9D8B030D-6E8A-4147-A177-3AD203B41FA5}">
                      <a16:colId xmlns:a16="http://schemas.microsoft.com/office/drawing/2014/main" val="2101131181"/>
                    </a:ext>
                  </a:extLst>
                </a:gridCol>
                <a:gridCol w="2047065">
                  <a:extLst>
                    <a:ext uri="{9D8B030D-6E8A-4147-A177-3AD203B41FA5}">
                      <a16:colId xmlns:a16="http://schemas.microsoft.com/office/drawing/2014/main" val="3072418741"/>
                    </a:ext>
                  </a:extLst>
                </a:gridCol>
              </a:tblGrid>
              <a:tr h="190500">
                <a:tc gridSpan="3">
                  <a:txBody>
                    <a:bodyPr/>
                    <a:lstStyle/>
                    <a:p>
                      <a:pPr algn="ctr" fontAlgn="b"/>
                      <a:r>
                        <a:rPr lang="pt-BR" sz="1000" b="1" i="0" u="none" strike="noStrike">
                          <a:solidFill>
                            <a:srgbClr val="FFFFFF"/>
                          </a:solidFill>
                          <a:effectLst/>
                          <a:latin typeface="Segoe UI" panose="020B0502040204020203" pitchFamily="34" charset="0"/>
                        </a:rPr>
                        <a:t>Saúde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CA4D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48753561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1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Empresa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AE9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1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Órgão Supervisor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AE9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1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Dependência do Tesouro Nacional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AE9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76276026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 err="1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Ebserh</a:t>
                      </a:r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 - Empresa Brasileira de Serviços Hospitalares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Ministério da Educação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Dependente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84021909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Conceição - Hospital Nossa Senhora da Conceição S.A.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Ministério da Saúde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Dependente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79680171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HCPA - Hospital de Clínicas de Porto Alegre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Ministério da Educação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Dependente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97925686"/>
                  </a:ext>
                </a:extLst>
              </a:tr>
              <a:tr h="200025"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Hemobrás - Empresa Brasileira de Hemoderivados e Biotecnologia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Ministério da Saúde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Não dependente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34437503"/>
                  </a:ext>
                </a:extLst>
              </a:tr>
            </a:tbl>
          </a:graphicData>
        </a:graphic>
      </p:graphicFrame>
      <p:sp>
        <p:nvSpPr>
          <p:cNvPr id="2" name="Espaço Reservado para Número de Slide 1">
            <a:extLst>
              <a:ext uri="{FF2B5EF4-FFF2-40B4-BE49-F238E27FC236}">
                <a16:creationId xmlns:a16="http://schemas.microsoft.com/office/drawing/2014/main" id="{51A3C90C-57B2-412C-9D83-2C2EE13E3D42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 smtClean="0"/>
              <a:t>12</a:t>
            </a:fld>
            <a:endParaRPr lang="pt-BR"/>
          </a:p>
        </p:txBody>
      </p:sp>
      <p:sp>
        <p:nvSpPr>
          <p:cNvPr id="3" name="Google Shape;130;p6">
            <a:extLst>
              <a:ext uri="{FF2B5EF4-FFF2-40B4-BE49-F238E27FC236}">
                <a16:creationId xmlns:a16="http://schemas.microsoft.com/office/drawing/2014/main" id="{D4590D51-C4F9-48B5-E6FA-63FC181703EA}"/>
              </a:ext>
            </a:extLst>
          </p:cNvPr>
          <p:cNvSpPr txBox="1"/>
          <p:nvPr/>
        </p:nvSpPr>
        <p:spPr>
          <a:xfrm>
            <a:off x="864454" y="979546"/>
            <a:ext cx="10003866" cy="84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Play"/>
              <a:buNone/>
            </a:pPr>
            <a:r>
              <a:rPr lang="pt-BR" sz="3000">
                <a:solidFill>
                  <a:srgbClr val="143C64"/>
                </a:solidFill>
                <a:highlight>
                  <a:schemeClr val="lt1"/>
                </a:highlight>
                <a:latin typeface="Raleway Black"/>
                <a:ea typeface="Raleway Black"/>
                <a:cs typeface="Raleway Black"/>
                <a:sym typeface="Raleway Black"/>
              </a:rPr>
              <a:t>Anexo - Relação das empresas estatais federais</a:t>
            </a:r>
          </a:p>
        </p:txBody>
      </p:sp>
      <p:sp>
        <p:nvSpPr>
          <p:cNvPr id="10" name="Retângulo: Cantos Arredondados 9">
            <a:extLst>
              <a:ext uri="{FF2B5EF4-FFF2-40B4-BE49-F238E27FC236}">
                <a16:creationId xmlns:a16="http://schemas.microsoft.com/office/drawing/2014/main" id="{68DE1CEF-B0E3-E360-3C4A-ADFE3DC2E610}"/>
              </a:ext>
            </a:extLst>
          </p:cNvPr>
          <p:cNvSpPr/>
          <p:nvPr/>
        </p:nvSpPr>
        <p:spPr>
          <a:xfrm>
            <a:off x="5286375" y="136525"/>
            <a:ext cx="6543675" cy="402836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6" name="CaixaDeTexto 15">
            <a:hlinkClick r:id="rId3" action="ppaction://hlinksldjump"/>
            <a:extLst>
              <a:ext uri="{FF2B5EF4-FFF2-40B4-BE49-F238E27FC236}">
                <a16:creationId xmlns:a16="http://schemas.microsoft.com/office/drawing/2014/main" id="{3110E80F-0F9A-DD79-D08A-B76A054654F0}"/>
              </a:ext>
            </a:extLst>
          </p:cNvPr>
          <p:cNvSpPr txBox="1"/>
          <p:nvPr/>
        </p:nvSpPr>
        <p:spPr>
          <a:xfrm>
            <a:off x="6018207" y="194926"/>
            <a:ext cx="1728000" cy="273345"/>
          </a:xfrm>
          <a:prstGeom prst="rect">
            <a:avLst/>
          </a:prstGeom>
          <a:noFill/>
        </p:spPr>
        <p:txBody>
          <a:bodyPr wrap="square" lIns="91440" tIns="45720" rIns="91440" bIns="45720" numCol="1" spcCol="360000" rtlCol="0" anchor="t">
            <a:spAutoFit/>
          </a:bodyPr>
          <a:lstStyle/>
          <a:p>
            <a:pPr algn="ctr">
              <a:lnSpc>
                <a:spcPct val="116000"/>
              </a:lnSpc>
              <a:spcAft>
                <a:spcPts val="800"/>
              </a:spcAft>
            </a:pPr>
            <a:r>
              <a:rPr lang="pt-BR" sz="1100" b="1">
                <a:latin typeface="Raleway SemiBold" pitchFamily="2" charset="0"/>
              </a:rPr>
              <a:t>Apresentação</a:t>
            </a:r>
          </a:p>
        </p:txBody>
      </p:sp>
      <p:pic>
        <p:nvPicPr>
          <p:cNvPr id="17" name="Imagem 16">
            <a:hlinkClick r:id="rId4"/>
            <a:extLst>
              <a:ext uri="{FF2B5EF4-FFF2-40B4-BE49-F238E27FC236}">
                <a16:creationId xmlns:a16="http://schemas.microsoft.com/office/drawing/2014/main" id="{A3047720-B60D-4480-244F-E41DF537C32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>
                        <a14:foregroundMark x1="45977" y1="27692" x2="45977" y2="27692"/>
                        <a14:foregroundMark x1="46360" y1="43846" x2="46360" y2="43846"/>
                        <a14:foregroundMark x1="43295" y1="69231" x2="43295" y2="69231"/>
                        <a14:foregroundMark x1="41762" y1="28462" x2="41762" y2="28462"/>
                        <a14:foregroundMark x1="45977" y1="70000" x2="45977" y2="70000"/>
                        <a14:foregroundMark x1="57471" y1="35385" x2="57471" y2="35385"/>
                        <a14:foregroundMark x1="69349" y1="63846" x2="69349" y2="63846"/>
                        <a14:foregroundMark x1="58238" y1="67692" x2="58238" y2="67692"/>
                        <a14:foregroundMark x1="84291" y1="31538" x2="84291" y2="31538"/>
                        <a14:foregroundMark x1="77011" y1="31538" x2="77011" y2="31538"/>
                        <a14:foregroundMark x1="80843" y1="65385" x2="80843" y2="65385"/>
                        <a14:foregroundMark x1="67816" y1="33846" x2="67816" y2="33846"/>
                        <a14:foregroundMark x1="58238" y1="63077" x2="58238" y2="63077"/>
                        <a14:foregroundMark x1="67433" y1="56154" x2="67433" y2="56154"/>
                        <a14:foregroundMark x1="47126" y1="31538" x2="47126" y2="31538"/>
                        <a14:foregroundMark x1="43295" y1="26154" x2="43295" y2="26154"/>
                        <a14:foregroundMark x1="40613" y1="68462" x2="40613" y2="68462"/>
                        <a14:foregroundMark x1="48659" y1="69231" x2="48659" y2="69231"/>
                        <a14:foregroundMark x1="80843" y1="46923" x2="80843" y2="46923"/>
                        <a14:foregroundMark x1="40230" y1="23846" x2="40230" y2="23846"/>
                        <a14:foregroundMark x1="49042" y1="29231" x2="49042" y2="29231"/>
                        <a14:foregroundMark x1="39080" y1="63846" x2="39080" y2="63846"/>
                        <a14:foregroundMark x1="39847" y1="64615" x2="41379" y2="64615"/>
                        <a14:foregroundMark x1="47510" y1="65385" x2="47510" y2="65385"/>
                        <a14:foregroundMark x1="44444" y1="66154" x2="44444" y2="66154"/>
                        <a14:foregroundMark x1="59387" y1="30000" x2="59387" y2="30000"/>
                        <a14:foregroundMark x1="57471" y1="54615" x2="57471" y2="54615"/>
                        <a14:foregroundMark x1="81226" y1="56923" x2="81226" y2="56923"/>
                        <a14:foregroundMark x1="66284" y1="28462" x2="66284" y2="28462"/>
                        <a14:foregroundMark x1="43678" y1="34615" x2="43678" y2="34615"/>
                        <a14:foregroundMark x1="49425" y1="24615" x2="49425" y2="24615"/>
                        <a14:foregroundMark x1="64751" y1="50000" x2="64751" y2="50000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437748" y="160672"/>
            <a:ext cx="722768" cy="360000"/>
          </a:xfrm>
          <a:prstGeom prst="rect">
            <a:avLst/>
          </a:prstGeom>
        </p:spPr>
      </p:pic>
      <p:sp>
        <p:nvSpPr>
          <p:cNvPr id="18" name="CaixaDeTexto 17">
            <a:hlinkClick r:id="rId7" action="ppaction://hlinksldjump"/>
            <a:extLst>
              <a:ext uri="{FF2B5EF4-FFF2-40B4-BE49-F238E27FC236}">
                <a16:creationId xmlns:a16="http://schemas.microsoft.com/office/drawing/2014/main" id="{B72FE5C2-F857-371B-FD80-84C456F7B860}"/>
              </a:ext>
            </a:extLst>
          </p:cNvPr>
          <p:cNvSpPr txBox="1"/>
          <p:nvPr/>
        </p:nvSpPr>
        <p:spPr>
          <a:xfrm>
            <a:off x="7746993" y="204001"/>
            <a:ext cx="1727214" cy="273345"/>
          </a:xfrm>
          <a:prstGeom prst="rect">
            <a:avLst/>
          </a:prstGeom>
          <a:noFill/>
        </p:spPr>
        <p:txBody>
          <a:bodyPr wrap="square" lIns="91440" tIns="45720" rIns="91440" bIns="45720" numCol="1" spcCol="360000" rtlCol="0" anchor="t">
            <a:spAutoFit/>
          </a:bodyPr>
          <a:lstStyle/>
          <a:p>
            <a:pPr algn="ctr">
              <a:lnSpc>
                <a:spcPct val="116000"/>
              </a:lnSpc>
              <a:spcAft>
                <a:spcPts val="800"/>
              </a:spcAft>
            </a:pPr>
            <a:r>
              <a:rPr lang="pt-BR" sz="1100" b="1">
                <a:latin typeface="Raleway SemiBold" pitchFamily="2" charset="0"/>
              </a:rPr>
              <a:t>Resultados agregados</a:t>
            </a:r>
          </a:p>
        </p:txBody>
      </p:sp>
      <p:sp>
        <p:nvSpPr>
          <p:cNvPr id="19" name="CaixaDeTexto 18">
            <a:hlinkClick r:id="rId8" action="ppaction://hlinksldjump"/>
            <a:extLst>
              <a:ext uri="{FF2B5EF4-FFF2-40B4-BE49-F238E27FC236}">
                <a16:creationId xmlns:a16="http://schemas.microsoft.com/office/drawing/2014/main" id="{0DE37A38-BBF4-0530-493E-C79EF1AA3833}"/>
              </a:ext>
            </a:extLst>
          </p:cNvPr>
          <p:cNvSpPr txBox="1"/>
          <p:nvPr/>
        </p:nvSpPr>
        <p:spPr>
          <a:xfrm>
            <a:off x="9352832" y="203964"/>
            <a:ext cx="1728000" cy="276871"/>
          </a:xfrm>
          <a:prstGeom prst="rect">
            <a:avLst/>
          </a:prstGeom>
          <a:noFill/>
        </p:spPr>
        <p:txBody>
          <a:bodyPr wrap="square" lIns="91440" tIns="45720" rIns="91440" bIns="45720" numCol="1" spcCol="360000" rtlCol="0" anchor="t">
            <a:spAutoFit/>
          </a:bodyPr>
          <a:lstStyle/>
          <a:p>
            <a:pPr algn="ctr">
              <a:lnSpc>
                <a:spcPct val="116000"/>
              </a:lnSpc>
              <a:spcAft>
                <a:spcPts val="800"/>
              </a:spcAft>
            </a:pPr>
            <a:r>
              <a:rPr lang="pt-BR" sz="1100" b="1">
                <a:latin typeface="Raleway SemiBold" pitchFamily="2" charset="0"/>
                <a:cs typeface="EucrosiaUPC" panose="020B0502040204020203" pitchFamily="18" charset="-34"/>
              </a:rPr>
              <a:t>Anexo</a:t>
            </a:r>
          </a:p>
        </p:txBody>
      </p:sp>
      <p:grpSp>
        <p:nvGrpSpPr>
          <p:cNvPr id="20" name="Agrupar 19">
            <a:extLst>
              <a:ext uri="{FF2B5EF4-FFF2-40B4-BE49-F238E27FC236}">
                <a16:creationId xmlns:a16="http://schemas.microsoft.com/office/drawing/2014/main" id="{4BBF391B-CD2B-C565-3DC1-5B039207F51F}"/>
              </a:ext>
            </a:extLst>
          </p:cNvPr>
          <p:cNvGrpSpPr/>
          <p:nvPr/>
        </p:nvGrpSpPr>
        <p:grpSpPr>
          <a:xfrm>
            <a:off x="11242214" y="278752"/>
            <a:ext cx="219075" cy="114300"/>
            <a:chOff x="9677400" y="1276350"/>
            <a:chExt cx="219075" cy="114300"/>
          </a:xfrm>
        </p:grpSpPr>
        <p:cxnSp>
          <p:nvCxnSpPr>
            <p:cNvPr id="21" name="Conector reto 20">
              <a:extLst>
                <a:ext uri="{FF2B5EF4-FFF2-40B4-BE49-F238E27FC236}">
                  <a16:creationId xmlns:a16="http://schemas.microsoft.com/office/drawing/2014/main" id="{29E0C364-04F7-D366-69B1-308DF2100457}"/>
                </a:ext>
              </a:extLst>
            </p:cNvPr>
            <p:cNvCxnSpPr>
              <a:cxnSpLocks/>
            </p:cNvCxnSpPr>
            <p:nvPr/>
          </p:nvCxnSpPr>
          <p:spPr>
            <a:xfrm>
              <a:off x="9677400" y="1276350"/>
              <a:ext cx="219075" cy="0"/>
            </a:xfrm>
            <a:prstGeom prst="line">
              <a:avLst/>
            </a:prstGeom>
            <a:ln w="25400">
              <a:solidFill>
                <a:schemeClr val="tx2">
                  <a:lumMod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Conector reto 21">
              <a:extLst>
                <a:ext uri="{FF2B5EF4-FFF2-40B4-BE49-F238E27FC236}">
                  <a16:creationId xmlns:a16="http://schemas.microsoft.com/office/drawing/2014/main" id="{24A8AFDC-C2DC-2EAE-341E-8F85A0965CB7}"/>
                </a:ext>
              </a:extLst>
            </p:cNvPr>
            <p:cNvCxnSpPr>
              <a:cxnSpLocks/>
            </p:cNvCxnSpPr>
            <p:nvPr/>
          </p:nvCxnSpPr>
          <p:spPr>
            <a:xfrm>
              <a:off x="9677400" y="1329771"/>
              <a:ext cx="219075" cy="0"/>
            </a:xfrm>
            <a:prstGeom prst="line">
              <a:avLst/>
            </a:prstGeom>
            <a:ln w="25400">
              <a:solidFill>
                <a:schemeClr val="tx2">
                  <a:lumMod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Conector reto 22">
              <a:extLst>
                <a:ext uri="{FF2B5EF4-FFF2-40B4-BE49-F238E27FC236}">
                  <a16:creationId xmlns:a16="http://schemas.microsoft.com/office/drawing/2014/main" id="{02414E5A-5387-F189-0B5A-7A102EAAC1EB}"/>
                </a:ext>
              </a:extLst>
            </p:cNvPr>
            <p:cNvCxnSpPr>
              <a:cxnSpLocks/>
            </p:cNvCxnSpPr>
            <p:nvPr/>
          </p:nvCxnSpPr>
          <p:spPr>
            <a:xfrm>
              <a:off x="9677400" y="1390650"/>
              <a:ext cx="219075" cy="0"/>
            </a:xfrm>
            <a:prstGeom prst="line">
              <a:avLst/>
            </a:prstGeom>
            <a:ln w="25400">
              <a:solidFill>
                <a:schemeClr val="tx2">
                  <a:lumMod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4" name="Elipse 23">
            <a:hlinkClick r:id="rId9" action="ppaction://hlinksldjump"/>
            <a:extLst>
              <a:ext uri="{FF2B5EF4-FFF2-40B4-BE49-F238E27FC236}">
                <a16:creationId xmlns:a16="http://schemas.microsoft.com/office/drawing/2014/main" id="{088F83E9-471F-2A7E-49A3-1253F46116AD}"/>
              </a:ext>
            </a:extLst>
          </p:cNvPr>
          <p:cNvSpPr/>
          <p:nvPr/>
        </p:nvSpPr>
        <p:spPr>
          <a:xfrm>
            <a:off x="11115675" y="155547"/>
            <a:ext cx="495300" cy="365125"/>
          </a:xfrm>
          <a:prstGeom prst="ellipse">
            <a:avLst/>
          </a:prstGeom>
          <a:solidFill>
            <a:schemeClr val="accent1">
              <a:alpha val="0"/>
            </a:schemeClr>
          </a:solidFill>
          <a:ln>
            <a:solidFill>
              <a:schemeClr val="bg1">
                <a:alpha val="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81185293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Office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1a29838f-4141-4586-a17c-ec8806baa645">
      <Terms xmlns="http://schemas.microsoft.com/office/infopath/2007/PartnerControls"/>
    </lcf76f155ced4ddcb4097134ff3c332f>
    <TaxCatchAll xmlns="34808efe-9716-4c4f-992f-550ef8c131c9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9C50CDD310FD241A69B385A30D1F80A" ma:contentTypeVersion="11" ma:contentTypeDescription="Create a new document." ma:contentTypeScope="" ma:versionID="df62be27b4ead62bff2cf13a521765fc">
  <xsd:schema xmlns:xsd="http://www.w3.org/2001/XMLSchema" xmlns:xs="http://www.w3.org/2001/XMLSchema" xmlns:p="http://schemas.microsoft.com/office/2006/metadata/properties" xmlns:ns2="1a29838f-4141-4586-a17c-ec8806baa645" xmlns:ns3="34808efe-9716-4c4f-992f-550ef8c131c9" targetNamespace="http://schemas.microsoft.com/office/2006/metadata/properties" ma:root="true" ma:fieldsID="964cccae44fed0a9a289f43671f095a8" ns2:_="" ns3:_="">
    <xsd:import namespace="1a29838f-4141-4586-a17c-ec8806baa645"/>
    <xsd:import namespace="34808efe-9716-4c4f-992f-550ef8c131c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BillingMetadata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a29838f-4141-4586-a17c-ec8806baa64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11" nillable="true" ma:displayName="MediaServiceBillingMetadata" ma:hidden="true" ma:internalName="MediaServiceBillingMetadata" ma:readOnly="true">
      <xsd:simpleType>
        <xsd:restriction base="dms:Note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4" nillable="true" ma:taxonomy="true" ma:internalName="lcf76f155ced4ddcb4097134ff3c332f" ma:taxonomyFieldName="MediaServiceImageTags" ma:displayName="Image Tags" ma:readOnly="false" ma:fieldId="{5cf76f15-5ced-4ddc-b409-7134ff3c332f}" ma:taxonomyMulti="true" ma:sspId="b39d7e3e-2180-4bf4-896a-658d90d149d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4808efe-9716-4c4f-992f-550ef8c131c9" elementFormDefault="qualified">
    <xsd:import namespace="http://schemas.microsoft.com/office/2006/documentManagement/types"/>
    <xsd:import namespace="http://schemas.microsoft.com/office/infopath/2007/PartnerControls"/>
    <xsd:element name="TaxCatchAll" ma:index="15" nillable="true" ma:displayName="Taxonomy Catch All Column" ma:hidden="true" ma:list="{9e1cdef2-df9a-4902-9896-6ea98f4754f0}" ma:internalName="TaxCatchAll" ma:showField="CatchAllData" ma:web="34808efe-9716-4c4f-992f-550ef8c131c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81DCE895-C4AD-466D-B3BB-28345A530D7C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302CDEFD-F1D3-40EB-B1BC-0708B80015E2}">
  <ds:schemaRefs>
    <ds:schemaRef ds:uri="1a29838f-4141-4586-a17c-ec8806baa645"/>
    <ds:schemaRef ds:uri="34808efe-9716-4c4f-992f-550ef8c131c9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A07E7DC7-69F7-4CD5-ABBA-4E7705D6DC4D}">
  <ds:schemaRefs>
    <ds:schemaRef ds:uri="1a29838f-4141-4586-a17c-ec8806baa645"/>
    <ds:schemaRef ds:uri="34808efe-9716-4c4f-992f-550ef8c131c9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2398</Words>
  <Application>Microsoft Office PowerPoint</Application>
  <PresentationFormat>Widescreen</PresentationFormat>
  <Paragraphs>422</Paragraphs>
  <Slides>12</Slides>
  <Notes>12</Notes>
  <HiddenSlides>0</HiddenSlides>
  <MMClips>0</MMClips>
  <ScaleCrop>false</ScaleCrop>
  <HeadingPairs>
    <vt:vector size="6" baseType="variant">
      <vt:variant>
        <vt:lpstr>Fontes usadas</vt:lpstr>
      </vt:variant>
      <vt:variant>
        <vt:i4>8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12</vt:i4>
      </vt:variant>
    </vt:vector>
  </HeadingPairs>
  <TitlesOfParts>
    <vt:vector size="21" baseType="lpstr">
      <vt:lpstr>Aptos Narrow</vt:lpstr>
      <vt:lpstr>Play</vt:lpstr>
      <vt:lpstr>Raleway</vt:lpstr>
      <vt:lpstr>Raleway Black</vt:lpstr>
      <vt:lpstr>Raleway Medium</vt:lpstr>
      <vt:lpstr>Raleway SemiBold</vt:lpstr>
      <vt:lpstr>Segoe UI</vt:lpstr>
      <vt:lpstr>Tahoma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bernardocampos.bcz@gmail.com</dc:creator>
  <cp:lastModifiedBy>Gabriel Coelho Squeff</cp:lastModifiedBy>
  <cp:revision>1</cp:revision>
  <dcterms:created xsi:type="dcterms:W3CDTF">2025-04-15T18:10:05Z</dcterms:created>
  <dcterms:modified xsi:type="dcterms:W3CDTF">2026-11-04T18:29:37Z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0x01010099C50CDD310FD241A69B385A30D1F80A</vt:lpwstr>
  </property>
  <property fmtid="{D5CDD505-2E9C-101B-9397-08002B2CF9AE}" pid="3" name="MediaServiceImageTags">
    <vt:lpwstr/>
  </property>
</Properties>
</file>