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14" r:id="rId6"/>
    <p:sldId id="317" r:id="rId7"/>
    <p:sldId id="316" r:id="rId8"/>
    <p:sldId id="325" r:id="rId9"/>
    <p:sldId id="326" r:id="rId10"/>
    <p:sldId id="330" r:id="rId11"/>
    <p:sldId id="315" r:id="rId12"/>
    <p:sldId id="341" r:id="rId13"/>
    <p:sldId id="324" r:id="rId14"/>
    <p:sldId id="345" r:id="rId15"/>
    <p:sldId id="323" r:id="rId16"/>
  </p:sldIdLst>
  <p:sldSz cx="12192000" cy="6858000"/>
  <p:notesSz cx="6858000" cy="9144000"/>
  <p:embeddedFontLst>
    <p:embeddedFont>
      <p:font typeface="Aptos Narrow" panose="020B0004020202020204" pitchFamily="34" charset="0"/>
      <p:regular r:id="rId18"/>
      <p:bold r:id="rId19"/>
      <p:italic r:id="rId20"/>
      <p:boldItalic r:id="rId21"/>
    </p:embeddedFont>
    <p:embeddedFont>
      <p:font typeface="Play" panose="020B0604020202020204" charset="0"/>
      <p:regular r:id="rId22"/>
      <p:bold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Raleway Black" pitchFamily="2" charset="0"/>
      <p:bold r:id="rId28"/>
      <p:boldItalic r:id="rId29"/>
    </p:embeddedFont>
    <p:embeddedFont>
      <p:font typeface="Raleway Medium" pitchFamily="2" charset="0"/>
      <p:regular r:id="rId30"/>
      <p:bold r:id="rId31"/>
      <p:italic r:id="rId32"/>
      <p:boldItalic r:id="rId33"/>
    </p:embeddedFont>
    <p:embeddedFont>
      <p:font typeface="Raleway SemiBold" pitchFamily="2" charset="0"/>
      <p:bold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74" roundtripDataSignature="AMtx7mgNRDsQ2zw6V7r0cPqV3/NgDdR22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4B5B03-FF8D-2D7D-1758-88CA57BA661F}" name="Rita de Cassia Vandanezi Munck" initials="RM" userId="S::rita.munck@gestao.gov.br::85f9bceb-bfd4-40dc-90c0-1b1c9d451c64" providerId="AD"/>
  <p188:author id="{36C7DA4E-2D92-CFE4-FB67-010153DA011E}" name="NATALIA DA SILVA PINTO" initials="NP" userId="S::natalia.pinto@gestao.gov.br::8227d457-771e-4f0d-8d8d-aac0acda67d4" providerId="AD"/>
  <p188:author id="{6ED12564-4454-CA00-C6FF-5040BBD04D54}" name="Danilo Oliveira Imbimbo" initials="DO" userId="S::danilo.imbimbo@gestao.gov.br::ff0bc5e2-42d4-481c-ae88-31a657755625" providerId="AD"/>
  <p188:author id="{FA3BF2BE-132D-C456-99F7-4D9EE375354F}" name="MARIA LUISA GUIMARAES DE BARROS" initials="ML" userId="S::maria.luisa@gestao.gov.br::c7069945-096a-403a-872d-1a01b67dd5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a Battis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6FB"/>
    <a:srgbClr val="1A4A73"/>
    <a:srgbClr val="FFCF03"/>
    <a:srgbClr val="B4E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7F7F2-AD9E-4A6B-963E-F600B9AB76AF}" v="104" dt="2026-01-28T18:07:58.799"/>
    <p1510:client id="{E68FA521-69DD-4851-9AC2-D9B221621BD9}" v="128" dt="2026-01-29T17:55:56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74" Type="http://customschemas.google.com/relationships/presentationmetadata" Target="metadata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82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Coelho Squeff" userId="e6e01379-7638-4b27-b19c-a6edbe83b71a" providerId="ADAL" clId="{65B7F7F2-AD9E-4A6B-963E-F600B9AB76AF}"/>
    <pc:docChg chg="undo custSel modSld">
      <pc:chgData name="Gabriel Coelho Squeff" userId="e6e01379-7638-4b27-b19c-a6edbe83b71a" providerId="ADAL" clId="{65B7F7F2-AD9E-4A6B-963E-F600B9AB76AF}" dt="2026-01-28T18:07:58.799" v="268" actId="20577"/>
      <pc:docMkLst>
        <pc:docMk/>
      </pc:docMkLst>
      <pc:sldChg chg="modSp mod">
        <pc:chgData name="Gabriel Coelho Squeff" userId="e6e01379-7638-4b27-b19c-a6edbe83b71a" providerId="ADAL" clId="{65B7F7F2-AD9E-4A6B-963E-F600B9AB76AF}" dt="2026-01-16T14:44:33.308" v="0" actId="207"/>
        <pc:sldMkLst>
          <pc:docMk/>
          <pc:sldMk cId="1476883469" sldId="314"/>
        </pc:sldMkLst>
        <pc:spChg chg="mod">
          <ac:chgData name="Gabriel Coelho Squeff" userId="e6e01379-7638-4b27-b19c-a6edbe83b71a" providerId="ADAL" clId="{65B7F7F2-AD9E-4A6B-963E-F600B9AB76AF}" dt="2026-01-16T14:44:33.308" v="0" actId="207"/>
          <ac:spMkLst>
            <pc:docMk/>
            <pc:sldMk cId="1476883469" sldId="314"/>
            <ac:spMk id="15" creationId="{CF67EB49-C6D0-4C12-BE55-FEA19EB265FC}"/>
          </ac:spMkLst>
        </pc:spChg>
      </pc:sldChg>
      <pc:sldChg chg="modSp mod">
        <pc:chgData name="Gabriel Coelho Squeff" userId="e6e01379-7638-4b27-b19c-a6edbe83b71a" providerId="ADAL" clId="{65B7F7F2-AD9E-4A6B-963E-F600B9AB76AF}" dt="2026-01-16T15:19:36.657" v="154" actId="1037"/>
        <pc:sldMkLst>
          <pc:docMk/>
          <pc:sldMk cId="1876234898" sldId="315"/>
        </pc:sldMkLst>
        <pc:spChg chg="mod">
          <ac:chgData name="Gabriel Coelho Squeff" userId="e6e01379-7638-4b27-b19c-a6edbe83b71a" providerId="ADAL" clId="{65B7F7F2-AD9E-4A6B-963E-F600B9AB76AF}" dt="2026-01-16T15:19:36.657" v="154" actId="1037"/>
          <ac:spMkLst>
            <pc:docMk/>
            <pc:sldMk cId="1876234898" sldId="315"/>
            <ac:spMk id="10" creationId="{D743280E-10F2-C647-2719-6756C0D60483}"/>
          </ac:spMkLst>
        </pc:spChg>
        <pc:spChg chg="mod">
          <ac:chgData name="Gabriel Coelho Squeff" userId="e6e01379-7638-4b27-b19c-a6edbe83b71a" providerId="ADAL" clId="{65B7F7F2-AD9E-4A6B-963E-F600B9AB76AF}" dt="2026-01-16T15:18:47.829" v="69" actId="2085"/>
          <ac:spMkLst>
            <pc:docMk/>
            <pc:sldMk cId="1876234898" sldId="315"/>
            <ac:spMk id="16" creationId="{B9DBE77E-29DC-DB28-C811-0F82CB299A76}"/>
          </ac:spMkLst>
        </pc:spChg>
        <pc:spChg chg="mod">
          <ac:chgData name="Gabriel Coelho Squeff" userId="e6e01379-7638-4b27-b19c-a6edbe83b71a" providerId="ADAL" clId="{65B7F7F2-AD9E-4A6B-963E-F600B9AB76AF}" dt="2026-01-16T15:18:27.776" v="67" actId="20577"/>
          <ac:spMkLst>
            <pc:docMk/>
            <pc:sldMk cId="1876234898" sldId="315"/>
            <ac:spMk id="18" creationId="{78499988-F652-A907-E17C-A683C3335655}"/>
          </ac:spMkLst>
        </pc:spChg>
        <pc:picChg chg="mod">
          <ac:chgData name="Gabriel Coelho Squeff" userId="e6e01379-7638-4b27-b19c-a6edbe83b71a" providerId="ADAL" clId="{65B7F7F2-AD9E-4A6B-963E-F600B9AB76AF}" dt="2026-01-16T15:19:23.992" v="103" actId="1037"/>
          <ac:picMkLst>
            <pc:docMk/>
            <pc:sldMk cId="1876234898" sldId="315"/>
            <ac:picMk id="1029" creationId="{F0073664-9316-57D3-0DCA-D3E92BD44FEF}"/>
          </ac:picMkLst>
        </pc:picChg>
      </pc:sldChg>
      <pc:sldChg chg="delSp modSp mod">
        <pc:chgData name="Gabriel Coelho Squeff" userId="e6e01379-7638-4b27-b19c-a6edbe83b71a" providerId="ADAL" clId="{65B7F7F2-AD9E-4A6B-963E-F600B9AB76AF}" dt="2026-01-16T15:31:50.388" v="164" actId="207"/>
        <pc:sldMkLst>
          <pc:docMk/>
          <pc:sldMk cId="1996430761" sldId="325"/>
        </pc:sldMkLst>
        <pc:spChg chg="mod">
          <ac:chgData name="Gabriel Coelho Squeff" userId="e6e01379-7638-4b27-b19c-a6edbe83b71a" providerId="ADAL" clId="{65B7F7F2-AD9E-4A6B-963E-F600B9AB76AF}" dt="2026-01-16T14:46:17.151" v="45" actId="6549"/>
          <ac:spMkLst>
            <pc:docMk/>
            <pc:sldMk cId="1996430761" sldId="325"/>
            <ac:spMk id="4" creationId="{BD00B132-6B6D-F179-A2B8-42531679B243}"/>
          </ac:spMkLst>
        </pc:spChg>
        <pc:spChg chg="mod">
          <ac:chgData name="Gabriel Coelho Squeff" userId="e6e01379-7638-4b27-b19c-a6edbe83b71a" providerId="ADAL" clId="{65B7F7F2-AD9E-4A6B-963E-F600B9AB76AF}" dt="2026-01-16T15:31:50.388" v="164" actId="207"/>
          <ac:spMkLst>
            <pc:docMk/>
            <pc:sldMk cId="1996430761" sldId="325"/>
            <ac:spMk id="15" creationId="{C1364DA0-0BDE-38BE-9CA3-EB77D9EE499F}"/>
          </ac:spMkLst>
        </pc:spChg>
        <pc:graphicFrameChg chg="modGraphic">
          <ac:chgData name="Gabriel Coelho Squeff" userId="e6e01379-7638-4b27-b19c-a6edbe83b71a" providerId="ADAL" clId="{65B7F7F2-AD9E-4A6B-963E-F600B9AB76AF}" dt="2026-01-16T15:16:02.812" v="47" actId="20577"/>
          <ac:graphicFrameMkLst>
            <pc:docMk/>
            <pc:sldMk cId="1996430761" sldId="325"/>
            <ac:graphicFrameMk id="17" creationId="{954A88B6-5A82-3894-3AF5-3552AB8F65D4}"/>
          </ac:graphicFrameMkLst>
        </pc:graphicFrameChg>
      </pc:sldChg>
      <pc:sldChg chg="modSp mod">
        <pc:chgData name="Gabriel Coelho Squeff" userId="e6e01379-7638-4b27-b19c-a6edbe83b71a" providerId="ADAL" clId="{65B7F7F2-AD9E-4A6B-963E-F600B9AB76AF}" dt="2026-01-28T18:07:58.799" v="268" actId="20577"/>
        <pc:sldMkLst>
          <pc:docMk/>
          <pc:sldMk cId="2699530136" sldId="326"/>
        </pc:sldMkLst>
        <pc:spChg chg="mod">
          <ac:chgData name="Gabriel Coelho Squeff" userId="e6e01379-7638-4b27-b19c-a6edbe83b71a" providerId="ADAL" clId="{65B7F7F2-AD9E-4A6B-963E-F600B9AB76AF}" dt="2026-01-16T15:16:10.442" v="49" actId="207"/>
          <ac:spMkLst>
            <pc:docMk/>
            <pc:sldMk cId="2699530136" sldId="326"/>
            <ac:spMk id="4" creationId="{4D80FAD8-F557-DD9D-95EE-8A3186D2F74B}"/>
          </ac:spMkLst>
        </pc:spChg>
        <pc:spChg chg="mod">
          <ac:chgData name="Gabriel Coelho Squeff" userId="e6e01379-7638-4b27-b19c-a6edbe83b71a" providerId="ADAL" clId="{65B7F7F2-AD9E-4A6B-963E-F600B9AB76AF}" dt="2026-01-28T18:07:58.799" v="268" actId="20577"/>
          <ac:spMkLst>
            <pc:docMk/>
            <pc:sldMk cId="2699530136" sldId="326"/>
            <ac:spMk id="15" creationId="{92545FE6-FD7D-134A-6358-85C580241014}"/>
          </ac:spMkLst>
        </pc:spChg>
        <pc:graphicFrameChg chg="mod modGraphic">
          <ac:chgData name="Gabriel Coelho Squeff" userId="e6e01379-7638-4b27-b19c-a6edbe83b71a" providerId="ADAL" clId="{65B7F7F2-AD9E-4A6B-963E-F600B9AB76AF}" dt="2026-01-28T18:07:10.085" v="264" actId="14734"/>
          <ac:graphicFrameMkLst>
            <pc:docMk/>
            <pc:sldMk cId="2699530136" sldId="326"/>
            <ac:graphicFrameMk id="10" creationId="{ADE5F9C3-408B-158B-B057-2ACFB7DCF1E8}"/>
          </ac:graphicFrameMkLst>
        </pc:graphicFrameChg>
      </pc:sldChg>
      <pc:sldChg chg="modSp mod">
        <pc:chgData name="Gabriel Coelho Squeff" userId="e6e01379-7638-4b27-b19c-a6edbe83b71a" providerId="ADAL" clId="{65B7F7F2-AD9E-4A6B-963E-F600B9AB76AF}" dt="2026-01-16T15:26:27.402" v="163" actId="20577"/>
        <pc:sldMkLst>
          <pc:docMk/>
          <pc:sldMk cId="2584738713" sldId="330"/>
        </pc:sldMkLst>
        <pc:graphicFrameChg chg="modGraphic">
          <ac:chgData name="Gabriel Coelho Squeff" userId="e6e01379-7638-4b27-b19c-a6edbe83b71a" providerId="ADAL" clId="{65B7F7F2-AD9E-4A6B-963E-F600B9AB76AF}" dt="2026-01-16T15:26:27.402" v="163" actId="20577"/>
          <ac:graphicFrameMkLst>
            <pc:docMk/>
            <pc:sldMk cId="2584738713" sldId="330"/>
            <ac:graphicFrameMk id="8" creationId="{62D767AF-4450-3873-7444-63C91F88BD1A}"/>
          </ac:graphicFrameMkLst>
        </pc:graphicFrameChg>
      </pc:sldChg>
    </pc:docChg>
  </pc:docChgLst>
  <pc:docChgLst>
    <pc:chgData name="Henrique Mundim de Mattos Paixão" userId="d7d81997-4dec-4e0f-90ed-87c2e5a4d834" providerId="ADAL" clId="{40B0454D-BB75-4359-83D9-3BEE5E2A9526}"/>
    <pc:docChg chg="undo custSel modSld">
      <pc:chgData name="Henrique Mundim de Mattos Paixão" userId="d7d81997-4dec-4e0f-90ed-87c2e5a4d834" providerId="ADAL" clId="{40B0454D-BB75-4359-83D9-3BEE5E2A9526}" dt="2026-01-29T17:55:56.134" v="658" actId="20577"/>
      <pc:docMkLst>
        <pc:docMk/>
      </pc:docMkLst>
      <pc:sldChg chg="modSp mod">
        <pc:chgData name="Henrique Mundim de Mattos Paixão" userId="d7d81997-4dec-4e0f-90ed-87c2e5a4d834" providerId="ADAL" clId="{40B0454D-BB75-4359-83D9-3BEE5E2A9526}" dt="2026-01-29T17:49:26.340" v="603" actId="14734"/>
        <pc:sldMkLst>
          <pc:docMk/>
          <pc:sldMk cId="1996430761" sldId="325"/>
        </pc:sldMkLst>
        <pc:spChg chg="mod">
          <ac:chgData name="Henrique Mundim de Mattos Paixão" userId="d7d81997-4dec-4e0f-90ed-87c2e5a4d834" providerId="ADAL" clId="{40B0454D-BB75-4359-83D9-3BEE5E2A9526}" dt="2026-01-29T17:46:05.169" v="560" actId="1076"/>
          <ac:spMkLst>
            <pc:docMk/>
            <pc:sldMk cId="1996430761" sldId="325"/>
            <ac:spMk id="4" creationId="{BD00B132-6B6D-F179-A2B8-42531679B243}"/>
          </ac:spMkLst>
        </pc:spChg>
        <pc:spChg chg="mod">
          <ac:chgData name="Henrique Mundim de Mattos Paixão" userId="d7d81997-4dec-4e0f-90ed-87c2e5a4d834" providerId="ADAL" clId="{40B0454D-BB75-4359-83D9-3BEE5E2A9526}" dt="2026-01-29T17:46:19.622" v="561" actId="1076"/>
          <ac:spMkLst>
            <pc:docMk/>
            <pc:sldMk cId="1996430761" sldId="325"/>
            <ac:spMk id="15" creationId="{C1364DA0-0BDE-38BE-9CA3-EB77D9EE499F}"/>
          </ac:spMkLst>
        </pc:spChg>
        <pc:graphicFrameChg chg="modGraphic">
          <ac:chgData name="Henrique Mundim de Mattos Paixão" userId="d7d81997-4dec-4e0f-90ed-87c2e5a4d834" providerId="ADAL" clId="{40B0454D-BB75-4359-83D9-3BEE5E2A9526}" dt="2026-01-29T17:49:26.340" v="603" actId="14734"/>
          <ac:graphicFrameMkLst>
            <pc:docMk/>
            <pc:sldMk cId="1996430761" sldId="325"/>
            <ac:graphicFrameMk id="16" creationId="{E2740D3D-2FA3-A75C-6BAD-DE60749A8BD0}"/>
          </ac:graphicFrameMkLst>
        </pc:graphicFrameChg>
        <pc:graphicFrameChg chg="mod modGraphic">
          <ac:chgData name="Henrique Mundim de Mattos Paixão" userId="d7d81997-4dec-4e0f-90ed-87c2e5a4d834" providerId="ADAL" clId="{40B0454D-BB75-4359-83D9-3BEE5E2A9526}" dt="2026-01-29T17:48:34.054" v="586" actId="14734"/>
          <ac:graphicFrameMkLst>
            <pc:docMk/>
            <pc:sldMk cId="1996430761" sldId="325"/>
            <ac:graphicFrameMk id="17" creationId="{954A88B6-5A82-3894-3AF5-3552AB8F65D4}"/>
          </ac:graphicFrameMkLst>
        </pc:graphicFrameChg>
      </pc:sldChg>
      <pc:sldChg chg="modSp mod">
        <pc:chgData name="Henrique Mundim de Mattos Paixão" userId="d7d81997-4dec-4e0f-90ed-87c2e5a4d834" providerId="ADAL" clId="{40B0454D-BB75-4359-83D9-3BEE5E2A9526}" dt="2026-01-29T17:54:35.966" v="646" actId="14734"/>
        <pc:sldMkLst>
          <pc:docMk/>
          <pc:sldMk cId="2699530136" sldId="326"/>
        </pc:sldMkLst>
        <pc:spChg chg="mod">
          <ac:chgData name="Henrique Mundim de Mattos Paixão" userId="d7d81997-4dec-4e0f-90ed-87c2e5a4d834" providerId="ADAL" clId="{40B0454D-BB75-4359-83D9-3BEE5E2A9526}" dt="2026-01-29T17:54:16.638" v="640" actId="1076"/>
          <ac:spMkLst>
            <pc:docMk/>
            <pc:sldMk cId="2699530136" sldId="326"/>
            <ac:spMk id="4" creationId="{4D80FAD8-F557-DD9D-95EE-8A3186D2F74B}"/>
          </ac:spMkLst>
        </pc:spChg>
        <pc:spChg chg="mod">
          <ac:chgData name="Henrique Mundim de Mattos Paixão" userId="d7d81997-4dec-4e0f-90ed-87c2e5a4d834" providerId="ADAL" clId="{40B0454D-BB75-4359-83D9-3BEE5E2A9526}" dt="2026-01-29T17:54:19.838" v="641" actId="1076"/>
          <ac:spMkLst>
            <pc:docMk/>
            <pc:sldMk cId="2699530136" sldId="326"/>
            <ac:spMk id="15" creationId="{92545FE6-FD7D-134A-6358-85C580241014}"/>
          </ac:spMkLst>
        </pc:spChg>
        <pc:graphicFrameChg chg="mod modGraphic">
          <ac:chgData name="Henrique Mundim de Mattos Paixão" userId="d7d81997-4dec-4e0f-90ed-87c2e5a4d834" providerId="ADAL" clId="{40B0454D-BB75-4359-83D9-3BEE5E2A9526}" dt="2026-01-29T17:53:10.014" v="633" actId="14734"/>
          <ac:graphicFrameMkLst>
            <pc:docMk/>
            <pc:sldMk cId="2699530136" sldId="326"/>
            <ac:graphicFrameMk id="5" creationId="{4F2129D7-5DC9-A9DD-0566-F4656F1099B5}"/>
          </ac:graphicFrameMkLst>
        </pc:graphicFrameChg>
        <pc:graphicFrameChg chg="mod modGraphic">
          <ac:chgData name="Henrique Mundim de Mattos Paixão" userId="d7d81997-4dec-4e0f-90ed-87c2e5a4d834" providerId="ADAL" clId="{40B0454D-BB75-4359-83D9-3BEE5E2A9526}" dt="2026-01-29T17:54:35.966" v="646" actId="14734"/>
          <ac:graphicFrameMkLst>
            <pc:docMk/>
            <pc:sldMk cId="2699530136" sldId="326"/>
            <ac:graphicFrameMk id="10" creationId="{ADE5F9C3-408B-158B-B057-2ACFB7DCF1E8}"/>
          </ac:graphicFrameMkLst>
        </pc:graphicFrameChg>
      </pc:sldChg>
      <pc:sldChg chg="modSp mod">
        <pc:chgData name="Henrique Mundim de Mattos Paixão" userId="d7d81997-4dec-4e0f-90ed-87c2e5a4d834" providerId="ADAL" clId="{40B0454D-BB75-4359-83D9-3BEE5E2A9526}" dt="2026-01-29T17:55:56.134" v="658" actId="20577"/>
        <pc:sldMkLst>
          <pc:docMk/>
          <pc:sldMk cId="2584738713" sldId="330"/>
        </pc:sldMkLst>
        <pc:spChg chg="mod">
          <ac:chgData name="Henrique Mundim de Mattos Paixão" userId="d7d81997-4dec-4e0f-90ed-87c2e5a4d834" providerId="ADAL" clId="{40B0454D-BB75-4359-83D9-3BEE5E2A9526}" dt="2026-01-16T15:13:20.212" v="225" actId="20577"/>
          <ac:spMkLst>
            <pc:docMk/>
            <pc:sldMk cId="2584738713" sldId="330"/>
            <ac:spMk id="21" creationId="{3374EEF5-5C4D-48FB-2FC4-23EFBA548E25}"/>
          </ac:spMkLst>
        </pc:spChg>
        <pc:graphicFrameChg chg="mod">
          <ac:chgData name="Henrique Mundim de Mattos Paixão" userId="d7d81997-4dec-4e0f-90ed-87c2e5a4d834" providerId="ADAL" clId="{40B0454D-BB75-4359-83D9-3BEE5E2A9526}" dt="2026-01-29T17:55:15.048" v="648"/>
          <ac:graphicFrameMkLst>
            <pc:docMk/>
            <pc:sldMk cId="2584738713" sldId="330"/>
            <ac:graphicFrameMk id="8" creationId="{62D767AF-4450-3873-7444-63C91F88BD1A}"/>
          </ac:graphicFrameMkLst>
        </pc:graphicFrameChg>
        <pc:graphicFrameChg chg="mod modGraphic">
          <ac:chgData name="Henrique Mundim de Mattos Paixão" userId="d7d81997-4dec-4e0f-90ed-87c2e5a4d834" providerId="ADAL" clId="{40B0454D-BB75-4359-83D9-3BEE5E2A9526}" dt="2026-01-29T17:55:56.134" v="658" actId="20577"/>
          <ac:graphicFrameMkLst>
            <pc:docMk/>
            <pc:sldMk cId="2584738713" sldId="330"/>
            <ac:graphicFrameMk id="10" creationId="{9E7FA1D3-B088-7693-06E4-12829860C79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594239B0-A6EE-510D-D4AE-EBEBEDFE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19C75372-F422-6925-D1EC-BC88EDDE0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FB26E832-01CA-63F2-95EA-793082984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46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594239B0-A6EE-510D-D4AE-EBEBEDFE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19C75372-F422-6925-D1EC-BC88EDDE0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FB26E832-01CA-63F2-95EA-793082984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690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A5E878A1-8181-7B34-4BC0-273DEA628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05501E0A-B1C3-CFBD-0ABF-7B5269CE36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CD895A05-A340-2A33-FDC3-381055CBCC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10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C1BC8F00-87B5-5B0A-269D-53E452128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5999B664-0263-339C-5359-6356EEBB1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FFC9D200-9080-7680-8722-4999566918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90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D4EB3ACF-C3B7-F70C-2BD0-DE801E430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FAA3F1D3-40B0-6745-93AE-BF830A99CC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066CA80C-A13E-295A-DB1C-BF8B16B36D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9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7EE5F262-8B77-1222-B57F-CA12C1B7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A0F17994-E14D-EE9F-0C9F-5C02A0FB7F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BE872E51-2B18-456E-FBA2-117D08D67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35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23EA0CC0-DE81-7B74-A679-ABD63C9B3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37AE9F02-2CE6-0048-3ABF-4668D32F41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9C6C3838-264D-4231-7720-1FC5D76C5F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15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8D0CF17B-D278-3BE7-4A92-0A0ACD9A0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C220AE55-9BDE-425B-9FD2-202D537907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EE4294B-0062-7CE9-7C0F-8B53EA05D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90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72384328-9ED4-311D-8795-22830F0B0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>
            <a:extLst>
              <a:ext uri="{FF2B5EF4-FFF2-40B4-BE49-F238E27FC236}">
                <a16:creationId xmlns:a16="http://schemas.microsoft.com/office/drawing/2014/main" id="{4D9306D0-4310-CD6A-8B19-8BF6FFE46C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14D9F444-037D-1800-3FE1-58ACAA7BC9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87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D44CF92-01A1-1C2D-6867-FBFCE6998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EB02827F-951F-A286-93D4-A7B548BEA1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5542F06D-3F58-738D-7C71-EBAE921496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79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38DC827-6AC5-010A-BAF5-F15EC3193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196EBCD1-6234-0806-42AF-ABE67252BD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A8A5B3D6-7EE8-46FB-DEBC-FC6FE0EEC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91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gov.br/gestao/pt-br/assuntos/estatais" TargetMode="External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gov.br/gestao/pt-br/assuntos/estatais" TargetMode="External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gov.br/gestao/pt-br/assuntos/estatais" TargetMode="External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gov.br/gestao/pt-br/assuntos/estatais" TargetMode="External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gov.br/gestao/pt-br/assuntos/estatais" TargetMode="Externa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gov.br/gestao/pt-br/assuntos/estatais" TargetMode="Externa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gov.br/gestao/pt-br/assuntos/estatais" TargetMode="Externa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gov.br/gestao/pt-br/assuntos/estatais" TargetMode="External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naes@gestao.gov.br" TargetMode="External"/><Relationship Id="rId3" Type="http://schemas.openxmlformats.org/officeDocument/2006/relationships/hyperlink" Target="https://www.gov.br/gestao/pt-br/assuntos/estatais/copy_of_transparencia/relatorio%20agregado%20sest%2025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panoramadasestatais.gestao.gov.br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A7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417837" y="4003403"/>
            <a:ext cx="439433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Edição nº 1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3º Trimestre de 2025</a:t>
            </a:r>
            <a:endParaRPr lang="pt-BR" sz="2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7335270" y="1602776"/>
            <a:ext cx="44769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Boletim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Trimestral</a:t>
            </a:r>
            <a:endParaRPr lang="pt-BR" sz="4800">
              <a:solidFill>
                <a:schemeClr val="bg1"/>
              </a:solidFill>
              <a:latin typeface="Raleway Black"/>
              <a:ea typeface="Raleway Black"/>
              <a:cs typeface="Raleway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Sest</a:t>
            </a:r>
            <a:endParaRPr sz="4800">
              <a:solidFill>
                <a:schemeClr val="bg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FC698FAC-BF48-47AB-8ADA-F241AF94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64" y="951575"/>
            <a:ext cx="6469941" cy="513632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DA48D93-7EEB-474D-8158-7E98397B8E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3AE4E70-52CE-DF5B-A10A-7475F8961A9B}"/>
              </a:ext>
            </a:extLst>
          </p:cNvPr>
          <p:cNvGrpSpPr/>
          <p:nvPr/>
        </p:nvGrpSpPr>
        <p:grpSpPr>
          <a:xfrm>
            <a:off x="7317044" y="6186267"/>
            <a:ext cx="4644000" cy="466774"/>
            <a:chOff x="7317044" y="6186267"/>
            <a:chExt cx="4644000" cy="466774"/>
          </a:xfrm>
        </p:grpSpPr>
        <p:pic>
          <p:nvPicPr>
            <p:cNvPr id="5" name="Imagem 4" descr="Texto&#10;&#10;Descrição gerada automaticamente">
              <a:extLst>
                <a:ext uri="{FF2B5EF4-FFF2-40B4-BE49-F238E27FC236}">
                  <a16:creationId xmlns:a16="http://schemas.microsoft.com/office/drawing/2014/main" id="{F6CEE55A-6648-667F-0ABC-04BEC3638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7044" y="6186267"/>
              <a:ext cx="3577881" cy="466774"/>
            </a:xfrm>
            <a:prstGeom prst="rect">
              <a:avLst/>
            </a:prstGeom>
          </p:spPr>
        </p:pic>
        <p:pic>
          <p:nvPicPr>
            <p:cNvPr id="6" name="Imagem 5" descr="Forma, Quadrado&#10;&#10;Descrição gerada automaticamente">
              <a:extLst>
                <a:ext uri="{FF2B5EF4-FFF2-40B4-BE49-F238E27FC236}">
                  <a16:creationId xmlns:a16="http://schemas.microsoft.com/office/drawing/2014/main" id="{50A71670-C0E4-4D7E-3189-438244F08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90204" y="6186267"/>
              <a:ext cx="1070840" cy="4667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10CC13D9-D279-5645-2A23-860AE1EB5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>
            <a:extLst>
              <a:ext uri="{FF2B5EF4-FFF2-40B4-BE49-F238E27FC236}">
                <a16:creationId xmlns:a16="http://schemas.microsoft.com/office/drawing/2014/main" id="{8D26FFBA-053C-2D74-9111-4980658874F8}"/>
              </a:ext>
            </a:extLst>
          </p:cNvPr>
          <p:cNvSpPr/>
          <p:nvPr/>
        </p:nvSpPr>
        <p:spPr>
          <a:xfrm rot="13754109">
            <a:off x="-897476" y="9048"/>
            <a:ext cx="1652126" cy="1652126"/>
          </a:xfrm>
          <a:prstGeom prst="chord">
            <a:avLst>
              <a:gd name="adj1" fmla="val 2700000"/>
              <a:gd name="adj2" fmla="val 1293798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6F8A158-9C6E-4059-9CBE-B4A338A598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sp>
        <p:nvSpPr>
          <p:cNvPr id="4" name="Google Shape;130;p6">
            <a:extLst>
              <a:ext uri="{FF2B5EF4-FFF2-40B4-BE49-F238E27FC236}">
                <a16:creationId xmlns:a16="http://schemas.microsoft.com/office/drawing/2014/main" id="{F1BAB8D6-D9C6-8045-E4F7-D740BD442815}"/>
              </a:ext>
            </a:extLst>
          </p:cNvPr>
          <p:cNvSpPr txBox="1"/>
          <p:nvPr/>
        </p:nvSpPr>
        <p:spPr>
          <a:xfrm>
            <a:off x="864454" y="972613"/>
            <a:ext cx="10003866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pt-BR" sz="3000">
                <a:solidFill>
                  <a:srgbClr val="143C64"/>
                </a:solidFill>
                <a:highlight>
                  <a:schemeClr val="lt1"/>
                </a:highlight>
                <a:latin typeface="Raleway Black"/>
                <a:ea typeface="Raleway Black"/>
                <a:cs typeface="Raleway Black"/>
                <a:sym typeface="Raleway Black"/>
              </a:rPr>
              <a:t>Anexo - Relação das empresas estatais federais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5A0E60D-90CF-F3BD-4C3C-DD0703B97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88728"/>
              </p:ext>
            </p:extLst>
          </p:nvPr>
        </p:nvGraphicFramePr>
        <p:xfrm>
          <a:off x="1001397" y="2001409"/>
          <a:ext cx="10621064" cy="1152525"/>
        </p:xfrm>
        <a:graphic>
          <a:graphicData uri="http://schemas.openxmlformats.org/drawingml/2006/table">
            <a:tbl>
              <a:tblPr/>
              <a:tblGrid>
                <a:gridCol w="4984764">
                  <a:extLst>
                    <a:ext uri="{9D8B030D-6E8A-4147-A177-3AD203B41FA5}">
                      <a16:colId xmlns:a16="http://schemas.microsoft.com/office/drawing/2014/main" val="2758887439"/>
                    </a:ext>
                  </a:extLst>
                </a:gridCol>
                <a:gridCol w="3578275">
                  <a:extLst>
                    <a:ext uri="{9D8B030D-6E8A-4147-A177-3AD203B41FA5}">
                      <a16:colId xmlns:a16="http://schemas.microsoft.com/office/drawing/2014/main" val="2759714383"/>
                    </a:ext>
                  </a:extLst>
                </a:gridCol>
                <a:gridCol w="2058025">
                  <a:extLst>
                    <a:ext uri="{9D8B030D-6E8A-4147-A177-3AD203B41FA5}">
                      <a16:colId xmlns:a16="http://schemas.microsoft.com/office/drawing/2014/main" val="674976618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Abastecimento e segurança alimentar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5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606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Empresa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Órgão Supervisor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Dependência do Tesouro 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09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Ceagesp - Companhia de Entrepostos e Armazéns Gerais de São Paulo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do Desenvolvimento Agrário e Agricultura Familiar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398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CeasaMinas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- Centrais de Abastecimento de Minas Gerais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do Desenvolvimento Agrário e Agricultura Familiar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596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Conab - Companhia Nacional de Abastecimento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do Desenvolvimento Agrário e Agricultura Familiar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327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Embrapa - Empresa Brasileira de Pesquisa Agropecuária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Agricultura e Pecuária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219791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98B686C-E009-0DC7-4EA5-B108A1CEE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32868"/>
              </p:ext>
            </p:extLst>
          </p:nvPr>
        </p:nvGraphicFramePr>
        <p:xfrm>
          <a:off x="1001399" y="3324325"/>
          <a:ext cx="10621062" cy="1533525"/>
        </p:xfrm>
        <a:graphic>
          <a:graphicData uri="http://schemas.openxmlformats.org/drawingml/2006/table">
            <a:tbl>
              <a:tblPr/>
              <a:tblGrid>
                <a:gridCol w="4984763">
                  <a:extLst>
                    <a:ext uri="{9D8B030D-6E8A-4147-A177-3AD203B41FA5}">
                      <a16:colId xmlns:a16="http://schemas.microsoft.com/office/drawing/2014/main" val="4214851835"/>
                    </a:ext>
                  </a:extLst>
                </a:gridCol>
                <a:gridCol w="3578274">
                  <a:extLst>
                    <a:ext uri="{9D8B030D-6E8A-4147-A177-3AD203B41FA5}">
                      <a16:colId xmlns:a16="http://schemas.microsoft.com/office/drawing/2014/main" val="141162206"/>
                    </a:ext>
                  </a:extLst>
                </a:gridCol>
                <a:gridCol w="2058025">
                  <a:extLst>
                    <a:ext uri="{9D8B030D-6E8A-4147-A177-3AD203B41FA5}">
                      <a16:colId xmlns:a16="http://schemas.microsoft.com/office/drawing/2014/main" val="4204220418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Comunicações e tecnologia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7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98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Empresa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Órgão Supervisor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Dependência do Tesouro 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500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Ceitec - Centro Nacional de Tecnologia Eletrônica Avançada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Ciência, Tecnologia e Inovação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09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Correios - Empresa Brasileira de Correios e Telégrafos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das Comunicações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69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Dataprev - Empresa de Tecnologia e Informações da Previdência Social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Gestão e da Inovação em Serviços Públicos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550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EBC - Empresa Brasil de Comunicação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Presidência da República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797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Serpro - Serviço Federal de Processamento de Dados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Fazenda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21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Telebrás - Telecomunicações Brasileiras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das Comunicações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151907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60404B5-745E-FE97-8834-ED8E81366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38260"/>
              </p:ext>
            </p:extLst>
          </p:nvPr>
        </p:nvGraphicFramePr>
        <p:xfrm>
          <a:off x="1001399" y="5028241"/>
          <a:ext cx="10621062" cy="1152525"/>
        </p:xfrm>
        <a:graphic>
          <a:graphicData uri="http://schemas.openxmlformats.org/drawingml/2006/table">
            <a:tbl>
              <a:tblPr/>
              <a:tblGrid>
                <a:gridCol w="4984763">
                  <a:extLst>
                    <a:ext uri="{9D8B030D-6E8A-4147-A177-3AD203B41FA5}">
                      <a16:colId xmlns:a16="http://schemas.microsoft.com/office/drawing/2014/main" val="3430710783"/>
                    </a:ext>
                  </a:extLst>
                </a:gridCol>
                <a:gridCol w="3578274">
                  <a:extLst>
                    <a:ext uri="{9D8B030D-6E8A-4147-A177-3AD203B41FA5}">
                      <a16:colId xmlns:a16="http://schemas.microsoft.com/office/drawing/2014/main" val="383971061"/>
                    </a:ext>
                  </a:extLst>
                </a:gridCol>
                <a:gridCol w="2058025">
                  <a:extLst>
                    <a:ext uri="{9D8B030D-6E8A-4147-A177-3AD203B41FA5}">
                      <a16:colId xmlns:a16="http://schemas.microsoft.com/office/drawing/2014/main" val="3316460074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Defesa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6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Empresa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Órgão Supervisor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Dependência do Tesouro 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466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Amazul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- Amazônia Azul Tecnologia de Defesa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Defesa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732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Emgepron - Empresa Gerencial de Projetos Navais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Defesa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525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Imbel - Indústria de Material Bélico do Brasil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Defesa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2180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NAV Brasil (Grupo) - NAV Brasil Serviços de Navegação Aérea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Defesa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974649"/>
                  </a:ext>
                </a:extLst>
              </a:tr>
            </a:tbl>
          </a:graphicData>
        </a:graphic>
      </p:graphicFrame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66D18DF-D7BC-6D11-4271-A32DE39A05B7}"/>
              </a:ext>
            </a:extLst>
          </p:cNvPr>
          <p:cNvSpPr/>
          <p:nvPr/>
        </p:nvSpPr>
        <p:spPr>
          <a:xfrm>
            <a:off x="5286375" y="136525"/>
            <a:ext cx="6543675" cy="402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hlinkClick r:id="rId3" action="ppaction://hlinksldjump"/>
            <a:extLst>
              <a:ext uri="{FF2B5EF4-FFF2-40B4-BE49-F238E27FC236}">
                <a16:creationId xmlns:a16="http://schemas.microsoft.com/office/drawing/2014/main" id="{53596473-4C03-8C60-8D17-F998749D4DDD}"/>
              </a:ext>
            </a:extLst>
          </p:cNvPr>
          <p:cNvSpPr txBox="1"/>
          <p:nvPr/>
        </p:nvSpPr>
        <p:spPr>
          <a:xfrm>
            <a:off x="6018207" y="194926"/>
            <a:ext cx="1728000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Apresentação</a:t>
            </a:r>
          </a:p>
        </p:txBody>
      </p:sp>
      <p:pic>
        <p:nvPicPr>
          <p:cNvPr id="10" name="Imagem 9">
            <a:hlinkClick r:id="rId4"/>
            <a:extLst>
              <a:ext uri="{FF2B5EF4-FFF2-40B4-BE49-F238E27FC236}">
                <a16:creationId xmlns:a16="http://schemas.microsoft.com/office/drawing/2014/main" id="{E7DED5E4-E205-F3D0-13A2-56C7C917E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977" y1="27692" x2="45977" y2="27692"/>
                        <a14:foregroundMark x1="46360" y1="43846" x2="46360" y2="43846"/>
                        <a14:foregroundMark x1="43295" y1="69231" x2="43295" y2="69231"/>
                        <a14:foregroundMark x1="41762" y1="28462" x2="41762" y2="28462"/>
                        <a14:foregroundMark x1="45977" y1="70000" x2="45977" y2="70000"/>
                        <a14:foregroundMark x1="57471" y1="35385" x2="57471" y2="35385"/>
                        <a14:foregroundMark x1="69349" y1="63846" x2="69349" y2="63846"/>
                        <a14:foregroundMark x1="58238" y1="67692" x2="58238" y2="67692"/>
                        <a14:foregroundMark x1="84291" y1="31538" x2="84291" y2="31538"/>
                        <a14:foregroundMark x1="77011" y1="31538" x2="77011" y2="31538"/>
                        <a14:foregroundMark x1="80843" y1="65385" x2="80843" y2="65385"/>
                        <a14:foregroundMark x1="67816" y1="33846" x2="67816" y2="33846"/>
                        <a14:foregroundMark x1="58238" y1="63077" x2="58238" y2="63077"/>
                        <a14:foregroundMark x1="67433" y1="56154" x2="67433" y2="56154"/>
                        <a14:foregroundMark x1="47126" y1="31538" x2="47126" y2="31538"/>
                        <a14:foregroundMark x1="43295" y1="26154" x2="43295" y2="26154"/>
                        <a14:foregroundMark x1="40613" y1="68462" x2="40613" y2="68462"/>
                        <a14:foregroundMark x1="48659" y1="69231" x2="48659" y2="69231"/>
                        <a14:foregroundMark x1="80843" y1="46923" x2="80843" y2="46923"/>
                        <a14:foregroundMark x1="40230" y1="23846" x2="40230" y2="23846"/>
                        <a14:foregroundMark x1="49042" y1="29231" x2="49042" y2="29231"/>
                        <a14:foregroundMark x1="39080" y1="63846" x2="39080" y2="63846"/>
                        <a14:foregroundMark x1="39847" y1="64615" x2="41379" y2="64615"/>
                        <a14:foregroundMark x1="47510" y1="65385" x2="47510" y2="65385"/>
                        <a14:foregroundMark x1="44444" y1="66154" x2="44444" y2="66154"/>
                        <a14:foregroundMark x1="59387" y1="30000" x2="59387" y2="30000"/>
                        <a14:foregroundMark x1="57471" y1="54615" x2="57471" y2="54615"/>
                        <a14:foregroundMark x1="81226" y1="56923" x2="81226" y2="56923"/>
                        <a14:foregroundMark x1="66284" y1="28462" x2="66284" y2="28462"/>
                        <a14:foregroundMark x1="43678" y1="34615" x2="43678" y2="34615"/>
                        <a14:foregroundMark x1="49425" y1="24615" x2="49425" y2="24615"/>
                        <a14:foregroundMark x1="64751" y1="50000" x2="6475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7748" y="160672"/>
            <a:ext cx="722768" cy="360000"/>
          </a:xfrm>
          <a:prstGeom prst="rect">
            <a:avLst/>
          </a:prstGeom>
        </p:spPr>
      </p:pic>
      <p:sp>
        <p:nvSpPr>
          <p:cNvPr id="11" name="CaixaDeTexto 10">
            <a:hlinkClick r:id="rId7" action="ppaction://hlinksldjump"/>
            <a:extLst>
              <a:ext uri="{FF2B5EF4-FFF2-40B4-BE49-F238E27FC236}">
                <a16:creationId xmlns:a16="http://schemas.microsoft.com/office/drawing/2014/main" id="{660EBDC3-23CF-C4E4-D755-967CF990A1CC}"/>
              </a:ext>
            </a:extLst>
          </p:cNvPr>
          <p:cNvSpPr txBox="1"/>
          <p:nvPr/>
        </p:nvSpPr>
        <p:spPr>
          <a:xfrm>
            <a:off x="7746993" y="204001"/>
            <a:ext cx="1727214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Resultados agregados</a:t>
            </a:r>
          </a:p>
        </p:txBody>
      </p:sp>
      <p:sp>
        <p:nvSpPr>
          <p:cNvPr id="12" name="CaixaDeTexto 11">
            <a:hlinkClick r:id="rId8" action="ppaction://hlinksldjump"/>
            <a:extLst>
              <a:ext uri="{FF2B5EF4-FFF2-40B4-BE49-F238E27FC236}">
                <a16:creationId xmlns:a16="http://schemas.microsoft.com/office/drawing/2014/main" id="{F9031D62-C289-6577-39B1-611423ED6921}"/>
              </a:ext>
            </a:extLst>
          </p:cNvPr>
          <p:cNvSpPr txBox="1"/>
          <p:nvPr/>
        </p:nvSpPr>
        <p:spPr>
          <a:xfrm>
            <a:off x="9352832" y="203964"/>
            <a:ext cx="1728000" cy="27687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  <a:cs typeface="EucrosiaUPC" panose="020B0502040204020203" pitchFamily="18" charset="-34"/>
              </a:rPr>
              <a:t>Anexo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C0FEFB7-EAC8-7B9F-334C-C7992D5BAA58}"/>
              </a:ext>
            </a:extLst>
          </p:cNvPr>
          <p:cNvGrpSpPr/>
          <p:nvPr/>
        </p:nvGrpSpPr>
        <p:grpSpPr>
          <a:xfrm>
            <a:off x="11242214" y="278752"/>
            <a:ext cx="219075" cy="114300"/>
            <a:chOff x="9677400" y="1276350"/>
            <a:chExt cx="219075" cy="114300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4F9E072A-DA03-22D2-0C70-0A78F4903220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2763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2181A9BD-467E-1024-4DCD-C80041956FDF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29771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5CF13759-8757-E85A-4157-5D4E62D886E4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906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ipse 27">
            <a:hlinkClick r:id="rId9" action="ppaction://hlinksldjump"/>
            <a:extLst>
              <a:ext uri="{FF2B5EF4-FFF2-40B4-BE49-F238E27FC236}">
                <a16:creationId xmlns:a16="http://schemas.microsoft.com/office/drawing/2014/main" id="{9AC421D0-AAE0-225E-E266-481D7D7ACF99}"/>
              </a:ext>
            </a:extLst>
          </p:cNvPr>
          <p:cNvSpPr/>
          <p:nvPr/>
        </p:nvSpPr>
        <p:spPr>
          <a:xfrm>
            <a:off x="11115675" y="155547"/>
            <a:ext cx="495300" cy="365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6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10CC13D9-D279-5645-2A23-860AE1EB5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>
            <a:extLst>
              <a:ext uri="{FF2B5EF4-FFF2-40B4-BE49-F238E27FC236}">
                <a16:creationId xmlns:a16="http://schemas.microsoft.com/office/drawing/2014/main" id="{8D26FFBA-053C-2D74-9111-4980658874F8}"/>
              </a:ext>
            </a:extLst>
          </p:cNvPr>
          <p:cNvSpPr/>
          <p:nvPr/>
        </p:nvSpPr>
        <p:spPr>
          <a:xfrm rot="13754109">
            <a:off x="-897476" y="9048"/>
            <a:ext cx="1652126" cy="1652126"/>
          </a:xfrm>
          <a:prstGeom prst="chord">
            <a:avLst>
              <a:gd name="adj1" fmla="val 2700000"/>
              <a:gd name="adj2" fmla="val 1293798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8C24241-B420-5C59-AFDF-5D139C49B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86065"/>
              </p:ext>
            </p:extLst>
          </p:nvPr>
        </p:nvGraphicFramePr>
        <p:xfrm>
          <a:off x="1001398" y="2000151"/>
          <a:ext cx="10536223" cy="1533525"/>
        </p:xfrm>
        <a:graphic>
          <a:graphicData uri="http://schemas.openxmlformats.org/drawingml/2006/table">
            <a:tbl>
              <a:tblPr/>
              <a:tblGrid>
                <a:gridCol w="4931588">
                  <a:extLst>
                    <a:ext uri="{9D8B030D-6E8A-4147-A177-3AD203B41FA5}">
                      <a16:colId xmlns:a16="http://schemas.microsoft.com/office/drawing/2014/main" val="1792109114"/>
                    </a:ext>
                  </a:extLst>
                </a:gridCol>
                <a:gridCol w="3540103">
                  <a:extLst>
                    <a:ext uri="{9D8B030D-6E8A-4147-A177-3AD203B41FA5}">
                      <a16:colId xmlns:a16="http://schemas.microsoft.com/office/drawing/2014/main" val="374040707"/>
                    </a:ext>
                  </a:extLst>
                </a:gridCol>
                <a:gridCol w="2064532">
                  <a:extLst>
                    <a:ext uri="{9D8B030D-6E8A-4147-A177-3AD203B41FA5}">
                      <a16:colId xmlns:a16="http://schemas.microsoft.com/office/drawing/2014/main" val="1267278976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Financeiro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91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Empresa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Órgão Supervisor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Dependência do Tesouro 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7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Basa - Banco da Amazônia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Fazenda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960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BB (Grupo) - Banco do Brasil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Fazenda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863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BNB - Banco do Nordeste do Brasil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Fazenda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560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BNDES (Grupo) - Banco Nacional de Desenvolvimento Econômico e Social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do Desenvolvimento, Indústria, Comércio e Serviços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837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Caixa (Grupo) - Caixa Econômica Federal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Fazenda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8269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Finep - Financiadora de Estudos e Projetos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Ciência, Tecnologia e Inovação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30280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8ABDF9A-8587-DCBA-3A46-5689F6C14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95764"/>
              </p:ext>
            </p:extLst>
          </p:nvPr>
        </p:nvGraphicFramePr>
        <p:xfrm>
          <a:off x="1001397" y="3776906"/>
          <a:ext cx="10536225" cy="2486025"/>
        </p:xfrm>
        <a:graphic>
          <a:graphicData uri="http://schemas.openxmlformats.org/drawingml/2006/table">
            <a:tbl>
              <a:tblPr/>
              <a:tblGrid>
                <a:gridCol w="4944946">
                  <a:extLst>
                    <a:ext uri="{9D8B030D-6E8A-4147-A177-3AD203B41FA5}">
                      <a16:colId xmlns:a16="http://schemas.microsoft.com/office/drawing/2014/main" val="2200308794"/>
                    </a:ext>
                  </a:extLst>
                </a:gridCol>
                <a:gridCol w="3549693">
                  <a:extLst>
                    <a:ext uri="{9D8B030D-6E8A-4147-A177-3AD203B41FA5}">
                      <a16:colId xmlns:a16="http://schemas.microsoft.com/office/drawing/2014/main" val="3510813229"/>
                    </a:ext>
                  </a:extLst>
                </a:gridCol>
                <a:gridCol w="2041586">
                  <a:extLst>
                    <a:ext uri="{9D8B030D-6E8A-4147-A177-3AD203B41FA5}">
                      <a16:colId xmlns:a16="http://schemas.microsoft.com/office/drawing/2014/main" val="90415431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Infraestrutura e transporte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2F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89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Empresa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Órgão Supervisor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Dependência do Tesouro 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045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APS - Autoridade Portuária de Santos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Portos e Aeroportos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180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CBTU - Companhia Brasileira de Trens Urbanos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das Cidades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3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CDC - Companhia Docas do Ceará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Portos e Aeroportos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73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CDP - Companhia Docas do Pará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Portos e Aeroportos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94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CDRJ - Companhia Docas do Rio de Janeiro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Portos e Aeroportos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272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Codeba - Companhia das Docas do Estado da Bahia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Portos e Aeroportos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26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Codern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- Companhia Docas do Rio Grande do Norte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Portos e Aeroportos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73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Codevasf - Companhia de Desenvolvimento dos Vales do São Francisco e do Parnaíba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Integração e do Desenvolvimento Regional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493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Infra - Infra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dos Transportes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201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Infraero - Empresa Brasileira de Infraestrutura Aeroportuária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Portos e Aeroportos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477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Trensurb - Empresa de Trens Urbanos de Porto Alegre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das Cidades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563339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6F8A158-9C6E-4059-9CBE-B4A338A598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sp>
        <p:nvSpPr>
          <p:cNvPr id="4" name="Google Shape;130;p6">
            <a:extLst>
              <a:ext uri="{FF2B5EF4-FFF2-40B4-BE49-F238E27FC236}">
                <a16:creationId xmlns:a16="http://schemas.microsoft.com/office/drawing/2014/main" id="{F1BAB8D6-D9C6-8045-E4F7-D740BD442815}"/>
              </a:ext>
            </a:extLst>
          </p:cNvPr>
          <p:cNvSpPr txBox="1"/>
          <p:nvPr/>
        </p:nvSpPr>
        <p:spPr>
          <a:xfrm>
            <a:off x="864454" y="972613"/>
            <a:ext cx="10003866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pt-BR" sz="3000">
                <a:solidFill>
                  <a:srgbClr val="143C64"/>
                </a:solidFill>
                <a:highlight>
                  <a:schemeClr val="lt1"/>
                </a:highlight>
                <a:latin typeface="Raleway Black"/>
                <a:ea typeface="Raleway Black"/>
                <a:cs typeface="Raleway Black"/>
                <a:sym typeface="Raleway Black"/>
              </a:rPr>
              <a:t>Anexo - Relação das empresas estatais federais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3EECAB9-E4B3-02DA-F4A8-C71AA9ED5C7A}"/>
              </a:ext>
            </a:extLst>
          </p:cNvPr>
          <p:cNvSpPr/>
          <p:nvPr/>
        </p:nvSpPr>
        <p:spPr>
          <a:xfrm>
            <a:off x="5286375" y="136525"/>
            <a:ext cx="6543675" cy="402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hlinkClick r:id="rId3" action="ppaction://hlinksldjump"/>
            <a:extLst>
              <a:ext uri="{FF2B5EF4-FFF2-40B4-BE49-F238E27FC236}">
                <a16:creationId xmlns:a16="http://schemas.microsoft.com/office/drawing/2014/main" id="{9CC171C0-0C18-5BE6-C502-FAE581AFAA14}"/>
              </a:ext>
            </a:extLst>
          </p:cNvPr>
          <p:cNvSpPr txBox="1"/>
          <p:nvPr/>
        </p:nvSpPr>
        <p:spPr>
          <a:xfrm>
            <a:off x="6018207" y="194926"/>
            <a:ext cx="1728000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Apresentação</a:t>
            </a:r>
          </a:p>
        </p:txBody>
      </p:sp>
      <p:pic>
        <p:nvPicPr>
          <p:cNvPr id="8" name="Imagem 7">
            <a:hlinkClick r:id="rId4"/>
            <a:extLst>
              <a:ext uri="{FF2B5EF4-FFF2-40B4-BE49-F238E27FC236}">
                <a16:creationId xmlns:a16="http://schemas.microsoft.com/office/drawing/2014/main" id="{F40EDC5F-57E9-A975-F51B-A2D373B28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977" y1="27692" x2="45977" y2="27692"/>
                        <a14:foregroundMark x1="46360" y1="43846" x2="46360" y2="43846"/>
                        <a14:foregroundMark x1="43295" y1="69231" x2="43295" y2="69231"/>
                        <a14:foregroundMark x1="41762" y1="28462" x2="41762" y2="28462"/>
                        <a14:foregroundMark x1="45977" y1="70000" x2="45977" y2="70000"/>
                        <a14:foregroundMark x1="57471" y1="35385" x2="57471" y2="35385"/>
                        <a14:foregroundMark x1="69349" y1="63846" x2="69349" y2="63846"/>
                        <a14:foregroundMark x1="58238" y1="67692" x2="58238" y2="67692"/>
                        <a14:foregroundMark x1="84291" y1="31538" x2="84291" y2="31538"/>
                        <a14:foregroundMark x1="77011" y1="31538" x2="77011" y2="31538"/>
                        <a14:foregroundMark x1="80843" y1="65385" x2="80843" y2="65385"/>
                        <a14:foregroundMark x1="67816" y1="33846" x2="67816" y2="33846"/>
                        <a14:foregroundMark x1="58238" y1="63077" x2="58238" y2="63077"/>
                        <a14:foregroundMark x1="67433" y1="56154" x2="67433" y2="56154"/>
                        <a14:foregroundMark x1="47126" y1="31538" x2="47126" y2="31538"/>
                        <a14:foregroundMark x1="43295" y1="26154" x2="43295" y2="26154"/>
                        <a14:foregroundMark x1="40613" y1="68462" x2="40613" y2="68462"/>
                        <a14:foregroundMark x1="48659" y1="69231" x2="48659" y2="69231"/>
                        <a14:foregroundMark x1="80843" y1="46923" x2="80843" y2="46923"/>
                        <a14:foregroundMark x1="40230" y1="23846" x2="40230" y2="23846"/>
                        <a14:foregroundMark x1="49042" y1="29231" x2="49042" y2="29231"/>
                        <a14:foregroundMark x1="39080" y1="63846" x2="39080" y2="63846"/>
                        <a14:foregroundMark x1="39847" y1="64615" x2="41379" y2="64615"/>
                        <a14:foregroundMark x1="47510" y1="65385" x2="47510" y2="65385"/>
                        <a14:foregroundMark x1="44444" y1="66154" x2="44444" y2="66154"/>
                        <a14:foregroundMark x1="59387" y1="30000" x2="59387" y2="30000"/>
                        <a14:foregroundMark x1="57471" y1="54615" x2="57471" y2="54615"/>
                        <a14:foregroundMark x1="81226" y1="56923" x2="81226" y2="56923"/>
                        <a14:foregroundMark x1="66284" y1="28462" x2="66284" y2="28462"/>
                        <a14:foregroundMark x1="43678" y1="34615" x2="43678" y2="34615"/>
                        <a14:foregroundMark x1="49425" y1="24615" x2="49425" y2="24615"/>
                        <a14:foregroundMark x1="64751" y1="50000" x2="6475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7748" y="160672"/>
            <a:ext cx="722768" cy="360000"/>
          </a:xfrm>
          <a:prstGeom prst="rect">
            <a:avLst/>
          </a:prstGeom>
        </p:spPr>
      </p:pic>
      <p:sp>
        <p:nvSpPr>
          <p:cNvPr id="9" name="CaixaDeTexto 8">
            <a:hlinkClick r:id="rId7" action="ppaction://hlinksldjump"/>
            <a:extLst>
              <a:ext uri="{FF2B5EF4-FFF2-40B4-BE49-F238E27FC236}">
                <a16:creationId xmlns:a16="http://schemas.microsoft.com/office/drawing/2014/main" id="{0BE12CCC-CB4F-7C8B-FB30-69A4E7A428DF}"/>
              </a:ext>
            </a:extLst>
          </p:cNvPr>
          <p:cNvSpPr txBox="1"/>
          <p:nvPr/>
        </p:nvSpPr>
        <p:spPr>
          <a:xfrm>
            <a:off x="7746993" y="204001"/>
            <a:ext cx="1727214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Resultados agregados</a:t>
            </a:r>
          </a:p>
        </p:txBody>
      </p:sp>
      <p:sp>
        <p:nvSpPr>
          <p:cNvPr id="11" name="CaixaDeTexto 10">
            <a:hlinkClick r:id="rId8" action="ppaction://hlinksldjump"/>
            <a:extLst>
              <a:ext uri="{FF2B5EF4-FFF2-40B4-BE49-F238E27FC236}">
                <a16:creationId xmlns:a16="http://schemas.microsoft.com/office/drawing/2014/main" id="{983F7247-DD45-F32F-9772-A3DF94948AFD}"/>
              </a:ext>
            </a:extLst>
          </p:cNvPr>
          <p:cNvSpPr txBox="1"/>
          <p:nvPr/>
        </p:nvSpPr>
        <p:spPr>
          <a:xfrm>
            <a:off x="9352832" y="203964"/>
            <a:ext cx="1728000" cy="27687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  <a:cs typeface="EucrosiaUPC" panose="020B0502040204020203" pitchFamily="18" charset="-34"/>
              </a:rPr>
              <a:t>Anexo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1A8EA61-B3EA-2F5F-B8AB-DBCA9DF6837F}"/>
              </a:ext>
            </a:extLst>
          </p:cNvPr>
          <p:cNvGrpSpPr/>
          <p:nvPr/>
        </p:nvGrpSpPr>
        <p:grpSpPr>
          <a:xfrm>
            <a:off x="11242214" y="278752"/>
            <a:ext cx="219075" cy="114300"/>
            <a:chOff x="9677400" y="1276350"/>
            <a:chExt cx="219075" cy="114300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D9AD3D3C-D63A-C787-FB31-1A644F2801B5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2763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1BD675A-6E11-12EB-37CD-91265F70EA1A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29771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44207536-9448-C1DD-B54A-D57A3F05827D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906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lipse 26">
            <a:hlinkClick r:id="rId9" action="ppaction://hlinksldjump"/>
            <a:extLst>
              <a:ext uri="{FF2B5EF4-FFF2-40B4-BE49-F238E27FC236}">
                <a16:creationId xmlns:a16="http://schemas.microsoft.com/office/drawing/2014/main" id="{D08E4719-480E-1E00-FD10-21CD2C98D358}"/>
              </a:ext>
            </a:extLst>
          </p:cNvPr>
          <p:cNvSpPr/>
          <p:nvPr/>
        </p:nvSpPr>
        <p:spPr>
          <a:xfrm>
            <a:off x="11115675" y="155547"/>
            <a:ext cx="495300" cy="365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46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37A0C36E-3D25-E612-8F39-08809F105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>
            <a:extLst>
              <a:ext uri="{FF2B5EF4-FFF2-40B4-BE49-F238E27FC236}">
                <a16:creationId xmlns:a16="http://schemas.microsoft.com/office/drawing/2014/main" id="{8C4E6DAE-8F0A-3FED-B7DB-AC5301D2D9A8}"/>
              </a:ext>
            </a:extLst>
          </p:cNvPr>
          <p:cNvSpPr/>
          <p:nvPr/>
        </p:nvSpPr>
        <p:spPr>
          <a:xfrm rot="13754109">
            <a:off x="-897476" y="9048"/>
            <a:ext cx="1652126" cy="1652126"/>
          </a:xfrm>
          <a:prstGeom prst="chord">
            <a:avLst>
              <a:gd name="adj1" fmla="val 2700000"/>
              <a:gd name="adj2" fmla="val 1293798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5AFAD08-0327-0904-BB0E-5E6C0F275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63517"/>
              </p:ext>
            </p:extLst>
          </p:nvPr>
        </p:nvGraphicFramePr>
        <p:xfrm>
          <a:off x="1001398" y="2007078"/>
          <a:ext cx="10564502" cy="1533525"/>
        </p:xfrm>
        <a:graphic>
          <a:graphicData uri="http://schemas.openxmlformats.org/drawingml/2006/table">
            <a:tbl>
              <a:tblPr/>
              <a:tblGrid>
                <a:gridCol w="4958218">
                  <a:extLst>
                    <a:ext uri="{9D8B030D-6E8A-4147-A177-3AD203B41FA5}">
                      <a16:colId xmlns:a16="http://schemas.microsoft.com/office/drawing/2014/main" val="2448934919"/>
                    </a:ext>
                  </a:extLst>
                </a:gridCol>
                <a:gridCol w="3559219">
                  <a:extLst>
                    <a:ext uri="{9D8B030D-6E8A-4147-A177-3AD203B41FA5}">
                      <a16:colId xmlns:a16="http://schemas.microsoft.com/office/drawing/2014/main" val="318554442"/>
                    </a:ext>
                  </a:extLst>
                </a:gridCol>
                <a:gridCol w="2047065">
                  <a:extLst>
                    <a:ext uri="{9D8B030D-6E8A-4147-A177-3AD203B41FA5}">
                      <a16:colId xmlns:a16="http://schemas.microsoft.com/office/drawing/2014/main" val="136042106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Minas e energia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4F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18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Empresa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Órgão Supervisor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Dependência do Tesouro 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61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CPRM - Companhia de Pesquisa de Recursos Minerais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Minas e Energia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310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ENBPar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(Grupo)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Minas e Energia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117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EPE - Empresa de Pesquisa Energética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Minas e Energia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859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Nuclep - Nuclebrás Equipamentos Pesados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Minas e Energia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004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Petrobras (Grupo)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Minas e Energia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349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PPSA - Empresa Brasileira de Administração de Petróleo e Gás Natural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de Minas e Energia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82292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5617A37-FB5C-5995-BAF1-30BE3B0C3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239694"/>
              </p:ext>
            </p:extLst>
          </p:nvPr>
        </p:nvGraphicFramePr>
        <p:xfrm>
          <a:off x="1001398" y="3772839"/>
          <a:ext cx="10564500" cy="962025"/>
        </p:xfrm>
        <a:graphic>
          <a:graphicData uri="http://schemas.openxmlformats.org/drawingml/2006/table">
            <a:tbl>
              <a:tblPr/>
              <a:tblGrid>
                <a:gridCol w="4958217">
                  <a:extLst>
                    <a:ext uri="{9D8B030D-6E8A-4147-A177-3AD203B41FA5}">
                      <a16:colId xmlns:a16="http://schemas.microsoft.com/office/drawing/2014/main" val="4112003848"/>
                    </a:ext>
                  </a:extLst>
                </a:gridCol>
                <a:gridCol w="3559218">
                  <a:extLst>
                    <a:ext uri="{9D8B030D-6E8A-4147-A177-3AD203B41FA5}">
                      <a16:colId xmlns:a16="http://schemas.microsoft.com/office/drawing/2014/main" val="2016115070"/>
                    </a:ext>
                  </a:extLst>
                </a:gridCol>
                <a:gridCol w="2047065">
                  <a:extLst>
                    <a:ext uri="{9D8B030D-6E8A-4147-A177-3AD203B41FA5}">
                      <a16:colId xmlns:a16="http://schemas.microsoft.com/office/drawing/2014/main" val="1801007665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Papel moeda e gestão de ativos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1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Empresa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Órgão Supervisor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Dependência do Tesouro 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64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ABGF - Agência Brasileira Gestora de Fundos Garantidores e Garantias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Fazenda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332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CMB - Casa da Moeda do Brasil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Fazenda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926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Emgea - Empresa Gestora de Ativos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Fazenda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051256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92AE6E7-B77F-7AF2-63D0-3106F0B59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30247"/>
              </p:ext>
            </p:extLst>
          </p:nvPr>
        </p:nvGraphicFramePr>
        <p:xfrm>
          <a:off x="1001398" y="5006764"/>
          <a:ext cx="10564499" cy="1152525"/>
        </p:xfrm>
        <a:graphic>
          <a:graphicData uri="http://schemas.openxmlformats.org/drawingml/2006/table">
            <a:tbl>
              <a:tblPr/>
              <a:tblGrid>
                <a:gridCol w="4958216">
                  <a:extLst>
                    <a:ext uri="{9D8B030D-6E8A-4147-A177-3AD203B41FA5}">
                      <a16:colId xmlns:a16="http://schemas.microsoft.com/office/drawing/2014/main" val="2187358358"/>
                    </a:ext>
                  </a:extLst>
                </a:gridCol>
                <a:gridCol w="3559218">
                  <a:extLst>
                    <a:ext uri="{9D8B030D-6E8A-4147-A177-3AD203B41FA5}">
                      <a16:colId xmlns:a16="http://schemas.microsoft.com/office/drawing/2014/main" val="2101131181"/>
                    </a:ext>
                  </a:extLst>
                </a:gridCol>
                <a:gridCol w="2047065">
                  <a:extLst>
                    <a:ext uri="{9D8B030D-6E8A-4147-A177-3AD203B41FA5}">
                      <a16:colId xmlns:a16="http://schemas.microsoft.com/office/drawing/2014/main" val="3072418741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Saúde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A4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53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Empresa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Órgão Supervisor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Dependência do Tesouro 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76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Ebserh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- Empresa Brasileira de Serviços Hospitalares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Educação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021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Conceição - Hospital Nossa Senhora da Conceição S.A.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Saúde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680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HCPA - Hospital de Clínicas de Porto Alegre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Educação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9256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Hemobrás - Empresa Brasileira de Hemoderivados e Biotecnologia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Ministério da Saúde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Não dependente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7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437503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1A3C90C-57B2-412C-9D83-2C2EE13E3D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sp>
        <p:nvSpPr>
          <p:cNvPr id="3" name="Google Shape;130;p6">
            <a:extLst>
              <a:ext uri="{FF2B5EF4-FFF2-40B4-BE49-F238E27FC236}">
                <a16:creationId xmlns:a16="http://schemas.microsoft.com/office/drawing/2014/main" id="{D4590D51-C4F9-48B5-E6FA-63FC181703EA}"/>
              </a:ext>
            </a:extLst>
          </p:cNvPr>
          <p:cNvSpPr txBox="1"/>
          <p:nvPr/>
        </p:nvSpPr>
        <p:spPr>
          <a:xfrm>
            <a:off x="864454" y="979546"/>
            <a:ext cx="10003866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pt-BR" sz="3000">
                <a:solidFill>
                  <a:srgbClr val="143C64"/>
                </a:solidFill>
                <a:highlight>
                  <a:schemeClr val="lt1"/>
                </a:highlight>
                <a:latin typeface="Raleway Black"/>
                <a:ea typeface="Raleway Black"/>
                <a:cs typeface="Raleway Black"/>
                <a:sym typeface="Raleway Black"/>
              </a:rPr>
              <a:t>Anexo - Relação das empresas estatais federais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8DE1CEF-B0E3-E360-3C4A-ADFE3DC2E610}"/>
              </a:ext>
            </a:extLst>
          </p:cNvPr>
          <p:cNvSpPr/>
          <p:nvPr/>
        </p:nvSpPr>
        <p:spPr>
          <a:xfrm>
            <a:off x="5286375" y="136525"/>
            <a:ext cx="6543675" cy="402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hlinkClick r:id="rId3" action="ppaction://hlinksldjump"/>
            <a:extLst>
              <a:ext uri="{FF2B5EF4-FFF2-40B4-BE49-F238E27FC236}">
                <a16:creationId xmlns:a16="http://schemas.microsoft.com/office/drawing/2014/main" id="{3110E80F-0F9A-DD79-D08A-B76A054654F0}"/>
              </a:ext>
            </a:extLst>
          </p:cNvPr>
          <p:cNvSpPr txBox="1"/>
          <p:nvPr/>
        </p:nvSpPr>
        <p:spPr>
          <a:xfrm>
            <a:off x="6018207" y="194926"/>
            <a:ext cx="1728000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Apresentação</a:t>
            </a:r>
          </a:p>
        </p:txBody>
      </p:sp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id="{A3047720-B60D-4480-244F-E41DF537C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977" y1="27692" x2="45977" y2="27692"/>
                        <a14:foregroundMark x1="46360" y1="43846" x2="46360" y2="43846"/>
                        <a14:foregroundMark x1="43295" y1="69231" x2="43295" y2="69231"/>
                        <a14:foregroundMark x1="41762" y1="28462" x2="41762" y2="28462"/>
                        <a14:foregroundMark x1="45977" y1="70000" x2="45977" y2="70000"/>
                        <a14:foregroundMark x1="57471" y1="35385" x2="57471" y2="35385"/>
                        <a14:foregroundMark x1="69349" y1="63846" x2="69349" y2="63846"/>
                        <a14:foregroundMark x1="58238" y1="67692" x2="58238" y2="67692"/>
                        <a14:foregroundMark x1="84291" y1="31538" x2="84291" y2="31538"/>
                        <a14:foregroundMark x1="77011" y1="31538" x2="77011" y2="31538"/>
                        <a14:foregroundMark x1="80843" y1="65385" x2="80843" y2="65385"/>
                        <a14:foregroundMark x1="67816" y1="33846" x2="67816" y2="33846"/>
                        <a14:foregroundMark x1="58238" y1="63077" x2="58238" y2="63077"/>
                        <a14:foregroundMark x1="67433" y1="56154" x2="67433" y2="56154"/>
                        <a14:foregroundMark x1="47126" y1="31538" x2="47126" y2="31538"/>
                        <a14:foregroundMark x1="43295" y1="26154" x2="43295" y2="26154"/>
                        <a14:foregroundMark x1="40613" y1="68462" x2="40613" y2="68462"/>
                        <a14:foregroundMark x1="48659" y1="69231" x2="48659" y2="69231"/>
                        <a14:foregroundMark x1="80843" y1="46923" x2="80843" y2="46923"/>
                        <a14:foregroundMark x1="40230" y1="23846" x2="40230" y2="23846"/>
                        <a14:foregroundMark x1="49042" y1="29231" x2="49042" y2="29231"/>
                        <a14:foregroundMark x1="39080" y1="63846" x2="39080" y2="63846"/>
                        <a14:foregroundMark x1="39847" y1="64615" x2="41379" y2="64615"/>
                        <a14:foregroundMark x1="47510" y1="65385" x2="47510" y2="65385"/>
                        <a14:foregroundMark x1="44444" y1="66154" x2="44444" y2="66154"/>
                        <a14:foregroundMark x1="59387" y1="30000" x2="59387" y2="30000"/>
                        <a14:foregroundMark x1="57471" y1="54615" x2="57471" y2="54615"/>
                        <a14:foregroundMark x1="81226" y1="56923" x2="81226" y2="56923"/>
                        <a14:foregroundMark x1="66284" y1="28462" x2="66284" y2="28462"/>
                        <a14:foregroundMark x1="43678" y1="34615" x2="43678" y2="34615"/>
                        <a14:foregroundMark x1="49425" y1="24615" x2="49425" y2="24615"/>
                        <a14:foregroundMark x1="64751" y1="50000" x2="6475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7748" y="160672"/>
            <a:ext cx="722768" cy="360000"/>
          </a:xfrm>
          <a:prstGeom prst="rect">
            <a:avLst/>
          </a:prstGeom>
        </p:spPr>
      </p:pic>
      <p:sp>
        <p:nvSpPr>
          <p:cNvPr id="18" name="CaixaDeTexto 17">
            <a:hlinkClick r:id="rId7" action="ppaction://hlinksldjump"/>
            <a:extLst>
              <a:ext uri="{FF2B5EF4-FFF2-40B4-BE49-F238E27FC236}">
                <a16:creationId xmlns:a16="http://schemas.microsoft.com/office/drawing/2014/main" id="{B72FE5C2-F857-371B-FD80-84C456F7B860}"/>
              </a:ext>
            </a:extLst>
          </p:cNvPr>
          <p:cNvSpPr txBox="1"/>
          <p:nvPr/>
        </p:nvSpPr>
        <p:spPr>
          <a:xfrm>
            <a:off x="7746993" y="204001"/>
            <a:ext cx="1727214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Resultados agregados</a:t>
            </a:r>
          </a:p>
        </p:txBody>
      </p:sp>
      <p:sp>
        <p:nvSpPr>
          <p:cNvPr id="19" name="CaixaDeTexto 18">
            <a:hlinkClick r:id="rId8" action="ppaction://hlinksldjump"/>
            <a:extLst>
              <a:ext uri="{FF2B5EF4-FFF2-40B4-BE49-F238E27FC236}">
                <a16:creationId xmlns:a16="http://schemas.microsoft.com/office/drawing/2014/main" id="{0DE37A38-BBF4-0530-493E-C79EF1AA3833}"/>
              </a:ext>
            </a:extLst>
          </p:cNvPr>
          <p:cNvSpPr txBox="1"/>
          <p:nvPr/>
        </p:nvSpPr>
        <p:spPr>
          <a:xfrm>
            <a:off x="9352832" y="203964"/>
            <a:ext cx="1728000" cy="27687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  <a:cs typeface="EucrosiaUPC" panose="020B0502040204020203" pitchFamily="18" charset="-34"/>
              </a:rPr>
              <a:t>Anexo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BBF391B-CD2B-C565-3DC1-5B039207F51F}"/>
              </a:ext>
            </a:extLst>
          </p:cNvPr>
          <p:cNvGrpSpPr/>
          <p:nvPr/>
        </p:nvGrpSpPr>
        <p:grpSpPr>
          <a:xfrm>
            <a:off x="11242214" y="278752"/>
            <a:ext cx="219075" cy="114300"/>
            <a:chOff x="9677400" y="1276350"/>
            <a:chExt cx="219075" cy="114300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29E0C364-04F7-D366-69B1-308DF2100457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2763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24A8AFDC-C2DC-2EAE-341E-8F85A0965CB7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29771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02414E5A-5387-F189-0B5A-7A102EAAC1EB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906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Elipse 23">
            <a:hlinkClick r:id="rId9" action="ppaction://hlinksldjump"/>
            <a:extLst>
              <a:ext uri="{FF2B5EF4-FFF2-40B4-BE49-F238E27FC236}">
                <a16:creationId xmlns:a16="http://schemas.microsoft.com/office/drawing/2014/main" id="{088F83E9-471F-2A7E-49A3-1253F46116AD}"/>
              </a:ext>
            </a:extLst>
          </p:cNvPr>
          <p:cNvSpPr/>
          <p:nvPr/>
        </p:nvSpPr>
        <p:spPr>
          <a:xfrm>
            <a:off x="11115675" y="155547"/>
            <a:ext cx="495300" cy="365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18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2FA70552-8580-EF93-A2A3-71E29E15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>
            <a:extLst>
              <a:ext uri="{FF2B5EF4-FFF2-40B4-BE49-F238E27FC236}">
                <a16:creationId xmlns:a16="http://schemas.microsoft.com/office/drawing/2014/main" id="{4FFD4A0A-3476-2921-C9FF-D067C7A5DC3F}"/>
              </a:ext>
            </a:extLst>
          </p:cNvPr>
          <p:cNvSpPr/>
          <p:nvPr/>
        </p:nvSpPr>
        <p:spPr>
          <a:xfrm rot="13754109">
            <a:off x="-897476" y="9048"/>
            <a:ext cx="1652126" cy="1652126"/>
          </a:xfrm>
          <a:prstGeom prst="chord">
            <a:avLst>
              <a:gd name="adj1" fmla="val 2700000"/>
              <a:gd name="adj2" fmla="val 1293798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31;p6">
            <a:extLst>
              <a:ext uri="{FF2B5EF4-FFF2-40B4-BE49-F238E27FC236}">
                <a16:creationId xmlns:a16="http://schemas.microsoft.com/office/drawing/2014/main" id="{F38B9201-25B8-77B2-82B3-99561D03A245}"/>
              </a:ext>
            </a:extLst>
          </p:cNvPr>
          <p:cNvSpPr txBox="1"/>
          <p:nvPr/>
        </p:nvSpPr>
        <p:spPr>
          <a:xfrm>
            <a:off x="393900" y="2000151"/>
            <a:ext cx="6977100" cy="22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65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pt-BR" sz="17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12065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pt-BR" sz="17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 Medium"/>
              <a:buChar char="●"/>
            </a:pPr>
            <a:endParaRPr lang="pt-BR" sz="17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7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9D822F-FA89-4B72-9B4D-9E89C713AC0B}"/>
              </a:ext>
            </a:extLst>
          </p:cNvPr>
          <p:cNvSpPr txBox="1"/>
          <p:nvPr/>
        </p:nvSpPr>
        <p:spPr>
          <a:xfrm>
            <a:off x="948319" y="86916"/>
            <a:ext cx="6243919" cy="67710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effectLst/>
                <a:latin typeface="Tahoma"/>
                <a:ea typeface="Tahoma"/>
              </a:rPr>
              <a:t>MINISTÉRIO DA GESTÃO E DA INOVAÇÃO EM SERVIÇOS PÚBLICOS</a:t>
            </a:r>
          </a:p>
          <a:p>
            <a:endParaRPr lang="pt-BR" sz="1200" b="1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pt-BR" sz="1200" b="1">
                <a:effectLst/>
                <a:latin typeface="Tahoma"/>
                <a:ea typeface="Tahoma"/>
              </a:rPr>
              <a:t>Ministra de Estado </a:t>
            </a:r>
            <a:endParaRPr lang="pt-BR" sz="1200">
              <a:effectLst/>
              <a:latin typeface="Tahoma"/>
              <a:ea typeface="Tahoma"/>
            </a:endParaRPr>
          </a:p>
          <a:p>
            <a:r>
              <a:rPr lang="pt-BR" sz="1200">
                <a:effectLst/>
                <a:latin typeface="Tahoma"/>
                <a:ea typeface="Tahoma"/>
              </a:rPr>
              <a:t>Esther Dweck </a:t>
            </a:r>
          </a:p>
          <a:p>
            <a:endParaRPr lang="pt-BR" sz="1200" b="1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pt-BR" sz="1200" b="1">
                <a:latin typeface="Tahoma"/>
                <a:ea typeface="Tahoma"/>
              </a:rPr>
              <a:t>Secretário-Executivo</a:t>
            </a:r>
            <a:r>
              <a:rPr lang="pt-BR" sz="1200" b="1">
                <a:effectLst/>
                <a:latin typeface="Tahoma"/>
                <a:ea typeface="Tahoma"/>
              </a:rPr>
              <a:t> </a:t>
            </a:r>
            <a:endParaRPr lang="pt-BR" sz="1200">
              <a:effectLst/>
              <a:latin typeface="Tahoma"/>
              <a:ea typeface="Tahoma"/>
            </a:endParaRPr>
          </a:p>
          <a:p>
            <a:r>
              <a:rPr lang="pt-BR" sz="1200" err="1">
                <a:latin typeface="Tahoma"/>
                <a:ea typeface="Tahoma"/>
              </a:rPr>
              <a:t>Cilair</a:t>
            </a:r>
            <a:r>
              <a:rPr lang="pt-BR" sz="1200">
                <a:latin typeface="Tahoma"/>
                <a:ea typeface="Tahoma"/>
              </a:rPr>
              <a:t> Rodrigues de Abreu 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 </a:t>
            </a:r>
          </a:p>
          <a:p>
            <a:r>
              <a:rPr lang="pt-BR" sz="1200" b="1">
                <a:effectLst/>
                <a:latin typeface="Tahoma"/>
                <a:ea typeface="Tahoma"/>
              </a:rPr>
              <a:t>Secretário-Executivo Adjunto </a:t>
            </a:r>
            <a:endParaRPr lang="pt-BR" sz="1200">
              <a:effectLst/>
              <a:latin typeface="Tahoma"/>
              <a:ea typeface="Tahoma"/>
            </a:endParaRPr>
          </a:p>
          <a:p>
            <a:r>
              <a:rPr lang="pt-BR" sz="1200">
                <a:effectLst/>
                <a:latin typeface="Tahoma"/>
                <a:ea typeface="Tahoma"/>
              </a:rPr>
              <a:t>Adauto Modesto Junior</a:t>
            </a:r>
          </a:p>
          <a:p>
            <a:endParaRPr lang="pt-BR" sz="12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pt-BR" sz="1200" b="1">
                <a:effectLst/>
                <a:latin typeface="Tahoma"/>
                <a:ea typeface="Tahoma"/>
              </a:rPr>
              <a:t>SECRETARIA DE COORDENAÇÃO E GOVERNANÇA DAS EMPRESAS ESTATAIS</a:t>
            </a:r>
          </a:p>
          <a:p>
            <a:endParaRPr lang="pt-BR" sz="1200" b="1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pt-BR" sz="1200" b="1">
                <a:effectLst/>
                <a:latin typeface="Tahoma"/>
                <a:ea typeface="Tahoma"/>
              </a:rPr>
              <a:t>Secretária </a:t>
            </a:r>
            <a:endParaRPr lang="pt-BR" sz="1200">
              <a:effectLst/>
              <a:latin typeface="Tahoma"/>
              <a:ea typeface="Tahoma"/>
            </a:endParaRPr>
          </a:p>
          <a:p>
            <a:r>
              <a:rPr lang="pt-BR" sz="1200">
                <a:effectLst/>
                <a:latin typeface="Tahoma"/>
                <a:ea typeface="Tahoma"/>
              </a:rPr>
              <a:t>Elisa Vieira Leonel 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 </a:t>
            </a:r>
          </a:p>
          <a:p>
            <a:r>
              <a:rPr lang="pt-BR" sz="1200" b="1">
                <a:effectLst/>
                <a:latin typeface="Tahoma"/>
                <a:ea typeface="Tahoma"/>
              </a:rPr>
              <a:t>Secretário-Adjunto </a:t>
            </a:r>
            <a:endParaRPr lang="pt-BR" sz="1200">
              <a:effectLst/>
              <a:latin typeface="Tahoma"/>
              <a:ea typeface="Tahoma"/>
            </a:endParaRPr>
          </a:p>
          <a:p>
            <a:r>
              <a:rPr lang="pt-BR" sz="1200">
                <a:effectLst/>
                <a:latin typeface="Tahoma"/>
                <a:ea typeface="Tahoma"/>
              </a:rPr>
              <a:t>Pedro Cavalcante 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 </a:t>
            </a:r>
          </a:p>
          <a:p>
            <a:r>
              <a:rPr lang="pt-BR" sz="1200" b="1">
                <a:effectLst/>
                <a:latin typeface="Tahoma"/>
                <a:ea typeface="Tahoma"/>
              </a:rPr>
              <a:t>Chefe de Gabinete </a:t>
            </a:r>
            <a:endParaRPr lang="pt-BR" sz="1200">
              <a:effectLst/>
              <a:latin typeface="Tahoma"/>
              <a:ea typeface="Tahoma"/>
            </a:endParaRPr>
          </a:p>
          <a:p>
            <a:r>
              <a:rPr lang="pt-BR" sz="1200" err="1">
                <a:effectLst/>
                <a:latin typeface="Tahoma"/>
                <a:ea typeface="Tahoma"/>
              </a:rPr>
              <a:t>Nuzyare</a:t>
            </a:r>
            <a:r>
              <a:rPr lang="pt-BR" sz="1200">
                <a:effectLst/>
                <a:latin typeface="Tahoma"/>
                <a:ea typeface="Tahoma"/>
              </a:rPr>
              <a:t> Moura de Almeida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 </a:t>
            </a:r>
          </a:p>
          <a:p>
            <a:r>
              <a:rPr lang="pt-BR" sz="1200" b="1">
                <a:effectLst/>
                <a:latin typeface="Tahoma"/>
                <a:ea typeface="Tahoma"/>
              </a:rPr>
              <a:t>Diretores</a:t>
            </a:r>
            <a:endParaRPr lang="pt-BR" sz="1200">
              <a:effectLst/>
              <a:latin typeface="Tahoma"/>
              <a:ea typeface="Tahoma"/>
            </a:endParaRPr>
          </a:p>
          <a:p>
            <a:r>
              <a:rPr lang="pt-BR" sz="1200">
                <a:latin typeface="Tahoma"/>
                <a:ea typeface="Tahoma"/>
              </a:rPr>
              <a:t>Gabriel Squeff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Hamilton Cota Cruz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Jussara Valadares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Maria Abadia da Silva Alves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Renato </a:t>
            </a:r>
            <a:r>
              <a:rPr lang="pt-BR" sz="1200" err="1">
                <a:effectLst/>
                <a:latin typeface="Tahoma"/>
                <a:ea typeface="Tahoma"/>
              </a:rPr>
              <a:t>Bigliazzi</a:t>
            </a:r>
            <a:r>
              <a:rPr lang="pt-BR" sz="1200">
                <a:effectLst/>
                <a:latin typeface="Tahoma"/>
                <a:ea typeface="Tahoma"/>
              </a:rPr>
              <a:t> </a:t>
            </a:r>
          </a:p>
          <a:p>
            <a:endParaRPr lang="pt-BR" sz="1200" b="1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pt-BR" sz="1200" b="1">
                <a:effectLst/>
                <a:latin typeface="Tahoma"/>
                <a:ea typeface="Tahoma"/>
              </a:rPr>
              <a:t>Assessoria </a:t>
            </a:r>
            <a:endParaRPr lang="pt-BR" sz="1200">
              <a:effectLst/>
              <a:latin typeface="Tahoma"/>
              <a:ea typeface="Tahoma"/>
            </a:endParaRPr>
          </a:p>
          <a:p>
            <a:r>
              <a:rPr lang="pt-BR" sz="1200">
                <a:effectLst/>
                <a:latin typeface="Tahoma"/>
                <a:ea typeface="Tahoma"/>
              </a:rPr>
              <a:t>Bernardo Campos </a:t>
            </a:r>
            <a:r>
              <a:rPr lang="pt-BR" sz="1200" err="1">
                <a:effectLst/>
                <a:latin typeface="Tahoma"/>
                <a:ea typeface="Tahoma"/>
              </a:rPr>
              <a:t>Zaghloul</a:t>
            </a:r>
            <a:endParaRPr lang="pt-BR" sz="1200">
              <a:effectLst/>
              <a:latin typeface="Tahoma"/>
              <a:ea typeface="Tahoma"/>
            </a:endParaRPr>
          </a:p>
          <a:p>
            <a:r>
              <a:rPr lang="pt-BR" sz="1200">
                <a:effectLst/>
                <a:latin typeface="Tahoma"/>
                <a:ea typeface="Tahoma"/>
              </a:rPr>
              <a:t>Elisa Oliveira </a:t>
            </a:r>
          </a:p>
          <a:p>
            <a:r>
              <a:rPr lang="pt-BR" sz="1200" err="1">
                <a:effectLst/>
                <a:latin typeface="Tahoma"/>
                <a:ea typeface="Tahoma"/>
              </a:rPr>
              <a:t>Heiguiberto</a:t>
            </a:r>
            <a:r>
              <a:rPr lang="pt-BR" sz="1200">
                <a:effectLst/>
                <a:latin typeface="Tahoma"/>
                <a:ea typeface="Tahoma"/>
              </a:rPr>
              <a:t> </a:t>
            </a:r>
            <a:r>
              <a:rPr lang="pt-BR" sz="1200" err="1">
                <a:effectLst/>
                <a:latin typeface="Tahoma"/>
                <a:ea typeface="Tahoma"/>
              </a:rPr>
              <a:t>Guiba</a:t>
            </a:r>
            <a:r>
              <a:rPr lang="pt-BR" sz="1200">
                <a:effectLst/>
                <a:latin typeface="Tahoma"/>
                <a:ea typeface="Tahoma"/>
              </a:rPr>
              <a:t> Della </a:t>
            </a:r>
            <a:r>
              <a:rPr lang="pt-BR" sz="1200" err="1">
                <a:effectLst/>
                <a:latin typeface="Tahoma"/>
                <a:ea typeface="Tahoma"/>
              </a:rPr>
              <a:t>Bella</a:t>
            </a:r>
            <a:r>
              <a:rPr lang="pt-BR" sz="1200">
                <a:effectLst/>
                <a:latin typeface="Tahoma"/>
                <a:ea typeface="Tahoma"/>
              </a:rPr>
              <a:t> Navarro 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Juliana Xavier</a:t>
            </a:r>
          </a:p>
          <a:p>
            <a:r>
              <a:rPr lang="pt-BR" sz="1200">
                <a:effectLst/>
                <a:latin typeface="Tahoma"/>
                <a:ea typeface="Tahoma"/>
              </a:rPr>
              <a:t>Luciana Toldo</a:t>
            </a:r>
          </a:p>
          <a:p>
            <a:r>
              <a:rPr lang="pt-BR" sz="1200" kern="0" err="1">
                <a:effectLst/>
                <a:latin typeface="Tahoma"/>
                <a:ea typeface="Tahoma"/>
              </a:rPr>
              <a:t>Willber</a:t>
            </a:r>
            <a:r>
              <a:rPr lang="pt-BR" sz="1200" kern="0">
                <a:effectLst/>
                <a:latin typeface="Tahoma"/>
                <a:ea typeface="Tahoma"/>
              </a:rPr>
              <a:t> da Rocha Severo</a:t>
            </a:r>
            <a:endParaRPr lang="pt-BR" sz="1200">
              <a:latin typeface="Tahoma"/>
              <a:ea typeface="Tahom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F67EB49-C6D0-4C12-BE55-FEA19EB265FC}"/>
              </a:ext>
            </a:extLst>
          </p:cNvPr>
          <p:cNvSpPr txBox="1"/>
          <p:nvPr/>
        </p:nvSpPr>
        <p:spPr>
          <a:xfrm>
            <a:off x="8250757" y="3429000"/>
            <a:ext cx="2810638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200" b="1">
                <a:latin typeface="Tahoma"/>
                <a:ea typeface="Tahoma"/>
              </a:rPr>
              <a:t>BOLETIM SEST – EDIÇÃO Nº 1 – 3º TRIMESTRE/2025</a:t>
            </a:r>
            <a:endParaRPr lang="pt-BR" sz="1200" b="1">
              <a:effectLst/>
              <a:latin typeface="Tahoma"/>
              <a:ea typeface="Tahoma"/>
            </a:endParaRPr>
          </a:p>
          <a:p>
            <a:pPr algn="r"/>
            <a:endParaRPr lang="pt-BR" sz="1200" b="1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pt-BR" sz="1200" b="1">
                <a:effectLst/>
                <a:latin typeface="Tahoma"/>
                <a:ea typeface="Tahoma"/>
              </a:rPr>
              <a:t>Coordenação</a:t>
            </a:r>
            <a:endParaRPr lang="pt-BR" sz="1200">
              <a:latin typeface="Tahoma"/>
              <a:ea typeface="Tahoma"/>
            </a:endParaRPr>
          </a:p>
          <a:p>
            <a:pPr algn="r"/>
            <a:r>
              <a:rPr lang="pt-BR" sz="1200">
                <a:latin typeface="Tahoma"/>
                <a:ea typeface="Tahoma"/>
              </a:rPr>
              <a:t>Gabriel Squeff</a:t>
            </a:r>
          </a:p>
          <a:p>
            <a:pPr algn="r"/>
            <a:endParaRPr lang="pt-BR" sz="12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pt-BR" sz="1200" b="1">
                <a:effectLst/>
                <a:latin typeface="Tahoma"/>
                <a:ea typeface="Tahoma"/>
              </a:rPr>
              <a:t>Colaboraram nesta edição</a:t>
            </a:r>
            <a:endParaRPr lang="pt-BR" sz="1200">
              <a:latin typeface="Tahoma"/>
              <a:ea typeface="Tahoma"/>
            </a:endParaRPr>
          </a:p>
          <a:p>
            <a:pPr algn="r"/>
            <a:r>
              <a:rPr lang="pt-BR" sz="1200">
                <a:latin typeface="Tahoma"/>
                <a:ea typeface="Tahoma"/>
              </a:rPr>
              <a:t>Anderson Braga</a:t>
            </a:r>
          </a:p>
          <a:p>
            <a:pPr algn="r"/>
            <a:r>
              <a:rPr lang="pt-BR" sz="1200">
                <a:solidFill>
                  <a:schemeClr val="tx1"/>
                </a:solidFill>
                <a:latin typeface="Tahoma"/>
                <a:ea typeface="Tahoma"/>
              </a:rPr>
              <a:t>Carlos Henrique Neves</a:t>
            </a:r>
          </a:p>
          <a:p>
            <a:pPr algn="r"/>
            <a:r>
              <a:rPr lang="pt-BR" sz="1200">
                <a:latin typeface="Tahoma"/>
                <a:ea typeface="Tahoma"/>
              </a:rPr>
              <a:t>Danilo </a:t>
            </a:r>
            <a:r>
              <a:rPr lang="pt-BR" sz="1200" err="1">
                <a:latin typeface="Tahoma"/>
                <a:ea typeface="Tahoma"/>
              </a:rPr>
              <a:t>Imbimbo</a:t>
            </a:r>
            <a:endParaRPr lang="pt-BR" sz="1200">
              <a:latin typeface="Tahoma"/>
              <a:ea typeface="Tahoma"/>
            </a:endParaRPr>
          </a:p>
          <a:p>
            <a:pPr algn="r"/>
            <a:r>
              <a:rPr lang="pt-BR" sz="1200">
                <a:effectLst/>
                <a:latin typeface="Tahoma"/>
                <a:ea typeface="Tahoma"/>
              </a:rPr>
              <a:t>Gabriel Squeff</a:t>
            </a:r>
          </a:p>
          <a:p>
            <a:pPr algn="r"/>
            <a:r>
              <a:rPr lang="pt-BR" sz="1200">
                <a:effectLst/>
                <a:latin typeface="Tahoma"/>
                <a:ea typeface="Tahoma"/>
              </a:rPr>
              <a:t>Henrique Mundim de Mattos Paixão</a:t>
            </a:r>
          </a:p>
          <a:p>
            <a:pPr algn="r"/>
            <a:r>
              <a:rPr lang="pt-BR" sz="1200"/>
              <a:t>Maria Luísa Guimarães de Barros</a:t>
            </a:r>
          </a:p>
          <a:p>
            <a:pPr algn="r"/>
            <a:r>
              <a:rPr lang="pt-BR" sz="1200">
                <a:effectLst/>
                <a:latin typeface="Tahoma"/>
                <a:ea typeface="Tahoma"/>
              </a:rPr>
              <a:t>Natália da Silva </a:t>
            </a:r>
            <a:r>
              <a:rPr lang="pt-BR" sz="1200">
                <a:latin typeface="Tahoma"/>
                <a:ea typeface="Tahoma"/>
              </a:rPr>
              <a:t>Pinto</a:t>
            </a:r>
          </a:p>
          <a:p>
            <a:pPr algn="r"/>
            <a:r>
              <a:rPr lang="pt-BR" sz="1200">
                <a:latin typeface="Tahoma"/>
                <a:ea typeface="Tahoma"/>
              </a:rPr>
              <a:t>Pedro Cavalcante</a:t>
            </a:r>
          </a:p>
          <a:p>
            <a:pPr algn="r"/>
            <a:r>
              <a:rPr lang="pt-BR" sz="1200">
                <a:latin typeface="Tahoma"/>
                <a:ea typeface="Tahoma"/>
              </a:rPr>
              <a:t>Rita de Cássia Munck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CE15660-6691-46A9-9FA6-FCF370FFCC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8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FA69A41C-76C5-5837-E388-9732BD6A5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E6C081B-FD96-2AE9-E55E-358FF90AF97E}"/>
              </a:ext>
            </a:extLst>
          </p:cNvPr>
          <p:cNvSpPr/>
          <p:nvPr/>
        </p:nvSpPr>
        <p:spPr>
          <a:xfrm>
            <a:off x="5286375" y="136525"/>
            <a:ext cx="6543675" cy="402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Google Shape;138;p6">
            <a:extLst>
              <a:ext uri="{FF2B5EF4-FFF2-40B4-BE49-F238E27FC236}">
                <a16:creationId xmlns:a16="http://schemas.microsoft.com/office/drawing/2014/main" id="{2E8D23EE-2181-FE7A-99AE-118184BEB766}"/>
              </a:ext>
            </a:extLst>
          </p:cNvPr>
          <p:cNvSpPr/>
          <p:nvPr/>
        </p:nvSpPr>
        <p:spPr>
          <a:xfrm rot="13754109">
            <a:off x="-897476" y="9048"/>
            <a:ext cx="1652126" cy="1652126"/>
          </a:xfrm>
          <a:prstGeom prst="chord">
            <a:avLst>
              <a:gd name="adj1" fmla="val 2700000"/>
              <a:gd name="adj2" fmla="val 1293798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53;g362b7746b48_0_140">
            <a:extLst>
              <a:ext uri="{FF2B5EF4-FFF2-40B4-BE49-F238E27FC236}">
                <a16:creationId xmlns:a16="http://schemas.microsoft.com/office/drawing/2014/main" id="{0834CA45-AD73-BD17-38A7-F902148D1872}"/>
              </a:ext>
            </a:extLst>
          </p:cNvPr>
          <p:cNvSpPr/>
          <p:nvPr/>
        </p:nvSpPr>
        <p:spPr>
          <a:xfrm rot="-7821082">
            <a:off x="1228171" y="2644016"/>
            <a:ext cx="619987" cy="569469"/>
          </a:xfrm>
          <a:prstGeom prst="chord">
            <a:avLst>
              <a:gd name="adj1" fmla="val 2700000"/>
              <a:gd name="adj2" fmla="val 12937985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1EBE6CF3-C2EB-6380-F7F4-50B258543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499283"/>
              </p:ext>
            </p:extLst>
          </p:nvPr>
        </p:nvGraphicFramePr>
        <p:xfrm>
          <a:off x="1912804" y="2779669"/>
          <a:ext cx="6747142" cy="194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4597">
                  <a:extLst>
                    <a:ext uri="{9D8B030D-6E8A-4147-A177-3AD203B41FA5}">
                      <a16:colId xmlns:a16="http://schemas.microsoft.com/office/drawing/2014/main" val="3458358187"/>
                    </a:ext>
                  </a:extLst>
                </a:gridCol>
                <a:gridCol w="632545">
                  <a:extLst>
                    <a:ext uri="{9D8B030D-6E8A-4147-A177-3AD203B41FA5}">
                      <a16:colId xmlns:a16="http://schemas.microsoft.com/office/drawing/2014/main" val="3415834215"/>
                    </a:ext>
                  </a:extLst>
                </a:gridCol>
              </a:tblGrid>
              <a:tr h="649310">
                <a:tc>
                  <a:txBody>
                    <a:bodyPr/>
                    <a:lstStyle/>
                    <a:p>
                      <a:r>
                        <a:rPr lang="pt-BR" sz="1800" b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Apresentação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16129"/>
                  </a:ext>
                </a:extLst>
              </a:tr>
              <a:tr h="649310">
                <a:tc>
                  <a:txBody>
                    <a:bodyPr/>
                    <a:lstStyle/>
                    <a:p>
                      <a:r>
                        <a:rPr lang="pt-BR" sz="1800">
                          <a:latin typeface="Raleway" pitchFamily="2" charset="0"/>
                        </a:rPr>
                        <a:t>Resultados agregados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>
                          <a:latin typeface="Raleway" pitchFamily="2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26336"/>
                  </a:ext>
                </a:extLst>
              </a:tr>
              <a:tr h="649310">
                <a:tc>
                  <a:txBody>
                    <a:bodyPr/>
                    <a:lstStyle/>
                    <a:p>
                      <a:r>
                        <a:rPr lang="pt-BR" sz="1800">
                          <a:latin typeface="Raleway" pitchFamily="2" charset="0"/>
                        </a:rPr>
                        <a:t>Anexo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>
                          <a:latin typeface="Raleway" pitchFamily="2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646792"/>
                  </a:ext>
                </a:extLst>
              </a:tr>
            </a:tbl>
          </a:graphicData>
        </a:graphic>
      </p:graphicFrame>
      <p:sp>
        <p:nvSpPr>
          <p:cNvPr id="16" name="Google Shape;253;g362b7746b48_0_140">
            <a:extLst>
              <a:ext uri="{FF2B5EF4-FFF2-40B4-BE49-F238E27FC236}">
                <a16:creationId xmlns:a16="http://schemas.microsoft.com/office/drawing/2014/main" id="{A7CD65DC-8C94-8BE0-F912-0ED51BD5F678}"/>
              </a:ext>
            </a:extLst>
          </p:cNvPr>
          <p:cNvSpPr/>
          <p:nvPr/>
        </p:nvSpPr>
        <p:spPr>
          <a:xfrm rot="-7821082">
            <a:off x="1228171" y="3316575"/>
            <a:ext cx="619987" cy="569469"/>
          </a:xfrm>
          <a:prstGeom prst="chord">
            <a:avLst>
              <a:gd name="adj1" fmla="val 2700000"/>
              <a:gd name="adj2" fmla="val 12937985"/>
            </a:avLst>
          </a:prstGeom>
          <a:solidFill>
            <a:srgbClr val="FFC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53;g362b7746b48_0_140">
            <a:extLst>
              <a:ext uri="{FF2B5EF4-FFF2-40B4-BE49-F238E27FC236}">
                <a16:creationId xmlns:a16="http://schemas.microsoft.com/office/drawing/2014/main" id="{974B2A45-CCE6-7BEB-4506-AC403DD54B68}"/>
              </a:ext>
            </a:extLst>
          </p:cNvPr>
          <p:cNvSpPr/>
          <p:nvPr/>
        </p:nvSpPr>
        <p:spPr>
          <a:xfrm rot="-7821082">
            <a:off x="1228171" y="3972428"/>
            <a:ext cx="619987" cy="569469"/>
          </a:xfrm>
          <a:prstGeom prst="chord">
            <a:avLst>
              <a:gd name="adj1" fmla="val 2700000"/>
              <a:gd name="adj2" fmla="val 1293798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0D2B4D8-E4C2-4B02-AA11-EBC1450334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id="{8A3E3113-6D19-8D9F-1049-3D22C183E471}"/>
              </a:ext>
            </a:extLst>
          </p:cNvPr>
          <p:cNvSpPr txBox="1"/>
          <p:nvPr/>
        </p:nvSpPr>
        <p:spPr>
          <a:xfrm>
            <a:off x="6018207" y="194926"/>
            <a:ext cx="1728000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Apresentação</a:t>
            </a:r>
          </a:p>
        </p:txBody>
      </p:sp>
      <p:pic>
        <p:nvPicPr>
          <p:cNvPr id="3" name="Imagem 2">
            <a:hlinkClick r:id="rId4"/>
            <a:extLst>
              <a:ext uri="{FF2B5EF4-FFF2-40B4-BE49-F238E27FC236}">
                <a16:creationId xmlns:a16="http://schemas.microsoft.com/office/drawing/2014/main" id="{6A0601F1-1522-8B0F-DC9F-E2EC55B97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977" y1="27692" x2="45977" y2="27692"/>
                        <a14:foregroundMark x1="46360" y1="43846" x2="46360" y2="43846"/>
                        <a14:foregroundMark x1="43295" y1="69231" x2="43295" y2="69231"/>
                        <a14:foregroundMark x1="41762" y1="28462" x2="41762" y2="28462"/>
                        <a14:foregroundMark x1="45977" y1="70000" x2="45977" y2="70000"/>
                        <a14:foregroundMark x1="57471" y1="35385" x2="57471" y2="35385"/>
                        <a14:foregroundMark x1="69349" y1="63846" x2="69349" y2="63846"/>
                        <a14:foregroundMark x1="58238" y1="67692" x2="58238" y2="67692"/>
                        <a14:foregroundMark x1="84291" y1="31538" x2="84291" y2="31538"/>
                        <a14:foregroundMark x1="77011" y1="31538" x2="77011" y2="31538"/>
                        <a14:foregroundMark x1="80843" y1="65385" x2="80843" y2="65385"/>
                        <a14:foregroundMark x1="67816" y1="33846" x2="67816" y2="33846"/>
                        <a14:foregroundMark x1="58238" y1="63077" x2="58238" y2="63077"/>
                        <a14:foregroundMark x1="67433" y1="56154" x2="67433" y2="56154"/>
                        <a14:foregroundMark x1="47126" y1="31538" x2="47126" y2="31538"/>
                        <a14:foregroundMark x1="43295" y1="26154" x2="43295" y2="26154"/>
                        <a14:foregroundMark x1="40613" y1="68462" x2="40613" y2="68462"/>
                        <a14:foregroundMark x1="48659" y1="69231" x2="48659" y2="69231"/>
                        <a14:foregroundMark x1="80843" y1="46923" x2="80843" y2="46923"/>
                        <a14:foregroundMark x1="40230" y1="23846" x2="40230" y2="23846"/>
                        <a14:foregroundMark x1="49042" y1="29231" x2="49042" y2="29231"/>
                        <a14:foregroundMark x1="39080" y1="63846" x2="39080" y2="63846"/>
                        <a14:foregroundMark x1="39847" y1="64615" x2="41379" y2="64615"/>
                        <a14:foregroundMark x1="47510" y1="65385" x2="47510" y2="65385"/>
                        <a14:foregroundMark x1="44444" y1="66154" x2="44444" y2="66154"/>
                        <a14:foregroundMark x1="59387" y1="30000" x2="59387" y2="30000"/>
                        <a14:foregroundMark x1="57471" y1="54615" x2="57471" y2="54615"/>
                        <a14:foregroundMark x1="81226" y1="56923" x2="81226" y2="56923"/>
                        <a14:foregroundMark x1="66284" y1="28462" x2="66284" y2="28462"/>
                        <a14:foregroundMark x1="43678" y1="34615" x2="43678" y2="34615"/>
                        <a14:foregroundMark x1="49425" y1="24615" x2="49425" y2="24615"/>
                        <a14:foregroundMark x1="64751" y1="50000" x2="6475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7748" y="160672"/>
            <a:ext cx="722768" cy="360000"/>
          </a:xfrm>
          <a:prstGeom prst="rect">
            <a:avLst/>
          </a:prstGeom>
        </p:spPr>
      </p:pic>
      <p:sp>
        <p:nvSpPr>
          <p:cNvPr id="7" name="CaixaDeTexto 6">
            <a:hlinkClick r:id="rId7" action="ppaction://hlinksldjump"/>
            <a:extLst>
              <a:ext uri="{FF2B5EF4-FFF2-40B4-BE49-F238E27FC236}">
                <a16:creationId xmlns:a16="http://schemas.microsoft.com/office/drawing/2014/main" id="{0845D44B-6C86-2781-CD7D-57DF09AE6D7F}"/>
              </a:ext>
            </a:extLst>
          </p:cNvPr>
          <p:cNvSpPr txBox="1"/>
          <p:nvPr/>
        </p:nvSpPr>
        <p:spPr>
          <a:xfrm>
            <a:off x="7746993" y="204001"/>
            <a:ext cx="1727214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Resultados agregados</a:t>
            </a:r>
          </a:p>
        </p:txBody>
      </p:sp>
      <p:sp>
        <p:nvSpPr>
          <p:cNvPr id="9" name="CaixaDeTexto 8">
            <a:hlinkClick r:id="rId8" action="ppaction://hlinksldjump"/>
            <a:extLst>
              <a:ext uri="{FF2B5EF4-FFF2-40B4-BE49-F238E27FC236}">
                <a16:creationId xmlns:a16="http://schemas.microsoft.com/office/drawing/2014/main" id="{2B560F55-679C-F4EB-77FD-60A6969C05C0}"/>
              </a:ext>
            </a:extLst>
          </p:cNvPr>
          <p:cNvSpPr txBox="1"/>
          <p:nvPr/>
        </p:nvSpPr>
        <p:spPr>
          <a:xfrm>
            <a:off x="9352832" y="203964"/>
            <a:ext cx="1728000" cy="27687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  <a:cs typeface="EucrosiaUPC" panose="020B0502040204020203" pitchFamily="18" charset="-34"/>
              </a:rPr>
              <a:t>Anexo</a:t>
            </a:r>
          </a:p>
        </p:txBody>
      </p:sp>
      <p:sp>
        <p:nvSpPr>
          <p:cNvPr id="11" name="Google Shape;130;p6">
            <a:extLst>
              <a:ext uri="{FF2B5EF4-FFF2-40B4-BE49-F238E27FC236}">
                <a16:creationId xmlns:a16="http://schemas.microsoft.com/office/drawing/2014/main" id="{B9A87C75-0944-5B52-C85E-8A2C1DCCC0E0}"/>
              </a:ext>
            </a:extLst>
          </p:cNvPr>
          <p:cNvSpPr txBox="1"/>
          <p:nvPr/>
        </p:nvSpPr>
        <p:spPr>
          <a:xfrm>
            <a:off x="911935" y="810350"/>
            <a:ext cx="7425300" cy="55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pt-BR" sz="3000">
                <a:solidFill>
                  <a:srgbClr val="143C64"/>
                </a:solidFill>
                <a:highlight>
                  <a:schemeClr val="lt1"/>
                </a:highlight>
                <a:latin typeface="Raleway Black"/>
                <a:ea typeface="Raleway Black"/>
                <a:cs typeface="Raleway Black"/>
                <a:sym typeface="Raleway Black"/>
              </a:rPr>
              <a:t>Sumário</a:t>
            </a:r>
          </a:p>
        </p:txBody>
      </p:sp>
      <p:sp>
        <p:nvSpPr>
          <p:cNvPr id="12" name="Retângulo 11">
            <a:hlinkClick r:id="rId3" action="ppaction://hlinksldjump"/>
            <a:extLst>
              <a:ext uri="{FF2B5EF4-FFF2-40B4-BE49-F238E27FC236}">
                <a16:creationId xmlns:a16="http://schemas.microsoft.com/office/drawing/2014/main" id="{DBE637F9-362D-6C78-F714-611A8097EB2C}"/>
              </a:ext>
            </a:extLst>
          </p:cNvPr>
          <p:cNvSpPr/>
          <p:nvPr/>
        </p:nvSpPr>
        <p:spPr>
          <a:xfrm>
            <a:off x="1912805" y="2772536"/>
            <a:ext cx="1685902" cy="3914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hlinkClick r:id="rId7" action="ppaction://hlinksldjump"/>
            <a:extLst>
              <a:ext uri="{FF2B5EF4-FFF2-40B4-BE49-F238E27FC236}">
                <a16:creationId xmlns:a16="http://schemas.microsoft.com/office/drawing/2014/main" id="{8533289D-7D5E-61F2-7E08-6A64BC59F280}"/>
              </a:ext>
            </a:extLst>
          </p:cNvPr>
          <p:cNvSpPr/>
          <p:nvPr/>
        </p:nvSpPr>
        <p:spPr>
          <a:xfrm>
            <a:off x="1955870" y="3452681"/>
            <a:ext cx="2499350" cy="3914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hlinkClick r:id="rId8" action="ppaction://hlinksldjump"/>
            <a:extLst>
              <a:ext uri="{FF2B5EF4-FFF2-40B4-BE49-F238E27FC236}">
                <a16:creationId xmlns:a16="http://schemas.microsoft.com/office/drawing/2014/main" id="{A3FA30BF-ADA6-5EB6-E157-6E18C9337653}"/>
              </a:ext>
            </a:extLst>
          </p:cNvPr>
          <p:cNvSpPr/>
          <p:nvPr/>
        </p:nvSpPr>
        <p:spPr>
          <a:xfrm>
            <a:off x="1955870" y="4116519"/>
            <a:ext cx="2499350" cy="3914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E2E4EC77-C39C-565C-48EE-606A00AC875F}"/>
              </a:ext>
            </a:extLst>
          </p:cNvPr>
          <p:cNvGrpSpPr/>
          <p:nvPr/>
        </p:nvGrpSpPr>
        <p:grpSpPr>
          <a:xfrm>
            <a:off x="11242214" y="278752"/>
            <a:ext cx="219075" cy="114300"/>
            <a:chOff x="9677400" y="1276350"/>
            <a:chExt cx="219075" cy="114300"/>
          </a:xfrm>
        </p:grpSpPr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D82E6AB-B3F0-6031-C865-149F0ED7BD4D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2763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A1034B17-54A7-4F04-DB29-3DA7823D7CEA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29771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A187536F-02F1-DACB-E9CF-D4650F8BEEA8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906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Elipse 31">
            <a:hlinkClick r:id="rId9" action="ppaction://hlinksldjump"/>
            <a:extLst>
              <a:ext uri="{FF2B5EF4-FFF2-40B4-BE49-F238E27FC236}">
                <a16:creationId xmlns:a16="http://schemas.microsoft.com/office/drawing/2014/main" id="{B2612DD9-A04C-6786-324C-DF411DAF80AB}"/>
              </a:ext>
            </a:extLst>
          </p:cNvPr>
          <p:cNvSpPr/>
          <p:nvPr/>
        </p:nvSpPr>
        <p:spPr>
          <a:xfrm>
            <a:off x="11115675" y="155547"/>
            <a:ext cx="495300" cy="365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88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8FE9B231-81E7-DC08-D29E-9B184FF95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>
            <a:extLst>
              <a:ext uri="{FF2B5EF4-FFF2-40B4-BE49-F238E27FC236}">
                <a16:creationId xmlns:a16="http://schemas.microsoft.com/office/drawing/2014/main" id="{B2A60A77-4E6F-E135-2584-C867B1E66073}"/>
              </a:ext>
            </a:extLst>
          </p:cNvPr>
          <p:cNvSpPr/>
          <p:nvPr/>
        </p:nvSpPr>
        <p:spPr>
          <a:xfrm rot="13754109">
            <a:off x="-897476" y="9048"/>
            <a:ext cx="1652126" cy="1652126"/>
          </a:xfrm>
          <a:prstGeom prst="chord">
            <a:avLst>
              <a:gd name="adj1" fmla="val 2700000"/>
              <a:gd name="adj2" fmla="val 12937985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A2BC80A-CD32-4FD3-AE8B-DA5A682B89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2EE9CD-D016-D2BB-DEE7-58FD4F7F818D}"/>
              </a:ext>
            </a:extLst>
          </p:cNvPr>
          <p:cNvSpPr txBox="1"/>
          <p:nvPr/>
        </p:nvSpPr>
        <p:spPr>
          <a:xfrm>
            <a:off x="911935" y="1492466"/>
            <a:ext cx="9762179" cy="1780359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>
                <a:latin typeface="Raleway"/>
              </a:rPr>
              <a:t>O </a:t>
            </a:r>
            <a:r>
              <a:rPr lang="pt-BR" sz="1200" b="1">
                <a:latin typeface="Raleway"/>
              </a:rPr>
              <a:t>Boletim Sest </a:t>
            </a:r>
            <a:r>
              <a:rPr lang="pt-BR" sz="1200">
                <a:latin typeface="Raleway"/>
              </a:rPr>
              <a:t>é uma publicação trimestral da Secretaria de Coordenação e Governança das Empresas Estatais (Sest), do Ministério da Gestão e da Inovação em Serviços Públicos (MGI).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>
                <a:latin typeface="Raleway"/>
              </a:rPr>
              <a:t>Seu objetivo é fornecer uma síntese do desempenho agregado das empresas estatais federais brasileiras¹, demonstrando sua contribuição para o desenvolvimento econômico, social e sustentável do País.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>
                <a:latin typeface="Raleway"/>
              </a:rPr>
              <a:t>Nesta edição, são apresentadas dados de desempenho operacional, de investimento e de pessoal empregado das empresas estatais federais² até o </a:t>
            </a:r>
            <a:r>
              <a:rPr lang="pt-BR" sz="1200" b="1">
                <a:latin typeface="Raleway"/>
              </a:rPr>
              <a:t>terceiro trimestre de 2025</a:t>
            </a:r>
            <a:r>
              <a:rPr lang="pt-BR" sz="1200">
                <a:latin typeface="Raleway"/>
              </a:rPr>
              <a:t>. Para tanto, foram utilizados dados do Sistema de Informações das Estatais – </a:t>
            </a:r>
            <a:r>
              <a:rPr lang="pt-BR" sz="1200" err="1">
                <a:latin typeface="Raleway"/>
              </a:rPr>
              <a:t>Siest</a:t>
            </a:r>
            <a:r>
              <a:rPr lang="pt-BR" sz="1200">
                <a:latin typeface="Raleway"/>
              </a:rPr>
              <a:t> e das demonstrações financeiras das empresas³. No quadro abaixo estão as dimensões analisadas no presente boletim.</a:t>
            </a:r>
          </a:p>
        </p:txBody>
      </p:sp>
      <p:sp>
        <p:nvSpPr>
          <p:cNvPr id="5" name="Google Shape;130;p6">
            <a:extLst>
              <a:ext uri="{FF2B5EF4-FFF2-40B4-BE49-F238E27FC236}">
                <a16:creationId xmlns:a16="http://schemas.microsoft.com/office/drawing/2014/main" id="{293D36D6-7A36-EE61-CD87-70AF03CED5F0}"/>
              </a:ext>
            </a:extLst>
          </p:cNvPr>
          <p:cNvSpPr txBox="1"/>
          <p:nvPr/>
        </p:nvSpPr>
        <p:spPr>
          <a:xfrm>
            <a:off x="911935" y="810350"/>
            <a:ext cx="7425300" cy="55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pt-BR" sz="3000">
                <a:solidFill>
                  <a:srgbClr val="143C64"/>
                </a:solidFill>
                <a:highlight>
                  <a:schemeClr val="lt1"/>
                </a:highlight>
                <a:latin typeface="Raleway Black"/>
                <a:ea typeface="Raleway Black"/>
                <a:cs typeface="Raleway Black"/>
                <a:sym typeface="Raleway Black"/>
              </a:rPr>
              <a:t>Apresentação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4A46B3E-D5AC-9D96-6876-1CA6E54FE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16145"/>
              </p:ext>
            </p:extLst>
          </p:nvPr>
        </p:nvGraphicFramePr>
        <p:xfrm>
          <a:off x="2804003" y="3328416"/>
          <a:ext cx="4977372" cy="2272467"/>
        </p:xfrm>
        <a:graphic>
          <a:graphicData uri="http://schemas.openxmlformats.org/drawingml/2006/table">
            <a:tbl>
              <a:tblPr/>
              <a:tblGrid>
                <a:gridCol w="2524989">
                  <a:extLst>
                    <a:ext uri="{9D8B030D-6E8A-4147-A177-3AD203B41FA5}">
                      <a16:colId xmlns:a16="http://schemas.microsoft.com/office/drawing/2014/main" val="2395097171"/>
                    </a:ext>
                  </a:extLst>
                </a:gridCol>
                <a:gridCol w="2452383">
                  <a:extLst>
                    <a:ext uri="{9D8B030D-6E8A-4147-A177-3AD203B41FA5}">
                      <a16:colId xmlns:a16="http://schemas.microsoft.com/office/drawing/2014/main" val="446807179"/>
                    </a:ext>
                  </a:extLst>
                </a:gridCol>
              </a:tblGrid>
              <a:tr h="1847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Dimensão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Fonte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09576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Ativo 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Balanço Patrimonial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17005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Passivo Exigível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Balanço Patrimonial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902780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Patrimônio Líquido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Balanço Patrimonial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32911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Faturamento</a:t>
                      </a:r>
                      <a:r>
                        <a:rPr lang="pt-BR" sz="1200" b="0" i="0" u="none" strike="noStrike" baseline="30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pt-BR" sz="1000" b="0" i="0" u="none" strike="noStrike" baseline="30000">
                        <a:solidFill>
                          <a:srgbClr val="40404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Demonstração de Resultados do Exercício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4634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Resultado Líquido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Demonstração de Resultados do Exercício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651927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Dividendos e Juros sobre Capital Próprio (JCP) Pagos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Fluxo de Caixa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459604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Subvenções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Fluxo de Caixa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99036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Adiantamento para Futuro Aumento de Capital (AFAC)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Fluxo de Caixa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316968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Investimento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Programa de Dispêndios Globais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996220"/>
                  </a:ext>
                </a:extLst>
              </a:tr>
              <a:tr h="1847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Empregados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Perfil de Pessoal de Estatais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087864"/>
                  </a:ext>
                </a:extLst>
              </a:tr>
            </a:tbl>
          </a:graphicData>
        </a:graphic>
      </p:graphicFrame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E78AD10-BB0A-FF2A-094B-07396ADC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247" y="5817996"/>
            <a:ext cx="10503673" cy="836003"/>
          </a:xfrm>
        </p:spPr>
        <p:txBody>
          <a:bodyPr/>
          <a:lstStyle/>
          <a:p>
            <a:pPr algn="l"/>
            <a:r>
              <a:rPr lang="pt-BR" sz="900">
                <a:solidFill>
                  <a:schemeClr val="tx1"/>
                </a:solidFill>
                <a:latin typeface="Raleway"/>
              </a:rPr>
              <a:t>1) Até a data de elaboração deste documento (06/01/2026), as empresas CBTU - Companhia Brasileira de Trens Urbanos, Ceagesp - Companhia de Entrepostos e Armazéns Gerais de São Paulo, </a:t>
            </a:r>
            <a:r>
              <a:rPr lang="pt-BR" sz="900" err="1">
                <a:solidFill>
                  <a:schemeClr val="tx1"/>
                </a:solidFill>
                <a:latin typeface="Raleway"/>
              </a:rPr>
              <a:t>CeasaMinas</a:t>
            </a:r>
            <a:r>
              <a:rPr lang="pt-BR" sz="900">
                <a:solidFill>
                  <a:schemeClr val="tx1"/>
                </a:solidFill>
                <a:latin typeface="Raleway"/>
              </a:rPr>
              <a:t> - Centrais de Abastecimento de Minas Gerais S.A., CDRJ - Companhia Docas do Rio de Janeiro e CPRM - Companhia de Pesquisa de Recursos Minerais não haviam enviado e homologado suas demonstrações financeiras no </a:t>
            </a:r>
            <a:r>
              <a:rPr lang="pt-BR" sz="900" err="1">
                <a:solidFill>
                  <a:schemeClr val="tx1"/>
                </a:solidFill>
                <a:latin typeface="Raleway"/>
              </a:rPr>
              <a:t>Siest</a:t>
            </a:r>
            <a:r>
              <a:rPr lang="pt-BR" sz="900">
                <a:solidFill>
                  <a:schemeClr val="tx1"/>
                </a:solidFill>
                <a:latin typeface="Raleway"/>
              </a:rPr>
              <a:t>. Por este motivo, as informações financeiras e contábeis aqui apresentadas não consideram estas empresas.</a:t>
            </a:r>
            <a:br>
              <a:rPr lang="pt-BR" sz="900">
                <a:solidFill>
                  <a:schemeClr val="tx1"/>
                </a:solidFill>
                <a:latin typeface="Raleway"/>
              </a:rPr>
            </a:br>
            <a:r>
              <a:rPr lang="pt-BR" sz="900">
                <a:solidFill>
                  <a:schemeClr val="tx1"/>
                </a:solidFill>
                <a:latin typeface="Raleway"/>
              </a:rPr>
              <a:t>2) A relação completa das empresas estatais encontra-se no anexo deste documento.</a:t>
            </a:r>
            <a:endParaRPr lang="pt-BR">
              <a:solidFill>
                <a:schemeClr val="tx1"/>
              </a:solidFill>
            </a:endParaRPr>
          </a:p>
          <a:p>
            <a:pPr algn="l"/>
            <a:r>
              <a:rPr lang="pt-BR" sz="900">
                <a:solidFill>
                  <a:srgbClr val="000000"/>
                </a:solidFill>
                <a:latin typeface="Raleway"/>
              </a:rPr>
              <a:t>3) </a:t>
            </a:r>
            <a:r>
              <a:rPr lang="pt-BR" sz="900">
                <a:solidFill>
                  <a:schemeClr val="tx1"/>
                </a:solidFill>
                <a:latin typeface="Raleway"/>
              </a:rPr>
              <a:t>Os dados do </a:t>
            </a:r>
            <a:r>
              <a:rPr lang="pt-BR" sz="900" err="1">
                <a:solidFill>
                  <a:schemeClr val="tx1"/>
                </a:solidFill>
                <a:latin typeface="Raleway"/>
              </a:rPr>
              <a:t>Siest</a:t>
            </a:r>
            <a:r>
              <a:rPr lang="pt-BR" sz="900">
                <a:solidFill>
                  <a:schemeClr val="tx1"/>
                </a:solidFill>
                <a:latin typeface="Raleway"/>
              </a:rPr>
              <a:t> referem-se a extração realizada em 06/01/2026. As informações financeiras e contábeis estão sujeitas a posteriores ajustes por parte das empresas.</a:t>
            </a:r>
            <a:endParaRPr lang="pt-BR">
              <a:solidFill>
                <a:schemeClr val="tx1"/>
              </a:solidFill>
            </a:endParaRPr>
          </a:p>
          <a:p>
            <a:pPr algn="l"/>
            <a:r>
              <a:rPr lang="pt-BR" sz="900">
                <a:solidFill>
                  <a:schemeClr val="tx1"/>
                </a:solidFill>
                <a:latin typeface="Raleway"/>
              </a:rPr>
              <a:t>4) No que se refere aos bancos estatais federais, o faturamento inclui a receita de intermediação financeira e de prestação de serviços e tarifas. Para as demais, este dado representa a Receita Operacional Bruta.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0CF18C2-0BEB-CAB8-6072-FD0422666D62}"/>
              </a:ext>
            </a:extLst>
          </p:cNvPr>
          <p:cNvSpPr/>
          <p:nvPr/>
        </p:nvSpPr>
        <p:spPr>
          <a:xfrm>
            <a:off x="5286375" y="136525"/>
            <a:ext cx="6543675" cy="402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hlinkClick r:id="rId3" action="ppaction://hlinksldjump"/>
            <a:extLst>
              <a:ext uri="{FF2B5EF4-FFF2-40B4-BE49-F238E27FC236}">
                <a16:creationId xmlns:a16="http://schemas.microsoft.com/office/drawing/2014/main" id="{EC8A619C-6127-89CD-69B7-6FF411BEFB5A}"/>
              </a:ext>
            </a:extLst>
          </p:cNvPr>
          <p:cNvSpPr txBox="1"/>
          <p:nvPr/>
        </p:nvSpPr>
        <p:spPr>
          <a:xfrm>
            <a:off x="6018207" y="194926"/>
            <a:ext cx="1728000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Apresentação</a:t>
            </a:r>
          </a:p>
        </p:txBody>
      </p:sp>
      <p:pic>
        <p:nvPicPr>
          <p:cNvPr id="10" name="Imagem 9">
            <a:hlinkClick r:id="rId4"/>
            <a:extLst>
              <a:ext uri="{FF2B5EF4-FFF2-40B4-BE49-F238E27FC236}">
                <a16:creationId xmlns:a16="http://schemas.microsoft.com/office/drawing/2014/main" id="{59F887FF-A670-E360-B6B0-7CE2A3DF6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977" y1="27692" x2="45977" y2="27692"/>
                        <a14:foregroundMark x1="46360" y1="43846" x2="46360" y2="43846"/>
                        <a14:foregroundMark x1="43295" y1="69231" x2="43295" y2="69231"/>
                        <a14:foregroundMark x1="41762" y1="28462" x2="41762" y2="28462"/>
                        <a14:foregroundMark x1="45977" y1="70000" x2="45977" y2="70000"/>
                        <a14:foregroundMark x1="57471" y1="35385" x2="57471" y2="35385"/>
                        <a14:foregroundMark x1="69349" y1="63846" x2="69349" y2="63846"/>
                        <a14:foregroundMark x1="58238" y1="67692" x2="58238" y2="67692"/>
                        <a14:foregroundMark x1="84291" y1="31538" x2="84291" y2="31538"/>
                        <a14:foregroundMark x1="77011" y1="31538" x2="77011" y2="31538"/>
                        <a14:foregroundMark x1="80843" y1="65385" x2="80843" y2="65385"/>
                        <a14:foregroundMark x1="67816" y1="33846" x2="67816" y2="33846"/>
                        <a14:foregroundMark x1="58238" y1="63077" x2="58238" y2="63077"/>
                        <a14:foregroundMark x1="67433" y1="56154" x2="67433" y2="56154"/>
                        <a14:foregroundMark x1="47126" y1="31538" x2="47126" y2="31538"/>
                        <a14:foregroundMark x1="43295" y1="26154" x2="43295" y2="26154"/>
                        <a14:foregroundMark x1="40613" y1="68462" x2="40613" y2="68462"/>
                        <a14:foregroundMark x1="48659" y1="69231" x2="48659" y2="69231"/>
                        <a14:foregroundMark x1="80843" y1="46923" x2="80843" y2="46923"/>
                        <a14:foregroundMark x1="40230" y1="23846" x2="40230" y2="23846"/>
                        <a14:foregroundMark x1="49042" y1="29231" x2="49042" y2="29231"/>
                        <a14:foregroundMark x1="39080" y1="63846" x2="39080" y2="63846"/>
                        <a14:foregroundMark x1="39847" y1="64615" x2="41379" y2="64615"/>
                        <a14:foregroundMark x1="47510" y1="65385" x2="47510" y2="65385"/>
                        <a14:foregroundMark x1="44444" y1="66154" x2="44444" y2="66154"/>
                        <a14:foregroundMark x1="59387" y1="30000" x2="59387" y2="30000"/>
                        <a14:foregroundMark x1="57471" y1="54615" x2="57471" y2="54615"/>
                        <a14:foregroundMark x1="81226" y1="56923" x2="81226" y2="56923"/>
                        <a14:foregroundMark x1="66284" y1="28462" x2="66284" y2="28462"/>
                        <a14:foregroundMark x1="43678" y1="34615" x2="43678" y2="34615"/>
                        <a14:foregroundMark x1="49425" y1="24615" x2="49425" y2="24615"/>
                        <a14:foregroundMark x1="64751" y1="50000" x2="6475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7748" y="160672"/>
            <a:ext cx="722768" cy="360000"/>
          </a:xfrm>
          <a:prstGeom prst="rect">
            <a:avLst/>
          </a:prstGeom>
        </p:spPr>
      </p:pic>
      <p:sp>
        <p:nvSpPr>
          <p:cNvPr id="11" name="CaixaDeTexto 10">
            <a:hlinkClick r:id="rId7" action="ppaction://hlinksldjump"/>
            <a:extLst>
              <a:ext uri="{FF2B5EF4-FFF2-40B4-BE49-F238E27FC236}">
                <a16:creationId xmlns:a16="http://schemas.microsoft.com/office/drawing/2014/main" id="{B937E667-81A9-141B-2682-ED27C9ABB24B}"/>
              </a:ext>
            </a:extLst>
          </p:cNvPr>
          <p:cNvSpPr txBox="1"/>
          <p:nvPr/>
        </p:nvSpPr>
        <p:spPr>
          <a:xfrm>
            <a:off x="7746993" y="204001"/>
            <a:ext cx="1727214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Resultados agregados</a:t>
            </a:r>
          </a:p>
        </p:txBody>
      </p:sp>
      <p:sp>
        <p:nvSpPr>
          <p:cNvPr id="12" name="CaixaDeTexto 11">
            <a:hlinkClick r:id="rId8" action="ppaction://hlinksldjump"/>
            <a:extLst>
              <a:ext uri="{FF2B5EF4-FFF2-40B4-BE49-F238E27FC236}">
                <a16:creationId xmlns:a16="http://schemas.microsoft.com/office/drawing/2014/main" id="{D84B6805-C9FA-C0FC-7AA7-5C119025AE37}"/>
              </a:ext>
            </a:extLst>
          </p:cNvPr>
          <p:cNvSpPr txBox="1"/>
          <p:nvPr/>
        </p:nvSpPr>
        <p:spPr>
          <a:xfrm>
            <a:off x="9352832" y="203964"/>
            <a:ext cx="1728000" cy="27687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  <a:cs typeface="EucrosiaUPC" panose="020B0502040204020203" pitchFamily="18" charset="-34"/>
              </a:rPr>
              <a:t>Anexo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02B66BA-73D9-993E-276A-551488EB56D8}"/>
              </a:ext>
            </a:extLst>
          </p:cNvPr>
          <p:cNvGrpSpPr/>
          <p:nvPr/>
        </p:nvGrpSpPr>
        <p:grpSpPr>
          <a:xfrm>
            <a:off x="11242214" y="278752"/>
            <a:ext cx="219075" cy="114300"/>
            <a:chOff x="9677400" y="1276350"/>
            <a:chExt cx="219075" cy="114300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847F1C68-CDF4-056A-DA1D-32BCC64A42BB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2763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57AB6EB8-9F91-5A83-D295-D6D4BFDA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29771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4B303363-827E-CA4E-91C9-4B7778B65261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906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lipse 16">
            <a:hlinkClick r:id="rId9" action="ppaction://hlinksldjump"/>
            <a:extLst>
              <a:ext uri="{FF2B5EF4-FFF2-40B4-BE49-F238E27FC236}">
                <a16:creationId xmlns:a16="http://schemas.microsoft.com/office/drawing/2014/main" id="{C2FDF226-7E4F-3177-8E88-65368F8E1D94}"/>
              </a:ext>
            </a:extLst>
          </p:cNvPr>
          <p:cNvSpPr/>
          <p:nvPr/>
        </p:nvSpPr>
        <p:spPr>
          <a:xfrm>
            <a:off x="11115675" y="155547"/>
            <a:ext cx="495300" cy="365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10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9AA4C417-A6AF-A449-FB21-684B516A8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>
            <a:extLst>
              <a:ext uri="{FF2B5EF4-FFF2-40B4-BE49-F238E27FC236}">
                <a16:creationId xmlns:a16="http://schemas.microsoft.com/office/drawing/2014/main" id="{B3EF441D-ED3C-EE78-E493-CCE52CBBBFFF}"/>
              </a:ext>
            </a:extLst>
          </p:cNvPr>
          <p:cNvSpPr/>
          <p:nvPr/>
        </p:nvSpPr>
        <p:spPr>
          <a:xfrm rot="13754109">
            <a:off x="-897476" y="9048"/>
            <a:ext cx="1652126" cy="1652126"/>
          </a:xfrm>
          <a:prstGeom prst="chord">
            <a:avLst>
              <a:gd name="adj1" fmla="val 2700000"/>
              <a:gd name="adj2" fmla="val 12937985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00B132-6B6D-F179-A2B8-42531679B243}"/>
              </a:ext>
            </a:extLst>
          </p:cNvPr>
          <p:cNvSpPr txBox="1"/>
          <p:nvPr/>
        </p:nvSpPr>
        <p:spPr>
          <a:xfrm>
            <a:off x="754105" y="2891984"/>
            <a:ext cx="4871791" cy="3279937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>
                <a:solidFill>
                  <a:schemeClr val="tx1"/>
                </a:solidFill>
                <a:latin typeface="Raleway"/>
              </a:rPr>
              <a:t>Até o 3º trimestre de 2025, as empresas estatais federais acumularam um ativo total de R$ 7,1 trilhões, sendo que apenas 4 grupos são responsáveis por 95,7% deste montante, quais sejam: </a:t>
            </a:r>
            <a:r>
              <a:rPr lang="pt-BR" sz="1200" b="1">
                <a:solidFill>
                  <a:schemeClr val="tx1"/>
                </a:solidFill>
                <a:latin typeface="Raleway"/>
              </a:rPr>
              <a:t>Banco do Brasil – BB,</a:t>
            </a:r>
            <a:r>
              <a:rPr lang="pt-BR" sz="1200">
                <a:solidFill>
                  <a:schemeClr val="tx1"/>
                </a:solidFill>
                <a:latin typeface="Raleway"/>
              </a:rPr>
              <a:t> com 35,4% (R$ 2,5 trilhões); </a:t>
            </a:r>
            <a:r>
              <a:rPr lang="pt-BR" sz="1200" b="1">
                <a:solidFill>
                  <a:schemeClr val="tx1"/>
                </a:solidFill>
                <a:latin typeface="Raleway"/>
              </a:rPr>
              <a:t>Caixa</a:t>
            </a:r>
            <a:r>
              <a:rPr lang="pt-BR" sz="1200">
                <a:solidFill>
                  <a:schemeClr val="tx1"/>
                </a:solidFill>
                <a:latin typeface="Raleway"/>
              </a:rPr>
              <a:t>, com 30,8% (R$ 2,2 trilhões); </a:t>
            </a:r>
            <a:r>
              <a:rPr lang="pt-BR" sz="1200" b="1">
                <a:solidFill>
                  <a:schemeClr val="tx1"/>
                </a:solidFill>
                <a:latin typeface="Raleway"/>
              </a:rPr>
              <a:t>Petrobras</a:t>
            </a:r>
            <a:r>
              <a:rPr lang="pt-BR" sz="1200">
                <a:solidFill>
                  <a:schemeClr val="tx1"/>
                </a:solidFill>
                <a:latin typeface="Raleway"/>
              </a:rPr>
              <a:t>,</a:t>
            </a:r>
            <a:r>
              <a:rPr lang="pt-BR" sz="1200" b="1">
                <a:solidFill>
                  <a:schemeClr val="tx1"/>
                </a:solidFill>
                <a:latin typeface="Raleway"/>
              </a:rPr>
              <a:t> </a:t>
            </a:r>
            <a:r>
              <a:rPr lang="pt-BR" sz="1200">
                <a:solidFill>
                  <a:schemeClr val="tx1"/>
                </a:solidFill>
                <a:latin typeface="Raleway"/>
              </a:rPr>
              <a:t>com</a:t>
            </a:r>
            <a:r>
              <a:rPr lang="pt-BR" sz="1200" b="1">
                <a:solidFill>
                  <a:schemeClr val="tx1"/>
                </a:solidFill>
                <a:latin typeface="Raleway"/>
              </a:rPr>
              <a:t> </a:t>
            </a:r>
            <a:r>
              <a:rPr lang="pt-BR" sz="1200">
                <a:solidFill>
                  <a:schemeClr val="tx1"/>
                </a:solidFill>
                <a:latin typeface="Raleway"/>
              </a:rPr>
              <a:t>16,9% (R$ 1,2 trilhão) e </a:t>
            </a:r>
            <a:r>
              <a:rPr lang="pt-BR" sz="1200" b="1">
                <a:solidFill>
                  <a:schemeClr val="tx1"/>
                </a:solidFill>
                <a:latin typeface="Raleway"/>
              </a:rPr>
              <a:t>Banco Nacional de Desenvolvimento Econômico e Social – BNDES</a:t>
            </a:r>
            <a:r>
              <a:rPr lang="pt-BR" sz="1200">
                <a:solidFill>
                  <a:schemeClr val="tx1"/>
                </a:solidFill>
                <a:latin typeface="Raleway"/>
              </a:rPr>
              <a:t>, com 12,6% (R$ 905,8 bilhões). O valor total representa um aumento de 6,7% em relação ao total acumulado apurado em dezembro de 2024.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>
                <a:solidFill>
                  <a:schemeClr val="tx1"/>
                </a:solidFill>
                <a:latin typeface="Raleway"/>
              </a:rPr>
              <a:t>Com relação ao passivo, o total consolidado registrado até o 3º trimestre de 2025 foi de R$ 6,1 trilhões, conformando um crescimento de 6,6% frente a dezembro de 2024. 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>
                <a:solidFill>
                  <a:schemeClr val="tx1"/>
                </a:solidFill>
                <a:latin typeface="Raleway"/>
              </a:rPr>
              <a:t>Já o patrimônio líquido acumulado registrado no 3° trimestre de 2025 foi de R$ 1 trilhão, alta de 7,6%.</a:t>
            </a:r>
            <a:endParaRPr lang="pt-BR" sz="120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1364DA0-0BDE-38BE-9CA3-EB77D9EE499F}"/>
              </a:ext>
            </a:extLst>
          </p:cNvPr>
          <p:cNvSpPr txBox="1"/>
          <p:nvPr/>
        </p:nvSpPr>
        <p:spPr>
          <a:xfrm>
            <a:off x="6480807" y="2697581"/>
            <a:ext cx="4952214" cy="3596754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tx1"/>
                </a:solidFill>
                <a:latin typeface="Raleway"/>
              </a:rPr>
              <a:t>O faturamento das estatais federais somou R$ 1 trilhão no acumulado do 3° trimestre de 2025, resultando em um crescimento de 6,3% em relação ao mesmo período do ano anterior.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tx1"/>
                </a:solidFill>
                <a:latin typeface="Raleway"/>
              </a:rPr>
              <a:t>Deste total, 3 grupos apresentaram faturamento acima de R$ 100 bilhões, respondendo por 90,7% do total. São elas: 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Petrobras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,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com 46,9% (R$ 477 bilhões); 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BB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, com 24,2% (R$ 246,7 bilhões) e 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Caixa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, com 19,6% (R$ 199,5 bilhões).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tx1"/>
                </a:solidFill>
                <a:latin typeface="Raleway"/>
              </a:rPr>
              <a:t>Em conjunto, as empresas estatais lucraram R$ 136,3 bilhões, conformando um crescimento de 22,5% em comparação ao acumulado no 3º trimestre de 2024. Merece destaque o grupo 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Petrobras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, com lucro de R$ 94,6 bilhões, equivalente a 69,4% do total.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tx1"/>
                </a:solidFill>
                <a:latin typeface="Raleway"/>
              </a:rPr>
              <a:t>Mesmo sem o resultado da 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Petrobras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, as empresas estatais federais mantêm a apuração positiva, com lucro de R$ 41,8 bilhões no acumulado até o 3º trimestre de 2025.</a:t>
            </a: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CBA572A3-5302-3284-A92D-0A17E997E163}"/>
              </a:ext>
            </a:extLst>
          </p:cNvPr>
          <p:cNvSpPr txBox="1"/>
          <p:nvPr/>
        </p:nvSpPr>
        <p:spPr>
          <a:xfrm>
            <a:off x="729825" y="1512423"/>
            <a:ext cx="4787901" cy="41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pt-BR" sz="2400">
                <a:solidFill>
                  <a:srgbClr val="147CA6"/>
                </a:solidFill>
                <a:latin typeface="Raleway Black"/>
                <a:ea typeface="Raleway Black"/>
                <a:cs typeface="Raleway Black"/>
                <a:sym typeface="Raleway Black"/>
              </a:rPr>
              <a:t>Contas patrimoniais</a:t>
            </a:r>
          </a:p>
        </p:txBody>
      </p:sp>
      <p:sp>
        <p:nvSpPr>
          <p:cNvPr id="3" name="Google Shape;130;p6">
            <a:extLst>
              <a:ext uri="{FF2B5EF4-FFF2-40B4-BE49-F238E27FC236}">
                <a16:creationId xmlns:a16="http://schemas.microsoft.com/office/drawing/2014/main" id="{52404C28-147E-5867-2A40-78937F7EDB98}"/>
              </a:ext>
            </a:extLst>
          </p:cNvPr>
          <p:cNvSpPr txBox="1"/>
          <p:nvPr/>
        </p:nvSpPr>
        <p:spPr>
          <a:xfrm>
            <a:off x="6562964" y="1476062"/>
            <a:ext cx="4787901" cy="41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pt-BR" sz="2400">
                <a:solidFill>
                  <a:srgbClr val="147CA6"/>
                </a:solidFill>
                <a:latin typeface="Raleway Black"/>
                <a:ea typeface="Raleway Black"/>
                <a:cs typeface="Raleway Black"/>
                <a:sym typeface="Raleway Black"/>
              </a:rPr>
              <a:t>Faturamento e resultado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842448-B172-46D5-9BD4-A2B379295C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C9DB89C-AA32-1D11-0C5A-229033D6ED65}"/>
              </a:ext>
            </a:extLst>
          </p:cNvPr>
          <p:cNvSpPr/>
          <p:nvPr/>
        </p:nvSpPr>
        <p:spPr>
          <a:xfrm>
            <a:off x="5286375" y="136525"/>
            <a:ext cx="6543675" cy="402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hlinkClick r:id="rId3" action="ppaction://hlinksldjump"/>
            <a:extLst>
              <a:ext uri="{FF2B5EF4-FFF2-40B4-BE49-F238E27FC236}">
                <a16:creationId xmlns:a16="http://schemas.microsoft.com/office/drawing/2014/main" id="{F03DEC88-B704-F37B-5C67-E797A8F98A42}"/>
              </a:ext>
            </a:extLst>
          </p:cNvPr>
          <p:cNvSpPr txBox="1"/>
          <p:nvPr/>
        </p:nvSpPr>
        <p:spPr>
          <a:xfrm>
            <a:off x="6018207" y="194926"/>
            <a:ext cx="1728000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Apresentação</a:t>
            </a:r>
          </a:p>
        </p:txBody>
      </p:sp>
      <p:pic>
        <p:nvPicPr>
          <p:cNvPr id="21" name="Imagem 20">
            <a:hlinkClick r:id="rId4"/>
            <a:extLst>
              <a:ext uri="{FF2B5EF4-FFF2-40B4-BE49-F238E27FC236}">
                <a16:creationId xmlns:a16="http://schemas.microsoft.com/office/drawing/2014/main" id="{03D78BB7-40F8-8BE1-DAEE-0D35D1BF4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977" y1="27692" x2="45977" y2="27692"/>
                        <a14:foregroundMark x1="46360" y1="43846" x2="46360" y2="43846"/>
                        <a14:foregroundMark x1="43295" y1="69231" x2="43295" y2="69231"/>
                        <a14:foregroundMark x1="41762" y1="28462" x2="41762" y2="28462"/>
                        <a14:foregroundMark x1="45977" y1="70000" x2="45977" y2="70000"/>
                        <a14:foregroundMark x1="57471" y1="35385" x2="57471" y2="35385"/>
                        <a14:foregroundMark x1="69349" y1="63846" x2="69349" y2="63846"/>
                        <a14:foregroundMark x1="58238" y1="67692" x2="58238" y2="67692"/>
                        <a14:foregroundMark x1="84291" y1="31538" x2="84291" y2="31538"/>
                        <a14:foregroundMark x1="77011" y1="31538" x2="77011" y2="31538"/>
                        <a14:foregroundMark x1="80843" y1="65385" x2="80843" y2="65385"/>
                        <a14:foregroundMark x1="67816" y1="33846" x2="67816" y2="33846"/>
                        <a14:foregroundMark x1="58238" y1="63077" x2="58238" y2="63077"/>
                        <a14:foregroundMark x1="67433" y1="56154" x2="67433" y2="56154"/>
                        <a14:foregroundMark x1="47126" y1="31538" x2="47126" y2="31538"/>
                        <a14:foregroundMark x1="43295" y1="26154" x2="43295" y2="26154"/>
                        <a14:foregroundMark x1="40613" y1="68462" x2="40613" y2="68462"/>
                        <a14:foregroundMark x1="48659" y1="69231" x2="48659" y2="69231"/>
                        <a14:foregroundMark x1="80843" y1="46923" x2="80843" y2="46923"/>
                        <a14:foregroundMark x1="40230" y1="23846" x2="40230" y2="23846"/>
                        <a14:foregroundMark x1="49042" y1="29231" x2="49042" y2="29231"/>
                        <a14:foregroundMark x1="39080" y1="63846" x2="39080" y2="63846"/>
                        <a14:foregroundMark x1="39847" y1="64615" x2="41379" y2="64615"/>
                        <a14:foregroundMark x1="47510" y1="65385" x2="47510" y2="65385"/>
                        <a14:foregroundMark x1="44444" y1="66154" x2="44444" y2="66154"/>
                        <a14:foregroundMark x1="59387" y1="30000" x2="59387" y2="30000"/>
                        <a14:foregroundMark x1="57471" y1="54615" x2="57471" y2="54615"/>
                        <a14:foregroundMark x1="81226" y1="56923" x2="81226" y2="56923"/>
                        <a14:foregroundMark x1="66284" y1="28462" x2="66284" y2="28462"/>
                        <a14:foregroundMark x1="43678" y1="34615" x2="43678" y2="34615"/>
                        <a14:foregroundMark x1="49425" y1="24615" x2="49425" y2="24615"/>
                        <a14:foregroundMark x1="64751" y1="50000" x2="6475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7748" y="160672"/>
            <a:ext cx="722768" cy="360000"/>
          </a:xfrm>
          <a:prstGeom prst="rect">
            <a:avLst/>
          </a:prstGeom>
        </p:spPr>
      </p:pic>
      <p:sp>
        <p:nvSpPr>
          <p:cNvPr id="22" name="CaixaDeTexto 21">
            <a:hlinkClick r:id="rId7" action="ppaction://hlinksldjump"/>
            <a:extLst>
              <a:ext uri="{FF2B5EF4-FFF2-40B4-BE49-F238E27FC236}">
                <a16:creationId xmlns:a16="http://schemas.microsoft.com/office/drawing/2014/main" id="{03264B81-9DC0-3395-9404-CB84135C91E5}"/>
              </a:ext>
            </a:extLst>
          </p:cNvPr>
          <p:cNvSpPr txBox="1"/>
          <p:nvPr/>
        </p:nvSpPr>
        <p:spPr>
          <a:xfrm>
            <a:off x="7746993" y="204001"/>
            <a:ext cx="1727214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Resultados agregados</a:t>
            </a:r>
          </a:p>
        </p:txBody>
      </p:sp>
      <p:sp>
        <p:nvSpPr>
          <p:cNvPr id="23" name="CaixaDeTexto 22">
            <a:hlinkClick r:id="rId8" action="ppaction://hlinksldjump"/>
            <a:extLst>
              <a:ext uri="{FF2B5EF4-FFF2-40B4-BE49-F238E27FC236}">
                <a16:creationId xmlns:a16="http://schemas.microsoft.com/office/drawing/2014/main" id="{5CE7A2E6-C67B-1202-D38D-CF9177E45E56}"/>
              </a:ext>
            </a:extLst>
          </p:cNvPr>
          <p:cNvSpPr txBox="1"/>
          <p:nvPr/>
        </p:nvSpPr>
        <p:spPr>
          <a:xfrm>
            <a:off x="9352832" y="203964"/>
            <a:ext cx="1728000" cy="27687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  <a:cs typeface="EucrosiaUPC" panose="020B0502040204020203" pitchFamily="18" charset="-34"/>
              </a:rPr>
              <a:t>Anexo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F367E74-617E-AF28-7EA8-65675167C22D}"/>
              </a:ext>
            </a:extLst>
          </p:cNvPr>
          <p:cNvGrpSpPr/>
          <p:nvPr/>
        </p:nvGrpSpPr>
        <p:grpSpPr>
          <a:xfrm>
            <a:off x="11242214" y="278752"/>
            <a:ext cx="219075" cy="114300"/>
            <a:chOff x="9677400" y="1276350"/>
            <a:chExt cx="219075" cy="114300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D4BCAE0F-5B59-8F26-97CD-C445F5B3C557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2763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51374B8D-0664-9339-B596-B137805D670D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29771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9EE6C3B7-9C3F-DB40-EA48-983D0B4F3A91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906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ipse 27">
            <a:hlinkClick r:id="rId9" action="ppaction://hlinksldjump"/>
            <a:extLst>
              <a:ext uri="{FF2B5EF4-FFF2-40B4-BE49-F238E27FC236}">
                <a16:creationId xmlns:a16="http://schemas.microsoft.com/office/drawing/2014/main" id="{AE8DD6A2-65D7-348F-D0AB-45E989FFEA7E}"/>
              </a:ext>
            </a:extLst>
          </p:cNvPr>
          <p:cNvSpPr/>
          <p:nvPr/>
        </p:nvSpPr>
        <p:spPr>
          <a:xfrm>
            <a:off x="11115675" y="155547"/>
            <a:ext cx="495300" cy="365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903F8B30-F5CE-D4A6-D8B2-597213B7C99D}"/>
              </a:ext>
            </a:extLst>
          </p:cNvPr>
          <p:cNvSpPr txBox="1"/>
          <p:nvPr/>
        </p:nvSpPr>
        <p:spPr>
          <a:xfrm>
            <a:off x="911935" y="810350"/>
            <a:ext cx="7425300" cy="55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pt-BR" sz="3000">
                <a:solidFill>
                  <a:srgbClr val="143C64"/>
                </a:solidFill>
                <a:highlight>
                  <a:schemeClr val="lt1"/>
                </a:highlight>
                <a:latin typeface="Raleway Black"/>
                <a:ea typeface="Raleway Black"/>
                <a:cs typeface="Raleway Black"/>
                <a:sym typeface="Raleway Black"/>
              </a:rPr>
              <a:t>Resultados agregados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E2740D3D-2FA3-A75C-6BAD-DE60749A8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708349"/>
              </p:ext>
            </p:extLst>
          </p:nvPr>
        </p:nvGraphicFramePr>
        <p:xfrm>
          <a:off x="796051" y="1868999"/>
          <a:ext cx="4787900" cy="1022985"/>
        </p:xfrm>
        <a:graphic>
          <a:graphicData uri="http://schemas.openxmlformats.org/drawingml/2006/table">
            <a:tbl>
              <a:tblPr/>
              <a:tblGrid>
                <a:gridCol w="1813695">
                  <a:extLst>
                    <a:ext uri="{9D8B030D-6E8A-4147-A177-3AD203B41FA5}">
                      <a16:colId xmlns:a16="http://schemas.microsoft.com/office/drawing/2014/main" val="2775147881"/>
                    </a:ext>
                  </a:extLst>
                </a:gridCol>
                <a:gridCol w="912052">
                  <a:extLst>
                    <a:ext uri="{9D8B030D-6E8A-4147-A177-3AD203B41FA5}">
                      <a16:colId xmlns:a16="http://schemas.microsoft.com/office/drawing/2014/main" val="3042221850"/>
                    </a:ext>
                  </a:extLst>
                </a:gridCol>
                <a:gridCol w="1120427">
                  <a:extLst>
                    <a:ext uri="{9D8B030D-6E8A-4147-A177-3AD203B41FA5}">
                      <a16:colId xmlns:a16="http://schemas.microsoft.com/office/drawing/2014/main" val="4255225032"/>
                    </a:ext>
                  </a:extLst>
                </a:gridCol>
                <a:gridCol w="941726">
                  <a:extLst>
                    <a:ext uri="{9D8B030D-6E8A-4147-A177-3AD203B41FA5}">
                      <a16:colId xmlns:a16="http://schemas.microsoft.com/office/drawing/2014/main" val="2988673184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Em R$ bilhões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dez/24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3T25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∆</a:t>
                      </a: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70215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Ativo 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6.725,4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7.177,1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6,7%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7651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Passivo Exigível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5.786,5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6.167,2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6,6%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4686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Patrimônio Líquido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938,9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1.009,9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15840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954A88B6-5A82-3894-3AF5-3552AB8F6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27153"/>
              </p:ext>
            </p:extLst>
          </p:nvPr>
        </p:nvGraphicFramePr>
        <p:xfrm>
          <a:off x="6562964" y="1868999"/>
          <a:ext cx="4787900" cy="803910"/>
        </p:xfrm>
        <a:graphic>
          <a:graphicData uri="http://schemas.openxmlformats.org/drawingml/2006/table">
            <a:tbl>
              <a:tblPr/>
              <a:tblGrid>
                <a:gridCol w="1813695">
                  <a:extLst>
                    <a:ext uri="{9D8B030D-6E8A-4147-A177-3AD203B41FA5}">
                      <a16:colId xmlns:a16="http://schemas.microsoft.com/office/drawing/2014/main" val="3725982911"/>
                    </a:ext>
                  </a:extLst>
                </a:gridCol>
                <a:gridCol w="939357">
                  <a:extLst>
                    <a:ext uri="{9D8B030D-6E8A-4147-A177-3AD203B41FA5}">
                      <a16:colId xmlns:a16="http://schemas.microsoft.com/office/drawing/2014/main" val="3327825397"/>
                    </a:ext>
                  </a:extLst>
                </a:gridCol>
                <a:gridCol w="1093122">
                  <a:extLst>
                    <a:ext uri="{9D8B030D-6E8A-4147-A177-3AD203B41FA5}">
                      <a16:colId xmlns:a16="http://schemas.microsoft.com/office/drawing/2014/main" val="367354683"/>
                    </a:ext>
                  </a:extLst>
                </a:gridCol>
                <a:gridCol w="941726">
                  <a:extLst>
                    <a:ext uri="{9D8B030D-6E8A-4147-A177-3AD203B41FA5}">
                      <a16:colId xmlns:a16="http://schemas.microsoft.com/office/drawing/2014/main" val="502875070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Em R$ bilhões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3T24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3T25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∆</a:t>
                      </a: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37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Faturamento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956,8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1.017,6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6,3%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486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Resultado Líquido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111,3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136,3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22,5%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1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43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01D30E92-B8A6-4654-08D4-05CA5EE3E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>
            <a:extLst>
              <a:ext uri="{FF2B5EF4-FFF2-40B4-BE49-F238E27FC236}">
                <a16:creationId xmlns:a16="http://schemas.microsoft.com/office/drawing/2014/main" id="{F1228A21-BC7B-F6A2-E748-33CF067FE42A}"/>
              </a:ext>
            </a:extLst>
          </p:cNvPr>
          <p:cNvSpPr/>
          <p:nvPr/>
        </p:nvSpPr>
        <p:spPr>
          <a:xfrm rot="13754109">
            <a:off x="-897476" y="9048"/>
            <a:ext cx="1652126" cy="1652126"/>
          </a:xfrm>
          <a:prstGeom prst="chord">
            <a:avLst>
              <a:gd name="adj1" fmla="val 2700000"/>
              <a:gd name="adj2" fmla="val 12937985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80FAD8-F557-DD9D-95EE-8A3186D2F74B}"/>
              </a:ext>
            </a:extLst>
          </p:cNvPr>
          <p:cNvSpPr txBox="1"/>
          <p:nvPr/>
        </p:nvSpPr>
        <p:spPr>
          <a:xfrm>
            <a:off x="631597" y="3087253"/>
            <a:ext cx="4871791" cy="2637260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  <a:buNone/>
            </a:pPr>
            <a:r>
              <a:rPr lang="pt-BR" sz="1200" dirty="0">
                <a:solidFill>
                  <a:schemeClr val="tx1"/>
                </a:solidFill>
                <a:latin typeface="Raleway"/>
              </a:rPr>
              <a:t>No que se refere às principais formas de remuneração aos acionistas, no acumulado do 3º trimestre de 2025 as empresas estatais pagaram um total de R$ 65 bilhões em dividendos e JCP, dos quais R$ 33 bilhões foram pagos à União e R$ 32 bilhões aos demais acionistas.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  <a:buNone/>
            </a:pPr>
            <a:r>
              <a:rPr lang="pt-BR" sz="1200" dirty="0">
                <a:latin typeface="Raleway"/>
              </a:rPr>
              <a:t>Nesse período, destacaram-se os pagamentos de dividendos e JCP 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feitos pelos grupos </a:t>
            </a:r>
            <a:r>
              <a:rPr lang="pt-BR" sz="1200" b="1" dirty="0">
                <a:latin typeface="Raleway"/>
              </a:rPr>
              <a:t>Petrobras</a:t>
            </a:r>
            <a:r>
              <a:rPr lang="pt-BR" sz="1200" dirty="0">
                <a:latin typeface="Raleway"/>
              </a:rPr>
              <a:t>, com 57,4% (R$ 37,3 bilhões); </a:t>
            </a:r>
            <a:r>
              <a:rPr lang="pt-BR" sz="1200" b="1" dirty="0">
                <a:latin typeface="Raleway"/>
              </a:rPr>
              <a:t>BNDES</a:t>
            </a:r>
            <a:r>
              <a:rPr lang="pt-BR" sz="1200" dirty="0">
                <a:latin typeface="Raleway"/>
              </a:rPr>
              <a:t>, com 20,5% (R$ 13,3 bilhões) e </a:t>
            </a:r>
            <a:r>
              <a:rPr lang="pt-BR" sz="1200" b="1" dirty="0">
                <a:latin typeface="Raleway"/>
              </a:rPr>
              <a:t>BB</a:t>
            </a:r>
            <a:r>
              <a:rPr lang="pt-BR" sz="1200" dirty="0">
                <a:latin typeface="Raleway"/>
              </a:rPr>
              <a:t>, com 13,3% (R$ 8,7 bilhões).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  <a:buNone/>
            </a:pPr>
            <a:r>
              <a:rPr lang="pt-BR" sz="1200" dirty="0">
                <a:latin typeface="Raleway"/>
              </a:rPr>
              <a:t>Na comparação com 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o acumulado do 3º trimestre de</a:t>
            </a:r>
            <a:r>
              <a:rPr lang="pt-BR" sz="1200" dirty="0">
                <a:latin typeface="Raleway"/>
              </a:rPr>
              <a:t> 2024, houve redução de 31,8% no total de dividendos e JCP pagos.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2545FE6-FD7D-134A-6358-85C580241014}"/>
              </a:ext>
            </a:extLst>
          </p:cNvPr>
          <p:cNvSpPr txBox="1"/>
          <p:nvPr/>
        </p:nvSpPr>
        <p:spPr>
          <a:xfrm>
            <a:off x="6606456" y="3048295"/>
            <a:ext cx="4952214" cy="3177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tx1"/>
                </a:solidFill>
                <a:latin typeface="Raleway"/>
              </a:rPr>
              <a:t>Até o fechamento do 3º trimestre de 2025, as empresas estatais federais receberam R$ 21,7 bilhões em recursos do Tesouro Nacional, dos quais R$ 20,8 bilhões são subvenções, utilizados para o custeio de estatais dependentes, e R$ 0,9 bilhão para Adiantamento para Futuro Aumento de Capital – AFAC, que são recursos para investimento. O valor total representa aumento de 13,7% em relação ao 3º trimestre de 2024, quando os repasses somaram R$ 19 bilhões.</a:t>
            </a:r>
          </a:p>
          <a:p>
            <a:pPr algn="just">
              <a:lnSpc>
                <a:spcPct val="115999"/>
              </a:lnSpc>
              <a:spcAft>
                <a:spcPts val="800"/>
              </a:spcAft>
            </a:pPr>
            <a:r>
              <a:rPr lang="pt-BR" sz="1200" dirty="0">
                <a:latin typeface="Raleway"/>
              </a:rPr>
              <a:t>Destaca-se que 72,6% das subvenções concentram-se em 2 empresas do setor de Saúde – </a:t>
            </a:r>
            <a:r>
              <a:rPr lang="pt-BR" sz="1200" b="1" dirty="0">
                <a:latin typeface="Raleway"/>
              </a:rPr>
              <a:t>Empresa Brasileira de Serviços Hospitalares –</a:t>
            </a:r>
            <a:r>
              <a:rPr lang="pt-BR" sz="1200" dirty="0">
                <a:latin typeface="Raleway"/>
              </a:rPr>
              <a:t> </a:t>
            </a:r>
            <a:r>
              <a:rPr lang="pt-BR" sz="1200" b="1" dirty="0" err="1">
                <a:latin typeface="Raleway"/>
              </a:rPr>
              <a:t>Ebserh</a:t>
            </a:r>
            <a:r>
              <a:rPr lang="pt-BR" sz="1200" dirty="0">
                <a:latin typeface="Raleway"/>
              </a:rPr>
              <a:t>,</a:t>
            </a:r>
            <a:r>
              <a:rPr lang="pt-BR" sz="1200" b="1" dirty="0">
                <a:latin typeface="Raleway"/>
              </a:rPr>
              <a:t> </a:t>
            </a:r>
            <a:r>
              <a:rPr lang="pt-BR" sz="1200" dirty="0">
                <a:latin typeface="Raleway"/>
              </a:rPr>
              <a:t>com 47,9% (R$ 10 bilhões) e </a:t>
            </a:r>
            <a:r>
              <a:rPr lang="pt-BR" sz="1200" b="1" dirty="0">
                <a:latin typeface="Raleway"/>
              </a:rPr>
              <a:t>Hospital Nossa Senhora da Conceição S.A. – Conceição</a:t>
            </a:r>
            <a:r>
              <a:rPr lang="pt-BR" sz="1200" dirty="0">
                <a:latin typeface="Raleway"/>
              </a:rPr>
              <a:t>, com 8,9% (R$ 1,8 bilhão) – e na </a:t>
            </a:r>
            <a:r>
              <a:rPr lang="pt-BR" sz="1200" b="1" dirty="0">
                <a:latin typeface="Raleway"/>
              </a:rPr>
              <a:t>Empresa Brasileira de Pesquisa Agropecuária – Embrapa</a:t>
            </a:r>
            <a:r>
              <a:rPr lang="pt-BR" sz="1200" dirty="0">
                <a:latin typeface="Raleway"/>
              </a:rPr>
              <a:t>, com 15,8% (R$ 3,3 bilhões).</a:t>
            </a:r>
            <a:endParaRPr lang="pt-BR" sz="1200" dirty="0">
              <a:solidFill>
                <a:srgbClr val="FF0000"/>
              </a:solidFill>
              <a:latin typeface="Raleway"/>
            </a:endParaRP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A51292BB-570F-CFF6-B195-778801279EA1}"/>
              </a:ext>
            </a:extLst>
          </p:cNvPr>
          <p:cNvSpPr txBox="1"/>
          <p:nvPr/>
        </p:nvSpPr>
        <p:spPr>
          <a:xfrm>
            <a:off x="715487" y="1546279"/>
            <a:ext cx="4787901" cy="41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pt-BR" sz="2400">
                <a:solidFill>
                  <a:srgbClr val="147CA6"/>
                </a:solidFill>
                <a:latin typeface="Raleway Black"/>
                <a:ea typeface="Raleway Black"/>
                <a:cs typeface="Raleway Black"/>
                <a:sym typeface="Raleway Black"/>
              </a:rPr>
              <a:t>Dividendos e JCP</a:t>
            </a:r>
          </a:p>
        </p:txBody>
      </p:sp>
      <p:sp>
        <p:nvSpPr>
          <p:cNvPr id="3" name="Google Shape;130;p6">
            <a:extLst>
              <a:ext uri="{FF2B5EF4-FFF2-40B4-BE49-F238E27FC236}">
                <a16:creationId xmlns:a16="http://schemas.microsoft.com/office/drawing/2014/main" id="{789B1D12-8909-EB2D-220D-74DBC0CAFA0C}"/>
              </a:ext>
            </a:extLst>
          </p:cNvPr>
          <p:cNvSpPr txBox="1"/>
          <p:nvPr/>
        </p:nvSpPr>
        <p:spPr>
          <a:xfrm>
            <a:off x="6688613" y="1546278"/>
            <a:ext cx="4787901" cy="41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pt-BR" sz="2400">
                <a:solidFill>
                  <a:srgbClr val="147CA6"/>
                </a:solidFill>
                <a:latin typeface="Raleway Black"/>
                <a:ea typeface="Raleway Black"/>
                <a:cs typeface="Raleway Black"/>
                <a:sym typeface="Raleway Black"/>
              </a:rPr>
              <a:t>Subvenções e AFAC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85A7E-E68E-4824-B418-617E51566F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sp>
        <p:nvSpPr>
          <p:cNvPr id="9" name="Google Shape;130;p6">
            <a:extLst>
              <a:ext uri="{FF2B5EF4-FFF2-40B4-BE49-F238E27FC236}">
                <a16:creationId xmlns:a16="http://schemas.microsoft.com/office/drawing/2014/main" id="{F86E15D4-6D3F-E658-473B-DD761E1E9698}"/>
              </a:ext>
            </a:extLst>
          </p:cNvPr>
          <p:cNvSpPr txBox="1"/>
          <p:nvPr/>
        </p:nvSpPr>
        <p:spPr>
          <a:xfrm>
            <a:off x="911935" y="810350"/>
            <a:ext cx="7425300" cy="55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pt-BR" sz="3000">
                <a:solidFill>
                  <a:srgbClr val="143C64"/>
                </a:solidFill>
                <a:highlight>
                  <a:schemeClr val="lt1"/>
                </a:highlight>
                <a:latin typeface="Raleway Black"/>
                <a:ea typeface="Raleway Black"/>
                <a:cs typeface="Raleway Black"/>
                <a:sym typeface="Raleway Black"/>
              </a:rPr>
              <a:t>Resultados agregados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7FC04DE-3BE8-E62C-D40C-368AB265F039}"/>
              </a:ext>
            </a:extLst>
          </p:cNvPr>
          <p:cNvSpPr/>
          <p:nvPr/>
        </p:nvSpPr>
        <p:spPr>
          <a:xfrm>
            <a:off x="5286375" y="136525"/>
            <a:ext cx="6543675" cy="402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hlinkClick r:id="rId3" action="ppaction://hlinksldjump"/>
            <a:extLst>
              <a:ext uri="{FF2B5EF4-FFF2-40B4-BE49-F238E27FC236}">
                <a16:creationId xmlns:a16="http://schemas.microsoft.com/office/drawing/2014/main" id="{A9BFA566-F1B6-23A8-3BD3-F35CE45EAA40}"/>
              </a:ext>
            </a:extLst>
          </p:cNvPr>
          <p:cNvSpPr txBox="1"/>
          <p:nvPr/>
        </p:nvSpPr>
        <p:spPr>
          <a:xfrm>
            <a:off x="6018207" y="194926"/>
            <a:ext cx="1728000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Apresentação</a:t>
            </a:r>
          </a:p>
        </p:txBody>
      </p:sp>
      <p:pic>
        <p:nvPicPr>
          <p:cNvPr id="21" name="Imagem 20">
            <a:hlinkClick r:id="rId4"/>
            <a:extLst>
              <a:ext uri="{FF2B5EF4-FFF2-40B4-BE49-F238E27FC236}">
                <a16:creationId xmlns:a16="http://schemas.microsoft.com/office/drawing/2014/main" id="{5959FE33-40FD-F8C9-92E8-AF71D7A4D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977" y1="27692" x2="45977" y2="27692"/>
                        <a14:foregroundMark x1="46360" y1="43846" x2="46360" y2="43846"/>
                        <a14:foregroundMark x1="43295" y1="69231" x2="43295" y2="69231"/>
                        <a14:foregroundMark x1="41762" y1="28462" x2="41762" y2="28462"/>
                        <a14:foregroundMark x1="45977" y1="70000" x2="45977" y2="70000"/>
                        <a14:foregroundMark x1="57471" y1="35385" x2="57471" y2="35385"/>
                        <a14:foregroundMark x1="69349" y1="63846" x2="69349" y2="63846"/>
                        <a14:foregroundMark x1="58238" y1="67692" x2="58238" y2="67692"/>
                        <a14:foregroundMark x1="84291" y1="31538" x2="84291" y2="31538"/>
                        <a14:foregroundMark x1="77011" y1="31538" x2="77011" y2="31538"/>
                        <a14:foregroundMark x1="80843" y1="65385" x2="80843" y2="65385"/>
                        <a14:foregroundMark x1="67816" y1="33846" x2="67816" y2="33846"/>
                        <a14:foregroundMark x1="58238" y1="63077" x2="58238" y2="63077"/>
                        <a14:foregroundMark x1="67433" y1="56154" x2="67433" y2="56154"/>
                        <a14:foregroundMark x1="47126" y1="31538" x2="47126" y2="31538"/>
                        <a14:foregroundMark x1="43295" y1="26154" x2="43295" y2="26154"/>
                        <a14:foregroundMark x1="40613" y1="68462" x2="40613" y2="68462"/>
                        <a14:foregroundMark x1="48659" y1="69231" x2="48659" y2="69231"/>
                        <a14:foregroundMark x1="80843" y1="46923" x2="80843" y2="46923"/>
                        <a14:foregroundMark x1="40230" y1="23846" x2="40230" y2="23846"/>
                        <a14:foregroundMark x1="49042" y1="29231" x2="49042" y2="29231"/>
                        <a14:foregroundMark x1="39080" y1="63846" x2="39080" y2="63846"/>
                        <a14:foregroundMark x1="39847" y1="64615" x2="41379" y2="64615"/>
                        <a14:foregroundMark x1="47510" y1="65385" x2="47510" y2="65385"/>
                        <a14:foregroundMark x1="44444" y1="66154" x2="44444" y2="66154"/>
                        <a14:foregroundMark x1="59387" y1="30000" x2="59387" y2="30000"/>
                        <a14:foregroundMark x1="57471" y1="54615" x2="57471" y2="54615"/>
                        <a14:foregroundMark x1="81226" y1="56923" x2="81226" y2="56923"/>
                        <a14:foregroundMark x1="66284" y1="28462" x2="66284" y2="28462"/>
                        <a14:foregroundMark x1="43678" y1="34615" x2="43678" y2="34615"/>
                        <a14:foregroundMark x1="49425" y1="24615" x2="49425" y2="24615"/>
                        <a14:foregroundMark x1="64751" y1="50000" x2="6475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7748" y="160672"/>
            <a:ext cx="722768" cy="360000"/>
          </a:xfrm>
          <a:prstGeom prst="rect">
            <a:avLst/>
          </a:prstGeom>
        </p:spPr>
      </p:pic>
      <p:sp>
        <p:nvSpPr>
          <p:cNvPr id="22" name="CaixaDeTexto 21">
            <a:hlinkClick r:id="rId7" action="ppaction://hlinksldjump"/>
            <a:extLst>
              <a:ext uri="{FF2B5EF4-FFF2-40B4-BE49-F238E27FC236}">
                <a16:creationId xmlns:a16="http://schemas.microsoft.com/office/drawing/2014/main" id="{855BCD99-91CD-2925-F055-EA6BBAD70E35}"/>
              </a:ext>
            </a:extLst>
          </p:cNvPr>
          <p:cNvSpPr txBox="1"/>
          <p:nvPr/>
        </p:nvSpPr>
        <p:spPr>
          <a:xfrm>
            <a:off x="7746993" y="204001"/>
            <a:ext cx="1727214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Resultados agregados</a:t>
            </a:r>
          </a:p>
        </p:txBody>
      </p:sp>
      <p:sp>
        <p:nvSpPr>
          <p:cNvPr id="23" name="CaixaDeTexto 22">
            <a:hlinkClick r:id="rId8" action="ppaction://hlinksldjump"/>
            <a:extLst>
              <a:ext uri="{FF2B5EF4-FFF2-40B4-BE49-F238E27FC236}">
                <a16:creationId xmlns:a16="http://schemas.microsoft.com/office/drawing/2014/main" id="{F93E22FC-692C-A73E-4C0A-B6C49DD316AD}"/>
              </a:ext>
            </a:extLst>
          </p:cNvPr>
          <p:cNvSpPr txBox="1"/>
          <p:nvPr/>
        </p:nvSpPr>
        <p:spPr>
          <a:xfrm>
            <a:off x="9352832" y="203964"/>
            <a:ext cx="1728000" cy="27687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  <a:cs typeface="EucrosiaUPC" panose="020B0502040204020203" pitchFamily="18" charset="-34"/>
              </a:rPr>
              <a:t>Anexo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49FAC9CD-BEBC-A5B5-386B-0168019A1C14}"/>
              </a:ext>
            </a:extLst>
          </p:cNvPr>
          <p:cNvGrpSpPr/>
          <p:nvPr/>
        </p:nvGrpSpPr>
        <p:grpSpPr>
          <a:xfrm>
            <a:off x="11242214" y="278752"/>
            <a:ext cx="219075" cy="114300"/>
            <a:chOff x="9677400" y="1276350"/>
            <a:chExt cx="219075" cy="114300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9CEB9CBF-E8EE-34BF-6C5A-CD8DCCAC0B4E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2763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6FDAEC9E-984C-212F-739F-C369099EB9D8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29771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5DEF310A-4826-CDE3-7153-0C8355A1226D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906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ipse 27">
            <a:hlinkClick r:id="rId9" action="ppaction://hlinksldjump"/>
            <a:extLst>
              <a:ext uri="{FF2B5EF4-FFF2-40B4-BE49-F238E27FC236}">
                <a16:creationId xmlns:a16="http://schemas.microsoft.com/office/drawing/2014/main" id="{D2B4511A-1F20-6FBD-C981-5D344E85FAF1}"/>
              </a:ext>
            </a:extLst>
          </p:cNvPr>
          <p:cNvSpPr/>
          <p:nvPr/>
        </p:nvSpPr>
        <p:spPr>
          <a:xfrm>
            <a:off x="11115675" y="155547"/>
            <a:ext cx="495300" cy="365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DE5F9C3-408B-158B-B057-2ACFB7DCF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78373"/>
              </p:ext>
            </p:extLst>
          </p:nvPr>
        </p:nvGraphicFramePr>
        <p:xfrm>
          <a:off x="6606457" y="2008030"/>
          <a:ext cx="4870057" cy="1079223"/>
        </p:xfrm>
        <a:graphic>
          <a:graphicData uri="http://schemas.openxmlformats.org/drawingml/2006/table">
            <a:tbl>
              <a:tblPr/>
              <a:tblGrid>
                <a:gridCol w="2356474">
                  <a:extLst>
                    <a:ext uri="{9D8B030D-6E8A-4147-A177-3AD203B41FA5}">
                      <a16:colId xmlns:a16="http://schemas.microsoft.com/office/drawing/2014/main" val="3606349935"/>
                    </a:ext>
                  </a:extLst>
                </a:gridCol>
                <a:gridCol w="932507">
                  <a:extLst>
                    <a:ext uri="{9D8B030D-6E8A-4147-A177-3AD203B41FA5}">
                      <a16:colId xmlns:a16="http://schemas.microsoft.com/office/drawing/2014/main" val="1234788136"/>
                    </a:ext>
                  </a:extLst>
                </a:gridCol>
                <a:gridCol w="905346">
                  <a:extLst>
                    <a:ext uri="{9D8B030D-6E8A-4147-A177-3AD203B41FA5}">
                      <a16:colId xmlns:a16="http://schemas.microsoft.com/office/drawing/2014/main" val="400348325"/>
                    </a:ext>
                  </a:extLst>
                </a:gridCol>
                <a:gridCol w="675730">
                  <a:extLst>
                    <a:ext uri="{9D8B030D-6E8A-4147-A177-3AD203B41FA5}">
                      <a16:colId xmlns:a16="http://schemas.microsoft.com/office/drawing/2014/main" val="1445657406"/>
                    </a:ext>
                  </a:extLst>
                </a:gridCol>
              </a:tblGrid>
              <a:tr h="237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Em R$ bilhões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3T24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3T25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∆</a:t>
                      </a: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63880"/>
                  </a:ext>
                </a:extLst>
              </a:tr>
              <a:tr h="237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Recursos recebidos do Tesouro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19,0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21,7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63675"/>
                  </a:ext>
                </a:extLst>
              </a:tr>
              <a:tr h="237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          Subvenção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18,2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20, 8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14,2%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14169"/>
                  </a:ext>
                </a:extLst>
              </a:tr>
              <a:tr h="2378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          AFAC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32055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F2129D7-5DC9-A9DD-0566-F4656F109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01320"/>
              </p:ext>
            </p:extLst>
          </p:nvPr>
        </p:nvGraphicFramePr>
        <p:xfrm>
          <a:off x="715487" y="1977419"/>
          <a:ext cx="4743753" cy="1022985"/>
        </p:xfrm>
        <a:graphic>
          <a:graphicData uri="http://schemas.openxmlformats.org/drawingml/2006/table">
            <a:tbl>
              <a:tblPr/>
              <a:tblGrid>
                <a:gridCol w="2235943">
                  <a:extLst>
                    <a:ext uri="{9D8B030D-6E8A-4147-A177-3AD203B41FA5}">
                      <a16:colId xmlns:a16="http://schemas.microsoft.com/office/drawing/2014/main" val="2012874945"/>
                    </a:ext>
                  </a:extLst>
                </a:gridCol>
                <a:gridCol w="950614">
                  <a:extLst>
                    <a:ext uri="{9D8B030D-6E8A-4147-A177-3AD203B41FA5}">
                      <a16:colId xmlns:a16="http://schemas.microsoft.com/office/drawing/2014/main" val="1253860493"/>
                    </a:ext>
                  </a:extLst>
                </a:gridCol>
                <a:gridCol w="941560">
                  <a:extLst>
                    <a:ext uri="{9D8B030D-6E8A-4147-A177-3AD203B41FA5}">
                      <a16:colId xmlns:a16="http://schemas.microsoft.com/office/drawing/2014/main" val="1289945933"/>
                    </a:ext>
                  </a:extLst>
                </a:gridCol>
                <a:gridCol w="615636">
                  <a:extLst>
                    <a:ext uri="{9D8B030D-6E8A-4147-A177-3AD203B41FA5}">
                      <a16:colId xmlns:a16="http://schemas.microsoft.com/office/drawing/2014/main" val="162846766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Em R$ bilhões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3T24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3T25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∆</a:t>
                      </a: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7233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Dividendos e JCP Pagos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95,4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65,1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-31,8%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778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        Pagos à União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40,2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33,0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-17,8%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9428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        Pagos aos demais acionistas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55,2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32,1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-42,0%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7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53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B24CD984-8613-45D6-C7FA-30A88A15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>
            <a:extLst>
              <a:ext uri="{FF2B5EF4-FFF2-40B4-BE49-F238E27FC236}">
                <a16:creationId xmlns:a16="http://schemas.microsoft.com/office/drawing/2014/main" id="{F336D8BA-586E-3872-75FB-041A4EB70F5C}"/>
              </a:ext>
            </a:extLst>
          </p:cNvPr>
          <p:cNvSpPr/>
          <p:nvPr/>
        </p:nvSpPr>
        <p:spPr>
          <a:xfrm rot="13754109">
            <a:off x="-897476" y="9048"/>
            <a:ext cx="1652126" cy="1652126"/>
          </a:xfrm>
          <a:prstGeom prst="chord">
            <a:avLst>
              <a:gd name="adj1" fmla="val 2700000"/>
              <a:gd name="adj2" fmla="val 12937985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15ABCCD-AC89-F991-6D90-8CFA340FE23D}"/>
              </a:ext>
            </a:extLst>
          </p:cNvPr>
          <p:cNvSpPr txBox="1"/>
          <p:nvPr/>
        </p:nvSpPr>
        <p:spPr>
          <a:xfrm>
            <a:off x="6606456" y="2984911"/>
            <a:ext cx="4952214" cy="289823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>
                <a:latin typeface="Raleway" pitchFamily="2" charset="0"/>
              </a:rPr>
              <a:t>.</a:t>
            </a:r>
            <a:endParaRPr lang="pt-BR" sz="1200">
              <a:solidFill>
                <a:srgbClr val="FF0000"/>
              </a:solidFill>
              <a:latin typeface="Raleway"/>
            </a:endParaRPr>
          </a:p>
        </p:txBody>
      </p:sp>
      <p:sp>
        <p:nvSpPr>
          <p:cNvPr id="3" name="Google Shape;130;p6">
            <a:extLst>
              <a:ext uri="{FF2B5EF4-FFF2-40B4-BE49-F238E27FC236}">
                <a16:creationId xmlns:a16="http://schemas.microsoft.com/office/drawing/2014/main" id="{4004E778-085F-0C03-F1F5-AF691D2BBB3F}"/>
              </a:ext>
            </a:extLst>
          </p:cNvPr>
          <p:cNvSpPr txBox="1"/>
          <p:nvPr/>
        </p:nvSpPr>
        <p:spPr>
          <a:xfrm>
            <a:off x="6688613" y="1546278"/>
            <a:ext cx="4787901" cy="41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pt-BR" sz="2400">
                <a:solidFill>
                  <a:srgbClr val="147CA6"/>
                </a:solidFill>
                <a:latin typeface="Raleway Black"/>
                <a:ea typeface="Raleway Black"/>
                <a:cs typeface="Raleway Black"/>
                <a:sym typeface="Raleway Black"/>
              </a:rPr>
              <a:t>Investimento – imobilizado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7343D6-49C4-4BBE-A8E9-8879921D71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9A748973-39B2-2134-CD1C-E4A636679E65}"/>
              </a:ext>
            </a:extLst>
          </p:cNvPr>
          <p:cNvSpPr txBox="1"/>
          <p:nvPr/>
        </p:nvSpPr>
        <p:spPr>
          <a:xfrm>
            <a:off x="911935" y="810350"/>
            <a:ext cx="7425300" cy="55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pt-BR" sz="3000">
                <a:solidFill>
                  <a:srgbClr val="143C64"/>
                </a:solidFill>
                <a:highlight>
                  <a:schemeClr val="lt1"/>
                </a:highlight>
                <a:latin typeface="Raleway Black"/>
                <a:ea typeface="Raleway Black"/>
                <a:cs typeface="Raleway Black"/>
                <a:sym typeface="Raleway Black"/>
              </a:rPr>
              <a:t>Resultados agregados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F8344E-0A7F-3695-8A59-6F057961A6B4}"/>
              </a:ext>
            </a:extLst>
          </p:cNvPr>
          <p:cNvSpPr txBox="1"/>
          <p:nvPr/>
        </p:nvSpPr>
        <p:spPr>
          <a:xfrm>
            <a:off x="6606456" y="2984911"/>
            <a:ext cx="4952214" cy="2106218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>
                <a:solidFill>
                  <a:schemeClr val="tx1"/>
                </a:solidFill>
                <a:latin typeface="Raleway"/>
              </a:rPr>
              <a:t>O investimento em ativo imobilizado feito pelas empresas estatais federais, até o 3º trimestre de 2025, somou R$ 86,4 bilhões, representando uma alta de 34,2% frente ao mesmo período de 2024. Similarmente, houve um crescimento da execução orçamentária – investimento realizado/orçado –, que passou de 22,8% em 3T24 para 29,3% em 3T25.</a:t>
            </a: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>
                <a:latin typeface="Raleway"/>
              </a:rPr>
              <a:t>Além disso, destaca-se que </a:t>
            </a:r>
            <a:r>
              <a:rPr lang="pt-BR" sz="1200" b="1">
                <a:latin typeface="Raleway"/>
              </a:rPr>
              <a:t>Emgepron</a:t>
            </a:r>
            <a:r>
              <a:rPr lang="pt-BR" sz="1200">
                <a:latin typeface="Raleway"/>
              </a:rPr>
              <a:t> (77,7%), </a:t>
            </a:r>
            <a:r>
              <a:rPr lang="pt-BR" sz="1200" b="1">
                <a:latin typeface="Raleway"/>
              </a:rPr>
              <a:t>Emgea</a:t>
            </a:r>
            <a:r>
              <a:rPr lang="pt-BR" sz="1200">
                <a:latin typeface="Raleway"/>
              </a:rPr>
              <a:t> (70,3%),  </a:t>
            </a:r>
            <a:r>
              <a:rPr lang="pt-BR" sz="1200" b="1">
                <a:latin typeface="Raleway"/>
              </a:rPr>
              <a:t>BB</a:t>
            </a:r>
            <a:r>
              <a:rPr lang="pt-BR" sz="1200">
                <a:latin typeface="Raleway"/>
              </a:rPr>
              <a:t> (55%) e </a:t>
            </a:r>
            <a:r>
              <a:rPr lang="pt-BR" sz="1200" b="1">
                <a:latin typeface="Raleway"/>
              </a:rPr>
              <a:t>CDP</a:t>
            </a:r>
            <a:r>
              <a:rPr lang="pt-BR" sz="1200">
                <a:latin typeface="Raleway"/>
              </a:rPr>
              <a:t> (54,7%) que apresentaram os maiores índices de execução orçamentária dentre as estatais federais.</a:t>
            </a:r>
          </a:p>
        </p:txBody>
      </p:sp>
      <p:sp>
        <p:nvSpPr>
          <p:cNvPr id="4" name="Google Shape;130;p6">
            <a:extLst>
              <a:ext uri="{FF2B5EF4-FFF2-40B4-BE49-F238E27FC236}">
                <a16:creationId xmlns:a16="http://schemas.microsoft.com/office/drawing/2014/main" id="{50BAB53C-2438-9CB0-D541-33C12ED7FB49}"/>
              </a:ext>
            </a:extLst>
          </p:cNvPr>
          <p:cNvSpPr txBox="1"/>
          <p:nvPr/>
        </p:nvSpPr>
        <p:spPr>
          <a:xfrm>
            <a:off x="715487" y="1546279"/>
            <a:ext cx="4787901" cy="41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pt-BR" sz="2400">
                <a:solidFill>
                  <a:srgbClr val="147CA6"/>
                </a:solidFill>
                <a:latin typeface="Raleway Black"/>
                <a:ea typeface="Raleway Black"/>
                <a:cs typeface="Raleway Black"/>
                <a:sym typeface="Raleway Black"/>
              </a:rPr>
              <a:t>Empregados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374EEF5-5C4D-48FB-2FC4-23EFBA548E25}"/>
              </a:ext>
            </a:extLst>
          </p:cNvPr>
          <p:cNvSpPr txBox="1"/>
          <p:nvPr/>
        </p:nvSpPr>
        <p:spPr>
          <a:xfrm>
            <a:off x="584993" y="2984911"/>
            <a:ext cx="5511007" cy="1677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999"/>
              </a:lnSpc>
              <a:spcAft>
                <a:spcPts val="800"/>
              </a:spcAft>
            </a:pPr>
            <a:r>
              <a:rPr lang="pt-BR" sz="1200" dirty="0">
                <a:solidFill>
                  <a:schemeClr val="tx1"/>
                </a:solidFill>
                <a:latin typeface="Raleway"/>
              </a:rPr>
              <a:t>Até o 3º trimestre de 2025, as empresas estatais federais empregaram 440.953 pessoas, sendo 268.250 homens (60,8%) e 172.703 mulheres (39,2%). Os maiores empregadores são 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BB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, com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92.024 pessoas (20,9%), 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Caixa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, com 84.369 pessoas (19,1%) e 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Correios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, com</a:t>
            </a:r>
            <a:r>
              <a:rPr lang="pt-BR" sz="1200" b="1" dirty="0">
                <a:solidFill>
                  <a:schemeClr val="tx1"/>
                </a:solidFill>
                <a:latin typeface="Raleway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Raleway"/>
              </a:rPr>
              <a:t>79.121 pessoas (17,9%). </a:t>
            </a:r>
            <a:endParaRPr lang="pt-BR" sz="1200" dirty="0">
              <a:solidFill>
                <a:schemeClr val="tx1"/>
              </a:solidFill>
            </a:endParaRPr>
          </a:p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tx1"/>
                </a:solidFill>
                <a:latin typeface="Raleway"/>
              </a:rPr>
              <a:t>Na comparação com o apurado em dezembro de 2024 houve estabilidade no total de empregados pelas empresas estatais federais, com uma pequena redução de -0,4% de empregados do sexo masculino.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59C3F32-E1DA-47ED-B3D5-65A12E24670B}"/>
              </a:ext>
            </a:extLst>
          </p:cNvPr>
          <p:cNvSpPr/>
          <p:nvPr/>
        </p:nvSpPr>
        <p:spPr>
          <a:xfrm>
            <a:off x="5286375" y="136525"/>
            <a:ext cx="6543675" cy="402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hlinkClick r:id="rId3" action="ppaction://hlinksldjump"/>
            <a:extLst>
              <a:ext uri="{FF2B5EF4-FFF2-40B4-BE49-F238E27FC236}">
                <a16:creationId xmlns:a16="http://schemas.microsoft.com/office/drawing/2014/main" id="{ED97881B-279C-FCAE-B5B5-A73C0E6FE7FD}"/>
              </a:ext>
            </a:extLst>
          </p:cNvPr>
          <p:cNvSpPr txBox="1"/>
          <p:nvPr/>
        </p:nvSpPr>
        <p:spPr>
          <a:xfrm>
            <a:off x="6018207" y="194926"/>
            <a:ext cx="1728000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Apresentação</a:t>
            </a:r>
          </a:p>
        </p:txBody>
      </p:sp>
      <p:pic>
        <p:nvPicPr>
          <p:cNvPr id="22" name="Imagem 21">
            <a:hlinkClick r:id="rId4"/>
            <a:extLst>
              <a:ext uri="{FF2B5EF4-FFF2-40B4-BE49-F238E27FC236}">
                <a16:creationId xmlns:a16="http://schemas.microsoft.com/office/drawing/2014/main" id="{2D66C7F7-A7F4-81C2-6F56-A071F199B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977" y1="27692" x2="45977" y2="27692"/>
                        <a14:foregroundMark x1="46360" y1="43846" x2="46360" y2="43846"/>
                        <a14:foregroundMark x1="43295" y1="69231" x2="43295" y2="69231"/>
                        <a14:foregroundMark x1="41762" y1="28462" x2="41762" y2="28462"/>
                        <a14:foregroundMark x1="45977" y1="70000" x2="45977" y2="70000"/>
                        <a14:foregroundMark x1="57471" y1="35385" x2="57471" y2="35385"/>
                        <a14:foregroundMark x1="69349" y1="63846" x2="69349" y2="63846"/>
                        <a14:foregroundMark x1="58238" y1="67692" x2="58238" y2="67692"/>
                        <a14:foregroundMark x1="84291" y1="31538" x2="84291" y2="31538"/>
                        <a14:foregroundMark x1="77011" y1="31538" x2="77011" y2="31538"/>
                        <a14:foregroundMark x1="80843" y1="65385" x2="80843" y2="65385"/>
                        <a14:foregroundMark x1="67816" y1="33846" x2="67816" y2="33846"/>
                        <a14:foregroundMark x1="58238" y1="63077" x2="58238" y2="63077"/>
                        <a14:foregroundMark x1="67433" y1="56154" x2="67433" y2="56154"/>
                        <a14:foregroundMark x1="47126" y1="31538" x2="47126" y2="31538"/>
                        <a14:foregroundMark x1="43295" y1="26154" x2="43295" y2="26154"/>
                        <a14:foregroundMark x1="40613" y1="68462" x2="40613" y2="68462"/>
                        <a14:foregroundMark x1="48659" y1="69231" x2="48659" y2="69231"/>
                        <a14:foregroundMark x1="80843" y1="46923" x2="80843" y2="46923"/>
                        <a14:foregroundMark x1="40230" y1="23846" x2="40230" y2="23846"/>
                        <a14:foregroundMark x1="49042" y1="29231" x2="49042" y2="29231"/>
                        <a14:foregroundMark x1="39080" y1="63846" x2="39080" y2="63846"/>
                        <a14:foregroundMark x1="39847" y1="64615" x2="41379" y2="64615"/>
                        <a14:foregroundMark x1="47510" y1="65385" x2="47510" y2="65385"/>
                        <a14:foregroundMark x1="44444" y1="66154" x2="44444" y2="66154"/>
                        <a14:foregroundMark x1="59387" y1="30000" x2="59387" y2="30000"/>
                        <a14:foregroundMark x1="57471" y1="54615" x2="57471" y2="54615"/>
                        <a14:foregroundMark x1="81226" y1="56923" x2="81226" y2="56923"/>
                        <a14:foregroundMark x1="66284" y1="28462" x2="66284" y2="28462"/>
                        <a14:foregroundMark x1="43678" y1="34615" x2="43678" y2="34615"/>
                        <a14:foregroundMark x1="49425" y1="24615" x2="49425" y2="24615"/>
                        <a14:foregroundMark x1="64751" y1="50000" x2="6475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7748" y="160672"/>
            <a:ext cx="722768" cy="360000"/>
          </a:xfrm>
          <a:prstGeom prst="rect">
            <a:avLst/>
          </a:prstGeom>
        </p:spPr>
      </p:pic>
      <p:sp>
        <p:nvSpPr>
          <p:cNvPr id="23" name="CaixaDeTexto 22">
            <a:hlinkClick r:id="rId7" action="ppaction://hlinksldjump"/>
            <a:extLst>
              <a:ext uri="{FF2B5EF4-FFF2-40B4-BE49-F238E27FC236}">
                <a16:creationId xmlns:a16="http://schemas.microsoft.com/office/drawing/2014/main" id="{A2C2650E-42DA-3FB6-171E-A2A0AFFEB410}"/>
              </a:ext>
            </a:extLst>
          </p:cNvPr>
          <p:cNvSpPr txBox="1"/>
          <p:nvPr/>
        </p:nvSpPr>
        <p:spPr>
          <a:xfrm>
            <a:off x="7746993" y="204001"/>
            <a:ext cx="1727214" cy="27334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</a:rPr>
              <a:t>Resultados agregados</a:t>
            </a:r>
          </a:p>
        </p:txBody>
      </p:sp>
      <p:sp>
        <p:nvSpPr>
          <p:cNvPr id="24" name="CaixaDeTexto 23">
            <a:hlinkClick r:id="rId8" action="ppaction://hlinksldjump"/>
            <a:extLst>
              <a:ext uri="{FF2B5EF4-FFF2-40B4-BE49-F238E27FC236}">
                <a16:creationId xmlns:a16="http://schemas.microsoft.com/office/drawing/2014/main" id="{775D3019-297B-9579-5AA2-9CA59581F9B6}"/>
              </a:ext>
            </a:extLst>
          </p:cNvPr>
          <p:cNvSpPr txBox="1"/>
          <p:nvPr/>
        </p:nvSpPr>
        <p:spPr>
          <a:xfrm>
            <a:off x="9352832" y="203964"/>
            <a:ext cx="1728000" cy="27687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pt-BR" sz="1100" b="1">
                <a:latin typeface="Raleway SemiBold" pitchFamily="2" charset="0"/>
                <a:cs typeface="EucrosiaUPC" panose="020B0502040204020203" pitchFamily="18" charset="-34"/>
              </a:rPr>
              <a:t>Anexo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23289FD-775C-20F7-20DE-FB1919573105}"/>
              </a:ext>
            </a:extLst>
          </p:cNvPr>
          <p:cNvGrpSpPr/>
          <p:nvPr/>
        </p:nvGrpSpPr>
        <p:grpSpPr>
          <a:xfrm>
            <a:off x="11242214" y="278752"/>
            <a:ext cx="219075" cy="114300"/>
            <a:chOff x="9677400" y="1276350"/>
            <a:chExt cx="219075" cy="114300"/>
          </a:xfrm>
        </p:grpSpPr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322E39B7-0162-28DD-EAA4-8F0B96C8A743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2763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28B895D5-7969-F686-EC55-301879F4FCC5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29771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A06BEAD4-1237-3C89-EBC1-9711198B9922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1390650"/>
              <a:ext cx="219075" cy="0"/>
            </a:xfrm>
            <a:prstGeom prst="line">
              <a:avLst/>
            </a:prstGeom>
            <a:ln w="254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lipse 28">
            <a:hlinkClick r:id="rId9" action="ppaction://hlinksldjump"/>
            <a:extLst>
              <a:ext uri="{FF2B5EF4-FFF2-40B4-BE49-F238E27FC236}">
                <a16:creationId xmlns:a16="http://schemas.microsoft.com/office/drawing/2014/main" id="{0F5C7A45-8616-4E7F-5FD1-E6F29F179998}"/>
              </a:ext>
            </a:extLst>
          </p:cNvPr>
          <p:cNvSpPr/>
          <p:nvPr/>
        </p:nvSpPr>
        <p:spPr>
          <a:xfrm>
            <a:off x="11115675" y="155547"/>
            <a:ext cx="495300" cy="365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2D767AF-4450-3873-7444-63C91F88B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825"/>
              </p:ext>
            </p:extLst>
          </p:nvPr>
        </p:nvGraphicFramePr>
        <p:xfrm>
          <a:off x="649847" y="1976579"/>
          <a:ext cx="5368359" cy="929838"/>
        </p:xfrm>
        <a:graphic>
          <a:graphicData uri="http://schemas.openxmlformats.org/drawingml/2006/table">
            <a:tbl>
              <a:tblPr/>
              <a:tblGrid>
                <a:gridCol w="1695001">
                  <a:extLst>
                    <a:ext uri="{9D8B030D-6E8A-4147-A177-3AD203B41FA5}">
                      <a16:colId xmlns:a16="http://schemas.microsoft.com/office/drawing/2014/main" val="1977929840"/>
                    </a:ext>
                  </a:extLst>
                </a:gridCol>
                <a:gridCol w="1195057">
                  <a:extLst>
                    <a:ext uri="{9D8B030D-6E8A-4147-A177-3AD203B41FA5}">
                      <a16:colId xmlns:a16="http://schemas.microsoft.com/office/drawing/2014/main" val="4018979909"/>
                    </a:ext>
                  </a:extLst>
                </a:gridCol>
                <a:gridCol w="1422405">
                  <a:extLst>
                    <a:ext uri="{9D8B030D-6E8A-4147-A177-3AD203B41FA5}">
                      <a16:colId xmlns:a16="http://schemas.microsoft.com/office/drawing/2014/main" val="192329832"/>
                    </a:ext>
                  </a:extLst>
                </a:gridCol>
                <a:gridCol w="1055896">
                  <a:extLst>
                    <a:ext uri="{9D8B030D-6E8A-4147-A177-3AD203B41FA5}">
                      <a16:colId xmlns:a16="http://schemas.microsoft.com/office/drawing/2014/main" val="1244138709"/>
                    </a:ext>
                  </a:extLst>
                </a:gridCol>
              </a:tblGrid>
              <a:tr h="1880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Quantitativo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dez/24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3T25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∆</a:t>
                      </a: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65987"/>
                  </a:ext>
                </a:extLst>
              </a:tr>
              <a:tr h="1880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441.095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440.953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43368"/>
                  </a:ext>
                </a:extLst>
              </a:tr>
              <a:tr h="1880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          Homens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269.424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268.250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75110"/>
                  </a:ext>
                </a:extLst>
              </a:tr>
              <a:tr h="1880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          Mulheres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171.671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172.703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0,6%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1180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E7FA1D3-B088-7693-06E4-12829860C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3095"/>
              </p:ext>
            </p:extLst>
          </p:nvPr>
        </p:nvGraphicFramePr>
        <p:xfrm>
          <a:off x="6688614" y="2000151"/>
          <a:ext cx="4787900" cy="978987"/>
        </p:xfrm>
        <a:graphic>
          <a:graphicData uri="http://schemas.openxmlformats.org/drawingml/2006/table">
            <a:tbl>
              <a:tblPr/>
              <a:tblGrid>
                <a:gridCol w="2120408">
                  <a:extLst>
                    <a:ext uri="{9D8B030D-6E8A-4147-A177-3AD203B41FA5}">
                      <a16:colId xmlns:a16="http://schemas.microsoft.com/office/drawing/2014/main" val="32186753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91094667"/>
                    </a:ext>
                  </a:extLst>
                </a:gridCol>
                <a:gridCol w="1011106">
                  <a:extLst>
                    <a:ext uri="{9D8B030D-6E8A-4147-A177-3AD203B41FA5}">
                      <a16:colId xmlns:a16="http://schemas.microsoft.com/office/drawing/2014/main" val="76574126"/>
                    </a:ext>
                  </a:extLst>
                </a:gridCol>
                <a:gridCol w="741986">
                  <a:extLst>
                    <a:ext uri="{9D8B030D-6E8A-4147-A177-3AD203B41FA5}">
                      <a16:colId xmlns:a16="http://schemas.microsoft.com/office/drawing/2014/main" val="3118656813"/>
                    </a:ext>
                  </a:extLst>
                </a:gridCol>
              </a:tblGrid>
              <a:tr h="206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Em R$ bilhões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3T24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3T25 (acumulado)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∆</a:t>
                      </a: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52041"/>
                  </a:ext>
                </a:extLst>
              </a:tr>
              <a:tr h="2743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Investimento realizado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64,4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86,4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34,3%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44322"/>
                  </a:ext>
                </a:extLst>
              </a:tr>
              <a:tr h="3388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Investimento realizado/orçado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22,8%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29,3%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</a:rPr>
                        <a:t>28,2%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624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73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E24681EA-C070-58C6-E6D5-8BA239EB1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9DBE77E-29DC-DB28-C811-0F82CB299A76}"/>
              </a:ext>
            </a:extLst>
          </p:cNvPr>
          <p:cNvSpPr/>
          <p:nvPr/>
        </p:nvSpPr>
        <p:spPr>
          <a:xfrm>
            <a:off x="3429007" y="5725937"/>
            <a:ext cx="6490847" cy="924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7434FF-2740-0AB1-CB39-75077EF2607C}"/>
              </a:ext>
            </a:extLst>
          </p:cNvPr>
          <p:cNvSpPr txBox="1"/>
          <p:nvPr/>
        </p:nvSpPr>
        <p:spPr>
          <a:xfrm>
            <a:off x="8868568" y="4732539"/>
            <a:ext cx="2509567" cy="638829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lvl="1" algn="ctr">
              <a:lnSpc>
                <a:spcPct val="116000"/>
              </a:lnSpc>
              <a:spcAft>
                <a:spcPts val="800"/>
              </a:spcAft>
            </a:pPr>
            <a:r>
              <a:rPr lang="pt-BR" sz="1600" b="1">
                <a:solidFill>
                  <a:schemeClr val="bg1"/>
                </a:solidFill>
              </a:rPr>
              <a:t>RELATÓRIO AGREGADO 2025 | 2024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9B9D31-1B16-4D70-9A9F-D594AAC78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12" name="Imagem 11">
            <a:hlinkClick r:id="rId3"/>
            <a:extLst>
              <a:ext uri="{FF2B5EF4-FFF2-40B4-BE49-F238E27FC236}">
                <a16:creationId xmlns:a16="http://schemas.microsoft.com/office/drawing/2014/main" id="{E7A1791F-8C9D-90DB-D3AE-3D3AC4A37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578" y="1773031"/>
            <a:ext cx="2117549" cy="2628000"/>
          </a:xfrm>
          <a:prstGeom prst="rect">
            <a:avLst/>
          </a:prstGeom>
        </p:spPr>
      </p:pic>
      <p:sp>
        <p:nvSpPr>
          <p:cNvPr id="13" name="Google Shape;130;p6">
            <a:extLst>
              <a:ext uri="{FF2B5EF4-FFF2-40B4-BE49-F238E27FC236}">
                <a16:creationId xmlns:a16="http://schemas.microsoft.com/office/drawing/2014/main" id="{197543C1-E98E-105B-0251-DB30C2753802}"/>
              </a:ext>
            </a:extLst>
          </p:cNvPr>
          <p:cNvSpPr txBox="1"/>
          <p:nvPr/>
        </p:nvSpPr>
        <p:spPr>
          <a:xfrm>
            <a:off x="940654" y="255646"/>
            <a:ext cx="10107559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pt-BR" sz="320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Para saber mais sobre as empresas estatais federais acesse:</a:t>
            </a:r>
          </a:p>
        </p:txBody>
      </p:sp>
      <p:pic>
        <p:nvPicPr>
          <p:cNvPr id="17" name="Imagem 16">
            <a:hlinkClick r:id="rId5"/>
            <a:extLst>
              <a:ext uri="{FF2B5EF4-FFF2-40B4-BE49-F238E27FC236}">
                <a16:creationId xmlns:a16="http://schemas.microsoft.com/office/drawing/2014/main" id="{7C9AA3C8-55CA-2CB4-4DFB-CB054C5C4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046" y="1773031"/>
            <a:ext cx="4015840" cy="2628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499988-F652-A907-E17C-A683C3335655}"/>
              </a:ext>
            </a:extLst>
          </p:cNvPr>
          <p:cNvSpPr txBox="1"/>
          <p:nvPr/>
        </p:nvSpPr>
        <p:spPr>
          <a:xfrm>
            <a:off x="1144461" y="4732541"/>
            <a:ext cx="3098405" cy="924420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lvl="1" algn="ctr">
              <a:lnSpc>
                <a:spcPct val="116000"/>
              </a:lnSpc>
              <a:spcAft>
                <a:spcPts val="800"/>
              </a:spcAft>
            </a:pPr>
            <a:r>
              <a:rPr lang="pt-BR" sz="1600" b="1">
                <a:solidFill>
                  <a:srgbClr val="EDF6FB"/>
                </a:solidFill>
              </a:rPr>
              <a:t>DADOS DESAGREGADOS </a:t>
            </a:r>
            <a:r>
              <a:rPr lang="pt-BR" sz="1600" b="1">
                <a:solidFill>
                  <a:schemeClr val="bg1"/>
                </a:solidFill>
              </a:rPr>
              <a:t>BOLETIM TRIMESTRAL SEST 3T25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82C320D-BB9F-7FD3-517A-7ACF7DAB6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872" y="1773031"/>
            <a:ext cx="3377481" cy="262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208A387-BECF-8704-8DBD-E3EC7A8C9E8F}"/>
              </a:ext>
            </a:extLst>
          </p:cNvPr>
          <p:cNvSpPr txBox="1"/>
          <p:nvPr/>
        </p:nvSpPr>
        <p:spPr>
          <a:xfrm>
            <a:off x="5597475" y="4732540"/>
            <a:ext cx="2256981" cy="638829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lvl="1" algn="ctr">
              <a:lnSpc>
                <a:spcPct val="116000"/>
              </a:lnSpc>
              <a:spcAft>
                <a:spcPts val="800"/>
              </a:spcAft>
            </a:pPr>
            <a:r>
              <a:rPr lang="pt-BR" sz="1600" b="1">
                <a:solidFill>
                  <a:schemeClr val="bg1"/>
                </a:solidFill>
              </a:rPr>
              <a:t>PANORAMA DAS ESTATAIS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43280E-10F2-C647-2719-6756C0D60483}"/>
              </a:ext>
            </a:extLst>
          </p:cNvPr>
          <p:cNvSpPr txBox="1"/>
          <p:nvPr/>
        </p:nvSpPr>
        <p:spPr>
          <a:xfrm>
            <a:off x="3636006" y="5855026"/>
            <a:ext cx="5952949" cy="673198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lvl="1">
              <a:lnSpc>
                <a:spcPct val="116000"/>
              </a:lnSpc>
              <a:spcAft>
                <a:spcPts val="800"/>
              </a:spcAft>
            </a:pPr>
            <a:r>
              <a:rPr lang="pt-BR" b="1">
                <a:solidFill>
                  <a:schemeClr val="bg1"/>
                </a:solidFill>
              </a:rPr>
              <a:t>Núcleo de Análise Econômica e Setorial de Estatais - NAES</a:t>
            </a:r>
          </a:p>
          <a:p>
            <a:pPr lvl="1">
              <a:lnSpc>
                <a:spcPct val="116000"/>
              </a:lnSpc>
              <a:spcAft>
                <a:spcPts val="800"/>
              </a:spcAft>
            </a:pPr>
            <a:r>
              <a:rPr lang="pt-BR" b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naes@gestao.gov.br</a:t>
            </a:r>
            <a:endParaRPr lang="pt-BR" b="1">
              <a:solidFill>
                <a:schemeClr val="bg1"/>
              </a:solidFill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F0073664-9316-57D3-0DCA-D3E92BD4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7" y="5748905"/>
            <a:ext cx="1356719" cy="9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3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CFFDF130-2CF1-689B-318A-31443A37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2872412B-6CC9-DC34-FDAB-786D04A34216}"/>
              </a:ext>
            </a:extLst>
          </p:cNvPr>
          <p:cNvSpPr txBox="1"/>
          <p:nvPr/>
        </p:nvSpPr>
        <p:spPr>
          <a:xfrm>
            <a:off x="3989381" y="3987653"/>
            <a:ext cx="439433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Edição nº 1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3º Trimestre de 2025</a:t>
            </a:r>
            <a:endParaRPr lang="pt-BR" sz="2000" b="1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1BC41816-4D98-28A3-B44D-4CB4D255FE5F}"/>
              </a:ext>
            </a:extLst>
          </p:cNvPr>
          <p:cNvSpPr txBox="1"/>
          <p:nvPr/>
        </p:nvSpPr>
        <p:spPr>
          <a:xfrm>
            <a:off x="3948097" y="1670033"/>
            <a:ext cx="44769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Boletim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Trimestral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SEST</a:t>
            </a:r>
            <a:endParaRPr sz="4800">
              <a:solidFill>
                <a:schemeClr val="bg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25E339-6F3D-283D-D0AB-534FEEEF7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2C8907-F7B9-03CE-AB4F-C45373CBD0F3}"/>
              </a:ext>
            </a:extLst>
          </p:cNvPr>
          <p:cNvGrpSpPr/>
          <p:nvPr/>
        </p:nvGrpSpPr>
        <p:grpSpPr>
          <a:xfrm>
            <a:off x="3864547" y="5710017"/>
            <a:ext cx="4644000" cy="466774"/>
            <a:chOff x="7317044" y="6186267"/>
            <a:chExt cx="4644000" cy="466774"/>
          </a:xfrm>
        </p:grpSpPr>
        <p:pic>
          <p:nvPicPr>
            <p:cNvPr id="6" name="Imagem 5" descr="Texto&#10;&#10;Descrição gerada automaticamente">
              <a:extLst>
                <a:ext uri="{FF2B5EF4-FFF2-40B4-BE49-F238E27FC236}">
                  <a16:creationId xmlns:a16="http://schemas.microsoft.com/office/drawing/2014/main" id="{1F893D58-693D-6781-C63B-F6687C0A5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7044" y="6186267"/>
              <a:ext cx="3577881" cy="466774"/>
            </a:xfrm>
            <a:prstGeom prst="rect">
              <a:avLst/>
            </a:prstGeom>
          </p:spPr>
        </p:pic>
        <p:pic>
          <p:nvPicPr>
            <p:cNvPr id="8" name="Imagem 7" descr="Forma, Quadrado&#10;&#10;Descrição gerada automaticamente">
              <a:extLst>
                <a:ext uri="{FF2B5EF4-FFF2-40B4-BE49-F238E27FC236}">
                  <a16:creationId xmlns:a16="http://schemas.microsoft.com/office/drawing/2014/main" id="{F1C07C2F-5DC7-FECE-3B5E-5FF7E6129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90204" y="6186267"/>
              <a:ext cx="1070840" cy="466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005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dd121b-a9a1-4948-9a68-dccebfcd2676">
      <Terms xmlns="http://schemas.microsoft.com/office/infopath/2007/PartnerControls"/>
    </lcf76f155ced4ddcb4097134ff3c332f>
    <TaxCatchAll xmlns="ae351682-0b2a-4332-b698-84e1cebbfc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1DEF0851B6BF4682DC01BBE44A034C" ma:contentTypeVersion="11" ma:contentTypeDescription="Crie um novo documento." ma:contentTypeScope="" ma:versionID="b2a2774b7f72fd048eb10a96c87fda4a">
  <xsd:schema xmlns:xsd="http://www.w3.org/2001/XMLSchema" xmlns:xs="http://www.w3.org/2001/XMLSchema" xmlns:p="http://schemas.microsoft.com/office/2006/metadata/properties" xmlns:ns2="a6dd121b-a9a1-4948-9a68-dccebfcd2676" xmlns:ns3="ae351682-0b2a-4332-b698-84e1cebbfc2a" targetNamespace="http://schemas.microsoft.com/office/2006/metadata/properties" ma:root="true" ma:fieldsID="6d3b8bc655f1c288cf05d77f47049003" ns2:_="" ns3:_="">
    <xsd:import namespace="a6dd121b-a9a1-4948-9a68-dccebfcd2676"/>
    <xsd:import namespace="ae351682-0b2a-4332-b698-84e1cebbf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d121b-a9a1-4948-9a68-dccebfcd2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51682-0b2a-4332-b698-84e1cebbfc2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0373bda-9b15-4508-9261-37cc795f1289}" ma:internalName="TaxCatchAll" ma:showField="CatchAllData" ma:web="ae351682-0b2a-4332-b698-84e1cebbf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2CDEFD-F1D3-40EB-B1BC-0708B80015E2}">
  <ds:schemaRefs>
    <ds:schemaRef ds:uri="a6dd121b-a9a1-4948-9a68-dccebfcd2676"/>
    <ds:schemaRef ds:uri="ae351682-0b2a-4332-b698-84e1cebbfc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DCE895-C4AD-466D-B3BB-28345A530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B5DBF8-431C-4C9C-9014-AC439DEBBE85}">
  <ds:schemaRefs>
    <ds:schemaRef ds:uri="a6dd121b-a9a1-4948-9a68-dccebfcd2676"/>
    <ds:schemaRef ds:uri="ae351682-0b2a-4332-b698-84e1cebbfc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2400</Words>
  <Application>Microsoft Office PowerPoint</Application>
  <PresentationFormat>Widescreen</PresentationFormat>
  <Paragraphs>422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Raleway SemiBold</vt:lpstr>
      <vt:lpstr>Raleway Medium</vt:lpstr>
      <vt:lpstr>Raleway</vt:lpstr>
      <vt:lpstr>Raleway Black</vt:lpstr>
      <vt:lpstr>Tahoma</vt:lpstr>
      <vt:lpstr>Play</vt:lpstr>
      <vt:lpstr>Segoe UI</vt:lpstr>
      <vt:lpstr>Arial</vt:lpstr>
      <vt:lpstr>Aptos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bernardocampos.bcz@gmail.com</dc:creator>
  <cp:lastModifiedBy>Henrique Mundim de Mattos Paixão</cp:lastModifiedBy>
  <cp:revision>1</cp:revision>
  <dcterms:created xsi:type="dcterms:W3CDTF">2025-04-15T18:10:05Z</dcterms:created>
  <dcterms:modified xsi:type="dcterms:W3CDTF">2026-01-29T17:56:02Z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0x010100291DEF0851B6BF4682DC01BBE44A034C</vt:lpwstr>
  </property>
  <property fmtid="{D5CDD505-2E9C-101B-9397-08002B2CF9AE}" pid="3" name="MediaServiceImageTags">
    <vt:lpwstr/>
  </property>
</Properties>
</file>