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5" r:id="rId2"/>
    <p:sldId id="260" r:id="rId3"/>
    <p:sldId id="369" r:id="rId4"/>
    <p:sldId id="400" r:id="rId5"/>
    <p:sldId id="401" r:id="rId6"/>
    <p:sldId id="374" r:id="rId7"/>
    <p:sldId id="406" r:id="rId8"/>
    <p:sldId id="407" r:id="rId9"/>
    <p:sldId id="408" r:id="rId10"/>
    <p:sldId id="370" r:id="rId11"/>
    <p:sldId id="373" r:id="rId12"/>
    <p:sldId id="403" r:id="rId13"/>
    <p:sldId id="399" r:id="rId14"/>
    <p:sldId id="404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575757"/>
    <a:srgbClr val="F6B533"/>
    <a:srgbClr val="008FD0"/>
    <a:srgbClr val="2AA78D"/>
    <a:srgbClr val="348FD0"/>
    <a:srgbClr val="1C67AF"/>
    <a:srgbClr val="939393"/>
    <a:srgbClr val="93C900"/>
    <a:srgbClr val="008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75457" autoAdjust="0"/>
  </p:normalViewPr>
  <p:slideViewPr>
    <p:cSldViewPr snapToGrid="0" snapToObjects="1">
      <p:cViewPr varScale="1">
        <p:scale>
          <a:sx n="91" d="100"/>
          <a:sy n="91" d="100"/>
        </p:scale>
        <p:origin x="504" y="8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28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72683-BB6C-40E3-AF31-5C08855255DC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788DB-C15A-46D6-9E55-5C7F99CA99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04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E5C3F-34A6-486A-965D-0F8DD6C6E93A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0D4FB-6613-46E1-A69A-7B7CDE3788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58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95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20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67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349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281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88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4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96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05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10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84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88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445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0D4FB-6613-46E1-A69A-7B7CDE37888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10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1353162"/>
            <a:ext cx="7768492" cy="23435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cxnSp>
        <p:nvCxnSpPr>
          <p:cNvPr id="8" name="Straight Connector 3"/>
          <p:cNvCxnSpPr/>
          <p:nvPr userDrawn="1"/>
        </p:nvCxnSpPr>
        <p:spPr>
          <a:xfrm>
            <a:off x="609601" y="3819773"/>
            <a:ext cx="7768492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609601" y="6289139"/>
            <a:ext cx="7768492" cy="36230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sz="1800" b="0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3966955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609600" y="5124150"/>
            <a:ext cx="5386917" cy="254949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609600" y="6289140"/>
            <a:ext cx="5386917" cy="254949"/>
          </a:xfrm>
        </p:spPr>
        <p:txBody>
          <a:bodyPr anchor="t"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53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0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194960"/>
            <a:ext cx="4345353" cy="4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194960"/>
            <a:ext cx="4345353" cy="4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194960"/>
            <a:ext cx="4345353" cy="4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5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cxnSp>
        <p:nvCxnSpPr>
          <p:cNvPr id="11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194960"/>
            <a:ext cx="4345353" cy="4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2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227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3013"/>
            <a:ext cx="5386917" cy="3613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227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3013"/>
            <a:ext cx="5389033" cy="3613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cxnSp>
        <p:nvCxnSpPr>
          <p:cNvPr id="13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194960"/>
            <a:ext cx="4345353" cy="4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8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cxnSp>
        <p:nvCxnSpPr>
          <p:cNvPr id="9" name="Straight Connector 3"/>
          <p:cNvCxnSpPr/>
          <p:nvPr userDrawn="1"/>
        </p:nvCxnSpPr>
        <p:spPr>
          <a:xfrm>
            <a:off x="609600" y="1480594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"/>
          <p:cNvCxnSpPr/>
          <p:nvPr userDrawn="1"/>
        </p:nvCxnSpPr>
        <p:spPr>
          <a:xfrm>
            <a:off x="609600" y="1514235"/>
            <a:ext cx="10972800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194960"/>
            <a:ext cx="4345353" cy="4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0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194960"/>
            <a:ext cx="4345353" cy="4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65287"/>
            <a:ext cx="4011084" cy="44608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cxnSp>
        <p:nvCxnSpPr>
          <p:cNvPr id="11" name="Straight Connector 3"/>
          <p:cNvCxnSpPr/>
          <p:nvPr userDrawn="1"/>
        </p:nvCxnSpPr>
        <p:spPr>
          <a:xfrm>
            <a:off x="609601" y="1480594"/>
            <a:ext cx="4011084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/>
                </a:gs>
                <a:gs pos="100000">
                  <a:srgbClr val="FFD13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/>
          <p:cNvCxnSpPr/>
          <p:nvPr userDrawn="1"/>
        </p:nvCxnSpPr>
        <p:spPr>
          <a:xfrm>
            <a:off x="609601" y="1514235"/>
            <a:ext cx="4011084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008000"/>
                </a:gs>
                <a:gs pos="100000">
                  <a:srgbClr val="93C9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 userDrawn="1"/>
        </p:nvCxnSpPr>
        <p:spPr>
          <a:xfrm>
            <a:off x="0" y="6807199"/>
            <a:ext cx="12192000" cy="0"/>
          </a:xfrm>
          <a:prstGeom prst="line">
            <a:avLst/>
          </a:prstGeom>
          <a:ln w="1016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2646" cy="1242646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1302"/>
            <a:ext cx="1016000" cy="365125"/>
          </a:xfrm>
        </p:spPr>
        <p:txBody>
          <a:bodyPr/>
          <a:lstStyle/>
          <a:p>
            <a:fld id="{331DB57C-0CBF-3049-B4D4-DDB653D1F03D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0564" y="6371302"/>
            <a:ext cx="46423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7866" y="6371302"/>
            <a:ext cx="750277" cy="365125"/>
          </a:xfrm>
        </p:spPr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6194960"/>
            <a:ext cx="4345353" cy="4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46206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31DB57C-0CBF-3049-B4D4-DDB653D1F03D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0564" y="6246206"/>
            <a:ext cx="5963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851" y="6246206"/>
            <a:ext cx="750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41A179C-9CFB-5A4D-8467-2F39C5D5814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entral.servicos@economia.gov.b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gov.br/centraldecompr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3001310" y="1840142"/>
            <a:ext cx="4976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Iniciaremos em instantes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3156034" y="2378373"/>
            <a:ext cx="4666593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Por favor, </a:t>
            </a:r>
            <a:r>
              <a:rPr lang="pt-BR" sz="2000" dirty="0" smtClean="0">
                <a:latin typeface="Gadugi" panose="020B0502040204020203" pitchFamily="34" charset="0"/>
                <a:ea typeface="Gadugi" panose="020B0502040204020203" pitchFamily="34" charset="0"/>
              </a:rPr>
              <a:t>mantenha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 o microfone desligado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46732" y="6211614"/>
            <a:ext cx="4740166" cy="515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409903" y="3427780"/>
            <a:ext cx="9858704" cy="11140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Enquanto isso, leia a notícia sobre o TáxiGov AL, ES, GO e PB no site gov.br</a:t>
            </a:r>
          </a:p>
          <a:p>
            <a:pPr>
              <a:lnSpc>
                <a:spcPct val="200000"/>
              </a:lnSpc>
            </a:pPr>
            <a:endParaRPr lang="pt-BR" dirty="0" smtClean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409903" y="4043411"/>
            <a:ext cx="756744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Mire a câmera do celular para o QR </a:t>
            </a:r>
            <a:r>
              <a:rPr lang="pt-BR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Code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 ao lado</a:t>
            </a:r>
          </a:p>
          <a:p>
            <a:pPr>
              <a:lnSpc>
                <a:spcPct val="200000"/>
              </a:lnSpc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Ou acesse bit.ly/noticia-IRP</a:t>
            </a:r>
            <a:endParaRPr lang="pt-BR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76" y="2945359"/>
            <a:ext cx="3774857" cy="37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4347118" y="1955755"/>
            <a:ext cx="238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Participantes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1543663" y="2674860"/>
            <a:ext cx="6096000" cy="341632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Direta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Indireta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Estados e Municípios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Outros Poderes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Empresas Públicas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3164455" y="1955755"/>
            <a:ext cx="4748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Cadastro no COMPRASNET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1543663" y="2674860"/>
            <a:ext cx="6096000" cy="166808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Manuais em "Sistema de Gestão de Acesso ao SIASG“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Perguntas Frequentes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Central de Atendimento pelo 0800 978 9001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3957909" y="1955755"/>
            <a:ext cx="3162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Regras do serviço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1543663" y="2674860"/>
            <a:ext cx="7525522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Usuários potenciais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Serviço disponível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setembro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/2021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Tempo de atendimento das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solicitações: 15min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3355404" y="1955755"/>
            <a:ext cx="436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Assinatura dos contratos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1543663" y="2674860"/>
            <a:ext cx="6096000" cy="286232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Cada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órgão/entidade </a:t>
            </a: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assinará seu próprio contrato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Será promovido um piloto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Liberação para assinaturas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Suporte a gestão e fiscalização do serviço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4394150" y="1955755"/>
            <a:ext cx="228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Cronograma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1543663" y="2674860"/>
            <a:ext cx="6096000" cy="2308324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IRP: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14/05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Publicação do </a:t>
            </a: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Edital: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02/06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Ata de Registro de Preço assinada: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02/08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Início do serviço: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02/09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60" y="4886525"/>
            <a:ext cx="1999340" cy="195841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415385" y="5173234"/>
            <a:ext cx="5164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ea typeface="Gadugi" panose="020B0502040204020203" pitchFamily="34" charset="0"/>
                <a:hlinkClick r:id="rId3"/>
              </a:rPr>
              <a:t>central.servicos@economia.gov.br</a:t>
            </a:r>
            <a:endParaRPr lang="pt-BR" dirty="0" smtClean="0">
              <a:ea typeface="Gadugi" panose="020B0502040204020203" pitchFamily="34" charset="0"/>
            </a:endParaRPr>
          </a:p>
          <a:p>
            <a:pPr algn="ctr"/>
            <a:r>
              <a:rPr lang="pt-BR" dirty="0" smtClean="0">
                <a:ea typeface="Gadugi" panose="020B0502040204020203" pitchFamily="34" charset="0"/>
              </a:rPr>
              <a:t>61 98200-0003</a:t>
            </a:r>
            <a:endParaRPr lang="pt-BR" dirty="0">
              <a:ea typeface="Gadugi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32931" y="4826966"/>
            <a:ext cx="2529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575757"/>
                </a:solidFill>
                <a:ea typeface="Gadugi" panose="020B0502040204020203" pitchFamily="34" charset="0"/>
                <a:hlinkClick r:id="rId4" action="ppaction://hlinkfile"/>
              </a:rPr>
              <a:t>gov.br/</a:t>
            </a:r>
            <a:r>
              <a:rPr lang="pt-BR" dirty="0" err="1">
                <a:solidFill>
                  <a:srgbClr val="575757"/>
                </a:solidFill>
                <a:ea typeface="Gadugi" panose="020B0502040204020203" pitchFamily="34" charset="0"/>
                <a:hlinkClick r:id="rId4" action="ppaction://hlinkfile"/>
              </a:rPr>
              <a:t>centraldecompras</a:t>
            </a:r>
            <a:endParaRPr lang="pt-BR" dirty="0">
              <a:solidFill>
                <a:srgbClr val="575757"/>
              </a:solidFill>
              <a:ea typeface="Gadugi" panose="020B0502040204020203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230" y="2775553"/>
            <a:ext cx="4457700" cy="1285875"/>
          </a:xfrm>
          <a:prstGeom prst="rect">
            <a:avLst/>
          </a:prstGeom>
        </p:spPr>
      </p:pic>
      <p:pic>
        <p:nvPicPr>
          <p:cNvPr id="2052" name="Picture 4" descr="https://www.gov.br/economia/pt-br/assuntos/gestao/central-de-compras/logo_Centr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12" y="2758309"/>
            <a:ext cx="3421935" cy="13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+mj-lt"/>
                <a:cs typeface="Arial" panose="020B0604020202020204" pitchFamily="34" charset="0"/>
              </a:rPr>
              <a:t>TáxiGov </a:t>
            </a:r>
            <a:r>
              <a:rPr lang="pt-BR" dirty="0" smtClean="0">
                <a:latin typeface="+mj-lt"/>
                <a:cs typeface="Arial" panose="020B0604020202020204" pitchFamily="34" charset="0"/>
              </a:rPr>
              <a:t>AL, ES, GO e PB</a:t>
            </a:r>
            <a:endParaRPr lang="pt-BR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pt-BR" dirty="0" smtClean="0"/>
              <a:t>Maio</a:t>
            </a:r>
            <a:r>
              <a:rPr lang="pt-BR" dirty="0" smtClean="0">
                <a:latin typeface="+mj-lt"/>
              </a:rPr>
              <a:t> </a:t>
            </a:r>
            <a:r>
              <a:rPr lang="pt-BR" dirty="0">
                <a:latin typeface="+mj-lt"/>
              </a:rPr>
              <a:t>de </a:t>
            </a:r>
            <a:r>
              <a:rPr lang="pt-BR" dirty="0" smtClean="0">
                <a:latin typeface="+mj-lt"/>
              </a:rPr>
              <a:t>2021</a:t>
            </a:r>
            <a:endParaRPr lang="pt-BR" dirty="0">
              <a:latin typeface="+mj-lt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0"/>
          </p:nvPr>
        </p:nvSpPr>
        <p:spPr>
          <a:xfrm>
            <a:off x="609600" y="5124150"/>
            <a:ext cx="5386917" cy="1037096"/>
          </a:xfrm>
        </p:spPr>
        <p:txBody>
          <a:bodyPr>
            <a:normAutofit/>
          </a:bodyPr>
          <a:lstStyle/>
          <a:p>
            <a:r>
              <a:rPr lang="pt-BR" dirty="0"/>
              <a:t>Central de Compras</a:t>
            </a:r>
          </a:p>
          <a:p>
            <a:r>
              <a:rPr lang="pt-BR" dirty="0" smtClean="0"/>
              <a:t>Coordenação-Geral </a:t>
            </a:r>
            <a:r>
              <a:rPr lang="pt-BR" dirty="0"/>
              <a:t>de Simplificação </a:t>
            </a:r>
            <a:r>
              <a:rPr lang="pt-BR" dirty="0" smtClean="0"/>
              <a:t>Administrativa</a:t>
            </a:r>
          </a:p>
          <a:p>
            <a:r>
              <a:rPr lang="pt-BR" dirty="0" smtClean="0"/>
              <a:t>Gerência Regional de Administração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197" y="4144944"/>
            <a:ext cx="1999340" cy="19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3837235" y="1955755"/>
            <a:ext cx="340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 que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é o </a:t>
            </a:r>
            <a:r>
              <a:rPr lang="pt-BR" sz="2800" b="1" dirty="0" err="1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TáxiGov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?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1719399" y="2799170"/>
            <a:ext cx="6096000" cy="313932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Serviço de transporte de servidores e colaboradores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Deslocamentos a trabalho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Escopo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Pagamento </a:t>
            </a: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por km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rodado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Total de demanda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3938858" y="1955755"/>
            <a:ext cx="320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Como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funciona?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1543663" y="2674860"/>
            <a:ext cx="6096000" cy="2585323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Corridas solicitadas pelo próprio usuário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Aplicativo de celular e site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Plataforma de gestão de corridas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4078198" y="1955755"/>
            <a:ext cx="2921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Por que utilizar?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1835211" y="2529905"/>
            <a:ext cx="6096000" cy="333007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Serviço na palma da mão do usuário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Econômico e eficiente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Aderente a todas as entidades públicas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Fácil gestão do serviço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Simplificação do transporte administrativo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1711813" y="1955755"/>
            <a:ext cx="765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Intenção de Registro de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Preços – TáxiGov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AL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1543663" y="2674860"/>
            <a:ext cx="6096000" cy="341632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UASG da Central de Compras: </a:t>
            </a:r>
            <a:r>
              <a:rPr lang="pt-BR" b="1" dirty="0">
                <a:latin typeface="Gadugi" panose="020B0502040204020203" pitchFamily="34" charset="0"/>
                <a:ea typeface="Gadugi" panose="020B0502040204020203" pitchFamily="34" charset="0"/>
              </a:rPr>
              <a:t>201057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IRP nº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13/2021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Encerramento dia</a:t>
            </a:r>
            <a:r>
              <a:rPr lang="pt-BR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14/05 </a:t>
            </a: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às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23h59min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Informar km anual estimada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Valor estimado do km: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R$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3,57</a:t>
            </a:r>
            <a:endParaRPr lang="pt-BR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Adesão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à Ata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1711813" y="1955755"/>
            <a:ext cx="765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Intenção de Registro de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Preços – TáxiGov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ES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1543663" y="2674860"/>
            <a:ext cx="6096000" cy="341632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UASG da Central de Compras: </a:t>
            </a:r>
            <a:r>
              <a:rPr lang="pt-BR" b="1" dirty="0">
                <a:latin typeface="Gadugi" panose="020B0502040204020203" pitchFamily="34" charset="0"/>
                <a:ea typeface="Gadugi" panose="020B0502040204020203" pitchFamily="34" charset="0"/>
              </a:rPr>
              <a:t>201057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IRP nº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12/2021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Encerramento dia</a:t>
            </a:r>
            <a:r>
              <a:rPr lang="pt-BR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14/05 </a:t>
            </a: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às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23h59min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Informar km anual estimada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Valor estimado do km: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R$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3,46</a:t>
            </a:r>
            <a:endParaRPr lang="pt-BR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Adesão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à Ata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685" y="6216869"/>
            <a:ext cx="4457700" cy="4572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1666929" y="1955755"/>
            <a:ext cx="774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Intenção de Registro de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Preços – TáxiGov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GO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1543663" y="2674860"/>
            <a:ext cx="6096000" cy="341632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UASG da Central de Compras: </a:t>
            </a:r>
            <a:r>
              <a:rPr lang="pt-BR" b="1" dirty="0">
                <a:latin typeface="Gadugi" panose="020B0502040204020203" pitchFamily="34" charset="0"/>
                <a:ea typeface="Gadugi" panose="020B0502040204020203" pitchFamily="34" charset="0"/>
              </a:rPr>
              <a:t>201057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IRP nº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10/2021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Encerramento dia</a:t>
            </a:r>
            <a:r>
              <a:rPr lang="pt-BR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14/05 </a:t>
            </a: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às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23h59min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Informar km anual estimada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Valor estimado do km: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R$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3,47</a:t>
            </a:r>
            <a:endParaRPr lang="pt-BR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Adesão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à Ata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17DB0-037A-C54D-B2A7-EDA6F2EBEBEB}"/>
              </a:ext>
            </a:extLst>
          </p:cNvPr>
          <p:cNvSpPr txBox="1"/>
          <p:nvPr/>
        </p:nvSpPr>
        <p:spPr>
          <a:xfrm>
            <a:off x="1711813" y="1955755"/>
            <a:ext cx="765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Intenção de Registro de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Preços – TáxiGov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PB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D52ADBE-142D-9E4E-94A1-BE0322D09495}"/>
              </a:ext>
            </a:extLst>
          </p:cNvPr>
          <p:cNvSpPr/>
          <p:nvPr/>
        </p:nvSpPr>
        <p:spPr>
          <a:xfrm>
            <a:off x="1543663" y="2674860"/>
            <a:ext cx="6096000" cy="341632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UASG da Central de Compras: </a:t>
            </a:r>
            <a:r>
              <a:rPr lang="pt-BR" b="1" dirty="0">
                <a:latin typeface="Gadugi" panose="020B0502040204020203" pitchFamily="34" charset="0"/>
                <a:ea typeface="Gadugi" panose="020B0502040204020203" pitchFamily="34" charset="0"/>
              </a:rPr>
              <a:t>201057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IRP nº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11/2021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Encerramento dia</a:t>
            </a:r>
            <a:r>
              <a:rPr lang="pt-BR" b="1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14/05 </a:t>
            </a: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às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23h59min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Informar km anual estimada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Valor estimado do km: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R$ </a:t>
            </a:r>
            <a:r>
              <a:rPr lang="pt-BR" b="1" dirty="0" smtClean="0">
                <a:latin typeface="Gadugi" panose="020B0502040204020203" pitchFamily="34" charset="0"/>
                <a:ea typeface="Gadugi" panose="020B0502040204020203" pitchFamily="34" charset="0"/>
              </a:rPr>
              <a:t>3,55</a:t>
            </a:r>
            <a:endParaRPr lang="pt-BR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Gadugi" panose="020B0502040204020203" pitchFamily="34" charset="0"/>
                <a:ea typeface="Gadugi" panose="020B0502040204020203" pitchFamily="34" charset="0"/>
              </a:rPr>
              <a:t>Adesão </a:t>
            </a:r>
            <a:r>
              <a:rPr lang="pt-BR" dirty="0" smtClean="0">
                <a:latin typeface="Gadugi" panose="020B0502040204020203" pitchFamily="34" charset="0"/>
                <a:ea typeface="Gadugi" panose="020B0502040204020203" pitchFamily="34" charset="0"/>
              </a:rPr>
              <a:t>à Ata</a:t>
            </a:r>
            <a:endParaRPr lang="pt-B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14" y="70421"/>
            <a:ext cx="1971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6119</TotalTime>
  <Words>398</Words>
  <Application>Microsoft Office PowerPoint</Application>
  <PresentationFormat>Widescreen</PresentationFormat>
  <Paragraphs>109</Paragraphs>
  <Slides>15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Gadugi</vt:lpstr>
      <vt:lpstr>Segoe UI</vt:lpstr>
      <vt:lpstr>Office Theme</vt:lpstr>
      <vt:lpstr>Apresentação do PowerPoint</vt:lpstr>
      <vt:lpstr>TáxiGov AL, ES, GO e PB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luis.izycki</cp:lastModifiedBy>
  <cp:revision>319</cp:revision>
  <dcterms:created xsi:type="dcterms:W3CDTF">2019-04-16T21:42:30Z</dcterms:created>
  <dcterms:modified xsi:type="dcterms:W3CDTF">2021-05-05T12:48:05Z</dcterms:modified>
</cp:coreProperties>
</file>