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139119391" r:id="rId5"/>
    <p:sldId id="2139119335" r:id="rId6"/>
    <p:sldId id="2139119392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08F"/>
    <a:srgbClr val="EF6D53"/>
    <a:srgbClr val="F7B8AB"/>
    <a:srgbClr val="FAD2CA"/>
    <a:srgbClr val="FF2600"/>
    <a:srgbClr val="D125F9"/>
    <a:srgbClr val="F8A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72A5DD-83F1-5B8A-E943-5F6F7C277CA5}" v="2" dt="2025-03-11T14:36:28.647"/>
    <p1510:client id="{6129C23D-D622-04B1-5D10-5AC41E4CFAAA}" v="21" dt="2025-03-11T14:34:04.290"/>
    <p1510:client id="{7FCF7886-C081-6B82-7CBA-EA5F472E981B}" v="1" dt="2025-03-11T14:34:34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4" autoAdjust="0"/>
    <p:restoredTop sz="94660"/>
  </p:normalViewPr>
  <p:slideViewPr>
    <p:cSldViewPr snapToGrid="0">
      <p:cViewPr>
        <p:scale>
          <a:sx n="110" d="100"/>
          <a:sy n="110" d="100"/>
        </p:scale>
        <p:origin x="-672" y="-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Clara Rebouças do Amaral" userId="S::maria.reboucas@gestao.gov.br::c3edab59-29c0-4baf-b432-f5b9acd454a3" providerId="AD" clId="Web-{4672A5DD-83F1-5B8A-E943-5F6F7C277CA5}"/>
    <pc:docChg chg="modSld">
      <pc:chgData name="Maria Clara Rebouças do Amaral" userId="S::maria.reboucas@gestao.gov.br::c3edab59-29c0-4baf-b432-f5b9acd454a3" providerId="AD" clId="Web-{4672A5DD-83F1-5B8A-E943-5F6F7C277CA5}" dt="2025-03-11T14:36:28.647" v="1" actId="20577"/>
      <pc:docMkLst>
        <pc:docMk/>
      </pc:docMkLst>
      <pc:sldChg chg="modSp">
        <pc:chgData name="Maria Clara Rebouças do Amaral" userId="S::maria.reboucas@gestao.gov.br::c3edab59-29c0-4baf-b432-f5b9acd454a3" providerId="AD" clId="Web-{4672A5DD-83F1-5B8A-E943-5F6F7C277CA5}" dt="2025-03-11T14:36:28.647" v="1" actId="20577"/>
        <pc:sldMkLst>
          <pc:docMk/>
          <pc:sldMk cId="882693143" sldId="2139119335"/>
        </pc:sldMkLst>
        <pc:spChg chg="mod">
          <ac:chgData name="Maria Clara Rebouças do Amaral" userId="S::maria.reboucas@gestao.gov.br::c3edab59-29c0-4baf-b432-f5b9acd454a3" providerId="AD" clId="Web-{4672A5DD-83F1-5B8A-E943-5F6F7C277CA5}" dt="2025-03-11T14:36:28.647" v="1" actId="20577"/>
          <ac:spMkLst>
            <pc:docMk/>
            <pc:sldMk cId="882693143" sldId="2139119335"/>
            <ac:spMk id="52" creationId="{7ADDF2D7-2D3E-17E8-CFB2-851067DEF58D}"/>
          </ac:spMkLst>
        </pc:spChg>
      </pc:sldChg>
    </pc:docChg>
  </pc:docChgLst>
  <pc:docChgLst>
    <pc:chgData name="Maria Clara Rebouças do Amaral" userId="S::maria.reboucas@gestao.gov.br::c3edab59-29c0-4baf-b432-f5b9acd454a3" providerId="AD" clId="Web-{6129C23D-D622-04B1-5D10-5AC41E4CFAAA}"/>
    <pc:docChg chg="modSld">
      <pc:chgData name="Maria Clara Rebouças do Amaral" userId="S::maria.reboucas@gestao.gov.br::c3edab59-29c0-4baf-b432-f5b9acd454a3" providerId="AD" clId="Web-{6129C23D-D622-04B1-5D10-5AC41E4CFAAA}" dt="2025-03-11T14:34:04.290" v="20" actId="20577"/>
      <pc:docMkLst>
        <pc:docMk/>
      </pc:docMkLst>
      <pc:sldChg chg="modSp">
        <pc:chgData name="Maria Clara Rebouças do Amaral" userId="S::maria.reboucas@gestao.gov.br::c3edab59-29c0-4baf-b432-f5b9acd454a3" providerId="AD" clId="Web-{6129C23D-D622-04B1-5D10-5AC41E4CFAAA}" dt="2025-03-11T14:34:04.290" v="20" actId="20577"/>
        <pc:sldMkLst>
          <pc:docMk/>
          <pc:sldMk cId="882693143" sldId="2139119335"/>
        </pc:sldMkLst>
        <pc:spChg chg="mod">
          <ac:chgData name="Maria Clara Rebouças do Amaral" userId="S::maria.reboucas@gestao.gov.br::c3edab59-29c0-4baf-b432-f5b9acd454a3" providerId="AD" clId="Web-{6129C23D-D622-04B1-5D10-5AC41E4CFAAA}" dt="2025-03-11T14:33:46.024" v="17" actId="20577"/>
          <ac:spMkLst>
            <pc:docMk/>
            <pc:sldMk cId="882693143" sldId="2139119335"/>
            <ac:spMk id="52" creationId="{7ADDF2D7-2D3E-17E8-CFB2-851067DEF58D}"/>
          </ac:spMkLst>
        </pc:spChg>
        <pc:spChg chg="mod">
          <ac:chgData name="Maria Clara Rebouças do Amaral" userId="S::maria.reboucas@gestao.gov.br::c3edab59-29c0-4baf-b432-f5b9acd454a3" providerId="AD" clId="Web-{6129C23D-D622-04B1-5D10-5AC41E4CFAAA}" dt="2025-03-11T14:34:04.290" v="20" actId="20577"/>
          <ac:spMkLst>
            <pc:docMk/>
            <pc:sldMk cId="882693143" sldId="2139119335"/>
            <ac:spMk id="53" creationId="{1A998C43-E885-15C1-DAB6-F54D62836662}"/>
          </ac:spMkLst>
        </pc:spChg>
      </pc:sldChg>
    </pc:docChg>
  </pc:docChgLst>
  <pc:docChgLst>
    <pc:chgData name="Maria Clara Rebouças do Amaral" userId="S::maria.reboucas@gestao.gov.br::c3edab59-29c0-4baf-b432-f5b9acd454a3" providerId="AD" clId="Web-{7FCF7886-C081-6B82-7CBA-EA5F472E981B}"/>
    <pc:docChg chg="modSld">
      <pc:chgData name="Maria Clara Rebouças do Amaral" userId="S::maria.reboucas@gestao.gov.br::c3edab59-29c0-4baf-b432-f5b9acd454a3" providerId="AD" clId="Web-{7FCF7886-C081-6B82-7CBA-EA5F472E981B}" dt="2025-03-11T14:34:34.802" v="0" actId="20577"/>
      <pc:docMkLst>
        <pc:docMk/>
      </pc:docMkLst>
      <pc:sldChg chg="modSp">
        <pc:chgData name="Maria Clara Rebouças do Amaral" userId="S::maria.reboucas@gestao.gov.br::c3edab59-29c0-4baf-b432-f5b9acd454a3" providerId="AD" clId="Web-{7FCF7886-C081-6B82-7CBA-EA5F472E981B}" dt="2025-03-11T14:34:34.802" v="0" actId="20577"/>
        <pc:sldMkLst>
          <pc:docMk/>
          <pc:sldMk cId="882693143" sldId="2139119335"/>
        </pc:sldMkLst>
        <pc:spChg chg="mod">
          <ac:chgData name="Maria Clara Rebouças do Amaral" userId="S::maria.reboucas@gestao.gov.br::c3edab59-29c0-4baf-b432-f5b9acd454a3" providerId="AD" clId="Web-{7FCF7886-C081-6B82-7CBA-EA5F472E981B}" dt="2025-03-11T14:34:34.802" v="0" actId="20577"/>
          <ac:spMkLst>
            <pc:docMk/>
            <pc:sldMk cId="882693143" sldId="2139119335"/>
            <ac:spMk id="53" creationId="{1A998C43-E885-15C1-DAB6-F54D628366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9E056-9960-43C3-9354-233ACA313AE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31DB4-E8DA-4D86-8798-57DE9B10345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469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2595-5FF4-D721-9019-EDB3DB36D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A18B52-2A1D-D0FA-4053-1DE4B9633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F22E9-BB61-5FE5-5B92-537B3372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1ECFD-FA10-2CA5-F70E-5E76C0AF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30EE5-0BFC-4019-26A3-092B23772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9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DF9B1-9792-6DF8-67DD-2A216B2E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61D47-A4A6-8D1A-842E-9C6CE0749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40CAB-BC61-B0EB-6D4D-83B87A9B9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9CDF2-103D-2C03-B115-F8821E900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5910A-4132-42D8-8576-9C436E4B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486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648CE-11D6-11F3-9CD4-2B23EF0AE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60D57-6FE7-B581-EA56-1745AED30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2D19F-C8E5-2381-C027-BC2A98A00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9CA0D-90F6-13F2-8DBE-03A7B08AB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536A9-2445-F9BD-40C1-EC3E3999E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75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22B3-C529-B776-4034-A1D07C61E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66C3B-D266-C7E8-F981-A6B2837DC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A2946-6C4D-E291-B4E0-2B8771E8A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978DB-94B5-CE05-95B0-6A625B205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866E3-0AF1-906E-67BA-FEE0F106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78F8A-3B29-7B27-B313-62F708F3D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003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E1D67-684B-4903-3FFC-E4C3EF4AF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51CDB-BF93-D13B-1530-8E42F86B7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DFC7B-0E65-ECD6-6781-E68CEF3C8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256CE9-296B-6C50-C734-652493D55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D9333-1FFD-CA0D-34F7-C0167D53E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2859E-2AA5-2AA6-6FFB-81EFF9C6D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DBB1B5-26F5-BD55-45BA-4BABECA7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380F18-1D14-0986-D045-711E6F1FB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99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A63CC-A44F-69C1-C694-B657753A1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4E3652-3466-3196-26F5-0058152C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F3076-2279-9942-4522-6DA5FEAC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D8F7D-B360-6B9D-F44A-1B75D5F84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24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249ACC-EC73-3A47-F8C1-71E48E502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EEF4E-65E9-BD84-8986-E5DD52F7E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28168F-C76A-E960-3EE3-BD1E7314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739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76A97-603A-D87C-4672-EC86E226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5EEE1-0C42-3261-7975-215AFA2E4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F1CBC-18C3-3428-692A-107A42A97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E3AD4-33E5-6C0A-1054-250A9BDA4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97EF15-0900-1DD1-069C-704C9105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AABF7-CEB9-67B2-4965-EECA83CD1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786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FF59-917E-B29D-50A5-4D86C5421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D73A25-6538-733F-1806-3A3ED8FF76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D873A-9BEF-AEBB-76CA-07F334F4E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4B567-8F35-1ED6-2002-72A7A377F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99F8F-3713-D1F1-A66C-FEAEFAE96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8D2DD-B6AF-4996-B47D-77CDA2A87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7201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D7D6-5338-5D7A-30D3-30AD405DF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DF7735-CB69-71B8-636C-5EA9AD48F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EB20B-956E-CD80-CFCE-D4E04EBF3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F95C0-59F8-8060-8C73-C2B0AFED9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A5960-9CD4-F0A6-120E-7EC634F1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2146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AE40D-FEC6-5E1F-F781-276D39359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D67E40-D42E-659D-41F5-6646DFD4F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F32DA-6B7F-2E48-3880-0E3CDC461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53458-CDC0-7297-21A3-768894BE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A3C5-F194-8EAA-21E1-CFA809D9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156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pt_mestre-02.jpg">
            <a:extLst>
              <a:ext uri="{FF2B5EF4-FFF2-40B4-BE49-F238E27FC236}">
                <a16:creationId xmlns:a16="http://schemas.microsoft.com/office/drawing/2014/main" id="{38BD741C-C56B-42BC-8731-BE60E0D892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394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bg>
      <p:bgPr>
        <a:solidFill>
          <a:srgbClr val="EAEE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12">
            <a:extLst>
              <a:ext uri="{FF2B5EF4-FFF2-40B4-BE49-F238E27FC236}">
                <a16:creationId xmlns:a16="http://schemas.microsoft.com/office/drawing/2014/main" id="{69B679F2-7417-975D-30F9-6B5958CAC47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62413867"/>
              </p:ext>
            </p:extLst>
          </p:nvPr>
        </p:nvGraphicFramePr>
        <p:xfrm>
          <a:off x="120893" y="1409708"/>
          <a:ext cx="11899900" cy="130586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379980">
                  <a:extLst>
                    <a:ext uri="{9D8B030D-6E8A-4147-A177-3AD203B41FA5}">
                      <a16:colId xmlns:a16="http://schemas.microsoft.com/office/drawing/2014/main" val="1119296134"/>
                    </a:ext>
                  </a:extLst>
                </a:gridCol>
                <a:gridCol w="2379980">
                  <a:extLst>
                    <a:ext uri="{9D8B030D-6E8A-4147-A177-3AD203B41FA5}">
                      <a16:colId xmlns:a16="http://schemas.microsoft.com/office/drawing/2014/main" val="1156949222"/>
                    </a:ext>
                  </a:extLst>
                </a:gridCol>
                <a:gridCol w="2379980">
                  <a:extLst>
                    <a:ext uri="{9D8B030D-6E8A-4147-A177-3AD203B41FA5}">
                      <a16:colId xmlns:a16="http://schemas.microsoft.com/office/drawing/2014/main" val="859244345"/>
                    </a:ext>
                  </a:extLst>
                </a:gridCol>
                <a:gridCol w="2379980">
                  <a:extLst>
                    <a:ext uri="{9D8B030D-6E8A-4147-A177-3AD203B41FA5}">
                      <a16:colId xmlns:a16="http://schemas.microsoft.com/office/drawing/2014/main" val="1019228601"/>
                    </a:ext>
                  </a:extLst>
                </a:gridCol>
                <a:gridCol w="2379980">
                  <a:extLst>
                    <a:ext uri="{9D8B030D-6E8A-4147-A177-3AD203B41FA5}">
                      <a16:colId xmlns:a16="http://schemas.microsoft.com/office/drawing/2014/main" val="2975139682"/>
                    </a:ext>
                  </a:extLst>
                </a:gridCol>
              </a:tblGrid>
              <a:tr h="331438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PARTES INTERESSADAS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FORNECEDORES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EXECUTORES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UNIDADES ENVOLVIDAS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CLIENTES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0360681"/>
                  </a:ext>
                </a:extLst>
              </a:tr>
              <a:tr h="974425">
                <a:tc>
                  <a:txBody>
                    <a:bodyPr/>
                    <a:lstStyle/>
                    <a:p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377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288332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141D0901-34A7-A654-9B87-D224D10AEEC5}"/>
              </a:ext>
            </a:extLst>
          </p:cNvPr>
          <p:cNvSpPr/>
          <p:nvPr userDrawn="1"/>
        </p:nvSpPr>
        <p:spPr bwMode="auto">
          <a:xfrm>
            <a:off x="-14086" y="5398612"/>
            <a:ext cx="12145435" cy="145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200"/>
          </a:p>
        </p:txBody>
      </p:sp>
      <p:graphicFrame>
        <p:nvGraphicFramePr>
          <p:cNvPr id="9" name="Table 12">
            <a:extLst>
              <a:ext uri="{FF2B5EF4-FFF2-40B4-BE49-F238E27FC236}">
                <a16:creationId xmlns:a16="http://schemas.microsoft.com/office/drawing/2014/main" id="{BABED53D-809F-9E43-0713-DBC8405EC36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67201665"/>
              </p:ext>
            </p:extLst>
          </p:nvPr>
        </p:nvGraphicFramePr>
        <p:xfrm>
          <a:off x="113487" y="5421564"/>
          <a:ext cx="11932462" cy="1296061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5932489">
                  <a:extLst>
                    <a:ext uri="{9D8B030D-6E8A-4147-A177-3AD203B41FA5}">
                      <a16:colId xmlns:a16="http://schemas.microsoft.com/office/drawing/2014/main" val="1119296134"/>
                    </a:ext>
                  </a:extLst>
                </a:gridCol>
                <a:gridCol w="5999973">
                  <a:extLst>
                    <a:ext uri="{9D8B030D-6E8A-4147-A177-3AD203B41FA5}">
                      <a16:colId xmlns:a16="http://schemas.microsoft.com/office/drawing/2014/main" val="1278221289"/>
                    </a:ext>
                  </a:extLst>
                </a:gridCol>
              </a:tblGrid>
              <a:tr h="243779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LEIS, REGRAS E NORMAS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FERRAMENTAS E SISTEMAS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0360681"/>
                  </a:ext>
                </a:extLst>
              </a:tr>
              <a:tr h="105222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288332"/>
                  </a:ext>
                </a:extLst>
              </a:tr>
            </a:tbl>
          </a:graphicData>
        </a:graphic>
      </p:graphicFrame>
      <p:sp>
        <p:nvSpPr>
          <p:cNvPr id="13" name="Retângulo 3">
            <a:extLst>
              <a:ext uri="{FF2B5EF4-FFF2-40B4-BE49-F238E27FC236}">
                <a16:creationId xmlns:a16="http://schemas.microsoft.com/office/drawing/2014/main" id="{D2849D71-0C07-737D-769D-4DC5CACEB1AF}"/>
              </a:ext>
            </a:extLst>
          </p:cNvPr>
          <p:cNvSpPr/>
          <p:nvPr userDrawn="1"/>
        </p:nvSpPr>
        <p:spPr bwMode="auto">
          <a:xfrm>
            <a:off x="12699" y="2688366"/>
            <a:ext cx="12145435" cy="14593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 sz="1200"/>
          </a:p>
        </p:txBody>
      </p:sp>
      <p:sp>
        <p:nvSpPr>
          <p:cNvPr id="14" name="CaixaDeTexto 95">
            <a:extLst>
              <a:ext uri="{FF2B5EF4-FFF2-40B4-BE49-F238E27FC236}">
                <a16:creationId xmlns:a16="http://schemas.microsoft.com/office/drawing/2014/main" id="{0DC77454-918E-BEA4-B3D5-6E1C2C7C7C38}"/>
              </a:ext>
            </a:extLst>
          </p:cNvPr>
          <p:cNvSpPr txBox="1"/>
          <p:nvPr userDrawn="1"/>
        </p:nvSpPr>
        <p:spPr bwMode="auto">
          <a:xfrm>
            <a:off x="43597" y="431801"/>
            <a:ext cx="1912703" cy="24622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pt-BR"/>
            </a:defPPr>
            <a:lvl1pPr fontAlgn="auto">
              <a:spcBef>
                <a:spcPts val="0"/>
              </a:spcBef>
              <a:spcAft>
                <a:spcPts val="0"/>
              </a:spcAft>
              <a:defRPr sz="1148" b="1">
                <a:solidFill>
                  <a:srgbClr val="4C669F"/>
                </a:solidFill>
                <a:latin typeface="Source Sans Pro Light" panose="020B0403030403020204" pitchFamily="34" charset="0"/>
                <a:ea typeface="MS PGothic" panose="020B0600070205080204" pitchFamily="34" charset="-128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286000" defTabSz="914400"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743200" defTabSz="914400"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200400" defTabSz="914400"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657600" defTabSz="914400">
              <a:defRPr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pt-BR" sz="1000">
                <a:solidFill>
                  <a:srgbClr val="4C647B"/>
                </a:solidFill>
                <a:latin typeface="+mn-lt"/>
              </a:rPr>
              <a:t>OBJETIVO DO MACROPROCESSO</a:t>
            </a:r>
          </a:p>
        </p:txBody>
      </p:sp>
      <p:cxnSp>
        <p:nvCxnSpPr>
          <p:cNvPr id="15" name="Conector reto 38">
            <a:extLst>
              <a:ext uri="{FF2B5EF4-FFF2-40B4-BE49-F238E27FC236}">
                <a16:creationId xmlns:a16="http://schemas.microsoft.com/office/drawing/2014/main" id="{0D13CDA8-129D-6142-2EAE-FA7128FF60E6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-2117" y="3413125"/>
            <a:ext cx="0" cy="318293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2FCA6CE7-9477-8CE5-B964-5319708F8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584" y="-6513"/>
            <a:ext cx="9368368" cy="509586"/>
          </a:xfrm>
          <a:prstGeom prst="rect">
            <a:avLst/>
          </a:prstGeom>
        </p:spPr>
        <p:txBody>
          <a:bodyPr/>
          <a:lstStyle>
            <a:lvl1pPr algn="l" rt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lang="pt-BR" sz="1600" b="1" kern="1200" cap="all" baseline="0" dirty="0">
                <a:solidFill>
                  <a:srgbClr val="4C647B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graphicFrame>
        <p:nvGraphicFramePr>
          <p:cNvPr id="18" name="Table 12">
            <a:extLst>
              <a:ext uri="{FF2B5EF4-FFF2-40B4-BE49-F238E27FC236}">
                <a16:creationId xmlns:a16="http://schemas.microsoft.com/office/drawing/2014/main" id="{3DE7FA63-4A29-6D94-E5F8-AE897CD1458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85860485"/>
              </p:ext>
            </p:extLst>
          </p:nvPr>
        </p:nvGraphicFramePr>
        <p:xfrm>
          <a:off x="113488" y="2738524"/>
          <a:ext cx="11914713" cy="142152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2981769">
                  <a:extLst>
                    <a:ext uri="{9D8B030D-6E8A-4147-A177-3AD203B41FA5}">
                      <a16:colId xmlns:a16="http://schemas.microsoft.com/office/drawing/2014/main" val="1119296134"/>
                    </a:ext>
                  </a:extLst>
                </a:gridCol>
                <a:gridCol w="5968973">
                  <a:extLst>
                    <a:ext uri="{9D8B030D-6E8A-4147-A177-3AD203B41FA5}">
                      <a16:colId xmlns:a16="http://schemas.microsoft.com/office/drawing/2014/main" val="1278221289"/>
                    </a:ext>
                  </a:extLst>
                </a:gridCol>
                <a:gridCol w="2963971">
                  <a:extLst>
                    <a:ext uri="{9D8B030D-6E8A-4147-A177-3AD203B41FA5}">
                      <a16:colId xmlns:a16="http://schemas.microsoft.com/office/drawing/2014/main" val="1649791688"/>
                    </a:ext>
                  </a:extLst>
                </a:gridCol>
              </a:tblGrid>
              <a:tr h="318894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PROCESSOS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>
                          <a:solidFill>
                            <a:srgbClr val="4C647B"/>
                          </a:solidFill>
                          <a:latin typeface="+mn-lt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SAÍDAS</a:t>
                      </a: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0360681"/>
                  </a:ext>
                </a:extLst>
              </a:tr>
              <a:tr h="1102626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1" kern="1200">
                        <a:solidFill>
                          <a:srgbClr val="4C647B"/>
                        </a:solidFill>
                        <a:latin typeface="+mn-lt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288332"/>
                  </a:ext>
                </a:extLst>
              </a:tr>
            </a:tbl>
          </a:graphicData>
        </a:graphic>
      </p:graphicFrame>
      <p:sp>
        <p:nvSpPr>
          <p:cNvPr id="19" name="Freeform 35">
            <a:extLst>
              <a:ext uri="{FF2B5EF4-FFF2-40B4-BE49-F238E27FC236}">
                <a16:creationId xmlns:a16="http://schemas.microsoft.com/office/drawing/2014/main" id="{9E7A85CB-2EE9-7DF6-81A0-1BAC7A344109}"/>
              </a:ext>
            </a:extLst>
          </p:cNvPr>
          <p:cNvSpPr>
            <a:spLocks/>
          </p:cNvSpPr>
          <p:nvPr userDrawn="1"/>
        </p:nvSpPr>
        <p:spPr bwMode="auto">
          <a:xfrm>
            <a:off x="6303436" y="6783365"/>
            <a:ext cx="131233" cy="6350"/>
          </a:xfrm>
          <a:custGeom>
            <a:avLst/>
            <a:gdLst>
              <a:gd name="T0" fmla="*/ 297 w 307"/>
              <a:gd name="T1" fmla="*/ 20 h 20"/>
              <a:gd name="T2" fmla="*/ 307 w 307"/>
              <a:gd name="T3" fmla="*/ 10 h 20"/>
              <a:gd name="T4" fmla="*/ 297 w 307"/>
              <a:gd name="T5" fmla="*/ 0 h 20"/>
              <a:gd name="T6" fmla="*/ 10 w 307"/>
              <a:gd name="T7" fmla="*/ 0 h 20"/>
              <a:gd name="T8" fmla="*/ 0 w 307"/>
              <a:gd name="T9" fmla="*/ 10 h 20"/>
              <a:gd name="T10" fmla="*/ 10 w 307"/>
              <a:gd name="T11" fmla="*/ 20 h 20"/>
              <a:gd name="T12" fmla="*/ 297 w 307"/>
              <a:gd name="T13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7" h="20">
                <a:moveTo>
                  <a:pt x="297" y="20"/>
                </a:moveTo>
                <a:cubicBezTo>
                  <a:pt x="302" y="20"/>
                  <a:pt x="307" y="15"/>
                  <a:pt x="307" y="10"/>
                </a:cubicBezTo>
                <a:cubicBezTo>
                  <a:pt x="307" y="5"/>
                  <a:pt x="302" y="0"/>
                  <a:pt x="297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5"/>
                  <a:pt x="0" y="10"/>
                </a:cubicBezTo>
                <a:cubicBezTo>
                  <a:pt x="0" y="15"/>
                  <a:pt x="5" y="20"/>
                  <a:pt x="10" y="20"/>
                </a:cubicBezTo>
                <a:lnTo>
                  <a:pt x="297" y="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>
            <a:defPPr>
              <a:defRPr lang="id-ID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6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5231FBD2-8689-986A-EADF-7A1B753EBF93}"/>
              </a:ext>
            </a:extLst>
          </p:cNvPr>
          <p:cNvSpPr/>
          <p:nvPr userDrawn="1"/>
        </p:nvSpPr>
        <p:spPr bwMode="auto">
          <a:xfrm>
            <a:off x="97367" y="42864"/>
            <a:ext cx="2353733" cy="371475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157756" lvl="0" algn="ctr" eaLnBrk="1" hangingPunct="1"/>
            <a:r>
              <a:rPr lang="pt-BR" sz="900" b="1">
                <a:solidFill>
                  <a:schemeClr val="tx1"/>
                </a:solidFill>
              </a:rPr>
              <a:t>MACROPROCESSO </a:t>
            </a:r>
            <a:endParaRPr lang="id-ID" sz="900" b="1">
              <a:solidFill>
                <a:schemeClr val="tx1"/>
              </a:solidFill>
            </a:endParaRP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41B215B6-4D14-7F89-9DB3-F59A0CBC244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0893" y="666474"/>
            <a:ext cx="11907308" cy="672012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C1D92E7-B2FE-2ED0-87D2-4B573795529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0893" y="1742768"/>
            <a:ext cx="2363405" cy="985191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BD176C24-4D32-0BCB-D0B6-E88C09184A5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516938" y="1730478"/>
            <a:ext cx="2363405" cy="985191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D121B726-619B-C3A0-6A80-B3C616AA600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889140" y="1738016"/>
            <a:ext cx="2363405" cy="985191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8FD5D069-ED0B-7F5D-AF71-8F10CA5C9F8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268865" y="1730380"/>
            <a:ext cx="2363405" cy="985191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ADF64765-9DD5-9786-1BFC-9BE1C22A783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648590" y="1732700"/>
            <a:ext cx="2363405" cy="985191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B2C92EF6-ECE0-C9DE-15F9-68C3C2F782E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13487" y="3093662"/>
            <a:ext cx="2975401" cy="1054092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19732FE0-B634-D57B-ED84-160A14C1176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036595" y="3093662"/>
            <a:ext cx="2975401" cy="1054092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152A20FD-B2C2-E1BD-5CFE-A2C5FB9446B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53965" y="5686485"/>
            <a:ext cx="5844669" cy="1054092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729D2A1B-CCBC-AD3A-3959-72B358D1494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039112" y="5660988"/>
            <a:ext cx="5972883" cy="1054092"/>
          </a:xfrm>
        </p:spPr>
        <p:txBody>
          <a:bodyPr>
            <a:noAutofit/>
          </a:bodyPr>
          <a:lstStyle>
            <a:lvl1pPr marL="185738" indent="-185738">
              <a:lnSpc>
                <a:spcPct val="100000"/>
              </a:lnSpc>
              <a:spcBef>
                <a:spcPts val="100"/>
              </a:spcBef>
              <a:buSzPct val="95000"/>
              <a:buFont typeface="System Font Regular"/>
              <a:buChar char="⁃"/>
              <a:tabLst/>
              <a:defRPr lang="en-US" sz="8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1pPr>
            <a:lvl2pPr marL="914400" indent="-3810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2pPr>
            <a:lvl3pPr marL="1371600" indent="-3556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3pPr>
            <a:lvl4pPr marL="1828800" indent="-342900">
              <a:buSzPct val="95000"/>
              <a:buFont typeface="System Font Regular"/>
              <a:buChar char="⁃"/>
              <a:defRPr lang="en-US" sz="900" b="0" i="0" u="none" strike="noStrike" kern="1200" cap="none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4pPr>
            <a:lvl5pPr marL="2286000" indent="-342900">
              <a:buSzPct val="95000"/>
              <a:buFont typeface="System Font Regular"/>
              <a:buChar char="⁃"/>
              <a:defRPr lang="pt-BR" sz="900" b="0" i="0" u="none" strike="noStrike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448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41BC31-671E-55D0-8A0E-26DE4011C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593F2-9BBD-EA4A-9643-2A210C9CF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C0CD2-809D-3702-B475-F21790678C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1B420-2FCC-48DE-B9A6-37BE1751787D}" type="datetimeFigureOut">
              <a:rPr lang="pt-BR" smtClean="0"/>
              <a:t>11/03/2025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F5F6F-6726-E437-9E6B-2A078C81E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A30D9-F726-66A7-6A31-F5ABB65A7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1F72-423B-4164-A84C-ED8E5E82818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41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5;p42" descr="aplicaçãoBG.png">
            <a:extLst>
              <a:ext uri="{FF2B5EF4-FFF2-40B4-BE49-F238E27FC236}">
                <a16:creationId xmlns:a16="http://schemas.microsoft.com/office/drawing/2014/main" id="{58EC224A-3B6C-CE8A-DDDA-3C986057FDD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4834" b="15599"/>
          <a:stretch/>
        </p:blipFill>
        <p:spPr>
          <a:xfrm>
            <a:off x="0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7;p42" descr="NovaPlanoFINAL_5.png">
            <a:extLst>
              <a:ext uri="{FF2B5EF4-FFF2-40B4-BE49-F238E27FC236}">
                <a16:creationId xmlns:a16="http://schemas.microsoft.com/office/drawing/2014/main" id="{0B89C346-7625-68FC-207D-A56CA8A84A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19857" y="5448234"/>
            <a:ext cx="2992262" cy="108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36;p42">
            <a:extLst>
              <a:ext uri="{FF2B5EF4-FFF2-40B4-BE49-F238E27FC236}">
                <a16:creationId xmlns:a16="http://schemas.microsoft.com/office/drawing/2014/main" id="{8E7E8A1A-DC0D-26DE-E821-8A1D1F0234BB}"/>
              </a:ext>
            </a:extLst>
          </p:cNvPr>
          <p:cNvSpPr txBox="1"/>
          <p:nvPr/>
        </p:nvSpPr>
        <p:spPr>
          <a:xfrm>
            <a:off x="778026" y="1939689"/>
            <a:ext cx="10333319" cy="297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F6F6"/>
              </a:buClr>
              <a:buSzPts val="7000"/>
              <a:buFont typeface="Bebas Neue"/>
              <a:buNone/>
            </a:pPr>
            <a:r>
              <a:rPr lang="pt-BR" sz="5400" dirty="0">
                <a:solidFill>
                  <a:schemeClr val="lt1"/>
                </a:solidFill>
                <a:latin typeface="Montserrat" pitchFamily="2" charset="77"/>
                <a:ea typeface="Arial"/>
                <a:cs typeface="Arial"/>
                <a:sym typeface="Arial"/>
              </a:rPr>
              <a:t>Gerir Orçamento e Finanças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F6F6"/>
              </a:buClr>
              <a:buSzPts val="7000"/>
              <a:buFont typeface="Bebas Neue"/>
              <a:buNone/>
            </a:pPr>
            <a:r>
              <a:rPr lang="pt-BR" sz="5400" dirty="0">
                <a:solidFill>
                  <a:schemeClr val="lt1"/>
                </a:solidFill>
                <a:latin typeface="Montserrat" pitchFamily="2" charset="77"/>
                <a:ea typeface="Arial"/>
                <a:cs typeface="Arial"/>
                <a:sym typeface="Arial"/>
              </a:rPr>
              <a:t>Processos </a:t>
            </a:r>
            <a:br>
              <a:rPr lang="pt-BR" sz="28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pt-BR" sz="2800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F6F6"/>
              </a:buClr>
              <a:buSzPts val="7000"/>
              <a:buFont typeface="Bebas Neue"/>
              <a:buNone/>
            </a:pPr>
            <a:endParaRPr lang="pt-BR" sz="2800" b="0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F6F6"/>
              </a:buClr>
              <a:buSzPts val="7000"/>
              <a:buFont typeface="Bebas Neue"/>
              <a:buNone/>
            </a:pPr>
            <a:r>
              <a:rPr lang="pt-BR" sz="2400" b="1" i="0" u="none" strike="noStrike" cap="none" dirty="0">
                <a:solidFill>
                  <a:srgbClr val="FF0000"/>
                </a:solidFill>
                <a:latin typeface="Montserrat" pitchFamily="2" charset="77"/>
                <a:ea typeface="Arial"/>
                <a:cs typeface="Arial"/>
                <a:sym typeface="Arial"/>
              </a:rPr>
              <a:t>Junho 2024</a:t>
            </a:r>
            <a:endParaRPr sz="2400" b="1" i="0" u="none" strike="noStrike" cap="none" dirty="0">
              <a:solidFill>
                <a:srgbClr val="FF0000"/>
              </a:solidFill>
              <a:latin typeface="Montserrat" pitchFamily="2" charset="77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112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34">
            <a:extLst>
              <a:ext uri="{FF2B5EF4-FFF2-40B4-BE49-F238E27FC236}">
                <a16:creationId xmlns:a16="http://schemas.microsoft.com/office/drawing/2014/main" id="{322A8D00-A398-300E-EDA2-CEEE63DC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GERIR ORÇAMENTO E FINANÇAS</a:t>
            </a:r>
          </a:p>
        </p:txBody>
      </p:sp>
      <p:sp>
        <p:nvSpPr>
          <p:cNvPr id="49" name="Text Placeholder 35">
            <a:extLst>
              <a:ext uri="{FF2B5EF4-FFF2-40B4-BE49-F238E27FC236}">
                <a16:creationId xmlns:a16="http://schemas.microsoft.com/office/drawing/2014/main" id="{CD389F3C-6938-B0FE-EFD7-B776C12E60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13487" y="636292"/>
            <a:ext cx="11907309" cy="685431"/>
          </a:xfrm>
        </p:spPr>
        <p:txBody>
          <a:bodyPr numCol="1"/>
          <a:lstStyle/>
          <a:p>
            <a:pPr>
              <a:defRPr/>
            </a:pPr>
            <a:endParaRPr lang="pt-BR" sz="800" dirty="0"/>
          </a:p>
          <a:p>
            <a:pPr eaLnBrk="1" hangingPunct="1">
              <a:defRPr/>
            </a:pPr>
            <a:r>
              <a:rPr lang="pt-BR" sz="1100" dirty="0"/>
              <a:t>Programar e prover orçamento para aquisição de bens, contratação de serviços e despesas obrigatórias, garantindo conformidade em relação a requisitos legais e internos.</a:t>
            </a:r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76EC2770-C09C-9C72-0024-F556B8F398F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pPr marL="185420" indent="-185420" eaLnBrk="1" hangingPunct="1"/>
            <a:r>
              <a:rPr lang="pt-BR" altLang="pt-BR" sz="700" dirty="0">
                <a:latin typeface="Arial"/>
                <a:cs typeface="Arial"/>
              </a:rPr>
              <a:t>Órgãos de controle – Casa civil, Ministério Público, Polícia Civil e Federal, Poder Judiciário, TCU e CGU</a:t>
            </a:r>
          </a:p>
          <a:p>
            <a:pPr marL="185420" indent="-185420" eaLnBrk="1" hangingPunct="1"/>
            <a:r>
              <a:rPr lang="pt-BR" altLang="pt-BR" sz="700" dirty="0">
                <a:latin typeface="Arial"/>
                <a:cs typeface="Arial"/>
              </a:rPr>
              <a:t>AECI</a:t>
            </a:r>
          </a:p>
          <a:p>
            <a:pPr marL="185420" indent="-185420" eaLnBrk="1" hangingPunct="1"/>
            <a:r>
              <a:rPr lang="pt-BR" altLang="pt-BR" sz="700" dirty="0">
                <a:latin typeface="Arial"/>
                <a:cs typeface="Arial"/>
              </a:rPr>
              <a:t>CGFOR/DGE</a:t>
            </a:r>
          </a:p>
          <a:p>
            <a:pPr marL="185420" indent="-185420" eaLnBrk="1" hangingPunct="1"/>
            <a:r>
              <a:rPr lang="pt-BR" altLang="pt-BR" sz="700" dirty="0">
                <a:latin typeface="Arial"/>
                <a:cs typeface="Arial"/>
              </a:rPr>
              <a:t>Diretorias SSC</a:t>
            </a:r>
          </a:p>
          <a:p>
            <a:pPr marL="185420" indent="-185420" eaLnBrk="1" hangingPunct="1"/>
            <a:r>
              <a:rPr lang="pt-BR" altLang="pt-BR" sz="700" dirty="0">
                <a:latin typeface="Arial"/>
                <a:cs typeface="Arial"/>
              </a:rPr>
              <a:t>Ministérios do </a:t>
            </a:r>
            <a:r>
              <a:rPr lang="pt-BR" altLang="pt-BR" sz="700" dirty="0" err="1">
                <a:latin typeface="Arial"/>
                <a:cs typeface="Arial"/>
              </a:rPr>
              <a:t>ColaboraGOV</a:t>
            </a:r>
            <a:endParaRPr lang="pt-BR" altLang="pt-BR" sz="700" dirty="0">
              <a:latin typeface="Arial"/>
              <a:cs typeface="Arial"/>
            </a:endParaRPr>
          </a:p>
          <a:p>
            <a:pPr marL="185420" indent="-185420" eaLnBrk="1" hangingPunct="1"/>
            <a:r>
              <a:rPr lang="pt-BR" altLang="pt-BR" sz="700" dirty="0">
                <a:latin typeface="Arial"/>
                <a:cs typeface="Arial"/>
              </a:rPr>
              <a:t>Gabinete SSC</a:t>
            </a:r>
          </a:p>
        </p:txBody>
      </p:sp>
      <p:sp>
        <p:nvSpPr>
          <p:cNvPr id="51" name="Text Placeholder 59">
            <a:extLst>
              <a:ext uri="{FF2B5EF4-FFF2-40B4-BE49-F238E27FC236}">
                <a16:creationId xmlns:a16="http://schemas.microsoft.com/office/drawing/2014/main" id="{55F3AF26-F6E4-BC90-6E93-E733DA35B51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pPr marL="185420" indent="-185420">
              <a:defRPr/>
            </a:pPr>
            <a:r>
              <a:rPr lang="pt-BR" sz="900" dirty="0">
                <a:latin typeface="Arial"/>
                <a:cs typeface="Arial"/>
              </a:rPr>
              <a:t>Tecnologia</a:t>
            </a:r>
          </a:p>
          <a:p>
            <a:pPr marL="185420" indent="-185420">
              <a:defRPr/>
            </a:pPr>
            <a:r>
              <a:rPr lang="pt-BR" sz="900" dirty="0">
                <a:latin typeface="Arial"/>
                <a:cs typeface="Arial"/>
              </a:rPr>
              <a:t>Diretorias SSC</a:t>
            </a:r>
          </a:p>
          <a:p>
            <a:endParaRPr lang="pt-BR" dirty="0"/>
          </a:p>
        </p:txBody>
      </p:sp>
      <p:sp>
        <p:nvSpPr>
          <p:cNvPr id="52" name="Text Placeholder 71">
            <a:extLst>
              <a:ext uri="{FF2B5EF4-FFF2-40B4-BE49-F238E27FC236}">
                <a16:creationId xmlns:a16="http://schemas.microsoft.com/office/drawing/2014/main" id="{7ADDF2D7-2D3E-17E8-CFB2-851067DEF58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85420" indent="-185420">
              <a:defRPr/>
            </a:pPr>
            <a:r>
              <a:rPr lang="pt-BR" sz="900">
                <a:latin typeface="Arial"/>
                <a:cs typeface="Arial"/>
              </a:rPr>
              <a:t>DFC / CORC</a:t>
            </a:r>
            <a:endParaRPr lang="pt-BR">
              <a:latin typeface="Arial"/>
              <a:cs typeface="Arial"/>
            </a:endParaRPr>
          </a:p>
        </p:txBody>
      </p:sp>
      <p:sp>
        <p:nvSpPr>
          <p:cNvPr id="53" name="Text Placeholder 72">
            <a:extLst>
              <a:ext uri="{FF2B5EF4-FFF2-40B4-BE49-F238E27FC236}">
                <a16:creationId xmlns:a16="http://schemas.microsoft.com/office/drawing/2014/main" id="{1A998C43-E885-15C1-DAB6-F54D6283666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185420" indent="-185420">
              <a:defRPr/>
            </a:pPr>
            <a:r>
              <a:rPr lang="pt-BR" altLang="pt-BR" sz="900" dirty="0"/>
              <a:t>Diretorias da SSC</a:t>
            </a:r>
            <a:endParaRPr lang="pt-BR"/>
          </a:p>
          <a:p>
            <a:pPr marL="185420" indent="-185420">
              <a:defRPr/>
            </a:pPr>
            <a:r>
              <a:rPr lang="pt-BR" altLang="pt-BR" sz="900" dirty="0"/>
              <a:t>AECI/MGI</a:t>
            </a:r>
          </a:p>
          <a:p>
            <a:pPr marL="185420" indent="-185420">
              <a:defRPr/>
            </a:pPr>
            <a:r>
              <a:rPr lang="pt-BR" altLang="pt-BR" sz="900" dirty="0"/>
              <a:t>Ministérios do </a:t>
            </a:r>
            <a:r>
              <a:rPr lang="pt-BR" altLang="pt-BR" sz="900" dirty="0" err="1"/>
              <a:t>ColaboraGOV</a:t>
            </a:r>
            <a:endParaRPr lang="pt-BR" altLang="pt-BR" sz="900" dirty="0"/>
          </a:p>
          <a:p>
            <a:pPr marL="185420" indent="-185420">
              <a:defRPr/>
            </a:pPr>
            <a:r>
              <a:rPr lang="pt-BR" altLang="pt-BR" sz="900" dirty="0"/>
              <a:t>Gabinete da SSC</a:t>
            </a:r>
          </a:p>
          <a:p>
            <a:pPr marL="185420" indent="-185420"/>
            <a:endParaRPr lang="pt-BR" altLang="pt-BR" dirty="0"/>
          </a:p>
        </p:txBody>
      </p:sp>
      <p:sp>
        <p:nvSpPr>
          <p:cNvPr id="54" name="Text Placeholder 73">
            <a:extLst>
              <a:ext uri="{FF2B5EF4-FFF2-40B4-BE49-F238E27FC236}">
                <a16:creationId xmlns:a16="http://schemas.microsoft.com/office/drawing/2014/main" id="{51FD90DE-F4F6-46D3-EBAA-71DA519A323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pPr marL="185420" indent="-185420" eaLnBrk="1" hangingPunct="1"/>
            <a:r>
              <a:rPr lang="pt-BR" altLang="pt-BR" sz="1000" dirty="0"/>
              <a:t>Órgãos de Controle</a:t>
            </a:r>
          </a:p>
          <a:p>
            <a:pPr marL="185420" indent="-185420" eaLnBrk="1" hangingPunct="1"/>
            <a:r>
              <a:rPr lang="pt-BR" altLang="pt-BR" sz="1000" dirty="0"/>
              <a:t>Ministérios do </a:t>
            </a:r>
            <a:r>
              <a:rPr lang="pt-BR" altLang="pt-BR" sz="1000" dirty="0" err="1"/>
              <a:t>ColaboraGOV</a:t>
            </a:r>
            <a:endParaRPr lang="pt-BR" altLang="pt-BR" sz="1000" dirty="0"/>
          </a:p>
        </p:txBody>
      </p:sp>
      <p:sp>
        <p:nvSpPr>
          <p:cNvPr id="55" name="Text Placeholder 85">
            <a:extLst>
              <a:ext uri="{FF2B5EF4-FFF2-40B4-BE49-F238E27FC236}">
                <a16:creationId xmlns:a16="http://schemas.microsoft.com/office/drawing/2014/main" id="{E5A82C1E-1165-9280-D23C-0A39FD8824C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13487" y="3044050"/>
            <a:ext cx="2975401" cy="1054092"/>
          </a:xfrm>
        </p:spPr>
        <p:txBody>
          <a:bodyPr/>
          <a:lstStyle/>
          <a:p>
            <a:pPr>
              <a:defRPr/>
            </a:pPr>
            <a:r>
              <a:rPr lang="pt-BR" dirty="0"/>
              <a:t>Anualmente;</a:t>
            </a:r>
          </a:p>
          <a:p>
            <a:pPr>
              <a:defRPr/>
            </a:pPr>
            <a:r>
              <a:rPr lang="pt-BR" dirty="0"/>
              <a:t>Saldo orçamentário disponível (SOF)</a:t>
            </a:r>
          </a:p>
        </p:txBody>
      </p:sp>
      <p:sp>
        <p:nvSpPr>
          <p:cNvPr id="56" name="Text Placeholder 86">
            <a:extLst>
              <a:ext uri="{FF2B5EF4-FFF2-40B4-BE49-F238E27FC236}">
                <a16:creationId xmlns:a16="http://schemas.microsoft.com/office/drawing/2014/main" id="{2792C01F-C8A9-A2BF-7299-B917359013F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036594" y="3086017"/>
            <a:ext cx="2975401" cy="1330339"/>
          </a:xfrm>
        </p:spPr>
        <p:txBody>
          <a:bodyPr numCol="2"/>
          <a:lstStyle/>
          <a:p>
            <a:pPr marL="0" indent="0" eaLnBrk="1" hangingPunct="1">
              <a:buNone/>
              <a:defRPr/>
            </a:pPr>
            <a:r>
              <a:rPr lang="pt-BR" dirty="0"/>
              <a:t>Peça Orçamentária;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PLDO e PLOA Quantitativo e Qualitativo;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Planejamento de despesas realizado;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Cronograma validado;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CDO emitida;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Rateio realizado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Crédito disponibilizado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Nota de Empenho emitida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Crédito liquidado</a:t>
            </a:r>
            <a:br>
              <a:rPr lang="pt-BR" dirty="0"/>
            </a:br>
            <a:r>
              <a:rPr lang="pt-BR" dirty="0"/>
              <a:t>Processo de pagamento conforme e concluído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Termo de encerramento emitido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Registro contábil gerado</a:t>
            </a:r>
          </a:p>
          <a:p>
            <a:pPr marL="0" indent="0" eaLnBrk="1" hangingPunct="1">
              <a:buNone/>
              <a:defRPr/>
            </a:pPr>
            <a:r>
              <a:rPr lang="pt-BR" dirty="0"/>
              <a:t>Processo monitorado e avaliado</a:t>
            </a:r>
          </a:p>
        </p:txBody>
      </p:sp>
      <p:sp>
        <p:nvSpPr>
          <p:cNvPr id="57" name="Text Placeholder 111">
            <a:extLst>
              <a:ext uri="{FF2B5EF4-FFF2-40B4-BE49-F238E27FC236}">
                <a16:creationId xmlns:a16="http://schemas.microsoft.com/office/drawing/2014/main" id="{124BEA61-24E8-A90B-3489-40845F51376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 numCol="2"/>
          <a:lstStyle/>
          <a:p>
            <a:pPr marL="185420" indent="-185420"/>
            <a:r>
              <a:rPr lang="pt-BR" dirty="0"/>
              <a:t>Portaria MGI nº 910, de 23 de março de 2023 - Disciplina o tratamento de demandas provenientes de órgãos de controle interno e externo e de outros órgãos dotados de competência legal para elaborar recomendações à Administração Pública Federal, no âmbito dos órgãos que compõem a estrutura regimental do Ministério da Gestão e da Inovação em Serviços Públicos.</a:t>
            </a:r>
          </a:p>
          <a:p>
            <a:pPr marL="185420" indent="-185420"/>
            <a:r>
              <a:rPr lang="pt-BR" dirty="0"/>
              <a:t>Regimento interno do TCU</a:t>
            </a:r>
          </a:p>
          <a:p>
            <a:pPr marL="185420" indent="-185420"/>
            <a:r>
              <a:rPr lang="pt-BR" dirty="0"/>
              <a:t>Glossário de Termos de Controle Externo do TCU</a:t>
            </a:r>
          </a:p>
          <a:p>
            <a:pPr marL="185420" indent="-185420"/>
            <a:endParaRPr lang="pt-BR" dirty="0"/>
          </a:p>
        </p:txBody>
      </p:sp>
      <p:sp>
        <p:nvSpPr>
          <p:cNvPr id="58" name="Text Placeholder 112">
            <a:extLst>
              <a:ext uri="{FF2B5EF4-FFF2-40B4-BE49-F238E27FC236}">
                <a16:creationId xmlns:a16="http://schemas.microsoft.com/office/drawing/2014/main" id="{8E689BF8-9E7E-8D00-44E9-6FB1B0F7C63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 numCol="3"/>
          <a:lstStyle/>
          <a:p>
            <a:r>
              <a:rPr lang="pt-BR" dirty="0"/>
              <a:t>E-AUD – CGU</a:t>
            </a:r>
          </a:p>
          <a:p>
            <a:pPr marL="185420" indent="-185420"/>
            <a:r>
              <a:rPr lang="pt-BR" dirty="0"/>
              <a:t>Conecta – TCU – Integrado ao SEI (Consulta é feita pelo SEI)</a:t>
            </a:r>
          </a:p>
          <a:p>
            <a:pPr marL="185420" indent="-185420"/>
            <a:r>
              <a:rPr lang="pt-BR" dirty="0"/>
              <a:t>SEI – só tem um barramento com Ministérios do antigo Economia</a:t>
            </a:r>
          </a:p>
          <a:p>
            <a:pPr marL="185420" indent="-185420"/>
            <a:r>
              <a:rPr lang="pt-BR" dirty="0"/>
              <a:t>Painel de controle da SSC</a:t>
            </a:r>
          </a:p>
          <a:p>
            <a:pPr marL="185420" indent="-185420"/>
            <a:r>
              <a:rPr lang="pt-BR" dirty="0"/>
              <a:t>SISCOD</a:t>
            </a:r>
          </a:p>
        </p:txBody>
      </p:sp>
      <p:graphicFrame>
        <p:nvGraphicFramePr>
          <p:cNvPr id="60" name="Table 12">
            <a:extLst>
              <a:ext uri="{FF2B5EF4-FFF2-40B4-BE49-F238E27FC236}">
                <a16:creationId xmlns:a16="http://schemas.microsoft.com/office/drawing/2014/main" id="{2F254DFF-6F01-D73B-D9F8-EF85631A8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61644"/>
              </p:ext>
            </p:extLst>
          </p:nvPr>
        </p:nvGraphicFramePr>
        <p:xfrm>
          <a:off x="96508" y="4231280"/>
          <a:ext cx="11941266" cy="15240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171986">
                  <a:extLst>
                    <a:ext uri="{9D8B030D-6E8A-4147-A177-3AD203B41FA5}">
                      <a16:colId xmlns:a16="http://schemas.microsoft.com/office/drawing/2014/main" val="1119296134"/>
                    </a:ext>
                  </a:extLst>
                </a:gridCol>
                <a:gridCol w="4788858">
                  <a:extLst>
                    <a:ext uri="{9D8B030D-6E8A-4147-A177-3AD203B41FA5}">
                      <a16:colId xmlns:a16="http://schemas.microsoft.com/office/drawing/2014/main" val="2245785359"/>
                    </a:ext>
                  </a:extLst>
                </a:gridCol>
                <a:gridCol w="3980422">
                  <a:extLst>
                    <a:ext uri="{9D8B030D-6E8A-4147-A177-3AD203B41FA5}">
                      <a16:colId xmlns:a16="http://schemas.microsoft.com/office/drawing/2014/main" val="1711449640"/>
                    </a:ext>
                  </a:extLst>
                </a:gridCol>
              </a:tblGrid>
              <a:tr h="197745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4C647B"/>
                          </a:solidFill>
                          <a:latin typeface="+mn-lt"/>
                          <a:ea typeface="MS PGothic"/>
                          <a:cs typeface="Arial"/>
                        </a:rPr>
                        <a:t>PLANEJAR ORÇAMENTO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4C647B"/>
                          </a:solidFill>
                          <a:latin typeface="+mn-lt"/>
                          <a:ea typeface="MS PGothic"/>
                          <a:cs typeface="Arial"/>
                        </a:rPr>
                        <a:t>ADMINISTRAR CRÉDITOS ORÇAMENTÁRIOS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4C647B"/>
                          </a:solidFill>
                          <a:latin typeface="+mn-lt"/>
                          <a:ea typeface="MS PGothic"/>
                          <a:cs typeface="Arial"/>
                        </a:rPr>
                        <a:t>GERIR FINANÇAS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0360681"/>
                  </a:ext>
                </a:extLst>
              </a:tr>
              <a:tr h="941928">
                <a:tc>
                  <a:txBody>
                    <a:bodyPr/>
                    <a:lstStyle/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8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Elaborar peça orçamentária – programação orçamentária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8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Elaborar PLDO, PLOA (qualitativo e quantitativo).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8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Monitorar e avaliar processo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Planejar Despesas - Decreto de Execução Orçamentária -SOF (limite de empenho e pagamento),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Gerar e Acompanhar painéis de execução e estudos (acompanhamento do ano atual),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1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Emitir CDO,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1" i="0" u="none" strike="noStrike" kern="1200" cap="none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Gerenciar </a:t>
                      </a:r>
                      <a:r>
                        <a:rPr lang="pt-BR" sz="700" b="1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rateio de despesas</a:t>
                      </a: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1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Descentralizar orçamento,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Gerar Nota de Crédito,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Empenhar,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Liquidar.</a:t>
                      </a:r>
                    </a:p>
                    <a:p>
                      <a:pPr marL="24892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System Font Regular"/>
                        <a:buChar char="⁃"/>
                        <a:tabLst/>
                        <a:defRPr/>
                      </a:pPr>
                      <a:r>
                        <a:rPr lang="pt-BR" sz="7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Monitorar e avaliar processo</a:t>
                      </a:r>
                    </a:p>
                    <a:p>
                      <a:pPr marL="77470" marR="0" indent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None/>
                        <a:defRPr/>
                      </a:pPr>
                      <a:endParaRPr lang="pt-BR" sz="700" b="0" i="0" u="none" strike="noStrike" kern="1200" cap="none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endParaRPr lang="pt-BR" sz="800" b="0" i="0" u="none" strike="noStrike" kern="1200" cap="none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8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Planejar Financeiro,</a:t>
                      </a:r>
                    </a:p>
                    <a:p>
                      <a:pPr marL="248920" marR="0" indent="-17145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Char char="⁃"/>
                        <a:defRPr/>
                      </a:pPr>
                      <a:r>
                        <a:rPr lang="pt-BR" sz="8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Executar Pagamento.</a:t>
                      </a:r>
                    </a:p>
                    <a:p>
                      <a:pPr marL="24892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System Font Regular"/>
                        <a:buChar char="⁃"/>
                        <a:tabLst/>
                        <a:defRPr/>
                      </a:pPr>
                      <a:r>
                        <a:rPr lang="pt-BR" sz="800" b="0" i="0" u="none" strike="noStrike" kern="1200" cap="none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Monitorar e avaliar processo</a:t>
                      </a:r>
                    </a:p>
                    <a:p>
                      <a:pPr marL="77470" marR="0" indent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System Font Regular"/>
                        <a:buNone/>
                        <a:defRPr/>
                      </a:pPr>
                      <a:endParaRPr lang="pt-BR" sz="800" b="0" i="0" u="none" strike="noStrike" kern="1200" cap="none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  <a:sym typeface="Arial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9288332"/>
                  </a:ext>
                </a:extLst>
              </a:tr>
            </a:tbl>
          </a:graphicData>
        </a:graphic>
      </p:graphicFrame>
      <p:sp>
        <p:nvSpPr>
          <p:cNvPr id="10" name="Retângulo: Cantos Arredondados 14">
            <a:extLst>
              <a:ext uri="{FF2B5EF4-FFF2-40B4-BE49-F238E27FC236}">
                <a16:creationId xmlns:a16="http://schemas.microsoft.com/office/drawing/2014/main" id="{13DC4139-4F68-C2AE-DA5E-BCD82EDDF9B6}"/>
              </a:ext>
            </a:extLst>
          </p:cNvPr>
          <p:cNvSpPr/>
          <p:nvPr/>
        </p:nvSpPr>
        <p:spPr>
          <a:xfrm>
            <a:off x="3337037" y="3276824"/>
            <a:ext cx="1722691" cy="634776"/>
          </a:xfrm>
          <a:prstGeom prst="roundRect">
            <a:avLst>
              <a:gd name="adj" fmla="val 13799"/>
            </a:avLst>
          </a:prstGeom>
          <a:solidFill>
            <a:srgbClr val="BBDDC8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marL="77470" algn="ctr">
              <a:defRPr/>
            </a:pPr>
            <a:r>
              <a:rPr lang="pt-BR" sz="800" dirty="0">
                <a:solidFill>
                  <a:schemeClr val="tx1"/>
                </a:solidFill>
                <a:latin typeface="Arial"/>
                <a:cs typeface="Arial"/>
              </a:rPr>
              <a:t>PLANEJAR ORÇAMENTO</a:t>
            </a:r>
            <a:endParaRPr lang="pt-BR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Retângulo: Cantos Arredondados 14">
            <a:extLst>
              <a:ext uri="{FF2B5EF4-FFF2-40B4-BE49-F238E27FC236}">
                <a16:creationId xmlns:a16="http://schemas.microsoft.com/office/drawing/2014/main" id="{A426F0A6-1274-49B0-C9DE-9D9B6E749500}"/>
              </a:ext>
            </a:extLst>
          </p:cNvPr>
          <p:cNvSpPr/>
          <p:nvPr/>
        </p:nvSpPr>
        <p:spPr>
          <a:xfrm>
            <a:off x="5137288" y="3276824"/>
            <a:ext cx="1722691" cy="634776"/>
          </a:xfrm>
          <a:prstGeom prst="roundRect">
            <a:avLst>
              <a:gd name="adj" fmla="val 13799"/>
            </a:avLst>
          </a:prstGeom>
          <a:solidFill>
            <a:srgbClr val="BBDDC8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marL="77470" algn="ctr">
              <a:defRPr/>
            </a:pPr>
            <a:r>
              <a:rPr lang="pt-BR" sz="800" dirty="0">
                <a:solidFill>
                  <a:schemeClr val="tx1"/>
                </a:solidFill>
                <a:latin typeface="Arial"/>
                <a:cs typeface="Arial"/>
              </a:rPr>
              <a:t>ADMINISTRAR CRÉDITOS ORÇAMENTÁRIOS</a:t>
            </a:r>
            <a:endParaRPr lang="pt-BR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Retângulo: Cantos Arredondados 14">
            <a:extLst>
              <a:ext uri="{FF2B5EF4-FFF2-40B4-BE49-F238E27FC236}">
                <a16:creationId xmlns:a16="http://schemas.microsoft.com/office/drawing/2014/main" id="{9F4D56AD-D00B-DA20-CCEE-885260F60839}"/>
              </a:ext>
            </a:extLst>
          </p:cNvPr>
          <p:cNvSpPr/>
          <p:nvPr/>
        </p:nvSpPr>
        <p:spPr>
          <a:xfrm>
            <a:off x="6937539" y="3276824"/>
            <a:ext cx="1722691" cy="634776"/>
          </a:xfrm>
          <a:prstGeom prst="roundRect">
            <a:avLst>
              <a:gd name="adj" fmla="val 13799"/>
            </a:avLst>
          </a:prstGeom>
          <a:solidFill>
            <a:srgbClr val="BBDDC8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marL="77470" algn="ctr">
              <a:defRPr/>
            </a:pPr>
            <a:r>
              <a:rPr lang="pt-BR" sz="800" dirty="0">
                <a:solidFill>
                  <a:schemeClr val="tx1"/>
                </a:solidFill>
                <a:latin typeface="Arial"/>
                <a:cs typeface="Arial"/>
              </a:rPr>
              <a:t>GERIR FINANÇAS</a:t>
            </a:r>
            <a:endParaRPr lang="pt-BR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269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20;g123faf33f16_3_2971" descr="bg-02.png">
            <a:extLst>
              <a:ext uri="{FF2B5EF4-FFF2-40B4-BE49-F238E27FC236}">
                <a16:creationId xmlns:a16="http://schemas.microsoft.com/office/drawing/2014/main" id="{B63E6CCE-D66C-3BE4-C20F-56066EA42E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3460" b="-217"/>
          <a:stretch/>
        </p:blipFill>
        <p:spPr>
          <a:xfrm>
            <a:off x="2" y="-14930"/>
            <a:ext cx="12191998" cy="6872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221;g123faf33f16_3_2971" descr="NovaPlanoFINAL_11.png">
            <a:extLst>
              <a:ext uri="{FF2B5EF4-FFF2-40B4-BE49-F238E27FC236}">
                <a16:creationId xmlns:a16="http://schemas.microsoft.com/office/drawing/2014/main" id="{4F21CAAB-4A1F-17FC-F610-ACF122522D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13413" y="1617519"/>
            <a:ext cx="3765176" cy="28161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22;g123faf33f16_3_2971">
            <a:extLst>
              <a:ext uri="{FF2B5EF4-FFF2-40B4-BE49-F238E27FC236}">
                <a16:creationId xmlns:a16="http://schemas.microsoft.com/office/drawing/2014/main" id="{4F7ADD96-9D53-9888-ED78-F15D87DB8926}"/>
              </a:ext>
            </a:extLst>
          </p:cNvPr>
          <p:cNvSpPr txBox="1"/>
          <p:nvPr/>
        </p:nvSpPr>
        <p:spPr>
          <a:xfrm>
            <a:off x="830550" y="4999261"/>
            <a:ext cx="105309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54545"/>
              </a:buClr>
              <a:buSzPts val="2800"/>
              <a:buFont typeface="Bebas Neue"/>
              <a:buNone/>
            </a:pPr>
            <a:r>
              <a:rPr lang="pt-BR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FUTURO É HOJE</a:t>
            </a:r>
            <a:endParaRPr sz="2800" b="0" i="0" u="none" strike="noStrike" cap="none">
              <a:solidFill>
                <a:schemeClr val="lt1"/>
              </a:solidFill>
              <a:highlight>
                <a:srgbClr val="FE262A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8176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203243294DAD64F9DE23F777522CCF2" ma:contentTypeVersion="14" ma:contentTypeDescription="Crie um novo documento." ma:contentTypeScope="" ma:versionID="7070b2534bed2b8b185a626c264766d0">
  <xsd:schema xmlns:xsd="http://www.w3.org/2001/XMLSchema" xmlns:xs="http://www.w3.org/2001/XMLSchema" xmlns:p="http://schemas.microsoft.com/office/2006/metadata/properties" xmlns:ns2="8b6d968b-36a4-4d67-8fe3-9ecbb18e5e6a" xmlns:ns3="349841df-46b4-4bad-a0c1-d324e2d898db" targetNamespace="http://schemas.microsoft.com/office/2006/metadata/properties" ma:root="true" ma:fieldsID="9f86f91030d7a518e5db2a63c6136c5a" ns2:_="" ns3:_="">
    <xsd:import namespace="8b6d968b-36a4-4d67-8fe3-9ecbb18e5e6a"/>
    <xsd:import namespace="349841df-46b4-4bad-a0c1-d324e2d898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d968b-36a4-4d67-8fe3-9ecbb18e5e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bf897d17-34fd-4a01-8f80-908009a6c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41df-46b4-4bad-a0c1-d324e2d898d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1f76146-c8dd-44e4-af8c-dac546849254}" ma:internalName="TaxCatchAll" ma:showField="CatchAllData" ma:web="349841df-46b4-4bad-a0c1-d324e2d898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6d968b-36a4-4d67-8fe3-9ecbb18e5e6a">
      <Terms xmlns="http://schemas.microsoft.com/office/infopath/2007/PartnerControls"/>
    </lcf76f155ced4ddcb4097134ff3c332f>
    <TaxCatchAll xmlns="349841df-46b4-4bad-a0c1-d324e2d898db" xsi:nil="true"/>
  </documentManagement>
</p:properties>
</file>

<file path=customXml/itemProps1.xml><?xml version="1.0" encoding="utf-8"?>
<ds:datastoreItem xmlns:ds="http://schemas.openxmlformats.org/officeDocument/2006/customXml" ds:itemID="{DC8F8E05-5CBE-436A-AA5C-5240AB44BF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B13E3A-0A00-49B5-B333-1B15F730AB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6d968b-36a4-4d67-8fe3-9ecbb18e5e6a"/>
    <ds:schemaRef ds:uri="349841df-46b4-4bad-a0c1-d324e2d898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3E05352-C8BB-4A33-A489-84E597D3CC4D}">
  <ds:schemaRefs>
    <ds:schemaRef ds:uri="http://schemas.microsoft.com/office/2006/metadata/properties"/>
    <ds:schemaRef ds:uri="http://schemas.microsoft.com/office/infopath/2007/PartnerControls"/>
    <ds:schemaRef ds:uri="8b6d968b-36a4-4d67-8fe3-9ecbb18e5e6a"/>
    <ds:schemaRef ds:uri="349841df-46b4-4bad-a0c1-d324e2d898d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12233</TotalTime>
  <Words>362</Words>
  <Application>Microsoft Office PowerPoint</Application>
  <PresentationFormat>Widescreen</PresentationFormat>
  <Paragraphs>67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Office Theme</vt:lpstr>
      <vt:lpstr>Apresentação do PowerPoint</vt:lpstr>
      <vt:lpstr>GERIR ORÇAMENTO E FINANÇAS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Redesenho FUNPRESP</dc:title>
  <dc:creator>Francette Amorim</dc:creator>
  <cp:lastModifiedBy>Maria Clara Rebouças do Amaral</cp:lastModifiedBy>
  <cp:revision>78</cp:revision>
  <dcterms:created xsi:type="dcterms:W3CDTF">2022-10-14T09:27:42Z</dcterms:created>
  <dcterms:modified xsi:type="dcterms:W3CDTF">2025-03-11T14:36:31Z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0x010100E203243294DAD64F9DE23F777522CCF2</vt:lpwstr>
  </property>
  <property fmtid="{D5CDD505-2E9C-101B-9397-08002B2CF9AE}" pid="3" name="MediaServiceImageTags">
    <vt:lpwstr/>
  </property>
</Properties>
</file>