
<file path=[Content_Types].xml><?xml version="1.0" encoding="utf-8"?>
<Types xmlns="http://schemas.openxmlformats.org/package/2006/content-types">
  <Default Extension="png" ContentType="image/png"/>
  <Default Extension="emf" ContentType="image/x-emf"/>
  <Default Extension="wdp" ContentType="image/vnd.ms-photo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3"/>
    <p:sldMasterId id="2147483668" r:id="rId4"/>
    <p:sldMasterId id="2147483679" r:id="rId5"/>
    <p:sldMasterId id="2147483685" r:id="rId6"/>
    <p:sldMasterId id="2147483694" r:id="rId7"/>
    <p:sldMasterId id="2147483696" r:id="rId8"/>
    <p:sldMasterId id="2147483698" r:id="rId9"/>
    <p:sldMasterId id="2147483707" r:id="rId10"/>
    <p:sldMasterId id="2147483713" r:id="rId11"/>
    <p:sldMasterId id="2147483719" r:id="rId12"/>
    <p:sldMasterId id="2147483725" r:id="rId13"/>
  </p:sldMasterIdLst>
  <p:notesMasterIdLst>
    <p:notesMasterId r:id="rId15"/>
  </p:notesMasterIdLst>
  <p:handoutMasterIdLst>
    <p:handoutMasterId r:id="rId55"/>
  </p:handoutMasterIdLst>
  <p:sldIdLst>
    <p:sldId id="625" r:id="rId14"/>
    <p:sldId id="903" r:id="rId16"/>
    <p:sldId id="875" r:id="rId17"/>
    <p:sldId id="904" r:id="rId18"/>
    <p:sldId id="876" r:id="rId19"/>
    <p:sldId id="877" r:id="rId20"/>
    <p:sldId id="879" r:id="rId21"/>
    <p:sldId id="905" r:id="rId22"/>
    <p:sldId id="881" r:id="rId23"/>
    <p:sldId id="869" r:id="rId24"/>
    <p:sldId id="848" r:id="rId25"/>
    <p:sldId id="849" r:id="rId26"/>
    <p:sldId id="850" r:id="rId27"/>
    <p:sldId id="851" r:id="rId28"/>
    <p:sldId id="870" r:id="rId29"/>
    <p:sldId id="871" r:id="rId30"/>
    <p:sldId id="872" r:id="rId31"/>
    <p:sldId id="873" r:id="rId32"/>
    <p:sldId id="874" r:id="rId33"/>
    <p:sldId id="852" r:id="rId34"/>
    <p:sldId id="884" r:id="rId35"/>
    <p:sldId id="885" r:id="rId36"/>
    <p:sldId id="886" r:id="rId37"/>
    <p:sldId id="887" r:id="rId38"/>
    <p:sldId id="888" r:id="rId39"/>
    <p:sldId id="889" r:id="rId40"/>
    <p:sldId id="890" r:id="rId41"/>
    <p:sldId id="891" r:id="rId42"/>
    <p:sldId id="892" r:id="rId43"/>
    <p:sldId id="893" r:id="rId44"/>
    <p:sldId id="894" r:id="rId45"/>
    <p:sldId id="895" r:id="rId46"/>
    <p:sldId id="896" r:id="rId47"/>
    <p:sldId id="897" r:id="rId48"/>
    <p:sldId id="898" r:id="rId49"/>
    <p:sldId id="899" r:id="rId50"/>
    <p:sldId id="900" r:id="rId51"/>
    <p:sldId id="901" r:id="rId52"/>
    <p:sldId id="902" r:id="rId53"/>
    <p:sldId id="906" r:id="rId54"/>
  </p:sldIdLst>
  <p:sldSz cx="9144000" cy="6858000" type="screen4x3"/>
  <p:notesSz cx="6797675" cy="992632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80000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623"/>
    <a:srgbClr val="008000"/>
    <a:srgbClr val="CCE4BE"/>
    <a:srgbClr val="B3D79D"/>
    <a:srgbClr val="D9D9D9"/>
    <a:srgbClr val="D67F00"/>
    <a:srgbClr val="FF9900"/>
    <a:srgbClr val="000000"/>
    <a:srgbClr val="A6A6A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 autoAdjust="0"/>
    <p:restoredTop sz="93979" autoAdjust="0"/>
  </p:normalViewPr>
  <p:slideViewPr>
    <p:cSldViewPr snapToGrid="0">
      <p:cViewPr varScale="1">
        <p:scale>
          <a:sx n="82" d="100"/>
          <a:sy n="82" d="100"/>
        </p:scale>
        <p:origin x="-2064" y="-112"/>
      </p:cViewPr>
      <p:guideLst>
        <p:guide orient="horz" pos="3158"/>
        <p:guide pos="5508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6" d="100"/>
        <a:sy n="76" d="100"/>
      </p:scale>
      <p:origin x="0" y="-3928"/>
    </p:cViewPr>
  </p:sorterViewPr>
  <p:notesViewPr>
    <p:cSldViewPr snapToGrid="0">
      <p:cViewPr varScale="1">
        <p:scale>
          <a:sx n="61" d="100"/>
          <a:sy n="61" d="100"/>
        </p:scale>
        <p:origin x="-2922" y="-84"/>
      </p:cViewPr>
      <p:guideLst>
        <p:guide orient="horz" pos="312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40.xml"/><Relationship Id="rId53" Type="http://schemas.openxmlformats.org/officeDocument/2006/relationships/slide" Target="slides/slide39.xml"/><Relationship Id="rId52" Type="http://schemas.openxmlformats.org/officeDocument/2006/relationships/slide" Target="slides/slide38.xml"/><Relationship Id="rId51" Type="http://schemas.openxmlformats.org/officeDocument/2006/relationships/slide" Target="slides/slide37.xml"/><Relationship Id="rId50" Type="http://schemas.openxmlformats.org/officeDocument/2006/relationships/slide" Target="slides/slide36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5.xml"/><Relationship Id="rId48" Type="http://schemas.openxmlformats.org/officeDocument/2006/relationships/slide" Target="slides/slide34.xml"/><Relationship Id="rId47" Type="http://schemas.openxmlformats.org/officeDocument/2006/relationships/slide" Target="slides/slide33.xml"/><Relationship Id="rId46" Type="http://schemas.openxmlformats.org/officeDocument/2006/relationships/slide" Target="slides/slide32.xml"/><Relationship Id="rId45" Type="http://schemas.openxmlformats.org/officeDocument/2006/relationships/slide" Target="slides/slide31.xml"/><Relationship Id="rId44" Type="http://schemas.openxmlformats.org/officeDocument/2006/relationships/slide" Target="slides/slide30.xml"/><Relationship Id="rId43" Type="http://schemas.openxmlformats.org/officeDocument/2006/relationships/slide" Target="slides/slide29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0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0" Type="http://schemas.openxmlformats.org/officeDocument/2006/relationships/slide" Target="slides/slide6.xml"/><Relationship Id="rId2" Type="http://schemas.openxmlformats.org/officeDocument/2006/relationships/theme" Target="theme/theme1.xml"/><Relationship Id="rId19" Type="http://schemas.openxmlformats.org/officeDocument/2006/relationships/slide" Target="slides/slide5.xml"/><Relationship Id="rId18" Type="http://schemas.openxmlformats.org/officeDocument/2006/relationships/slide" Target="slides/slide4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471" tIns="45235" rIns="90471" bIns="45235" numCol="1" anchor="t" anchorCtr="0" compatLnSpc="1"/>
          <a:lstStyle>
            <a:lvl1pPr algn="l" defTabSz="904875"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749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471" tIns="45235" rIns="90471" bIns="45235" numCol="1" anchor="t" anchorCtr="0" compatLnSpc="1"/>
          <a:lstStyle>
            <a:lvl1pPr algn="r" defTabSz="904875"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66763"/>
            <a:ext cx="4913312" cy="3684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44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81538"/>
            <a:ext cx="4959350" cy="45291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471" tIns="45235" rIns="90471" bIns="45235" numCol="1" anchor="t" anchorCtr="0" compatLnSpc="1"/>
          <a:lstStyle/>
          <a:p>
            <a:pPr lvl="0"/>
            <a:r>
              <a:rPr lang="pt-BR" noProof="0"/>
              <a:t>Clique para editar os estilos do texto mestre</a:t>
            </a:r>
            <a:endParaRPr lang="pt-BR" noProof="0"/>
          </a:p>
          <a:p>
            <a:pPr lvl="1"/>
            <a:r>
              <a:rPr lang="pt-BR" noProof="0"/>
              <a:t>Segundo nível</a:t>
            </a:r>
            <a:endParaRPr lang="pt-BR" noProof="0"/>
          </a:p>
          <a:p>
            <a:pPr lvl="2"/>
            <a:r>
              <a:rPr lang="pt-BR" noProof="0"/>
              <a:t>Terceiro nível</a:t>
            </a:r>
            <a:endParaRPr lang="pt-BR" noProof="0"/>
          </a:p>
          <a:p>
            <a:pPr lvl="3"/>
            <a:r>
              <a:rPr lang="pt-BR" noProof="0"/>
              <a:t>Quarto nível</a:t>
            </a:r>
            <a:endParaRPr lang="pt-BR" noProof="0"/>
          </a:p>
          <a:p>
            <a:pPr lvl="4"/>
            <a:r>
              <a:rPr lang="pt-BR" noProof="0"/>
              <a:t>Quinto nível</a:t>
            </a:r>
            <a:endParaRPr lang="pt-BR" noProof="0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7656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471" tIns="45235" rIns="90471" bIns="45235" numCol="1" anchor="b" anchorCtr="0" compatLnSpc="1"/>
          <a:lstStyle>
            <a:lvl1pPr algn="l" defTabSz="904875"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439275"/>
            <a:ext cx="297497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471" tIns="45235" rIns="90471" bIns="45235" numCol="1" anchor="b" anchorCtr="0" compatLnSpc="1"/>
          <a:lstStyle>
            <a:lvl1pPr algn="r" defTabSz="904875">
              <a:defRPr sz="1200" b="0">
                <a:solidFill>
                  <a:schemeClr val="tx1"/>
                </a:solidFill>
                <a:latin typeface="Times New Roman" panose="02020603050405020304" charset="0"/>
              </a:defRPr>
            </a:lvl1pPr>
          </a:lstStyle>
          <a:p>
            <a:pPr>
              <a:defRPr/>
            </a:pPr>
            <a:fld id="{F18DDE6D-761D-42D9-A99F-6EF8D68FECEF}" type="slidenum">
              <a:rPr lang="pt-BR" altLang="pt-BR"/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>
              <a:latin typeface="Times New Roman" panose="02020603050405020304" charset="0"/>
            </a:endParaRP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F74898-2C8E-454C-8EA1-EA2488D8DBC1}" type="slidenum">
              <a:rPr lang="pt-BR" altLang="pt-BR" sz="1200" b="0" smtClean="0">
                <a:solidFill>
                  <a:schemeClr val="tx1"/>
                </a:solidFill>
                <a:latin typeface="Times New Roman" panose="02020603050405020304" charset="0"/>
              </a:rPr>
            </a:fld>
            <a:endParaRPr lang="pt-BR" altLang="pt-BR" sz="1200" b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13175" y="9313863"/>
            <a:ext cx="2822575" cy="533400"/>
          </a:xfrm>
          <a:prstGeom prst="rect">
            <a:avLst/>
          </a:prstGeom>
          <a:noFill/>
          <a:ln>
            <a:noFill/>
          </a:ln>
        </p:spPr>
        <p:txBody>
          <a:bodyPr lIns="91158" tIns="45579" rIns="91158" bIns="45579" anchor="b"/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1pPr>
            <a:lvl2pPr marL="742950" indent="-28575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2pPr>
            <a:lvl3pPr marL="1143000" indent="-22860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3pPr>
            <a:lvl4pPr marL="1600200" indent="-22860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4pPr>
            <a:lvl5pPr marL="2057400" indent="-22860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C2070A1-01FD-484E-8783-9D3CA5B0883C}" type="slidenum">
              <a:rPr lang="en-US" altLang="pt-BR" sz="1200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en-US" altLang="pt-BR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62000"/>
            <a:ext cx="4889500" cy="3667125"/>
          </a:xfrm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656138"/>
            <a:ext cx="4879975" cy="4430712"/>
          </a:xfrm>
          <a:noFill/>
        </p:spPr>
        <p:txBody>
          <a:bodyPr lIns="91158" tIns="45579" rIns="91158" bIns="45579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7575" y="4681538"/>
            <a:ext cx="4959350" cy="4529137"/>
          </a:xfrm>
          <a:prstGeom prst="rect">
            <a:avLst/>
          </a:prstGeom>
        </p:spPr>
        <p:txBody>
          <a:bodyPr spcFirstLastPara="1" wrap="square" lIns="90450" tIns="45225" rIns="90450" bIns="45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66763"/>
            <a:ext cx="4913312" cy="3684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917575" y="4681538"/>
            <a:ext cx="4959350" cy="4529137"/>
          </a:xfrm>
          <a:prstGeom prst="rect">
            <a:avLst/>
          </a:prstGeom>
        </p:spPr>
        <p:txBody>
          <a:bodyPr spcFirstLastPara="1" wrap="square" lIns="90450" tIns="45225" rIns="90450" bIns="45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66763"/>
            <a:ext cx="4913312" cy="3684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917575" y="4681538"/>
            <a:ext cx="4959350" cy="4529137"/>
          </a:xfrm>
          <a:prstGeom prst="rect">
            <a:avLst/>
          </a:prstGeom>
        </p:spPr>
        <p:txBody>
          <a:bodyPr spcFirstLastPara="1" wrap="square" lIns="90450" tIns="45225" rIns="90450" bIns="452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66763"/>
            <a:ext cx="4913312" cy="3684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>
              <a:latin typeface="Times New Roman" panose="02020603050405020304" charset="0"/>
            </a:endParaRP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04875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F74898-2C8E-454C-8EA1-EA2488D8DBC1}" type="slidenum">
              <a:rPr lang="pt-BR" altLang="pt-BR" sz="1200" b="0" smtClean="0">
                <a:solidFill>
                  <a:schemeClr val="tx1"/>
                </a:solidFill>
                <a:latin typeface="Times New Roman" panose="02020603050405020304" charset="0"/>
              </a:rPr>
            </a:fld>
            <a:endParaRPr lang="pt-BR" altLang="pt-BR" sz="1200" b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Animar por parágrafo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Animação por bloco:</a:t>
            </a:r>
            <a:r>
              <a:rPr lang="pt-BR" baseline="0" dirty="0"/>
              <a:t> 1.texto em azul, 2.informações dos grupos, 3.sintese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Idem oportunidades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13175" y="9313863"/>
            <a:ext cx="2822575" cy="533400"/>
          </a:xfrm>
          <a:prstGeom prst="rect">
            <a:avLst/>
          </a:prstGeom>
          <a:noFill/>
          <a:ln>
            <a:noFill/>
          </a:ln>
        </p:spPr>
        <p:txBody>
          <a:bodyPr lIns="91158" tIns="45579" rIns="91158" bIns="45579" anchor="b"/>
          <a:lstStyle>
            <a:lvl1pPr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1pPr>
            <a:lvl2pPr marL="742950" indent="-28575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2pPr>
            <a:lvl3pPr marL="1143000" indent="-22860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3pPr>
            <a:lvl4pPr marL="1600200" indent="-22860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4pPr>
            <a:lvl5pPr marL="2057400" indent="-228600" defTabSz="91313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6C2070A1-01FD-484E-8783-9D3CA5B0883C}" type="slidenum">
              <a:rPr lang="en-US" altLang="pt-BR" sz="1200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en-US" altLang="pt-BR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62000"/>
            <a:ext cx="4889500" cy="3667125"/>
          </a:xfrm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656138"/>
            <a:ext cx="4879975" cy="4430712"/>
          </a:xfrm>
          <a:noFill/>
        </p:spPr>
        <p:txBody>
          <a:bodyPr lIns="91158" tIns="45579" rIns="91158" bIns="45579"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DE6D-761D-42D9-A99F-6EF8D68FECEF}" type="slidenum">
              <a:rPr lang="pt-BR" altLang="pt-BR" smtClean="0"/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1692275" y="1452563"/>
            <a:ext cx="7664450" cy="1976437"/>
          </a:xfrm>
          <a:prstGeom prst="roundRect">
            <a:avLst>
              <a:gd name="adj" fmla="val 6405"/>
            </a:avLst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 userDrawn="1"/>
        </p:nvSpPr>
        <p:spPr bwMode="auto">
          <a:xfrm>
            <a:off x="1893888" y="1684338"/>
            <a:ext cx="6767512" cy="1512887"/>
          </a:xfrm>
          <a:prstGeom prst="rect">
            <a:avLst/>
          </a:prstGeom>
          <a:noFill/>
          <a:ln>
            <a:noFill/>
          </a:ln>
        </p:spPr>
        <p:txBody>
          <a:bodyPr lIns="80147" tIns="40074" rIns="80147" bIns="4007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</a:defRPr>
            </a:lvl9pPr>
          </a:lstStyle>
          <a:p>
            <a:pPr>
              <a:defRPr/>
            </a:pPr>
            <a:endParaRPr lang="en-GB" altLang="pt-BR" sz="4000" b="1" dirty="0">
              <a:solidFill>
                <a:schemeClr val="bg1"/>
              </a:solidFill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/>
          <p:nvPr userDrawn="1"/>
        </p:nvGrpSpPr>
        <p:grpSpPr bwMode="auto">
          <a:xfrm>
            <a:off x="2098675" y="6302375"/>
            <a:ext cx="7297738" cy="276225"/>
            <a:chOff x="2099324" y="6302219"/>
            <a:chExt cx="7297211" cy="277775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099324" y="6302219"/>
              <a:ext cx="6166993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SESAP-RN Oficina de Planejamento I (set  2015)</a:t>
              </a:r>
              <a:endParaRPr lang="pt-BR" altLang="pt-BR" sz="120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130" y="6316587"/>
              <a:ext cx="452405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8316913" y="6302375"/>
            <a:ext cx="468312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6F276B91-0A87-4028-A4AE-8B651B37359A}" type="slidenum">
              <a:rPr lang="pt-BR" altLang="pt-BR" sz="1200" b="1" smtClean="0">
                <a:solidFill>
                  <a:srgbClr val="7F7F7F"/>
                </a:solidFill>
                <a:latin typeface="Arial" panose="020B0604020202020204" pitchFamily="34" charset="0"/>
              </a:rPr>
            </a:fld>
            <a:endParaRPr lang="pt-BR" altLang="pt-BR" sz="1200" b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m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02375"/>
            <a:ext cx="406400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1_Título e conteúd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3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857250" y="-508000"/>
            <a:ext cx="7429500" cy="5114925"/>
          </a:xfrm>
          <a:prstGeom prst="roundRect">
            <a:avLst>
              <a:gd name="adj" fmla="val 8253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solidFill>
          <a:srgbClr val="A02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/>
          <p:nvPr userDrawn="1"/>
        </p:nvGrpSpPr>
        <p:grpSpPr bwMode="auto">
          <a:xfrm>
            <a:off x="2541588" y="6321425"/>
            <a:ext cx="6854825" cy="276225"/>
            <a:chOff x="2541414" y="6302219"/>
            <a:chExt cx="6855121" cy="277775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541414" y="6302219"/>
              <a:ext cx="5724772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b="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ESMP.PorgramadeDesenvolvimentodeLideranças.M1-A</a:t>
              </a:r>
              <a:endParaRPr lang="pt-BR" altLang="pt-BR" sz="1200" b="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077" y="6316587"/>
              <a:ext cx="452458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8316913" y="632142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27FA6F9C-9257-4744-8488-3F14A5D365F2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21425"/>
            <a:ext cx="403225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/>
          <p:nvPr userDrawn="1"/>
        </p:nvGrpSpPr>
        <p:grpSpPr bwMode="auto">
          <a:xfrm>
            <a:off x="2541588" y="6321425"/>
            <a:ext cx="6854825" cy="276225"/>
            <a:chOff x="2541414" y="6302219"/>
            <a:chExt cx="6855121" cy="277775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541414" y="6302219"/>
              <a:ext cx="5724772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b="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FUNDAJ. PDL. Mapeamento Realidade Atual (15.12.2020)</a:t>
              </a:r>
              <a:endParaRPr lang="pt-BR" altLang="pt-BR" sz="1200" b="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077" y="6316587"/>
              <a:ext cx="452458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8316913" y="632142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ECA53CB3-2298-43DB-8372-6DF698CCB516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21425"/>
            <a:ext cx="403225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/>
          <p:nvPr userDrawn="1"/>
        </p:nvGrpSpPr>
        <p:grpSpPr bwMode="auto">
          <a:xfrm>
            <a:off x="2541588" y="6321425"/>
            <a:ext cx="6854825" cy="276225"/>
            <a:chOff x="2541414" y="6302219"/>
            <a:chExt cx="6855121" cy="277775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541414" y="6302219"/>
              <a:ext cx="5724772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b="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ESMP.PorgramadeDesenvolvimentodeLideranças.M1-A</a:t>
              </a:r>
              <a:endParaRPr lang="pt-BR" altLang="pt-BR" sz="1200" b="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077" y="6316587"/>
              <a:ext cx="452458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8316913" y="632142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DAB35B57-32AF-4954-8BDB-EA338EF88D8B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21425"/>
            <a:ext cx="403225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2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ixa2 cortina vermelho 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2275" y="1453014"/>
            <a:ext cx="7663804" cy="197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ixa2 cortina vermelho 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2275" y="1453014"/>
            <a:ext cx="7663804" cy="197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857250" y="-508000"/>
            <a:ext cx="7429500" cy="5114925"/>
          </a:xfrm>
          <a:prstGeom prst="roundRect">
            <a:avLst>
              <a:gd name="adj" fmla="val 8253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421313"/>
            <a:ext cx="463550" cy="46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solidFill>
          <a:srgbClr val="A02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781300"/>
            <a:ext cx="873125" cy="8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857250" y="-508000"/>
            <a:ext cx="7429500" cy="5114925"/>
          </a:xfrm>
          <a:prstGeom prst="roundRect">
            <a:avLst>
              <a:gd name="adj" fmla="val 8253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421313"/>
            <a:ext cx="463550" cy="46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2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/>
          <p:nvPr userDrawn="1"/>
        </p:nvGrpSpPr>
        <p:grpSpPr bwMode="auto">
          <a:xfrm>
            <a:off x="2541588" y="6321425"/>
            <a:ext cx="6854825" cy="276225"/>
            <a:chOff x="2541414" y="6302219"/>
            <a:chExt cx="6855121" cy="277775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541414" y="6302219"/>
              <a:ext cx="5724772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b="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ESMP.PorgramadeDesenvolvimentodeLideranças.M1-A</a:t>
              </a:r>
              <a:endParaRPr lang="pt-BR" altLang="pt-BR" sz="1200" b="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077" y="6316587"/>
              <a:ext cx="452458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8316913" y="632142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4513DDB8-6547-4A11-9525-52284AA4BB41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21425"/>
            <a:ext cx="403225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3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solidFill>
          <a:srgbClr val="A02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2781300"/>
            <a:ext cx="873125" cy="874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2"/>
          <p:cNvSpPr/>
          <p:nvPr userDrawn="1"/>
        </p:nvSpPr>
        <p:spPr>
          <a:xfrm>
            <a:off x="1692275" y="1452563"/>
            <a:ext cx="7920038" cy="1976437"/>
          </a:xfrm>
          <a:prstGeom prst="roundRect">
            <a:avLst>
              <a:gd name="adj" fmla="val 59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4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/>
          <p:nvPr userDrawn="1"/>
        </p:nvGrpSpPr>
        <p:grpSpPr bwMode="auto">
          <a:xfrm>
            <a:off x="2541588" y="6321425"/>
            <a:ext cx="6854825" cy="276225"/>
            <a:chOff x="2541414" y="6302219"/>
            <a:chExt cx="6855121" cy="277775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541414" y="6302219"/>
              <a:ext cx="5724772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b="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ESMP.PorgramadeDesenvolvimentodeLideranças.M1-A</a:t>
              </a:r>
              <a:endParaRPr lang="pt-BR" altLang="pt-BR" sz="1200" b="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077" y="6316587"/>
              <a:ext cx="452458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8316913" y="632142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59487874-C37A-4CA1-8BE3-C43D4863D62C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21425"/>
            <a:ext cx="403225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779713"/>
            <a:ext cx="879475" cy="87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A02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6403251"/>
            <a:ext cx="370541" cy="370541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8316913" y="630237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47493F-A0A8-4614-9FEE-1EA78CDBD892}" type="slidenum">
              <a:rPr kumimoji="0" lang="pt-BR" altLang="pt-BR" sz="1200" b="1" i="0" u="none" strike="noStrike" kern="1200" cap="none" spc="0" normalizeH="0" baseline="0" noProof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fld>
            <a:endParaRPr kumimoji="0" lang="pt-BR" altLang="pt-BR" sz="12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2"/>
            <p:cNvGrpSpPr/>
            <p:nvPr/>
          </p:nvGrpSpPr>
          <p:grpSpPr bwMode="auto">
            <a:xfrm>
              <a:off x="0" y="357188"/>
              <a:ext cx="9144000" cy="5945187"/>
              <a:chOff x="0" y="357188"/>
              <a:chExt cx="9144000" cy="5945187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2779713"/>
            <a:ext cx="879475" cy="87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8316913" y="630237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485F10C7-E204-4708-B5D7-C154C5EBF5EB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18"/>
          <p:cNvGrpSpPr/>
          <p:nvPr userDrawn="1"/>
        </p:nvGrpSpPr>
        <p:grpSpPr bwMode="auto">
          <a:xfrm>
            <a:off x="2541588" y="6321425"/>
            <a:ext cx="6854825" cy="276225"/>
            <a:chOff x="2541414" y="6302219"/>
            <a:chExt cx="6855121" cy="277775"/>
          </a:xfrm>
        </p:grpSpPr>
        <p:sp>
          <p:nvSpPr>
            <p:cNvPr id="4" name="CaixaDeTexto 3"/>
            <p:cNvSpPr txBox="1">
              <a:spLocks noChangeArrowheads="1"/>
            </p:cNvSpPr>
            <p:nvPr userDrawn="1"/>
          </p:nvSpPr>
          <p:spPr bwMode="auto">
            <a:xfrm>
              <a:off x="2541414" y="6302219"/>
              <a:ext cx="5724772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b="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ESMP.PorgramadeDesenvolvimentodeLideranças.M1-A</a:t>
              </a:r>
              <a:endParaRPr lang="pt-BR" altLang="pt-BR" sz="1200" b="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tângulo de cantos arredondados 3"/>
            <p:cNvSpPr/>
            <p:nvPr/>
          </p:nvSpPr>
          <p:spPr>
            <a:xfrm>
              <a:off x="8944077" y="6316587"/>
              <a:ext cx="452458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8316913" y="632142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8F2DFA68-5121-4F12-AB13-B37AE4979621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21425"/>
            <a:ext cx="403225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2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ixa2 cortina vermelho 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2275" y="1453014"/>
            <a:ext cx="7663804" cy="197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ixa2 cortina vermelho 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2275" y="1453014"/>
            <a:ext cx="7663804" cy="197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857250" y="-508000"/>
            <a:ext cx="7429500" cy="5114925"/>
          </a:xfrm>
          <a:prstGeom prst="roundRect">
            <a:avLst>
              <a:gd name="adj" fmla="val 8253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421313"/>
            <a:ext cx="463550" cy="46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3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857250" y="-508000"/>
            <a:ext cx="7429500" cy="5114925"/>
          </a:xfrm>
          <a:prstGeom prst="roundRect">
            <a:avLst>
              <a:gd name="adj" fmla="val 8253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solidFill>
          <a:srgbClr val="A02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/>
          <p:cNvGrpSpPr/>
          <p:nvPr userDrawn="1"/>
        </p:nvGrpSpPr>
        <p:grpSpPr bwMode="auto">
          <a:xfrm>
            <a:off x="2541588" y="6321425"/>
            <a:ext cx="6854825" cy="276225"/>
            <a:chOff x="2541414" y="6302219"/>
            <a:chExt cx="6855121" cy="277775"/>
          </a:xfrm>
        </p:grpSpPr>
        <p:sp>
          <p:nvSpPr>
            <p:cNvPr id="3" name="CaixaDeTexto 2"/>
            <p:cNvSpPr txBox="1">
              <a:spLocks noChangeArrowheads="1"/>
            </p:cNvSpPr>
            <p:nvPr userDrawn="1"/>
          </p:nvSpPr>
          <p:spPr bwMode="auto">
            <a:xfrm>
              <a:off x="2541414" y="6302219"/>
              <a:ext cx="5724772" cy="277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800000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pt-BR" altLang="pt-BR" sz="1200" b="0" dirty="0">
                  <a:solidFill>
                    <a:srgbClr val="8282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ESMP.PorgramadeDesenvolvimentodeLideranças.M1-A</a:t>
              </a:r>
              <a:endParaRPr lang="pt-BR" altLang="pt-BR" sz="1200" b="0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tângulo de cantos arredondados 3"/>
            <p:cNvSpPr/>
            <p:nvPr/>
          </p:nvSpPr>
          <p:spPr>
            <a:xfrm>
              <a:off x="8944077" y="6316587"/>
              <a:ext cx="452458" cy="252232"/>
            </a:xfrm>
            <a:prstGeom prst="round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pt-BR" dirty="0">
                <a:solidFill>
                  <a:srgbClr val="82828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8316913" y="6321425"/>
            <a:ext cx="468312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fld id="{340C38F3-3B53-4B9E-BD39-01E4ABB514B1}" type="slidenum">
              <a:rPr lang="pt-BR" altLang="pt-BR" sz="1200" b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pt-BR" altLang="pt-BR" sz="1200" b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321425"/>
            <a:ext cx="403225" cy="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ixa2 cortina vermelho 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2275" y="1453014"/>
            <a:ext cx="7663804" cy="197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ixa2 cortina vermelho 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2275" y="1453014"/>
            <a:ext cx="7663804" cy="197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2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13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upo 3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857250" y="-508000"/>
            <a:ext cx="7429500" cy="5114925"/>
          </a:xfrm>
          <a:prstGeom prst="roundRect">
            <a:avLst>
              <a:gd name="adj" fmla="val 8253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ixa2 cortina vermelho 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FFFF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92275" y="1453014"/>
            <a:ext cx="7663804" cy="1975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857250" y="-508000"/>
            <a:ext cx="7429500" cy="5114925"/>
          </a:xfrm>
          <a:prstGeom prst="roundRect">
            <a:avLst>
              <a:gd name="adj" fmla="val 8253"/>
            </a:avLst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5421313"/>
            <a:ext cx="463550" cy="46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/Relationships>
</file>

<file path=ppt/slideMasters/_rels/slideMaster1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1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7" name="Grupo 2"/>
            <p:cNvGrpSpPr/>
            <p:nvPr/>
          </p:nvGrpSpPr>
          <p:grpSpPr bwMode="auto">
            <a:xfrm>
              <a:off x="0" y="356778"/>
              <a:ext cx="9144000" cy="5945441"/>
              <a:chOff x="0" y="356778"/>
              <a:chExt cx="9144000" cy="5945441"/>
            </a:xfrm>
          </p:grpSpPr>
          <p:cxnSp>
            <p:nvCxnSpPr>
              <p:cNvPr id="8" name="Conector Reto 7"/>
              <p:cNvCxnSpPr/>
              <p:nvPr/>
            </p:nvCxnSpPr>
            <p:spPr>
              <a:xfrm>
                <a:off x="0" y="357188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8"/>
              <p:cNvCxnSpPr/>
              <p:nvPr/>
            </p:nvCxnSpPr>
            <p:spPr>
              <a:xfrm>
                <a:off x="0" y="1454150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to 9"/>
              <p:cNvCxnSpPr/>
              <p:nvPr/>
            </p:nvCxnSpPr>
            <p:spPr>
              <a:xfrm>
                <a:off x="0" y="19796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to 10"/>
              <p:cNvCxnSpPr/>
              <p:nvPr/>
            </p:nvCxnSpPr>
            <p:spPr>
              <a:xfrm>
                <a:off x="0" y="6302375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0" y="2601913"/>
                <a:ext cx="9144000" cy="0"/>
              </a:xfrm>
              <a:prstGeom prst="line">
                <a:avLst/>
              </a:prstGeom>
              <a:ln>
                <a:solidFill>
                  <a:srgbClr val="BFBF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Conector Reto 3"/>
            <p:cNvCxnSpPr/>
            <p:nvPr/>
          </p:nvCxnSpPr>
          <p:spPr>
            <a:xfrm>
              <a:off x="3851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1692275" y="0"/>
              <a:ext cx="0" cy="685800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868203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4619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hf hdr="0" ftr="0" dt="0"/>
  <p:txStyles>
    <p:titleStyle>
      <a:lvl1pPr algn="ctr" defTabSz="91313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91313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91313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1630" indent="-3416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9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0.emf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10.emf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emf"/><Relationship Id="rId1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emf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4898806"/>
            <a:ext cx="9144000" cy="199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315184" y="6049255"/>
            <a:ext cx="6513621" cy="632364"/>
          </a:xfrm>
          <a:prstGeom prst="rect">
            <a:avLst/>
          </a:prstGeom>
          <a:noFill/>
        </p:spPr>
        <p:txBody>
          <a:bodyPr wrap="square" lIns="80147" tIns="40074" rIns="80147" bIns="40074" anchor="b">
            <a:spAutoFit/>
          </a:bodyPr>
          <a:lstStyle/>
          <a:p>
            <a:pPr algn="ctr">
              <a:lnSpc>
                <a:spcPts val="700"/>
              </a:lnSpc>
              <a:spcAft>
                <a:spcPts val="0"/>
              </a:spcAft>
              <a:defRPr/>
            </a:pPr>
            <a:endParaRPr lang="pt-BR" sz="1800" b="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defRPr/>
            </a:pPr>
            <a:endParaRPr lang="pt-BR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pt-BR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Fevereiro </a:t>
            </a:r>
            <a:r>
              <a:rPr lang="pt-BR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pt-BR" sz="18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7" y="-85746"/>
            <a:ext cx="9144000" cy="4620126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 descr=" 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04" y="849532"/>
            <a:ext cx="5628792" cy="93467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400284" y="2224317"/>
            <a:ext cx="8343417" cy="133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PLANEJAMENTO ESTRATÉGICO</a:t>
            </a:r>
            <a:endParaRPr lang="pt-BR" sz="3200" dirty="0"/>
          </a:p>
          <a:p>
            <a:pPr algn="ctr"/>
            <a:r>
              <a:rPr lang="pt-BR" sz="3200" dirty="0"/>
              <a:t>2020 - 2025</a:t>
            </a:r>
            <a:endParaRPr lang="pt-BR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315183" y="5457387"/>
            <a:ext cx="6513621" cy="908050"/>
          </a:xfrm>
          <a:prstGeom prst="rect">
            <a:avLst/>
          </a:prstGeom>
          <a:noFill/>
        </p:spPr>
        <p:txBody>
          <a:bodyPr wrap="square" lIns="80147" tIns="40074" rIns="80147" bIns="40074" anchor="b">
            <a:spAutoFit/>
          </a:bodyPr>
          <a:lstStyle/>
          <a:p>
            <a:pPr algn="ctr">
              <a:lnSpc>
                <a:spcPts val="700"/>
              </a:lnSpc>
              <a:spcAft>
                <a:spcPts val="0"/>
              </a:spcAft>
              <a:defRPr/>
            </a:pPr>
            <a:endParaRPr lang="pt-BR" sz="1800" b="0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Desenvolvimento de Lideranças</a:t>
            </a:r>
            <a:endParaRPr lang="pt-BR" sz="12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sdobramento de metas para atingir os objetivos estratégicos"/>
          <p:cNvPicPr>
            <a:picLocks noChangeAspect="1" noChangeArrowheads="1"/>
          </p:cNvPicPr>
          <p:nvPr/>
        </p:nvPicPr>
        <p:blipFill rotWithShape="1">
          <a:blip r:embed="rId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/>
          <a:stretch>
            <a:fillRect/>
          </a:stretch>
        </p:blipFill>
        <p:spPr bwMode="auto">
          <a:xfrm>
            <a:off x="-77002" y="-763965"/>
            <a:ext cx="9355756" cy="614805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-374754" y="-917410"/>
            <a:ext cx="10109096" cy="8007758"/>
          </a:xfrm>
          <a:prstGeom prst="rect">
            <a:avLst/>
          </a:prstGeom>
          <a:solidFill>
            <a:srgbClr val="008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2" name="CaixaDeTexto 2"/>
          <p:cNvSpPr txBox="1">
            <a:spLocks noChangeArrowheads="1"/>
          </p:cNvSpPr>
          <p:nvPr/>
        </p:nvSpPr>
        <p:spPr bwMode="auto">
          <a:xfrm>
            <a:off x="-86628" y="5356459"/>
            <a:ext cx="9352255" cy="150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80147" tIns="40074" rIns="80147" bIns="4007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4000" b="1" dirty="0">
                <a:solidFill>
                  <a:srgbClr val="375623"/>
                </a:solidFill>
                <a:latin typeface="Arial" panose="020B0604020202020204" pitchFamily="34" charset="0"/>
                <a:cs typeface="Times New Roman" panose="02020603050405020304" charset="0"/>
              </a:rPr>
              <a:t>Objetivos Estratégicos</a:t>
            </a:r>
            <a:br>
              <a:rPr lang="pt-BR" altLang="pt-BR" sz="3200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charset="0"/>
              </a:rPr>
            </a:br>
            <a:r>
              <a:rPr lang="pt-BR" altLang="pt-BR" sz="3200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endParaRPr lang="pt-BR" altLang="pt-BR" sz="32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91275" y="577519"/>
          <a:ext cx="7200000" cy="618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618290">
                <a:tc>
                  <a:txBody>
                    <a:bodyPr/>
                    <a:lstStyle/>
                    <a:p>
                      <a:pPr marL="0" indent="18288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800" dirty="0">
                          <a:effectLst/>
                        </a:rPr>
                        <a:t>Perspectiva</a:t>
                      </a:r>
                      <a:r>
                        <a:rPr lang="pt-BR" sz="1800" baseline="0" dirty="0">
                          <a:effectLst/>
                        </a:rPr>
                        <a:t> 1: </a:t>
                      </a:r>
                      <a:r>
                        <a:rPr lang="pt-BR" sz="1800" dirty="0">
                          <a:effectLst/>
                        </a:rPr>
                        <a:t>Aprendizado &amp; Crescimento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99007" y="1240362"/>
          <a:ext cx="7200000" cy="914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914782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1.1</a:t>
                      </a:r>
                      <a:r>
                        <a:rPr lang="pt-BR" sz="2000" b="0" dirty="0">
                          <a:solidFill>
                            <a:schemeClr val="accent4"/>
                          </a:solidFill>
                          <a:effectLst/>
                        </a:rPr>
                        <a:t>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Promover a valorização e o aperfeiçoamento dos Recursos Humanos.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999007" y="2199697"/>
          <a:ext cx="7200000" cy="857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857078">
                <a:tc>
                  <a:txBody>
                    <a:bodyPr/>
                    <a:lstStyle/>
                    <a:p>
                      <a:pPr marL="290830" indent="-2908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1.2.</a:t>
                      </a:r>
                      <a:r>
                        <a:rPr lang="pt-BR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Ampliar</a:t>
                      </a:r>
                      <a:r>
                        <a:rPr lang="pt-BR" sz="2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t-BR" sz="2000" b="0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 f</a:t>
                      </a:r>
                      <a:r>
                        <a:rPr lang="pt-BR" sz="2000" b="0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ortalecer 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 quadro funcional.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999007" y="3101328"/>
          <a:ext cx="7200000" cy="1149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1149374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strike="noStrike" kern="1200" dirty="0">
                          <a:solidFill>
                            <a:srgbClr val="37562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1.3.</a:t>
                      </a:r>
                      <a:r>
                        <a:rPr lang="pt-BR" sz="2000" b="0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Incrementar a inserção da Instituição de forma efetiva na Era da Informação, promovendo a  sua transformação digital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999007" y="4295255"/>
          <a:ext cx="7200000" cy="833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833568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1.4</a:t>
                      </a:r>
                      <a:r>
                        <a:rPr lang="pt-BR" sz="2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Fortalecer a integração, a eficiência e a eficácia da gestão.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997428" y="5173378"/>
          <a:ext cx="7200000" cy="1149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1149374">
                <a:tc>
                  <a:txBody>
                    <a:bodyPr/>
                    <a:lstStyle/>
                    <a:p>
                      <a:pPr marL="298450" indent="-2984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1.5</a:t>
                      </a:r>
                      <a:r>
                        <a:rPr lang="pt-BR" sz="2000" b="0" dirty="0">
                          <a:solidFill>
                            <a:schemeClr val="accent4"/>
                          </a:solidFill>
                          <a:effectLst/>
                        </a:rPr>
                        <a:t>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Fortalecer</a:t>
                      </a:r>
                      <a:r>
                        <a:rPr lang="pt-BR" sz="2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 integração dos projetos finalísticos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955563" y="346510"/>
          <a:ext cx="7200000" cy="554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554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dirty="0">
                          <a:effectLst/>
                        </a:rPr>
                        <a:t>Perspectiva 2. Processos Internos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55562" y="969879"/>
          <a:ext cx="7200000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900000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2.1.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Realizar a atualização tecnológica da Fundaj.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955562" y="1929272"/>
          <a:ext cx="7200000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900000">
                <a:tc>
                  <a:txBody>
                    <a:bodyPr/>
                    <a:lstStyle/>
                    <a:p>
                      <a:pPr marL="269875" indent="-2698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2.2.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Fortalecer o planejamento</a:t>
                      </a:r>
                      <a:r>
                        <a:rPr lang="pt-BR" sz="2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e a execução orçamentária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955562" y="2888665"/>
          <a:ext cx="7200000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900000">
                <a:tc>
                  <a:txBody>
                    <a:bodyPr/>
                    <a:lstStyle/>
                    <a:p>
                      <a:pPr marL="405130" indent="-4051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2.3.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Aprimorar os processos de planejamento e de gestão estratégica.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955562" y="3848058"/>
          <a:ext cx="7200000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900000">
                <a:tc>
                  <a:txBody>
                    <a:bodyPr/>
                    <a:lstStyle/>
                    <a:p>
                      <a:pPr marL="433705" indent="-43370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2.4.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Ampliar a transparência e a publicização da informação institucional.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955562" y="4807451"/>
          <a:ext cx="7200000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900000">
                <a:tc>
                  <a:txBody>
                    <a:bodyPr/>
                    <a:lstStyle/>
                    <a:p>
                      <a:pPr marL="471805" indent="-45402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2.5.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Consolidar e implantar os macroprocessos organizacionais</a:t>
                      </a:r>
                      <a:r>
                        <a:rPr lang="pt-B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</a:t>
                      </a:r>
                      <a:endParaRPr lang="pt-BR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955562" y="5766843"/>
          <a:ext cx="7200000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0"/>
              </a:tblGrid>
              <a:tr h="900000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2.6</a:t>
                      </a:r>
                      <a:r>
                        <a:rPr lang="pt-BR" sz="2000" b="0" dirty="0">
                          <a:solidFill>
                            <a:schemeClr val="accent4"/>
                          </a:solidFill>
                          <a:effectLst/>
                        </a:rPr>
                        <a:t>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Definir e implantar estratégia de marketing e inovação institucionais.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9828" y="1183761"/>
          <a:ext cx="7181271" cy="548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1271"/>
              </a:tblGrid>
              <a:tr h="548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dirty="0">
                          <a:effectLst/>
                        </a:rPr>
                        <a:t>Perspectiva 3: Público-alvo (clientes)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009828" y="1833886"/>
          <a:ext cx="7162020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2020"/>
              </a:tblGrid>
              <a:tr h="900000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3.1.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Ampliar o conhecimento sobre o público-alvo da Fundaj.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09827" y="2907170"/>
          <a:ext cx="7152395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2395"/>
              </a:tblGrid>
              <a:tr h="900000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3.2.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Reforçar a articulação em rede com instituições afins no âmbito regional, nacional e internacional.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09827" y="3980454"/>
          <a:ext cx="7152395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2395"/>
              </a:tblGrid>
              <a:tr h="900000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3.3.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Ampliar a atuação regional,</a:t>
                      </a:r>
                      <a:r>
                        <a:rPr lang="pt-BR" sz="20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alcançando 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todos os estados do Nordeste.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009827" y="5053738"/>
          <a:ext cx="7152395" cy="9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2395"/>
              </a:tblGrid>
              <a:tr h="900000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3.4.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Oferecer produtos e serviços com qualidade, atualização tecnológica e facilidade de acesso.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053592" y="737870"/>
          <a:ext cx="7118256" cy="542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8256"/>
              </a:tblGrid>
              <a:tr h="54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dirty="0">
                          <a:effectLst/>
                        </a:rPr>
                        <a:t>Perspectiva 4: Estabilidade Institucional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053591" y="1471596"/>
          <a:ext cx="7108631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8631"/>
              </a:tblGrid>
              <a:tr h="1440000">
                <a:tc>
                  <a:txBody>
                    <a:bodyPr/>
                    <a:lstStyle/>
                    <a:p>
                      <a:pPr marL="452755" indent="-45275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4.1. 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Ampliar a integração e o alinhamento da Fundaj às políticas publicas educacionais do MEC. 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53592" y="3107716"/>
          <a:ext cx="7118256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8256"/>
              </a:tblGrid>
              <a:tr h="1440000">
                <a:tc>
                  <a:txBody>
                    <a:bodyPr/>
                    <a:lstStyle/>
                    <a:p>
                      <a:pPr marL="452755" indent="-4349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4.2.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Fortalecer o reconhecimento da Fundaj, </a:t>
                      </a:r>
                      <a:r>
                        <a:rPr lang="pt-BR" sz="20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difusão dos projetos (nacional e internacional), dando maior visibilidade à marca.</a:t>
                      </a:r>
                      <a:endParaRPr lang="pt-BR" sz="20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63216" y="4772671"/>
          <a:ext cx="7118257" cy="14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8257"/>
              </a:tblGrid>
              <a:tr h="1440000">
                <a:tc>
                  <a:txBody>
                    <a:bodyPr/>
                    <a:lstStyle/>
                    <a:p>
                      <a:pPr marL="452755" indent="-434975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2000" b="0" dirty="0">
                          <a:solidFill>
                            <a:srgbClr val="375623"/>
                          </a:solidFill>
                          <a:effectLst/>
                        </a:rPr>
                        <a:t>4.3.</a:t>
                      </a:r>
                      <a:r>
                        <a:rPr lang="pt-BR" sz="20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Ampliar a captação de recursos financeiros com diversificação das fontes.</a:t>
                      </a:r>
                      <a:endParaRPr lang="pt-BR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troladoria para pequenas e médias empresas. É essencial? Sim!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5948"/>
            <a:ext cx="9144000" cy="567427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0" y="-25948"/>
            <a:ext cx="9144000" cy="7207074"/>
          </a:xfrm>
          <a:prstGeom prst="rect">
            <a:avLst/>
          </a:prstGeom>
          <a:solidFill>
            <a:schemeClr val="tx1">
              <a:lumMod val="75000"/>
              <a:lumOff val="25000"/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808437" y="-906900"/>
            <a:ext cx="10109096" cy="8007758"/>
          </a:xfrm>
          <a:prstGeom prst="rect">
            <a:avLst/>
          </a:prstGeom>
          <a:solidFill>
            <a:srgbClr val="008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132" name="CaixaDeTexto 2"/>
          <p:cNvSpPr txBox="1">
            <a:spLocks noChangeArrowheads="1"/>
          </p:cNvSpPr>
          <p:nvPr/>
        </p:nvSpPr>
        <p:spPr bwMode="auto">
          <a:xfrm>
            <a:off x="-104128" y="5574813"/>
            <a:ext cx="9352255" cy="150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80147" tIns="40074" rIns="80147" bIns="4007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3200" b="1" dirty="0">
                <a:solidFill>
                  <a:srgbClr val="375623"/>
                </a:solidFill>
                <a:latin typeface="Arial" panose="020B0604020202020204" pitchFamily="34" charset="0"/>
                <a:cs typeface="Times New Roman" panose="02020603050405020304" charset="0"/>
              </a:rPr>
              <a:t>Mapa Estratégico</a:t>
            </a:r>
            <a:br>
              <a:rPr lang="pt-BR" altLang="pt-BR" sz="3200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charset="0"/>
              </a:rPr>
            </a:br>
            <a:r>
              <a:rPr lang="pt-BR" altLang="pt-BR" sz="3200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endParaRPr lang="pt-BR" altLang="pt-BR" sz="32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/>
          <p:cNvSpPr/>
          <p:nvPr/>
        </p:nvSpPr>
        <p:spPr>
          <a:xfrm>
            <a:off x="622080" y="1078029"/>
            <a:ext cx="7860082" cy="5361272"/>
          </a:xfrm>
          <a:prstGeom prst="roundRect">
            <a:avLst>
              <a:gd name="adj" fmla="val 4372"/>
            </a:avLst>
          </a:prstGeom>
          <a:solidFill>
            <a:srgbClr val="CCE4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APRENDIZADO &amp; CRESCIMENTO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443998" y="330984"/>
            <a:ext cx="7594600" cy="457458"/>
          </a:xfrm>
          <a:prstGeom prst="rect">
            <a:avLst/>
          </a:prstGeom>
          <a:noFill/>
          <a:ln>
            <a:noFill/>
          </a:ln>
        </p:spPr>
        <p:txBody>
          <a:bodyPr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PERSPECTIVA 1: APRENDIZADO &amp; CRESCIMENTO</a:t>
            </a:r>
            <a:endParaRPr lang="pt-BR" altLang="pt-BR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Retângulo: Cantos Arredondados 12"/>
          <p:cNvSpPr/>
          <p:nvPr/>
        </p:nvSpPr>
        <p:spPr>
          <a:xfrm>
            <a:off x="2136806" y="1732546"/>
            <a:ext cx="2160000" cy="2160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1600" b="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charset="0"/>
              </a:rPr>
              <a:t>1.1. Promover a valorização e o aperfeiçoamento dos Recursos Humanos</a:t>
            </a:r>
            <a:endParaRPr lang="pt-BR" sz="1600" b="0" dirty="0">
              <a:solidFill>
                <a:srgbClr val="FFFFFF"/>
              </a:solidFill>
              <a:latin typeface="Arial" panose="020B0604020202020204" pitchFamily="34" charset="0"/>
              <a:ea typeface="Times New Roman" panose="02020603050405020304" charset="0"/>
            </a:endParaRPr>
          </a:p>
        </p:txBody>
      </p:sp>
      <p:sp>
        <p:nvSpPr>
          <p:cNvPr id="16" name="Retângulo: Cantos Arredondados 15"/>
          <p:cNvSpPr/>
          <p:nvPr/>
        </p:nvSpPr>
        <p:spPr>
          <a:xfrm>
            <a:off x="4894071" y="1732546"/>
            <a:ext cx="2160000" cy="2160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16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charset="0"/>
              </a:rPr>
              <a:t> 1.2. Ampliar e fortalecer o quadro funcional</a:t>
            </a:r>
            <a:endParaRPr lang="pt-BR" sz="1600" b="0" dirty="0">
              <a:effectLst/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8" name="Retângulo: Cantos Arredondados 17"/>
          <p:cNvSpPr/>
          <p:nvPr/>
        </p:nvSpPr>
        <p:spPr>
          <a:xfrm>
            <a:off x="1107739" y="4106726"/>
            <a:ext cx="2160000" cy="2160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16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charset="0"/>
              </a:rPr>
              <a:t> </a:t>
            </a:r>
            <a:r>
              <a:rPr lang="pt-BR" sz="16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charset="0"/>
              </a:rPr>
              <a:t>1.3. Incrementar a inserção da Instituição de forma efetiva na Era da Informação, promovendo sua transformação digital.</a:t>
            </a:r>
            <a:endParaRPr lang="pt-BR" sz="1600" b="0" dirty="0">
              <a:effectLst/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9" name="Retângulo: Cantos Arredondados 18"/>
          <p:cNvSpPr/>
          <p:nvPr/>
        </p:nvSpPr>
        <p:spPr>
          <a:xfrm>
            <a:off x="3536542" y="4099604"/>
            <a:ext cx="2160000" cy="2160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6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charset="0"/>
              </a:rPr>
              <a:t>1.4. Fortalecer a gestão integrada, eficiente e eficaz.</a:t>
            </a:r>
            <a:endParaRPr lang="pt-BR" sz="1600" b="0" dirty="0">
              <a:effectLst/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9" name="Retângulo: Cantos Arredondados 18"/>
          <p:cNvSpPr/>
          <p:nvPr/>
        </p:nvSpPr>
        <p:spPr>
          <a:xfrm>
            <a:off x="6008634" y="4078748"/>
            <a:ext cx="2160000" cy="2160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600" b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charset="0"/>
              </a:rPr>
              <a:t>1.5. Fortalecer a integração dos projetos finalísticos. </a:t>
            </a:r>
            <a:endParaRPr lang="pt-BR" sz="1600" b="0" dirty="0">
              <a:effectLst/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443998" y="533115"/>
            <a:ext cx="7594600" cy="457458"/>
          </a:xfrm>
          <a:prstGeom prst="rect">
            <a:avLst/>
          </a:prstGeom>
          <a:noFill/>
          <a:ln>
            <a:noFill/>
          </a:ln>
        </p:spPr>
        <p:txBody>
          <a:bodyPr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PERSPECTIVA 2: PROCESSOS INTERNOS</a:t>
            </a:r>
            <a:endParaRPr lang="pt-BR" altLang="pt-BR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: Cantos Arredondados 3"/>
          <p:cNvSpPr/>
          <p:nvPr/>
        </p:nvSpPr>
        <p:spPr>
          <a:xfrm>
            <a:off x="622080" y="1251664"/>
            <a:ext cx="7860082" cy="4429753"/>
          </a:xfrm>
          <a:prstGeom prst="roundRect">
            <a:avLst>
              <a:gd name="adj" fmla="val 4372"/>
            </a:avLst>
          </a:prstGeom>
          <a:solidFill>
            <a:srgbClr val="CCE4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PROCESSOS INTERNOS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: Cantos Arredondados 4"/>
          <p:cNvSpPr/>
          <p:nvPr/>
        </p:nvSpPr>
        <p:spPr>
          <a:xfrm>
            <a:off x="1046151" y="2006205"/>
            <a:ext cx="2237076" cy="1584019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2.1. Realizar a atualização tecnológica da Fundaj.</a:t>
            </a:r>
            <a:endParaRPr lang="pt-BR" sz="1600" b="0" dirty="0"/>
          </a:p>
        </p:txBody>
      </p:sp>
      <p:sp>
        <p:nvSpPr>
          <p:cNvPr id="9" name="Retângulo: Cantos Arredondados 8"/>
          <p:cNvSpPr/>
          <p:nvPr/>
        </p:nvSpPr>
        <p:spPr>
          <a:xfrm>
            <a:off x="3433583" y="2006205"/>
            <a:ext cx="2237076" cy="1584019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 2.2. Fortalecer o planejamento e a execução orçamentária</a:t>
            </a:r>
            <a:endParaRPr lang="pt-BR" sz="1600" b="0" dirty="0"/>
          </a:p>
        </p:txBody>
      </p:sp>
      <p:sp>
        <p:nvSpPr>
          <p:cNvPr id="11" name="Retângulo: Cantos Arredondados 10"/>
          <p:cNvSpPr/>
          <p:nvPr/>
        </p:nvSpPr>
        <p:spPr>
          <a:xfrm>
            <a:off x="5801031" y="2006205"/>
            <a:ext cx="2237076" cy="1584019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2.3. Aprimorar os processos de planejamento e de gestão estratégica</a:t>
            </a:r>
            <a:endParaRPr lang="pt-BR" sz="1600" b="0" dirty="0"/>
          </a:p>
        </p:txBody>
      </p:sp>
      <p:sp>
        <p:nvSpPr>
          <p:cNvPr id="13" name="Retângulo: Cantos Arredondados 12"/>
          <p:cNvSpPr/>
          <p:nvPr/>
        </p:nvSpPr>
        <p:spPr>
          <a:xfrm>
            <a:off x="1046151" y="3826825"/>
            <a:ext cx="2237076" cy="1592199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 2.4. Ampliar a transparência e a publicização da informação institucional</a:t>
            </a:r>
            <a:endParaRPr lang="pt-BR" sz="1600" b="0" dirty="0"/>
          </a:p>
        </p:txBody>
      </p:sp>
      <p:sp>
        <p:nvSpPr>
          <p:cNvPr id="14" name="Retângulo: Cantos Arredondados 13"/>
          <p:cNvSpPr/>
          <p:nvPr/>
        </p:nvSpPr>
        <p:spPr>
          <a:xfrm>
            <a:off x="3433583" y="3826825"/>
            <a:ext cx="2237076" cy="1592199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2.5. Consolidar e implantar os macroprocessos organizacionais</a:t>
            </a:r>
            <a:endParaRPr lang="pt-BR" sz="1600" b="0" dirty="0"/>
          </a:p>
        </p:txBody>
      </p:sp>
      <p:sp>
        <p:nvSpPr>
          <p:cNvPr id="15" name="Retângulo: Cantos Arredondados 14"/>
          <p:cNvSpPr/>
          <p:nvPr/>
        </p:nvSpPr>
        <p:spPr>
          <a:xfrm>
            <a:off x="5801031" y="3826825"/>
            <a:ext cx="2237076" cy="1592199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2.6. Definir e implantar estratégia de marketing e inovação institucionais</a:t>
            </a:r>
            <a:endParaRPr lang="pt-BR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443998" y="533115"/>
            <a:ext cx="7594600" cy="457458"/>
          </a:xfrm>
          <a:prstGeom prst="rect">
            <a:avLst/>
          </a:prstGeom>
          <a:noFill/>
          <a:ln>
            <a:noFill/>
          </a:ln>
        </p:spPr>
        <p:txBody>
          <a:bodyPr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PERSPECTIVA 3: PÚBLICO-ALVO (CLIENTES)</a:t>
            </a:r>
            <a:endParaRPr lang="pt-BR" altLang="pt-BR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: Cantos Arredondados 3"/>
          <p:cNvSpPr/>
          <p:nvPr/>
        </p:nvSpPr>
        <p:spPr>
          <a:xfrm>
            <a:off x="619871" y="1406504"/>
            <a:ext cx="7860082" cy="4898881"/>
          </a:xfrm>
          <a:prstGeom prst="roundRect">
            <a:avLst>
              <a:gd name="adj" fmla="val 4372"/>
            </a:avLst>
          </a:prstGeom>
          <a:solidFill>
            <a:srgbClr val="CCE4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3.PÚBLICO-ALVO (CLIENTES)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: Cantos Arredondados 4"/>
          <p:cNvSpPr/>
          <p:nvPr/>
        </p:nvSpPr>
        <p:spPr>
          <a:xfrm>
            <a:off x="1041222" y="2130950"/>
            <a:ext cx="2844000" cy="1728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 3.1. Ampliar o conhecimento sobre o público-alvo da </a:t>
            </a:r>
            <a:r>
              <a:rPr lang="pt-BR" sz="1600" b="0" dirty="0" err="1"/>
              <a:t>Fundaj</a:t>
            </a:r>
            <a:r>
              <a:rPr lang="pt-BR" sz="1600" b="0" dirty="0"/>
              <a:t>.</a:t>
            </a:r>
            <a:endParaRPr lang="pt-BR" sz="1600" b="0" dirty="0"/>
          </a:p>
        </p:txBody>
      </p:sp>
      <p:sp>
        <p:nvSpPr>
          <p:cNvPr id="7" name="Retângulo: Cantos Arredondados 6"/>
          <p:cNvSpPr/>
          <p:nvPr/>
        </p:nvSpPr>
        <p:spPr>
          <a:xfrm>
            <a:off x="4924408" y="2130950"/>
            <a:ext cx="2844000" cy="1728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3.2. Reforçar a articulação em rede com instituições afins no âmbito regional, nacional e internacional.</a:t>
            </a:r>
            <a:endParaRPr lang="pt-BR" sz="1600" b="0" dirty="0"/>
          </a:p>
        </p:txBody>
      </p:sp>
      <p:sp>
        <p:nvSpPr>
          <p:cNvPr id="8" name="Retângulo: Cantos Arredondados 7"/>
          <p:cNvSpPr/>
          <p:nvPr/>
        </p:nvSpPr>
        <p:spPr>
          <a:xfrm>
            <a:off x="1046151" y="4158360"/>
            <a:ext cx="2844000" cy="1749458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 3.3. Ampliar a atuação regional, alcançando todos os estados do Nordeste.</a:t>
            </a:r>
            <a:endParaRPr lang="pt-BR" sz="1600" b="0" dirty="0"/>
          </a:p>
        </p:txBody>
      </p:sp>
      <p:sp>
        <p:nvSpPr>
          <p:cNvPr id="9" name="Retângulo: Cantos Arredondados 8"/>
          <p:cNvSpPr/>
          <p:nvPr/>
        </p:nvSpPr>
        <p:spPr>
          <a:xfrm>
            <a:off x="4924408" y="4187236"/>
            <a:ext cx="2844000" cy="1749458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/>
              <a:t>3.4. Oferecer serviços com qualidade, atualização tecnológica e facilidade de acesso.</a:t>
            </a:r>
            <a:endParaRPr lang="pt-BR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325126" y="542259"/>
            <a:ext cx="8169650" cy="457458"/>
          </a:xfrm>
          <a:prstGeom prst="rect">
            <a:avLst/>
          </a:prstGeom>
          <a:noFill/>
          <a:ln>
            <a:noFill/>
          </a:ln>
        </p:spPr>
        <p:txBody>
          <a:bodyPr wrap="square"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PERSPECTIVA 4: ESTABILIDADE INSTITUCIONAL</a:t>
            </a:r>
            <a:endParaRPr lang="pt-BR" altLang="pt-BR" b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: Cantos Arredondados 3"/>
          <p:cNvSpPr/>
          <p:nvPr/>
        </p:nvSpPr>
        <p:spPr>
          <a:xfrm>
            <a:off x="622080" y="1684799"/>
            <a:ext cx="7860082" cy="4771659"/>
          </a:xfrm>
          <a:prstGeom prst="roundRect">
            <a:avLst>
              <a:gd name="adj" fmla="val 4372"/>
            </a:avLst>
          </a:prstGeom>
          <a:solidFill>
            <a:srgbClr val="CCE4B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4.ESTABILIDADE</a:t>
            </a: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INSTITUCIONAL</a:t>
            </a: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tângulo: Cantos Arredondados 4"/>
          <p:cNvSpPr/>
          <p:nvPr/>
        </p:nvSpPr>
        <p:spPr>
          <a:xfrm>
            <a:off x="1127431" y="2711392"/>
            <a:ext cx="2880000" cy="1584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>
                <a:latin typeface="+mj-lt"/>
              </a:rPr>
              <a:t>4.1. Ampliar a integração e o alinhamento da Fundaj às políticas públicas educacionais do MEC.</a:t>
            </a:r>
            <a:endParaRPr lang="pt-BR" sz="1600" b="0" dirty="0">
              <a:latin typeface="+mj-lt"/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5072932" y="2703719"/>
            <a:ext cx="2880000" cy="1584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>
                <a:latin typeface="+mj-lt"/>
              </a:rPr>
              <a:t>4.2. Fortalecer o reconhecimento da </a:t>
            </a:r>
            <a:r>
              <a:rPr lang="pt-BR" sz="1600" b="0" dirty="0" err="1">
                <a:latin typeface="+mj-lt"/>
              </a:rPr>
              <a:t>Fundaj</a:t>
            </a:r>
            <a:r>
              <a:rPr lang="pt-BR" sz="1600" b="0" dirty="0">
                <a:latin typeface="+mj-lt"/>
              </a:rPr>
              <a:t>, com difusão dos projetos (nacional e internacional) dando maior visibilidade à marca.</a:t>
            </a:r>
            <a:endParaRPr lang="pt-BR" sz="1600" b="0" dirty="0">
              <a:latin typeface="+mj-lt"/>
            </a:endParaRPr>
          </a:p>
        </p:txBody>
      </p:sp>
      <p:sp>
        <p:nvSpPr>
          <p:cNvPr id="8" name="Retângulo: Cantos Arredondados 7"/>
          <p:cNvSpPr/>
          <p:nvPr/>
        </p:nvSpPr>
        <p:spPr>
          <a:xfrm>
            <a:off x="3101008" y="4578240"/>
            <a:ext cx="2880000" cy="1584000"/>
          </a:xfrm>
          <a:prstGeom prst="roundRect">
            <a:avLst>
              <a:gd name="adj" fmla="val 9642"/>
            </a:avLst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dirty="0">
                <a:latin typeface="+mj-lt"/>
              </a:rPr>
              <a:t>4.3. Ampliar a captação de recursos financeiros com diversificação das fontes.</a:t>
            </a:r>
            <a:endParaRPr lang="pt-BR" sz="16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l é a importância de se identificar com os valores e missão da empresa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767" y="-1"/>
            <a:ext cx="10025701" cy="6968691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-765855" y="-94450"/>
            <a:ext cx="10514013" cy="7029450"/>
          </a:xfrm>
          <a:prstGeom prst="rect">
            <a:avLst/>
          </a:prstGeom>
          <a:solidFill>
            <a:srgbClr val="7F7F7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765855" y="-271462"/>
            <a:ext cx="10343334" cy="7240152"/>
          </a:xfrm>
          <a:prstGeom prst="rect">
            <a:avLst/>
          </a:prstGeom>
          <a:solidFill>
            <a:srgbClr val="008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5"/>
          <p:cNvSpPr/>
          <p:nvPr/>
        </p:nvSpPr>
        <p:spPr>
          <a:xfrm>
            <a:off x="303962" y="2332216"/>
            <a:ext cx="3692659" cy="2304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sz="6600" b="1" dirty="0">
                <a:solidFill>
                  <a:schemeClr val="bg1"/>
                </a:solidFill>
                <a:ea typeface="MS PGothic" panose="020B0600070205080204" pitchFamily="34" charset="-128"/>
              </a:rPr>
              <a:t>Missão</a:t>
            </a:r>
            <a:endParaRPr lang="pt-BR" sz="6600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17" y="6141865"/>
            <a:ext cx="1187909" cy="4566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04" y="414207"/>
            <a:ext cx="4626593" cy="6539116"/>
          </a:xfrm>
          <a:prstGeom prst="rect">
            <a:avLst/>
          </a:prstGeom>
        </p:spPr>
      </p:pic>
      <p:sp>
        <p:nvSpPr>
          <p:cNvPr id="3" name="Retângulo de cantos arredondados 13"/>
          <p:cNvSpPr/>
          <p:nvPr/>
        </p:nvSpPr>
        <p:spPr>
          <a:xfrm>
            <a:off x="347907" y="94561"/>
            <a:ext cx="5935463" cy="381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000" b="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MAPA ESTRATÉGICO</a:t>
            </a:r>
            <a:endParaRPr lang="pt-BR" sz="2000" b="0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inhamento de metas pessoais e profissionais | Impuls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9671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-191386"/>
            <a:ext cx="9144000" cy="7207074"/>
          </a:xfrm>
          <a:prstGeom prst="rect">
            <a:avLst/>
          </a:prstGeom>
          <a:solidFill>
            <a:schemeClr val="tx1">
              <a:lumMod val="75000"/>
              <a:lumOff val="25000"/>
              <a:alpha val="7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808437" y="-906900"/>
            <a:ext cx="10109096" cy="8007758"/>
          </a:xfrm>
          <a:prstGeom prst="rect">
            <a:avLst/>
          </a:prstGeom>
          <a:solidFill>
            <a:srgbClr val="008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-83127" y="5361271"/>
            <a:ext cx="9352255" cy="149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80147" tIns="40074" rIns="80147" bIns="40074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endParaRPr lang="pt-BR" altLang="pt-BR" sz="32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pt-BR" altLang="pt-BR" sz="3200" b="1" dirty="0">
                <a:solidFill>
                  <a:srgbClr val="375623"/>
                </a:solidFill>
                <a:latin typeface="Arial" panose="020B0604020202020204" pitchFamily="34" charset="0"/>
                <a:cs typeface="Times New Roman" panose="02020603050405020304" charset="0"/>
              </a:rPr>
              <a:t>PRIORIDADES &amp; METAS PARA 2021</a:t>
            </a:r>
            <a:br>
              <a:rPr lang="pt-BR" altLang="pt-BR" sz="3200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charset="0"/>
              </a:rPr>
            </a:br>
            <a:r>
              <a:rPr lang="pt-BR" altLang="pt-BR" sz="3200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charset="0"/>
              </a:rPr>
              <a:t> </a:t>
            </a:r>
            <a:endParaRPr lang="pt-BR" altLang="pt-BR" sz="32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1016" y="703274"/>
          <a:ext cx="8521968" cy="6095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263"/>
                <a:gridCol w="2015842"/>
                <a:gridCol w="4881863"/>
              </a:tblGrid>
              <a:tr h="5659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4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4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4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334814"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1.1.</a:t>
                      </a: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Promover a valorização e </a:t>
                      </a:r>
                      <a:r>
                        <a:rPr lang="pt-BR" sz="16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aperfei-çoamento</a:t>
                      </a: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dos Recursos Humanos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Atualização e implantação do PDP (envolvendo também as chefias imediatas).</a:t>
                      </a: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31775" indent="-37465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Arial" panose="020B0604020202020204" pitchFamily="34" charset="0"/>
                        <a:buNone/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2. Recomposição da força de trabalho.</a:t>
                      </a: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marR="0" indent="-22860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AutoNum type="arabicPeriod"/>
                        <a:tabLst>
                          <a:tab pos="3816350" algn="l"/>
                        </a:tabLst>
                        <a:defRPr/>
                      </a:pP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31775" marR="0" indent="-37465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3. Valorização e motivação de servidores. </a:t>
                      </a: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Divulgar o PDP vigente para 100% dos servidores até 31/03/2021, bem como o cumprimento de suas metas, com acompanhamento e divulgação permanente. 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marR="0" lvl="0" indent="-182880" algn="l" defTabSz="9137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3816350" algn="l"/>
                        </a:tabLst>
                        <a:defRPr/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Atualizar o PDP até 30/08/2021, com participação ativa de 100%  dos servidores. 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DIFOR ofertar cursos previstos no PDP vigente que tenham, no mínimo, 15 alunos da Fundação e outras instituições federais até 31/12/2021.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Elaborar proposta de contratação por tempo determinado de 10 servidores para encaminhar ao MEC até 30/06/2021.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Publicar edital de transferência (movimentação) de servidores de outros órgãos para a Fundaj até 30/06/2021.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Realizar 08 eventos de integração dos servidores e demais colaboradores.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Realizar </a:t>
                      </a:r>
                      <a:r>
                        <a:rPr lang="pt-BR" sz="1500" i="1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Assessment</a:t>
                      </a:r>
                      <a:r>
                        <a:rPr lang="pt-BR" sz="1500" i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.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5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Definir e implantar política de valorização de servidores baseada em cumprimento de metas de avaliação de desempenho, como condicionantes para capacitações e gratificações.</a:t>
                      </a:r>
                      <a:endParaRPr lang="pt-BR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de cantos arredondados 15"/>
          <p:cNvSpPr/>
          <p:nvPr/>
        </p:nvSpPr>
        <p:spPr>
          <a:xfrm>
            <a:off x="311016" y="196716"/>
            <a:ext cx="8100384" cy="36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PERSPECTIVA 1: APRENDIZADO &amp; CRESCIMENTO</a:t>
            </a:r>
            <a:endParaRPr lang="pt-BR" b="0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1150" y="1066800"/>
          <a:ext cx="8521699" cy="4984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080"/>
                <a:gridCol w="3684337"/>
                <a:gridCol w="3102282"/>
              </a:tblGrid>
              <a:tr h="9494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035421">
                <a:tc>
                  <a:txBody>
                    <a:bodyPr/>
                    <a:lstStyle/>
                    <a:p>
                      <a:pPr marL="290830" indent="-29083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1.2.</a:t>
                      </a: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Ampliar e fortalecer o quadro funcional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Investimento na formação estratégica de servidores.</a:t>
                      </a: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705" indent="-17970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8605" indent="-268605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Oportunizar a participação de 10 servidores em programas de capacitação e intercâmbio em instituições nacionais e internacionais (EAD ou Presencial).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08229" y="776773"/>
          <a:ext cx="8527540" cy="5744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660"/>
                <a:gridCol w="3855512"/>
                <a:gridCol w="2754368"/>
              </a:tblGrid>
              <a:tr h="5744726">
                <a:tc>
                  <a:txBody>
                    <a:bodyPr/>
                    <a:lstStyle/>
                    <a:p>
                      <a:pPr marL="298450" indent="-2984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1.3.</a:t>
                      </a:r>
                      <a:r>
                        <a:rPr lang="pt-B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Incrementar a inserção da Instituição de forma efetiva na Era da Informação, promovendo sua transformação digital</a:t>
                      </a:r>
                      <a:endParaRPr lang="pt-B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37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lang="pt-BR" sz="15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228600" algn="l" defTabSz="9137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Definição de princípios e conceitos que embasem projetos e atividades nos vários campos de atuação, que coloquem o mundo digital como espaço de atuação.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indent="0" algn="l" defTabSz="9137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79705" indent="-179705" algn="l" defTabSz="91376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2. Digitalização e implantação de repositório dos acervos.</a:t>
                      </a: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79705" marR="0" indent="-179705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3. Atualização constante do parque tecnológico e desenvolvimento de sistemas. </a:t>
                      </a:r>
                      <a:endParaRPr lang="pt-BR" sz="16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5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Adequar as políticas da Fundaj ao novo ambiente de transformação digital.</a:t>
                      </a:r>
                      <a:endParaRPr lang="pt-BR" sz="15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2. Elaborar projeto para modernizar a estrutura tecnológica da instituição (equipamentos e rede) até 30/09/2021.</a:t>
                      </a:r>
                      <a:endParaRPr lang="pt-BR" sz="15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3. Iniciar a execução do projeto de modernizar a estrutura tecnológica da instituição.</a:t>
                      </a:r>
                      <a:endParaRPr lang="pt-BR" sz="1500" b="0" strike="sng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4. Contratar rede secundária até 30/07/2021.</a:t>
                      </a:r>
                      <a:endParaRPr lang="pt-BR" sz="15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5. Contratar desenvolvedores de sistemas até 30/06/2021.</a:t>
                      </a:r>
                      <a:endParaRPr lang="pt-BR" sz="15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6. Contratar profissionais de design e edição de conteúdos até 30/06/2021.</a:t>
                      </a:r>
                      <a:endParaRPr lang="pt-BR" sz="15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5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7. Adequar o site aos padrões atuais de design e acessibilidade.</a:t>
                      </a:r>
                      <a:endParaRPr lang="pt-BR" sz="15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08229" y="257415"/>
          <a:ext cx="8527541" cy="521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118"/>
                <a:gridCol w="3690014"/>
                <a:gridCol w="3104409"/>
              </a:tblGrid>
              <a:tr h="5193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3039" y="1537171"/>
          <a:ext cx="8517917" cy="451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476"/>
                <a:gridCol w="3730181"/>
                <a:gridCol w="2751260"/>
              </a:tblGrid>
              <a:tr h="4517125">
                <a:tc>
                  <a:txBody>
                    <a:bodyPr/>
                    <a:lstStyle/>
                    <a:p>
                      <a:pPr marL="311150" indent="-3111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1.4.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Fortalecer a gestão integrada eficiente e eficaz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Redução das falhas nos processos internos (compartilhar contratações).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2. Integração das áreas da instituição para prestar mais e melhores serviços ao público alvo (clientes).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79705" marR="0" indent="-179705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3. Integração e diálogo entre as Diretorias.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8605" indent="-26860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Revisar processos internos de contratações, buscando racionalizar e simplificar até 30/04/2021.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8605" indent="-26860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2. Criar área compartilhada </a:t>
                      </a: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de contratações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entre as Diretorias até 30/06/2021.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8605" indent="-26860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3. Elaborar e implementar política de difusão de conteúdos e projetos das áreas até 30/06/2021.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8605" indent="-26860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4. Criar e divulgar banco de dados </a:t>
                      </a:r>
                      <a:r>
                        <a:rPr lang="pt-BR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on</a:t>
                      </a:r>
                      <a:r>
                        <a:rPr lang="pt-BR" sz="16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pt-BR" sz="1600" b="0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line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, compartilhando a produção de todas as áreas.</a:t>
                      </a:r>
                      <a:endParaRPr lang="pt-BR" sz="1600" b="0" strike="sng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13040" y="827993"/>
          <a:ext cx="8517917" cy="709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3469"/>
                <a:gridCol w="3373543"/>
                <a:gridCol w="3100905"/>
              </a:tblGrid>
              <a:tr h="7091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0755" y="1209726"/>
          <a:ext cx="8520202" cy="4209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5253"/>
                <a:gridCol w="3942951"/>
                <a:gridCol w="2751998"/>
              </a:tblGrid>
              <a:tr h="4209116">
                <a:tc>
                  <a:txBody>
                    <a:bodyPr/>
                    <a:lstStyle/>
                    <a:p>
                      <a:pPr marL="311150" indent="-31115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1.5.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Fortalecer a integração dos projetos finalísticos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Desenvolvimento de projetos comuns entre as áreas, por meio de planos internos, de forma institucional.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79705" marR="0" indent="-179705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2. Criação de fórum de desenvolvimento de projetos conjuntos (escuta).</a:t>
                      </a:r>
                      <a:endParaRPr lang="pt-BR" sz="16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marR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endParaRPr lang="pt-BR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605" indent="-26860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Definir até 30/06/2021 02 projetos transversais, contemplando pesquisa, cultura, memória, educação e formação.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10755" y="690368"/>
          <a:ext cx="8520202" cy="521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629"/>
                <a:gridCol w="3555836"/>
                <a:gridCol w="3101737"/>
              </a:tblGrid>
              <a:tr h="51935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7165" y="975105"/>
          <a:ext cx="8509669" cy="511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763"/>
                <a:gridCol w="4013497"/>
                <a:gridCol w="2810409"/>
              </a:tblGrid>
              <a:tr h="65371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374557"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2.1.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Realizar a atualização tecnológica da Fundaj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Implantação de sistemas de gestão de processos, documentos e acervos digitais.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Definição da política de atualização periódica das soluções tecnológicas (hard e softwares).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Expansão de oferta de serviços pela internet.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  <a:sym typeface="+mn-ea"/>
                        </a:rPr>
                        <a:t>Aderir ao SEI.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  <a:sym typeface="+mn-ea"/>
                        </a:rPr>
                        <a:t>Definir política de atualização até 30/06/2021.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  <a:sym typeface="+mn-ea"/>
                        </a:rPr>
                        <a:t>Elaborar plano e cronograma – para aquisição de equipamentos e programas necessários às áreas meio e fim. 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  <a:sym typeface="+mn-ea"/>
                        </a:rPr>
                        <a:t>Finalizar a parceria com o Google </a:t>
                      </a:r>
                      <a:r>
                        <a:rPr lang="pt-BR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  <a:sym typeface="+mn-ea"/>
                        </a:rPr>
                        <a:t>Arts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  <a:sym typeface="+mn-ea"/>
                        </a:rPr>
                        <a:t> e estruturar a plataforma EAD.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tângulo de cantos arredondados 15"/>
          <p:cNvSpPr/>
          <p:nvPr/>
        </p:nvSpPr>
        <p:spPr>
          <a:xfrm>
            <a:off x="317165" y="406606"/>
            <a:ext cx="8100384" cy="36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b="0" dirty="0">
                <a:solidFill>
                  <a:schemeClr val="tx1">
                    <a:lumMod val="75000"/>
                    <a:lumOff val="25000"/>
                  </a:schemeClr>
                </a:solidFill>
                <a:ea typeface="MS PGothic" panose="020B0600070205080204" pitchFamily="34" charset="-128"/>
              </a:rPr>
              <a:t>PERSPECTIVA 2: PROCESSOS INTERNOS</a:t>
            </a:r>
            <a:endParaRPr lang="pt-BR" b="0" dirty="0">
              <a:solidFill>
                <a:schemeClr val="tx1">
                  <a:lumMod val="75000"/>
                  <a:lumOff val="25000"/>
                </a:schemeClr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1002" y="268069"/>
          <a:ext cx="8521995" cy="6321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4953"/>
                <a:gridCol w="3932562"/>
                <a:gridCol w="2814480"/>
              </a:tblGrid>
              <a:tr h="8935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5428326"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2.2.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 Fortalecer o planejamento e a execução orçamentária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Implantação da cultura de planejamento e acompanhamento de indicadores.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Otimização dos processos de aquisição de serviços e produtos.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1. Elaborar o plano de ações da Fundaj em 2022 até 30/11/2021.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2. Ofertar cursos aos servidores com ênfase em processos de Compras e Contratações Públicas até 31/07/2021.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1525" y="758957"/>
          <a:ext cx="8520950" cy="5340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5098"/>
                <a:gridCol w="3941717"/>
                <a:gridCol w="2814135"/>
              </a:tblGrid>
              <a:tr h="10257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314298"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2.3. </a:t>
                      </a:r>
                      <a:r>
                        <a:rPr lang="pt-BR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Aprimorar os processos de planejamento e de gestão estratégica</a:t>
                      </a:r>
                      <a:endParaRPr lang="pt-BR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Definição, com antecedência, das metas institucionais.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Acompanhamento da execução das metas institucionais.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182880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Apresentação de relatório de execução das metas estabelecidas, com análise dos resultados.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86995" marR="0" indent="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269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1. Publicar, até 1º de março, o Plano de Metas Institucionais.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269875" indent="-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269875" indent="-269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2. Definir calendário de monitoramento das metas.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269875" indent="-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269875" indent="-269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3. Realizar um seminário interno de apresentação e avaliação da execução das metas.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4BE">
            <a:alpha val="462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662973" y="279028"/>
            <a:ext cx="7594600" cy="580569"/>
          </a:xfrm>
          <a:prstGeom prst="rect">
            <a:avLst/>
          </a:prstGeom>
          <a:noFill/>
          <a:ln>
            <a:noFill/>
          </a:ln>
        </p:spPr>
        <p:txBody>
          <a:bodyPr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3200" dirty="0">
                <a:solidFill>
                  <a:srgbClr val="37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MISSÃO DA FUNDAJ</a:t>
            </a:r>
            <a:endParaRPr lang="pt-BR" altLang="pt-BR" sz="3200" dirty="0">
              <a:solidFill>
                <a:srgbClr val="3756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1082" y="1936234"/>
            <a:ext cx="7894173" cy="3712694"/>
          </a:xfrm>
          <a:prstGeom prst="rect">
            <a:avLst/>
          </a:prstGeom>
          <a:noFill/>
        </p:spPr>
        <p:txBody>
          <a:bodyPr wrap="square" lIns="80147" tIns="40074" rIns="80147" bIns="40074" rtlCol="0" anchor="b">
            <a:spAutoFit/>
          </a:bodyPr>
          <a:lstStyle/>
          <a:p>
            <a:pPr marL="808355" indent="-85725">
              <a:tabLst>
                <a:tab pos="7893050" algn="l"/>
                <a:tab pos="7978775" algn="l"/>
              </a:tabLst>
            </a:pPr>
            <a:r>
              <a:rPr lang="pt-BR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Gerar e difundir conhecimento no campo das humanidades com a finalidade de identificar e atender a demandas e necessidades relacionadas à educação e à cultura, compreendidas de forma interdependente, com vistas ao desenvolvimento justo e sustentável da sociedade brasileira.</a:t>
            </a:r>
            <a:endParaRPr lang="pt-BR" sz="2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pt-BR" sz="1800" b="1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745" y="1669288"/>
            <a:ext cx="516488" cy="4017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655" y="6110301"/>
            <a:ext cx="1219199" cy="46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2684" y="1009211"/>
          <a:ext cx="8518631" cy="4839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409"/>
                <a:gridCol w="3776853"/>
                <a:gridCol w="2813369"/>
              </a:tblGrid>
              <a:tr h="9510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888512"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2.4.</a:t>
                      </a:r>
                      <a:r>
                        <a:rPr lang="pt-BR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Ampliar a transparência e a publicização da informação institucional</a:t>
                      </a:r>
                      <a:endParaRPr lang="pt-BR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Ampliação dos espaços dos servidores nos fóruns de debates da gestão.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Facilitação do acesso às informações da gestão, bem como dos projetos, atividades e serviços.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269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 Realizar seminários periódicos de monitoramento das metas e ações, com ampla participação.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69875" indent="-269875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  <a:sym typeface="+mn-ea"/>
                        </a:rPr>
                        <a:t>2. Manter o portal da transparência atualizado.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0836" y="1139176"/>
          <a:ext cx="8522327" cy="4579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583"/>
                <a:gridCol w="3547155"/>
                <a:gridCol w="2814589"/>
              </a:tblGrid>
              <a:tr h="7267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3852911"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2.5.</a:t>
                      </a: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Consolidar e implantar os macroprocessos organizacionais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Divulgação entre as Diretorias, envolvendo todas as coordenações dos macroprocessos.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Otimização e homogeneização dos processos.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Minimização de riscos.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</a:t>
                      </a: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Publicar na intranet os procedimentos adequados aos macroprocessos.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2.Criar o Comitê Interno de Governança.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2821" y="995587"/>
          <a:ext cx="8518357" cy="4866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3099"/>
                <a:gridCol w="3901980"/>
                <a:gridCol w="2813278"/>
              </a:tblGrid>
              <a:tr h="7899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OBJETIVO</a:t>
                      </a:r>
                      <a:r>
                        <a:rPr lang="pt-BR" sz="1600" b="1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ESTRATÉGICO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PRIORIDADE 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META (31.12.2021)</a:t>
                      </a:r>
                      <a:endParaRPr lang="pt-BR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4076850">
                <a:tc>
                  <a:txBody>
                    <a:bodyPr/>
                    <a:lstStyle/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2.6. </a:t>
                      </a:r>
                      <a:r>
                        <a:rPr lang="pt-BR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Impulsionar a  estratégia de marketing e inovação institucional</a:t>
                      </a:r>
                      <a:endParaRPr lang="pt-BR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4800" indent="-30480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Oferta</a:t>
                      </a:r>
                      <a:r>
                        <a:rPr lang="pt-BR" sz="16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de</a:t>
                      </a: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novos serviços digitais (cursos, dados, acervos, publicações, etc.).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Campanha permanente e sistematizada das ações e conteúdos. produzidos ou em andamento.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228600" indent="-141605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Font typeface="+mj-lt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lang="pt-BR" sz="16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Melhoria da comunicação com o uso de meios eletrônicos (site, mídias sociais).</a:t>
                      </a:r>
                      <a:endParaRPr lang="pt-BR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1.Migrar o site da Fundaj para a nova plataforma gov.br.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2.Oferecer novos cursos online ministrados por servidores da Casa.</a:t>
                      </a: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endParaRPr lang="pt-BR" sz="1600" dirty="0"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  <a:p>
                      <a:pPr marL="182880" indent="-18288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dirty="0">
                          <a:effectLst/>
                          <a:latin typeface="+mj-lt"/>
                          <a:ea typeface="Calibri" panose="020F0502020204030204" pitchFamily="34" charset="0"/>
                          <a:cs typeface="+mj-lt"/>
                        </a:rPr>
                        <a:t>3.Digitalizar e disponibilizar  adequadamente os diversos acervos.</a:t>
                      </a:r>
                      <a:endParaRPr lang="pt-BR" sz="1600" b="1" dirty="0">
                        <a:solidFill>
                          <a:schemeClr val="accent3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+mj-lt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09115" y="1475071"/>
          <a:ext cx="8525770" cy="4797006"/>
        </p:xfrm>
        <a:graphic>
          <a:graphicData uri="http://schemas.openxmlformats.org/drawingml/2006/table">
            <a:tbl>
              <a:tblPr/>
              <a:tblGrid>
                <a:gridCol w="2228471"/>
                <a:gridCol w="3249654"/>
                <a:gridCol w="3047645"/>
              </a:tblGrid>
              <a:tr h="736181"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OBJETIVO ESTRATÉGICO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PRIORIDADE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 (31.12.2021)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4060825">
                <a:tc>
                  <a:txBody>
                    <a:bodyPr/>
                    <a:lstStyle>
                      <a:lvl1pPr marL="304800" indent="-3048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304800" marR="0" lvl="0" indent="-30480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3.1.</a:t>
                      </a: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Ampliar o conhecimento sobre o público-alvo da </a:t>
                      </a:r>
                      <a:r>
                        <a:rPr kumimoji="0" lang="pt-BR" altLang="pt-B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Fundaj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28600" indent="-141605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Criação de mecanismos de diálogo com público para avaliação dos serviços.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Abertura ao diálogo com a sociedade civil.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82880" marR="0" lvl="0" indent="-18288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1. Implantar ferramenta questionário /enquete por meio do site e redes sociais - </a:t>
                      </a:r>
                      <a:r>
                        <a:rPr kumimoji="0" lang="ja-JP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“</a:t>
                      </a:r>
                      <a:r>
                        <a:rPr kumimoji="0" lang="pt-BR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A Fundaj quer conhecer você!</a:t>
                      </a:r>
                      <a:r>
                        <a:rPr kumimoji="0" lang="ja-JP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”</a:t>
                      </a:r>
                      <a:r>
                        <a:rPr kumimoji="0" lang="pt-BR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, com dados consolidados.</a:t>
                      </a:r>
                      <a:endParaRPr kumimoji="0" lang="pt-BR" alt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Retângulo de cantos arredondados 15"/>
          <p:cNvSpPr/>
          <p:nvPr/>
        </p:nvSpPr>
        <p:spPr>
          <a:xfrm>
            <a:off x="309115" y="585923"/>
            <a:ext cx="8099425" cy="3683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0" dirty="0">
                <a:solidFill>
                  <a:srgbClr val="404040"/>
                </a:solidFill>
                <a:latin typeface="Arial" panose="020B0604020202020204" pitchFamily="34" charset="0"/>
              </a:rPr>
              <a:t>PERSPECTIVA 3: PÚBLICO-ALVO (CLIENTES)</a:t>
            </a:r>
            <a:endParaRPr lang="pt-BR" altLang="pt-BR" b="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08925" y="541053"/>
          <a:ext cx="8526150" cy="5775893"/>
        </p:xfrm>
        <a:graphic>
          <a:graphicData uri="http://schemas.openxmlformats.org/drawingml/2006/table">
            <a:tbl>
              <a:tblPr/>
              <a:tblGrid>
                <a:gridCol w="2552414"/>
                <a:gridCol w="2753898"/>
                <a:gridCol w="3219838"/>
              </a:tblGrid>
              <a:tr h="585164"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OBJETIVO ESTRATÉGICO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PRIORIDADE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 (31.12.2021)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190729">
                <a:tc>
                  <a:txBody>
                    <a:bodyPr/>
                    <a:lstStyle>
                      <a:lvl1pPr marL="304800" indent="-3048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304800" marR="0" lvl="0" indent="-30480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3.2.</a:t>
                      </a: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Reforçar a articulação em rede com instituições afins nos âmbitos regional, nacional e internacional.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41605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Estabelecimento de parcerias com instituições afins no âmbito regional, nacional e internacional para a realização de projetos conjuntos.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Posição de referência a ser demandada para prestar serviços e realizar projetos nas áreas de atuação da Fundaj.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182880" marR="0" lvl="0" indent="-18288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1.Ampliar a rede de instituições parceiras </a:t>
                      </a:r>
                      <a:r>
                        <a:rPr kumimoji="0" lang="pt-BR" altLang="pt-B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S PGothic" panose="020B0600070205080204" pitchFamily="34" charset="-128"/>
                        </a:rPr>
                        <a:t>(fóruns, comitês, comissões etc.) 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 realizar, pelo 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menos, 3 projetos 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inovadores em parceria. 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182880" marR="0" lvl="0" indent="-18288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182880" marR="0" lvl="0" indent="-18288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2.Realizar e difundir ações oriundas da sociedade. 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1150" y="513197"/>
          <a:ext cx="8521700" cy="5831606"/>
        </p:xfrm>
        <a:graphic>
          <a:graphicData uri="http://schemas.openxmlformats.org/drawingml/2006/table">
            <a:tbl>
              <a:tblPr/>
              <a:tblGrid>
                <a:gridCol w="1774294"/>
                <a:gridCol w="3933337"/>
                <a:gridCol w="2814069"/>
              </a:tblGrid>
              <a:tr h="729381"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OBJETIVO ESTRATÉGICO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PRIORIDADE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 (31.12.2021)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102225">
                <a:tc>
                  <a:txBody>
                    <a:bodyPr/>
                    <a:lstStyle>
                      <a:lvl1pPr marL="304800" indent="-3048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304800" marR="0" lvl="0" indent="-30480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3.3.</a:t>
                      </a: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Ampliar a atuação regional, alcançando todos os estados do Nordeste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228600" indent="-141605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269875" marR="0" lvl="0" indent="-18415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1.Desenvolvimento de projetos e atividades que utilizem o trabalho em rede.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6700" marR="0" lvl="0" indent="-18097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+mj-lt"/>
                        <a:buAutoNum type="arabicPeriod" startAt="2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6700" marR="0" lvl="0" indent="-18097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+mj-lt"/>
                        <a:buAutoNum type="arabicPeriod" startAt="2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6700" marR="0" lvl="0" indent="-18097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+mj-lt"/>
                        <a:buAutoNum type="arabicPeriod" startAt="2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6700" marR="0" lvl="0" indent="-18097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+mj-lt"/>
                        <a:buAutoNum type="arabicPeriod" startAt="2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6700" marR="0" lvl="0" indent="-18097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AutoNum type="arabicPeriod" startAt="2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Integração de redes de pesquisa, de ensino e de promoção cultural existentes no Nordeste.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86995" marR="0" lvl="0" indent="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177800" marR="0" lvl="0" indent="-17780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Ampliar a entrega de produtos e conteúdos </a:t>
                      </a:r>
                      <a:r>
                        <a:rPr kumimoji="0" lang="pt-BR" altLang="pt-B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ao público 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(exposições, oficinas, cursos , seminários, </a:t>
                      </a:r>
                      <a:r>
                        <a:rPr kumimoji="0" lang="pt-BR" altLang="pt-B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podcasts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,) através das redes </a:t>
                      </a:r>
                      <a:r>
                        <a:rPr kumimoji="0" lang="pt-BR" alt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sociais. 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269875" marR="0" lvl="0" indent="-269875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2. 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Incentivar e apoiar instituições parceiras com a finalidade de apresentar projetos inovadores.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11149" y="429410"/>
          <a:ext cx="8521701" cy="5999179"/>
        </p:xfrm>
        <a:graphic>
          <a:graphicData uri="http://schemas.openxmlformats.org/drawingml/2006/table">
            <a:tbl>
              <a:tblPr/>
              <a:tblGrid>
                <a:gridCol w="1774295"/>
                <a:gridCol w="3933337"/>
                <a:gridCol w="2814069"/>
              </a:tblGrid>
              <a:tr h="700104"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OBJETIVO ESTRATÉGICO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PRIORIDADE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META (31.12.2021)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299075">
                <a:tc>
                  <a:txBody>
                    <a:bodyPr/>
                    <a:lstStyle>
                      <a:lvl1pPr marL="304800" indent="-3048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304800" marR="0" lvl="0" indent="-30480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3.4.</a:t>
                      </a:r>
                      <a:r>
                        <a:rPr kumimoji="0" lang="pt-BR" alt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Oferecer serviços com qualidade, atualização tecnológica e facilidade de acesso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 indent="-141605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269875" marR="0" lvl="0" indent="-18288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Democratização e ampliação do acesso ao acervo e aos equipamentos culturais.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9875" marR="0" lvl="0" indent="-18288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Ampliação do acesso ao conhecimento gerado através das pesquisas.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9875" marR="0" lvl="0" indent="-18288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Melhoria da estrutura de pessoal e de equipamentos tecnológicos atualizados de ativos provedores de serviços da instituição (</a:t>
                      </a:r>
                      <a:r>
                        <a:rPr kumimoji="0" lang="pt-BR" altLang="pt-B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Massangana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, EIPP, Vila Digital etc.). (ASCOM)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69875" marR="0" lvl="0" indent="-182880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Atualização e inovação nos meios de comunicação e de oferta de serviços.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228600" marR="0" lvl="0" indent="-141605" algn="l" defTabSz="91313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2251D"/>
                        </a:buClr>
                        <a:buSzTx/>
                        <a:buFont typeface="Arial" panose="020B0604020202020204" pitchFamily="34" charset="0"/>
                        <a:buAutoNum type="arabicPeriod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1pPr>
                      <a:lvl2pPr marL="742950" indent="-28575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2pPr>
                      <a:lvl3pPr marL="11430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3pPr>
                      <a:lvl4pPr marL="16002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4pPr>
                      <a:lvl5pPr marL="2057400" indent="-228600" defTabSz="91313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5pPr>
                      <a:lvl6pPr marL="25146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6pPr>
                      <a:lvl7pPr marL="29718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7pPr>
                      <a:lvl8pPr marL="34290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8pPr>
                      <a:lvl9pPr marL="3886200" indent="-228600" defTabSz="91313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381635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182880" marR="0" lvl="0" indent="-18288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MS PGothic" panose="020B0600070205080204" pitchFamily="34" charset="-128"/>
                        </a:rPr>
                        <a:t>Definir e realizar programação para 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alimentação de dados dos acervos no sistema Sophia. 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177800" marR="0" lvl="0" indent="-17780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MS PGothic" panose="020B0600070205080204" pitchFamily="34" charset="-128"/>
                      </a:endParaRPr>
                    </a:p>
                    <a:p>
                      <a:pPr marL="182880" marR="0" lvl="0" indent="-18288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MS PGothic" panose="020B0600070205080204" pitchFamily="34" charset="-128"/>
                        </a:rPr>
                        <a:t>Implantar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um Repositório Institucional de Pesquisa.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182880" marR="0" lvl="0" indent="-182880" algn="l" defTabSz="91313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</a:pP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3.</a:t>
                      </a:r>
                      <a:r>
                        <a:rPr kumimoji="0" lang="pt-BR" alt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Realizar os investimentos programados para a contratação de equipes especializadas e aquisição de equipamentos.</a:t>
                      </a:r>
                      <a:endParaRPr kumimoji="0" lang="pt-BR" alt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4"/>
          <p:cNvGraphicFramePr/>
          <p:nvPr/>
        </p:nvGraphicFramePr>
        <p:xfrm>
          <a:off x="313169" y="1036227"/>
          <a:ext cx="8517661" cy="5503169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226832"/>
                <a:gridCol w="3429614"/>
                <a:gridCol w="2861215"/>
              </a:tblGrid>
              <a:tr h="77082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OBJETIVO ESTRATÉGICO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PRIORIDADE 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META (31.12.2021)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</a:tr>
              <a:tr h="4732340">
                <a:tc>
                  <a:txBody>
                    <a:bodyPr/>
                    <a:lstStyle/>
                    <a:p>
                      <a:pPr marL="304800" marR="0" lvl="0" indent="-3048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</a:rPr>
                        <a:t>4.1.</a:t>
                      </a:r>
                      <a:r>
                        <a:rPr lang="pt-BR" sz="1600" b="1" u="none" strike="noStrike" cap="none" dirty="0">
                          <a:solidFill>
                            <a:schemeClr val="tx1"/>
                          </a:solidFill>
                        </a:rPr>
                        <a:t>Ampliar a integração e o alinhamento da Fundaj às políticas públicas educacionais do MEC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14097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Font typeface="Arial" panose="020B0604020202020204"/>
                        <a:buAutoNum type="arabicPeriod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Identificação de políticas públicas do MEC com mais afinidades aos objetivos da Fundaj.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14097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Font typeface="Arial" panose="020B0604020202020204"/>
                        <a:buAutoNum type="arabicPeriod"/>
                      </a:pP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Alinhamento estratégico da Fundaj com os setores do MEC.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228600" marR="0" lvl="0" indent="-14097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AutoNum type="arabicPeriod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Estabelecimento de ações conjuntas com CAPES/INEP/FNDE.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4000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Font typeface="Arial" panose="020B0604020202020204"/>
                        <a:buNone/>
                      </a:pPr>
                      <a:endParaRPr sz="1600" b="0" u="none" strike="noStrike" cap="none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/>
                        <a:buAutoNum type="arabicPeriod"/>
                      </a:pPr>
                      <a:endParaRPr lang="pt-BR" sz="1600" dirty="0">
                        <a:latin typeface="+mj-lt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/>
                        <a:buAutoNum type="arabicPeriod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Definir três políticas públicas no âmbito do MEC a serem priorizadas nas ações finalísticas. </a:t>
                      </a:r>
                      <a:endParaRPr lang="pt-BR" sz="1600" dirty="0">
                        <a:solidFill>
                          <a:schemeClr val="tx1"/>
                        </a:solidFill>
                        <a:latin typeface="+mj-lt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69900" marR="0" lvl="0" indent="-34290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600"/>
                        <a:buFont typeface="+mj-lt"/>
                        <a:buAutoNum type="arabicPeriod" startAt="2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Realizar reunião mensal entre as Secretarias do MEC e equipes da Fundaj engajadas nos projetos.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/>
                        <a:buAutoNum type="arabicPeriod" startAt="2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Propor e desenvolver, pelo menos,  seis projetos/ações que </a:t>
                      </a:r>
                      <a:r>
                        <a:rPr lang="pt-BR" sz="1600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contribuam com as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latin typeface="+mj-lt"/>
                        </a:rPr>
                        <a:t> políticas públicas do MEC.</a:t>
                      </a:r>
                      <a:endParaRPr sz="1600" dirty="0">
                        <a:solidFill>
                          <a:schemeClr val="tx1"/>
                        </a:solidFill>
                        <a:latin typeface="+mj-lt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4"/>
          <p:cNvSpPr/>
          <p:nvPr/>
        </p:nvSpPr>
        <p:spPr>
          <a:xfrm>
            <a:off x="313169" y="475766"/>
            <a:ext cx="8380477" cy="31185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tx1"/>
                </a:solidFill>
                <a:latin typeface="+mj-lt"/>
                <a:ea typeface="Verdana" panose="020B0604030504040204"/>
                <a:cs typeface="Verdana" panose="020B0604030504040204"/>
                <a:sym typeface="Verdana" panose="020B0604030504040204"/>
              </a:rPr>
              <a:t>PERSPECTIVA 4: </a:t>
            </a:r>
            <a:r>
              <a:rPr lang="pt-BR" sz="2400" b="0" dirty="0">
                <a:solidFill>
                  <a:schemeClr val="tx1"/>
                </a:solidFill>
                <a:latin typeface="+mj-lt"/>
                <a:ea typeface="Verdana" panose="020B0604030504040204"/>
                <a:cs typeface="Verdana" panose="020B0604030504040204"/>
                <a:sym typeface="Verdana" panose="020B0604030504040204"/>
              </a:rPr>
              <a:t>ESTABILIDADE INSTITUCIONAL </a:t>
            </a:r>
            <a:endParaRPr sz="2400" b="0" i="0" u="none" strike="noStrike" cap="none" dirty="0">
              <a:solidFill>
                <a:schemeClr val="tx1"/>
              </a:solidFill>
              <a:latin typeface="+mj-lt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5"/>
          <p:cNvGraphicFramePr/>
          <p:nvPr/>
        </p:nvGraphicFramePr>
        <p:xfrm>
          <a:off x="310582" y="501315"/>
          <a:ext cx="8522836" cy="585537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171075"/>
                <a:gridCol w="3352377"/>
                <a:gridCol w="2999384"/>
              </a:tblGrid>
              <a:tr h="6215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OBJETIVO ESTRATÉGICO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PRIORIDADE 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META  (31.12.2021)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</a:tr>
              <a:tr h="5233836">
                <a:tc>
                  <a:txBody>
                    <a:bodyPr/>
                    <a:lstStyle/>
                    <a:p>
                      <a:pPr marL="304800" marR="0" lvl="0" indent="-3048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4.2. </a:t>
                      </a:r>
                      <a:r>
                        <a:rPr lang="pt-BR" sz="1600" b="1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Fortalecer o reconhecimento da </a:t>
                      </a:r>
                      <a:r>
                        <a:rPr lang="pt-BR" sz="16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Fundaj</a:t>
                      </a:r>
                      <a:r>
                        <a:rPr lang="pt-BR" sz="1600" b="1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, com difusão dos projetos </a:t>
                      </a: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(nacional e internacional) </a:t>
                      </a:r>
                      <a:r>
                        <a:rPr lang="pt-BR" sz="1600" b="1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dando maior visibilidade à marca.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14097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Font typeface="Arial" panose="020B0604020202020204"/>
                        <a:buAutoNum type="arabicPeriod"/>
                      </a:pPr>
                      <a:endParaRPr lang="pt-BR" sz="1600" b="0" u="none" strike="noStrike" cap="none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  <a:p>
                      <a:pPr marL="228600" marR="0" lvl="0" indent="-140970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Font typeface="Arial" panose="020B0604020202020204"/>
                        <a:buAutoNum type="arabicPeriod"/>
                      </a:pP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Ampliação de parcerias interinstitucionais 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 agências de fomento à pesquisa </a:t>
                      </a:r>
                      <a:r>
                        <a:rPr lang="pt-BR" sz="1600" b="0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(cultura, memória, educação e formação profissional) </a:t>
                      </a: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nos cenários nacional e internacional.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141605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Font typeface="Arial" panose="020B0604020202020204"/>
                        <a:buAutoNum type="arabicPeriod"/>
                      </a:pP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Fortalecimento de ações voltadas para todas as classes sociais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, ampliando o diálogo com a sociedade, comunidade acadêmica e setor público.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228600" marR="0" lvl="0" indent="-141605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Pts val="1600"/>
                        <a:buFont typeface="Arial" panose="020B0604020202020204"/>
                        <a:buAutoNum type="arabicPeriod"/>
                      </a:pP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Reforço à estrutura de comunicação da instituição, em especial nos novos meios de comunicação. 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18859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600"/>
                        <a:buFont typeface="Arial" panose="020B0604020202020204"/>
                        <a:buNone/>
                      </a:pPr>
                      <a:endParaRPr sz="1600" b="0" u="none" strike="noStrike" cap="none" dirty="0">
                        <a:solidFill>
                          <a:schemeClr val="tx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3816350" algn="l"/>
                        </a:tabLs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Elaborar propostas visando parcerias com 4 agências de fomento.</a:t>
                      </a:r>
                      <a:endParaRPr lang="pt-BR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marR="0" lvl="0" indent="-182880" algn="l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16350" algn="l"/>
                        </a:tabLst>
                        <a:defRPr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2. Realizar 10 ações em parcerias interinstitucionais.</a:t>
                      </a:r>
                      <a:endParaRPr lang="pt-BR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marL="182880" indent="-18288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816350" algn="l"/>
                        </a:tabLst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3.Celebrar 10 acordos de cooperação técnica com instituições afins, públicas ou privadas, nacionais e internacionais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.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  <a:p>
                      <a:pPr marL="182880" marR="0" lvl="0" indent="-182880" algn="l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600"/>
                        <a:buNone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4.Ampliar o público atendido em 15%, comparativamente 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</a:rPr>
                        <a:t>a 2019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182880" marR="0" lvl="0" indent="-182880" algn="l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600"/>
                        <a:buNone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5.Ampliar o engajamento nas redes sociais da Fundaj em 25%, comparativamente a 2020.</a:t>
                      </a:r>
                      <a:endParaRPr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marR="0" lvl="0" indent="-182880" algn="l" rtl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SzPts val="1600"/>
                        <a:buNone/>
                      </a:pPr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6.Ter a política de comunicação e difusão atualizada e implantada.</a:t>
                      </a:r>
                      <a:endParaRPr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Google Shape;231;p6"/>
          <p:cNvGraphicFramePr/>
          <p:nvPr/>
        </p:nvGraphicFramePr>
        <p:xfrm>
          <a:off x="309159" y="1028462"/>
          <a:ext cx="8525682" cy="4801075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019122"/>
                <a:gridCol w="3690863"/>
                <a:gridCol w="2815697"/>
              </a:tblGrid>
              <a:tr h="68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OBJETIVO ESTRATÉGICO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 panose="020B0604020202020204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PRIORIDADE 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META (31.12.2021)</a:t>
                      </a:r>
                      <a:endParaRPr dirty="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8000"/>
                    </a:solidFill>
                  </a:tcPr>
                </a:tc>
              </a:tr>
              <a:tr h="4112575">
                <a:tc>
                  <a:txBody>
                    <a:bodyPr/>
                    <a:lstStyle/>
                    <a:p>
                      <a:pPr marL="304800" marR="0" lvl="0" indent="-3048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b="0" u="none" strike="noStrike" cap="none" dirty="0">
                          <a:solidFill>
                            <a:schemeClr val="tx1"/>
                          </a:solidFill>
                        </a:rPr>
                        <a:t>4.3. </a:t>
                      </a:r>
                      <a:r>
                        <a:rPr lang="pt-BR" sz="1600" b="1" u="none" strike="noStrike" cap="none" dirty="0">
                          <a:solidFill>
                            <a:schemeClr val="tx1"/>
                          </a:solidFill>
                        </a:rPr>
                        <a:t>Ampliar a captação de recursos financeiros com diversificação das fontes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Arial" panose="020B0604020202020204"/>
                        <a:buAutoNum type="arabicPeriod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Participação em editais de fomento para acessar outras fontes de recursos.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  <a:p>
                      <a:pPr marL="127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Font typeface="Arial" panose="020B0604020202020204"/>
                        <a:buNone/>
                      </a:pPr>
                      <a:endParaRPr sz="16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600"/>
                        <a:buAutoNum type="arabicPeriod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</a:rPr>
                        <a:t>Acesso a fontes de recursos de governos estaduais, prefeituras,  outros ministérios e instituições públicas e privadas.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/>
                        <a:buAutoNum type="arabicPeriod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Aderir</a:t>
                      </a:r>
                      <a:r>
                        <a:rPr lang="pt-BR" sz="1600" baseline="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 a, no mínimo, 5 editais de fomento.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/>
                        <a:buAutoNum type="arabicPeriod"/>
                      </a:pP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  <a:p>
                      <a:pPr marL="457200" marR="0" lvl="0" indent="-330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Calibri" panose="020F0502020204030204"/>
                        <a:buAutoNum type="arabicPeriod"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+mn-lt"/>
                          <a:ea typeface="Calibri" panose="020F0502020204030204"/>
                          <a:cs typeface="Calibri" panose="020F0502020204030204"/>
                          <a:sym typeface="Calibri" panose="020F0502020204030204"/>
                        </a:rPr>
                        <a:t>Realizar 2 projetos financiados por meio de fontes diversificadas de recursos. </a:t>
                      </a:r>
                      <a:endParaRPr sz="1600" dirty="0">
                        <a:solidFill>
                          <a:schemeClr val="tx1"/>
                        </a:solidFill>
                        <a:latin typeface="+mn-lt"/>
                        <a:ea typeface="Calibri" panose="020F0502020204030204"/>
                        <a:cs typeface="Calibri" panose="020F0502020204030204"/>
                        <a:sym typeface="Calibri" panose="020F0502020204030204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ão de futuro profissional | Espaço Fit Eventos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850150" cy="69819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-885524" y="-50"/>
            <a:ext cx="10838046" cy="7029450"/>
          </a:xfrm>
          <a:prstGeom prst="rect">
            <a:avLst/>
          </a:prstGeom>
          <a:solidFill>
            <a:schemeClr val="tx1">
              <a:lumMod val="50000"/>
              <a:lumOff val="5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935926" y="-85725"/>
            <a:ext cx="10850150" cy="7029450"/>
          </a:xfrm>
          <a:prstGeom prst="rect">
            <a:avLst/>
          </a:prstGeom>
          <a:solidFill>
            <a:srgbClr val="008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18"/>
          <p:cNvSpPr txBox="1">
            <a:spLocks noChangeArrowheads="1"/>
          </p:cNvSpPr>
          <p:nvPr/>
        </p:nvSpPr>
        <p:spPr bwMode="auto">
          <a:xfrm>
            <a:off x="385011" y="2852936"/>
            <a:ext cx="9587589" cy="935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147" tIns="468000" rIns="80147" bIns="40074" anchor="ctr"/>
          <a:lstStyle/>
          <a:p>
            <a:pPr defTabSz="871855" eaLnBrk="1" hangingPunct="1"/>
            <a:r>
              <a:rPr lang="pt-BR" sz="88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Visão de Futuro &amp; Avaliação Estratégica</a:t>
            </a:r>
            <a:endParaRPr lang="pt-BR" sz="88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417" y="6141865"/>
            <a:ext cx="1187909" cy="456643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4BE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5655" y="6110301"/>
            <a:ext cx="1219199" cy="46867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-7" y="-85747"/>
            <a:ext cx="9144000" cy="3771055"/>
          </a:xfrm>
          <a:prstGeom prst="rect">
            <a:avLst/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97" y="1332444"/>
            <a:ext cx="5628792" cy="934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4BE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1"/>
          <p:cNvSpPr txBox="1">
            <a:spLocks noChangeArrowheads="1"/>
          </p:cNvSpPr>
          <p:nvPr/>
        </p:nvSpPr>
        <p:spPr bwMode="auto">
          <a:xfrm>
            <a:off x="662973" y="279028"/>
            <a:ext cx="7594600" cy="580569"/>
          </a:xfrm>
          <a:prstGeom prst="rect">
            <a:avLst/>
          </a:prstGeom>
          <a:noFill/>
          <a:ln>
            <a:noFill/>
          </a:ln>
        </p:spPr>
        <p:txBody>
          <a:bodyPr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3200" dirty="0">
                <a:solidFill>
                  <a:srgbClr val="3756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VISÃO 2025</a:t>
            </a:r>
            <a:endParaRPr lang="pt-BR" altLang="pt-BR" sz="3200" dirty="0">
              <a:solidFill>
                <a:srgbClr val="3756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3186" y="2071000"/>
            <a:ext cx="7894173" cy="2850920"/>
          </a:xfrm>
          <a:prstGeom prst="rect">
            <a:avLst/>
          </a:prstGeom>
          <a:noFill/>
        </p:spPr>
        <p:txBody>
          <a:bodyPr wrap="square" lIns="80147" tIns="40074" rIns="80147" bIns="40074" rtlCol="0" anchor="b">
            <a:spAutoFit/>
          </a:bodyPr>
          <a:lstStyle/>
          <a:p>
            <a:pPr marL="722630">
              <a:tabLst>
                <a:tab pos="7893050" algn="l"/>
                <a:tab pos="7978775" algn="l"/>
              </a:tabLst>
            </a:pPr>
            <a:r>
              <a:rPr lang="pt-BR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 reconhecida por inovar na criação e desenvolvimento de projetos, ofertando serviços que explorem a interdependência entre educação e cultura, contribuindo para a efetividade de políticas públicas.</a:t>
            </a:r>
            <a:endParaRPr lang="pt-BR" sz="2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1800" b="1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5655" y="6110301"/>
            <a:ext cx="1219199" cy="4686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5" y="1669288"/>
            <a:ext cx="516488" cy="40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1057607" y="445893"/>
            <a:ext cx="3167882" cy="457458"/>
          </a:xfrm>
          <a:prstGeom prst="rect">
            <a:avLst/>
          </a:prstGeom>
          <a:noFill/>
          <a:ln>
            <a:noFill/>
          </a:ln>
        </p:spPr>
        <p:txBody>
          <a:bodyPr wrap="square"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0" dirty="0">
                <a:solidFill>
                  <a:srgbClr val="008000"/>
                </a:solidFill>
                <a:latin typeface="Arial" panose="020B0604020202020204" pitchFamily="34" charset="0"/>
              </a:rPr>
              <a:t>OPORTUNIDADES</a:t>
            </a:r>
            <a:endParaRPr lang="pt-BR" altLang="pt-BR" b="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8079" y="1079581"/>
            <a:ext cx="3592540" cy="5590726"/>
          </a:xfrm>
          <a:prstGeom prst="rect">
            <a:avLst/>
          </a:prstGeom>
          <a:solidFill>
            <a:srgbClr val="CCE4BE">
              <a:alpha val="37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lvl="0" indent="-179705">
              <a:buFont typeface="+mj-lt"/>
              <a:buAutoNum type="arabicPeriod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Credibilidade, história, tradição, currículo e reputação da Fundação junto a mídia, formadores de opinião, academia e instituições.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Aproximação com o Governo Federal.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Inovações nas </a:t>
            </a:r>
            <a:r>
              <a:rPr lang="pt-BR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TICs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possibilitando a difusão de conhecimento por meio digital com ampliação do alcance e abrangência dos projetos e ações da </a:t>
            </a:r>
            <a:r>
              <a:rPr lang="pt-BR" sz="1600" b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Fundaj</a:t>
            </a: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Demanda crescente da sociedade por maior inclusão, sustentabilidade e conhecimento crítico e confiável.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Aumento da exigência pela qualificação das políticas públicas (bem projetadas, focadas e avaliadas em sua eficiência e eficácia).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Cooperação interinstitucional.</a:t>
            </a:r>
            <a:endParaRPr lang="pt-BR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77705" y="1084998"/>
            <a:ext cx="3554038" cy="5556434"/>
          </a:xfrm>
          <a:prstGeom prst="rect">
            <a:avLst/>
          </a:prstGeom>
          <a:solidFill>
            <a:srgbClr val="C00000">
              <a:alpha val="8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lvl="0" indent="-179705"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Extinção, por diminuição de representatividade regional.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Concorrência de outras instituições, com surgimento de novos protagonistas.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Velocidade das transformações sociais e tecnológicas, aceleradas pela pandemia.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Instabilidade política, econômica e gerencial, alterando prioridades e acordos / descontinuidade de gestões.  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Redução sistemática de investimentos em ciência, pesquisa e inovação.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Insuficiente reconhecimento por parte do quadro funcional do MEC/Governo Federal.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Cenários fiscais e orçamentários futuros (ausência de concurso público, corte orçamentário, reestruturações administrativas).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aixaDeTexto 11"/>
          <p:cNvSpPr txBox="1">
            <a:spLocks noChangeArrowheads="1"/>
          </p:cNvSpPr>
          <p:nvPr/>
        </p:nvSpPr>
        <p:spPr bwMode="auto">
          <a:xfrm>
            <a:off x="5011995" y="466687"/>
            <a:ext cx="3167882" cy="415871"/>
          </a:xfrm>
          <a:prstGeom prst="rect">
            <a:avLst/>
          </a:prstGeom>
          <a:noFill/>
          <a:ln>
            <a:noFill/>
          </a:ln>
        </p:spPr>
        <p:txBody>
          <a:bodyPr wrap="square"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b="0" dirty="0">
                <a:solidFill>
                  <a:srgbClr val="781C16"/>
                </a:solidFill>
                <a:latin typeface="Arial" panose="020B0604020202020204" pitchFamily="34" charset="0"/>
              </a:rPr>
              <a:t>AMEAÇAS</a:t>
            </a:r>
            <a:endParaRPr lang="pt-BR" altLang="pt-BR" b="0" dirty="0">
              <a:solidFill>
                <a:srgbClr val="781C16"/>
              </a:solidFill>
              <a:latin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93088" y="466687"/>
            <a:ext cx="527086" cy="758039"/>
          </a:xfrm>
          <a:prstGeom prst="rect">
            <a:avLst/>
          </a:prstGeom>
          <a:noFill/>
        </p:spPr>
        <p:txBody>
          <a:bodyPr wrap="square" lIns="80147" tIns="40074" rIns="80147" bIns="40074" rtlCol="0" anchor="b">
            <a:spAutoFit/>
          </a:bodyPr>
          <a:lstStyle/>
          <a:p>
            <a:r>
              <a:rPr lang="pt-BR" sz="6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sz="6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6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1837256" y="499605"/>
            <a:ext cx="1666341" cy="457458"/>
          </a:xfrm>
          <a:prstGeom prst="rect">
            <a:avLst/>
          </a:prstGeom>
          <a:noFill/>
          <a:ln>
            <a:noFill/>
          </a:ln>
        </p:spPr>
        <p:txBody>
          <a:bodyPr wrap="square"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b="0" dirty="0">
                <a:solidFill>
                  <a:srgbClr val="008000"/>
                </a:solidFill>
                <a:latin typeface="Arial" panose="020B0604020202020204" pitchFamily="34" charset="0"/>
              </a:rPr>
              <a:t>FORÇAS</a:t>
            </a:r>
            <a:endParaRPr lang="pt-BR" altLang="pt-BR" b="0" dirty="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70463" y="1156693"/>
            <a:ext cx="3744000" cy="5328000"/>
          </a:xfrm>
          <a:prstGeom prst="rect">
            <a:avLst/>
          </a:prstGeom>
          <a:solidFill>
            <a:srgbClr val="CCE4B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Quadro funcional qualificado, com alta escolaridade, experiência e múltiplas competências. 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Capacidade de responder aos novos desafios da sociedade.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Equipamentos multiculturais.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Acervos (museológico, documental, bibliográfico, fonográfico, iconográfico etc.).</a:t>
            </a:r>
            <a:endParaRPr lang="pt-BR" sz="1500" b="0" strike="sngStrik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Acesso a recursos do Governo Federal / Orçamento disponível para projetos.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Instalações / Estrutura física.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Escola de Governo e mestrados reconhecidos pelos órgãos reguladores.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Capacidade de divulgação.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93381" y="1155030"/>
            <a:ext cx="3744000" cy="5328000"/>
          </a:xfrm>
          <a:prstGeom prst="rect">
            <a:avLst/>
          </a:prstGeom>
          <a:solidFill>
            <a:srgbClr val="C0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Quadro de pessoal: carência de profissionais qualificados, desmotivação, quadro já insuficiente e em processo de redução. 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Restrição de concursos para repor as aposentadorias.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Carência de soluções tecnológicas adequadas / Obsolescência tecnológica.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Baixa difusão de conteúdos. 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 de articulação e interação entre as Diretorias, com dificuldade de integrar as ações.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Insuficiente planejamento institucional e dos projetos.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Dificuldade de reinventar-se e adaptar-se a mudanças.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9705" lvl="0" indent="-179705">
              <a:spcBef>
                <a:spcPts val="600"/>
              </a:spcBef>
              <a:buFont typeface="+mj-lt"/>
              <a:buAutoNum type="arabicPeriod"/>
            </a:pPr>
            <a:r>
              <a:rPr lang="pt-BR" sz="15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Dificuldade de execução orçamentária.</a:t>
            </a:r>
            <a:endParaRPr lang="pt-BR" sz="15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11"/>
          <p:cNvSpPr txBox="1">
            <a:spLocks noChangeArrowheads="1"/>
          </p:cNvSpPr>
          <p:nvPr/>
        </p:nvSpPr>
        <p:spPr bwMode="auto">
          <a:xfrm>
            <a:off x="5397008" y="499605"/>
            <a:ext cx="2418709" cy="457458"/>
          </a:xfrm>
          <a:prstGeom prst="rect">
            <a:avLst/>
          </a:prstGeom>
          <a:noFill/>
          <a:ln>
            <a:noFill/>
          </a:ln>
        </p:spPr>
        <p:txBody>
          <a:bodyPr wrap="square"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b="0" dirty="0">
                <a:solidFill>
                  <a:srgbClr val="781C16"/>
                </a:solidFill>
                <a:latin typeface="Arial" panose="020B0604020202020204" pitchFamily="34" charset="0"/>
              </a:rPr>
              <a:t>FRAQUEZAS</a:t>
            </a:r>
            <a:endParaRPr lang="pt-BR" altLang="pt-BR" b="0" dirty="0">
              <a:solidFill>
                <a:srgbClr val="781C16"/>
              </a:solidFill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21051" y="578043"/>
            <a:ext cx="527086" cy="758039"/>
          </a:xfrm>
          <a:prstGeom prst="rect">
            <a:avLst/>
          </a:prstGeom>
          <a:noFill/>
        </p:spPr>
        <p:txBody>
          <a:bodyPr wrap="square" lIns="80147" tIns="40074" rIns="80147" bIns="40074" rtlCol="0" anchor="b">
            <a:spAutoFit/>
          </a:bodyPr>
          <a:lstStyle/>
          <a:p>
            <a:r>
              <a:rPr lang="pt-BR" sz="6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sz="66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7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aching e o profissional do futur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542946" cy="6957392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>
            <a:off x="1692275" y="1412875"/>
            <a:ext cx="7664450" cy="1976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724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8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-171400"/>
            <a:ext cx="9541397" cy="7029450"/>
          </a:xfrm>
          <a:prstGeom prst="rect">
            <a:avLst/>
          </a:prstGeom>
          <a:solidFill>
            <a:schemeClr val="tx1">
              <a:lumMod val="50000"/>
              <a:lumOff val="5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935926" y="-85725"/>
            <a:ext cx="10850150" cy="7029450"/>
          </a:xfrm>
          <a:prstGeom prst="rect">
            <a:avLst/>
          </a:prstGeom>
          <a:solidFill>
            <a:srgbClr val="008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28" name="CaixaDeTexto 18"/>
          <p:cNvSpPr txBox="1">
            <a:spLocks noChangeArrowheads="1"/>
          </p:cNvSpPr>
          <p:nvPr/>
        </p:nvSpPr>
        <p:spPr bwMode="auto">
          <a:xfrm>
            <a:off x="-552063" y="2401094"/>
            <a:ext cx="9217670" cy="2303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0147" tIns="468000" rIns="80147" bIns="40074" anchor="ctr"/>
          <a:lstStyle/>
          <a:p>
            <a:pPr algn="ctr" defTabSz="871855">
              <a:lnSpc>
                <a:spcPct val="90000"/>
              </a:lnSpc>
            </a:pPr>
            <a:r>
              <a:rPr lang="pt-BR" sz="80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Desafio Estratégico</a:t>
            </a:r>
            <a:endParaRPr lang="pt-BR" sz="8000" b="1" baseline="30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417" y="6141865"/>
            <a:ext cx="1187909" cy="4566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4BE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1"/>
          <p:cNvSpPr txBox="1">
            <a:spLocks noChangeArrowheads="1"/>
          </p:cNvSpPr>
          <p:nvPr/>
        </p:nvSpPr>
        <p:spPr bwMode="auto">
          <a:xfrm>
            <a:off x="672598" y="341091"/>
            <a:ext cx="7594600" cy="457458"/>
          </a:xfrm>
          <a:prstGeom prst="rect">
            <a:avLst/>
          </a:prstGeom>
          <a:noFill/>
          <a:ln>
            <a:noFill/>
          </a:ln>
        </p:spPr>
        <p:txBody>
          <a:bodyPr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dirty="0">
                <a:solidFill>
                  <a:srgbClr val="375623"/>
                </a:solidFill>
                <a:latin typeface="Arial" panose="020B0604020202020204" pitchFamily="34" charset="0"/>
              </a:rPr>
              <a:t>DESAFIO 2021 DA FUNDAJ</a:t>
            </a:r>
            <a:endParaRPr lang="pt-BR" altLang="pt-BR" dirty="0">
              <a:solidFill>
                <a:srgbClr val="375623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11"/>
          <p:cNvSpPr txBox="1">
            <a:spLocks noChangeArrowheads="1"/>
          </p:cNvSpPr>
          <p:nvPr/>
        </p:nvSpPr>
        <p:spPr bwMode="auto">
          <a:xfrm>
            <a:off x="672598" y="3570871"/>
            <a:ext cx="7594600" cy="457458"/>
          </a:xfrm>
          <a:prstGeom prst="rect">
            <a:avLst/>
          </a:prstGeom>
          <a:noFill/>
          <a:ln>
            <a:noFill/>
          </a:ln>
        </p:spPr>
        <p:txBody>
          <a:bodyPr lIns="87272" tIns="43637" rIns="87272" bIns="43637">
            <a:spAutoFit/>
          </a:bodyPr>
          <a:lstStyle>
            <a:lvl1pPr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dirty="0">
                <a:solidFill>
                  <a:srgbClr val="375623"/>
                </a:solidFill>
                <a:latin typeface="Arial" panose="020B0604020202020204" pitchFamily="34" charset="0"/>
              </a:rPr>
              <a:t>DESAFIO 2021 DA GESTÃO</a:t>
            </a:r>
            <a:endParaRPr lang="pt-BR" altLang="pt-BR" dirty="0">
              <a:solidFill>
                <a:srgbClr val="375623"/>
              </a:solidFill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19134" y="1247329"/>
            <a:ext cx="7197238" cy="2050701"/>
          </a:xfrm>
          <a:prstGeom prst="rect">
            <a:avLst/>
          </a:prstGeom>
          <a:noFill/>
        </p:spPr>
        <p:txBody>
          <a:bodyPr wrap="square" lIns="80147" tIns="40074" rIns="80147" bIns="40074" rtlCol="0" anchor="b">
            <a:spAutoFit/>
          </a:bodyPr>
          <a:lstStyle/>
          <a:p>
            <a:r>
              <a:rPr lang="pt-BR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Retomar o protagonismo, com foco em projetos estratégicos e articulações, considerando o ambiente de pandemia global. </a:t>
            </a:r>
            <a:endParaRPr lang="pt-BR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4800" b="1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rma em L 8"/>
          <p:cNvSpPr/>
          <p:nvPr/>
        </p:nvSpPr>
        <p:spPr>
          <a:xfrm rot="13458294">
            <a:off x="698549" y="1320654"/>
            <a:ext cx="350775" cy="345885"/>
          </a:xfrm>
          <a:prstGeom prst="corner">
            <a:avLst/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19134" y="4301170"/>
            <a:ext cx="7197238" cy="2050701"/>
          </a:xfrm>
          <a:prstGeom prst="rect">
            <a:avLst/>
          </a:prstGeom>
          <a:noFill/>
        </p:spPr>
        <p:txBody>
          <a:bodyPr wrap="square" lIns="80147" tIns="40074" rIns="80147" bIns="40074" rtlCol="0" anchor="b">
            <a:spAutoFit/>
          </a:bodyPr>
          <a:lstStyle/>
          <a:p>
            <a:r>
              <a:rPr lang="pt-BR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Integrar os setores e otimizar recursos e resultados, com inovação e avanço tecnológico, incorporando novas formas de trabalho. </a:t>
            </a:r>
            <a:endParaRPr lang="pt-BR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4800" b="1" baseline="30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rma em L 10"/>
          <p:cNvSpPr/>
          <p:nvPr/>
        </p:nvSpPr>
        <p:spPr>
          <a:xfrm rot="13458294">
            <a:off x="698549" y="4331030"/>
            <a:ext cx="350775" cy="345885"/>
          </a:xfrm>
          <a:prstGeom prst="corner">
            <a:avLst/>
          </a:prstGeom>
          <a:solidFill>
            <a:srgbClr val="3756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5655" y="6110301"/>
            <a:ext cx="1219199" cy="468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TemaTGI">
  <a:themeElements>
    <a:clrScheme name="TemaTGI">
      <a:dk1>
        <a:srgbClr val="000000"/>
      </a:dk1>
      <a:lt1>
        <a:sysClr val="window" lastClr="FFFFFF"/>
      </a:lt1>
      <a:dk2>
        <a:srgbClr val="A0251D"/>
      </a:dk2>
      <a:lt2>
        <a:srgbClr val="EEECE1"/>
      </a:lt2>
      <a:accent1>
        <a:srgbClr val="DA251D"/>
      </a:accent1>
      <a:accent2>
        <a:srgbClr val="BE1E1B"/>
      </a:accent2>
      <a:accent3>
        <a:srgbClr val="A0251D"/>
      </a:accent3>
      <a:accent4>
        <a:srgbClr val="82251D"/>
      </a:accent4>
      <a:accent5>
        <a:srgbClr val="64251D"/>
      </a:accent5>
      <a:accent6>
        <a:srgbClr val="000000"/>
      </a:accent6>
      <a:hlink>
        <a:srgbClr val="828282"/>
      </a:hlink>
      <a:folHlink>
        <a:srgbClr val="DA251D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80147" tIns="40074" rIns="80147" bIns="40074" rtlCol="0" anchor="b">
        <a:spAutoFit/>
      </a:bodyPr>
      <a:lstStyle>
        <a:defPPr>
          <a:defRPr sz="6600" b="1" baseline="30000" dirty="0" smtClean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17069</Words>
  <Application>WPS Presentation</Application>
  <PresentationFormat>On-screen Show (4:3)</PresentationFormat>
  <Paragraphs>559</Paragraphs>
  <Slides>40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40</vt:i4>
      </vt:variant>
    </vt:vector>
  </HeadingPairs>
  <TitlesOfParts>
    <vt:vector size="67" baseType="lpstr">
      <vt:lpstr>Arial</vt:lpstr>
      <vt:lpstr>SimSun</vt:lpstr>
      <vt:lpstr>Wingdings</vt:lpstr>
      <vt:lpstr>Verdana</vt:lpstr>
      <vt:lpstr>MS PGothic</vt:lpstr>
      <vt:lpstr>Times</vt:lpstr>
      <vt:lpstr>Times New Roman</vt:lpstr>
      <vt:lpstr>Arial</vt:lpstr>
      <vt:lpstr>Microsoft YaHei</vt:lpstr>
      <vt:lpstr/>
      <vt:lpstr>Arial Unicode MS</vt:lpstr>
      <vt:lpstr>Calibri</vt:lpstr>
      <vt:lpstr>Calibri</vt:lpstr>
      <vt:lpstr>Verdana</vt:lpstr>
      <vt:lpstr>Segoe Print</vt:lpstr>
      <vt:lpstr>TemaTGI</vt:lpstr>
      <vt:lpstr>1_TemaTGI</vt:lpstr>
      <vt:lpstr>2_TemaTGI</vt:lpstr>
      <vt:lpstr>3_TemaTGI</vt:lpstr>
      <vt:lpstr>4_TemaTGI</vt:lpstr>
      <vt:lpstr>Estrutura padrão</vt:lpstr>
      <vt:lpstr>1_Estrutura padrão</vt:lpstr>
      <vt:lpstr>5_TemaTGI</vt:lpstr>
      <vt:lpstr>6_TemaTGI</vt:lpstr>
      <vt:lpstr>7_TemaTGI</vt:lpstr>
      <vt:lpstr>8_TemaTGI</vt:lpstr>
      <vt:lpstr>TemaTGI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INTG Instituto da Gestão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Fundaj PDL 18.02 PE O5</dc:title>
  <dc:creator>fatima@tgi.com.br</dc:creator>
  <cp:lastModifiedBy>allan.araujo</cp:lastModifiedBy>
  <cp:revision>1916</cp:revision>
  <cp:lastPrinted>2019-08-02T19:11:00Z</cp:lastPrinted>
  <dcterms:created xsi:type="dcterms:W3CDTF">2003-04-11T20:31:00Z</dcterms:created>
  <dcterms:modified xsi:type="dcterms:W3CDTF">2021-10-06T14:27:14Z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1046-11.2.0.9665</vt:lpwstr>
  </property>
</Properties>
</file>