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9" r:id="rId3"/>
    <p:sldId id="261" r:id="rId4"/>
    <p:sldId id="289" r:id="rId5"/>
    <p:sldId id="262" r:id="rId6"/>
    <p:sldId id="265" r:id="rId7"/>
    <p:sldId id="266" r:id="rId8"/>
    <p:sldId id="291" r:id="rId9"/>
    <p:sldId id="267" r:id="rId10"/>
    <p:sldId id="270" r:id="rId11"/>
    <p:sldId id="271" r:id="rId12"/>
    <p:sldId id="288" r:id="rId13"/>
    <p:sldId id="287" r:id="rId14"/>
    <p:sldId id="285" r:id="rId15"/>
    <p:sldId id="284" r:id="rId16"/>
    <p:sldId id="272" r:id="rId17"/>
    <p:sldId id="276" r:id="rId18"/>
    <p:sldId id="277" r:id="rId19"/>
    <p:sldId id="278" r:id="rId20"/>
    <p:sldId id="292" r:id="rId21"/>
    <p:sldId id="279" r:id="rId22"/>
    <p:sldId id="280" r:id="rId23"/>
    <p:sldId id="293" r:id="rId24"/>
    <p:sldId id="294" r:id="rId25"/>
    <p:sldId id="295" r:id="rId26"/>
    <p:sldId id="301" r:id="rId27"/>
    <p:sldId id="297" r:id="rId28"/>
    <p:sldId id="298" r:id="rId29"/>
    <p:sldId id="299" r:id="rId30"/>
    <p:sldId id="300" r:id="rId31"/>
    <p:sldId id="282" r:id="rId32"/>
    <p:sldId id="283" r:id="rId33"/>
    <p:sldId id="302" r:id="rId34"/>
    <p:sldId id="286" r:id="rId35"/>
    <p:sldId id="296" r:id="rId36"/>
    <p:sldId id="258"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03" autoAdjust="0"/>
    <p:restoredTop sz="94660"/>
  </p:normalViewPr>
  <p:slideViewPr>
    <p:cSldViewPr snapToGrid="0">
      <p:cViewPr>
        <p:scale>
          <a:sx n="75" d="100"/>
          <a:sy n="75" d="100"/>
        </p:scale>
        <p:origin x="131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1B3958-5721-45B3-A6B0-429302B41197}" type="doc">
      <dgm:prSet loTypeId="urn:microsoft.com/office/officeart/2005/8/layout/hierarchy4" loCatId="list" qsTypeId="urn:microsoft.com/office/officeart/2005/8/quickstyle/simple3" qsCatId="simple" csTypeId="urn:microsoft.com/office/officeart/2005/8/colors/accent1_2" csCatId="accent1" phldr="1"/>
      <dgm:spPr/>
      <dgm:t>
        <a:bodyPr/>
        <a:lstStyle/>
        <a:p>
          <a:endParaRPr lang="pt-BR"/>
        </a:p>
      </dgm:t>
    </dgm:pt>
    <dgm:pt modelId="{24CC02CF-6A69-40D9-BFD3-67B9287D8E6F}">
      <dgm:prSet phldrT="[Texto]" custT="1"/>
      <dgm:spPr/>
      <dgm:t>
        <a:bodyPr/>
        <a:lstStyle/>
        <a:p>
          <a:r>
            <a:rPr lang="pt-BR" sz="4400" dirty="0" smtClean="0"/>
            <a:t>METODOLOGIA DE TRABALHO</a:t>
          </a:r>
          <a:endParaRPr lang="pt-BR" sz="4400" dirty="0"/>
        </a:p>
      </dgm:t>
    </dgm:pt>
    <dgm:pt modelId="{F41FAD08-6F1B-40F0-B702-68570A4F128B}" type="parTrans" cxnId="{1050067E-4411-4CEC-8838-B6F58337B35F}">
      <dgm:prSet/>
      <dgm:spPr/>
      <dgm:t>
        <a:bodyPr/>
        <a:lstStyle/>
        <a:p>
          <a:endParaRPr lang="pt-BR"/>
        </a:p>
      </dgm:t>
    </dgm:pt>
    <dgm:pt modelId="{EE1248EC-ADA9-4347-879D-88ABE839AB5D}" type="sibTrans" cxnId="{1050067E-4411-4CEC-8838-B6F58337B35F}">
      <dgm:prSet/>
      <dgm:spPr/>
      <dgm:t>
        <a:bodyPr/>
        <a:lstStyle/>
        <a:p>
          <a:endParaRPr lang="pt-BR"/>
        </a:p>
      </dgm:t>
    </dgm:pt>
    <dgm:pt modelId="{67D10C41-B397-4800-8DE9-2F8E169B1E0C}">
      <dgm:prSet phldrT="[Texto]"/>
      <dgm:spPr/>
      <dgm:t>
        <a:bodyPr/>
        <a:lstStyle/>
        <a:p>
          <a:r>
            <a:rPr lang="pt-BR" dirty="0" smtClean="0"/>
            <a:t>Fornecimento de manuais</a:t>
          </a:r>
          <a:endParaRPr lang="pt-BR" dirty="0"/>
        </a:p>
      </dgm:t>
    </dgm:pt>
    <dgm:pt modelId="{7FFDF75E-8782-44D1-88D7-21854E4DEFDD}" type="parTrans" cxnId="{512D64DE-7CF9-4002-9455-6AC9CE83016F}">
      <dgm:prSet/>
      <dgm:spPr/>
      <dgm:t>
        <a:bodyPr/>
        <a:lstStyle/>
        <a:p>
          <a:endParaRPr lang="pt-BR"/>
        </a:p>
      </dgm:t>
    </dgm:pt>
    <dgm:pt modelId="{B81E6C5E-D789-4B62-8F5A-2C440EA768DF}" type="sibTrans" cxnId="{512D64DE-7CF9-4002-9455-6AC9CE83016F}">
      <dgm:prSet/>
      <dgm:spPr/>
      <dgm:t>
        <a:bodyPr/>
        <a:lstStyle/>
        <a:p>
          <a:endParaRPr lang="pt-BR"/>
        </a:p>
      </dgm:t>
    </dgm:pt>
    <dgm:pt modelId="{C786D2F9-017D-4A0E-8EBB-EC1FF987E43B}">
      <dgm:prSet phldrT="[Texto]"/>
      <dgm:spPr/>
      <dgm:t>
        <a:bodyPr/>
        <a:lstStyle/>
        <a:p>
          <a:r>
            <a:rPr lang="pt-BR" dirty="0" smtClean="0"/>
            <a:t>Capacitação de  servidores municipais</a:t>
          </a:r>
          <a:endParaRPr lang="pt-BR" dirty="0"/>
        </a:p>
      </dgm:t>
    </dgm:pt>
    <dgm:pt modelId="{A516C967-1B09-4CEF-BD5D-7EB80354A220}" type="parTrans" cxnId="{6C97F2DD-9617-44E6-918B-FBCE680B793F}">
      <dgm:prSet/>
      <dgm:spPr/>
      <dgm:t>
        <a:bodyPr/>
        <a:lstStyle/>
        <a:p>
          <a:endParaRPr lang="pt-BR"/>
        </a:p>
      </dgm:t>
    </dgm:pt>
    <dgm:pt modelId="{709CCCFE-0127-4FEF-A00E-0A28DCB506B9}" type="sibTrans" cxnId="{6C97F2DD-9617-44E6-918B-FBCE680B793F}">
      <dgm:prSet/>
      <dgm:spPr/>
      <dgm:t>
        <a:bodyPr/>
        <a:lstStyle/>
        <a:p>
          <a:endParaRPr lang="pt-BR"/>
        </a:p>
      </dgm:t>
    </dgm:pt>
    <dgm:pt modelId="{0C55C613-2C05-4AB5-AF1D-DD7FC69F8B2D}">
      <dgm:prSet phldrT="[Texto]"/>
      <dgm:spPr/>
      <dgm:t>
        <a:bodyPr/>
        <a:lstStyle/>
        <a:p>
          <a:r>
            <a:rPr lang="pt-BR" dirty="0" smtClean="0"/>
            <a:t>Assessoramento técnico presencial e a distância</a:t>
          </a:r>
          <a:endParaRPr lang="pt-BR" dirty="0"/>
        </a:p>
      </dgm:t>
    </dgm:pt>
    <dgm:pt modelId="{4C239FC5-4957-49DB-8E3E-D733C833668F}" type="parTrans" cxnId="{44375777-9BBC-4204-AC45-9F3836A2FA03}">
      <dgm:prSet/>
      <dgm:spPr/>
    </dgm:pt>
    <dgm:pt modelId="{D594A048-E187-4917-98BE-F325136F9390}" type="sibTrans" cxnId="{44375777-9BBC-4204-AC45-9F3836A2FA03}">
      <dgm:prSet/>
      <dgm:spPr/>
    </dgm:pt>
    <dgm:pt modelId="{BC52AA81-3A55-48A6-9649-A1F552DF238F}" type="pres">
      <dgm:prSet presAssocID="{631B3958-5721-45B3-A6B0-429302B41197}" presName="Name0" presStyleCnt="0">
        <dgm:presLayoutVars>
          <dgm:chPref val="1"/>
          <dgm:dir/>
          <dgm:animOne val="branch"/>
          <dgm:animLvl val="lvl"/>
          <dgm:resizeHandles/>
        </dgm:presLayoutVars>
      </dgm:prSet>
      <dgm:spPr/>
      <dgm:t>
        <a:bodyPr/>
        <a:lstStyle/>
        <a:p>
          <a:endParaRPr lang="pt-BR"/>
        </a:p>
      </dgm:t>
    </dgm:pt>
    <dgm:pt modelId="{D091CA2D-DD4A-4137-85A8-083A21C3BBF5}" type="pres">
      <dgm:prSet presAssocID="{24CC02CF-6A69-40D9-BFD3-67B9287D8E6F}" presName="vertOne" presStyleCnt="0"/>
      <dgm:spPr/>
    </dgm:pt>
    <dgm:pt modelId="{AE64E6DD-1A48-4897-B486-7DE1D7247A9E}" type="pres">
      <dgm:prSet presAssocID="{24CC02CF-6A69-40D9-BFD3-67B9287D8E6F}" presName="txOne" presStyleLbl="node0" presStyleIdx="0" presStyleCnt="1" custScaleY="52638">
        <dgm:presLayoutVars>
          <dgm:chPref val="3"/>
        </dgm:presLayoutVars>
      </dgm:prSet>
      <dgm:spPr/>
      <dgm:t>
        <a:bodyPr/>
        <a:lstStyle/>
        <a:p>
          <a:endParaRPr lang="pt-BR"/>
        </a:p>
      </dgm:t>
    </dgm:pt>
    <dgm:pt modelId="{1FEA1A87-F917-4BB7-BD6D-971959B155F6}" type="pres">
      <dgm:prSet presAssocID="{24CC02CF-6A69-40D9-BFD3-67B9287D8E6F}" presName="parTransOne" presStyleCnt="0"/>
      <dgm:spPr/>
    </dgm:pt>
    <dgm:pt modelId="{9B8476F7-18A4-43AD-B680-D279C95D826C}" type="pres">
      <dgm:prSet presAssocID="{24CC02CF-6A69-40D9-BFD3-67B9287D8E6F}" presName="horzOne" presStyleCnt="0"/>
      <dgm:spPr/>
    </dgm:pt>
    <dgm:pt modelId="{71BCA16E-F942-4F16-950C-72BE290B5F1F}" type="pres">
      <dgm:prSet presAssocID="{67D10C41-B397-4800-8DE9-2F8E169B1E0C}" presName="vertTwo" presStyleCnt="0"/>
      <dgm:spPr/>
    </dgm:pt>
    <dgm:pt modelId="{9AB17637-FB25-4537-9486-86C55E57B510}" type="pres">
      <dgm:prSet presAssocID="{67D10C41-B397-4800-8DE9-2F8E169B1E0C}" presName="txTwo" presStyleLbl="node2" presStyleIdx="0" presStyleCnt="3">
        <dgm:presLayoutVars>
          <dgm:chPref val="3"/>
        </dgm:presLayoutVars>
      </dgm:prSet>
      <dgm:spPr/>
      <dgm:t>
        <a:bodyPr/>
        <a:lstStyle/>
        <a:p>
          <a:endParaRPr lang="pt-BR"/>
        </a:p>
      </dgm:t>
    </dgm:pt>
    <dgm:pt modelId="{6D089F2D-F631-4C45-B4C9-DF79DF532432}" type="pres">
      <dgm:prSet presAssocID="{67D10C41-B397-4800-8DE9-2F8E169B1E0C}" presName="horzTwo" presStyleCnt="0"/>
      <dgm:spPr/>
    </dgm:pt>
    <dgm:pt modelId="{544F2ED8-01A0-4040-8F0F-743D4481B736}" type="pres">
      <dgm:prSet presAssocID="{B81E6C5E-D789-4B62-8F5A-2C440EA768DF}" presName="sibSpaceTwo" presStyleCnt="0"/>
      <dgm:spPr/>
    </dgm:pt>
    <dgm:pt modelId="{113205B9-8DC6-4E5C-B15E-05B2E7650767}" type="pres">
      <dgm:prSet presAssocID="{C786D2F9-017D-4A0E-8EBB-EC1FF987E43B}" presName="vertTwo" presStyleCnt="0"/>
      <dgm:spPr/>
    </dgm:pt>
    <dgm:pt modelId="{2F5DF7C8-876A-4F38-8D2E-AFDFB92E4C34}" type="pres">
      <dgm:prSet presAssocID="{C786D2F9-017D-4A0E-8EBB-EC1FF987E43B}" presName="txTwo" presStyleLbl="node2" presStyleIdx="1" presStyleCnt="3">
        <dgm:presLayoutVars>
          <dgm:chPref val="3"/>
        </dgm:presLayoutVars>
      </dgm:prSet>
      <dgm:spPr/>
      <dgm:t>
        <a:bodyPr/>
        <a:lstStyle/>
        <a:p>
          <a:endParaRPr lang="pt-BR"/>
        </a:p>
      </dgm:t>
    </dgm:pt>
    <dgm:pt modelId="{495EA5D0-D28E-450B-A560-49A0941E6B23}" type="pres">
      <dgm:prSet presAssocID="{C786D2F9-017D-4A0E-8EBB-EC1FF987E43B}" presName="horzTwo" presStyleCnt="0"/>
      <dgm:spPr/>
    </dgm:pt>
    <dgm:pt modelId="{27AD791D-E94D-491C-8E17-C85D66CA1547}" type="pres">
      <dgm:prSet presAssocID="{709CCCFE-0127-4FEF-A00E-0A28DCB506B9}" presName="sibSpaceTwo" presStyleCnt="0"/>
      <dgm:spPr/>
    </dgm:pt>
    <dgm:pt modelId="{C7DFAD2A-317C-4386-9684-48A9C2F5F32E}" type="pres">
      <dgm:prSet presAssocID="{0C55C613-2C05-4AB5-AF1D-DD7FC69F8B2D}" presName="vertTwo" presStyleCnt="0"/>
      <dgm:spPr/>
    </dgm:pt>
    <dgm:pt modelId="{C8C9A3CF-48D2-4600-BC13-69CA5E9F6DC5}" type="pres">
      <dgm:prSet presAssocID="{0C55C613-2C05-4AB5-AF1D-DD7FC69F8B2D}" presName="txTwo" presStyleLbl="node2" presStyleIdx="2" presStyleCnt="3">
        <dgm:presLayoutVars>
          <dgm:chPref val="3"/>
        </dgm:presLayoutVars>
      </dgm:prSet>
      <dgm:spPr/>
      <dgm:t>
        <a:bodyPr/>
        <a:lstStyle/>
        <a:p>
          <a:endParaRPr lang="pt-BR"/>
        </a:p>
      </dgm:t>
    </dgm:pt>
    <dgm:pt modelId="{A93F1AE2-7ABD-492C-A3E1-8620DF96B03E}" type="pres">
      <dgm:prSet presAssocID="{0C55C613-2C05-4AB5-AF1D-DD7FC69F8B2D}" presName="horzTwo" presStyleCnt="0"/>
      <dgm:spPr/>
    </dgm:pt>
  </dgm:ptLst>
  <dgm:cxnLst>
    <dgm:cxn modelId="{1050067E-4411-4CEC-8838-B6F58337B35F}" srcId="{631B3958-5721-45B3-A6B0-429302B41197}" destId="{24CC02CF-6A69-40D9-BFD3-67B9287D8E6F}" srcOrd="0" destOrd="0" parTransId="{F41FAD08-6F1B-40F0-B702-68570A4F128B}" sibTransId="{EE1248EC-ADA9-4347-879D-88ABE839AB5D}"/>
    <dgm:cxn modelId="{44375777-9BBC-4204-AC45-9F3836A2FA03}" srcId="{24CC02CF-6A69-40D9-BFD3-67B9287D8E6F}" destId="{0C55C613-2C05-4AB5-AF1D-DD7FC69F8B2D}" srcOrd="2" destOrd="0" parTransId="{4C239FC5-4957-49DB-8E3E-D733C833668F}" sibTransId="{D594A048-E187-4917-98BE-F325136F9390}"/>
    <dgm:cxn modelId="{F742162F-CD38-4F00-B630-318FDD15BD3A}" type="presOf" srcId="{C786D2F9-017D-4A0E-8EBB-EC1FF987E43B}" destId="{2F5DF7C8-876A-4F38-8D2E-AFDFB92E4C34}" srcOrd="0" destOrd="0" presId="urn:microsoft.com/office/officeart/2005/8/layout/hierarchy4"/>
    <dgm:cxn modelId="{7266DF11-40B0-4721-AFDF-BCE374AE1809}" type="presOf" srcId="{67D10C41-B397-4800-8DE9-2F8E169B1E0C}" destId="{9AB17637-FB25-4537-9486-86C55E57B510}" srcOrd="0" destOrd="0" presId="urn:microsoft.com/office/officeart/2005/8/layout/hierarchy4"/>
    <dgm:cxn modelId="{B069BB2D-F37F-4F5F-971A-9E0A22D21A82}" type="presOf" srcId="{24CC02CF-6A69-40D9-BFD3-67B9287D8E6F}" destId="{AE64E6DD-1A48-4897-B486-7DE1D7247A9E}" srcOrd="0" destOrd="0" presId="urn:microsoft.com/office/officeart/2005/8/layout/hierarchy4"/>
    <dgm:cxn modelId="{06F64249-D71E-4DD1-989D-252E4E7A1591}" type="presOf" srcId="{0C55C613-2C05-4AB5-AF1D-DD7FC69F8B2D}" destId="{C8C9A3CF-48D2-4600-BC13-69CA5E9F6DC5}" srcOrd="0" destOrd="0" presId="urn:microsoft.com/office/officeart/2005/8/layout/hierarchy4"/>
    <dgm:cxn modelId="{347702E5-79F7-4702-A94B-BE88FC857B2E}" type="presOf" srcId="{631B3958-5721-45B3-A6B0-429302B41197}" destId="{BC52AA81-3A55-48A6-9649-A1F552DF238F}" srcOrd="0" destOrd="0" presId="urn:microsoft.com/office/officeart/2005/8/layout/hierarchy4"/>
    <dgm:cxn modelId="{512D64DE-7CF9-4002-9455-6AC9CE83016F}" srcId="{24CC02CF-6A69-40D9-BFD3-67B9287D8E6F}" destId="{67D10C41-B397-4800-8DE9-2F8E169B1E0C}" srcOrd="0" destOrd="0" parTransId="{7FFDF75E-8782-44D1-88D7-21854E4DEFDD}" sibTransId="{B81E6C5E-D789-4B62-8F5A-2C440EA768DF}"/>
    <dgm:cxn modelId="{6C97F2DD-9617-44E6-918B-FBCE680B793F}" srcId="{24CC02CF-6A69-40D9-BFD3-67B9287D8E6F}" destId="{C786D2F9-017D-4A0E-8EBB-EC1FF987E43B}" srcOrd="1" destOrd="0" parTransId="{A516C967-1B09-4CEF-BD5D-7EB80354A220}" sibTransId="{709CCCFE-0127-4FEF-A00E-0A28DCB506B9}"/>
    <dgm:cxn modelId="{F8A0A722-4DD9-4965-AF2A-047C8E264BF9}" type="presParOf" srcId="{BC52AA81-3A55-48A6-9649-A1F552DF238F}" destId="{D091CA2D-DD4A-4137-85A8-083A21C3BBF5}" srcOrd="0" destOrd="0" presId="urn:microsoft.com/office/officeart/2005/8/layout/hierarchy4"/>
    <dgm:cxn modelId="{32DCFF08-3E83-429A-9044-422B48EA053A}" type="presParOf" srcId="{D091CA2D-DD4A-4137-85A8-083A21C3BBF5}" destId="{AE64E6DD-1A48-4897-B486-7DE1D7247A9E}" srcOrd="0" destOrd="0" presId="urn:microsoft.com/office/officeart/2005/8/layout/hierarchy4"/>
    <dgm:cxn modelId="{156E93ED-2D6E-43EC-ACF1-C6FF22305EBD}" type="presParOf" srcId="{D091CA2D-DD4A-4137-85A8-083A21C3BBF5}" destId="{1FEA1A87-F917-4BB7-BD6D-971959B155F6}" srcOrd="1" destOrd="0" presId="urn:microsoft.com/office/officeart/2005/8/layout/hierarchy4"/>
    <dgm:cxn modelId="{3F4D44C1-EFD3-4DFD-89FF-1B36329AD134}" type="presParOf" srcId="{D091CA2D-DD4A-4137-85A8-083A21C3BBF5}" destId="{9B8476F7-18A4-43AD-B680-D279C95D826C}" srcOrd="2" destOrd="0" presId="urn:microsoft.com/office/officeart/2005/8/layout/hierarchy4"/>
    <dgm:cxn modelId="{7E507916-994F-41D8-AD27-3E4B7B4B4530}" type="presParOf" srcId="{9B8476F7-18A4-43AD-B680-D279C95D826C}" destId="{71BCA16E-F942-4F16-950C-72BE290B5F1F}" srcOrd="0" destOrd="0" presId="urn:microsoft.com/office/officeart/2005/8/layout/hierarchy4"/>
    <dgm:cxn modelId="{C121330B-8F55-474F-A6E7-C65512F1CEA0}" type="presParOf" srcId="{71BCA16E-F942-4F16-950C-72BE290B5F1F}" destId="{9AB17637-FB25-4537-9486-86C55E57B510}" srcOrd="0" destOrd="0" presId="urn:microsoft.com/office/officeart/2005/8/layout/hierarchy4"/>
    <dgm:cxn modelId="{005D42FB-6E21-4E4C-8952-25BBF5473845}" type="presParOf" srcId="{71BCA16E-F942-4F16-950C-72BE290B5F1F}" destId="{6D089F2D-F631-4C45-B4C9-DF79DF532432}" srcOrd="1" destOrd="0" presId="urn:microsoft.com/office/officeart/2005/8/layout/hierarchy4"/>
    <dgm:cxn modelId="{7454EA9D-3DC9-4E2A-85AF-77517A0A3C82}" type="presParOf" srcId="{9B8476F7-18A4-43AD-B680-D279C95D826C}" destId="{544F2ED8-01A0-4040-8F0F-743D4481B736}" srcOrd="1" destOrd="0" presId="urn:microsoft.com/office/officeart/2005/8/layout/hierarchy4"/>
    <dgm:cxn modelId="{C0FAD23B-4B8D-48A4-BF5D-7ED684837F04}" type="presParOf" srcId="{9B8476F7-18A4-43AD-B680-D279C95D826C}" destId="{113205B9-8DC6-4E5C-B15E-05B2E7650767}" srcOrd="2" destOrd="0" presId="urn:microsoft.com/office/officeart/2005/8/layout/hierarchy4"/>
    <dgm:cxn modelId="{AE0D4F69-02B6-4F44-90CD-9196C2648EBF}" type="presParOf" srcId="{113205B9-8DC6-4E5C-B15E-05B2E7650767}" destId="{2F5DF7C8-876A-4F38-8D2E-AFDFB92E4C34}" srcOrd="0" destOrd="0" presId="urn:microsoft.com/office/officeart/2005/8/layout/hierarchy4"/>
    <dgm:cxn modelId="{1761861B-FC38-485A-A327-F40062AA9DCC}" type="presParOf" srcId="{113205B9-8DC6-4E5C-B15E-05B2E7650767}" destId="{495EA5D0-D28E-450B-A560-49A0941E6B23}" srcOrd="1" destOrd="0" presId="urn:microsoft.com/office/officeart/2005/8/layout/hierarchy4"/>
    <dgm:cxn modelId="{CE48ECAB-6C63-40AE-9ADD-B5F27678DA7F}" type="presParOf" srcId="{9B8476F7-18A4-43AD-B680-D279C95D826C}" destId="{27AD791D-E94D-491C-8E17-C85D66CA1547}" srcOrd="3" destOrd="0" presId="urn:microsoft.com/office/officeart/2005/8/layout/hierarchy4"/>
    <dgm:cxn modelId="{4CCD4932-97B4-45F3-9A5A-040470BDC7AC}" type="presParOf" srcId="{9B8476F7-18A4-43AD-B680-D279C95D826C}" destId="{C7DFAD2A-317C-4386-9684-48A9C2F5F32E}" srcOrd="4" destOrd="0" presId="urn:microsoft.com/office/officeart/2005/8/layout/hierarchy4"/>
    <dgm:cxn modelId="{D062B26C-EC9B-4AC9-B8D8-D25BC6DE0C6F}" type="presParOf" srcId="{C7DFAD2A-317C-4386-9684-48A9C2F5F32E}" destId="{C8C9A3CF-48D2-4600-BC13-69CA5E9F6DC5}" srcOrd="0" destOrd="0" presId="urn:microsoft.com/office/officeart/2005/8/layout/hierarchy4"/>
    <dgm:cxn modelId="{7FD749BD-3ACE-462D-958D-F6E9F2D0B461}" type="presParOf" srcId="{C7DFAD2A-317C-4386-9684-48A9C2F5F32E}" destId="{A93F1AE2-7ABD-492C-A3E1-8620DF96B03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D046C5-53E2-4E1D-9123-1AD8AFEC29E3}"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pt-BR"/>
        </a:p>
      </dgm:t>
    </dgm:pt>
    <dgm:pt modelId="{1B79BB5E-76BB-4FF7-B3BD-3919641925AC}">
      <dgm:prSet phldrT="[Texto]" custT="1"/>
      <dgm:spPr/>
      <dgm:t>
        <a:bodyPr/>
        <a:lstStyle/>
        <a:p>
          <a:pPr algn="just"/>
          <a:r>
            <a:rPr lang="pt-BR" sz="2000" dirty="0"/>
            <a:t>Organização dos Setores de Mobilização Social.</a:t>
          </a:r>
        </a:p>
      </dgm:t>
    </dgm:pt>
    <dgm:pt modelId="{0C9D3A7A-56B3-43A9-B5E9-584B5D37B610}" type="parTrans" cxnId="{163450AE-B310-4341-AD56-F8FB81CDE144}">
      <dgm:prSet/>
      <dgm:spPr/>
      <dgm:t>
        <a:bodyPr/>
        <a:lstStyle/>
        <a:p>
          <a:endParaRPr lang="pt-BR" sz="2000"/>
        </a:p>
      </dgm:t>
    </dgm:pt>
    <dgm:pt modelId="{DBCAADAB-FB34-46CA-B4B7-3E1666B1BFC7}" type="sibTrans" cxnId="{163450AE-B310-4341-AD56-F8FB81CDE144}">
      <dgm:prSet custT="1"/>
      <dgm:spPr/>
      <dgm:t>
        <a:bodyPr/>
        <a:lstStyle/>
        <a:p>
          <a:endParaRPr lang="pt-BR" sz="2000"/>
        </a:p>
      </dgm:t>
    </dgm:pt>
    <dgm:pt modelId="{5F2E8EA8-AD0B-4D8F-863F-681193D4B599}">
      <dgm:prSet phldrT="[Texto]" custT="1"/>
      <dgm:spPr/>
      <dgm:t>
        <a:bodyPr/>
        <a:lstStyle/>
        <a:p>
          <a:pPr algn="just"/>
          <a:r>
            <a:rPr lang="pt-BR" sz="2000"/>
            <a:t>Definição dos Atores Sociais.</a:t>
          </a:r>
        </a:p>
      </dgm:t>
    </dgm:pt>
    <dgm:pt modelId="{893FEAD3-3605-44BB-8781-467046A849EA}" type="parTrans" cxnId="{0AB39A20-C9F4-4A68-86F2-B0C7B9626CC4}">
      <dgm:prSet/>
      <dgm:spPr/>
      <dgm:t>
        <a:bodyPr/>
        <a:lstStyle/>
        <a:p>
          <a:endParaRPr lang="pt-BR" sz="2000"/>
        </a:p>
      </dgm:t>
    </dgm:pt>
    <dgm:pt modelId="{4E827D16-28D7-4AE3-B7B2-CF4FF0D2CE45}" type="sibTrans" cxnId="{0AB39A20-C9F4-4A68-86F2-B0C7B9626CC4}">
      <dgm:prSet custT="1"/>
      <dgm:spPr/>
      <dgm:t>
        <a:bodyPr/>
        <a:lstStyle/>
        <a:p>
          <a:endParaRPr lang="pt-BR" sz="2000"/>
        </a:p>
      </dgm:t>
    </dgm:pt>
    <dgm:pt modelId="{4B712533-7A0C-4B93-8195-D5754F95813D}">
      <dgm:prSet phldrT="[Texto]" custT="1"/>
      <dgm:spPr/>
      <dgm:t>
        <a:bodyPr/>
        <a:lstStyle/>
        <a:p>
          <a:pPr algn="just"/>
          <a:r>
            <a:rPr lang="pt-BR" sz="2000" dirty="0"/>
            <a:t>Apresentação do Cronograma das Atividades e Eventos de Mobilização e Participação Social.</a:t>
          </a:r>
        </a:p>
      </dgm:t>
    </dgm:pt>
    <dgm:pt modelId="{1EC9E1A2-2572-4F87-8211-E1A999CF8B5E}" type="parTrans" cxnId="{1B5FA7C3-E45C-4943-A0DA-14728FCDA684}">
      <dgm:prSet/>
      <dgm:spPr/>
      <dgm:t>
        <a:bodyPr/>
        <a:lstStyle/>
        <a:p>
          <a:endParaRPr lang="pt-BR" sz="2000"/>
        </a:p>
      </dgm:t>
    </dgm:pt>
    <dgm:pt modelId="{CCFFFB31-2A95-4EC5-A232-91FDA2F2877D}" type="sibTrans" cxnId="{1B5FA7C3-E45C-4943-A0DA-14728FCDA684}">
      <dgm:prSet custT="1"/>
      <dgm:spPr/>
      <dgm:t>
        <a:bodyPr/>
        <a:lstStyle/>
        <a:p>
          <a:endParaRPr lang="pt-BR" sz="2000"/>
        </a:p>
      </dgm:t>
    </dgm:pt>
    <dgm:pt modelId="{AFE22433-0B90-4885-A65D-2E3A4186C592}">
      <dgm:prSet phldrT="[Texto]" custT="1"/>
      <dgm:spPr/>
      <dgm:t>
        <a:bodyPr/>
        <a:lstStyle/>
        <a:p>
          <a:pPr algn="just"/>
          <a:r>
            <a:rPr lang="pt-BR" sz="2000"/>
            <a:t>Definição da Estratégia de Divulgação das Atividades e Eventos de Mobilização e Participação Social.</a:t>
          </a:r>
        </a:p>
      </dgm:t>
    </dgm:pt>
    <dgm:pt modelId="{FF1CB200-F5CE-4129-AD75-9465720771D9}" type="parTrans" cxnId="{001DA164-D212-46FD-B3F7-262BB6E4FCD2}">
      <dgm:prSet/>
      <dgm:spPr/>
      <dgm:t>
        <a:bodyPr/>
        <a:lstStyle/>
        <a:p>
          <a:endParaRPr lang="pt-BR" sz="2000"/>
        </a:p>
      </dgm:t>
    </dgm:pt>
    <dgm:pt modelId="{17CBC874-73C7-4D8C-84D1-A1E3E4B50CAD}" type="sibTrans" cxnId="{001DA164-D212-46FD-B3F7-262BB6E4FCD2}">
      <dgm:prSet/>
      <dgm:spPr/>
      <dgm:t>
        <a:bodyPr/>
        <a:lstStyle/>
        <a:p>
          <a:endParaRPr lang="pt-BR" sz="2000"/>
        </a:p>
      </dgm:t>
    </dgm:pt>
    <dgm:pt modelId="{CD97414C-D46F-458D-B6DE-5850869E5CEB}" type="pres">
      <dgm:prSet presAssocID="{1AD046C5-53E2-4E1D-9123-1AD8AFEC29E3}" presName="outerComposite" presStyleCnt="0">
        <dgm:presLayoutVars>
          <dgm:chMax val="5"/>
          <dgm:dir/>
          <dgm:resizeHandles val="exact"/>
        </dgm:presLayoutVars>
      </dgm:prSet>
      <dgm:spPr/>
      <dgm:t>
        <a:bodyPr/>
        <a:lstStyle/>
        <a:p>
          <a:endParaRPr lang="pt-BR"/>
        </a:p>
      </dgm:t>
    </dgm:pt>
    <dgm:pt modelId="{D698185F-B9F8-4F49-9DB9-8F6331D73DA1}" type="pres">
      <dgm:prSet presAssocID="{1AD046C5-53E2-4E1D-9123-1AD8AFEC29E3}" presName="dummyMaxCanvas" presStyleCnt="0">
        <dgm:presLayoutVars/>
      </dgm:prSet>
      <dgm:spPr/>
    </dgm:pt>
    <dgm:pt modelId="{C75B76AC-FB59-4576-8922-AE48DF006C95}" type="pres">
      <dgm:prSet presAssocID="{1AD046C5-53E2-4E1D-9123-1AD8AFEC29E3}" presName="FourNodes_1" presStyleLbl="node1" presStyleIdx="0" presStyleCnt="4">
        <dgm:presLayoutVars>
          <dgm:bulletEnabled val="1"/>
        </dgm:presLayoutVars>
      </dgm:prSet>
      <dgm:spPr/>
      <dgm:t>
        <a:bodyPr/>
        <a:lstStyle/>
        <a:p>
          <a:endParaRPr lang="pt-BR"/>
        </a:p>
      </dgm:t>
    </dgm:pt>
    <dgm:pt modelId="{D3C2EC11-1C13-47E5-B276-D37DFDDB9E38}" type="pres">
      <dgm:prSet presAssocID="{1AD046C5-53E2-4E1D-9123-1AD8AFEC29E3}" presName="FourNodes_2" presStyleLbl="node1" presStyleIdx="1" presStyleCnt="4">
        <dgm:presLayoutVars>
          <dgm:bulletEnabled val="1"/>
        </dgm:presLayoutVars>
      </dgm:prSet>
      <dgm:spPr/>
      <dgm:t>
        <a:bodyPr/>
        <a:lstStyle/>
        <a:p>
          <a:endParaRPr lang="pt-BR"/>
        </a:p>
      </dgm:t>
    </dgm:pt>
    <dgm:pt modelId="{A5B03B8E-C87A-4247-BE88-45FB50ACD996}" type="pres">
      <dgm:prSet presAssocID="{1AD046C5-53E2-4E1D-9123-1AD8AFEC29E3}" presName="FourNodes_3" presStyleLbl="node1" presStyleIdx="2" presStyleCnt="4">
        <dgm:presLayoutVars>
          <dgm:bulletEnabled val="1"/>
        </dgm:presLayoutVars>
      </dgm:prSet>
      <dgm:spPr/>
      <dgm:t>
        <a:bodyPr/>
        <a:lstStyle/>
        <a:p>
          <a:endParaRPr lang="pt-BR"/>
        </a:p>
      </dgm:t>
    </dgm:pt>
    <dgm:pt modelId="{76891BD2-9F39-4118-9382-A0B2EB0DEA1C}" type="pres">
      <dgm:prSet presAssocID="{1AD046C5-53E2-4E1D-9123-1AD8AFEC29E3}" presName="FourNodes_4" presStyleLbl="node1" presStyleIdx="3" presStyleCnt="4">
        <dgm:presLayoutVars>
          <dgm:bulletEnabled val="1"/>
        </dgm:presLayoutVars>
      </dgm:prSet>
      <dgm:spPr/>
      <dgm:t>
        <a:bodyPr/>
        <a:lstStyle/>
        <a:p>
          <a:endParaRPr lang="pt-BR"/>
        </a:p>
      </dgm:t>
    </dgm:pt>
    <dgm:pt modelId="{E2CD3EF3-E6E8-4D2A-9C8E-49E7E80DB5D8}" type="pres">
      <dgm:prSet presAssocID="{1AD046C5-53E2-4E1D-9123-1AD8AFEC29E3}" presName="FourConn_1-2" presStyleLbl="fgAccFollowNode1" presStyleIdx="0" presStyleCnt="3">
        <dgm:presLayoutVars>
          <dgm:bulletEnabled val="1"/>
        </dgm:presLayoutVars>
      </dgm:prSet>
      <dgm:spPr/>
      <dgm:t>
        <a:bodyPr/>
        <a:lstStyle/>
        <a:p>
          <a:endParaRPr lang="pt-BR"/>
        </a:p>
      </dgm:t>
    </dgm:pt>
    <dgm:pt modelId="{348D8A40-427B-479B-86B3-E6D8B84111B0}" type="pres">
      <dgm:prSet presAssocID="{1AD046C5-53E2-4E1D-9123-1AD8AFEC29E3}" presName="FourConn_2-3" presStyleLbl="fgAccFollowNode1" presStyleIdx="1" presStyleCnt="3">
        <dgm:presLayoutVars>
          <dgm:bulletEnabled val="1"/>
        </dgm:presLayoutVars>
      </dgm:prSet>
      <dgm:spPr/>
      <dgm:t>
        <a:bodyPr/>
        <a:lstStyle/>
        <a:p>
          <a:endParaRPr lang="pt-BR"/>
        </a:p>
      </dgm:t>
    </dgm:pt>
    <dgm:pt modelId="{4FFADCAB-8B8D-4670-8C3A-69ADBF5D417B}" type="pres">
      <dgm:prSet presAssocID="{1AD046C5-53E2-4E1D-9123-1AD8AFEC29E3}" presName="FourConn_3-4" presStyleLbl="fgAccFollowNode1" presStyleIdx="2" presStyleCnt="3">
        <dgm:presLayoutVars>
          <dgm:bulletEnabled val="1"/>
        </dgm:presLayoutVars>
      </dgm:prSet>
      <dgm:spPr/>
      <dgm:t>
        <a:bodyPr/>
        <a:lstStyle/>
        <a:p>
          <a:endParaRPr lang="pt-BR"/>
        </a:p>
      </dgm:t>
    </dgm:pt>
    <dgm:pt modelId="{E84248DD-40CE-484A-8E7A-79DCC3AF0B28}" type="pres">
      <dgm:prSet presAssocID="{1AD046C5-53E2-4E1D-9123-1AD8AFEC29E3}" presName="FourNodes_1_text" presStyleLbl="node1" presStyleIdx="3" presStyleCnt="4">
        <dgm:presLayoutVars>
          <dgm:bulletEnabled val="1"/>
        </dgm:presLayoutVars>
      </dgm:prSet>
      <dgm:spPr/>
      <dgm:t>
        <a:bodyPr/>
        <a:lstStyle/>
        <a:p>
          <a:endParaRPr lang="pt-BR"/>
        </a:p>
      </dgm:t>
    </dgm:pt>
    <dgm:pt modelId="{8E6FA0EE-D9FE-4983-9A3C-995C69D67A85}" type="pres">
      <dgm:prSet presAssocID="{1AD046C5-53E2-4E1D-9123-1AD8AFEC29E3}" presName="FourNodes_2_text" presStyleLbl="node1" presStyleIdx="3" presStyleCnt="4">
        <dgm:presLayoutVars>
          <dgm:bulletEnabled val="1"/>
        </dgm:presLayoutVars>
      </dgm:prSet>
      <dgm:spPr/>
      <dgm:t>
        <a:bodyPr/>
        <a:lstStyle/>
        <a:p>
          <a:endParaRPr lang="pt-BR"/>
        </a:p>
      </dgm:t>
    </dgm:pt>
    <dgm:pt modelId="{C80E8B90-23D9-4764-B90C-212480CF2B3F}" type="pres">
      <dgm:prSet presAssocID="{1AD046C5-53E2-4E1D-9123-1AD8AFEC29E3}" presName="FourNodes_3_text" presStyleLbl="node1" presStyleIdx="3" presStyleCnt="4">
        <dgm:presLayoutVars>
          <dgm:bulletEnabled val="1"/>
        </dgm:presLayoutVars>
      </dgm:prSet>
      <dgm:spPr/>
      <dgm:t>
        <a:bodyPr/>
        <a:lstStyle/>
        <a:p>
          <a:endParaRPr lang="pt-BR"/>
        </a:p>
      </dgm:t>
    </dgm:pt>
    <dgm:pt modelId="{853A4C0D-2C8A-49AC-B841-FDE67CD1C1A0}" type="pres">
      <dgm:prSet presAssocID="{1AD046C5-53E2-4E1D-9123-1AD8AFEC29E3}" presName="FourNodes_4_text" presStyleLbl="node1" presStyleIdx="3" presStyleCnt="4">
        <dgm:presLayoutVars>
          <dgm:bulletEnabled val="1"/>
        </dgm:presLayoutVars>
      </dgm:prSet>
      <dgm:spPr/>
      <dgm:t>
        <a:bodyPr/>
        <a:lstStyle/>
        <a:p>
          <a:endParaRPr lang="pt-BR"/>
        </a:p>
      </dgm:t>
    </dgm:pt>
  </dgm:ptLst>
  <dgm:cxnLst>
    <dgm:cxn modelId="{462D5D34-6F62-4F9B-91BD-47DB4E12748A}" type="presOf" srcId="{1AD046C5-53E2-4E1D-9123-1AD8AFEC29E3}" destId="{CD97414C-D46F-458D-B6DE-5850869E5CEB}" srcOrd="0" destOrd="0" presId="urn:microsoft.com/office/officeart/2005/8/layout/vProcess5"/>
    <dgm:cxn modelId="{163450AE-B310-4341-AD56-F8FB81CDE144}" srcId="{1AD046C5-53E2-4E1D-9123-1AD8AFEC29E3}" destId="{1B79BB5E-76BB-4FF7-B3BD-3919641925AC}" srcOrd="0" destOrd="0" parTransId="{0C9D3A7A-56B3-43A9-B5E9-584B5D37B610}" sibTransId="{DBCAADAB-FB34-46CA-B4B7-3E1666B1BFC7}"/>
    <dgm:cxn modelId="{0EAA4407-58AE-4866-A030-37BF0963343F}" type="presOf" srcId="{1B79BB5E-76BB-4FF7-B3BD-3919641925AC}" destId="{E84248DD-40CE-484A-8E7A-79DCC3AF0B28}" srcOrd="1" destOrd="0" presId="urn:microsoft.com/office/officeart/2005/8/layout/vProcess5"/>
    <dgm:cxn modelId="{C627782E-1E04-4966-8673-FF45A2508ADF}" type="presOf" srcId="{4E827D16-28D7-4AE3-B7B2-CF4FF0D2CE45}" destId="{348D8A40-427B-479B-86B3-E6D8B84111B0}" srcOrd="0" destOrd="0" presId="urn:microsoft.com/office/officeart/2005/8/layout/vProcess5"/>
    <dgm:cxn modelId="{78D0E4D2-7F21-4699-AB6A-9CF797E7B2F6}" type="presOf" srcId="{AFE22433-0B90-4885-A65D-2E3A4186C592}" destId="{853A4C0D-2C8A-49AC-B841-FDE67CD1C1A0}" srcOrd="1" destOrd="0" presId="urn:microsoft.com/office/officeart/2005/8/layout/vProcess5"/>
    <dgm:cxn modelId="{0AB39A20-C9F4-4A68-86F2-B0C7B9626CC4}" srcId="{1AD046C5-53E2-4E1D-9123-1AD8AFEC29E3}" destId="{5F2E8EA8-AD0B-4D8F-863F-681193D4B599}" srcOrd="1" destOrd="0" parTransId="{893FEAD3-3605-44BB-8781-467046A849EA}" sibTransId="{4E827D16-28D7-4AE3-B7B2-CF4FF0D2CE45}"/>
    <dgm:cxn modelId="{E34C9949-6DC9-4B20-8EAA-3F151D008E5B}" type="presOf" srcId="{AFE22433-0B90-4885-A65D-2E3A4186C592}" destId="{76891BD2-9F39-4118-9382-A0B2EB0DEA1C}" srcOrd="0" destOrd="0" presId="urn:microsoft.com/office/officeart/2005/8/layout/vProcess5"/>
    <dgm:cxn modelId="{B2CD8EB3-0D7F-4585-B2A3-C27109F89DE3}" type="presOf" srcId="{CCFFFB31-2A95-4EC5-A232-91FDA2F2877D}" destId="{4FFADCAB-8B8D-4670-8C3A-69ADBF5D417B}" srcOrd="0" destOrd="0" presId="urn:microsoft.com/office/officeart/2005/8/layout/vProcess5"/>
    <dgm:cxn modelId="{01D21C96-48CE-475C-96B6-8732EBA9E733}" type="presOf" srcId="{5F2E8EA8-AD0B-4D8F-863F-681193D4B599}" destId="{8E6FA0EE-D9FE-4983-9A3C-995C69D67A85}" srcOrd="1" destOrd="0" presId="urn:microsoft.com/office/officeart/2005/8/layout/vProcess5"/>
    <dgm:cxn modelId="{001DA164-D212-46FD-B3F7-262BB6E4FCD2}" srcId="{1AD046C5-53E2-4E1D-9123-1AD8AFEC29E3}" destId="{AFE22433-0B90-4885-A65D-2E3A4186C592}" srcOrd="3" destOrd="0" parTransId="{FF1CB200-F5CE-4129-AD75-9465720771D9}" sibTransId="{17CBC874-73C7-4D8C-84D1-A1E3E4B50CAD}"/>
    <dgm:cxn modelId="{09D7A62A-5304-44AC-A732-3EC7872AD8E7}" type="presOf" srcId="{1B79BB5E-76BB-4FF7-B3BD-3919641925AC}" destId="{C75B76AC-FB59-4576-8922-AE48DF006C95}" srcOrd="0" destOrd="0" presId="urn:microsoft.com/office/officeart/2005/8/layout/vProcess5"/>
    <dgm:cxn modelId="{1B5FA7C3-E45C-4943-A0DA-14728FCDA684}" srcId="{1AD046C5-53E2-4E1D-9123-1AD8AFEC29E3}" destId="{4B712533-7A0C-4B93-8195-D5754F95813D}" srcOrd="2" destOrd="0" parTransId="{1EC9E1A2-2572-4F87-8211-E1A999CF8B5E}" sibTransId="{CCFFFB31-2A95-4EC5-A232-91FDA2F2877D}"/>
    <dgm:cxn modelId="{73D3F955-EABF-492F-8605-70BD9164892E}" type="presOf" srcId="{4B712533-7A0C-4B93-8195-D5754F95813D}" destId="{C80E8B90-23D9-4764-B90C-212480CF2B3F}" srcOrd="1" destOrd="0" presId="urn:microsoft.com/office/officeart/2005/8/layout/vProcess5"/>
    <dgm:cxn modelId="{46AD8EE2-20A3-4AAE-B877-9E84203FDC4E}" type="presOf" srcId="{5F2E8EA8-AD0B-4D8F-863F-681193D4B599}" destId="{D3C2EC11-1C13-47E5-B276-D37DFDDB9E38}" srcOrd="0" destOrd="0" presId="urn:microsoft.com/office/officeart/2005/8/layout/vProcess5"/>
    <dgm:cxn modelId="{C034CF8F-694B-48F6-A86A-0D4D0C974BE0}" type="presOf" srcId="{DBCAADAB-FB34-46CA-B4B7-3E1666B1BFC7}" destId="{E2CD3EF3-E6E8-4D2A-9C8E-49E7E80DB5D8}" srcOrd="0" destOrd="0" presId="urn:microsoft.com/office/officeart/2005/8/layout/vProcess5"/>
    <dgm:cxn modelId="{1DBF71A0-2845-41C2-A650-397D5A853EE9}" type="presOf" srcId="{4B712533-7A0C-4B93-8195-D5754F95813D}" destId="{A5B03B8E-C87A-4247-BE88-45FB50ACD996}" srcOrd="0" destOrd="0" presId="urn:microsoft.com/office/officeart/2005/8/layout/vProcess5"/>
    <dgm:cxn modelId="{8DFC8E2B-7C61-44C9-804C-DB962193B5C6}" type="presParOf" srcId="{CD97414C-D46F-458D-B6DE-5850869E5CEB}" destId="{D698185F-B9F8-4F49-9DB9-8F6331D73DA1}" srcOrd="0" destOrd="0" presId="urn:microsoft.com/office/officeart/2005/8/layout/vProcess5"/>
    <dgm:cxn modelId="{5299C7BF-F6AE-4CD5-B70B-9E33F3B9F089}" type="presParOf" srcId="{CD97414C-D46F-458D-B6DE-5850869E5CEB}" destId="{C75B76AC-FB59-4576-8922-AE48DF006C95}" srcOrd="1" destOrd="0" presId="urn:microsoft.com/office/officeart/2005/8/layout/vProcess5"/>
    <dgm:cxn modelId="{17D6AAE0-B545-4198-911C-4366F0E785AB}" type="presParOf" srcId="{CD97414C-D46F-458D-B6DE-5850869E5CEB}" destId="{D3C2EC11-1C13-47E5-B276-D37DFDDB9E38}" srcOrd="2" destOrd="0" presId="urn:microsoft.com/office/officeart/2005/8/layout/vProcess5"/>
    <dgm:cxn modelId="{36C6F265-76A2-4184-A252-AACE35A2AE94}" type="presParOf" srcId="{CD97414C-D46F-458D-B6DE-5850869E5CEB}" destId="{A5B03B8E-C87A-4247-BE88-45FB50ACD996}" srcOrd="3" destOrd="0" presId="urn:microsoft.com/office/officeart/2005/8/layout/vProcess5"/>
    <dgm:cxn modelId="{0A96DB97-35E9-480D-B318-B5CA1FD21891}" type="presParOf" srcId="{CD97414C-D46F-458D-B6DE-5850869E5CEB}" destId="{76891BD2-9F39-4118-9382-A0B2EB0DEA1C}" srcOrd="4" destOrd="0" presId="urn:microsoft.com/office/officeart/2005/8/layout/vProcess5"/>
    <dgm:cxn modelId="{F73E3355-401B-4D09-9BC5-84EB21E3F4C4}" type="presParOf" srcId="{CD97414C-D46F-458D-B6DE-5850869E5CEB}" destId="{E2CD3EF3-E6E8-4D2A-9C8E-49E7E80DB5D8}" srcOrd="5" destOrd="0" presId="urn:microsoft.com/office/officeart/2005/8/layout/vProcess5"/>
    <dgm:cxn modelId="{64F827B0-1D91-4045-A105-2CB40AB9797C}" type="presParOf" srcId="{CD97414C-D46F-458D-B6DE-5850869E5CEB}" destId="{348D8A40-427B-479B-86B3-E6D8B84111B0}" srcOrd="6" destOrd="0" presId="urn:microsoft.com/office/officeart/2005/8/layout/vProcess5"/>
    <dgm:cxn modelId="{25CD5B36-8603-4038-B38B-7B845F18E4F7}" type="presParOf" srcId="{CD97414C-D46F-458D-B6DE-5850869E5CEB}" destId="{4FFADCAB-8B8D-4670-8C3A-69ADBF5D417B}" srcOrd="7" destOrd="0" presId="urn:microsoft.com/office/officeart/2005/8/layout/vProcess5"/>
    <dgm:cxn modelId="{0BE9FE92-8ED8-4BEE-A7D2-6ECF90D6C707}" type="presParOf" srcId="{CD97414C-D46F-458D-B6DE-5850869E5CEB}" destId="{E84248DD-40CE-484A-8E7A-79DCC3AF0B28}" srcOrd="8" destOrd="0" presId="urn:microsoft.com/office/officeart/2005/8/layout/vProcess5"/>
    <dgm:cxn modelId="{B9BF6665-D248-429C-8EB9-2742E3BF9CC8}" type="presParOf" srcId="{CD97414C-D46F-458D-B6DE-5850869E5CEB}" destId="{8E6FA0EE-D9FE-4983-9A3C-995C69D67A85}" srcOrd="9" destOrd="0" presId="urn:microsoft.com/office/officeart/2005/8/layout/vProcess5"/>
    <dgm:cxn modelId="{1A244656-441A-4006-8356-B8EA21EB91C7}" type="presParOf" srcId="{CD97414C-D46F-458D-B6DE-5850869E5CEB}" destId="{C80E8B90-23D9-4764-B90C-212480CF2B3F}" srcOrd="10" destOrd="0" presId="urn:microsoft.com/office/officeart/2005/8/layout/vProcess5"/>
    <dgm:cxn modelId="{4D19C25A-5C79-4BCB-A67A-2347997C1732}" type="presParOf" srcId="{CD97414C-D46F-458D-B6DE-5850869E5CEB}" destId="{853A4C0D-2C8A-49AC-B841-FDE67CD1C1A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4E6DD-1A48-4897-B486-7DE1D7247A9E}">
      <dsp:nvSpPr>
        <dsp:cNvPr id="0" name=""/>
        <dsp:cNvSpPr/>
      </dsp:nvSpPr>
      <dsp:spPr>
        <a:xfrm>
          <a:off x="2834" y="136"/>
          <a:ext cx="7881031" cy="140693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pt-BR" sz="4400" kern="1200" dirty="0" smtClean="0"/>
            <a:t>METODOLOGIA DE TRABALHO</a:t>
          </a:r>
          <a:endParaRPr lang="pt-BR" sz="4400" kern="1200" dirty="0"/>
        </a:p>
      </dsp:txBody>
      <dsp:txXfrm>
        <a:off x="44042" y="41344"/>
        <a:ext cx="7798615" cy="1324515"/>
      </dsp:txXfrm>
    </dsp:sp>
    <dsp:sp modelId="{9AB17637-FB25-4537-9486-86C55E57B510}">
      <dsp:nvSpPr>
        <dsp:cNvPr id="0" name=""/>
        <dsp:cNvSpPr/>
      </dsp:nvSpPr>
      <dsp:spPr>
        <a:xfrm>
          <a:off x="2834" y="1678358"/>
          <a:ext cx="2487699" cy="267284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kern="1200" dirty="0" smtClean="0"/>
            <a:t>Fornecimento de manuais</a:t>
          </a:r>
          <a:endParaRPr lang="pt-BR" sz="2500" kern="1200" dirty="0"/>
        </a:p>
      </dsp:txBody>
      <dsp:txXfrm>
        <a:off x="75696" y="1751220"/>
        <a:ext cx="2341975" cy="2527119"/>
      </dsp:txXfrm>
    </dsp:sp>
    <dsp:sp modelId="{2F5DF7C8-876A-4F38-8D2E-AFDFB92E4C34}">
      <dsp:nvSpPr>
        <dsp:cNvPr id="0" name=""/>
        <dsp:cNvSpPr/>
      </dsp:nvSpPr>
      <dsp:spPr>
        <a:xfrm>
          <a:off x="2699500" y="1678358"/>
          <a:ext cx="2487699" cy="267284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kern="1200" dirty="0" smtClean="0"/>
            <a:t>Capacitação de  servidores municipais</a:t>
          </a:r>
          <a:endParaRPr lang="pt-BR" sz="2500" kern="1200" dirty="0"/>
        </a:p>
      </dsp:txBody>
      <dsp:txXfrm>
        <a:off x="2772362" y="1751220"/>
        <a:ext cx="2341975" cy="2527119"/>
      </dsp:txXfrm>
    </dsp:sp>
    <dsp:sp modelId="{C8C9A3CF-48D2-4600-BC13-69CA5E9F6DC5}">
      <dsp:nvSpPr>
        <dsp:cNvPr id="0" name=""/>
        <dsp:cNvSpPr/>
      </dsp:nvSpPr>
      <dsp:spPr>
        <a:xfrm>
          <a:off x="5396166" y="1678358"/>
          <a:ext cx="2487699" cy="267284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t-BR" sz="2500" kern="1200" dirty="0" smtClean="0"/>
            <a:t>Assessoramento técnico presencial e a distância</a:t>
          </a:r>
          <a:endParaRPr lang="pt-BR" sz="2500" kern="1200" dirty="0"/>
        </a:p>
      </dsp:txBody>
      <dsp:txXfrm>
        <a:off x="5469028" y="1751220"/>
        <a:ext cx="2341975" cy="25271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B76AC-FB59-4576-8922-AE48DF006C95}">
      <dsp:nvSpPr>
        <dsp:cNvPr id="0" name=""/>
        <dsp:cNvSpPr/>
      </dsp:nvSpPr>
      <dsp:spPr>
        <a:xfrm>
          <a:off x="0" y="0"/>
          <a:ext cx="6309360" cy="95729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pt-BR" sz="2000" kern="1200" dirty="0"/>
            <a:t>Organização dos Setores de Mobilização Social.</a:t>
          </a:r>
        </a:p>
      </dsp:txBody>
      <dsp:txXfrm>
        <a:off x="28038" y="28038"/>
        <a:ext cx="5195473" cy="901218"/>
      </dsp:txXfrm>
    </dsp:sp>
    <dsp:sp modelId="{D3C2EC11-1C13-47E5-B276-D37DFDDB9E38}">
      <dsp:nvSpPr>
        <dsp:cNvPr id="0" name=""/>
        <dsp:cNvSpPr/>
      </dsp:nvSpPr>
      <dsp:spPr>
        <a:xfrm>
          <a:off x="528408" y="1131347"/>
          <a:ext cx="6309360" cy="95729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pt-BR" sz="2000" kern="1200"/>
            <a:t>Definição dos Atores Sociais.</a:t>
          </a:r>
        </a:p>
      </dsp:txBody>
      <dsp:txXfrm>
        <a:off x="556446" y="1159385"/>
        <a:ext cx="5102633" cy="901218"/>
      </dsp:txXfrm>
    </dsp:sp>
    <dsp:sp modelId="{A5B03B8E-C87A-4247-BE88-45FB50ACD996}">
      <dsp:nvSpPr>
        <dsp:cNvPr id="0" name=""/>
        <dsp:cNvSpPr/>
      </dsp:nvSpPr>
      <dsp:spPr>
        <a:xfrm>
          <a:off x="1048931" y="2262695"/>
          <a:ext cx="6309360" cy="95729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pt-BR" sz="2000" kern="1200" dirty="0"/>
            <a:t>Apresentação do Cronograma das Atividades e Eventos de Mobilização e Participação Social.</a:t>
          </a:r>
        </a:p>
      </dsp:txBody>
      <dsp:txXfrm>
        <a:off x="1076969" y="2290733"/>
        <a:ext cx="5110520" cy="901218"/>
      </dsp:txXfrm>
    </dsp:sp>
    <dsp:sp modelId="{76891BD2-9F39-4118-9382-A0B2EB0DEA1C}">
      <dsp:nvSpPr>
        <dsp:cNvPr id="0" name=""/>
        <dsp:cNvSpPr/>
      </dsp:nvSpPr>
      <dsp:spPr>
        <a:xfrm>
          <a:off x="1577340" y="3394043"/>
          <a:ext cx="6309360" cy="95729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pt-BR" sz="2000" kern="1200"/>
            <a:t>Definição da Estratégia de Divulgação das Atividades e Eventos de Mobilização e Participação Social.</a:t>
          </a:r>
        </a:p>
      </dsp:txBody>
      <dsp:txXfrm>
        <a:off x="1605378" y="3422081"/>
        <a:ext cx="5102633" cy="901218"/>
      </dsp:txXfrm>
    </dsp:sp>
    <dsp:sp modelId="{E2CD3EF3-E6E8-4D2A-9C8E-49E7E80DB5D8}">
      <dsp:nvSpPr>
        <dsp:cNvPr id="0" name=""/>
        <dsp:cNvSpPr/>
      </dsp:nvSpPr>
      <dsp:spPr>
        <a:xfrm>
          <a:off x="5687118" y="733200"/>
          <a:ext cx="622241" cy="622241"/>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pt-BR" sz="2000" kern="1200"/>
        </a:p>
      </dsp:txBody>
      <dsp:txXfrm>
        <a:off x="5827122" y="733200"/>
        <a:ext cx="342233" cy="468236"/>
      </dsp:txXfrm>
    </dsp:sp>
    <dsp:sp modelId="{348D8A40-427B-479B-86B3-E6D8B84111B0}">
      <dsp:nvSpPr>
        <dsp:cNvPr id="0" name=""/>
        <dsp:cNvSpPr/>
      </dsp:nvSpPr>
      <dsp:spPr>
        <a:xfrm>
          <a:off x="6215527" y="1864548"/>
          <a:ext cx="622241" cy="622241"/>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pt-BR" sz="2000" kern="1200"/>
        </a:p>
      </dsp:txBody>
      <dsp:txXfrm>
        <a:off x="6355531" y="1864548"/>
        <a:ext cx="342233" cy="468236"/>
      </dsp:txXfrm>
    </dsp:sp>
    <dsp:sp modelId="{4FFADCAB-8B8D-4670-8C3A-69ADBF5D417B}">
      <dsp:nvSpPr>
        <dsp:cNvPr id="0" name=""/>
        <dsp:cNvSpPr/>
      </dsp:nvSpPr>
      <dsp:spPr>
        <a:xfrm>
          <a:off x="6736049" y="2995896"/>
          <a:ext cx="622241" cy="622241"/>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pt-BR" sz="2000" kern="1200"/>
        </a:p>
      </dsp:txBody>
      <dsp:txXfrm>
        <a:off x="6876053" y="2995896"/>
        <a:ext cx="342233" cy="46823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9AB7E-16E7-4AC2-B552-17BFBF76FEEB}" type="datetimeFigureOut">
              <a:rPr lang="pt-BR" smtClean="0"/>
              <a:t>09/06/2017</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41492A-4863-4E8F-8F70-F4BDB67E0BEA}" type="slidenum">
              <a:rPr lang="pt-BR" smtClean="0"/>
              <a:t>‹nº›</a:t>
            </a:fld>
            <a:endParaRPr lang="pt-BR"/>
          </a:p>
        </p:txBody>
      </p:sp>
    </p:spTree>
    <p:extLst>
      <p:ext uri="{BB962C8B-B14F-4D97-AF65-F5344CB8AC3E}">
        <p14:creationId xmlns:p14="http://schemas.microsoft.com/office/powerpoint/2010/main" val="1127338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E80699D1-E4B9-4005-82E4-2BD7CF1C14C6}" type="datetimeFigureOut">
              <a:rPr lang="pt-BR" smtClean="0"/>
              <a:t>09/06/2017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B5E6F21-743E-4BD1-AAE1-D7963C80928B}" type="slidenum">
              <a:rPr lang="pt-BR" smtClean="0"/>
              <a:t>‹nº›</a:t>
            </a:fld>
            <a:endParaRPr lang="pt-BR"/>
          </a:p>
        </p:txBody>
      </p:sp>
    </p:spTree>
    <p:extLst>
      <p:ext uri="{BB962C8B-B14F-4D97-AF65-F5344CB8AC3E}">
        <p14:creationId xmlns:p14="http://schemas.microsoft.com/office/powerpoint/2010/main" val="865780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80699D1-E4B9-4005-82E4-2BD7CF1C14C6}" type="datetimeFigureOut">
              <a:rPr lang="pt-BR" smtClean="0"/>
              <a:t>09/06/2017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B5E6F21-743E-4BD1-AAE1-D7963C80928B}" type="slidenum">
              <a:rPr lang="pt-BR" smtClean="0"/>
              <a:t>‹nº›</a:t>
            </a:fld>
            <a:endParaRPr lang="pt-BR"/>
          </a:p>
        </p:txBody>
      </p:sp>
    </p:spTree>
    <p:extLst>
      <p:ext uri="{BB962C8B-B14F-4D97-AF65-F5344CB8AC3E}">
        <p14:creationId xmlns:p14="http://schemas.microsoft.com/office/powerpoint/2010/main" val="1450665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80699D1-E4B9-4005-82E4-2BD7CF1C14C6}" type="datetimeFigureOut">
              <a:rPr lang="pt-BR" smtClean="0"/>
              <a:t>09/06/2017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B5E6F21-743E-4BD1-AAE1-D7963C80928B}" type="slidenum">
              <a:rPr lang="pt-BR" smtClean="0"/>
              <a:t>‹nº›</a:t>
            </a:fld>
            <a:endParaRPr lang="pt-BR"/>
          </a:p>
        </p:txBody>
      </p:sp>
    </p:spTree>
    <p:extLst>
      <p:ext uri="{BB962C8B-B14F-4D97-AF65-F5344CB8AC3E}">
        <p14:creationId xmlns:p14="http://schemas.microsoft.com/office/powerpoint/2010/main" val="4210580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80699D1-E4B9-4005-82E4-2BD7CF1C14C6}" type="datetimeFigureOut">
              <a:rPr lang="pt-BR" smtClean="0"/>
              <a:t>09/06/2017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B5E6F21-743E-4BD1-AAE1-D7963C80928B}" type="slidenum">
              <a:rPr lang="pt-BR" smtClean="0"/>
              <a:t>‹nº›</a:t>
            </a:fld>
            <a:endParaRPr lang="pt-BR"/>
          </a:p>
        </p:txBody>
      </p:sp>
    </p:spTree>
    <p:extLst>
      <p:ext uri="{BB962C8B-B14F-4D97-AF65-F5344CB8AC3E}">
        <p14:creationId xmlns:p14="http://schemas.microsoft.com/office/powerpoint/2010/main" val="797055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E80699D1-E4B9-4005-82E4-2BD7CF1C14C6}" type="datetimeFigureOut">
              <a:rPr lang="pt-BR" smtClean="0"/>
              <a:t>09/06/2017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B5E6F21-743E-4BD1-AAE1-D7963C80928B}" type="slidenum">
              <a:rPr lang="pt-BR" smtClean="0"/>
              <a:t>‹nº›</a:t>
            </a:fld>
            <a:endParaRPr lang="pt-BR"/>
          </a:p>
        </p:txBody>
      </p:sp>
    </p:spTree>
    <p:extLst>
      <p:ext uri="{BB962C8B-B14F-4D97-AF65-F5344CB8AC3E}">
        <p14:creationId xmlns:p14="http://schemas.microsoft.com/office/powerpoint/2010/main" val="3111306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80699D1-E4B9-4005-82E4-2BD7CF1C14C6}" type="datetimeFigureOut">
              <a:rPr lang="pt-BR" smtClean="0"/>
              <a:t>09/06/2017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B5E6F21-743E-4BD1-AAE1-D7963C80928B}" type="slidenum">
              <a:rPr lang="pt-BR" smtClean="0"/>
              <a:t>‹nº›</a:t>
            </a:fld>
            <a:endParaRPr lang="pt-BR"/>
          </a:p>
        </p:txBody>
      </p:sp>
    </p:spTree>
    <p:extLst>
      <p:ext uri="{BB962C8B-B14F-4D97-AF65-F5344CB8AC3E}">
        <p14:creationId xmlns:p14="http://schemas.microsoft.com/office/powerpoint/2010/main" val="2615300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629842" y="2505075"/>
            <a:ext cx="3868340"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4629150" y="2505075"/>
            <a:ext cx="3887391"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80699D1-E4B9-4005-82E4-2BD7CF1C14C6}" type="datetimeFigureOut">
              <a:rPr lang="pt-BR" smtClean="0"/>
              <a:t>09/06/2017</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EB5E6F21-743E-4BD1-AAE1-D7963C80928B}" type="slidenum">
              <a:rPr lang="pt-BR" smtClean="0"/>
              <a:t>‹nº›</a:t>
            </a:fld>
            <a:endParaRPr lang="pt-BR"/>
          </a:p>
        </p:txBody>
      </p:sp>
    </p:spTree>
    <p:extLst>
      <p:ext uri="{BB962C8B-B14F-4D97-AF65-F5344CB8AC3E}">
        <p14:creationId xmlns:p14="http://schemas.microsoft.com/office/powerpoint/2010/main" val="402149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80699D1-E4B9-4005-82E4-2BD7CF1C14C6}" type="datetimeFigureOut">
              <a:rPr lang="pt-BR" smtClean="0"/>
              <a:t>09/06/2017</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EB5E6F21-743E-4BD1-AAE1-D7963C80928B}" type="slidenum">
              <a:rPr lang="pt-BR" smtClean="0"/>
              <a:t>‹nº›</a:t>
            </a:fld>
            <a:endParaRPr lang="pt-BR"/>
          </a:p>
        </p:txBody>
      </p:sp>
    </p:spTree>
    <p:extLst>
      <p:ext uri="{BB962C8B-B14F-4D97-AF65-F5344CB8AC3E}">
        <p14:creationId xmlns:p14="http://schemas.microsoft.com/office/powerpoint/2010/main" val="128073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0699D1-E4B9-4005-82E4-2BD7CF1C14C6}" type="datetimeFigureOut">
              <a:rPr lang="pt-BR" smtClean="0"/>
              <a:t>09/06/2017</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EB5E6F21-743E-4BD1-AAE1-D7963C80928B}" type="slidenum">
              <a:rPr lang="pt-BR" smtClean="0"/>
              <a:t>‹nº›</a:t>
            </a:fld>
            <a:endParaRPr lang="pt-BR"/>
          </a:p>
        </p:txBody>
      </p:sp>
    </p:spTree>
    <p:extLst>
      <p:ext uri="{BB962C8B-B14F-4D97-AF65-F5344CB8AC3E}">
        <p14:creationId xmlns:p14="http://schemas.microsoft.com/office/powerpoint/2010/main" val="1168026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E80699D1-E4B9-4005-82E4-2BD7CF1C14C6}" type="datetimeFigureOut">
              <a:rPr lang="pt-BR" smtClean="0"/>
              <a:t>09/06/2017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B5E6F21-743E-4BD1-AAE1-D7963C80928B}" type="slidenum">
              <a:rPr lang="pt-BR" smtClean="0"/>
              <a:t>‹nº›</a:t>
            </a:fld>
            <a:endParaRPr lang="pt-BR"/>
          </a:p>
        </p:txBody>
      </p:sp>
    </p:spTree>
    <p:extLst>
      <p:ext uri="{BB962C8B-B14F-4D97-AF65-F5344CB8AC3E}">
        <p14:creationId xmlns:p14="http://schemas.microsoft.com/office/powerpoint/2010/main" val="3153332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E80699D1-E4B9-4005-82E4-2BD7CF1C14C6}" type="datetimeFigureOut">
              <a:rPr lang="pt-BR" smtClean="0"/>
              <a:t>09/06/2017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B5E6F21-743E-4BD1-AAE1-D7963C80928B}" type="slidenum">
              <a:rPr lang="pt-BR" smtClean="0"/>
              <a:t>‹nº›</a:t>
            </a:fld>
            <a:endParaRPr lang="pt-BR"/>
          </a:p>
        </p:txBody>
      </p:sp>
    </p:spTree>
    <p:extLst>
      <p:ext uri="{BB962C8B-B14F-4D97-AF65-F5344CB8AC3E}">
        <p14:creationId xmlns:p14="http://schemas.microsoft.com/office/powerpoint/2010/main" val="330623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l="39000" t="-27000" r="-38000" b="-2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0699D1-E4B9-4005-82E4-2BD7CF1C14C6}" type="datetimeFigureOut">
              <a:rPr lang="pt-BR" smtClean="0"/>
              <a:t>09/06/2017</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E6F21-743E-4BD1-AAE1-D7963C80928B}" type="slidenum">
              <a:rPr lang="pt-BR" smtClean="0"/>
              <a:t>‹nº›</a:t>
            </a:fld>
            <a:endParaRPr lang="pt-BR"/>
          </a:p>
        </p:txBody>
      </p:sp>
    </p:spTree>
    <p:extLst>
      <p:ext uri="{BB962C8B-B14F-4D97-AF65-F5344CB8AC3E}">
        <p14:creationId xmlns:p14="http://schemas.microsoft.com/office/powerpoint/2010/main" val="3574758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34291" y="1361368"/>
            <a:ext cx="6345382" cy="2623620"/>
          </a:xfrm>
        </p:spPr>
        <p:txBody>
          <a:bodyPr>
            <a:normAutofit/>
          </a:bodyPr>
          <a:lstStyle/>
          <a:p>
            <a:r>
              <a:rPr lang="pt-BR" dirty="0" smtClean="0"/>
              <a:t>PRIMEIRA OFICINA REGIONAL</a:t>
            </a:r>
            <a:endParaRPr lang="pt-BR" dirty="0"/>
          </a:p>
        </p:txBody>
      </p:sp>
      <p:sp>
        <p:nvSpPr>
          <p:cNvPr id="3" name="Subtítulo 2"/>
          <p:cNvSpPr>
            <a:spLocks noGrp="1"/>
          </p:cNvSpPr>
          <p:nvPr>
            <p:ph type="subTitle" idx="1"/>
          </p:nvPr>
        </p:nvSpPr>
        <p:spPr>
          <a:xfrm>
            <a:off x="734291" y="4708526"/>
            <a:ext cx="6345382" cy="969963"/>
          </a:xfrm>
        </p:spPr>
        <p:txBody>
          <a:bodyPr/>
          <a:lstStyle/>
          <a:p>
            <a:r>
              <a:rPr lang="pt-BR" dirty="0" smtClean="0"/>
              <a:t>Porto Alegre, 09 junho de 2017</a:t>
            </a:r>
            <a:endParaRPr lang="pt-BR" dirty="0"/>
          </a:p>
        </p:txBody>
      </p:sp>
    </p:spTree>
    <p:extLst>
      <p:ext uri="{BB962C8B-B14F-4D97-AF65-F5344CB8AC3E}">
        <p14:creationId xmlns:p14="http://schemas.microsoft.com/office/powerpoint/2010/main" val="3875580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b="1" dirty="0" smtClean="0"/>
              <a:t>PRODUTO A</a:t>
            </a:r>
            <a:endParaRPr lang="pt-BR" b="1" dirty="0"/>
          </a:p>
        </p:txBody>
      </p:sp>
      <p:sp>
        <p:nvSpPr>
          <p:cNvPr id="5" name="Espaço Reservado para Texto 4"/>
          <p:cNvSpPr>
            <a:spLocks noGrp="1"/>
          </p:cNvSpPr>
          <p:nvPr>
            <p:ph type="body" idx="1"/>
          </p:nvPr>
        </p:nvSpPr>
        <p:spPr/>
        <p:txBody>
          <a:bodyPr/>
          <a:lstStyle/>
          <a:p>
            <a:r>
              <a:rPr lang="pt-BR" dirty="0" smtClean="0"/>
              <a:t>MINUTA DE PORTARIA PARA NOMEAÇÃO DOS GRUPOS DE TRABALHO</a:t>
            </a:r>
            <a:endParaRPr lang="pt-BR" dirty="0"/>
          </a:p>
        </p:txBody>
      </p:sp>
    </p:spTree>
    <p:extLst>
      <p:ext uri="{BB962C8B-B14F-4D97-AF65-F5344CB8AC3E}">
        <p14:creationId xmlns:p14="http://schemas.microsoft.com/office/powerpoint/2010/main" val="1763663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pt-BR" b="1" dirty="0" smtClean="0"/>
              <a:t>PRODUTO A</a:t>
            </a:r>
            <a:endParaRPr lang="pt-BR" b="1" dirty="0"/>
          </a:p>
        </p:txBody>
      </p:sp>
      <p:sp>
        <p:nvSpPr>
          <p:cNvPr id="5" name="Espaço Reservado para Conteúdo 4"/>
          <p:cNvSpPr>
            <a:spLocks noGrp="1"/>
          </p:cNvSpPr>
          <p:nvPr>
            <p:ph idx="1"/>
          </p:nvPr>
        </p:nvSpPr>
        <p:spPr>
          <a:xfrm>
            <a:off x="628650" y="1863725"/>
            <a:ext cx="7886700" cy="4351338"/>
          </a:xfrm>
        </p:spPr>
        <p:txBody>
          <a:bodyPr/>
          <a:lstStyle/>
          <a:p>
            <a:pPr algn="just"/>
            <a:r>
              <a:rPr lang="pt-BR" dirty="0" smtClean="0"/>
              <a:t>Comitê de Coordenação:</a:t>
            </a:r>
          </a:p>
          <a:p>
            <a:pPr algn="just"/>
            <a:endParaRPr lang="pt-BR" dirty="0" smtClean="0"/>
          </a:p>
          <a:p>
            <a:pPr marL="0" indent="0" algn="just">
              <a:buNone/>
            </a:pPr>
            <a:r>
              <a:rPr lang="pt-BR" dirty="0" smtClean="0"/>
              <a:t>É responsável </a:t>
            </a:r>
            <a:r>
              <a:rPr lang="pt-BR" dirty="0"/>
              <a:t>pela condução da elaboração do </a:t>
            </a:r>
            <a:r>
              <a:rPr lang="pt-BR" dirty="0" smtClean="0"/>
              <a:t>PMSB. </a:t>
            </a:r>
            <a:r>
              <a:rPr lang="pt-BR" dirty="0"/>
              <a:t>Este conselho tem a responsabilidade de discutir, avaliar e aprovar o </a:t>
            </a:r>
            <a:r>
              <a:rPr lang="pt-BR" dirty="0" smtClean="0"/>
              <a:t>PMSB </a:t>
            </a:r>
            <a:r>
              <a:rPr lang="pt-BR" dirty="0"/>
              <a:t>produzido pelo Comitê Executivo. </a:t>
            </a:r>
          </a:p>
          <a:p>
            <a:pPr marL="0" indent="0" algn="just">
              <a:buNone/>
            </a:pPr>
            <a:endParaRPr lang="pt-BR" dirty="0"/>
          </a:p>
          <a:p>
            <a:endParaRPr lang="pt-BR" dirty="0"/>
          </a:p>
        </p:txBody>
      </p:sp>
    </p:spTree>
    <p:extLst>
      <p:ext uri="{BB962C8B-B14F-4D97-AF65-F5344CB8AC3E}">
        <p14:creationId xmlns:p14="http://schemas.microsoft.com/office/powerpoint/2010/main" val="1776706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t>PRODUTO A</a:t>
            </a:r>
            <a:endParaRPr lang="pt-BR" dirty="0"/>
          </a:p>
        </p:txBody>
      </p:sp>
      <p:pic>
        <p:nvPicPr>
          <p:cNvPr id="5" name="Espaço Reservado para Conteúdo 4" descr="Recorte de Te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532" y="1352282"/>
            <a:ext cx="8670937" cy="4858592"/>
          </a:xfrm>
        </p:spPr>
      </p:pic>
    </p:spTree>
    <p:extLst>
      <p:ext uri="{BB962C8B-B14F-4D97-AF65-F5344CB8AC3E}">
        <p14:creationId xmlns:p14="http://schemas.microsoft.com/office/powerpoint/2010/main" val="1709071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pt-BR" b="1" dirty="0" smtClean="0"/>
              <a:t>PRODUTO A</a:t>
            </a:r>
            <a:endParaRPr lang="pt-BR" b="1" dirty="0"/>
          </a:p>
        </p:txBody>
      </p:sp>
      <p:sp>
        <p:nvSpPr>
          <p:cNvPr id="5" name="Espaço Reservado para Conteúdo 4"/>
          <p:cNvSpPr>
            <a:spLocks noGrp="1"/>
          </p:cNvSpPr>
          <p:nvPr>
            <p:ph idx="1"/>
          </p:nvPr>
        </p:nvSpPr>
        <p:spPr/>
        <p:txBody>
          <a:bodyPr>
            <a:normAutofit/>
          </a:bodyPr>
          <a:lstStyle/>
          <a:p>
            <a:pPr algn="just"/>
            <a:r>
              <a:rPr lang="pt-BR" dirty="0" smtClean="0"/>
              <a:t>Comitê executivo:</a:t>
            </a:r>
          </a:p>
          <a:p>
            <a:pPr algn="just"/>
            <a:endParaRPr lang="pt-BR" dirty="0" smtClean="0"/>
          </a:p>
          <a:p>
            <a:pPr marL="0" indent="0" algn="just">
              <a:buNone/>
            </a:pPr>
            <a:r>
              <a:rPr lang="pt-BR" dirty="0"/>
              <a:t>É</a:t>
            </a:r>
            <a:r>
              <a:rPr lang="pt-BR" dirty="0" smtClean="0"/>
              <a:t> </a:t>
            </a:r>
            <a:r>
              <a:rPr lang="pt-BR" dirty="0"/>
              <a:t>responsável por executar as atividades previstas no </a:t>
            </a:r>
            <a:r>
              <a:rPr lang="pt-BR" dirty="0" smtClean="0"/>
              <a:t>TR </a:t>
            </a:r>
            <a:r>
              <a:rPr lang="pt-BR" dirty="0"/>
              <a:t>para elaboração de </a:t>
            </a:r>
            <a:r>
              <a:rPr lang="pt-BR" dirty="0" smtClean="0"/>
              <a:t>PMSB </a:t>
            </a:r>
            <a:r>
              <a:rPr lang="pt-BR" dirty="0"/>
              <a:t>da FUNASA. Entre estas atividades destaca-se o levantamento de dados, auxílio na elaboração dos relatórios que compõem o PMSB, fornecimento de informações e acompanhar os membros da equipe do IPH/UFRGS/FUNASA nas visitas técnicas.</a:t>
            </a:r>
          </a:p>
          <a:p>
            <a:endParaRPr lang="pt-BR" dirty="0"/>
          </a:p>
        </p:txBody>
      </p:sp>
    </p:spTree>
    <p:extLst>
      <p:ext uri="{BB962C8B-B14F-4D97-AF65-F5344CB8AC3E}">
        <p14:creationId xmlns:p14="http://schemas.microsoft.com/office/powerpoint/2010/main" val="1018735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pt-BR" b="1" dirty="0" smtClean="0"/>
              <a:t>PRODUTO A</a:t>
            </a:r>
            <a:endParaRPr lang="pt-BR" b="1" dirty="0"/>
          </a:p>
        </p:txBody>
      </p:sp>
      <p:pic>
        <p:nvPicPr>
          <p:cNvPr id="3" name="Espaço Reservado para Conteúdo 2" descr="Recorte de Te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450" y="1422134"/>
            <a:ext cx="8353099" cy="4904441"/>
          </a:xfrm>
        </p:spPr>
      </p:pic>
    </p:spTree>
    <p:extLst>
      <p:ext uri="{BB962C8B-B14F-4D97-AF65-F5344CB8AC3E}">
        <p14:creationId xmlns:p14="http://schemas.microsoft.com/office/powerpoint/2010/main" val="2470560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pt-BR" b="1" dirty="0" smtClean="0"/>
              <a:t>PRODUTO A</a:t>
            </a:r>
            <a:endParaRPr lang="pt-BR" b="1" dirty="0"/>
          </a:p>
        </p:txBody>
      </p:sp>
      <p:sp>
        <p:nvSpPr>
          <p:cNvPr id="5" name="Espaço Reservado para Conteúdo 4"/>
          <p:cNvSpPr>
            <a:spLocks noGrp="1"/>
          </p:cNvSpPr>
          <p:nvPr>
            <p:ph idx="1"/>
          </p:nvPr>
        </p:nvSpPr>
        <p:spPr/>
        <p:txBody>
          <a:bodyPr anchor="ctr"/>
          <a:lstStyle/>
          <a:p>
            <a:pPr marL="0" indent="0" algn="ctr">
              <a:buNone/>
            </a:pPr>
            <a:r>
              <a:rPr lang="pt-BR" dirty="0" smtClean="0"/>
              <a:t>PRAZO PARA ENVIO DO </a:t>
            </a:r>
          </a:p>
          <a:p>
            <a:pPr marL="0" indent="0" algn="ctr">
              <a:buNone/>
            </a:pPr>
            <a:r>
              <a:rPr lang="pt-BR" dirty="0" smtClean="0"/>
              <a:t>PRODUTO AO SASB</a:t>
            </a:r>
          </a:p>
          <a:p>
            <a:pPr marL="0" indent="0" algn="ctr">
              <a:buNone/>
            </a:pPr>
            <a:r>
              <a:rPr lang="pt-BR" dirty="0" smtClean="0"/>
              <a:t>16/06/2017</a:t>
            </a:r>
            <a:endParaRPr lang="pt-BR" dirty="0"/>
          </a:p>
        </p:txBody>
      </p:sp>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3516" y="3583221"/>
            <a:ext cx="941826" cy="836146"/>
          </a:xfrm>
          <a:prstGeom prst="rect">
            <a:avLst/>
          </a:prstGeom>
        </p:spPr>
      </p:pic>
    </p:spTree>
    <p:extLst>
      <p:ext uri="{BB962C8B-B14F-4D97-AF65-F5344CB8AC3E}">
        <p14:creationId xmlns:p14="http://schemas.microsoft.com/office/powerpoint/2010/main" val="3685080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b="1" dirty="0" smtClean="0"/>
              <a:t>PRODUTO B</a:t>
            </a:r>
            <a:endParaRPr lang="pt-BR" b="1" dirty="0"/>
          </a:p>
        </p:txBody>
      </p:sp>
      <p:sp>
        <p:nvSpPr>
          <p:cNvPr id="5" name="Espaço Reservado para Texto 4"/>
          <p:cNvSpPr>
            <a:spLocks noGrp="1"/>
          </p:cNvSpPr>
          <p:nvPr>
            <p:ph type="body" idx="1"/>
          </p:nvPr>
        </p:nvSpPr>
        <p:spPr/>
        <p:txBody>
          <a:bodyPr/>
          <a:lstStyle/>
          <a:p>
            <a:r>
              <a:rPr lang="pt-BR" dirty="0" smtClean="0"/>
              <a:t>PLANO DE MOBILIZAÇÃO SOCIAL</a:t>
            </a:r>
            <a:endParaRPr lang="pt-BR" dirty="0"/>
          </a:p>
        </p:txBody>
      </p:sp>
    </p:spTree>
    <p:extLst>
      <p:ext uri="{BB962C8B-B14F-4D97-AF65-F5344CB8AC3E}">
        <p14:creationId xmlns:p14="http://schemas.microsoft.com/office/powerpoint/2010/main" val="3461590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pt-BR" b="1" dirty="0" smtClean="0"/>
              <a:t>DEFINIÇÃO E OBJETIVOS</a:t>
            </a:r>
            <a:endParaRPr lang="pt-BR" b="1" dirty="0"/>
          </a:p>
        </p:txBody>
      </p:sp>
      <p:sp>
        <p:nvSpPr>
          <p:cNvPr id="5" name="Espaço Reservado para Conteúdo 4"/>
          <p:cNvSpPr>
            <a:spLocks noGrp="1"/>
          </p:cNvSpPr>
          <p:nvPr>
            <p:ph idx="1"/>
          </p:nvPr>
        </p:nvSpPr>
        <p:spPr/>
        <p:txBody>
          <a:bodyPr>
            <a:normAutofit/>
          </a:bodyPr>
          <a:lstStyle/>
          <a:p>
            <a:pPr algn="just"/>
            <a:r>
              <a:rPr lang="pt-BR" dirty="0" smtClean="0"/>
              <a:t>O </a:t>
            </a:r>
            <a:r>
              <a:rPr lang="pt-BR" dirty="0"/>
              <a:t>Plano de Mobilização Social </a:t>
            </a:r>
            <a:r>
              <a:rPr lang="pt-BR" dirty="0" smtClean="0"/>
              <a:t>tem </a:t>
            </a:r>
            <a:r>
              <a:rPr lang="pt-BR" dirty="0"/>
              <a:t>como objetivo principal definir e planejar as ações que serão realizadas para mobilizar a população a participar da elaboração do PMSB, bem como, sensibilizá-la sobre a importância do exercício do controle social dos serviços públicos, e desta maneira obter uma efetiva participação social. </a:t>
            </a:r>
          </a:p>
          <a:p>
            <a:pPr algn="just"/>
            <a:endParaRPr lang="pt-BR" dirty="0"/>
          </a:p>
        </p:txBody>
      </p:sp>
    </p:spTree>
    <p:extLst>
      <p:ext uri="{BB962C8B-B14F-4D97-AF65-F5344CB8AC3E}">
        <p14:creationId xmlns:p14="http://schemas.microsoft.com/office/powerpoint/2010/main" val="1589259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pt-BR" b="1" dirty="0" smtClean="0"/>
              <a:t>METODOLOGIA</a:t>
            </a:r>
            <a:endParaRPr lang="pt-BR" b="1" dirty="0"/>
          </a:p>
        </p:txBody>
      </p:sp>
      <p:graphicFrame>
        <p:nvGraphicFramePr>
          <p:cNvPr id="8" name="Espaço Reservado para Conteúdo 7"/>
          <p:cNvGraphicFramePr>
            <a:graphicFrameLocks noGrp="1"/>
          </p:cNvGraphicFramePr>
          <p:nvPr>
            <p:ph idx="1"/>
            <p:extLst>
              <p:ext uri="{D42A27DB-BD31-4B8C-83A1-F6EECF244321}">
                <p14:modId xmlns:p14="http://schemas.microsoft.com/office/powerpoint/2010/main" val="84245944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0620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pt-BR" b="1" dirty="0" smtClean="0"/>
              <a:t>SETORES DE MOBILIZAÇÃO</a:t>
            </a:r>
            <a:endParaRPr lang="pt-BR" b="1" dirty="0"/>
          </a:p>
        </p:txBody>
      </p:sp>
      <p:sp>
        <p:nvSpPr>
          <p:cNvPr id="5" name="Espaço Reservado para Conteúdo 4"/>
          <p:cNvSpPr>
            <a:spLocks noGrp="1"/>
          </p:cNvSpPr>
          <p:nvPr>
            <p:ph idx="1"/>
          </p:nvPr>
        </p:nvSpPr>
        <p:spPr/>
        <p:txBody>
          <a:bodyPr anchor="ctr"/>
          <a:lstStyle/>
          <a:p>
            <a:r>
              <a:rPr lang="pt-BR" dirty="0" smtClean="0"/>
              <a:t>Breve descrição do município;</a:t>
            </a:r>
          </a:p>
          <a:p>
            <a:r>
              <a:rPr lang="pt-BR" dirty="0" smtClean="0"/>
              <a:t>Definição dos setores de mobilização social.</a:t>
            </a:r>
          </a:p>
          <a:p>
            <a:pPr marL="0" indent="0">
              <a:buNone/>
            </a:pPr>
            <a:endParaRPr lang="pt-BR" dirty="0"/>
          </a:p>
        </p:txBody>
      </p:sp>
    </p:spTree>
    <p:extLst>
      <p:ext uri="{BB962C8B-B14F-4D97-AF65-F5344CB8AC3E}">
        <p14:creationId xmlns:p14="http://schemas.microsoft.com/office/powerpoint/2010/main" val="3678948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b="1" dirty="0" smtClean="0"/>
              <a:t>PLANO MUNICIPAL DE </a:t>
            </a:r>
            <a:br>
              <a:rPr lang="pt-BR" b="1" dirty="0" smtClean="0"/>
            </a:br>
            <a:r>
              <a:rPr lang="pt-BR" b="1" dirty="0" smtClean="0"/>
              <a:t>SANEAMENTO BÁSICO</a:t>
            </a:r>
            <a:endParaRPr lang="pt-BR" b="1" dirty="0"/>
          </a:p>
        </p:txBody>
      </p:sp>
      <p:sp>
        <p:nvSpPr>
          <p:cNvPr id="3" name="Espaço Reservado para Conteúdo 2"/>
          <p:cNvSpPr>
            <a:spLocks noGrp="1"/>
          </p:cNvSpPr>
          <p:nvPr>
            <p:ph idx="1"/>
          </p:nvPr>
        </p:nvSpPr>
        <p:spPr/>
        <p:txBody>
          <a:bodyPr>
            <a:normAutofit/>
          </a:bodyPr>
          <a:lstStyle/>
          <a:p>
            <a:pPr marL="0" indent="0">
              <a:buNone/>
            </a:pPr>
            <a:endParaRPr lang="pt-BR" dirty="0" smtClean="0"/>
          </a:p>
          <a:p>
            <a:pPr marL="0" indent="0" algn="ctr">
              <a:buNone/>
            </a:pPr>
            <a:r>
              <a:rPr lang="pt-BR" dirty="0" smtClean="0"/>
              <a:t>Lei Federal nº 11.445/2007</a:t>
            </a:r>
          </a:p>
          <a:p>
            <a:pPr marL="0" indent="0" algn="just">
              <a:buNone/>
            </a:pPr>
            <a:endParaRPr lang="pt-BR" dirty="0" smtClean="0"/>
          </a:p>
          <a:p>
            <a:pPr marL="0" indent="0" algn="just">
              <a:buNone/>
            </a:pPr>
            <a:r>
              <a:rPr lang="pt-BR" dirty="0" smtClean="0"/>
              <a:t>“</a:t>
            </a:r>
            <a:r>
              <a:rPr lang="pt-BR" dirty="0" err="1" smtClean="0"/>
              <a:t>Art</a:t>
            </a:r>
            <a:r>
              <a:rPr lang="pt-BR" dirty="0" smtClean="0"/>
              <a:t> </a:t>
            </a:r>
            <a:r>
              <a:rPr lang="pt-BR" dirty="0"/>
              <a:t>. </a:t>
            </a:r>
            <a:r>
              <a:rPr lang="pt-BR" dirty="0" smtClean="0"/>
              <a:t>9º O titular dos serviços formulará a respectiva política </a:t>
            </a:r>
            <a:r>
              <a:rPr lang="pt-BR" dirty="0"/>
              <a:t>pública </a:t>
            </a:r>
            <a:r>
              <a:rPr lang="pt-BR" dirty="0" smtClean="0"/>
              <a:t>de saneamento básico</a:t>
            </a:r>
            <a:r>
              <a:rPr lang="pt-BR" dirty="0"/>
              <a:t>, </a:t>
            </a:r>
            <a:r>
              <a:rPr lang="pt-BR" dirty="0" smtClean="0"/>
              <a:t>devendo</a:t>
            </a:r>
            <a:r>
              <a:rPr lang="pt-BR" dirty="0"/>
              <a:t>, </a:t>
            </a:r>
            <a:r>
              <a:rPr lang="pt-BR" dirty="0" smtClean="0"/>
              <a:t>para tanto</a:t>
            </a:r>
            <a:r>
              <a:rPr lang="pt-BR" dirty="0"/>
              <a:t>:</a:t>
            </a:r>
          </a:p>
          <a:p>
            <a:pPr marL="0" indent="0" algn="just">
              <a:buNone/>
            </a:pPr>
            <a:r>
              <a:rPr lang="pt-BR" dirty="0"/>
              <a:t>I </a:t>
            </a:r>
            <a:r>
              <a:rPr lang="pt-BR" dirty="0" smtClean="0"/>
              <a:t>- elaborar os planos de saneamento básico</a:t>
            </a:r>
            <a:r>
              <a:rPr lang="pt-BR" dirty="0"/>
              <a:t>, </a:t>
            </a:r>
            <a:r>
              <a:rPr lang="pt-BR" dirty="0" smtClean="0"/>
              <a:t>nos termos desta  </a:t>
            </a:r>
            <a:r>
              <a:rPr lang="pt-BR" dirty="0"/>
              <a:t>Lei</a:t>
            </a:r>
            <a:r>
              <a:rPr lang="pt-BR" dirty="0" smtClean="0"/>
              <a:t>;”</a:t>
            </a:r>
          </a:p>
        </p:txBody>
      </p:sp>
    </p:spTree>
    <p:extLst>
      <p:ext uri="{BB962C8B-B14F-4D97-AF65-F5344CB8AC3E}">
        <p14:creationId xmlns:p14="http://schemas.microsoft.com/office/powerpoint/2010/main" val="3653173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pt-BR" b="1" dirty="0" smtClean="0"/>
              <a:t>SETORES DE MOBILIZAÇÃO</a:t>
            </a:r>
            <a:endParaRPr lang="pt-BR" b="1" dirty="0"/>
          </a:p>
        </p:txBody>
      </p:sp>
      <p:graphicFrame>
        <p:nvGraphicFramePr>
          <p:cNvPr id="2" name="Tabela 1"/>
          <p:cNvGraphicFramePr>
            <a:graphicFrameLocks noGrp="1"/>
          </p:cNvGraphicFramePr>
          <p:nvPr>
            <p:extLst>
              <p:ext uri="{D42A27DB-BD31-4B8C-83A1-F6EECF244321}">
                <p14:modId xmlns:p14="http://schemas.microsoft.com/office/powerpoint/2010/main" val="1282288414"/>
              </p:ext>
            </p:extLst>
          </p:nvPr>
        </p:nvGraphicFramePr>
        <p:xfrm>
          <a:off x="1875473" y="1969294"/>
          <a:ext cx="5393055" cy="1371600"/>
        </p:xfrm>
        <a:graphic>
          <a:graphicData uri="http://schemas.openxmlformats.org/drawingml/2006/table">
            <a:tbl>
              <a:tblPr firstRow="1" firstCol="1" bandRow="1"/>
              <a:tblGrid>
                <a:gridCol w="1797685"/>
                <a:gridCol w="2105343"/>
                <a:gridCol w="1490027"/>
              </a:tblGrid>
              <a:tr h="0">
                <a:tc>
                  <a:txBody>
                    <a:bodyPr/>
                    <a:lstStyle/>
                    <a:p>
                      <a:pPr algn="ctr">
                        <a:spcBef>
                          <a:spcPts val="600"/>
                        </a:spcBef>
                        <a:spcAft>
                          <a:spcPts val="600"/>
                        </a:spcAft>
                      </a:pPr>
                      <a:r>
                        <a:rPr lang="pt-BR" sz="1800" b="1" dirty="0">
                          <a:effectLst/>
                          <a:latin typeface="Arial" panose="020B0604020202020204" pitchFamily="34" charset="0"/>
                          <a:ea typeface="Calibri" panose="020F0502020204030204" pitchFamily="34" charset="0"/>
                          <a:cs typeface="Times New Roman" panose="02020603050405020304" pitchFamily="18" charset="0"/>
                        </a:rPr>
                        <a:t>Setor de Mobilização</a:t>
                      </a:r>
                      <a:endParaRPr lang="pt-B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b="1">
                          <a:effectLst/>
                          <a:latin typeface="Arial" panose="020B0604020202020204" pitchFamily="34" charset="0"/>
                          <a:ea typeface="Calibri" panose="020F0502020204030204" pitchFamily="34" charset="0"/>
                          <a:cs typeface="Times New Roman" panose="02020603050405020304" pitchFamily="18" charset="0"/>
                        </a:rPr>
                        <a:t>Bairros/Povoado</a:t>
                      </a:r>
                      <a:endParaRPr lang="pt-BR"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b="1">
                          <a:effectLst/>
                          <a:latin typeface="Arial" panose="020B0604020202020204" pitchFamily="34" charset="0"/>
                          <a:ea typeface="Calibri" panose="020F0502020204030204" pitchFamily="34" charset="0"/>
                          <a:cs typeface="Times New Roman" panose="02020603050405020304" pitchFamily="18" charset="0"/>
                        </a:rPr>
                        <a:t>Local das reuniões</a:t>
                      </a:r>
                      <a:endParaRPr lang="pt-BR"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pt-BR" sz="1800">
                          <a:effectLst/>
                          <a:latin typeface="Arial" panose="020B0604020202020204" pitchFamily="34" charset="0"/>
                          <a:ea typeface="Calibri" panose="020F0502020204030204" pitchFamily="34" charset="0"/>
                          <a:cs typeface="Times New Roman" panose="02020603050405020304" pitchFamily="18" charset="0"/>
                        </a:rPr>
                        <a:t>SM1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pt-BR" sz="1800">
                          <a:effectLst/>
                          <a:latin typeface="Arial" panose="020B0604020202020204" pitchFamily="34" charset="0"/>
                          <a:ea typeface="Calibri" panose="020F0502020204030204" pitchFamily="34" charset="0"/>
                          <a:cs typeface="Times New Roman" panose="02020603050405020304" pitchFamily="18" charset="0"/>
                        </a:rPr>
                        <a:t>SM2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pt-BR" sz="1800">
                          <a:effectLst/>
                          <a:latin typeface="Arial" panose="020B0604020202020204" pitchFamily="34" charset="0"/>
                          <a:ea typeface="Calibri" panose="020F0502020204030204" pitchFamily="34" charset="0"/>
                          <a:cs typeface="Times New Roman" panose="02020603050405020304" pitchFamily="18" charset="0"/>
                        </a:rPr>
                        <a:t>SM3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 Box 6"/>
          <p:cNvSpPr txBox="1">
            <a:spLocks noChangeArrowheads="1"/>
          </p:cNvSpPr>
          <p:nvPr/>
        </p:nvSpPr>
        <p:spPr bwMode="auto">
          <a:xfrm>
            <a:off x="1894523" y="3619498"/>
            <a:ext cx="5374005" cy="2159001"/>
          </a:xfrm>
          <a:prstGeom prst="rect">
            <a:avLst/>
          </a:prstGeom>
          <a:solidFill>
            <a:srgbClr val="FFFFFF"/>
          </a:solidFill>
          <a:ln w="63500" cmpd="thickThin">
            <a:solidFill>
              <a:srgbClr val="70AD47"/>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just">
              <a:lnSpc>
                <a:spcPct val="150000"/>
              </a:lnSpc>
              <a:spcBef>
                <a:spcPts val="1200"/>
              </a:spcBef>
              <a:spcAft>
                <a:spcPts val="1200"/>
              </a:spcAft>
            </a:pPr>
            <a:r>
              <a:rPr lang="pt-BR" dirty="0">
                <a:effectLst/>
                <a:latin typeface="Arial" panose="020B0604020202020204" pitchFamily="34" charset="0"/>
                <a:ea typeface="Calibri" panose="020F0502020204030204" pitchFamily="34" charset="0"/>
                <a:cs typeface="Times New Roman" panose="02020603050405020304" pitchFamily="18" charset="0"/>
              </a:rPr>
              <a:t>Sugere-se que os setores de mobilização sigam os arranjos das regiões administrativas do município, ou dos conselhos distritais ou locais de saúde, ou regiões do orçamento participativo, ou núcleos de atendimento do CRAS, entre outros.</a:t>
            </a:r>
          </a:p>
        </p:txBody>
      </p:sp>
    </p:spTree>
    <p:extLst>
      <p:ext uri="{BB962C8B-B14F-4D97-AF65-F5344CB8AC3E}">
        <p14:creationId xmlns:p14="http://schemas.microsoft.com/office/powerpoint/2010/main" val="35174209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pt-BR" b="1" dirty="0" smtClean="0"/>
              <a:t>ATORES SOCIAIS</a:t>
            </a:r>
            <a:endParaRPr lang="pt-BR" b="1" dirty="0"/>
          </a:p>
        </p:txBody>
      </p:sp>
      <p:graphicFrame>
        <p:nvGraphicFramePr>
          <p:cNvPr id="3" name="Espaço Reservado para Conteúdo 2"/>
          <p:cNvGraphicFramePr>
            <a:graphicFrameLocks noGrp="1"/>
          </p:cNvGraphicFramePr>
          <p:nvPr>
            <p:ph idx="1"/>
            <p:extLst>
              <p:ext uri="{D42A27DB-BD31-4B8C-83A1-F6EECF244321}">
                <p14:modId xmlns:p14="http://schemas.microsoft.com/office/powerpoint/2010/main" val="1730024492"/>
              </p:ext>
            </p:extLst>
          </p:nvPr>
        </p:nvGraphicFramePr>
        <p:xfrm>
          <a:off x="914400" y="1777998"/>
          <a:ext cx="7315200" cy="2124236"/>
        </p:xfrm>
        <a:graphic>
          <a:graphicData uri="http://schemas.openxmlformats.org/drawingml/2006/table">
            <a:tbl>
              <a:tblPr firstRow="1" firstCol="1" bandRow="1"/>
              <a:tblGrid>
                <a:gridCol w="1583015"/>
                <a:gridCol w="1967194"/>
                <a:gridCol w="1579275"/>
                <a:gridCol w="2185716"/>
              </a:tblGrid>
              <a:tr h="999640">
                <a:tc>
                  <a:txBody>
                    <a:bodyPr/>
                    <a:lstStyle/>
                    <a:p>
                      <a:pPr algn="ctr">
                        <a:spcBef>
                          <a:spcPts val="600"/>
                        </a:spcBef>
                        <a:spcAft>
                          <a:spcPts val="600"/>
                        </a:spcAft>
                      </a:pPr>
                      <a:r>
                        <a:rPr lang="pt-BR" sz="1800" b="1" dirty="0">
                          <a:effectLst/>
                          <a:latin typeface="Arial" panose="020B0604020202020204" pitchFamily="34" charset="0"/>
                          <a:ea typeface="Calibri" panose="020F0502020204030204" pitchFamily="34" charset="0"/>
                          <a:cs typeface="Times New Roman" panose="02020603050405020304" pitchFamily="18" charset="0"/>
                        </a:rPr>
                        <a:t>Grupo social/ Instituição</a:t>
                      </a:r>
                      <a:endParaRPr lang="pt-B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b="1" dirty="0">
                          <a:effectLst/>
                          <a:latin typeface="Arial" panose="020B0604020202020204" pitchFamily="34" charset="0"/>
                          <a:ea typeface="Calibri" panose="020F0502020204030204" pitchFamily="34" charset="0"/>
                          <a:cs typeface="Times New Roman" panose="02020603050405020304" pitchFamily="18" charset="0"/>
                        </a:rPr>
                        <a:t>Nome do Representante</a:t>
                      </a:r>
                      <a:endParaRPr lang="pt-B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b="1" dirty="0">
                          <a:effectLst/>
                          <a:latin typeface="Arial" panose="020B0604020202020204" pitchFamily="34" charset="0"/>
                          <a:ea typeface="Calibri" panose="020F0502020204030204" pitchFamily="34" charset="0"/>
                          <a:cs typeface="Times New Roman" panose="02020603050405020304" pitchFamily="18" charset="0"/>
                        </a:rPr>
                        <a:t>Função</a:t>
                      </a:r>
                      <a:r>
                        <a:rPr lang="pt-BR" sz="1800" b="1" dirty="0" smtClean="0">
                          <a:effectLst/>
                          <a:latin typeface="Arial" panose="020B0604020202020204" pitchFamily="34" charset="0"/>
                          <a:ea typeface="Calibri" panose="020F0502020204030204" pitchFamily="34" charset="0"/>
                          <a:cs typeface="Times New Roman" panose="02020603050405020304" pitchFamily="18" charset="0"/>
                        </a:rPr>
                        <a:t>/ Cargo/ Formação</a:t>
                      </a:r>
                      <a:endParaRPr lang="pt-B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b="1" dirty="0">
                          <a:effectLst/>
                          <a:latin typeface="Arial" panose="020B0604020202020204" pitchFamily="34" charset="0"/>
                          <a:ea typeface="Calibri" panose="020F0502020204030204" pitchFamily="34" charset="0"/>
                          <a:cs typeface="Times New Roman" panose="02020603050405020304" pitchFamily="18" charset="0"/>
                        </a:rPr>
                        <a:t>Contato </a:t>
                      </a:r>
                      <a:endParaRPr lang="pt-BR" sz="1800" dirty="0">
                        <a:effectLst/>
                        <a:latin typeface="Arial" panose="020B0604020202020204" pitchFamily="34" charset="0"/>
                        <a:ea typeface="Calibri" panose="020F0502020204030204" pitchFamily="34" charset="0"/>
                        <a:cs typeface="Times New Roman" panose="02020603050405020304" pitchFamily="18" charset="0"/>
                      </a:endParaRPr>
                    </a:p>
                    <a:p>
                      <a:pPr algn="just">
                        <a:spcBef>
                          <a:spcPts val="600"/>
                        </a:spcBef>
                        <a:spcAft>
                          <a:spcPts val="600"/>
                        </a:spcAft>
                      </a:pPr>
                      <a:r>
                        <a:rPr lang="pt-BR" sz="1800" b="1" dirty="0">
                          <a:effectLst/>
                          <a:latin typeface="Arial" panose="020B0604020202020204" pitchFamily="34" charset="0"/>
                          <a:ea typeface="Calibri" panose="020F0502020204030204" pitchFamily="34" charset="0"/>
                          <a:cs typeface="Times New Roman" panose="02020603050405020304" pitchFamily="18" charset="0"/>
                        </a:rPr>
                        <a:t>(e-mail/ telefone/ endereço)</a:t>
                      </a:r>
                      <a:endParaRPr lang="pt-B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149">
                <a:tc>
                  <a:txBody>
                    <a:bodyPr/>
                    <a:lstStyle/>
                    <a:p>
                      <a:pPr algn="ctr">
                        <a:spcBef>
                          <a:spcPts val="600"/>
                        </a:spcBef>
                        <a:spcAft>
                          <a:spcPts val="600"/>
                        </a:spcAft>
                      </a:pPr>
                      <a:r>
                        <a:rPr lang="pt-BR" sz="180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149">
                <a:tc>
                  <a:txBody>
                    <a:bodyPr/>
                    <a:lstStyle/>
                    <a:p>
                      <a:pPr algn="ctr">
                        <a:spcBef>
                          <a:spcPts val="600"/>
                        </a:spcBef>
                        <a:spcAft>
                          <a:spcPts val="600"/>
                        </a:spcAft>
                      </a:pPr>
                      <a:r>
                        <a:rPr lang="pt-BR" sz="180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149">
                <a:tc>
                  <a:txBody>
                    <a:bodyPr/>
                    <a:lstStyle/>
                    <a:p>
                      <a:pPr algn="ctr">
                        <a:spcBef>
                          <a:spcPts val="600"/>
                        </a:spcBef>
                        <a:spcAft>
                          <a:spcPts val="600"/>
                        </a:spcAft>
                      </a:pPr>
                      <a:r>
                        <a:rPr lang="pt-BR" sz="180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149">
                <a:tc>
                  <a:txBody>
                    <a:bodyPr/>
                    <a:lstStyle/>
                    <a:p>
                      <a:pPr algn="ctr">
                        <a:spcBef>
                          <a:spcPts val="600"/>
                        </a:spcBef>
                        <a:spcAft>
                          <a:spcPts val="600"/>
                        </a:spcAft>
                      </a:pPr>
                      <a:r>
                        <a:rPr lang="pt-BR" sz="180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 Box 5"/>
          <p:cNvSpPr txBox="1">
            <a:spLocks noChangeArrowheads="1"/>
          </p:cNvSpPr>
          <p:nvPr/>
        </p:nvSpPr>
        <p:spPr bwMode="auto">
          <a:xfrm>
            <a:off x="914400" y="4228302"/>
            <a:ext cx="7315199" cy="2147097"/>
          </a:xfrm>
          <a:prstGeom prst="rect">
            <a:avLst/>
          </a:prstGeom>
          <a:solidFill>
            <a:srgbClr val="FFFFFF"/>
          </a:solidFill>
          <a:ln w="63500" cmpd="thickThin">
            <a:solidFill>
              <a:srgbClr val="70AD47"/>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just">
              <a:lnSpc>
                <a:spcPct val="150000"/>
              </a:lnSpc>
              <a:spcBef>
                <a:spcPts val="1200"/>
              </a:spcBef>
              <a:spcAft>
                <a:spcPts val="1200"/>
              </a:spcAft>
            </a:pPr>
            <a:r>
              <a:rPr lang="pt-BR" dirty="0">
                <a:effectLst/>
                <a:latin typeface="Arial" panose="020B0604020202020204" pitchFamily="34" charset="0"/>
                <a:ea typeface="Calibri" panose="020F0502020204030204" pitchFamily="34" charset="0"/>
                <a:cs typeface="Times New Roman" panose="02020603050405020304" pitchFamily="18" charset="0"/>
              </a:rPr>
              <a:t>A seguir são sugeridos alguns atores sociais: agente de saúde, vigilância sanitária, CRAS, escolas, instituições religiosas, associações comunitárias (bairro e povoados), movimentos sociais, </a:t>
            </a:r>
            <a:r>
              <a:rPr lang="pt-BR" dirty="0" err="1">
                <a:effectLst/>
                <a:latin typeface="Arial" panose="020B0604020202020204" pitchFamily="34" charset="0"/>
                <a:ea typeface="Calibri" panose="020F0502020204030204" pitchFamily="34" charset="0"/>
                <a:cs typeface="Times New Roman" panose="02020603050405020304" pitchFamily="18" charset="0"/>
              </a:rPr>
              <a:t>Emater</a:t>
            </a:r>
            <a:r>
              <a:rPr lang="pt-BR" dirty="0">
                <a:effectLst/>
                <a:latin typeface="Arial" panose="020B0604020202020204" pitchFamily="34" charset="0"/>
                <a:ea typeface="Calibri" panose="020F0502020204030204" pitchFamily="34" charset="0"/>
                <a:cs typeface="Times New Roman" panose="02020603050405020304" pitchFamily="18" charset="0"/>
              </a:rPr>
              <a:t>, prestadoras de serviço de saneamento, e outras instituições de saneamento, etc.</a:t>
            </a:r>
          </a:p>
        </p:txBody>
      </p:sp>
    </p:spTree>
    <p:extLst>
      <p:ext uri="{BB962C8B-B14F-4D97-AF65-F5344CB8AC3E}">
        <p14:creationId xmlns:p14="http://schemas.microsoft.com/office/powerpoint/2010/main" val="37876839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pt-BR" b="1" dirty="0" smtClean="0"/>
              <a:t>CRONOGRAMA DE ATIVIDADES</a:t>
            </a:r>
            <a:endParaRPr lang="pt-BR" b="1" dirty="0"/>
          </a:p>
        </p:txBody>
      </p:sp>
      <p:graphicFrame>
        <p:nvGraphicFramePr>
          <p:cNvPr id="3" name="Espaço Reservado para Conteúdo 2"/>
          <p:cNvGraphicFramePr>
            <a:graphicFrameLocks noGrp="1"/>
          </p:cNvGraphicFramePr>
          <p:nvPr>
            <p:ph idx="1"/>
            <p:extLst>
              <p:ext uri="{D42A27DB-BD31-4B8C-83A1-F6EECF244321}">
                <p14:modId xmlns:p14="http://schemas.microsoft.com/office/powerpoint/2010/main" val="4135519560"/>
              </p:ext>
            </p:extLst>
          </p:nvPr>
        </p:nvGraphicFramePr>
        <p:xfrm>
          <a:off x="628650" y="1461293"/>
          <a:ext cx="7886700" cy="5120640"/>
        </p:xfrm>
        <a:graphic>
          <a:graphicData uri="http://schemas.openxmlformats.org/drawingml/2006/table">
            <a:tbl>
              <a:tblPr firstRow="1" firstCol="1" bandRow="1"/>
              <a:tblGrid>
                <a:gridCol w="3473450"/>
                <a:gridCol w="1943100"/>
                <a:gridCol w="1117600"/>
                <a:gridCol w="1352550"/>
              </a:tblGrid>
              <a:tr h="274918">
                <a:tc>
                  <a:txBody>
                    <a:bodyPr/>
                    <a:lstStyle/>
                    <a:p>
                      <a:pPr algn="ctr">
                        <a:spcBef>
                          <a:spcPts val="600"/>
                        </a:spcBef>
                        <a:spcAft>
                          <a:spcPts val="600"/>
                        </a:spcAft>
                      </a:pPr>
                      <a:r>
                        <a:rPr lang="pt-BR" sz="1600" b="1" dirty="0">
                          <a:effectLst/>
                          <a:latin typeface="Arial" panose="020B0604020202020204" pitchFamily="34" charset="0"/>
                          <a:ea typeface="Calibri" panose="020F0502020204030204" pitchFamily="34" charset="0"/>
                          <a:cs typeface="Times New Roman" panose="02020603050405020304" pitchFamily="18" charset="0"/>
                        </a:rPr>
                        <a:t>Atividade</a:t>
                      </a:r>
                      <a:endParaRPr lang="pt-BR" sz="1600" dirty="0">
                        <a:effectLst/>
                        <a:latin typeface="Arial" panose="020B0604020202020204" pitchFamily="34" charset="0"/>
                        <a:ea typeface="Calibri" panose="020F0502020204030204" pitchFamily="34" charset="0"/>
                        <a:cs typeface="Times New Roman" panose="02020603050405020304" pitchFamily="18" charset="0"/>
                      </a:endParaRP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b="1">
                          <a:effectLst/>
                          <a:latin typeface="Arial" panose="020B0604020202020204" pitchFamily="34" charset="0"/>
                          <a:ea typeface="Calibri" panose="020F0502020204030204" pitchFamily="34" charset="0"/>
                          <a:cs typeface="Times New Roman" panose="02020603050405020304" pitchFamily="18" charset="0"/>
                        </a:rPr>
                        <a:t>Setor de Mobilização</a:t>
                      </a:r>
                      <a:endParaRPr lang="pt-BR" sz="1600">
                        <a:effectLst/>
                        <a:latin typeface="Arial" panose="020B0604020202020204" pitchFamily="34" charset="0"/>
                        <a:ea typeface="Calibri" panose="020F0502020204030204" pitchFamily="34" charset="0"/>
                        <a:cs typeface="Times New Roman" panose="02020603050405020304" pitchFamily="18" charset="0"/>
                      </a:endParaRP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b="1">
                          <a:effectLst/>
                          <a:latin typeface="Arial" panose="020B0604020202020204" pitchFamily="34" charset="0"/>
                          <a:ea typeface="Calibri" panose="020F0502020204030204" pitchFamily="34" charset="0"/>
                          <a:cs typeface="Times New Roman" panose="02020603050405020304" pitchFamily="18" charset="0"/>
                        </a:rPr>
                        <a:t>Data</a:t>
                      </a:r>
                      <a:endParaRPr lang="pt-BR" sz="1600">
                        <a:effectLst/>
                        <a:latin typeface="Arial" panose="020B0604020202020204" pitchFamily="34" charset="0"/>
                        <a:ea typeface="Calibri" panose="020F0502020204030204" pitchFamily="34" charset="0"/>
                        <a:cs typeface="Times New Roman" panose="02020603050405020304" pitchFamily="18" charset="0"/>
                      </a:endParaRP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b="1" dirty="0">
                          <a:effectLst/>
                          <a:latin typeface="Arial" panose="020B0604020202020204" pitchFamily="34" charset="0"/>
                          <a:ea typeface="Calibri" panose="020F0502020204030204" pitchFamily="34" charset="0"/>
                          <a:cs typeface="Times New Roman" panose="02020603050405020304" pitchFamily="18" charset="0"/>
                        </a:rPr>
                        <a:t>Local</a:t>
                      </a:r>
                      <a:endParaRPr lang="pt-BR" sz="1600" dirty="0">
                        <a:effectLst/>
                        <a:latin typeface="Arial" panose="020B0604020202020204" pitchFamily="34" charset="0"/>
                        <a:ea typeface="Calibri" panose="020F0502020204030204" pitchFamily="34" charset="0"/>
                        <a:cs typeface="Times New Roman" panose="02020603050405020304" pitchFamily="18" charset="0"/>
                      </a:endParaRP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918">
                <a:tc>
                  <a:txBody>
                    <a:bodyPr/>
                    <a:lstStyle/>
                    <a:p>
                      <a:pPr algn="l">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Reunião para mobilização dos atores sociais.</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Comitê executivo e atores sociais</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918">
                <a:tc>
                  <a:txBody>
                    <a:bodyPr/>
                    <a:lstStyle/>
                    <a:p>
                      <a:pPr algn="just">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Reunião para organização dos eventos setoriais - Fase de diagnóstico técnico-participativo.</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Comitê executivo e atores sociais</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459">
                <a:tc rowSpan="3">
                  <a:txBody>
                    <a:bodyPr/>
                    <a:lstStyle/>
                    <a:p>
                      <a:pPr algn="just">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Primeiro Evento: Levantamento de Problemas e Sugestões.</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SM1</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459">
                <a:tc vMerge="1">
                  <a:txBody>
                    <a:bodyPr/>
                    <a:lstStyle/>
                    <a:p>
                      <a:endParaRPr lang="pt-BR"/>
                    </a:p>
                  </a:txBody>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SM2</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459">
                <a:tc vMerge="1">
                  <a:txBody>
                    <a:bodyPr/>
                    <a:lstStyle/>
                    <a:p>
                      <a:endParaRPr lang="pt-BR"/>
                    </a:p>
                  </a:txBody>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SM3</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918">
                <a:tc>
                  <a:txBody>
                    <a:bodyPr/>
                    <a:lstStyle/>
                    <a:p>
                      <a:pPr algn="just">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Reunião para avaliação dos eventos setoriais - Fase de diagnóstico técnico-participativo.</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Comitês executivo e atores sociais</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376">
                <a:tc>
                  <a:txBody>
                    <a:bodyPr/>
                    <a:lstStyle/>
                    <a:p>
                      <a:pPr algn="just">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Reunião para discutir e avaliar os cenários de referência – Fase de prognóstico e planejamento estratégico.</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Comitê executivo</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376">
                <a:tc>
                  <a:txBody>
                    <a:bodyPr/>
                    <a:lstStyle/>
                    <a:p>
                      <a:pPr algn="just">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Reunião para apresentar e aprovar os cenários de referência – Fase de prognóstico e planejamento estratégico.</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Comitê executivo e comitê de coordenação</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896512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pt-BR" b="1" dirty="0" smtClean="0"/>
              <a:t>CRONOGRAMA DE ATIVIDADES</a:t>
            </a:r>
            <a:endParaRPr lang="pt-BR" b="1" dirty="0"/>
          </a:p>
        </p:txBody>
      </p:sp>
      <p:graphicFrame>
        <p:nvGraphicFramePr>
          <p:cNvPr id="3" name="Espaço Reservado para Conteúdo 2"/>
          <p:cNvGraphicFramePr>
            <a:graphicFrameLocks noGrp="1"/>
          </p:cNvGraphicFramePr>
          <p:nvPr>
            <p:ph idx="1"/>
            <p:extLst>
              <p:ext uri="{D42A27DB-BD31-4B8C-83A1-F6EECF244321}">
                <p14:modId xmlns:p14="http://schemas.microsoft.com/office/powerpoint/2010/main" val="2398896108"/>
              </p:ext>
            </p:extLst>
          </p:nvPr>
        </p:nvGraphicFramePr>
        <p:xfrm>
          <a:off x="628650" y="1461293"/>
          <a:ext cx="7886700" cy="4145280"/>
        </p:xfrm>
        <a:graphic>
          <a:graphicData uri="http://schemas.openxmlformats.org/drawingml/2006/table">
            <a:tbl>
              <a:tblPr firstRow="1" firstCol="1" bandRow="1"/>
              <a:tblGrid>
                <a:gridCol w="3473450"/>
                <a:gridCol w="1943100"/>
                <a:gridCol w="1117600"/>
                <a:gridCol w="1352550"/>
              </a:tblGrid>
              <a:tr h="274918">
                <a:tc>
                  <a:txBody>
                    <a:bodyPr/>
                    <a:lstStyle/>
                    <a:p>
                      <a:pPr algn="ctr">
                        <a:spcBef>
                          <a:spcPts val="600"/>
                        </a:spcBef>
                        <a:spcAft>
                          <a:spcPts val="600"/>
                        </a:spcAft>
                      </a:pPr>
                      <a:r>
                        <a:rPr lang="pt-BR" sz="1600" b="1" dirty="0">
                          <a:effectLst/>
                          <a:latin typeface="Arial" panose="020B0604020202020204" pitchFamily="34" charset="0"/>
                          <a:ea typeface="Calibri" panose="020F0502020204030204" pitchFamily="34" charset="0"/>
                          <a:cs typeface="Times New Roman" panose="02020603050405020304" pitchFamily="18" charset="0"/>
                        </a:rPr>
                        <a:t>Atividade</a:t>
                      </a:r>
                      <a:endParaRPr lang="pt-BR" sz="1600" dirty="0">
                        <a:effectLst/>
                        <a:latin typeface="Arial" panose="020B0604020202020204" pitchFamily="34" charset="0"/>
                        <a:ea typeface="Calibri" panose="020F0502020204030204" pitchFamily="34" charset="0"/>
                        <a:cs typeface="Times New Roman" panose="02020603050405020304" pitchFamily="18" charset="0"/>
                      </a:endParaRP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b="1">
                          <a:effectLst/>
                          <a:latin typeface="Arial" panose="020B0604020202020204" pitchFamily="34" charset="0"/>
                          <a:ea typeface="Calibri" panose="020F0502020204030204" pitchFamily="34" charset="0"/>
                          <a:cs typeface="Times New Roman" panose="02020603050405020304" pitchFamily="18" charset="0"/>
                        </a:rPr>
                        <a:t>Setor de Mobilização</a:t>
                      </a:r>
                      <a:endParaRPr lang="pt-BR" sz="1600">
                        <a:effectLst/>
                        <a:latin typeface="Arial" panose="020B0604020202020204" pitchFamily="34" charset="0"/>
                        <a:ea typeface="Calibri" panose="020F0502020204030204" pitchFamily="34" charset="0"/>
                        <a:cs typeface="Times New Roman" panose="02020603050405020304" pitchFamily="18" charset="0"/>
                      </a:endParaRP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b="1">
                          <a:effectLst/>
                          <a:latin typeface="Arial" panose="020B0604020202020204" pitchFamily="34" charset="0"/>
                          <a:ea typeface="Calibri" panose="020F0502020204030204" pitchFamily="34" charset="0"/>
                          <a:cs typeface="Times New Roman" panose="02020603050405020304" pitchFamily="18" charset="0"/>
                        </a:rPr>
                        <a:t>Data</a:t>
                      </a:r>
                      <a:endParaRPr lang="pt-BR" sz="1600">
                        <a:effectLst/>
                        <a:latin typeface="Arial" panose="020B0604020202020204" pitchFamily="34" charset="0"/>
                        <a:ea typeface="Calibri" panose="020F0502020204030204" pitchFamily="34" charset="0"/>
                        <a:cs typeface="Times New Roman" panose="02020603050405020304" pitchFamily="18" charset="0"/>
                      </a:endParaRP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b="1" dirty="0">
                          <a:effectLst/>
                          <a:latin typeface="Arial" panose="020B0604020202020204" pitchFamily="34" charset="0"/>
                          <a:ea typeface="Calibri" panose="020F0502020204030204" pitchFamily="34" charset="0"/>
                          <a:cs typeface="Times New Roman" panose="02020603050405020304" pitchFamily="18" charset="0"/>
                        </a:rPr>
                        <a:t>Local</a:t>
                      </a:r>
                      <a:endParaRPr lang="pt-BR" sz="1600" dirty="0">
                        <a:effectLst/>
                        <a:latin typeface="Arial" panose="020B0604020202020204" pitchFamily="34" charset="0"/>
                        <a:ea typeface="Calibri" panose="020F0502020204030204" pitchFamily="34" charset="0"/>
                        <a:cs typeface="Times New Roman" panose="02020603050405020304" pitchFamily="18" charset="0"/>
                      </a:endParaRP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918">
                <a:tc>
                  <a:txBody>
                    <a:bodyPr/>
                    <a:lstStyle/>
                    <a:p>
                      <a:pPr algn="just">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Reunião para discutir e avaliar os programas, projetos e ações para o alcance dos cenários de referência – Fase de programas, projetos e ações.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Comitê executivo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918">
                <a:tc>
                  <a:txBody>
                    <a:bodyPr/>
                    <a:lstStyle/>
                    <a:p>
                      <a:pPr algn="just">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Reunião para apresentar, aprovar e priorizar os programas, projetos e ações para o alcance dos cenários de referência - Fase programas, projetos e ações.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Comitê executivo e comitê de coordenação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459">
                <a:tc>
                  <a:txBody>
                    <a:bodyPr/>
                    <a:lstStyle/>
                    <a:p>
                      <a:pPr algn="just">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Reunião para organização dos eventos setoriais – Fase de prognóstico e planejamento estratégico; e programas, projetos e ações.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Comitê executivo e atores sociais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1856" marR="61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26106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pt-BR" b="1" dirty="0" smtClean="0"/>
              <a:t>CRONOGRAMA DE ATIVIDADES</a:t>
            </a:r>
            <a:endParaRPr lang="pt-BR" b="1" dirty="0"/>
          </a:p>
        </p:txBody>
      </p:sp>
      <p:graphicFrame>
        <p:nvGraphicFramePr>
          <p:cNvPr id="3" name="Espaço Reservado para Conteúdo 2"/>
          <p:cNvGraphicFramePr>
            <a:graphicFrameLocks noGrp="1"/>
          </p:cNvGraphicFramePr>
          <p:nvPr>
            <p:ph idx="1"/>
            <p:extLst>
              <p:ext uri="{D42A27DB-BD31-4B8C-83A1-F6EECF244321}">
                <p14:modId xmlns:p14="http://schemas.microsoft.com/office/powerpoint/2010/main" val="1746359956"/>
              </p:ext>
            </p:extLst>
          </p:nvPr>
        </p:nvGraphicFramePr>
        <p:xfrm>
          <a:off x="628650" y="1461293"/>
          <a:ext cx="7886700" cy="3657600"/>
        </p:xfrm>
        <a:graphic>
          <a:graphicData uri="http://schemas.openxmlformats.org/drawingml/2006/table">
            <a:tbl>
              <a:tblPr firstRow="1" firstCol="1" bandRow="1"/>
              <a:tblGrid>
                <a:gridCol w="3473450"/>
                <a:gridCol w="1943100"/>
                <a:gridCol w="1117600"/>
                <a:gridCol w="1352550"/>
              </a:tblGrid>
              <a:tr h="274918">
                <a:tc>
                  <a:txBody>
                    <a:bodyPr/>
                    <a:lstStyle/>
                    <a:p>
                      <a:pPr algn="ctr">
                        <a:spcBef>
                          <a:spcPts val="600"/>
                        </a:spcBef>
                        <a:spcAft>
                          <a:spcPts val="600"/>
                        </a:spcAft>
                      </a:pPr>
                      <a:r>
                        <a:rPr lang="pt-BR" sz="1600" b="1" dirty="0">
                          <a:effectLst/>
                          <a:latin typeface="Arial" panose="020B0604020202020204" pitchFamily="34" charset="0"/>
                          <a:ea typeface="Calibri" panose="020F0502020204030204" pitchFamily="34" charset="0"/>
                          <a:cs typeface="Times New Roman" panose="02020603050405020304" pitchFamily="18" charset="0"/>
                        </a:rPr>
                        <a:t>Atividade</a:t>
                      </a:r>
                      <a:endParaRPr lang="pt-BR" sz="1600" dirty="0">
                        <a:effectLst/>
                        <a:latin typeface="Arial" panose="020B0604020202020204" pitchFamily="34" charset="0"/>
                        <a:ea typeface="Calibri" panose="020F0502020204030204" pitchFamily="34" charset="0"/>
                        <a:cs typeface="Times New Roman" panose="02020603050405020304" pitchFamily="18" charset="0"/>
                      </a:endParaRP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b="1">
                          <a:effectLst/>
                          <a:latin typeface="Arial" panose="020B0604020202020204" pitchFamily="34" charset="0"/>
                          <a:ea typeface="Calibri" panose="020F0502020204030204" pitchFamily="34" charset="0"/>
                          <a:cs typeface="Times New Roman" panose="02020603050405020304" pitchFamily="18" charset="0"/>
                        </a:rPr>
                        <a:t>Setor de Mobilização</a:t>
                      </a:r>
                      <a:endParaRPr lang="pt-BR" sz="1600">
                        <a:effectLst/>
                        <a:latin typeface="Arial" panose="020B0604020202020204" pitchFamily="34" charset="0"/>
                        <a:ea typeface="Calibri" panose="020F0502020204030204" pitchFamily="34" charset="0"/>
                        <a:cs typeface="Times New Roman" panose="02020603050405020304" pitchFamily="18" charset="0"/>
                      </a:endParaRP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b="1">
                          <a:effectLst/>
                          <a:latin typeface="Arial" panose="020B0604020202020204" pitchFamily="34" charset="0"/>
                          <a:ea typeface="Calibri" panose="020F0502020204030204" pitchFamily="34" charset="0"/>
                          <a:cs typeface="Times New Roman" panose="02020603050405020304" pitchFamily="18" charset="0"/>
                        </a:rPr>
                        <a:t>Data</a:t>
                      </a:r>
                      <a:endParaRPr lang="pt-BR" sz="1600">
                        <a:effectLst/>
                        <a:latin typeface="Arial" panose="020B0604020202020204" pitchFamily="34" charset="0"/>
                        <a:ea typeface="Calibri" panose="020F0502020204030204" pitchFamily="34" charset="0"/>
                        <a:cs typeface="Times New Roman" panose="02020603050405020304" pitchFamily="18" charset="0"/>
                      </a:endParaRP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b="1" dirty="0">
                          <a:effectLst/>
                          <a:latin typeface="Arial" panose="020B0604020202020204" pitchFamily="34" charset="0"/>
                          <a:ea typeface="Calibri" panose="020F0502020204030204" pitchFamily="34" charset="0"/>
                          <a:cs typeface="Times New Roman" panose="02020603050405020304" pitchFamily="18" charset="0"/>
                        </a:rPr>
                        <a:t>Local</a:t>
                      </a:r>
                      <a:endParaRPr lang="pt-BR" sz="1600" dirty="0">
                        <a:effectLst/>
                        <a:latin typeface="Arial" panose="020B0604020202020204" pitchFamily="34" charset="0"/>
                        <a:ea typeface="Calibri" panose="020F0502020204030204" pitchFamily="34" charset="0"/>
                        <a:cs typeface="Times New Roman" panose="02020603050405020304" pitchFamily="18" charset="0"/>
                      </a:endParaRP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459">
                <a:tc rowSpan="3">
                  <a:txBody>
                    <a:bodyPr/>
                    <a:lstStyle/>
                    <a:p>
                      <a:pPr algn="just">
                        <a:spcBef>
                          <a:spcPts val="600"/>
                        </a:spcBef>
                        <a:spcAft>
                          <a:spcPts val="600"/>
                        </a:spcAft>
                      </a:pPr>
                      <a:r>
                        <a:rPr lang="pt-BR" sz="1600" dirty="0">
                          <a:effectLst/>
                          <a:latin typeface="Arial" panose="020B0604020202020204" pitchFamily="34" charset="0"/>
                          <a:ea typeface="Times New Roman" panose="02020603050405020304" pitchFamily="18" charset="0"/>
                          <a:cs typeface="Arial" panose="020B0604020202020204" pitchFamily="34" charset="0"/>
                        </a:rPr>
                        <a:t>Segundo Evento: </a:t>
                      </a:r>
                      <a:r>
                        <a:rPr lang="pt-BR" sz="1600" dirty="0">
                          <a:effectLst/>
                          <a:latin typeface="Arial" panose="020B0604020202020204" pitchFamily="34" charset="0"/>
                          <a:ea typeface="Calibri" panose="020F0502020204030204" pitchFamily="34" charset="0"/>
                          <a:cs typeface="Times New Roman" panose="02020603050405020304" pitchFamily="18" charset="0"/>
                        </a:rPr>
                        <a:t>Apresentação e Discussão dos Resultados.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SM1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459">
                <a:tc vMerge="1">
                  <a:txBody>
                    <a:bodyPr/>
                    <a:lstStyle/>
                    <a:p>
                      <a:endParaRPr lang="pt-BR"/>
                    </a:p>
                  </a:txBody>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SM2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459">
                <a:tc vMerge="1">
                  <a:txBody>
                    <a:bodyPr/>
                    <a:lstStyle/>
                    <a:p>
                      <a:endParaRPr lang="pt-BR"/>
                    </a:p>
                  </a:txBody>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SM3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918">
                <a:tc>
                  <a:txBody>
                    <a:bodyPr/>
                    <a:lstStyle/>
                    <a:p>
                      <a:pPr algn="just">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Reunião para avaliação dos eventos setoriais – </a:t>
                      </a:r>
                      <a:r>
                        <a:rPr lang="pt-BR" sz="1600">
                          <a:effectLst/>
                          <a:latin typeface="Arial" panose="020B0604020202020204" pitchFamily="34" charset="0"/>
                          <a:ea typeface="Times New Roman" panose="02020603050405020304" pitchFamily="18" charset="0"/>
                          <a:cs typeface="Arial" panose="020B0604020202020204" pitchFamily="34" charset="0"/>
                        </a:rPr>
                        <a:t>Fase de </a:t>
                      </a:r>
                      <a:r>
                        <a:rPr lang="pt-BR" sz="1600">
                          <a:effectLst/>
                          <a:latin typeface="Arial" panose="020B0604020202020204" pitchFamily="34" charset="0"/>
                          <a:ea typeface="Calibri" panose="020F0502020204030204" pitchFamily="34" charset="0"/>
                          <a:cs typeface="Times New Roman" panose="02020603050405020304" pitchFamily="18" charset="0"/>
                        </a:rPr>
                        <a:t>prognóstico e planejamento estratégico; e programas, projetos e ações.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Comitê executivo e atores sociais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376">
                <a:tc>
                  <a:txBody>
                    <a:bodyPr/>
                    <a:lstStyle/>
                    <a:p>
                      <a:pPr algn="just">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Reunião para discutir e avaliar o plano de execução - Fase de plano de execução.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Comitê executivo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376">
                <a:tc>
                  <a:txBody>
                    <a:bodyPr/>
                    <a:lstStyle/>
                    <a:p>
                      <a:pPr algn="just">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Reunião para apresentar e aprovar o plano de execução - Fase de plano de execução.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Comitê executivo e comitê de coordenação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658576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pt-BR" b="1" dirty="0" smtClean="0"/>
              <a:t>CRONOGRAMA DE ATIVIDADES</a:t>
            </a:r>
            <a:endParaRPr lang="pt-BR" b="1" dirty="0"/>
          </a:p>
        </p:txBody>
      </p:sp>
      <p:graphicFrame>
        <p:nvGraphicFramePr>
          <p:cNvPr id="3" name="Espaço Reservado para Conteúdo 2"/>
          <p:cNvGraphicFramePr>
            <a:graphicFrameLocks noGrp="1"/>
          </p:cNvGraphicFramePr>
          <p:nvPr>
            <p:ph idx="1"/>
            <p:extLst>
              <p:ext uri="{D42A27DB-BD31-4B8C-83A1-F6EECF244321}">
                <p14:modId xmlns:p14="http://schemas.microsoft.com/office/powerpoint/2010/main" val="2720773848"/>
              </p:ext>
            </p:extLst>
          </p:nvPr>
        </p:nvGraphicFramePr>
        <p:xfrm>
          <a:off x="628650" y="1461293"/>
          <a:ext cx="7886700" cy="4876800"/>
        </p:xfrm>
        <a:graphic>
          <a:graphicData uri="http://schemas.openxmlformats.org/drawingml/2006/table">
            <a:tbl>
              <a:tblPr firstRow="1" firstCol="1" bandRow="1"/>
              <a:tblGrid>
                <a:gridCol w="3473450"/>
                <a:gridCol w="1943100"/>
                <a:gridCol w="1117600"/>
                <a:gridCol w="1352550"/>
              </a:tblGrid>
              <a:tr h="274918">
                <a:tc>
                  <a:txBody>
                    <a:bodyPr/>
                    <a:lstStyle/>
                    <a:p>
                      <a:pPr algn="ctr">
                        <a:spcBef>
                          <a:spcPts val="600"/>
                        </a:spcBef>
                        <a:spcAft>
                          <a:spcPts val="600"/>
                        </a:spcAft>
                      </a:pPr>
                      <a:r>
                        <a:rPr lang="pt-BR" sz="1600" b="1" dirty="0">
                          <a:effectLst/>
                          <a:latin typeface="Arial" panose="020B0604020202020204" pitchFamily="34" charset="0"/>
                          <a:ea typeface="Calibri" panose="020F0502020204030204" pitchFamily="34" charset="0"/>
                          <a:cs typeface="Times New Roman" panose="02020603050405020304" pitchFamily="18" charset="0"/>
                        </a:rPr>
                        <a:t>Atividade</a:t>
                      </a:r>
                      <a:endParaRPr lang="pt-BR" sz="1600" dirty="0">
                        <a:effectLst/>
                        <a:latin typeface="Arial" panose="020B0604020202020204" pitchFamily="34" charset="0"/>
                        <a:ea typeface="Calibri" panose="020F0502020204030204" pitchFamily="34" charset="0"/>
                        <a:cs typeface="Times New Roman" panose="02020603050405020304" pitchFamily="18" charset="0"/>
                      </a:endParaRP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b="1">
                          <a:effectLst/>
                          <a:latin typeface="Arial" panose="020B0604020202020204" pitchFamily="34" charset="0"/>
                          <a:ea typeface="Calibri" panose="020F0502020204030204" pitchFamily="34" charset="0"/>
                          <a:cs typeface="Times New Roman" panose="02020603050405020304" pitchFamily="18" charset="0"/>
                        </a:rPr>
                        <a:t>Setor de Mobilização</a:t>
                      </a:r>
                      <a:endParaRPr lang="pt-BR" sz="1600">
                        <a:effectLst/>
                        <a:latin typeface="Arial" panose="020B0604020202020204" pitchFamily="34" charset="0"/>
                        <a:ea typeface="Calibri" panose="020F0502020204030204" pitchFamily="34" charset="0"/>
                        <a:cs typeface="Times New Roman" panose="02020603050405020304" pitchFamily="18" charset="0"/>
                      </a:endParaRP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b="1">
                          <a:effectLst/>
                          <a:latin typeface="Arial" panose="020B0604020202020204" pitchFamily="34" charset="0"/>
                          <a:ea typeface="Calibri" panose="020F0502020204030204" pitchFamily="34" charset="0"/>
                          <a:cs typeface="Times New Roman" panose="02020603050405020304" pitchFamily="18" charset="0"/>
                        </a:rPr>
                        <a:t>Data</a:t>
                      </a:r>
                      <a:endParaRPr lang="pt-BR" sz="1600">
                        <a:effectLst/>
                        <a:latin typeface="Arial" panose="020B0604020202020204" pitchFamily="34" charset="0"/>
                        <a:ea typeface="Calibri" panose="020F0502020204030204" pitchFamily="34" charset="0"/>
                        <a:cs typeface="Times New Roman" panose="02020603050405020304" pitchFamily="18" charset="0"/>
                      </a:endParaRP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b="1" dirty="0">
                          <a:effectLst/>
                          <a:latin typeface="Arial" panose="020B0604020202020204" pitchFamily="34" charset="0"/>
                          <a:ea typeface="Calibri" panose="020F0502020204030204" pitchFamily="34" charset="0"/>
                          <a:cs typeface="Times New Roman" panose="02020603050405020304" pitchFamily="18" charset="0"/>
                        </a:rPr>
                        <a:t>Local</a:t>
                      </a:r>
                      <a:endParaRPr lang="pt-BR" sz="1600" dirty="0">
                        <a:effectLst/>
                        <a:latin typeface="Arial" panose="020B0604020202020204" pitchFamily="34" charset="0"/>
                        <a:ea typeface="Calibri" panose="020F0502020204030204" pitchFamily="34" charset="0"/>
                        <a:cs typeface="Times New Roman" panose="02020603050405020304" pitchFamily="18" charset="0"/>
                      </a:endParaRPr>
                    </a:p>
                  </a:txBody>
                  <a:tcPr marL="61856" marR="61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918">
                <a:tc>
                  <a:txBody>
                    <a:bodyPr/>
                    <a:lstStyle/>
                    <a:p>
                      <a:pPr algn="just">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Reunião para discutir e avaliar: Minuta de projeto de Lei do PMSB; Relatório sobre os indicadores de desempenho do PMSB; Sistema de informações para auxílio à tomada de decisão. Fase de procedimentos para avaliação da execução do PMSB.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Comitê executivo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918">
                <a:tc>
                  <a:txBody>
                    <a:bodyPr/>
                    <a:lstStyle/>
                    <a:p>
                      <a:pPr algn="just">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Reunião para apresentar e aprovar: Minuta de projeto de Lei do PMSB; Relatório sobre os indicadores de desempenho do PMSB; Sistema de informações para auxílio à tomada de decisão. Fase de procedimentos para avaliação da execução do PMSB.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Comitê executivo e comitê de coordenação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918">
                <a:tc>
                  <a:txBody>
                    <a:bodyPr/>
                    <a:lstStyle/>
                    <a:p>
                      <a:pPr algn="l">
                        <a:spcBef>
                          <a:spcPts val="600"/>
                        </a:spcBef>
                        <a:spcAft>
                          <a:spcPts val="600"/>
                        </a:spcAft>
                      </a:pPr>
                      <a:r>
                        <a:rPr lang="pt-BR" sz="1600" dirty="0">
                          <a:effectLst/>
                          <a:latin typeface="Arial" panose="020B0604020202020204" pitchFamily="34" charset="0"/>
                          <a:ea typeface="Times New Roman" panose="02020603050405020304" pitchFamily="18" charset="0"/>
                          <a:cs typeface="Arial" panose="020B0604020202020204" pitchFamily="34" charset="0"/>
                        </a:rPr>
                        <a:t>Audiência pública - Aprovação do PMSB</a:t>
                      </a:r>
                      <a:endParaRPr lang="pt-BR"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Todos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pt-BR" sz="16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349692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ESTRATÉGIA DE DIVULGAÇÃO</a:t>
            </a:r>
            <a:endParaRPr lang="pt-BR" b="1" dirty="0"/>
          </a:p>
        </p:txBody>
      </p:sp>
      <p:sp>
        <p:nvSpPr>
          <p:cNvPr id="3" name="Espaço Reservado para Conteúdo 2"/>
          <p:cNvSpPr>
            <a:spLocks noGrp="1"/>
          </p:cNvSpPr>
          <p:nvPr>
            <p:ph idx="1"/>
          </p:nvPr>
        </p:nvSpPr>
        <p:spPr/>
        <p:txBody>
          <a:bodyPr/>
          <a:lstStyle/>
          <a:p>
            <a:r>
              <a:rPr lang="pt-BR" dirty="0" smtClean="0"/>
              <a:t>Cartazes para divulgação de atividades;</a:t>
            </a:r>
          </a:p>
          <a:p>
            <a:r>
              <a:rPr lang="pt-BR" dirty="0" smtClean="0"/>
              <a:t>Folders informativos;</a:t>
            </a:r>
          </a:p>
          <a:p>
            <a:r>
              <a:rPr lang="pt-BR" dirty="0" smtClean="0"/>
              <a:t>Panfletos para divulgação dos eventos;</a:t>
            </a:r>
          </a:p>
          <a:p>
            <a:r>
              <a:rPr lang="pt-BR" dirty="0" smtClean="0"/>
              <a:t>Convites;</a:t>
            </a:r>
          </a:p>
          <a:p>
            <a:r>
              <a:rPr lang="pt-BR" dirty="0" smtClean="0"/>
              <a:t>Cartilhas educativas.</a:t>
            </a:r>
          </a:p>
          <a:p>
            <a:endParaRPr lang="pt-BR" dirty="0"/>
          </a:p>
        </p:txBody>
      </p:sp>
    </p:spTree>
    <p:extLst>
      <p:ext uri="{BB962C8B-B14F-4D97-AF65-F5344CB8AC3E}">
        <p14:creationId xmlns:p14="http://schemas.microsoft.com/office/powerpoint/2010/main" val="6964676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stretch>
            <a:fillRect/>
          </a:stretch>
        </p:blipFill>
        <p:spPr>
          <a:xfrm>
            <a:off x="2702217" y="736319"/>
            <a:ext cx="3739567" cy="5385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288316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798249" y="728238"/>
            <a:ext cx="7547502" cy="5401524"/>
          </a:xfrm>
          <a:prstGeom prst="rect">
            <a:avLst/>
          </a:prstGeom>
        </p:spPr>
      </p:pic>
    </p:spTree>
    <p:extLst>
      <p:ext uri="{BB962C8B-B14F-4D97-AF65-F5344CB8AC3E}">
        <p14:creationId xmlns:p14="http://schemas.microsoft.com/office/powerpoint/2010/main" val="28822601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p:nvPr/>
        </p:nvPicPr>
        <p:blipFill>
          <a:blip r:embed="rId2">
            <a:extLst>
              <a:ext uri="{28A0092B-C50C-407E-A947-70E740481C1C}">
                <a14:useLocalDpi xmlns:a14="http://schemas.microsoft.com/office/drawing/2010/main" val="0"/>
              </a:ext>
            </a:extLst>
          </a:blip>
          <a:stretch>
            <a:fillRect/>
          </a:stretch>
        </p:blipFill>
        <p:spPr>
          <a:xfrm>
            <a:off x="814705" y="728980"/>
            <a:ext cx="7514590" cy="5400040"/>
          </a:xfrm>
          <a:prstGeom prst="rect">
            <a:avLst/>
          </a:prstGeom>
        </p:spPr>
      </p:pic>
    </p:spTree>
    <p:extLst>
      <p:ext uri="{BB962C8B-B14F-4D97-AF65-F5344CB8AC3E}">
        <p14:creationId xmlns:p14="http://schemas.microsoft.com/office/powerpoint/2010/main" val="2604934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b="1" dirty="0" smtClean="0"/>
              <a:t>PLANO MUNICIPAL DE </a:t>
            </a:r>
            <a:br>
              <a:rPr lang="pt-BR" b="1" dirty="0" smtClean="0"/>
            </a:br>
            <a:r>
              <a:rPr lang="pt-BR" b="1" dirty="0" smtClean="0"/>
              <a:t>SANEAMENTO BÁSICO</a:t>
            </a:r>
            <a:endParaRPr lang="pt-BR" b="1" dirty="0"/>
          </a:p>
        </p:txBody>
      </p:sp>
      <p:sp>
        <p:nvSpPr>
          <p:cNvPr id="3" name="Espaço Reservado para Conteúdo 2"/>
          <p:cNvSpPr>
            <a:spLocks noGrp="1"/>
          </p:cNvSpPr>
          <p:nvPr>
            <p:ph idx="1"/>
          </p:nvPr>
        </p:nvSpPr>
        <p:spPr/>
        <p:txBody>
          <a:bodyPr>
            <a:normAutofit/>
          </a:bodyPr>
          <a:lstStyle/>
          <a:p>
            <a:pPr marL="0" indent="0" algn="just">
              <a:buNone/>
            </a:pPr>
            <a:endParaRPr lang="pt-BR" dirty="0" smtClean="0"/>
          </a:p>
          <a:p>
            <a:pPr marL="0" indent="0" algn="ctr">
              <a:buNone/>
            </a:pPr>
            <a:r>
              <a:rPr lang="pt-BR" dirty="0" smtClean="0"/>
              <a:t>Resolução Recomendada </a:t>
            </a:r>
            <a:r>
              <a:rPr lang="pt-BR" dirty="0"/>
              <a:t>nº 75/2009 </a:t>
            </a:r>
            <a:endParaRPr lang="pt-BR" dirty="0" smtClean="0"/>
          </a:p>
          <a:p>
            <a:pPr marL="0" indent="0" algn="ctr">
              <a:buNone/>
            </a:pPr>
            <a:r>
              <a:rPr lang="pt-BR" dirty="0" smtClean="0"/>
              <a:t>Ministério das Cidades/Conselho das Cidades</a:t>
            </a:r>
          </a:p>
          <a:p>
            <a:pPr marL="0" indent="0" algn="just">
              <a:buNone/>
            </a:pPr>
            <a:endParaRPr lang="pt-BR" dirty="0"/>
          </a:p>
          <a:p>
            <a:pPr marL="0" indent="0" algn="just">
              <a:buNone/>
            </a:pPr>
            <a:r>
              <a:rPr lang="pt-BR" dirty="0" smtClean="0"/>
              <a:t>“Estabelece </a:t>
            </a:r>
            <a:r>
              <a:rPr lang="pt-BR" dirty="0"/>
              <a:t>orientações relativas à Política de</a:t>
            </a:r>
          </a:p>
          <a:p>
            <a:pPr marL="0" indent="0" algn="just">
              <a:buNone/>
            </a:pPr>
            <a:r>
              <a:rPr lang="pt-BR" dirty="0"/>
              <a:t>Saneamento  Básico  e  ao  conteúdo  mínimo</a:t>
            </a:r>
          </a:p>
          <a:p>
            <a:pPr marL="0" indent="0" algn="just">
              <a:buNone/>
            </a:pPr>
            <a:r>
              <a:rPr lang="pt-BR" dirty="0"/>
              <a:t>dos Planos de Saneamento </a:t>
            </a:r>
            <a:r>
              <a:rPr lang="pt-BR" dirty="0" smtClean="0"/>
              <a:t>Básico”</a:t>
            </a:r>
          </a:p>
          <a:p>
            <a:pPr marL="0" indent="0" algn="just">
              <a:buNone/>
            </a:pPr>
            <a:endParaRPr lang="pt-BR" dirty="0" smtClean="0"/>
          </a:p>
          <a:p>
            <a:pPr marL="0" indent="0" algn="just">
              <a:buNone/>
            </a:pPr>
            <a:endParaRPr lang="pt-BR" dirty="0"/>
          </a:p>
        </p:txBody>
      </p:sp>
    </p:spTree>
    <p:extLst>
      <p:ext uri="{BB962C8B-B14F-4D97-AF65-F5344CB8AC3E}">
        <p14:creationId xmlns:p14="http://schemas.microsoft.com/office/powerpoint/2010/main" val="19393750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4" name="Espaço Reservado para Conteúdo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559926" y="483393"/>
            <a:ext cx="4024149" cy="5891215"/>
          </a:xfrm>
          <a:prstGeom prst="rect">
            <a:avLst/>
          </a:prstGeom>
        </p:spPr>
      </p:pic>
    </p:spTree>
    <p:extLst>
      <p:ext uri="{BB962C8B-B14F-4D97-AF65-F5344CB8AC3E}">
        <p14:creationId xmlns:p14="http://schemas.microsoft.com/office/powerpoint/2010/main" val="9332827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pt-BR" b="1" dirty="0"/>
              <a:t>ESTRATÉGIA DE DIVULGAÇÃO</a:t>
            </a:r>
          </a:p>
        </p:txBody>
      </p:sp>
      <p:sp>
        <p:nvSpPr>
          <p:cNvPr id="5" name="Espaço Reservado para Conteúdo 4"/>
          <p:cNvSpPr>
            <a:spLocks noGrp="1"/>
          </p:cNvSpPr>
          <p:nvPr>
            <p:ph idx="1"/>
          </p:nvPr>
        </p:nvSpPr>
        <p:spPr/>
        <p:txBody>
          <a:bodyPr/>
          <a:lstStyle/>
          <a:p>
            <a:r>
              <a:rPr lang="pt-BR" dirty="0"/>
              <a:t>A divulgação também será feita nos seguintes meios de comunicação:</a:t>
            </a:r>
          </a:p>
          <a:p>
            <a:pPr lvl="0"/>
            <a:r>
              <a:rPr lang="pt-BR" dirty="0"/>
              <a:t>Carro de som;</a:t>
            </a:r>
          </a:p>
          <a:p>
            <a:pPr lvl="0"/>
            <a:r>
              <a:rPr lang="pt-BR" dirty="0" smtClean="0"/>
              <a:t>Rádio</a:t>
            </a:r>
            <a:r>
              <a:rPr lang="pt-BR" dirty="0"/>
              <a:t>;</a:t>
            </a:r>
            <a:endParaRPr lang="pt-BR" dirty="0" smtClean="0"/>
          </a:p>
          <a:p>
            <a:pPr lvl="0"/>
            <a:r>
              <a:rPr lang="pt-BR" dirty="0" smtClean="0"/>
              <a:t>Jornal impresso;</a:t>
            </a:r>
          </a:p>
          <a:p>
            <a:pPr lvl="0"/>
            <a:r>
              <a:rPr lang="pt-BR" dirty="0" smtClean="0"/>
              <a:t>Site </a:t>
            </a:r>
            <a:r>
              <a:rPr lang="pt-BR" dirty="0"/>
              <a:t>da </a:t>
            </a:r>
            <a:r>
              <a:rPr lang="pt-BR" dirty="0" smtClean="0"/>
              <a:t>prefeitura;</a:t>
            </a:r>
            <a:endParaRPr lang="pt-BR" dirty="0"/>
          </a:p>
          <a:p>
            <a:pPr lvl="0"/>
            <a:r>
              <a:rPr lang="pt-BR" dirty="0"/>
              <a:t>Redes </a:t>
            </a:r>
            <a:r>
              <a:rPr lang="pt-BR" dirty="0" smtClean="0"/>
              <a:t>sociais;</a:t>
            </a:r>
            <a:endParaRPr lang="pt-BR" dirty="0"/>
          </a:p>
          <a:p>
            <a:pPr lvl="0"/>
            <a:r>
              <a:rPr lang="pt-BR" dirty="0"/>
              <a:t>Mala direta</a:t>
            </a:r>
            <a:r>
              <a:rPr lang="pt-BR" dirty="0" smtClean="0"/>
              <a:t>.</a:t>
            </a:r>
            <a:endParaRPr lang="pt-BR" dirty="0"/>
          </a:p>
        </p:txBody>
      </p:sp>
    </p:spTree>
    <p:extLst>
      <p:ext uri="{BB962C8B-B14F-4D97-AF65-F5344CB8AC3E}">
        <p14:creationId xmlns:p14="http://schemas.microsoft.com/office/powerpoint/2010/main" val="5731429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pt-BR" b="1" dirty="0" smtClean="0"/>
              <a:t>APROPRIAÇÃO DE RESULTADOS</a:t>
            </a:r>
            <a:endParaRPr lang="pt-BR" b="1" dirty="0"/>
          </a:p>
        </p:txBody>
      </p:sp>
      <p:sp>
        <p:nvSpPr>
          <p:cNvPr id="5" name="Espaço Reservado para Conteúdo 4"/>
          <p:cNvSpPr>
            <a:spLocks noGrp="1"/>
          </p:cNvSpPr>
          <p:nvPr>
            <p:ph idx="1"/>
          </p:nvPr>
        </p:nvSpPr>
        <p:spPr/>
        <p:txBody>
          <a:bodyPr>
            <a:normAutofit/>
          </a:bodyPr>
          <a:lstStyle/>
          <a:p>
            <a:pPr marL="0" indent="0">
              <a:buNone/>
            </a:pPr>
            <a:r>
              <a:rPr lang="pt-BR" dirty="0"/>
              <a:t>R</a:t>
            </a:r>
            <a:r>
              <a:rPr lang="pt-BR" dirty="0" smtClean="0"/>
              <a:t>egistro </a:t>
            </a:r>
            <a:r>
              <a:rPr lang="pt-BR" dirty="0"/>
              <a:t>de </a:t>
            </a:r>
            <a:r>
              <a:rPr lang="pt-BR" dirty="0" smtClean="0"/>
              <a:t>memória: </a:t>
            </a:r>
          </a:p>
          <a:p>
            <a:r>
              <a:rPr lang="pt-BR" dirty="0"/>
              <a:t>A</a:t>
            </a:r>
            <a:r>
              <a:rPr lang="pt-BR" dirty="0" smtClean="0"/>
              <a:t>ta </a:t>
            </a:r>
            <a:r>
              <a:rPr lang="pt-BR" dirty="0"/>
              <a:t>de </a:t>
            </a:r>
            <a:r>
              <a:rPr lang="pt-BR" dirty="0" smtClean="0"/>
              <a:t>reunião</a:t>
            </a:r>
          </a:p>
          <a:p>
            <a:r>
              <a:rPr lang="pt-BR" dirty="0" smtClean="0"/>
              <a:t>Lista </a:t>
            </a:r>
            <a:r>
              <a:rPr lang="pt-BR" dirty="0"/>
              <a:t>de </a:t>
            </a:r>
            <a:r>
              <a:rPr lang="pt-BR" dirty="0" smtClean="0"/>
              <a:t>presença;</a:t>
            </a:r>
          </a:p>
          <a:p>
            <a:r>
              <a:rPr lang="pt-BR" dirty="0" smtClean="0"/>
              <a:t>Relatório fotográfico. </a:t>
            </a:r>
            <a:endParaRPr lang="pt-BR" dirty="0"/>
          </a:p>
          <a:p>
            <a:endParaRPr lang="pt-BR" dirty="0"/>
          </a:p>
        </p:txBody>
      </p:sp>
    </p:spTree>
    <p:extLst>
      <p:ext uri="{BB962C8B-B14F-4D97-AF65-F5344CB8AC3E}">
        <p14:creationId xmlns:p14="http://schemas.microsoft.com/office/powerpoint/2010/main" val="32622529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pt-BR" b="1" dirty="0" smtClean="0"/>
              <a:t>APROPRIAÇÃO DE RESULTADOS</a:t>
            </a:r>
            <a:endParaRPr lang="pt-BR" b="1" dirty="0"/>
          </a:p>
        </p:txBody>
      </p:sp>
      <p:sp>
        <p:nvSpPr>
          <p:cNvPr id="5" name="Espaço Reservado para Conteúdo 4"/>
          <p:cNvSpPr>
            <a:spLocks noGrp="1"/>
          </p:cNvSpPr>
          <p:nvPr>
            <p:ph idx="1"/>
          </p:nvPr>
        </p:nvSpPr>
        <p:spPr/>
        <p:txBody>
          <a:bodyPr>
            <a:normAutofit lnSpcReduction="10000"/>
          </a:bodyPr>
          <a:lstStyle/>
          <a:p>
            <a:pPr algn="just"/>
            <a:r>
              <a:rPr lang="pt-BR" dirty="0"/>
              <a:t>O</a:t>
            </a:r>
            <a:r>
              <a:rPr lang="pt-BR" dirty="0" smtClean="0"/>
              <a:t>s </a:t>
            </a:r>
            <a:r>
              <a:rPr lang="pt-BR" dirty="0"/>
              <a:t>problemas e as sugestões informadas pela população nos eventos setoriais da fase de diagnóstico </a:t>
            </a:r>
            <a:r>
              <a:rPr lang="pt-BR" dirty="0" smtClean="0"/>
              <a:t>técnico-participativo deverão ser registrados e encaminhados para o SASB;</a:t>
            </a:r>
            <a:endParaRPr lang="pt-BR" dirty="0"/>
          </a:p>
          <a:p>
            <a:pPr algn="just"/>
            <a:r>
              <a:rPr lang="pt-BR" dirty="0"/>
              <a:t>Os resultados das atividades </a:t>
            </a:r>
            <a:r>
              <a:rPr lang="pt-BR" dirty="0" smtClean="0"/>
              <a:t>de </a:t>
            </a:r>
            <a:r>
              <a:rPr lang="pt-BR" dirty="0"/>
              <a:t>participação e mobilização social serão formalizados através do envio de um relatório simplificado </a:t>
            </a:r>
            <a:r>
              <a:rPr lang="pt-BR" dirty="0" smtClean="0"/>
              <a:t>mensal;</a:t>
            </a:r>
            <a:endParaRPr lang="pt-BR" dirty="0"/>
          </a:p>
          <a:p>
            <a:pPr algn="just"/>
            <a:r>
              <a:rPr lang="pt-BR" dirty="0"/>
              <a:t>Cada produto elaborado pelo comitê executivo será encaminhado </a:t>
            </a:r>
            <a:r>
              <a:rPr lang="pt-BR" dirty="0" smtClean="0"/>
              <a:t>ao SASB juntamente </a:t>
            </a:r>
            <a:r>
              <a:rPr lang="pt-BR" dirty="0"/>
              <a:t>com um </a:t>
            </a:r>
            <a:r>
              <a:rPr lang="pt-BR" dirty="0" smtClean="0"/>
              <a:t>ofício, </a:t>
            </a:r>
            <a:r>
              <a:rPr lang="pt-BR" dirty="0"/>
              <a:t>onde os membros do comitê de coordenação irão atestar à FUNASA que o documento foi aprovado.    </a:t>
            </a:r>
          </a:p>
          <a:p>
            <a:pPr algn="just"/>
            <a:endParaRPr lang="pt-BR" dirty="0"/>
          </a:p>
        </p:txBody>
      </p:sp>
    </p:spTree>
    <p:extLst>
      <p:ext uri="{BB962C8B-B14F-4D97-AF65-F5344CB8AC3E}">
        <p14:creationId xmlns:p14="http://schemas.microsoft.com/office/powerpoint/2010/main" val="32088140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pt-BR" b="1" dirty="0" smtClean="0"/>
              <a:t>PRODUTO B</a:t>
            </a:r>
            <a:endParaRPr lang="pt-BR" b="1" dirty="0"/>
          </a:p>
        </p:txBody>
      </p:sp>
      <p:sp>
        <p:nvSpPr>
          <p:cNvPr id="5" name="Espaço Reservado para Conteúdo 4"/>
          <p:cNvSpPr>
            <a:spLocks noGrp="1"/>
          </p:cNvSpPr>
          <p:nvPr>
            <p:ph idx="1"/>
          </p:nvPr>
        </p:nvSpPr>
        <p:spPr/>
        <p:txBody>
          <a:bodyPr anchor="ctr"/>
          <a:lstStyle/>
          <a:p>
            <a:pPr marL="0" indent="0" algn="ctr">
              <a:buNone/>
            </a:pPr>
            <a:r>
              <a:rPr lang="pt-BR" dirty="0" smtClean="0"/>
              <a:t>PRAZO PARA ENVIO DO </a:t>
            </a:r>
          </a:p>
          <a:p>
            <a:pPr marL="0" indent="0" algn="ctr">
              <a:buNone/>
            </a:pPr>
            <a:r>
              <a:rPr lang="pt-BR" dirty="0" smtClean="0"/>
              <a:t>PRODUTO AO SASB</a:t>
            </a:r>
          </a:p>
          <a:p>
            <a:pPr marL="0" indent="0" algn="ctr">
              <a:buNone/>
            </a:pPr>
            <a:r>
              <a:rPr lang="pt-BR" dirty="0" smtClean="0"/>
              <a:t>23/06/2017</a:t>
            </a:r>
            <a:endParaRPr lang="pt-BR" dirty="0"/>
          </a:p>
        </p:txBody>
      </p:sp>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3516" y="3583221"/>
            <a:ext cx="941826" cy="836146"/>
          </a:xfrm>
          <a:prstGeom prst="rect">
            <a:avLst/>
          </a:prstGeom>
        </p:spPr>
      </p:pic>
    </p:spTree>
    <p:extLst>
      <p:ext uri="{BB962C8B-B14F-4D97-AF65-F5344CB8AC3E}">
        <p14:creationId xmlns:p14="http://schemas.microsoft.com/office/powerpoint/2010/main" val="3742884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chor="ctr">
            <a:normAutofit/>
          </a:bodyPr>
          <a:lstStyle/>
          <a:p>
            <a:pPr marL="0" indent="0" algn="ctr">
              <a:buNone/>
            </a:pPr>
            <a:r>
              <a:rPr lang="pt-BR" sz="3200" b="1" dirty="0" smtClean="0"/>
              <a:t>OBRIGADA PELA ATENÇÃO!</a:t>
            </a:r>
            <a:endParaRPr lang="pt-BR" sz="3200" b="1" dirty="0"/>
          </a:p>
        </p:txBody>
      </p:sp>
    </p:spTree>
    <p:extLst>
      <p:ext uri="{BB962C8B-B14F-4D97-AF65-F5344CB8AC3E}">
        <p14:creationId xmlns:p14="http://schemas.microsoft.com/office/powerpoint/2010/main" val="12512581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colorTemperature colorTemp="6499"/>
                    </a14:imgEffect>
                  </a14:imgLayer>
                </a14:imgProps>
              </a:ext>
            </a:extLst>
          </a:blip>
          <a:srcRect/>
          <a:stretch>
            <a:fillRect l="39000" t="-27000" r="-38000" b="-27000"/>
          </a:stretch>
        </a:blipFill>
        <a:effectLst/>
      </p:bgPr>
    </p:bg>
    <p:spTree>
      <p:nvGrpSpPr>
        <p:cNvPr id="1" name=""/>
        <p:cNvGrpSpPr/>
        <p:nvPr/>
      </p:nvGrpSpPr>
      <p:grpSpPr>
        <a:xfrm>
          <a:off x="0" y="0"/>
          <a:ext cx="0" cy="0"/>
          <a:chOff x="0" y="0"/>
          <a:chExt cx="0" cy="0"/>
        </a:xfrm>
      </p:grpSpPr>
      <p:pic>
        <p:nvPicPr>
          <p:cNvPr id="6" name="Imagem 5"/>
          <p:cNvPicPr/>
          <p:nvPr/>
        </p:nvPicPr>
        <p:blipFill>
          <a:blip r:embed="rId4" cstate="print">
            <a:extLst>
              <a:ext uri="{28A0092B-C50C-407E-A947-70E740481C1C}">
                <a14:useLocalDpi xmlns:a14="http://schemas.microsoft.com/office/drawing/2010/main" val="0"/>
              </a:ext>
            </a:extLst>
          </a:blip>
          <a:stretch>
            <a:fillRect/>
          </a:stretch>
        </p:blipFill>
        <p:spPr>
          <a:xfrm>
            <a:off x="1695635" y="5831263"/>
            <a:ext cx="709295" cy="709295"/>
          </a:xfrm>
          <a:prstGeom prst="rect">
            <a:avLst/>
          </a:prstGeom>
        </p:spPr>
      </p:pic>
      <p:pic>
        <p:nvPicPr>
          <p:cNvPr id="8" name="Imagem 7"/>
          <p:cNvPicPr/>
          <p:nvPr/>
        </p:nvPicPr>
        <p:blipFill>
          <a:blip r:embed="rId5" cstate="print">
            <a:extLst>
              <a:ext uri="{28A0092B-C50C-407E-A947-70E740481C1C}">
                <a14:useLocalDpi xmlns:a14="http://schemas.microsoft.com/office/drawing/2010/main" val="0"/>
              </a:ext>
            </a:extLst>
          </a:blip>
          <a:stretch>
            <a:fillRect/>
          </a:stretch>
        </p:blipFill>
        <p:spPr>
          <a:xfrm>
            <a:off x="5864293" y="5865870"/>
            <a:ext cx="568325" cy="640080"/>
          </a:xfrm>
          <a:prstGeom prst="rect">
            <a:avLst/>
          </a:prstGeom>
        </p:spPr>
      </p:pic>
      <p:pic>
        <p:nvPicPr>
          <p:cNvPr id="9" name="Imagem 8"/>
          <p:cNvPicPr/>
          <p:nvPr/>
        </p:nvPicPr>
        <p:blipFill>
          <a:blip r:embed="rId6" cstate="print">
            <a:extLst>
              <a:ext uri="{28A0092B-C50C-407E-A947-70E740481C1C}">
                <a14:useLocalDpi xmlns:a14="http://schemas.microsoft.com/office/drawing/2010/main" val="0"/>
              </a:ext>
            </a:extLst>
          </a:blip>
          <a:stretch>
            <a:fillRect/>
          </a:stretch>
        </p:blipFill>
        <p:spPr>
          <a:xfrm>
            <a:off x="3772026" y="5989060"/>
            <a:ext cx="725170" cy="393700"/>
          </a:xfrm>
          <a:prstGeom prst="rect">
            <a:avLst/>
          </a:prstGeom>
        </p:spPr>
      </p:pic>
      <p:pic>
        <p:nvPicPr>
          <p:cNvPr id="13" name="Imagem 12"/>
          <p:cNvPicPr>
            <a:picLocks noChangeAspect="1"/>
          </p:cNvPicPr>
          <p:nvPr/>
        </p:nvPicPr>
        <p:blipFill rotWithShape="1">
          <a:blip r:embed="rId7" cstate="print">
            <a:extLst>
              <a:ext uri="{28A0092B-C50C-407E-A947-70E740481C1C}">
                <a14:useLocalDpi xmlns:a14="http://schemas.microsoft.com/office/drawing/2010/main" val="0"/>
              </a:ext>
            </a:extLst>
          </a:blip>
          <a:srcRect l="16828" t="5363" r="14258" b="6257"/>
          <a:stretch/>
        </p:blipFill>
        <p:spPr>
          <a:xfrm>
            <a:off x="3281676" y="1444809"/>
            <a:ext cx="1705870" cy="2520300"/>
          </a:xfrm>
          <a:prstGeom prst="rect">
            <a:avLst/>
          </a:prstGeom>
        </p:spPr>
      </p:pic>
      <p:sp>
        <p:nvSpPr>
          <p:cNvPr id="14" name="Retângulo 13"/>
          <p:cNvSpPr/>
          <p:nvPr/>
        </p:nvSpPr>
        <p:spPr>
          <a:xfrm>
            <a:off x="1848611" y="4077107"/>
            <a:ext cx="4572000" cy="1508105"/>
          </a:xfrm>
          <a:prstGeom prst="rect">
            <a:avLst/>
          </a:prstGeom>
        </p:spPr>
        <p:txBody>
          <a:bodyPr>
            <a:spAutoFit/>
          </a:bodyPr>
          <a:lstStyle/>
          <a:p>
            <a:pPr algn="ctr">
              <a:spcAft>
                <a:spcPts val="0"/>
              </a:spcAft>
            </a:pPr>
            <a:endParaRPr lang="pt-BR" sz="1600" dirty="0">
              <a:latin typeface="Calibri" panose="020F0502020204030204" pitchFamily="34" charset="0"/>
              <a:ea typeface="Calibri" panose="020F0502020204030204" pitchFamily="34" charset="0"/>
            </a:endParaRPr>
          </a:p>
          <a:p>
            <a:pPr algn="ctr">
              <a:spcAft>
                <a:spcPts val="0"/>
              </a:spcAft>
            </a:pPr>
            <a:endParaRPr lang="pt-BR" sz="1600" dirty="0">
              <a:latin typeface="Calibri" panose="020F0502020204030204" pitchFamily="34" charset="0"/>
              <a:ea typeface="Calibri" panose="020F0502020204030204" pitchFamily="34" charset="0"/>
            </a:endParaRPr>
          </a:p>
          <a:p>
            <a:pPr algn="ctr">
              <a:spcAft>
                <a:spcPts val="0"/>
              </a:spcAft>
            </a:pPr>
            <a:r>
              <a:rPr lang="pt-BR" sz="2000" dirty="0">
                <a:latin typeface="Calibri" panose="020F0502020204030204" pitchFamily="34" charset="0"/>
                <a:ea typeface="Calibri" panose="020F0502020204030204" pitchFamily="34" charset="0"/>
              </a:rPr>
              <a:t>Telefone: (51) </a:t>
            </a:r>
            <a:r>
              <a:rPr lang="pt-BR" sz="2000" dirty="0" smtClean="0">
                <a:latin typeface="Calibri" panose="020F0502020204030204" pitchFamily="34" charset="0"/>
                <a:ea typeface="Calibri" panose="020F0502020204030204" pitchFamily="34" charset="0"/>
              </a:rPr>
              <a:t>33087512</a:t>
            </a:r>
          </a:p>
          <a:p>
            <a:pPr algn="ctr">
              <a:spcAft>
                <a:spcPts val="0"/>
              </a:spcAft>
            </a:pPr>
            <a:r>
              <a:rPr lang="pt-BR" sz="2000" dirty="0" smtClean="0">
                <a:latin typeface="Calibri" panose="020F0502020204030204" pitchFamily="34" charset="0"/>
                <a:ea typeface="Calibri" panose="020F0502020204030204" pitchFamily="34" charset="0"/>
              </a:rPr>
              <a:t>E-mail: sasb@iph.ufrgs.br</a:t>
            </a:r>
            <a:endParaRPr lang="pt-BR" sz="2000" dirty="0">
              <a:latin typeface="Calibri" panose="020F0502020204030204" pitchFamily="34" charset="0"/>
              <a:ea typeface="Calibri" panose="020F0502020204030204" pitchFamily="34" charset="0"/>
            </a:endParaRPr>
          </a:p>
          <a:p>
            <a:pPr algn="ctr"/>
            <a:r>
              <a:rPr lang="pt-BR" sz="2000" dirty="0" smtClean="0">
                <a:latin typeface="Calibri" panose="020F0502020204030204" pitchFamily="34" charset="0"/>
                <a:ea typeface="Calibri" panose="020F0502020204030204" pitchFamily="34" charset="0"/>
              </a:rPr>
              <a:t>ww.ufrgs.br/</a:t>
            </a:r>
            <a:r>
              <a:rPr lang="pt-BR" sz="2000" dirty="0" err="1" smtClean="0">
                <a:latin typeface="Calibri" panose="020F0502020204030204" pitchFamily="34" charset="0"/>
                <a:ea typeface="Calibri" panose="020F0502020204030204" pitchFamily="34" charset="0"/>
              </a:rPr>
              <a:t>planomsb</a:t>
            </a:r>
            <a:endParaRPr lang="pt-BR" sz="2000" dirty="0"/>
          </a:p>
        </p:txBody>
      </p:sp>
    </p:spTree>
    <p:extLst>
      <p:ext uri="{BB962C8B-B14F-4D97-AF65-F5344CB8AC3E}">
        <p14:creationId xmlns:p14="http://schemas.microsoft.com/office/powerpoint/2010/main" val="1178628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TR PARA ELABORAÇÃO DE PMSB - FUNASA</a:t>
            </a:r>
            <a:endParaRPr lang="pt-BR" b="1" dirty="0"/>
          </a:p>
        </p:txBody>
      </p:sp>
      <p:sp>
        <p:nvSpPr>
          <p:cNvPr id="3" name="Espaço Reservado para Conteúdo 2"/>
          <p:cNvSpPr>
            <a:spLocks noGrp="1"/>
          </p:cNvSpPr>
          <p:nvPr>
            <p:ph idx="1"/>
          </p:nvPr>
        </p:nvSpPr>
        <p:spPr/>
        <p:txBody>
          <a:bodyPr anchor="ctr"/>
          <a:lstStyle/>
          <a:p>
            <a:r>
              <a:rPr lang="pt-BR" dirty="0"/>
              <a:t>R</a:t>
            </a:r>
            <a:r>
              <a:rPr lang="pt-BR" dirty="0" smtClean="0"/>
              <a:t>ecomendações  </a:t>
            </a:r>
            <a:r>
              <a:rPr lang="pt-BR" dirty="0"/>
              <a:t>e  diretrizes  para  a  elaboração  do  </a:t>
            </a:r>
            <a:r>
              <a:rPr lang="pt-BR" dirty="0" smtClean="0"/>
              <a:t>PMSB.</a:t>
            </a:r>
          </a:p>
          <a:p>
            <a:r>
              <a:rPr lang="pt-BR" dirty="0" smtClean="0"/>
              <a:t>Metodologia participativa.</a:t>
            </a:r>
          </a:p>
          <a:p>
            <a:pPr marL="0" indent="0">
              <a:buNone/>
            </a:pPr>
            <a:endParaRPr lang="pt-BR" dirty="0"/>
          </a:p>
        </p:txBody>
      </p:sp>
    </p:spTree>
    <p:extLst>
      <p:ext uri="{BB962C8B-B14F-4D97-AF65-F5344CB8AC3E}">
        <p14:creationId xmlns:p14="http://schemas.microsoft.com/office/powerpoint/2010/main" val="2121697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b="1" dirty="0" smtClean="0"/>
              <a:t>FASES DE ELABORAÇÃO DO PMSB</a:t>
            </a:r>
            <a:endParaRPr lang="pt-BR" b="1"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57818206"/>
              </p:ext>
            </p:extLst>
          </p:nvPr>
        </p:nvGraphicFramePr>
        <p:xfrm>
          <a:off x="810161" y="1825625"/>
          <a:ext cx="7523678" cy="4114800"/>
        </p:xfrm>
        <a:graphic>
          <a:graphicData uri="http://schemas.openxmlformats.org/drawingml/2006/table">
            <a:tbl>
              <a:tblPr firstRow="1" bandRow="1">
                <a:tableStyleId>{7DF18680-E054-41AD-8BC1-D1AEF772440D}</a:tableStyleId>
              </a:tblPr>
              <a:tblGrid>
                <a:gridCol w="2898954"/>
                <a:gridCol w="2730322"/>
                <a:gridCol w="1894402"/>
              </a:tblGrid>
              <a:tr h="0">
                <a:tc>
                  <a:txBody>
                    <a:bodyPr/>
                    <a:lstStyle/>
                    <a:p>
                      <a:pPr algn="ctr"/>
                      <a:r>
                        <a:rPr lang="pt-BR" sz="2000" dirty="0" smtClean="0"/>
                        <a:t>FASES DE ELABORAÇÃO DO PMSB</a:t>
                      </a:r>
                      <a:endParaRPr lang="pt-BR" sz="2000" dirty="0"/>
                    </a:p>
                  </a:txBody>
                  <a:tcPr anchor="ctr"/>
                </a:tc>
                <a:tc>
                  <a:txBody>
                    <a:bodyPr/>
                    <a:lstStyle/>
                    <a:p>
                      <a:pPr algn="ctr"/>
                      <a:r>
                        <a:rPr lang="pt-BR" sz="2000" dirty="0" smtClean="0"/>
                        <a:t>PRODUTOS RELACIONADOS</a:t>
                      </a:r>
                      <a:endParaRPr lang="pt-BR" sz="2000" dirty="0"/>
                    </a:p>
                  </a:txBody>
                  <a:tcPr anchor="ctr"/>
                </a:tc>
                <a:tc>
                  <a:txBody>
                    <a:bodyPr/>
                    <a:lstStyle/>
                    <a:p>
                      <a:pPr algn="ctr"/>
                      <a:r>
                        <a:rPr lang="pt-BR" sz="2000" dirty="0" smtClean="0"/>
                        <a:t>IDENTIFICAÇÃO</a:t>
                      </a:r>
                      <a:endParaRPr lang="pt-BR" sz="2000" dirty="0"/>
                    </a:p>
                  </a:txBody>
                  <a:tcPr anchor="ctr"/>
                </a:tc>
              </a:tr>
              <a:tr h="118533">
                <a:tc>
                  <a:txBody>
                    <a:bodyPr/>
                    <a:lstStyle/>
                    <a:p>
                      <a:pPr algn="l"/>
                      <a:r>
                        <a:rPr lang="pt-BR" sz="2000" dirty="0" smtClean="0"/>
                        <a:t>Formação</a:t>
                      </a:r>
                      <a:r>
                        <a:rPr lang="pt-BR" sz="2000" baseline="0" dirty="0" smtClean="0"/>
                        <a:t> do Grupo de Trabalho</a:t>
                      </a:r>
                      <a:endParaRPr lang="pt-BR" sz="2000" dirty="0"/>
                    </a:p>
                  </a:txBody>
                  <a:tcPr anchor="ctr"/>
                </a:tc>
                <a:tc>
                  <a:txBody>
                    <a:bodyPr/>
                    <a:lstStyle/>
                    <a:p>
                      <a:r>
                        <a:rPr lang="pt-BR" sz="2000" dirty="0" smtClean="0"/>
                        <a:t>Cópia da portaria com definição dos membros dos comitês</a:t>
                      </a:r>
                      <a:endParaRPr lang="pt-BR" sz="2000" dirty="0"/>
                    </a:p>
                  </a:txBody>
                  <a:tcPr anchor="ctr"/>
                </a:tc>
                <a:tc>
                  <a:txBody>
                    <a:bodyPr/>
                    <a:lstStyle/>
                    <a:p>
                      <a:r>
                        <a:rPr lang="pt-BR" sz="2000" dirty="0" smtClean="0"/>
                        <a:t>Produto</a:t>
                      </a:r>
                      <a:r>
                        <a:rPr lang="pt-BR" sz="2000" baseline="0" dirty="0" smtClean="0"/>
                        <a:t> A</a:t>
                      </a:r>
                      <a:endParaRPr lang="pt-BR" sz="2000" dirty="0"/>
                    </a:p>
                  </a:txBody>
                  <a:tcPr anchor="ctr"/>
                </a:tc>
              </a:tr>
              <a:tr h="0">
                <a:tc>
                  <a:txBody>
                    <a:bodyPr/>
                    <a:lstStyle/>
                    <a:p>
                      <a:pPr algn="l"/>
                      <a:r>
                        <a:rPr lang="pt-BR" sz="2000" dirty="0" smtClean="0"/>
                        <a:t>Plano de Mobilização Social</a:t>
                      </a:r>
                      <a:endParaRPr lang="pt-BR" sz="2000" dirty="0"/>
                    </a:p>
                  </a:txBody>
                  <a:tcPr anchor="ctr"/>
                </a:tc>
                <a:tc>
                  <a:txBody>
                    <a:bodyPr/>
                    <a:lstStyle/>
                    <a:p>
                      <a:r>
                        <a:rPr lang="pt-BR" sz="2000" dirty="0" smtClean="0"/>
                        <a:t>Plano de mobilização social</a:t>
                      </a:r>
                      <a:endParaRPr lang="pt-BR" sz="2000" dirty="0"/>
                    </a:p>
                  </a:txBody>
                  <a:tcPr anchor="ctr"/>
                </a:tc>
                <a:tc>
                  <a:txBody>
                    <a:bodyPr/>
                    <a:lstStyle/>
                    <a:p>
                      <a:r>
                        <a:rPr lang="pt-BR" sz="2000" dirty="0" smtClean="0"/>
                        <a:t>Produto B</a:t>
                      </a:r>
                      <a:endParaRPr lang="pt-BR" sz="2000" dirty="0"/>
                    </a:p>
                  </a:txBody>
                  <a:tcPr anchor="ctr"/>
                </a:tc>
              </a:tr>
              <a:tr h="0">
                <a:tc>
                  <a:txBody>
                    <a:bodyPr/>
                    <a:lstStyle/>
                    <a:p>
                      <a:pPr algn="l"/>
                      <a:r>
                        <a:rPr lang="pt-BR" sz="2000" dirty="0" smtClean="0"/>
                        <a:t>Diagnóstico</a:t>
                      </a:r>
                      <a:r>
                        <a:rPr lang="pt-BR" sz="2000" baseline="0" dirty="0" smtClean="0"/>
                        <a:t> Técnico-Participativo</a:t>
                      </a:r>
                      <a:endParaRPr lang="pt-BR" sz="2000" dirty="0"/>
                    </a:p>
                  </a:txBody>
                  <a:tcPr anchor="ctr"/>
                </a:tc>
                <a:tc>
                  <a:txBody>
                    <a:bodyPr/>
                    <a:lstStyle/>
                    <a:p>
                      <a:r>
                        <a:rPr lang="pt-BR" sz="2000" dirty="0" smtClean="0"/>
                        <a:t>Relatório do diagnóstico</a:t>
                      </a:r>
                      <a:r>
                        <a:rPr lang="pt-BR" sz="2000" baseline="0" dirty="0" smtClean="0"/>
                        <a:t> técnico-participativo</a:t>
                      </a:r>
                      <a:endParaRPr lang="pt-BR" sz="2000" dirty="0"/>
                    </a:p>
                  </a:txBody>
                  <a:tcPr anchor="ctr"/>
                </a:tc>
                <a:tc>
                  <a:txBody>
                    <a:bodyPr/>
                    <a:lstStyle/>
                    <a:p>
                      <a:r>
                        <a:rPr lang="pt-BR" sz="2000" dirty="0" smtClean="0"/>
                        <a:t>Produto C</a:t>
                      </a:r>
                      <a:endParaRPr lang="pt-BR" sz="2000" dirty="0"/>
                    </a:p>
                  </a:txBody>
                  <a:tcPr anchor="ctr"/>
                </a:tc>
              </a:tr>
              <a:tr h="303953">
                <a:tc>
                  <a:txBody>
                    <a:bodyPr/>
                    <a:lstStyle/>
                    <a:p>
                      <a:pPr algn="l"/>
                      <a:r>
                        <a:rPr lang="pt-BR" sz="2000" dirty="0" smtClean="0"/>
                        <a:t>Prospectiva e Planejamento Estratégico</a:t>
                      </a:r>
                      <a:endParaRPr lang="pt-BR" sz="2000" dirty="0"/>
                    </a:p>
                  </a:txBody>
                  <a:tcPr anchor="ctr"/>
                </a:tc>
                <a:tc>
                  <a:txBody>
                    <a:bodyPr/>
                    <a:lstStyle/>
                    <a:p>
                      <a:r>
                        <a:rPr lang="pt-BR" sz="2000" dirty="0" smtClean="0"/>
                        <a:t>Relatório da prospectiva e planejamento estratégico</a:t>
                      </a:r>
                      <a:endParaRPr lang="pt-BR" sz="2000" dirty="0"/>
                    </a:p>
                  </a:txBody>
                  <a:tcPr anchor="ctr"/>
                </a:tc>
                <a:tc>
                  <a:txBody>
                    <a:bodyPr/>
                    <a:lstStyle/>
                    <a:p>
                      <a:r>
                        <a:rPr lang="pt-BR" sz="2000" dirty="0" smtClean="0"/>
                        <a:t>Produto D</a:t>
                      </a:r>
                      <a:endParaRPr lang="pt-BR" sz="2000" dirty="0"/>
                    </a:p>
                  </a:txBody>
                  <a:tcPr anchor="ctr"/>
                </a:tc>
              </a:tr>
            </a:tbl>
          </a:graphicData>
        </a:graphic>
      </p:graphicFrame>
    </p:spTree>
    <p:extLst>
      <p:ext uri="{BB962C8B-B14F-4D97-AF65-F5344CB8AC3E}">
        <p14:creationId xmlns:p14="http://schemas.microsoft.com/office/powerpoint/2010/main" val="27423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b="1" dirty="0"/>
              <a:t>FASES DE ELABORAÇÃO DO PMSB</a:t>
            </a: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4264366040"/>
              </p:ext>
            </p:extLst>
          </p:nvPr>
        </p:nvGraphicFramePr>
        <p:xfrm>
          <a:off x="810161" y="1825625"/>
          <a:ext cx="7523678" cy="4114800"/>
        </p:xfrm>
        <a:graphic>
          <a:graphicData uri="http://schemas.openxmlformats.org/drawingml/2006/table">
            <a:tbl>
              <a:tblPr firstRow="1" bandRow="1">
                <a:tableStyleId>{7DF18680-E054-41AD-8BC1-D1AEF772440D}</a:tableStyleId>
              </a:tblPr>
              <a:tblGrid>
                <a:gridCol w="2898954"/>
                <a:gridCol w="2730322"/>
                <a:gridCol w="1894402"/>
              </a:tblGrid>
              <a:tr h="0">
                <a:tc>
                  <a:txBody>
                    <a:bodyPr/>
                    <a:lstStyle/>
                    <a:p>
                      <a:pPr algn="ctr"/>
                      <a:r>
                        <a:rPr lang="pt-BR" sz="2000" dirty="0" smtClean="0"/>
                        <a:t>FASES DE ELABORAÇÃO DO PMSB</a:t>
                      </a:r>
                      <a:endParaRPr lang="pt-BR" sz="2000" dirty="0"/>
                    </a:p>
                  </a:txBody>
                  <a:tcPr anchor="ctr"/>
                </a:tc>
                <a:tc>
                  <a:txBody>
                    <a:bodyPr/>
                    <a:lstStyle/>
                    <a:p>
                      <a:pPr algn="ctr"/>
                      <a:r>
                        <a:rPr lang="pt-BR" sz="2000" dirty="0" smtClean="0"/>
                        <a:t>PRODUTOS RELACIONADOS</a:t>
                      </a:r>
                      <a:endParaRPr lang="pt-BR" sz="2000" dirty="0"/>
                    </a:p>
                  </a:txBody>
                  <a:tcPr anchor="ctr"/>
                </a:tc>
                <a:tc>
                  <a:txBody>
                    <a:bodyPr/>
                    <a:lstStyle/>
                    <a:p>
                      <a:pPr algn="ctr"/>
                      <a:r>
                        <a:rPr lang="pt-BR" sz="2000" dirty="0" smtClean="0"/>
                        <a:t>IDENTIFICAÇÃO</a:t>
                      </a:r>
                      <a:endParaRPr lang="pt-BR" sz="2000" dirty="0"/>
                    </a:p>
                  </a:txBody>
                  <a:tcPr anchor="ctr"/>
                </a:tc>
              </a:tr>
              <a:tr h="118533">
                <a:tc>
                  <a:txBody>
                    <a:bodyPr/>
                    <a:lstStyle/>
                    <a:p>
                      <a:pPr algn="l"/>
                      <a:r>
                        <a:rPr lang="pt-BR" sz="2000" dirty="0" smtClean="0"/>
                        <a:t>Programas, Projetos e Ações</a:t>
                      </a:r>
                      <a:endParaRPr lang="pt-BR" sz="2000" dirty="0"/>
                    </a:p>
                  </a:txBody>
                  <a:tcPr anchor="ctr"/>
                </a:tc>
                <a:tc>
                  <a:txBody>
                    <a:bodyPr/>
                    <a:lstStyle/>
                    <a:p>
                      <a:r>
                        <a:rPr lang="pt-BR" sz="2000" dirty="0" smtClean="0"/>
                        <a:t>Relatório dos programas, projetos e ações</a:t>
                      </a:r>
                      <a:endParaRPr lang="pt-BR" sz="2000" dirty="0"/>
                    </a:p>
                  </a:txBody>
                  <a:tcPr anchor="ctr"/>
                </a:tc>
                <a:tc>
                  <a:txBody>
                    <a:bodyPr/>
                    <a:lstStyle/>
                    <a:p>
                      <a:r>
                        <a:rPr lang="pt-BR" sz="2000" dirty="0" smtClean="0"/>
                        <a:t>Produto</a:t>
                      </a:r>
                      <a:r>
                        <a:rPr lang="pt-BR" sz="2000" baseline="0" dirty="0" smtClean="0"/>
                        <a:t> E</a:t>
                      </a:r>
                      <a:endParaRPr lang="pt-BR" sz="2000" dirty="0"/>
                    </a:p>
                  </a:txBody>
                  <a:tcPr anchor="ct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000" dirty="0" smtClean="0"/>
                        <a:t>Plano</a:t>
                      </a:r>
                      <a:r>
                        <a:rPr lang="pt-BR" sz="2000" baseline="0" dirty="0" smtClean="0"/>
                        <a:t> de Execução</a:t>
                      </a:r>
                      <a:endParaRPr lang="pt-BR" sz="2000" dirty="0" smtClean="0"/>
                    </a:p>
                  </a:txBody>
                  <a:tcPr anchor="ctr"/>
                </a:tc>
                <a:tc>
                  <a:txBody>
                    <a:bodyPr/>
                    <a:lstStyle/>
                    <a:p>
                      <a:r>
                        <a:rPr lang="pt-BR" sz="2000" dirty="0" smtClean="0"/>
                        <a:t>Plano de execução</a:t>
                      </a:r>
                      <a:endParaRPr lang="pt-BR" sz="2000" dirty="0"/>
                    </a:p>
                  </a:txBody>
                  <a:tcPr anchor="ctr"/>
                </a:tc>
                <a:tc>
                  <a:txBody>
                    <a:bodyPr/>
                    <a:lstStyle/>
                    <a:p>
                      <a:r>
                        <a:rPr lang="pt-BR" sz="2000" dirty="0" smtClean="0"/>
                        <a:t>Produto F</a:t>
                      </a:r>
                      <a:endParaRPr lang="pt-BR" sz="2000" dirty="0"/>
                    </a:p>
                  </a:txBody>
                  <a:tcPr anchor="ctr"/>
                </a:tc>
              </a:tr>
              <a:tr h="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000" dirty="0" smtClean="0"/>
                        <a:t>Procedimento para</a:t>
                      </a:r>
                      <a:r>
                        <a:rPr lang="pt-BR" sz="2000" baseline="0" dirty="0" smtClean="0"/>
                        <a:t> avaliação da execução do PMSB</a:t>
                      </a:r>
                      <a:endParaRPr lang="pt-BR" sz="2000" dirty="0" smtClean="0"/>
                    </a:p>
                  </a:txBody>
                  <a:tcPr anchor="ctr"/>
                </a:tc>
                <a:tc>
                  <a:txBody>
                    <a:bodyPr/>
                    <a:lstStyle/>
                    <a:p>
                      <a:r>
                        <a:rPr lang="pt-BR" sz="2000" dirty="0" smtClean="0"/>
                        <a:t>Minuta de projeto de Lei do PMSB</a:t>
                      </a:r>
                      <a:endParaRPr lang="pt-BR" sz="2000" dirty="0"/>
                    </a:p>
                  </a:txBody>
                  <a:tcPr anchor="ctr"/>
                </a:tc>
                <a:tc>
                  <a:txBody>
                    <a:bodyPr/>
                    <a:lstStyle/>
                    <a:p>
                      <a:r>
                        <a:rPr lang="pt-BR" sz="2000" dirty="0" smtClean="0"/>
                        <a:t>Produto G</a:t>
                      </a:r>
                      <a:endParaRPr lang="pt-BR" sz="2000" dirty="0"/>
                    </a:p>
                  </a:txBody>
                  <a:tcPr anchor="ctr"/>
                </a:tc>
              </a:tr>
              <a:tr h="303953">
                <a:tc vMerge="1">
                  <a:txBody>
                    <a:bodyPr/>
                    <a:lstStyle/>
                    <a:p>
                      <a:pPr algn="l"/>
                      <a:endParaRPr lang="pt-BR" sz="2000" dirty="0"/>
                    </a:p>
                  </a:txBody>
                  <a:tcPr anchor="ctr"/>
                </a:tc>
                <a:tc>
                  <a:txBody>
                    <a:bodyPr/>
                    <a:lstStyle/>
                    <a:p>
                      <a:r>
                        <a:rPr lang="pt-BR" sz="2000" dirty="0" smtClean="0"/>
                        <a:t>Relatório sobre os indicadores de desempenho do </a:t>
                      </a:r>
                    </a:p>
                    <a:p>
                      <a:r>
                        <a:rPr lang="pt-BR" sz="2000" dirty="0" smtClean="0"/>
                        <a:t>PMSB</a:t>
                      </a:r>
                      <a:endParaRPr lang="pt-BR" sz="2000" dirty="0"/>
                    </a:p>
                  </a:txBody>
                  <a:tcPr anchor="ctr"/>
                </a:tc>
                <a:tc>
                  <a:txBody>
                    <a:bodyPr/>
                    <a:lstStyle/>
                    <a:p>
                      <a:r>
                        <a:rPr lang="pt-BR" sz="2000" dirty="0" smtClean="0"/>
                        <a:t>Produto H</a:t>
                      </a:r>
                    </a:p>
                  </a:txBody>
                  <a:tcPr anchor="ctr"/>
                </a:tc>
              </a:tr>
            </a:tbl>
          </a:graphicData>
        </a:graphic>
      </p:graphicFrame>
    </p:spTree>
    <p:extLst>
      <p:ext uri="{BB962C8B-B14F-4D97-AF65-F5344CB8AC3E}">
        <p14:creationId xmlns:p14="http://schemas.microsoft.com/office/powerpoint/2010/main" val="4191439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b="1" dirty="0"/>
              <a:t>FASES DE ELABORAÇÃO DO PMSB</a:t>
            </a: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461694467"/>
              </p:ext>
            </p:extLst>
          </p:nvPr>
        </p:nvGraphicFramePr>
        <p:xfrm>
          <a:off x="810161" y="1825625"/>
          <a:ext cx="7523678" cy="2103120"/>
        </p:xfrm>
        <a:graphic>
          <a:graphicData uri="http://schemas.openxmlformats.org/drawingml/2006/table">
            <a:tbl>
              <a:tblPr firstRow="1" bandRow="1">
                <a:tableStyleId>{7DF18680-E054-41AD-8BC1-D1AEF772440D}</a:tableStyleId>
              </a:tblPr>
              <a:tblGrid>
                <a:gridCol w="2898954"/>
                <a:gridCol w="2730322"/>
                <a:gridCol w="1894402"/>
              </a:tblGrid>
              <a:tr h="0">
                <a:tc>
                  <a:txBody>
                    <a:bodyPr/>
                    <a:lstStyle/>
                    <a:p>
                      <a:pPr algn="ctr"/>
                      <a:r>
                        <a:rPr lang="pt-BR" sz="2000" dirty="0" smtClean="0"/>
                        <a:t>FASES DE ELABORAÇÃO DO PMSB</a:t>
                      </a:r>
                      <a:endParaRPr lang="pt-BR" sz="2000" dirty="0"/>
                    </a:p>
                  </a:txBody>
                  <a:tcPr anchor="ctr"/>
                </a:tc>
                <a:tc>
                  <a:txBody>
                    <a:bodyPr/>
                    <a:lstStyle/>
                    <a:p>
                      <a:pPr algn="ctr"/>
                      <a:r>
                        <a:rPr lang="pt-BR" sz="2000" dirty="0" smtClean="0"/>
                        <a:t>PRODUTOS RELACIONADOS</a:t>
                      </a:r>
                      <a:endParaRPr lang="pt-BR" sz="2000" dirty="0"/>
                    </a:p>
                  </a:txBody>
                  <a:tcPr anchor="ctr"/>
                </a:tc>
                <a:tc>
                  <a:txBody>
                    <a:bodyPr/>
                    <a:lstStyle/>
                    <a:p>
                      <a:pPr algn="ctr"/>
                      <a:r>
                        <a:rPr lang="pt-BR" sz="2000" dirty="0" smtClean="0"/>
                        <a:t>IDENTIFICAÇÃO</a:t>
                      </a:r>
                      <a:endParaRPr lang="pt-BR" sz="2000" dirty="0"/>
                    </a:p>
                  </a:txBody>
                  <a:tcPr anchor="ctr"/>
                </a:tc>
              </a:tr>
              <a:tr h="30395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000" dirty="0" smtClean="0"/>
                        <a:t>Procedimento para</a:t>
                      </a:r>
                      <a:r>
                        <a:rPr lang="pt-BR" sz="2000" baseline="0" dirty="0" smtClean="0"/>
                        <a:t> avaliação da execução do PMSB</a:t>
                      </a:r>
                      <a:endParaRPr lang="pt-BR" sz="2000" dirty="0" smtClean="0"/>
                    </a:p>
                  </a:txBody>
                  <a:tcPr anchor="ctr"/>
                </a:tc>
                <a:tc>
                  <a:txBody>
                    <a:bodyPr/>
                    <a:lstStyle/>
                    <a:p>
                      <a:r>
                        <a:rPr lang="pt-BR" sz="2000" dirty="0" smtClean="0"/>
                        <a:t>Sistema de informações para auxílio à tomada de decisão</a:t>
                      </a:r>
                      <a:endParaRPr lang="pt-BR" sz="2000" dirty="0"/>
                    </a:p>
                  </a:txBody>
                  <a:tcPr anchor="ctr"/>
                </a:tc>
                <a:tc>
                  <a:txBody>
                    <a:bodyPr/>
                    <a:lstStyle/>
                    <a:p>
                      <a:r>
                        <a:rPr lang="pt-BR" sz="2000" dirty="0" smtClean="0"/>
                        <a:t>Produto I</a:t>
                      </a:r>
                      <a:endParaRPr lang="pt-BR" sz="2000" dirty="0"/>
                    </a:p>
                  </a:txBody>
                  <a:tcPr anchor="ctr"/>
                </a:tc>
              </a:tr>
              <a:tr h="303953">
                <a:tc vMerge="1">
                  <a:txBody>
                    <a:bodyPr/>
                    <a:lstStyle/>
                    <a:p>
                      <a:pPr algn="l"/>
                      <a:endParaRPr lang="pt-BR"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000" dirty="0" smtClean="0"/>
                        <a:t>Relatório final do PMSB</a:t>
                      </a:r>
                    </a:p>
                  </a:txBody>
                  <a:tcPr anchor="ctr"/>
                </a:tc>
                <a:tc>
                  <a:txBody>
                    <a:bodyPr/>
                    <a:lstStyle/>
                    <a:p>
                      <a:r>
                        <a:rPr lang="pt-BR" sz="2000" dirty="0" smtClean="0"/>
                        <a:t>Produto K</a:t>
                      </a:r>
                      <a:endParaRPr lang="pt-BR" sz="2000" dirty="0"/>
                    </a:p>
                  </a:txBody>
                  <a:tcPr anchor="ctr"/>
                </a:tc>
              </a:tr>
            </a:tbl>
          </a:graphicData>
        </a:graphic>
      </p:graphicFrame>
      <p:sp>
        <p:nvSpPr>
          <p:cNvPr id="3" name="CaixaDeTexto 2"/>
          <p:cNvSpPr txBox="1"/>
          <p:nvPr/>
        </p:nvSpPr>
        <p:spPr>
          <a:xfrm>
            <a:off x="810161" y="4623515"/>
            <a:ext cx="7523678" cy="707886"/>
          </a:xfrm>
          <a:prstGeom prst="rect">
            <a:avLst/>
          </a:prstGeom>
          <a:noFill/>
        </p:spPr>
        <p:txBody>
          <a:bodyPr wrap="square" rtlCol="0">
            <a:spAutoFit/>
          </a:bodyPr>
          <a:lstStyle/>
          <a:p>
            <a:pPr algn="just"/>
            <a:r>
              <a:rPr lang="pt-BR" sz="2000" dirty="0" smtClean="0"/>
              <a:t>* Relatório  </a:t>
            </a:r>
            <a:r>
              <a:rPr lang="pt-BR" sz="2000" dirty="0"/>
              <a:t>mensal  simplificado  do  </a:t>
            </a:r>
            <a:r>
              <a:rPr lang="pt-BR" sz="2000" dirty="0" smtClean="0"/>
              <a:t>andamento das </a:t>
            </a:r>
            <a:r>
              <a:rPr lang="pt-BR" sz="2000" dirty="0"/>
              <a:t>atividades </a:t>
            </a:r>
            <a:r>
              <a:rPr lang="pt-BR" sz="2000" dirty="0" smtClean="0"/>
              <a:t>desenvolvidas.</a:t>
            </a:r>
            <a:endParaRPr lang="pt-BR" sz="2000" dirty="0"/>
          </a:p>
        </p:txBody>
      </p:sp>
    </p:spTree>
    <p:extLst>
      <p:ext uri="{BB962C8B-B14F-4D97-AF65-F5344CB8AC3E}">
        <p14:creationId xmlns:p14="http://schemas.microsoft.com/office/powerpoint/2010/main" val="796659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PLANO DE TRABALHO</a:t>
            </a:r>
            <a:endParaRPr lang="pt-BR" b="1"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388039351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4742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b="1" dirty="0" smtClean="0"/>
              <a:t>PLANO DE TRABALHO</a:t>
            </a:r>
            <a:endParaRPr lang="pt-BR" b="1" dirty="0"/>
          </a:p>
        </p:txBody>
      </p:sp>
      <p:sp>
        <p:nvSpPr>
          <p:cNvPr id="4" name="Forma livre 3"/>
          <p:cNvSpPr/>
          <p:nvPr/>
        </p:nvSpPr>
        <p:spPr>
          <a:xfrm>
            <a:off x="490591" y="2498501"/>
            <a:ext cx="1620000" cy="1189946"/>
          </a:xfrm>
          <a:custGeom>
            <a:avLst/>
            <a:gdLst>
              <a:gd name="connsiteX0" fmla="*/ 0 w 1500434"/>
              <a:gd name="connsiteY0" fmla="*/ 87661 h 876611"/>
              <a:gd name="connsiteX1" fmla="*/ 87661 w 1500434"/>
              <a:gd name="connsiteY1" fmla="*/ 0 h 876611"/>
              <a:gd name="connsiteX2" fmla="*/ 1412773 w 1500434"/>
              <a:gd name="connsiteY2" fmla="*/ 0 h 876611"/>
              <a:gd name="connsiteX3" fmla="*/ 1500434 w 1500434"/>
              <a:gd name="connsiteY3" fmla="*/ 87661 h 876611"/>
              <a:gd name="connsiteX4" fmla="*/ 1500434 w 1500434"/>
              <a:gd name="connsiteY4" fmla="*/ 788950 h 876611"/>
              <a:gd name="connsiteX5" fmla="*/ 1412773 w 1500434"/>
              <a:gd name="connsiteY5" fmla="*/ 876611 h 876611"/>
              <a:gd name="connsiteX6" fmla="*/ 87661 w 1500434"/>
              <a:gd name="connsiteY6" fmla="*/ 876611 h 876611"/>
              <a:gd name="connsiteX7" fmla="*/ 0 w 1500434"/>
              <a:gd name="connsiteY7" fmla="*/ 788950 h 876611"/>
              <a:gd name="connsiteX8" fmla="*/ 0 w 1500434"/>
              <a:gd name="connsiteY8" fmla="*/ 87661 h 87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0434" h="876611">
                <a:moveTo>
                  <a:pt x="0" y="87661"/>
                </a:moveTo>
                <a:cubicBezTo>
                  <a:pt x="0" y="39247"/>
                  <a:pt x="39247" y="0"/>
                  <a:pt x="87661" y="0"/>
                </a:cubicBezTo>
                <a:lnTo>
                  <a:pt x="1412773" y="0"/>
                </a:lnTo>
                <a:cubicBezTo>
                  <a:pt x="1461187" y="0"/>
                  <a:pt x="1500434" y="39247"/>
                  <a:pt x="1500434" y="87661"/>
                </a:cubicBezTo>
                <a:lnTo>
                  <a:pt x="1500434" y="788950"/>
                </a:lnTo>
                <a:cubicBezTo>
                  <a:pt x="1500434" y="837364"/>
                  <a:pt x="1461187" y="876611"/>
                  <a:pt x="1412773" y="876611"/>
                </a:cubicBezTo>
                <a:lnTo>
                  <a:pt x="87661" y="876611"/>
                </a:lnTo>
                <a:cubicBezTo>
                  <a:pt x="39247" y="876611"/>
                  <a:pt x="0" y="837364"/>
                  <a:pt x="0" y="788950"/>
                </a:cubicBezTo>
                <a:lnTo>
                  <a:pt x="0" y="876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349354" numCol="1" spcCol="1270" anchor="t" anchorCtr="0">
            <a:noAutofit/>
          </a:bodyPr>
          <a:lstStyle/>
          <a:p>
            <a:pPr lvl="0" algn="l" defTabSz="666750">
              <a:lnSpc>
                <a:spcPct val="90000"/>
              </a:lnSpc>
              <a:spcBef>
                <a:spcPct val="0"/>
              </a:spcBef>
              <a:spcAft>
                <a:spcPct val="35000"/>
              </a:spcAft>
            </a:pPr>
            <a:r>
              <a:rPr lang="pt-BR" kern="1200" dirty="0" smtClean="0"/>
              <a:t>PRIMEIRA REUNIÃO REGIONAL</a:t>
            </a:r>
            <a:endParaRPr lang="pt-BR" kern="1200" dirty="0"/>
          </a:p>
        </p:txBody>
      </p:sp>
      <p:sp>
        <p:nvSpPr>
          <p:cNvPr id="5" name="Forma livre 4"/>
          <p:cNvSpPr/>
          <p:nvPr/>
        </p:nvSpPr>
        <p:spPr>
          <a:xfrm>
            <a:off x="797908" y="3291798"/>
            <a:ext cx="1800000" cy="1440000"/>
          </a:xfrm>
          <a:custGeom>
            <a:avLst/>
            <a:gdLst>
              <a:gd name="connsiteX0" fmla="*/ 0 w 1500434"/>
              <a:gd name="connsiteY0" fmla="*/ 148838 h 1488375"/>
              <a:gd name="connsiteX1" fmla="*/ 148838 w 1500434"/>
              <a:gd name="connsiteY1" fmla="*/ 0 h 1488375"/>
              <a:gd name="connsiteX2" fmla="*/ 1351597 w 1500434"/>
              <a:gd name="connsiteY2" fmla="*/ 0 h 1488375"/>
              <a:gd name="connsiteX3" fmla="*/ 1500435 w 1500434"/>
              <a:gd name="connsiteY3" fmla="*/ 148838 h 1488375"/>
              <a:gd name="connsiteX4" fmla="*/ 1500434 w 1500434"/>
              <a:gd name="connsiteY4" fmla="*/ 1339538 h 1488375"/>
              <a:gd name="connsiteX5" fmla="*/ 1351596 w 1500434"/>
              <a:gd name="connsiteY5" fmla="*/ 1488376 h 1488375"/>
              <a:gd name="connsiteX6" fmla="*/ 148838 w 1500434"/>
              <a:gd name="connsiteY6" fmla="*/ 1488375 h 1488375"/>
              <a:gd name="connsiteX7" fmla="*/ 0 w 1500434"/>
              <a:gd name="connsiteY7" fmla="*/ 1339537 h 1488375"/>
              <a:gd name="connsiteX8" fmla="*/ 0 w 1500434"/>
              <a:gd name="connsiteY8" fmla="*/ 148838 h 148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0434" h="1488375">
                <a:moveTo>
                  <a:pt x="0" y="148838"/>
                </a:moveTo>
                <a:cubicBezTo>
                  <a:pt x="0" y="66637"/>
                  <a:pt x="66637" y="0"/>
                  <a:pt x="148838" y="0"/>
                </a:cubicBezTo>
                <a:lnTo>
                  <a:pt x="1351597" y="0"/>
                </a:lnTo>
                <a:cubicBezTo>
                  <a:pt x="1433798" y="0"/>
                  <a:pt x="1500435" y="66637"/>
                  <a:pt x="1500435" y="148838"/>
                </a:cubicBezTo>
                <a:cubicBezTo>
                  <a:pt x="1500435" y="545738"/>
                  <a:pt x="1500434" y="942638"/>
                  <a:pt x="1500434" y="1339538"/>
                </a:cubicBezTo>
                <a:cubicBezTo>
                  <a:pt x="1500434" y="1421739"/>
                  <a:pt x="1433797" y="1488376"/>
                  <a:pt x="1351596" y="1488376"/>
                </a:cubicBezTo>
                <a:lnTo>
                  <a:pt x="148838" y="1488375"/>
                </a:lnTo>
                <a:cubicBezTo>
                  <a:pt x="66637" y="1488375"/>
                  <a:pt x="0" y="1421738"/>
                  <a:pt x="0" y="1339537"/>
                </a:cubicBezTo>
                <a:lnTo>
                  <a:pt x="0" y="14883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0273" tIns="150273" rIns="150273" bIns="150273" numCol="1" spcCol="1270" anchor="t" anchorCtr="0">
            <a:noAutofit/>
          </a:bodyPr>
          <a:lstStyle/>
          <a:p>
            <a:pPr marL="114300" lvl="1" indent="-114300" algn="l" defTabSz="666750">
              <a:lnSpc>
                <a:spcPct val="90000"/>
              </a:lnSpc>
              <a:spcBef>
                <a:spcPct val="0"/>
              </a:spcBef>
              <a:spcAft>
                <a:spcPct val="15000"/>
              </a:spcAft>
              <a:buChar char="••"/>
            </a:pPr>
            <a:endParaRPr lang="pt-BR" kern="1200" dirty="0" smtClean="0"/>
          </a:p>
          <a:p>
            <a:pPr marL="114300" lvl="1" indent="-114300" algn="l" defTabSz="666750">
              <a:lnSpc>
                <a:spcPct val="90000"/>
              </a:lnSpc>
              <a:spcBef>
                <a:spcPct val="0"/>
              </a:spcBef>
              <a:spcAft>
                <a:spcPct val="15000"/>
              </a:spcAft>
              <a:buChar char="••"/>
            </a:pPr>
            <a:r>
              <a:rPr lang="pt-BR" kern="1200" dirty="0" smtClean="0"/>
              <a:t>PRODUTO A</a:t>
            </a:r>
            <a:endParaRPr lang="pt-BR" kern="1200" dirty="0"/>
          </a:p>
          <a:p>
            <a:pPr marL="114300" lvl="1" indent="-114300" algn="l" defTabSz="666750">
              <a:lnSpc>
                <a:spcPct val="90000"/>
              </a:lnSpc>
              <a:spcBef>
                <a:spcPct val="0"/>
              </a:spcBef>
              <a:spcAft>
                <a:spcPct val="15000"/>
              </a:spcAft>
              <a:buChar char="••"/>
            </a:pPr>
            <a:r>
              <a:rPr lang="pt-BR" kern="1200" dirty="0" smtClean="0"/>
              <a:t>PRODUTO B</a:t>
            </a:r>
            <a:endParaRPr lang="pt-BR" kern="1200" dirty="0"/>
          </a:p>
        </p:txBody>
      </p:sp>
      <p:sp>
        <p:nvSpPr>
          <p:cNvPr id="6" name="Forma livre 5"/>
          <p:cNvSpPr/>
          <p:nvPr/>
        </p:nvSpPr>
        <p:spPr>
          <a:xfrm>
            <a:off x="2218485" y="2641604"/>
            <a:ext cx="482216" cy="507090"/>
          </a:xfrm>
          <a:custGeom>
            <a:avLst/>
            <a:gdLst>
              <a:gd name="connsiteX0" fmla="*/ 0 w 482216"/>
              <a:gd name="connsiteY0" fmla="*/ 74713 h 373564"/>
              <a:gd name="connsiteX1" fmla="*/ 295434 w 482216"/>
              <a:gd name="connsiteY1" fmla="*/ 74713 h 373564"/>
              <a:gd name="connsiteX2" fmla="*/ 295434 w 482216"/>
              <a:gd name="connsiteY2" fmla="*/ 0 h 373564"/>
              <a:gd name="connsiteX3" fmla="*/ 482216 w 482216"/>
              <a:gd name="connsiteY3" fmla="*/ 186782 h 373564"/>
              <a:gd name="connsiteX4" fmla="*/ 295434 w 482216"/>
              <a:gd name="connsiteY4" fmla="*/ 373564 h 373564"/>
              <a:gd name="connsiteX5" fmla="*/ 295434 w 482216"/>
              <a:gd name="connsiteY5" fmla="*/ 298851 h 373564"/>
              <a:gd name="connsiteX6" fmla="*/ 0 w 482216"/>
              <a:gd name="connsiteY6" fmla="*/ 298851 h 373564"/>
              <a:gd name="connsiteX7" fmla="*/ 0 w 482216"/>
              <a:gd name="connsiteY7" fmla="*/ 74713 h 37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216" h="373564">
                <a:moveTo>
                  <a:pt x="0" y="74713"/>
                </a:moveTo>
                <a:lnTo>
                  <a:pt x="295434" y="74713"/>
                </a:lnTo>
                <a:lnTo>
                  <a:pt x="295434" y="0"/>
                </a:lnTo>
                <a:lnTo>
                  <a:pt x="482216" y="186782"/>
                </a:lnTo>
                <a:lnTo>
                  <a:pt x="295434" y="373564"/>
                </a:lnTo>
                <a:lnTo>
                  <a:pt x="295434" y="298851"/>
                </a:lnTo>
                <a:lnTo>
                  <a:pt x="0" y="298851"/>
                </a:lnTo>
                <a:lnTo>
                  <a:pt x="0" y="7471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4713" rIns="112069" bIns="74713" numCol="1" spcCol="1270" anchor="ctr" anchorCtr="0">
            <a:noAutofit/>
          </a:bodyPr>
          <a:lstStyle/>
          <a:p>
            <a:pPr lvl="0" algn="ctr" defTabSz="533400">
              <a:lnSpc>
                <a:spcPct val="90000"/>
              </a:lnSpc>
              <a:spcBef>
                <a:spcPct val="0"/>
              </a:spcBef>
              <a:spcAft>
                <a:spcPct val="35000"/>
              </a:spcAft>
            </a:pPr>
            <a:endParaRPr lang="pt-BR" sz="1200" kern="1200"/>
          </a:p>
        </p:txBody>
      </p:sp>
      <p:sp>
        <p:nvSpPr>
          <p:cNvPr id="7" name="Forma livre 6"/>
          <p:cNvSpPr/>
          <p:nvPr/>
        </p:nvSpPr>
        <p:spPr>
          <a:xfrm>
            <a:off x="2900867" y="2498501"/>
            <a:ext cx="1620000" cy="1189946"/>
          </a:xfrm>
          <a:custGeom>
            <a:avLst/>
            <a:gdLst>
              <a:gd name="connsiteX0" fmla="*/ 0 w 1500434"/>
              <a:gd name="connsiteY0" fmla="*/ 87661 h 876611"/>
              <a:gd name="connsiteX1" fmla="*/ 87661 w 1500434"/>
              <a:gd name="connsiteY1" fmla="*/ 0 h 876611"/>
              <a:gd name="connsiteX2" fmla="*/ 1412773 w 1500434"/>
              <a:gd name="connsiteY2" fmla="*/ 0 h 876611"/>
              <a:gd name="connsiteX3" fmla="*/ 1500434 w 1500434"/>
              <a:gd name="connsiteY3" fmla="*/ 87661 h 876611"/>
              <a:gd name="connsiteX4" fmla="*/ 1500434 w 1500434"/>
              <a:gd name="connsiteY4" fmla="*/ 788950 h 876611"/>
              <a:gd name="connsiteX5" fmla="*/ 1412773 w 1500434"/>
              <a:gd name="connsiteY5" fmla="*/ 876611 h 876611"/>
              <a:gd name="connsiteX6" fmla="*/ 87661 w 1500434"/>
              <a:gd name="connsiteY6" fmla="*/ 876611 h 876611"/>
              <a:gd name="connsiteX7" fmla="*/ 0 w 1500434"/>
              <a:gd name="connsiteY7" fmla="*/ 788950 h 876611"/>
              <a:gd name="connsiteX8" fmla="*/ 0 w 1500434"/>
              <a:gd name="connsiteY8" fmla="*/ 87661 h 87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0434" h="876611">
                <a:moveTo>
                  <a:pt x="0" y="87661"/>
                </a:moveTo>
                <a:cubicBezTo>
                  <a:pt x="0" y="39247"/>
                  <a:pt x="39247" y="0"/>
                  <a:pt x="87661" y="0"/>
                </a:cubicBezTo>
                <a:lnTo>
                  <a:pt x="1412773" y="0"/>
                </a:lnTo>
                <a:cubicBezTo>
                  <a:pt x="1461187" y="0"/>
                  <a:pt x="1500434" y="39247"/>
                  <a:pt x="1500434" y="87661"/>
                </a:cubicBezTo>
                <a:lnTo>
                  <a:pt x="1500434" y="788950"/>
                </a:lnTo>
                <a:cubicBezTo>
                  <a:pt x="1500434" y="837364"/>
                  <a:pt x="1461187" y="876611"/>
                  <a:pt x="1412773" y="876611"/>
                </a:cubicBezTo>
                <a:lnTo>
                  <a:pt x="87661" y="876611"/>
                </a:lnTo>
                <a:cubicBezTo>
                  <a:pt x="39247" y="876611"/>
                  <a:pt x="0" y="837364"/>
                  <a:pt x="0" y="788950"/>
                </a:cubicBezTo>
                <a:lnTo>
                  <a:pt x="0" y="876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349354" numCol="1" spcCol="1270" anchor="t" anchorCtr="0">
            <a:noAutofit/>
          </a:bodyPr>
          <a:lstStyle/>
          <a:p>
            <a:pPr lvl="0" algn="l" defTabSz="666750">
              <a:lnSpc>
                <a:spcPct val="90000"/>
              </a:lnSpc>
              <a:spcBef>
                <a:spcPct val="0"/>
              </a:spcBef>
              <a:spcAft>
                <a:spcPct val="35000"/>
              </a:spcAft>
            </a:pPr>
            <a:r>
              <a:rPr lang="pt-BR" kern="1200" dirty="0" smtClean="0"/>
              <a:t>SEGUNDA REUNIÃO REGIONAL</a:t>
            </a:r>
            <a:endParaRPr lang="pt-BR" kern="1200" dirty="0"/>
          </a:p>
        </p:txBody>
      </p:sp>
      <p:sp>
        <p:nvSpPr>
          <p:cNvPr id="8" name="Forma livre 7"/>
          <p:cNvSpPr/>
          <p:nvPr/>
        </p:nvSpPr>
        <p:spPr>
          <a:xfrm>
            <a:off x="3208185" y="3291798"/>
            <a:ext cx="1800000" cy="1440000"/>
          </a:xfrm>
          <a:custGeom>
            <a:avLst/>
            <a:gdLst>
              <a:gd name="connsiteX0" fmla="*/ 0 w 1500434"/>
              <a:gd name="connsiteY0" fmla="*/ 148838 h 1488375"/>
              <a:gd name="connsiteX1" fmla="*/ 148838 w 1500434"/>
              <a:gd name="connsiteY1" fmla="*/ 0 h 1488375"/>
              <a:gd name="connsiteX2" fmla="*/ 1351597 w 1500434"/>
              <a:gd name="connsiteY2" fmla="*/ 0 h 1488375"/>
              <a:gd name="connsiteX3" fmla="*/ 1500435 w 1500434"/>
              <a:gd name="connsiteY3" fmla="*/ 148838 h 1488375"/>
              <a:gd name="connsiteX4" fmla="*/ 1500434 w 1500434"/>
              <a:gd name="connsiteY4" fmla="*/ 1339538 h 1488375"/>
              <a:gd name="connsiteX5" fmla="*/ 1351596 w 1500434"/>
              <a:gd name="connsiteY5" fmla="*/ 1488376 h 1488375"/>
              <a:gd name="connsiteX6" fmla="*/ 148838 w 1500434"/>
              <a:gd name="connsiteY6" fmla="*/ 1488375 h 1488375"/>
              <a:gd name="connsiteX7" fmla="*/ 0 w 1500434"/>
              <a:gd name="connsiteY7" fmla="*/ 1339537 h 1488375"/>
              <a:gd name="connsiteX8" fmla="*/ 0 w 1500434"/>
              <a:gd name="connsiteY8" fmla="*/ 148838 h 148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0434" h="1488375">
                <a:moveTo>
                  <a:pt x="0" y="148838"/>
                </a:moveTo>
                <a:cubicBezTo>
                  <a:pt x="0" y="66637"/>
                  <a:pt x="66637" y="0"/>
                  <a:pt x="148838" y="0"/>
                </a:cubicBezTo>
                <a:lnTo>
                  <a:pt x="1351597" y="0"/>
                </a:lnTo>
                <a:cubicBezTo>
                  <a:pt x="1433798" y="0"/>
                  <a:pt x="1500435" y="66637"/>
                  <a:pt x="1500435" y="148838"/>
                </a:cubicBezTo>
                <a:cubicBezTo>
                  <a:pt x="1500435" y="545738"/>
                  <a:pt x="1500434" y="942638"/>
                  <a:pt x="1500434" y="1339538"/>
                </a:cubicBezTo>
                <a:cubicBezTo>
                  <a:pt x="1500434" y="1421739"/>
                  <a:pt x="1433797" y="1488376"/>
                  <a:pt x="1351596" y="1488376"/>
                </a:cubicBezTo>
                <a:lnTo>
                  <a:pt x="148838" y="1488375"/>
                </a:lnTo>
                <a:cubicBezTo>
                  <a:pt x="66637" y="1488375"/>
                  <a:pt x="0" y="1421738"/>
                  <a:pt x="0" y="1339537"/>
                </a:cubicBezTo>
                <a:lnTo>
                  <a:pt x="0" y="14883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0273" tIns="150273" rIns="150273" bIns="150273" numCol="1" spcCol="1270" anchor="t" anchorCtr="0">
            <a:noAutofit/>
          </a:bodyPr>
          <a:lstStyle/>
          <a:p>
            <a:pPr marL="114300" lvl="1" indent="-114300" algn="l" defTabSz="666750">
              <a:lnSpc>
                <a:spcPct val="90000"/>
              </a:lnSpc>
              <a:spcBef>
                <a:spcPct val="0"/>
              </a:spcBef>
              <a:spcAft>
                <a:spcPct val="15000"/>
              </a:spcAft>
              <a:buChar char="••"/>
            </a:pPr>
            <a:endParaRPr lang="pt-BR" kern="1200" dirty="0" smtClean="0"/>
          </a:p>
          <a:p>
            <a:pPr marL="114300" lvl="1" indent="-114300" algn="l" defTabSz="666750">
              <a:lnSpc>
                <a:spcPct val="90000"/>
              </a:lnSpc>
              <a:spcBef>
                <a:spcPct val="0"/>
              </a:spcBef>
              <a:spcAft>
                <a:spcPct val="15000"/>
              </a:spcAft>
              <a:buChar char="••"/>
            </a:pPr>
            <a:r>
              <a:rPr lang="pt-BR" kern="1200" dirty="0" smtClean="0"/>
              <a:t>PRODUTO C</a:t>
            </a:r>
            <a:endParaRPr lang="pt-BR" kern="1200" dirty="0"/>
          </a:p>
        </p:txBody>
      </p:sp>
      <p:sp>
        <p:nvSpPr>
          <p:cNvPr id="10" name="Forma livre 9"/>
          <p:cNvSpPr/>
          <p:nvPr/>
        </p:nvSpPr>
        <p:spPr>
          <a:xfrm>
            <a:off x="4628762" y="2641604"/>
            <a:ext cx="482216" cy="507090"/>
          </a:xfrm>
          <a:custGeom>
            <a:avLst/>
            <a:gdLst>
              <a:gd name="connsiteX0" fmla="*/ 0 w 482216"/>
              <a:gd name="connsiteY0" fmla="*/ 74713 h 373564"/>
              <a:gd name="connsiteX1" fmla="*/ 295434 w 482216"/>
              <a:gd name="connsiteY1" fmla="*/ 74713 h 373564"/>
              <a:gd name="connsiteX2" fmla="*/ 295434 w 482216"/>
              <a:gd name="connsiteY2" fmla="*/ 0 h 373564"/>
              <a:gd name="connsiteX3" fmla="*/ 482216 w 482216"/>
              <a:gd name="connsiteY3" fmla="*/ 186782 h 373564"/>
              <a:gd name="connsiteX4" fmla="*/ 295434 w 482216"/>
              <a:gd name="connsiteY4" fmla="*/ 373564 h 373564"/>
              <a:gd name="connsiteX5" fmla="*/ 295434 w 482216"/>
              <a:gd name="connsiteY5" fmla="*/ 298851 h 373564"/>
              <a:gd name="connsiteX6" fmla="*/ 0 w 482216"/>
              <a:gd name="connsiteY6" fmla="*/ 298851 h 373564"/>
              <a:gd name="connsiteX7" fmla="*/ 0 w 482216"/>
              <a:gd name="connsiteY7" fmla="*/ 74713 h 37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216" h="373564">
                <a:moveTo>
                  <a:pt x="0" y="74713"/>
                </a:moveTo>
                <a:lnTo>
                  <a:pt x="295434" y="74713"/>
                </a:lnTo>
                <a:lnTo>
                  <a:pt x="295434" y="0"/>
                </a:lnTo>
                <a:lnTo>
                  <a:pt x="482216" y="186782"/>
                </a:lnTo>
                <a:lnTo>
                  <a:pt x="295434" y="373564"/>
                </a:lnTo>
                <a:lnTo>
                  <a:pt x="295434" y="298851"/>
                </a:lnTo>
                <a:lnTo>
                  <a:pt x="0" y="298851"/>
                </a:lnTo>
                <a:lnTo>
                  <a:pt x="0" y="7471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4713" rIns="112069" bIns="74713" numCol="1" spcCol="1270" anchor="ctr" anchorCtr="0">
            <a:noAutofit/>
          </a:bodyPr>
          <a:lstStyle/>
          <a:p>
            <a:pPr lvl="0" algn="ctr" defTabSz="533400">
              <a:lnSpc>
                <a:spcPct val="90000"/>
              </a:lnSpc>
              <a:spcBef>
                <a:spcPct val="0"/>
              </a:spcBef>
              <a:spcAft>
                <a:spcPct val="35000"/>
              </a:spcAft>
            </a:pPr>
            <a:endParaRPr lang="pt-BR" sz="1200" kern="1200"/>
          </a:p>
        </p:txBody>
      </p:sp>
      <p:sp>
        <p:nvSpPr>
          <p:cNvPr id="11" name="Forma livre 10"/>
          <p:cNvSpPr/>
          <p:nvPr/>
        </p:nvSpPr>
        <p:spPr>
          <a:xfrm>
            <a:off x="5311143" y="2498501"/>
            <a:ext cx="1620000" cy="1189946"/>
          </a:xfrm>
          <a:custGeom>
            <a:avLst/>
            <a:gdLst>
              <a:gd name="connsiteX0" fmla="*/ 0 w 1500434"/>
              <a:gd name="connsiteY0" fmla="*/ 87661 h 876611"/>
              <a:gd name="connsiteX1" fmla="*/ 87661 w 1500434"/>
              <a:gd name="connsiteY1" fmla="*/ 0 h 876611"/>
              <a:gd name="connsiteX2" fmla="*/ 1412773 w 1500434"/>
              <a:gd name="connsiteY2" fmla="*/ 0 h 876611"/>
              <a:gd name="connsiteX3" fmla="*/ 1500434 w 1500434"/>
              <a:gd name="connsiteY3" fmla="*/ 87661 h 876611"/>
              <a:gd name="connsiteX4" fmla="*/ 1500434 w 1500434"/>
              <a:gd name="connsiteY4" fmla="*/ 788950 h 876611"/>
              <a:gd name="connsiteX5" fmla="*/ 1412773 w 1500434"/>
              <a:gd name="connsiteY5" fmla="*/ 876611 h 876611"/>
              <a:gd name="connsiteX6" fmla="*/ 87661 w 1500434"/>
              <a:gd name="connsiteY6" fmla="*/ 876611 h 876611"/>
              <a:gd name="connsiteX7" fmla="*/ 0 w 1500434"/>
              <a:gd name="connsiteY7" fmla="*/ 788950 h 876611"/>
              <a:gd name="connsiteX8" fmla="*/ 0 w 1500434"/>
              <a:gd name="connsiteY8" fmla="*/ 87661 h 87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0434" h="876611">
                <a:moveTo>
                  <a:pt x="0" y="87661"/>
                </a:moveTo>
                <a:cubicBezTo>
                  <a:pt x="0" y="39247"/>
                  <a:pt x="39247" y="0"/>
                  <a:pt x="87661" y="0"/>
                </a:cubicBezTo>
                <a:lnTo>
                  <a:pt x="1412773" y="0"/>
                </a:lnTo>
                <a:cubicBezTo>
                  <a:pt x="1461187" y="0"/>
                  <a:pt x="1500434" y="39247"/>
                  <a:pt x="1500434" y="87661"/>
                </a:cubicBezTo>
                <a:lnTo>
                  <a:pt x="1500434" y="788950"/>
                </a:lnTo>
                <a:cubicBezTo>
                  <a:pt x="1500434" y="837364"/>
                  <a:pt x="1461187" y="876611"/>
                  <a:pt x="1412773" y="876611"/>
                </a:cubicBezTo>
                <a:lnTo>
                  <a:pt x="87661" y="876611"/>
                </a:lnTo>
                <a:cubicBezTo>
                  <a:pt x="39247" y="876611"/>
                  <a:pt x="0" y="837364"/>
                  <a:pt x="0" y="788950"/>
                </a:cubicBezTo>
                <a:lnTo>
                  <a:pt x="0" y="876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349354" numCol="1" spcCol="1270" anchor="t" anchorCtr="0">
            <a:noAutofit/>
          </a:bodyPr>
          <a:lstStyle/>
          <a:p>
            <a:pPr lvl="0" algn="l" defTabSz="666750">
              <a:lnSpc>
                <a:spcPct val="90000"/>
              </a:lnSpc>
              <a:spcBef>
                <a:spcPct val="0"/>
              </a:spcBef>
              <a:spcAft>
                <a:spcPct val="35000"/>
              </a:spcAft>
            </a:pPr>
            <a:r>
              <a:rPr lang="pt-BR" kern="1200" dirty="0" smtClean="0"/>
              <a:t>TERCEIRA REUNIÃO REGIONAL</a:t>
            </a:r>
            <a:endParaRPr lang="pt-BR" kern="1200" dirty="0"/>
          </a:p>
        </p:txBody>
      </p:sp>
      <p:sp>
        <p:nvSpPr>
          <p:cNvPr id="12" name="Forma livre 11"/>
          <p:cNvSpPr/>
          <p:nvPr/>
        </p:nvSpPr>
        <p:spPr>
          <a:xfrm>
            <a:off x="5618461" y="3291798"/>
            <a:ext cx="1800000" cy="1440000"/>
          </a:xfrm>
          <a:custGeom>
            <a:avLst/>
            <a:gdLst>
              <a:gd name="connsiteX0" fmla="*/ 0 w 1500434"/>
              <a:gd name="connsiteY0" fmla="*/ 148838 h 1488375"/>
              <a:gd name="connsiteX1" fmla="*/ 148838 w 1500434"/>
              <a:gd name="connsiteY1" fmla="*/ 0 h 1488375"/>
              <a:gd name="connsiteX2" fmla="*/ 1351597 w 1500434"/>
              <a:gd name="connsiteY2" fmla="*/ 0 h 1488375"/>
              <a:gd name="connsiteX3" fmla="*/ 1500435 w 1500434"/>
              <a:gd name="connsiteY3" fmla="*/ 148838 h 1488375"/>
              <a:gd name="connsiteX4" fmla="*/ 1500434 w 1500434"/>
              <a:gd name="connsiteY4" fmla="*/ 1339538 h 1488375"/>
              <a:gd name="connsiteX5" fmla="*/ 1351596 w 1500434"/>
              <a:gd name="connsiteY5" fmla="*/ 1488376 h 1488375"/>
              <a:gd name="connsiteX6" fmla="*/ 148838 w 1500434"/>
              <a:gd name="connsiteY6" fmla="*/ 1488375 h 1488375"/>
              <a:gd name="connsiteX7" fmla="*/ 0 w 1500434"/>
              <a:gd name="connsiteY7" fmla="*/ 1339537 h 1488375"/>
              <a:gd name="connsiteX8" fmla="*/ 0 w 1500434"/>
              <a:gd name="connsiteY8" fmla="*/ 148838 h 148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0434" h="1488375">
                <a:moveTo>
                  <a:pt x="0" y="148838"/>
                </a:moveTo>
                <a:cubicBezTo>
                  <a:pt x="0" y="66637"/>
                  <a:pt x="66637" y="0"/>
                  <a:pt x="148838" y="0"/>
                </a:cubicBezTo>
                <a:lnTo>
                  <a:pt x="1351597" y="0"/>
                </a:lnTo>
                <a:cubicBezTo>
                  <a:pt x="1433798" y="0"/>
                  <a:pt x="1500435" y="66637"/>
                  <a:pt x="1500435" y="148838"/>
                </a:cubicBezTo>
                <a:cubicBezTo>
                  <a:pt x="1500435" y="545738"/>
                  <a:pt x="1500434" y="942638"/>
                  <a:pt x="1500434" y="1339538"/>
                </a:cubicBezTo>
                <a:cubicBezTo>
                  <a:pt x="1500434" y="1421739"/>
                  <a:pt x="1433797" y="1488376"/>
                  <a:pt x="1351596" y="1488376"/>
                </a:cubicBezTo>
                <a:lnTo>
                  <a:pt x="148838" y="1488375"/>
                </a:lnTo>
                <a:cubicBezTo>
                  <a:pt x="66637" y="1488375"/>
                  <a:pt x="0" y="1421738"/>
                  <a:pt x="0" y="1339537"/>
                </a:cubicBezTo>
                <a:lnTo>
                  <a:pt x="0" y="14883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0273" tIns="150273" rIns="150273" bIns="150273" numCol="1" spcCol="1270" anchor="t" anchorCtr="0">
            <a:noAutofit/>
          </a:bodyPr>
          <a:lstStyle/>
          <a:p>
            <a:pPr marL="114300" lvl="1" indent="-114300" algn="l" defTabSz="666750">
              <a:lnSpc>
                <a:spcPct val="90000"/>
              </a:lnSpc>
              <a:spcBef>
                <a:spcPct val="0"/>
              </a:spcBef>
              <a:spcAft>
                <a:spcPct val="15000"/>
              </a:spcAft>
              <a:buChar char="••"/>
            </a:pPr>
            <a:endParaRPr lang="pt-BR" kern="1200" dirty="0" smtClean="0"/>
          </a:p>
          <a:p>
            <a:pPr marL="114300" lvl="1" indent="-114300" algn="l" defTabSz="666750">
              <a:lnSpc>
                <a:spcPct val="90000"/>
              </a:lnSpc>
              <a:spcBef>
                <a:spcPct val="0"/>
              </a:spcBef>
              <a:spcAft>
                <a:spcPct val="15000"/>
              </a:spcAft>
              <a:buChar char="••"/>
            </a:pPr>
            <a:r>
              <a:rPr lang="pt-BR" kern="1200" dirty="0" smtClean="0"/>
              <a:t>PRODUTO </a:t>
            </a:r>
            <a:r>
              <a:rPr lang="pt-BR" dirty="0" smtClean="0"/>
              <a:t>D -K</a:t>
            </a:r>
            <a:endParaRPr lang="pt-BR" kern="1200" dirty="0"/>
          </a:p>
          <a:p>
            <a:pPr marL="0" lvl="1" algn="l" defTabSz="666750">
              <a:lnSpc>
                <a:spcPct val="90000"/>
              </a:lnSpc>
              <a:spcBef>
                <a:spcPct val="0"/>
              </a:spcBef>
              <a:spcAft>
                <a:spcPct val="15000"/>
              </a:spcAft>
            </a:pPr>
            <a:endParaRPr lang="pt-BR" kern="1200" dirty="0"/>
          </a:p>
        </p:txBody>
      </p:sp>
    </p:spTree>
    <p:extLst>
      <p:ext uri="{BB962C8B-B14F-4D97-AF65-F5344CB8AC3E}">
        <p14:creationId xmlns:p14="http://schemas.microsoft.com/office/powerpoint/2010/main" val="42158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animBg="1"/>
      <p:bldP spid="12" grpId="0" animBg="1"/>
    </p:bld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481</TotalTime>
  <Words>1246</Words>
  <Application>Microsoft Office PowerPoint</Application>
  <PresentationFormat>Apresentação na tela (4:3)</PresentationFormat>
  <Paragraphs>271</Paragraphs>
  <Slides>36</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36</vt:i4>
      </vt:variant>
    </vt:vector>
  </HeadingPairs>
  <TitlesOfParts>
    <vt:vector size="41" baseType="lpstr">
      <vt:lpstr>Arial</vt:lpstr>
      <vt:lpstr>Calibri</vt:lpstr>
      <vt:lpstr>Calibri Light</vt:lpstr>
      <vt:lpstr>Times New Roman</vt:lpstr>
      <vt:lpstr>Tema do Office</vt:lpstr>
      <vt:lpstr>PRIMEIRA OFICINA REGIONAL</vt:lpstr>
      <vt:lpstr>PLANO MUNICIPAL DE  SANEAMENTO BÁSICO</vt:lpstr>
      <vt:lpstr>PLANO MUNICIPAL DE  SANEAMENTO BÁSICO</vt:lpstr>
      <vt:lpstr>TR PARA ELABORAÇÃO DE PMSB - FUNASA</vt:lpstr>
      <vt:lpstr>FASES DE ELABORAÇÃO DO PMSB</vt:lpstr>
      <vt:lpstr>FASES DE ELABORAÇÃO DO PMSB</vt:lpstr>
      <vt:lpstr>FASES DE ELABORAÇÃO DO PMSB</vt:lpstr>
      <vt:lpstr>PLANO DE TRABALHO</vt:lpstr>
      <vt:lpstr>PLANO DE TRABALHO</vt:lpstr>
      <vt:lpstr>PRODUTO A</vt:lpstr>
      <vt:lpstr>PRODUTO A</vt:lpstr>
      <vt:lpstr>PRODUTO A</vt:lpstr>
      <vt:lpstr>PRODUTO A</vt:lpstr>
      <vt:lpstr>PRODUTO A</vt:lpstr>
      <vt:lpstr>PRODUTO A</vt:lpstr>
      <vt:lpstr>PRODUTO B</vt:lpstr>
      <vt:lpstr>DEFINIÇÃO E OBJETIVOS</vt:lpstr>
      <vt:lpstr>METODOLOGIA</vt:lpstr>
      <vt:lpstr>SETORES DE MOBILIZAÇÃO</vt:lpstr>
      <vt:lpstr>SETORES DE MOBILIZAÇÃO</vt:lpstr>
      <vt:lpstr>ATORES SOCIAIS</vt:lpstr>
      <vt:lpstr>CRONOGRAMA DE ATIVIDADES</vt:lpstr>
      <vt:lpstr>CRONOGRAMA DE ATIVIDADES</vt:lpstr>
      <vt:lpstr>CRONOGRAMA DE ATIVIDADES</vt:lpstr>
      <vt:lpstr>CRONOGRAMA DE ATIVIDADES</vt:lpstr>
      <vt:lpstr>ESTRATÉGIA DE DIVULGAÇÃO</vt:lpstr>
      <vt:lpstr>Apresentação do PowerPoint</vt:lpstr>
      <vt:lpstr>Apresentação do PowerPoint</vt:lpstr>
      <vt:lpstr>Apresentação do PowerPoint</vt:lpstr>
      <vt:lpstr>Apresentação do PowerPoint</vt:lpstr>
      <vt:lpstr>ESTRATÉGIA DE DIVULGAÇÃO</vt:lpstr>
      <vt:lpstr>APROPRIAÇÃO DE RESULTADOS</vt:lpstr>
      <vt:lpstr>APROPRIAÇÃO DE RESULTADOS</vt:lpstr>
      <vt:lpstr>PRODUTO B</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Plano Municipal de Saneamento Básico</dc:title>
  <dc:creator>Alice Maestri</dc:creator>
  <cp:lastModifiedBy>Janaína .</cp:lastModifiedBy>
  <cp:revision>68</cp:revision>
  <dcterms:created xsi:type="dcterms:W3CDTF">2017-06-05T15:22:33Z</dcterms:created>
  <dcterms:modified xsi:type="dcterms:W3CDTF">2017-06-09T11:21:17Z</dcterms:modified>
</cp:coreProperties>
</file>