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7559675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1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67462"/>
            <a:ext cx="6425724" cy="3759917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72376"/>
            <a:ext cx="5669756" cy="2607442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39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178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74987"/>
            <a:ext cx="1630055" cy="91523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74987"/>
            <a:ext cx="4795669" cy="91523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7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97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92444"/>
            <a:ext cx="6520220" cy="4492401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227345"/>
            <a:ext cx="6520220" cy="2362447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708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74937"/>
            <a:ext cx="3212862" cy="68523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74937"/>
            <a:ext cx="3212862" cy="68523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56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74990"/>
            <a:ext cx="6520220" cy="208745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47443"/>
            <a:ext cx="3198096" cy="129747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44914"/>
            <a:ext cx="3198096" cy="58023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47443"/>
            <a:ext cx="3213847" cy="129747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44914"/>
            <a:ext cx="3213847" cy="58023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33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0397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58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9984"/>
            <a:ext cx="2438192" cy="251994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54968"/>
            <a:ext cx="3827085" cy="7674832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39929"/>
            <a:ext cx="2438192" cy="600236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25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9984"/>
            <a:ext cx="2438192" cy="251994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54968"/>
            <a:ext cx="3827085" cy="7674832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39929"/>
            <a:ext cx="2438192" cy="600236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174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74990"/>
            <a:ext cx="6520220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74937"/>
            <a:ext cx="6520220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10009783"/>
            <a:ext cx="170092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F16EF-69AF-4A2E-AA98-C93833725180}" type="datetimeFigureOut">
              <a:rPr lang="pt-BR" smtClean="0"/>
              <a:t>02/09/2025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10009783"/>
            <a:ext cx="255139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10009783"/>
            <a:ext cx="170092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62D73-3954-459D-A029-81A01ED4D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649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EE7E51-02A5-190A-8AE1-48913331A5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2414B2-42A5-278A-6963-71937792D2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D190F64A-E942-4B00-26DA-BAA30DDA2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" y="127497"/>
            <a:ext cx="7557396" cy="10799763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741DDFAF-6B57-8EB0-1B95-13A4C56E0020}"/>
              </a:ext>
            </a:extLst>
          </p:cNvPr>
          <p:cNvSpPr txBox="1"/>
          <p:nvPr/>
        </p:nvSpPr>
        <p:spPr>
          <a:xfrm>
            <a:off x="708283" y="3744816"/>
            <a:ext cx="6143107" cy="5743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Servidor (a), você sabe a diferença entre </a:t>
            </a: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DENÚNCIA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 </a:t>
            </a: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RECLAMAÇÃO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no âmbito da Ouvidoria?</a:t>
            </a:r>
          </a:p>
          <a:p>
            <a:pPr algn="just"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Você sabia que, para a manifestação ser considerada uma </a:t>
            </a: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denúncia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esta precisa conter elementos mínimos?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Veja abaixo como a Controladoria Geral da União regulamenta </a:t>
            </a: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esses conceitos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na Portaria Normativa CGU º.116, de 18 de março de 2024:</a:t>
            </a:r>
          </a:p>
          <a:p>
            <a:pPr lvl="0" algn="just"/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Denúncia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é a manifestação que aponta uma </a:t>
            </a: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irregularidade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como desvio de conduta, ilegalidade ou falha grave na atuação de servidores ou serviços públicos. Para ser identificada pela Ouvidoria como denúncia, a manifestação deve conter </a:t>
            </a: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elementos mínimos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como:</a:t>
            </a:r>
            <a:endParaRPr lang="pt-BR" sz="16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0" algn="just"/>
            <a:endParaRPr lang="pt-BR" sz="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"/>
            </a:pP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Autoria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quem praticou o ato ou a quem se atribui a conduta;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"/>
            </a:pP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Materialidade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evidências ou descrição consistente do fato ocorrido;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"/>
            </a:pP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Compreensão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clareza suficiente para entender o que está sendo denunciado;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"/>
            </a:pP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Competência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o fato deve estar relacionado às atribuições legais da Funai</a:t>
            </a:r>
            <a:r>
              <a:rPr lang="pt-BR" sz="16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5489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CC4DA-AA64-043D-6A9B-1D8B3E0F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12C993-8278-8B33-50DF-5FCD05AE3F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C08FFC-8EB8-397B-58DC-1BF305E42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A73625B3-93E6-4501-EC18-2482EDDD15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" y="0"/>
            <a:ext cx="7557396" cy="107997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C235319-8147-4256-FC7B-431937BF31C7}"/>
              </a:ext>
            </a:extLst>
          </p:cNvPr>
          <p:cNvSpPr txBox="1"/>
          <p:nvPr/>
        </p:nvSpPr>
        <p:spPr>
          <a:xfrm>
            <a:off x="707070" y="3837468"/>
            <a:ext cx="614553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Já a 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reclamação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 é uma manifestação que expressa 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insatisfação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 com um serviço público prestado, como demora, falha na comunicação, atendimento inadequado ou descumprimento de prazos. </a:t>
            </a:r>
          </a:p>
          <a:p>
            <a:pPr algn="just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Destacamos que o 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Comunicado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é uma 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denúncia anônima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que não permite a coleta de informações adicionais. Portanto, se uma denúncia é realizada nesse formato e não contém os elementos mínimos necessários à sua análise, ocorre o arquivamento da denúncia por insuficiência de materialidade, compreensão, autoria ou competência.</a:t>
            </a:r>
          </a:p>
          <a:p>
            <a:pPr algn="just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Fique ligado nos próximos Ouvidoria Comunica, onde daremos continuidade às explicações sobre as manifestações de Fala.BR e os fluxos de encaminhamento entre as unidades da Funai!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D3BA808-A6C1-6301-34F3-D54FAAB8CE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699" y="7797388"/>
            <a:ext cx="1250273" cy="12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818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09BCAF8CB6F444AD7C530D1E0242BD" ma:contentTypeVersion="7" ma:contentTypeDescription="Create a new document." ma:contentTypeScope="" ma:versionID="394d962f9b256202089c8a1e0017cebc">
  <xsd:schema xmlns:xsd="http://www.w3.org/2001/XMLSchema" xmlns:xs="http://www.w3.org/2001/XMLSchema" xmlns:p="http://schemas.microsoft.com/office/2006/metadata/properties" xmlns:ns3="c5a924a1-dd34-4f73-a880-68e116f795cd" targetNamespace="http://schemas.microsoft.com/office/2006/metadata/properties" ma:root="true" ma:fieldsID="ebb7b411e613ddc44508307535ee9876" ns3:_="">
    <xsd:import namespace="c5a924a1-dd34-4f73-a880-68e116f795c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a924a1-dd34-4f73-a880-68e116f795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B6DE03-3596-4220-9782-642E003A9F32}">
  <ds:schemaRefs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c5a924a1-dd34-4f73-a880-68e116f795c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5922A03-7305-4A45-881C-5EC005EF54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a924a1-dd34-4f73-a880-68e116f795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46D31A-F74A-4759-A29D-AFC905335B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1202</TotalTime>
  <Words>265</Words>
  <Application>Microsoft Office PowerPoint</Application>
  <PresentationFormat>Personalizar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carolaleixovilela@gmail.com</dc:creator>
  <cp:lastModifiedBy>CRISTIANE DUTRA DA SILVA</cp:lastModifiedBy>
  <cp:revision>37</cp:revision>
  <dcterms:created xsi:type="dcterms:W3CDTF">2023-05-16T10:54:47Z</dcterms:created>
  <dcterms:modified xsi:type="dcterms:W3CDTF">2025-09-02T17:09:05Z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0x010100C409BCAF8CB6F444AD7C530D1E0242BD</vt:lpwstr>
  </property>
</Properties>
</file>