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8" r:id="rId4"/>
    <p:sldId id="316" r:id="rId5"/>
    <p:sldId id="289" r:id="rId6"/>
    <p:sldId id="294" r:id="rId7"/>
    <p:sldId id="334" r:id="rId8"/>
    <p:sldId id="336" r:id="rId9"/>
    <p:sldId id="337" r:id="rId10"/>
    <p:sldId id="338" r:id="rId11"/>
    <p:sldId id="359" r:id="rId12"/>
    <p:sldId id="351" r:id="rId13"/>
    <p:sldId id="352" r:id="rId14"/>
    <p:sldId id="353" r:id="rId15"/>
    <p:sldId id="355" r:id="rId16"/>
    <p:sldId id="356" r:id="rId17"/>
    <p:sldId id="357" r:id="rId18"/>
    <p:sldId id="360" r:id="rId19"/>
    <p:sldId id="261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43C185-F894-5E9D-48F3-DC979A63BC13}" name="ANA CAROLINA DIAS QUEMEL" initials="ACDQ" userId="S::03704498190@fnde.gov.br::24a5aeb8-4536-4306-8838-acb1b5fbc6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9BE6F-5C4C-4AE5-B47A-0BB55D195345}" v="10" dt="2023-06-20T19:39:58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6D42C-2F79-BEEF-DE8E-F10C013F9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79E6DA-E4E7-4B44-B4CC-98E06B0E0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7CCFD3-7ADC-CD19-3F35-80E2603BA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CC7B83-BD27-7D9D-469B-887D0033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D63878-A9DA-E562-7F04-0314865F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2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590AB-A464-4A85-14A8-E9254DC7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64CFD4-EB4A-D488-E49D-0B13F48A5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44288E-69AB-6074-014B-4C39CFD3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CCC547-704D-EAA1-69B8-6FEE9AFA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6F9A74-FB73-23E8-AAEF-F4A9DA01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02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C1B765-6785-25AD-069A-8F467B863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A55D81-29BC-4E75-CC6C-4A0D5EC88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623D6B-BE23-8603-423A-E1D7A4C1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F776BA-15F1-9BB1-E450-59616B07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7FD822-FB3D-D331-5468-86F83C55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65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A4931-2035-85E1-A019-98DA1B88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D4FA44-572B-A497-E006-354292A74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946655-467A-0720-4F00-77D6BFBE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B4A3E2-A22D-219E-5722-14D6629F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FAAFC6-6C4F-D6E1-D2F8-67568719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63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8A01B-9845-F3FB-CB32-4E448EE2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93D9A9-4D29-AEFE-9CAD-3384F391D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080AAF-7F34-AA2D-7DDF-EE365DDE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6185FD-2D8C-2E52-C0C8-E5F81D04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EE2CF8-EA87-D176-3947-8A5C2B22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82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E026E-131A-0539-649F-3C8F31141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D5D109-FA71-BB33-A608-9F13CF040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30DD88-C604-F478-F0DE-1FC6F4944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44ECEB-66BD-EDB4-BA56-2654B518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1D31CE-AFDB-760B-6B00-AE0F2B1A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03C273-1FB9-E9A3-2593-45473C58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60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8A858-80BF-2A2D-B084-3DBDCF2D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6B211B-92A6-4450-72BA-97CD11C0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2C7F34-E801-BDB9-F2A6-91A1FC098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7A1B3E-0D1F-69F8-374E-8905C8A39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6031F83-A744-8F5F-815B-DAE7EC026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E93E433-6FF5-3384-79B4-B54D3BF0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BECC8FF-2D10-441E-F468-1EBACFD6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9729069-52E6-CE2B-E68B-2B745542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68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066FE-A5F7-CF9C-268B-3B11F20B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F032CF-A0EF-A649-26AC-B0EE11C4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DFF3DA-7741-000D-039C-6AE957869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3566FD-CA92-90C6-061F-9D93A0F3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21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C8C6BF-DCF5-D777-BFCC-1BFA4942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D552C48-CE34-7870-D623-85AC088D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A84DE02-B707-5199-2FB6-E5295D6C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73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FF914-1373-5C9C-1AC7-A4AD6351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BDBB5F-89D4-7FA5-04E5-F878A8833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C7AC3B-1E8C-B699-6A19-194C7ADD3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1A47AD-27FA-319D-6F78-EFF4721B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172FFD-156E-B10F-9FCF-1CDDBB51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BBE113-3078-8038-1930-1E8C0131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91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A0C6E-36BA-C3CD-A07B-EF18F341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27ECEF-7EA7-3B7B-8A91-5B245248D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D56F22-3A0E-2635-2051-A2B6A1C1D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EF3FFC-E7AE-EF56-7588-32255043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EA9857-FE5A-1E7E-B152-ABB64016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E8E4F2-6360-B7A0-8872-00004397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8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28EA386-96D9-C2AC-1E7D-A8E37A9B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2C6410-9235-87EF-B377-FD34D56DA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574E7-2D61-FA45-A335-3794F18A4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416F2-260D-4BE4-9578-575AEE9E8675}" type="datetimeFigureOut">
              <a:rPr lang="pt-BR" smtClean="0"/>
              <a:t>26/06/2023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11CC54-99C7-F2A6-14B6-2507EC410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239DC0-3296-E735-7801-F23D99E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1D09-BB30-4D12-8660-DCAF10A892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45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fnde/pt-br/acesso-a-informacao/acoes-e-programas/programas/programas-do-livro/pnld/escolha-do-pnld-2023-2013-objeto-2" TargetMode="External"/><Relationship Id="rId3" Type="http://schemas.microsoft.com/office/2007/relationships/hdphoto" Target="../media/hdphoto1.wdp"/><Relationship Id="rId7" Type="http://schemas.openxmlformats.org/officeDocument/2006/relationships/hyperlink" Target="mailto:ceac@fnde.gov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vrodidatico@fnde.gov.br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onitor de computador com fundo azul&#10;&#10;Descrição gerada automaticamente">
            <a:extLst>
              <a:ext uri="{FF2B5EF4-FFF2-40B4-BE49-F238E27FC236}">
                <a16:creationId xmlns:a16="http://schemas.microsoft.com/office/drawing/2014/main" id="{27A93A28-EC47-A19F-857A-78C1DC25D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96C488F-2036-9876-310E-D7B02DE41793}"/>
              </a:ext>
            </a:extLst>
          </p:cNvPr>
          <p:cNvSpPr txBox="1"/>
          <p:nvPr/>
        </p:nvSpPr>
        <p:spPr>
          <a:xfrm>
            <a:off x="-99060" y="490995"/>
            <a:ext cx="12047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Montserrat Black" panose="00000A00000000000000" pitchFamily="50" charset="0"/>
                <a:cs typeface="Arial" panose="020B0604020202020204" pitchFamily="34" charset="0"/>
              </a:rPr>
              <a:t>Reabertura da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Montserrat Black" panose="00000A00000000000000" pitchFamily="50" charset="0"/>
                <a:cs typeface="Arial" panose="020B0604020202020204" pitchFamily="34" charset="0"/>
              </a:rPr>
              <a:t>Escolha PNLD 2023 - Objeto 2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Montserrat Black" panose="00000A00000000000000" pitchFamily="50" charset="0"/>
              <a:cs typeface="Arial" panose="020B0604020202020204" pitchFamily="34" charset="0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Montserrat Black" panose="00000A00000000000000" pitchFamily="50" charset="0"/>
                <a:cs typeface="Arial" panose="020B0604020202020204" pitchFamily="34" charset="0"/>
              </a:rPr>
              <a:t>Obras didáticas de Práticas e Acompanhamento da Aprendizagem para os Anos Iniciais do Ensino Fundamental</a:t>
            </a:r>
          </a:p>
        </p:txBody>
      </p:sp>
      <p:pic>
        <p:nvPicPr>
          <p:cNvPr id="12" name="Imagem 11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C94C9DCE-CFC3-4EC7-729B-F7B620D43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35" y="6367005"/>
            <a:ext cx="729330" cy="27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AB223-13CB-7328-7385-887132E8762F}"/>
              </a:ext>
            </a:extLst>
          </p:cNvPr>
          <p:cNvSpPr txBox="1"/>
          <p:nvPr/>
        </p:nvSpPr>
        <p:spPr>
          <a:xfrm>
            <a:off x="512067" y="636240"/>
            <a:ext cx="843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Solicitando Reabertura da Escolha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1DEE2C-DFB8-B7FA-3F27-86A2146CF61A}"/>
              </a:ext>
            </a:extLst>
          </p:cNvPr>
          <p:cNvSpPr txBox="1"/>
          <p:nvPr/>
        </p:nvSpPr>
        <p:spPr>
          <a:xfrm>
            <a:off x="294838" y="2009574"/>
            <a:ext cx="10687236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3000" b="1" i="1" dirty="0">
                <a:solidFill>
                  <a:srgbClr val="FF0000"/>
                </a:solidFill>
              </a:rPr>
              <a:t>ATENÇÃO! </a:t>
            </a:r>
            <a:r>
              <a:rPr lang="pt-BR" sz="3000" dirty="0">
                <a:solidFill>
                  <a:schemeClr val="bg2">
                    <a:lumMod val="10000"/>
                  </a:schemeClr>
                </a:solidFill>
              </a:rPr>
              <a:t>A solicitação de Reabertura de Escolha do PNLD 2023 – Objeto 2 só é possível enquanto perdurar o prazo para registro da escolha. Encerrado o prazo para registro da Escolha, o sistema não permitirá mais a solicitação para Reabertura.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3000" dirty="0">
                <a:solidFill>
                  <a:schemeClr val="bg2">
                    <a:lumMod val="10000"/>
                  </a:schemeClr>
                </a:solidFill>
              </a:rPr>
              <a:t>Após a solicitação de Reabertura da Escolha, a escola deverá aguardar a análise da Secretaria de Educação.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A7FBCD2-783C-7F98-C0BD-29A2F6534AB5}"/>
              </a:ext>
            </a:extLst>
          </p:cNvPr>
          <p:cNvCxnSpPr>
            <a:cxnSpLocks/>
          </p:cNvCxnSpPr>
          <p:nvPr/>
        </p:nvCxnSpPr>
        <p:spPr>
          <a:xfrm flipV="1">
            <a:off x="787823" y="1378032"/>
            <a:ext cx="7865847" cy="2947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53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AB223-13CB-7328-7385-887132E8762F}"/>
              </a:ext>
            </a:extLst>
          </p:cNvPr>
          <p:cNvSpPr txBox="1"/>
          <p:nvPr/>
        </p:nvSpPr>
        <p:spPr>
          <a:xfrm>
            <a:off x="907444" y="623327"/>
            <a:ext cx="10219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Analisando Solicitação 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A7FBCD2-783C-7F98-C0BD-29A2F6534AB5}"/>
              </a:ext>
            </a:extLst>
          </p:cNvPr>
          <p:cNvCxnSpPr>
            <a:cxnSpLocks/>
          </p:cNvCxnSpPr>
          <p:nvPr/>
        </p:nvCxnSpPr>
        <p:spPr>
          <a:xfrm flipV="1">
            <a:off x="787823" y="1378032"/>
            <a:ext cx="7865847" cy="2947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C9C4E6-E396-9F0A-D505-66D81A615074}"/>
              </a:ext>
            </a:extLst>
          </p:cNvPr>
          <p:cNvSpPr txBox="1"/>
          <p:nvPr/>
        </p:nvSpPr>
        <p:spPr>
          <a:xfrm>
            <a:off x="200890" y="1580257"/>
            <a:ext cx="1092568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Somente os perfis de Secretário(a) de Educação e/ou Coordenador do Livro poderão realizar a análise da Reabertura de Escolha. 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Ao acessar o sistema, o Secretário(a) de Educação) e/ou o Coordenador do Livro visualizarão todas as escolas vinculadas à sua rede.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dirty="0">
              <a:highlight>
                <a:srgbClr val="FFFF00"/>
              </a:highlight>
            </a:endParaRPr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13DB170-F624-6D70-F5C6-355FE5D92EC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45540" y="3267649"/>
            <a:ext cx="7620239" cy="304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82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87243" y="929896"/>
            <a:ext cx="923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Ao acessar o menu, o Secretário(a) de Educação) e/ou o Coordenador do Livro deverá selecionar </a:t>
            </a:r>
            <a:r>
              <a:rPr lang="pt-BR" b="1" i="1" dirty="0"/>
              <a:t>‘’Solicitação de Reabertura de Escolha’’.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CF41A0-A25B-69F6-9D5F-81FBDD754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22" y="2409536"/>
            <a:ext cx="10834660" cy="3402686"/>
          </a:xfrm>
          <a:prstGeom prst="rect">
            <a:avLst/>
          </a:prstGeom>
        </p:spPr>
      </p:pic>
      <p:cxnSp>
        <p:nvCxnSpPr>
          <p:cNvPr id="6" name="Conector de seta reta 10">
            <a:extLst>
              <a:ext uri="{FF2B5EF4-FFF2-40B4-BE49-F238E27FC236}">
                <a16:creationId xmlns:a16="http://schemas.microsoft.com/office/drawing/2014/main" id="{172E66F0-7390-A890-6546-170B68010731}"/>
              </a:ext>
            </a:extLst>
          </p:cNvPr>
          <p:cNvCxnSpPr/>
          <p:nvPr/>
        </p:nvCxnSpPr>
        <p:spPr bwMode="auto">
          <a:xfrm flipH="1">
            <a:off x="2145571" y="3710981"/>
            <a:ext cx="792088" cy="1929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F163043-FE8D-A257-2B97-04159429A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04" y="1629927"/>
            <a:ext cx="9105900" cy="504825"/>
          </a:xfrm>
          <a:prstGeom prst="rect">
            <a:avLst/>
          </a:prstGeom>
        </p:spPr>
      </p:pic>
      <p:cxnSp>
        <p:nvCxnSpPr>
          <p:cNvPr id="10" name="Conector de seta reta 10">
            <a:extLst>
              <a:ext uri="{FF2B5EF4-FFF2-40B4-BE49-F238E27FC236}">
                <a16:creationId xmlns:a16="http://schemas.microsoft.com/office/drawing/2014/main" id="{9253E845-82A7-A03A-4D31-50B6DB088B3A}"/>
              </a:ext>
            </a:extLst>
          </p:cNvPr>
          <p:cNvCxnSpPr>
            <a:cxnSpLocks/>
          </p:cNvCxnSpPr>
          <p:nvPr/>
        </p:nvCxnSpPr>
        <p:spPr bwMode="auto">
          <a:xfrm flipH="1">
            <a:off x="1474552" y="1629925"/>
            <a:ext cx="792088" cy="1929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23753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82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87243" y="929896"/>
            <a:ext cx="9235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Selecione o Edital PNLD 2023 – Objeto 2 para visualizar as solicitações de Reabertura de Escolha registradas pelas escolas. </a:t>
            </a:r>
            <a:r>
              <a:rPr lang="pt-BR" b="1" dirty="0"/>
              <a:t>Apenas</a:t>
            </a:r>
            <a:r>
              <a:rPr lang="pt-BR" dirty="0"/>
              <a:t> esse edital está aberto para registro de Escolha e solicitação de reabertura. 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1FDDFD9-A099-EAD7-6F0D-5605BBB7D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87" y="2538996"/>
            <a:ext cx="98393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82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87243" y="929896"/>
            <a:ext cx="9235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Na coluna AÇÃO, clique no        .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101E62-3BCC-6137-10BC-1A01681AD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689" y="1977412"/>
            <a:ext cx="8130081" cy="347798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B56ABC-2537-9E2C-AAB8-DBCD5061E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744" y="1047887"/>
            <a:ext cx="247650" cy="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8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D8743B-8AEB-0CB0-F708-0689E0C0D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134" y="1747303"/>
            <a:ext cx="6092295" cy="45611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DB2B67-14BC-395D-3B13-862E0EE7BF1C}"/>
              </a:ext>
            </a:extLst>
          </p:cNvPr>
          <p:cNvSpPr txBox="1"/>
          <p:nvPr/>
        </p:nvSpPr>
        <p:spPr>
          <a:xfrm>
            <a:off x="1274618" y="1186981"/>
            <a:ext cx="8894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O sistema apresentará a tela para análise da solicitação de Reabertura de Escolha.</a:t>
            </a:r>
          </a:p>
        </p:txBody>
      </p:sp>
    </p:spTree>
    <p:extLst>
      <p:ext uri="{BB962C8B-B14F-4D97-AF65-F5344CB8AC3E}">
        <p14:creationId xmlns:p14="http://schemas.microsoft.com/office/powerpoint/2010/main" val="13301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82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87243" y="929896"/>
            <a:ext cx="92354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Após análise da solicitação, no campo </a:t>
            </a:r>
            <a:r>
              <a:rPr lang="pt-BR" b="1" dirty="0"/>
              <a:t>Deliberação</a:t>
            </a:r>
            <a:r>
              <a:rPr lang="pt-BR" dirty="0"/>
              <a:t>, deverá ser selecionada uma das opções: </a:t>
            </a:r>
            <a:r>
              <a:rPr lang="pt-BR" b="1" dirty="0"/>
              <a:t>Aprovado</a:t>
            </a:r>
            <a:r>
              <a:rPr lang="pt-BR" dirty="0"/>
              <a:t> ou </a:t>
            </a:r>
            <a:r>
              <a:rPr lang="pt-BR" b="1" dirty="0"/>
              <a:t>Reprovado</a:t>
            </a:r>
            <a:r>
              <a:rPr lang="pt-BR" dirty="0"/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 Secretaria de Educação deverá, obrigatoriamente, anexar um documento, com a assinatura do(a) Secretário(a) de Educação), contendo as justificativas de análise acerca da aprovação ou reprovação da solicitação de Reabertura da Escolha.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O sistema permite anexar somente documentos em formato PDF.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E590B6-1D15-DAED-7427-0DEF7FEDC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23668"/>
            <a:ext cx="11279584" cy="2837713"/>
          </a:xfrm>
          <a:prstGeom prst="rect">
            <a:avLst/>
          </a:prstGeom>
        </p:spPr>
      </p:pic>
      <p:cxnSp>
        <p:nvCxnSpPr>
          <p:cNvPr id="7" name="Conector de seta reta 10">
            <a:extLst>
              <a:ext uri="{FF2B5EF4-FFF2-40B4-BE49-F238E27FC236}">
                <a16:creationId xmlns:a16="http://schemas.microsoft.com/office/drawing/2014/main" id="{BB62E168-C32B-A7B5-0FF7-F0E826CCC8E4}"/>
              </a:ext>
            </a:extLst>
          </p:cNvPr>
          <p:cNvCxnSpPr>
            <a:cxnSpLocks/>
          </p:cNvCxnSpPr>
          <p:nvPr/>
        </p:nvCxnSpPr>
        <p:spPr bwMode="auto">
          <a:xfrm flipH="1">
            <a:off x="3034656" y="3323669"/>
            <a:ext cx="792088" cy="1929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Conector de seta reta 10">
            <a:extLst>
              <a:ext uri="{FF2B5EF4-FFF2-40B4-BE49-F238E27FC236}">
                <a16:creationId xmlns:a16="http://schemas.microsoft.com/office/drawing/2014/main" id="{17C622B7-143D-19D9-0DF2-6888F2E7840E}"/>
              </a:ext>
            </a:extLst>
          </p:cNvPr>
          <p:cNvCxnSpPr>
            <a:cxnSpLocks/>
          </p:cNvCxnSpPr>
          <p:nvPr/>
        </p:nvCxnSpPr>
        <p:spPr bwMode="auto">
          <a:xfrm flipH="1">
            <a:off x="3947072" y="3332539"/>
            <a:ext cx="792088" cy="1929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6722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82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87243" y="929896"/>
            <a:ext cx="9235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Após preencher os campos obrigatórios e anexar o documento de análise da solicitação, a Secretaria de Educação deverá clicar em </a:t>
            </a:r>
            <a:r>
              <a:rPr lang="pt-BR" b="1" i="1" dirty="0"/>
              <a:t>‘’Salvar’’.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Após aprovação pela Secretaria de Educação, a Escolha da escola será reaberta para novo registro. A escola receberá um e-mail automático do sistema informando que a escolha foi reaberta.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0E590B6-1D15-DAED-7427-0DEF7FEDC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4036"/>
            <a:ext cx="11279584" cy="3307345"/>
          </a:xfrm>
          <a:prstGeom prst="rect">
            <a:avLst/>
          </a:prstGeom>
        </p:spPr>
      </p:pic>
      <p:cxnSp>
        <p:nvCxnSpPr>
          <p:cNvPr id="2" name="Conector de seta reta 10">
            <a:extLst>
              <a:ext uri="{FF2B5EF4-FFF2-40B4-BE49-F238E27FC236}">
                <a16:creationId xmlns:a16="http://schemas.microsoft.com/office/drawing/2014/main" id="{10788E72-BCCF-3F28-E498-BA148EF5D455}"/>
              </a:ext>
            </a:extLst>
          </p:cNvPr>
          <p:cNvCxnSpPr>
            <a:cxnSpLocks/>
          </p:cNvCxnSpPr>
          <p:nvPr/>
        </p:nvCxnSpPr>
        <p:spPr bwMode="auto">
          <a:xfrm flipH="1">
            <a:off x="8835245" y="5231852"/>
            <a:ext cx="792088" cy="19292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7728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87243" y="929896"/>
            <a:ext cx="923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b="1" dirty="0"/>
              <a:t>Atenção!</a:t>
            </a:r>
            <a:r>
              <a:rPr lang="pt-BR" dirty="0"/>
              <a:t> Após a reabertura da escolha pela secretaria de educação as escolas devem acessar novamente o sistema para registar e finalizar a escolha . Se a escola não registrar novamente a escolha receberá livros de acordo com critérios técnicos definidos pelo FNDE.</a:t>
            </a:r>
          </a:p>
        </p:txBody>
      </p:sp>
    </p:spTree>
    <p:extLst>
      <p:ext uri="{BB962C8B-B14F-4D97-AF65-F5344CB8AC3E}">
        <p14:creationId xmlns:p14="http://schemas.microsoft.com/office/powerpoint/2010/main" val="181527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DFA6F08-6D5E-92B0-687A-27BCB3778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20" y="876028"/>
            <a:ext cx="5510234" cy="315839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7355EFB-E7BF-F077-2C2F-285BBA797804}"/>
              </a:ext>
            </a:extLst>
          </p:cNvPr>
          <p:cNvSpPr txBox="1"/>
          <p:nvPr/>
        </p:nvSpPr>
        <p:spPr>
          <a:xfrm>
            <a:off x="495651" y="4910453"/>
            <a:ext cx="113602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Dúvidas sobre a Escolha do PNLD 2023 – Objeto 2 e-mail para: </a:t>
            </a:r>
            <a:r>
              <a:rPr lang="pt-BR" b="0" i="0" u="none" strike="noStrike" dirty="0">
                <a:solidFill>
                  <a:srgbClr val="1351B4"/>
                </a:solidFill>
                <a:effectLst/>
                <a:latin typeface="rawline"/>
                <a:hlinkClick r:id="rId6"/>
              </a:rPr>
              <a:t>livrodidatico@fnde.gov.br</a:t>
            </a:r>
            <a:endParaRPr lang="pt-BR" b="0" i="0" dirty="0">
              <a:solidFill>
                <a:srgbClr val="555555"/>
              </a:solidFill>
              <a:effectLst/>
              <a:latin typeface="rawline"/>
            </a:endParaRPr>
          </a:p>
          <a:p>
            <a:pPr algn="l" fontAlgn="base"/>
            <a:endParaRPr lang="pt-BR" b="0" i="0" dirty="0">
              <a:solidFill>
                <a:srgbClr val="555555"/>
              </a:solidFill>
              <a:effectLst/>
              <a:latin typeface="rawline"/>
            </a:endParaRPr>
          </a:p>
          <a:p>
            <a:pPr algn="l" fontAlgn="base"/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Fraudes e Violações às Normas de Conduta e-mail para: </a:t>
            </a:r>
            <a:r>
              <a:rPr lang="pt-BR" b="0" i="0" u="none" strike="noStrike" dirty="0">
                <a:solidFill>
                  <a:srgbClr val="1351B4"/>
                </a:solidFill>
                <a:effectLst/>
                <a:latin typeface="rawline"/>
                <a:hlinkClick r:id="rId7"/>
              </a:rPr>
              <a:t>ceac@fnde.gov.br</a:t>
            </a:r>
            <a:endParaRPr lang="pt-BR" b="0" i="0" dirty="0">
              <a:solidFill>
                <a:srgbClr val="555555"/>
              </a:solidFill>
              <a:effectLst/>
              <a:latin typeface="rawline"/>
            </a:endParaRPr>
          </a:p>
          <a:p>
            <a:endParaRPr lang="pt-BR" dirty="0">
              <a:solidFill>
                <a:srgbClr val="555555"/>
              </a:solidFill>
              <a:latin typeface="rawline"/>
            </a:endParaRPr>
          </a:p>
          <a:p>
            <a:r>
              <a:rPr lang="pt-BR" dirty="0">
                <a:solidFill>
                  <a:srgbClr val="555555"/>
                </a:solidFill>
                <a:latin typeface="rawline"/>
              </a:rPr>
              <a:t>Portal do FNDE: </a:t>
            </a:r>
            <a:r>
              <a:rPr lang="pt-BR" dirty="0">
                <a:solidFill>
                  <a:srgbClr val="555555"/>
                </a:solidFill>
                <a:latin typeface="rawline"/>
                <a:hlinkClick r:id="rId8"/>
              </a:rPr>
              <a:t>https://www.gov.br/fnde/pt-br/acesso-a-informacao/acoes-e-programas/programas/programas-do-livro/pnld/escolha-do-pnld-2023-2013-objeto-2</a:t>
            </a:r>
            <a:r>
              <a:rPr lang="pt-BR" dirty="0">
                <a:solidFill>
                  <a:srgbClr val="555555"/>
                </a:solidFill>
                <a:latin typeface="rawline"/>
              </a:rPr>
              <a:t>  </a:t>
            </a:r>
            <a:endParaRPr lang="pt-BR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5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AB223-13CB-7328-7385-887132E8762F}"/>
              </a:ext>
            </a:extLst>
          </p:cNvPr>
          <p:cNvSpPr txBox="1"/>
          <p:nvPr/>
        </p:nvSpPr>
        <p:spPr>
          <a:xfrm>
            <a:off x="836908" y="689731"/>
            <a:ext cx="8338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Escolha PNLD 2023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1DEE2C-DFB8-B7FA-3F27-86A2146CF61A}"/>
              </a:ext>
            </a:extLst>
          </p:cNvPr>
          <p:cNvSpPr txBox="1"/>
          <p:nvPr/>
        </p:nvSpPr>
        <p:spPr>
          <a:xfrm>
            <a:off x="415511" y="1925404"/>
            <a:ext cx="10661827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Prazo para registro: </a:t>
            </a:r>
            <a:r>
              <a:rPr lang="pt-BR" sz="2400" b="1" dirty="0"/>
              <a:t>até o dia 28 de junho de 2023.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Escolas participantes: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Escolas públicas cujas Secretarias de Educação tenham aderido previamente ao PNLD para recebimento de Obras Didáticas – Anos Iniciais do Ensino Fundamental. 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/>
              <a:t>Escolas públicas que possuem alunado cadastrado nos anos iniciais do ensino fundamental, registrados no censo escolar de 2022.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sz="2200" dirty="0"/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A7FBCD2-783C-7F98-C0BD-29A2F6534AB5}"/>
              </a:ext>
            </a:extLst>
          </p:cNvPr>
          <p:cNvCxnSpPr>
            <a:cxnSpLocks/>
          </p:cNvCxnSpPr>
          <p:nvPr/>
        </p:nvCxnSpPr>
        <p:spPr>
          <a:xfrm>
            <a:off x="836908" y="1644748"/>
            <a:ext cx="6888997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5B3C08-ED8D-4940-C457-422621DB9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293" y="274783"/>
            <a:ext cx="1460799" cy="13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2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AB223-13CB-7328-7385-887132E8762F}"/>
              </a:ext>
            </a:extLst>
          </p:cNvPr>
          <p:cNvSpPr txBox="1"/>
          <p:nvPr/>
        </p:nvSpPr>
        <p:spPr>
          <a:xfrm>
            <a:off x="809750" y="466651"/>
            <a:ext cx="8338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Reabertura de Escolha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1DEE2C-DFB8-B7FA-3F27-86A2146CF61A}"/>
              </a:ext>
            </a:extLst>
          </p:cNvPr>
          <p:cNvSpPr txBox="1"/>
          <p:nvPr/>
        </p:nvSpPr>
        <p:spPr>
          <a:xfrm>
            <a:off x="346633" y="1598743"/>
            <a:ext cx="10661827" cy="49090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A gravação do registro da Escolha pode ser alterada a qualquer momento dentro do período aberto para registro. Prevalecerá sempre o último registro gravado. </a:t>
            </a:r>
          </a:p>
          <a:p>
            <a:pPr indent="449580" algn="just"/>
            <a:endParaRPr lang="pt-BR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Para proteger o registro da escola, é necessário finalizá-lo. </a:t>
            </a:r>
          </a:p>
          <a:p>
            <a:pPr indent="449580" algn="just"/>
            <a:endParaRPr lang="pt-BR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Antes de finalizar, é importante a escola verificar se os livros registrados no sistema estão de acordo com a ata da reunião de Escolha.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Após a finalização, caso deseje alterar a Escolha registrada, a escola deverá solicitar ‘Reabertura de Escolha’ no Sistema PNLD Digital.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200" dirty="0"/>
              <a:t>A Secretaria de Educação, por meio dos perfis de Secretário(a) de Educação e/ou Coordenador do Livro, fará a análise das solicitações.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sz="2200" dirty="0"/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A7FBCD2-783C-7F98-C0BD-29A2F6534AB5}"/>
              </a:ext>
            </a:extLst>
          </p:cNvPr>
          <p:cNvCxnSpPr>
            <a:cxnSpLocks/>
          </p:cNvCxnSpPr>
          <p:nvPr/>
        </p:nvCxnSpPr>
        <p:spPr>
          <a:xfrm>
            <a:off x="1021466" y="1342745"/>
            <a:ext cx="6888997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5B3C08-ED8D-4940-C457-422621DB9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293" y="274783"/>
            <a:ext cx="1460799" cy="13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AB223-13CB-7328-7385-887132E8762F}"/>
              </a:ext>
            </a:extLst>
          </p:cNvPr>
          <p:cNvSpPr txBox="1"/>
          <p:nvPr/>
        </p:nvSpPr>
        <p:spPr>
          <a:xfrm>
            <a:off x="1037492" y="1011115"/>
            <a:ext cx="5533125" cy="773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Acessando o Sistema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A7FBCD2-783C-7F98-C0BD-29A2F6534AB5}"/>
              </a:ext>
            </a:extLst>
          </p:cNvPr>
          <p:cNvCxnSpPr>
            <a:cxnSpLocks/>
          </p:cNvCxnSpPr>
          <p:nvPr/>
        </p:nvCxnSpPr>
        <p:spPr>
          <a:xfrm>
            <a:off x="1188720" y="1784451"/>
            <a:ext cx="4754880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581070-687E-3B64-81A2-02EE032D0EAA}"/>
              </a:ext>
            </a:extLst>
          </p:cNvPr>
          <p:cNvSpPr txBox="1"/>
          <p:nvPr/>
        </p:nvSpPr>
        <p:spPr>
          <a:xfrm>
            <a:off x="488196" y="2311638"/>
            <a:ext cx="10946077" cy="18620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Para solicitar Reabertura de Escolha, a escola deve clicar no ícone destacado abaixo, e selecionar a opção ‘</a:t>
            </a:r>
            <a:r>
              <a:rPr lang="pt-BR" b="1" i="1" dirty="0"/>
              <a:t>’REABRIR ESCOLHA’’.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b="1" i="1" dirty="0">
                <a:solidFill>
                  <a:srgbClr val="FF0000"/>
                </a:solidFill>
              </a:rPr>
              <a:t>ATENÇÃO: Apenas Escolhas com status finalizado podem ser reabertas.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67" y="3593850"/>
            <a:ext cx="8318332" cy="2405619"/>
          </a:xfrm>
          <a:prstGeom prst="rect">
            <a:avLst/>
          </a:prstGeom>
        </p:spPr>
      </p:pic>
      <p:cxnSp>
        <p:nvCxnSpPr>
          <p:cNvPr id="12" name="Conector de seta reta 10">
            <a:extLst>
              <a:ext uri="{FF2B5EF4-FFF2-40B4-BE49-F238E27FC236}">
                <a16:creationId xmlns:a16="http://schemas.microsoft.com/office/drawing/2014/main" id="{E3954AF8-8272-D101-D34F-C08C8602AEDF}"/>
              </a:ext>
            </a:extLst>
          </p:cNvPr>
          <p:cNvCxnSpPr>
            <a:cxnSpLocks/>
          </p:cNvCxnSpPr>
          <p:nvPr/>
        </p:nvCxnSpPr>
        <p:spPr bwMode="auto">
          <a:xfrm flipH="1">
            <a:off x="8889860" y="4557800"/>
            <a:ext cx="564177" cy="2853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E8EB5F8-2F6D-FAB6-6874-7678C20F3A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985" y="2795566"/>
            <a:ext cx="142875" cy="238125"/>
          </a:xfrm>
          <a:prstGeom prst="rect">
            <a:avLst/>
          </a:prstGeom>
        </p:spPr>
      </p:pic>
      <p:cxnSp>
        <p:nvCxnSpPr>
          <p:cNvPr id="9" name="Conector de seta reta 10">
            <a:extLst>
              <a:ext uri="{FF2B5EF4-FFF2-40B4-BE49-F238E27FC236}">
                <a16:creationId xmlns:a16="http://schemas.microsoft.com/office/drawing/2014/main" id="{E3B2079D-2E44-289A-FF5D-65A76137B149}"/>
              </a:ext>
            </a:extLst>
          </p:cNvPr>
          <p:cNvCxnSpPr>
            <a:cxnSpLocks/>
          </p:cNvCxnSpPr>
          <p:nvPr/>
        </p:nvCxnSpPr>
        <p:spPr bwMode="auto">
          <a:xfrm flipH="1">
            <a:off x="8947292" y="5014271"/>
            <a:ext cx="500188" cy="2066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2B31245D-2EED-20A1-0C6D-3E4F648DC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5373" y="5014270"/>
            <a:ext cx="1724025" cy="1190625"/>
          </a:xfrm>
          <a:prstGeom prst="rect">
            <a:avLst/>
          </a:prstGeom>
        </p:spPr>
      </p:pic>
      <p:cxnSp>
        <p:nvCxnSpPr>
          <p:cNvPr id="16" name="Conector de seta reta 10">
            <a:extLst>
              <a:ext uri="{FF2B5EF4-FFF2-40B4-BE49-F238E27FC236}">
                <a16:creationId xmlns:a16="http://schemas.microsoft.com/office/drawing/2014/main" id="{91996EC6-5257-5D6F-8369-69ABA1C1BF03}"/>
              </a:ext>
            </a:extLst>
          </p:cNvPr>
          <p:cNvCxnSpPr>
            <a:cxnSpLocks/>
          </p:cNvCxnSpPr>
          <p:nvPr/>
        </p:nvCxnSpPr>
        <p:spPr bwMode="auto">
          <a:xfrm flipH="1">
            <a:off x="9495221" y="5138249"/>
            <a:ext cx="564177" cy="2853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8443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77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AB223-13CB-7328-7385-887132E8762F}"/>
              </a:ext>
            </a:extLst>
          </p:cNvPr>
          <p:cNvSpPr txBox="1"/>
          <p:nvPr/>
        </p:nvSpPr>
        <p:spPr>
          <a:xfrm>
            <a:off x="1173018" y="485377"/>
            <a:ext cx="6295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/>
              <a:t>Edital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A7FBCD2-783C-7F98-C0BD-29A2F6534AB5}"/>
              </a:ext>
            </a:extLst>
          </p:cNvPr>
          <p:cNvCxnSpPr>
            <a:cxnSpLocks/>
          </p:cNvCxnSpPr>
          <p:nvPr/>
        </p:nvCxnSpPr>
        <p:spPr>
          <a:xfrm flipV="1">
            <a:off x="1284113" y="1332378"/>
            <a:ext cx="1792251" cy="8579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581070-687E-3B64-81A2-02EE032D0EAA}"/>
              </a:ext>
            </a:extLst>
          </p:cNvPr>
          <p:cNvSpPr txBox="1"/>
          <p:nvPr/>
        </p:nvSpPr>
        <p:spPr>
          <a:xfrm>
            <a:off x="602766" y="1659417"/>
            <a:ext cx="10986468" cy="10002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Selecione o Edital PNLD 2023 – Objeto 2. </a:t>
            </a:r>
            <a:r>
              <a:rPr lang="pt-BR" b="1" dirty="0"/>
              <a:t>Apenas</a:t>
            </a:r>
            <a:r>
              <a:rPr lang="pt-BR" dirty="0"/>
              <a:t> esse edital está aberto para registro de Escolha e solicitação de reabertura.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BE01D6-AE13-2AF1-70A9-1F8466196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696" y="2269215"/>
            <a:ext cx="8853947" cy="4467588"/>
          </a:xfrm>
          <a:prstGeom prst="rect">
            <a:avLst/>
          </a:prstGeom>
        </p:spPr>
      </p:pic>
      <p:sp>
        <p:nvSpPr>
          <p:cNvPr id="4" name="Line 6">
            <a:extLst>
              <a:ext uri="{FF2B5EF4-FFF2-40B4-BE49-F238E27FC236}">
                <a16:creationId xmlns:a16="http://schemas.microsoft.com/office/drawing/2014/main" id="{4319CA32-9B17-7FD0-167E-992118015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697" y="5198583"/>
            <a:ext cx="977736" cy="108012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42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AB223-13CB-7328-7385-887132E8762F}"/>
              </a:ext>
            </a:extLst>
          </p:cNvPr>
          <p:cNvSpPr txBox="1"/>
          <p:nvPr/>
        </p:nvSpPr>
        <p:spPr>
          <a:xfrm>
            <a:off x="512067" y="636240"/>
            <a:ext cx="843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Solicitando Reabertura da Escolha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1DEE2C-DFB8-B7FA-3F27-86A2146CF61A}"/>
              </a:ext>
            </a:extLst>
          </p:cNvPr>
          <p:cNvSpPr txBox="1"/>
          <p:nvPr/>
        </p:nvSpPr>
        <p:spPr>
          <a:xfrm>
            <a:off x="526849" y="1589028"/>
            <a:ext cx="106872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Ao selecionar o Edital do PNLD 2023 – Objeto 2, a solicitação de Reabertura de Escolha só será possível se a escola já tiver finalizado sua escolha no sistema.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A7FBCD2-783C-7F98-C0BD-29A2F6534AB5}"/>
              </a:ext>
            </a:extLst>
          </p:cNvPr>
          <p:cNvCxnSpPr>
            <a:cxnSpLocks/>
          </p:cNvCxnSpPr>
          <p:nvPr/>
        </p:nvCxnSpPr>
        <p:spPr>
          <a:xfrm flipV="1">
            <a:off x="787823" y="1378032"/>
            <a:ext cx="7865847" cy="2947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F21CAD-42F6-FCEC-2656-301DF4EC5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086" y="2304666"/>
            <a:ext cx="6030436" cy="4390431"/>
          </a:xfrm>
          <a:prstGeom prst="rect">
            <a:avLst/>
          </a:prstGeom>
        </p:spPr>
      </p:pic>
      <p:cxnSp>
        <p:nvCxnSpPr>
          <p:cNvPr id="2" name="Conector de seta reta 10">
            <a:extLst>
              <a:ext uri="{FF2B5EF4-FFF2-40B4-BE49-F238E27FC236}">
                <a16:creationId xmlns:a16="http://schemas.microsoft.com/office/drawing/2014/main" id="{8C550A4F-C438-6D6F-0C20-1529DE4ECABA}"/>
              </a:ext>
            </a:extLst>
          </p:cNvPr>
          <p:cNvCxnSpPr>
            <a:cxnSpLocks/>
          </p:cNvCxnSpPr>
          <p:nvPr/>
        </p:nvCxnSpPr>
        <p:spPr bwMode="auto">
          <a:xfrm flipH="1">
            <a:off x="3688686" y="4214488"/>
            <a:ext cx="564177" cy="2853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6015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AB223-13CB-7328-7385-887132E8762F}"/>
              </a:ext>
            </a:extLst>
          </p:cNvPr>
          <p:cNvSpPr txBox="1"/>
          <p:nvPr/>
        </p:nvSpPr>
        <p:spPr>
          <a:xfrm>
            <a:off x="512067" y="636240"/>
            <a:ext cx="843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Solicitando Reabertura da Escolha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1DEE2C-DFB8-B7FA-3F27-86A2146CF61A}"/>
              </a:ext>
            </a:extLst>
          </p:cNvPr>
          <p:cNvSpPr txBox="1"/>
          <p:nvPr/>
        </p:nvSpPr>
        <p:spPr>
          <a:xfrm>
            <a:off x="526849" y="1589028"/>
            <a:ext cx="106872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 escola deverá preencher o campo ‘</a:t>
            </a:r>
            <a:r>
              <a:rPr lang="pt-BR" b="1" i="1" dirty="0"/>
              <a:t>’Justificativa</a:t>
            </a:r>
            <a:r>
              <a:rPr lang="pt-BR" dirty="0"/>
              <a:t>’’ esclarecendo o motivo da solicitação de Reabertura de Escolha.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A7FBCD2-783C-7F98-C0BD-29A2F6534AB5}"/>
              </a:ext>
            </a:extLst>
          </p:cNvPr>
          <p:cNvCxnSpPr>
            <a:cxnSpLocks/>
          </p:cNvCxnSpPr>
          <p:nvPr/>
        </p:nvCxnSpPr>
        <p:spPr>
          <a:xfrm flipV="1">
            <a:off x="787823" y="1378032"/>
            <a:ext cx="7865847" cy="2947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FF21CAD-42F6-FCEC-2656-301DF4EC5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086" y="2304666"/>
            <a:ext cx="6030436" cy="43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4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AB223-13CB-7328-7385-887132E8762F}"/>
              </a:ext>
            </a:extLst>
          </p:cNvPr>
          <p:cNvSpPr txBox="1"/>
          <p:nvPr/>
        </p:nvSpPr>
        <p:spPr>
          <a:xfrm>
            <a:off x="512067" y="636240"/>
            <a:ext cx="843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Solicitando Reabertura da Escolha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1DEE2C-DFB8-B7FA-3F27-86A2146CF61A}"/>
              </a:ext>
            </a:extLst>
          </p:cNvPr>
          <p:cNvSpPr txBox="1"/>
          <p:nvPr/>
        </p:nvSpPr>
        <p:spPr>
          <a:xfrm>
            <a:off x="526849" y="1589028"/>
            <a:ext cx="1068723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 escola deverá, obrigatoriamente, anexar um documento, com a assinatura do(a) Diretor(a),  contendo as justificativas para a solicitação de Reabertura da Escolha.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O sistema permite anexar somente documentos em formato PDF.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A7FBCD2-783C-7F98-C0BD-29A2F6534AB5}"/>
              </a:ext>
            </a:extLst>
          </p:cNvPr>
          <p:cNvCxnSpPr>
            <a:cxnSpLocks/>
          </p:cNvCxnSpPr>
          <p:nvPr/>
        </p:nvCxnSpPr>
        <p:spPr>
          <a:xfrm flipV="1">
            <a:off x="787823" y="1378032"/>
            <a:ext cx="7865847" cy="2947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E7E832-E238-508D-99C0-E69DDA6FE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994" y="2844958"/>
            <a:ext cx="8263369" cy="3834329"/>
          </a:xfrm>
          <a:prstGeom prst="rect">
            <a:avLst/>
          </a:prstGeom>
        </p:spPr>
      </p:pic>
      <p:sp>
        <p:nvSpPr>
          <p:cNvPr id="6" name="Line 6">
            <a:extLst>
              <a:ext uri="{FF2B5EF4-FFF2-40B4-BE49-F238E27FC236}">
                <a16:creationId xmlns:a16="http://schemas.microsoft.com/office/drawing/2014/main" id="{8B65728C-1B4D-1B74-7CBB-81BBDFB7D8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0974" y="4762122"/>
            <a:ext cx="977736" cy="108012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2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branco&#10;&#10;Descrição gerada automaticamente com confiança média">
            <a:extLst>
              <a:ext uri="{FF2B5EF4-FFF2-40B4-BE49-F238E27FC236}">
                <a16:creationId xmlns:a16="http://schemas.microsoft.com/office/drawing/2014/main" id="{1AC9753D-3752-A381-EA7E-39764893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: Único Canto Recortado 7">
            <a:extLst>
              <a:ext uri="{FF2B5EF4-FFF2-40B4-BE49-F238E27FC236}">
                <a16:creationId xmlns:a16="http://schemas.microsoft.com/office/drawing/2014/main" id="{053EAD37-6746-76D5-0774-E43954275828}"/>
              </a:ext>
            </a:extLst>
          </p:cNvPr>
          <p:cNvSpPr/>
          <p:nvPr/>
        </p:nvSpPr>
        <p:spPr>
          <a:xfrm flipH="1">
            <a:off x="10731201" y="6308437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3AB223-13CB-7328-7385-887132E8762F}"/>
              </a:ext>
            </a:extLst>
          </p:cNvPr>
          <p:cNvSpPr txBox="1"/>
          <p:nvPr/>
        </p:nvSpPr>
        <p:spPr>
          <a:xfrm>
            <a:off x="512067" y="636240"/>
            <a:ext cx="843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Solicitando Reabertura da Escolha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1DEE2C-DFB8-B7FA-3F27-86A2146CF61A}"/>
              </a:ext>
            </a:extLst>
          </p:cNvPr>
          <p:cNvSpPr txBox="1"/>
          <p:nvPr/>
        </p:nvSpPr>
        <p:spPr>
          <a:xfrm>
            <a:off x="526849" y="1589028"/>
            <a:ext cx="106872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/>
              <a:t>Após preencher os campos obrigatórios e anexar o documento de justificativa, a escola deverá clicar em ‘</a:t>
            </a:r>
            <a:r>
              <a:rPr lang="pt-BR" b="1" i="1" dirty="0"/>
              <a:t>’Solicitar Reabertura</a:t>
            </a:r>
            <a:r>
              <a:rPr lang="pt-BR" dirty="0"/>
              <a:t>’’.</a:t>
            </a:r>
          </a:p>
        </p:txBody>
      </p:sp>
      <p:pic>
        <p:nvPicPr>
          <p:cNvPr id="15" name="Imagem 14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7864A32-C2BE-0D7B-EE96-677F70961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578" y="6434983"/>
            <a:ext cx="729330" cy="275963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FA7FBCD2-783C-7F98-C0BD-29A2F6534AB5}"/>
              </a:ext>
            </a:extLst>
          </p:cNvPr>
          <p:cNvCxnSpPr>
            <a:cxnSpLocks/>
          </p:cNvCxnSpPr>
          <p:nvPr/>
        </p:nvCxnSpPr>
        <p:spPr>
          <a:xfrm flipV="1">
            <a:off x="787823" y="1378032"/>
            <a:ext cx="7865847" cy="2947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tângulo: Único Canto Recortado 22">
            <a:extLst>
              <a:ext uri="{FF2B5EF4-FFF2-40B4-BE49-F238E27FC236}">
                <a16:creationId xmlns:a16="http://schemas.microsoft.com/office/drawing/2014/main" id="{C3B9FD41-D1F2-1337-0E49-311BDBEFFDA7}"/>
              </a:ext>
            </a:extLst>
          </p:cNvPr>
          <p:cNvSpPr/>
          <p:nvPr/>
        </p:nvSpPr>
        <p:spPr>
          <a:xfrm rot="10800000" flipH="1">
            <a:off x="0" y="0"/>
            <a:ext cx="1460799" cy="549564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7CB98E-8E0A-3A73-811A-21C964828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423" y="2147473"/>
            <a:ext cx="7676985" cy="4483709"/>
          </a:xfrm>
          <a:prstGeom prst="rect">
            <a:avLst/>
          </a:prstGeom>
        </p:spPr>
      </p:pic>
      <p:sp>
        <p:nvSpPr>
          <p:cNvPr id="7" name="Line 6">
            <a:extLst>
              <a:ext uri="{FF2B5EF4-FFF2-40B4-BE49-F238E27FC236}">
                <a16:creationId xmlns:a16="http://schemas.microsoft.com/office/drawing/2014/main" id="{77678811-F9D2-A937-860C-913D813A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3231" y="4512555"/>
            <a:ext cx="977736" cy="108012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804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839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Montserrat Black</vt:lpstr>
      <vt:lpstr>rawline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Passo a Passo da Reabertura da  Escolha do PNLD 2023 -Anos Iniciais Objeto 2</dc:title>
  <dc:creator>ana.quemel@fnde.gov.br</dc:creator>
  <cp:lastModifiedBy>FLAVIA TALAVERA DE AZEREDO</cp:lastModifiedBy>
  <cp:revision>180</cp:revision>
  <dcterms:created xsi:type="dcterms:W3CDTF">2022-06-01T18:15:38Z</dcterms:created>
  <dcterms:modified xsi:type="dcterms:W3CDTF">2023-06-26T19:22:50Z</dcterms:modified>
</cp:coreProperties>
</file>