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8" r:id="rId2"/>
    <p:sldId id="274" r:id="rId3"/>
    <p:sldId id="272" r:id="rId4"/>
    <p:sldId id="267" r:id="rId5"/>
    <p:sldId id="273" r:id="rId6"/>
    <p:sldId id="276" r:id="rId7"/>
    <p:sldId id="319" r:id="rId8"/>
    <p:sldId id="320" r:id="rId9"/>
    <p:sldId id="321" r:id="rId10"/>
    <p:sldId id="322" r:id="rId11"/>
    <p:sldId id="324" r:id="rId12"/>
    <p:sldId id="325" r:id="rId13"/>
    <p:sldId id="326" r:id="rId14"/>
    <p:sldId id="328" r:id="rId15"/>
    <p:sldId id="327" r:id="rId16"/>
    <p:sldId id="330" r:id="rId17"/>
    <p:sldId id="329" r:id="rId18"/>
  </p:sldIdLst>
  <p:sldSz cx="12192000" cy="6858000"/>
  <p:notesSz cx="6858000" cy="9144000"/>
  <p:defaultTextStyle>
    <a:defPPr>
      <a:defRPr lang="pt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800F42-7E41-4640-473B-E212AA539383}" name="Sâmella Michelly Freitas Russo" initials="SMFR" userId="baaebba0051b7abb" providerId="Windows Live"/>
  <p188:author id="{F243C185-F894-5E9D-48F3-DC979A63BC13}" name="ANA CAROLINA DIAS QUEMEL" initials="ACDQ" userId="S::03704498190@fnde.gov.br::24a5aeb8-4536-4306-8838-acb1b5fbc6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CC"/>
    <a:srgbClr val="C0866F"/>
    <a:srgbClr val="C04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91E05-D0AF-4554-9CED-FEFDEC07680F}" v="33" dt="2024-06-04T19:43:21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1420"/>
  </p:normalViewPr>
  <p:slideViewPr>
    <p:cSldViewPr snapToGrid="0">
      <p:cViewPr varScale="1">
        <p:scale>
          <a:sx n="64" d="100"/>
          <a:sy n="64" d="100"/>
        </p:scale>
        <p:origin x="7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DE3A3-9F56-2449-B880-D819075F4C6E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DE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9A54-356D-8F45-B70F-EEC6C1AA2F98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387781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1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387527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10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279128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11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2786390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12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2248672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13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92775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14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538283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15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010751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16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443336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17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314079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2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86439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3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6985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4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5231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5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65007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6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345992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7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86380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8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42742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9A54-356D-8F45-B70F-EEC6C1AA2F98}" type="slidenum">
              <a:rPr lang="pt-DE" smtClean="0"/>
              <a:t>9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247393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D0EBA-E72D-96AF-CE0C-D80D331EE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EB024A-530F-BAFB-5C78-FAB50CA1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D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2CF5A0-4C30-DB18-E03C-1B418457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B60D2F-0692-EFBA-D116-E2D34C2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E96ECC-BBD6-90B0-17F0-0B8ED0C0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60850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38ED3-8179-D204-4A53-56309B50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D2E3D3-4376-198D-F9CB-57A3B301F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7F5E30-5292-E252-9B77-0EC683E1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12B206-B0C4-3106-F9F5-29307985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CA380D-4EAF-BD78-6CAE-E4E07CC4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11391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CF1E4E-6199-F062-2FC1-2F18DFC8F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A74E63-7E54-6AC8-5F6F-EB2917098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8C2802-9298-47CC-A64F-356BB117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A1CE9F-E8A6-0C20-1652-1BC5B9E9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D4FE97-49A3-42D6-F123-4DE77304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63993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60B8A-0E8E-3DBD-8DEA-ABC2837B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4C54C3-414B-38BF-A187-3A115E71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448766-CF60-BA5E-513C-85C3A488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862BA2-1D71-FC69-9A89-EB32D1AE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47E924-001F-E577-CE30-2778DD44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379714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E9E0A-30D5-DCD8-EC0C-4B694BDA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F46294-0A66-B811-6F54-194E34293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B601D1-43E0-5FDC-99BB-916A5AE5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DC80C7-E7EB-8C01-6B55-7DC11FAC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F03E6F-4925-F1DE-6C63-32D23D74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350833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F1361-2786-8D99-9540-579AF88C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F4C15-EF37-0A1A-1A99-03A8D0B3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DD1EAF-0B75-5A59-CFA9-3119EE31E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2E9F1F-F34B-EE86-E79C-4C4C9726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930F52-2BB8-6EC4-689C-4F22751D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422F18-D0A5-114C-4B19-815D0DEB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243893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9EE2F-9F27-70D5-EDDD-1458D602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38CC31-CB95-45A1-0BAD-C4437F9DA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9C6DC8-D037-60C9-C876-ACF5C0E9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71C4CF-40E5-0883-3F74-71E2AF9D3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586222-44F9-98FA-2DEC-06BC99B5B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470544-FEE9-B8D9-6CC5-63E8CC62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88F9CC-B675-72A0-B050-E47B2BC5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7EEBC19-B7F2-CDB1-290E-0706CABE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7901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FD9D5-AE88-230D-B1DD-A62F235F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F05616-8613-4888-34A4-2FA0A194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4EC8C7-E18F-D6A2-AF6D-B736F17A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CB578A-BC14-4A86-3C89-F72398BE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313975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602944-2842-FD05-8F23-1EF996A6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9FE7C73-8660-86D3-428D-A236F774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770ED8-8524-D2ED-35FD-BCDDB472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41192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57ADE-98EB-62E5-8B77-FE469253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18F567-15CE-5377-89B2-CEAE7C77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22136-F45B-C7A9-7B41-FBE5873E3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01756E-A7B4-32DA-CA87-127DCC1C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A2A311-0503-ACF1-9155-2B70DCA9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0BF267-27C3-B6DA-33FB-4767C0F7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18820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FFEE5-156A-9DB7-26C6-419E821A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7BCEB9D-6838-A965-F53A-0E2A87BF0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DE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17D26A-7DA6-557E-C75F-02B6B1406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21A521-173D-7998-1409-E62EA82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9CBD86-32C7-3209-4F0A-045EBE5B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DE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0648B7-23CA-B846-FF2C-62958E97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143920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B429B0-6B33-CCFC-AF65-137EE1CE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DE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803549-DD8F-DE67-7023-0ED753DAC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D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46988A-4A2B-1E3D-73FD-FE6186398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4CDA-B1B1-C440-912D-994DBDE9C237}" type="datetimeFigureOut">
              <a:rPr lang="pt-DE" smtClean="0"/>
              <a:t>08/28/2024</a:t>
            </a:fld>
            <a:endParaRPr lang="pt-D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58BA16-E6E3-B3B5-8288-A76908836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D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E2C431-7E1E-4D01-5480-E0BF0A3AD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F841-EF32-3448-948F-79753DBBA2DA}" type="slidenum">
              <a:rPr lang="pt-DE" smtClean="0"/>
              <a:t>‹nº›</a:t>
            </a:fld>
            <a:endParaRPr lang="pt-DE"/>
          </a:p>
        </p:txBody>
      </p:sp>
    </p:spTree>
    <p:extLst>
      <p:ext uri="{BB962C8B-B14F-4D97-AF65-F5344CB8AC3E}">
        <p14:creationId xmlns:p14="http://schemas.microsoft.com/office/powerpoint/2010/main" val="407076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gov.br/fnde/pt-br/acesso-a-informacao/acoes-e-programas/programas/programas-do-livro/pnld/epu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nld.acessivel.educar.tech/" TargetMode="External"/><Relationship Id="rId5" Type="http://schemas.openxmlformats.org/officeDocument/2006/relationships/hyperlink" Target="http://pnld.livroacessivel.com.br/" TargetMode="External"/><Relationship Id="rId4" Type="http://schemas.openxmlformats.org/officeDocument/2006/relationships/hyperlink" Target="http://pnld.livrodigital.org.b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vrodidatico@fnde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ispddeinterativo.mec.gov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3">
            <a:extLst>
              <a:ext uri="{FF2B5EF4-FFF2-40B4-BE49-F238E27FC236}">
                <a16:creationId xmlns:a16="http://schemas.microsoft.com/office/drawing/2014/main" id="{E3E917EE-ACB5-4FEA-64B0-59C1EB257511}"/>
              </a:ext>
            </a:extLst>
          </p:cNvPr>
          <p:cNvSpPr txBox="1">
            <a:spLocks/>
          </p:cNvSpPr>
          <p:nvPr/>
        </p:nvSpPr>
        <p:spPr>
          <a:xfrm>
            <a:off x="3366729" y="2198310"/>
            <a:ext cx="5262563" cy="976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DE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t-DE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  <a:cs typeface="Aharoni" panose="02010803020104030203" pitchFamily="2" charset="-79"/>
              </a:rPr>
              <a:t>MANUAL</a:t>
            </a:r>
            <a:b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</a:br>
            <a:endParaRPr lang="pt-DE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000010B7-2159-6516-C38F-3D893FC6C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76" y="5590406"/>
            <a:ext cx="1620000" cy="859054"/>
          </a:xfrm>
          <a:prstGeom prst="rect">
            <a:avLst/>
          </a:prstGeom>
          <a:ln>
            <a:noFill/>
          </a:ln>
        </p:spPr>
      </p:pic>
      <p:pic>
        <p:nvPicPr>
          <p:cNvPr id="12" name="Imagem 11" descr="Texto&#10;&#10;Descrição gerada automaticamente">
            <a:extLst>
              <a:ext uri="{FF2B5EF4-FFF2-40B4-BE49-F238E27FC236}">
                <a16:creationId xmlns:a16="http://schemas.microsoft.com/office/drawing/2014/main" id="{0E22D132-7609-544D-A0F8-B6C93401E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235" y="5616533"/>
            <a:ext cx="1908000" cy="769960"/>
          </a:xfrm>
          <a:prstGeom prst="rect">
            <a:avLst/>
          </a:prstGeom>
        </p:spPr>
      </p:pic>
      <p:pic>
        <p:nvPicPr>
          <p:cNvPr id="14" name="Imagem 13" descr="Forma&#10;&#10;Descrição gerada automaticamente">
            <a:extLst>
              <a:ext uri="{FF2B5EF4-FFF2-40B4-BE49-F238E27FC236}">
                <a16:creationId xmlns:a16="http://schemas.microsoft.com/office/drawing/2014/main" id="{7C3C2D75-1A11-21F7-98CC-263C27CAB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2" y="5318939"/>
            <a:ext cx="1909762" cy="1273175"/>
          </a:xfrm>
          <a:prstGeom prst="rect">
            <a:avLst/>
          </a:prstGeom>
        </p:spPr>
      </p:pic>
      <p:pic>
        <p:nvPicPr>
          <p:cNvPr id="17" name="Imagem 16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3CB659D-FC68-5D08-9D01-A63AB224E8D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2000"/>
          </a:blip>
          <a:stretch>
            <a:fillRect/>
          </a:stretch>
        </p:blipFill>
        <p:spPr>
          <a:xfrm rot="1515175">
            <a:off x="-241075" y="690722"/>
            <a:ext cx="5893259" cy="5156601"/>
          </a:xfrm>
          <a:prstGeom prst="rect">
            <a:avLst/>
          </a:prstGeom>
        </p:spPr>
      </p:pic>
      <p:sp>
        <p:nvSpPr>
          <p:cNvPr id="18" name="Título 13">
            <a:extLst>
              <a:ext uri="{FF2B5EF4-FFF2-40B4-BE49-F238E27FC236}">
                <a16:creationId xmlns:a16="http://schemas.microsoft.com/office/drawing/2014/main" id="{33C0450C-0400-B5AE-AC65-3EB2A8ED5A41}"/>
              </a:ext>
            </a:extLst>
          </p:cNvPr>
          <p:cNvSpPr txBox="1">
            <a:spLocks/>
          </p:cNvSpPr>
          <p:nvPr/>
        </p:nvSpPr>
        <p:spPr>
          <a:xfrm>
            <a:off x="740210" y="4367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DE" sz="4600" dirty="0">
                <a:solidFill>
                  <a:schemeClr val="bg2">
                    <a:lumMod val="25000"/>
                  </a:schemeClr>
                </a:solidFill>
              </a:rPr>
            </a:br>
            <a:endParaRPr lang="pt-DE" sz="46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  <a:p>
            <a:r>
              <a:rPr lang="pt-BR" sz="58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EPUB</a:t>
            </a:r>
          </a:p>
          <a:p>
            <a:endParaRPr lang="pt-BR" sz="58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Instruções para emissão dos vouchers dos livros acessíveis em formato EPUB3</a:t>
            </a:r>
          </a:p>
          <a:p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PDDE Interativo/SIMEC</a:t>
            </a:r>
          </a:p>
          <a:p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Bernard MT Condensed" panose="02050806060905020404" pitchFamily="18" charset="77"/>
              </a:rPr>
              <a:t>2024</a:t>
            </a:r>
          </a:p>
          <a:p>
            <a:endParaRPr lang="pt-BR" sz="3000" dirty="0">
              <a:solidFill>
                <a:schemeClr val="bg2">
                  <a:lumMod val="50000"/>
                </a:schemeClr>
              </a:solidFill>
              <a:latin typeface="Bernard MT Condensed" panose="02050806060905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217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5" y="968656"/>
            <a:ext cx="1126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for apresentado o pop-up com a informação </a:t>
            </a:r>
            <a:r>
              <a:rPr lang="pt-BR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“Nenhum livro foi processado para a escola XXXXX no edital escolhido”,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significa que não houve registro de escolha ou a escola não possui alunado para o programa selecionado. </a:t>
            </a:r>
            <a:endParaRPr lang="pt-DE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DA22F10-3A2E-032D-7863-A74709BED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784" y="2102370"/>
            <a:ext cx="5331598" cy="33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1" y="989749"/>
            <a:ext cx="1126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seguida será apresentado o voucher gerado, conforme indicado abaixo:</a:t>
            </a:r>
            <a:endParaRPr lang="pt-DE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FA1833-F552-5886-387D-95CCA531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254" y="1497069"/>
            <a:ext cx="9293900" cy="8393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ABFFBA3-D81D-7C76-FE49-CE52CC2A9C7C}"/>
              </a:ext>
            </a:extLst>
          </p:cNvPr>
          <p:cNvSpPr txBox="1"/>
          <p:nvPr/>
        </p:nvSpPr>
        <p:spPr>
          <a:xfrm>
            <a:off x="1375346" y="3036478"/>
            <a:ext cx="87879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Permite visualizar o(s)voucher(s) gerado(s)</a:t>
            </a: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 Permite editar as informações do estudante/professor ou alterar o tipo de voucher gerado</a:t>
            </a: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 Permite excluir o voucher gerado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094837F-5260-369A-1F44-A3DFA7DB4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12" y="3099595"/>
            <a:ext cx="483511" cy="44552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9DDC2BB-9BFE-67CB-01BE-EF29E3FF1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12" y="3841456"/>
            <a:ext cx="483511" cy="41835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7AB96EC-69C8-0A40-8455-2C7B526E7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804" y="4877580"/>
            <a:ext cx="483511" cy="4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1" y="989749"/>
            <a:ext cx="1126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 clicar no ícone     , o sistema apresenta a tela abaixo com as informações do estudante/professor e a relação do(s) voucher(s) gerado(s).</a:t>
            </a:r>
            <a:endParaRPr lang="pt-DE" b="1" i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1E3873-8CCC-F3C8-BED1-548ADEDA3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343" y="1032959"/>
            <a:ext cx="339676" cy="3125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114634D-40F6-7F22-F2E1-CA3776689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918" y="1728933"/>
            <a:ext cx="6578403" cy="3698418"/>
          </a:xfrm>
          <a:prstGeom prst="rect">
            <a:avLst/>
          </a:prstGeom>
        </p:spPr>
      </p:pic>
      <p:pic>
        <p:nvPicPr>
          <p:cNvPr id="1025" name="Imagem 36">
            <a:extLst>
              <a:ext uri="{FF2B5EF4-FFF2-40B4-BE49-F238E27FC236}">
                <a16:creationId xmlns:a16="http://schemas.microsoft.com/office/drawing/2014/main" id="{B675006F-1ED6-14C0-FFB8-C3964852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36" y="5897905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683D56AF-974F-2E29-5096-43C9E3C5E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644" y="5857751"/>
            <a:ext cx="53703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Permite visualizar os vouchers gerados.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1" y="989749"/>
            <a:ext cx="1126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acessar o livro, o estudante/professor deve ter em posse a chave de acesso gerada pelo sistema em formato PDF. O arquivo é um PDF (modelo abaixo) contém os dados do estudante e da obra.</a:t>
            </a:r>
            <a:endParaRPr lang="pt-DE" b="1" i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12AC91-41FB-3D31-1508-85B37621A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632" y="2017862"/>
            <a:ext cx="5832671" cy="43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6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1" y="989749"/>
            <a:ext cx="1126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Tendo o arquivo em posse, o estudante/professor deve acessar a plataforma do produtor e anexar o arquivo em PDF do voucher gerado. O endereço está disponível ao final do próprio voucher gerado. </a:t>
            </a:r>
            <a:endParaRPr lang="pt-DE" b="1" i="1" dirty="0"/>
          </a:p>
        </p:txBody>
      </p:sp>
      <p:pic>
        <p:nvPicPr>
          <p:cNvPr id="2" name="Imagem 1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D36D1447-5645-9FC5-5D0E-87C10FE6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362" y="2234277"/>
            <a:ext cx="9800535" cy="34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0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b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</a:br>
            <a:r>
              <a:rPr lang="pt-BR" sz="3400" dirty="0">
                <a:solidFill>
                  <a:srgbClr val="FF0000"/>
                </a:solidFill>
                <a:latin typeface="Bernard MT Condensed" panose="02050806060905020404" pitchFamily="18" charset="77"/>
              </a:rPr>
              <a:t>ATENÇÂO!</a:t>
            </a:r>
            <a:endParaRPr lang="pt-DE" sz="3400" dirty="0">
              <a:solidFill>
                <a:srgbClr val="FF0000"/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5" y="1304028"/>
            <a:ext cx="112633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Atualmente os livros do PNLD 2020 – Obras Didáticas dos Anos finais do Ensino fundamental,  PNLD 2020 – Obras Literárias dos Anos finais do Ensino fundamental e PNLD 2019 – Atualização BNCC (Obras Didáticas) em formato acessível EPUB3 são fornecidos por dois produtores: pela Fundação Dorina e pela Empresa Atelier. Assim, após a emissão do voucher as escolas devem seguir as orientações dos produtores para baixar os livros na plataforma.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Já os livros do PNLD 2021 - Ensino Médio Objeto 2 em formato acessível EPUB3 são fornecidos por três produtores: pela Fundação Dorina, pela Empresa Atelier e pela Dian&amp;Silva. Assim, após a emissão do voucher as escolas devem seguir as orientações dos produtores para baixar os livros na plataforma.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Recentemente houve uma mudança na extensão utilizada para baixar o material em EPUB. Agora é necessário utilizar a extensão 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Thorium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ter acesso aos materiais.</a:t>
            </a:r>
          </a:p>
        </p:txBody>
      </p:sp>
    </p:spTree>
    <p:extLst>
      <p:ext uri="{BB962C8B-B14F-4D97-AF65-F5344CB8AC3E}">
        <p14:creationId xmlns:p14="http://schemas.microsoft.com/office/powerpoint/2010/main" val="129283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7039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</a:br>
            <a:r>
              <a:rPr lang="pt-BR" sz="4800" dirty="0">
                <a:solidFill>
                  <a:srgbClr val="FF0000"/>
                </a:solidFill>
                <a:latin typeface="Bernard MT Condensed" panose="02050806060905020404" pitchFamily="18" charset="77"/>
              </a:rPr>
              <a:t>ATENÇÂO!</a:t>
            </a:r>
            <a:endParaRPr lang="pt-DE" sz="4800" dirty="0">
              <a:solidFill>
                <a:srgbClr val="FF0000"/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280984" y="579358"/>
            <a:ext cx="116823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pt-BR" sz="16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Caso o voucher gerado seja da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Fundação Dorina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constará o seguinte endereço de acesso à plataforma: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http://pnld.livrodigital.org.br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. Neste caso, as orientações para baixar os livros a partir dos vouchers gerados no PDDE Interativo estão no manual 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“TUTORIAL EPUB -THORIUM_FUNDAÇÃO DORINA LIVRO DIGITAL”.</a:t>
            </a:r>
            <a:endParaRPr lang="pt-BR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Caso o voucher gerado seja da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Empresa Atelier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constará o seguinte endereço de acesso à plataforma: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http://pnld.livroacessivel.com.br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 Neste caso, as orientações para baixar os livros a partir dos vouchers gerados no PDDE estão no manual 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“TUTORIAL EPUB -THORIUM _ ATELIE LIVRO ACESSIVEL”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Caso o voucher gerado seja da Empresa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Dian&amp;Silva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constará o seguinte endereço de acesso à plataforma: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https://pnld.acessivel.educar.tech/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 Neste caso, as orientações para baixar os livros a partir dos vouchers gerados no PDDE estão no manual 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“TUTORIAL EPUB -THORIUM_DIAN LIVROS ACESSIVEIS”.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Todos os manuais com as orientações para solicitar os livros em EPUB no PDDE Interativo/SIMEC podem ser consultados em: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https://www.gov.br/fnde/pt-br/acesso-a-informacao/acoes-e-programas/programas/programas-do-livro/pnld/epub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9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8D86CDD-2596-038C-6194-32E6815B8CB0}"/>
              </a:ext>
            </a:extLst>
          </p:cNvPr>
          <p:cNvSpPr txBox="1"/>
          <p:nvPr/>
        </p:nvSpPr>
        <p:spPr>
          <a:xfrm>
            <a:off x="1071794" y="1472399"/>
            <a:ext cx="1051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tiver dúvidas, entre em contato com a Equipe do Livro pelo e-mail </a:t>
            </a: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livrodidatico@fnde.gov.br</a:t>
            </a: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41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0323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EPUB</a:t>
            </a:r>
            <a:b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</a:br>
            <a:r>
              <a:rPr kumimoji="0" lang="pt-BR" sz="2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ernard MT Condensed" panose="02050806060905020404" pitchFamily="18" charset="77"/>
                <a:ea typeface="+mn-ea"/>
                <a:cs typeface="+mn-cs"/>
              </a:rPr>
              <a:t>O que é?</a:t>
            </a:r>
            <a:br>
              <a:rPr kumimoji="0" lang="pt-DE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ernard MT Condensed" panose="02050806060905020404" pitchFamily="18" charset="77"/>
                <a:ea typeface="+mn-ea"/>
                <a:cs typeface="+mn-cs"/>
              </a:rPr>
            </a:br>
            <a:br>
              <a:rPr lang="pt-BR" sz="4400" b="1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</a:br>
            <a:b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</a:br>
            <a:endParaRPr lang="pt-DE" sz="2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24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6A0D381A-C27C-4D0B-7663-6A74AF561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9C250DB-137F-17CF-7DCA-A3AFDD3B8CBA}"/>
              </a:ext>
            </a:extLst>
          </p:cNvPr>
          <p:cNvSpPr txBox="1">
            <a:spLocks/>
          </p:cNvSpPr>
          <p:nvPr/>
        </p:nvSpPr>
        <p:spPr>
          <a:xfrm>
            <a:off x="735896" y="1701604"/>
            <a:ext cx="11077635" cy="4538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endParaRPr lang="pt-BR" sz="2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A036143-E9A4-036D-1792-7EAEBFF9AA82}"/>
              </a:ext>
            </a:extLst>
          </p:cNvPr>
          <p:cNvSpPr txBox="1">
            <a:spLocks/>
          </p:cNvSpPr>
          <p:nvPr/>
        </p:nvSpPr>
        <p:spPr>
          <a:xfrm>
            <a:off x="595441" y="1263121"/>
            <a:ext cx="11410823" cy="4977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Coordenação-Geral dos Programas do Livro (CGPLI) disponibiliza uma ferramenta chamada EPUB para que as escolas possam solicitar livros acessíveis em formato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EPUB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proporcionar condições de aprendizagem adequadas, as obras do PNLD são ofertadas também no formato acessível EPUB. Os livros acessíveis destinam-se a estudantes deficientes e oferecem novos recursos: têm interface mais intuitiva e são compatíveis com diversos dispositivos de leitura, como computadores, tablets e smartphones.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escolas com alunos com deficiência típica de cegueira, baixa visão, autismo, deficiência física, deficiência motora e dislexia que desejam receber livros em formato EPUB deverão solicitar as obras através sistema PDDE Interativo/SIMEC. </a:t>
            </a:r>
            <a:endParaRPr lang="pt-BR" sz="18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pt-BR" sz="1800" b="1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1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Sistema PDDE Interativo/SIMEC</a:t>
            </a:r>
            <a:b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</a:br>
            <a:r>
              <a:rPr lang="pt-DE" sz="2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- usuários(as) já cadastrados(as)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9C250DB-137F-17CF-7DCA-A3AFDD3B8CBA}"/>
              </a:ext>
            </a:extLst>
          </p:cNvPr>
          <p:cNvSpPr txBox="1">
            <a:spLocks/>
          </p:cNvSpPr>
          <p:nvPr/>
        </p:nvSpPr>
        <p:spPr>
          <a:xfrm>
            <a:off x="488516" y="1590811"/>
            <a:ext cx="11325016" cy="4947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EPUB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está disponível no </a:t>
            </a:r>
            <a:r>
              <a:rPr lang="pt-BR" sz="18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PDDE Interativo/SIMEC. </a:t>
            </a:r>
            <a:endParaRPr lang="pt-BR" sz="18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acessar o </a:t>
            </a:r>
            <a:r>
              <a:rPr lang="pt-BR" sz="18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PDDE Interativo/SIMEC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o(a) usuário(a) deve entrar no Sistema por meio do link 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http://sispddeinterativo.mec.gov.br/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Observação: 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o navegador </a:t>
            </a:r>
            <a:r>
              <a:rPr lang="pt-BR" sz="18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Mozilla Firefox 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BR" sz="18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Chrome 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uma melhor navegação.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o(a) usuário(a) já for cadastrado(a) no </a:t>
            </a: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GOV.BR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basta clicar no campo </a:t>
            </a:r>
            <a:r>
              <a:rPr lang="pt-BR" sz="18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Entrar com GOV.BR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se não for cadastrado(a), clique em </a:t>
            </a: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’’Não tem acesso ainda PDDE INTERATIVO? Solicitar Acesso’’.</a:t>
            </a:r>
          </a:p>
          <a:p>
            <a:pPr marL="0" indent="0" algn="just">
              <a:buNone/>
            </a:pPr>
            <a:endParaRPr lang="pt-BR" sz="22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2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pt-BR" sz="2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FD8E4D98-31FD-9541-2EE0-569BE068A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CC77E10-B764-D8BF-51B0-AC0E11D55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091" y="4221028"/>
            <a:ext cx="5156530" cy="2316813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022960B-D7EF-E77A-C55F-83A4B9608B73}"/>
              </a:ext>
            </a:extLst>
          </p:cNvPr>
          <p:cNvCxnSpPr/>
          <p:nvPr/>
        </p:nvCxnSpPr>
        <p:spPr>
          <a:xfrm>
            <a:off x="4621100" y="4931587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3F38449-A9AF-B0FF-F243-56A352E6F118}"/>
              </a:ext>
            </a:extLst>
          </p:cNvPr>
          <p:cNvCxnSpPr/>
          <p:nvPr/>
        </p:nvCxnSpPr>
        <p:spPr>
          <a:xfrm>
            <a:off x="4733586" y="5637344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1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Forma&#10;&#10;Descrição gerada automaticamente">
            <a:extLst>
              <a:ext uri="{FF2B5EF4-FFF2-40B4-BE49-F238E27FC236}">
                <a16:creationId xmlns:a16="http://schemas.microsoft.com/office/drawing/2014/main" id="{70325F67-7CAA-9546-348E-BF7893F0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266" y="5413369"/>
            <a:ext cx="1909762" cy="1273175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o</a:t>
            </a:r>
            <a: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 “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EPUB</a:t>
            </a:r>
            <a: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”</a:t>
            </a:r>
          </a:p>
        </p:txBody>
      </p:sp>
      <p:pic>
        <p:nvPicPr>
          <p:cNvPr id="24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6A0D381A-C27C-4D0B-7663-6A74AF561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32756" y="5240295"/>
            <a:ext cx="1180781" cy="465156"/>
          </a:xfr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CF90D2E-314F-9B43-E72F-F6D726EF2CA3}"/>
              </a:ext>
            </a:extLst>
          </p:cNvPr>
          <p:cNvSpPr txBox="1">
            <a:spLocks/>
          </p:cNvSpPr>
          <p:nvPr/>
        </p:nvSpPr>
        <p:spPr>
          <a:xfrm>
            <a:off x="742951" y="992682"/>
            <a:ext cx="11168063" cy="538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  <a:p>
            <a:pPr>
              <a:buFont typeface="Courier New" panose="02070309020205020404" pitchFamily="49" charset="0"/>
              <a:buChar char="o"/>
            </a:pPr>
            <a:endParaRPr lang="pt-BR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Ao acessar o Sistema, clique na aba “Livro”: 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Na sequência, o Sistema apresentará a seguinte tela, e o(a) usuário(a) deverá clicar no ícone       localizado na coluna “Ação”: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C2A48F-BF0B-B198-7D34-CAC20BAFDA84}"/>
              </a:ext>
            </a:extLst>
          </p:cNvPr>
          <p:cNvPicPr/>
          <p:nvPr/>
        </p:nvPicPr>
        <p:blipFill rotWithShape="1">
          <a:blip r:embed="rId5"/>
          <a:srcRect l="1956" t="21340" r="94634" b="75778"/>
          <a:stretch/>
        </p:blipFill>
        <p:spPr bwMode="auto">
          <a:xfrm>
            <a:off x="6532984" y="1837452"/>
            <a:ext cx="1008112" cy="5342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06B8DAA-C058-2B7B-09D4-52FE1AD46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603" y="3355577"/>
            <a:ext cx="8104939" cy="2694036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52E2BA88-2D69-59B9-F007-E87DA493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23" y="2739975"/>
            <a:ext cx="363007" cy="34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93642C8-8E67-06DE-CACE-F64C4D91759E}"/>
              </a:ext>
            </a:extLst>
          </p:cNvPr>
          <p:cNvCxnSpPr/>
          <p:nvPr/>
        </p:nvCxnSpPr>
        <p:spPr>
          <a:xfrm>
            <a:off x="1811179" y="5776743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8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58" y="0"/>
            <a:ext cx="10515600" cy="1325563"/>
          </a:xfrm>
        </p:spPr>
        <p:txBody>
          <a:bodyPr/>
          <a:lstStyle/>
          <a:p>
            <a:pPr algn="ctr"/>
            <a: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o</a:t>
            </a:r>
            <a: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 “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EPUB</a:t>
            </a:r>
            <a:r>
              <a:rPr lang="pt-DE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”</a:t>
            </a:r>
          </a:p>
        </p:txBody>
      </p:sp>
      <p:sp>
        <p:nvSpPr>
          <p:cNvPr id="26" name="Título 20">
            <a:extLst>
              <a:ext uri="{FF2B5EF4-FFF2-40B4-BE49-F238E27FC236}">
                <a16:creationId xmlns:a16="http://schemas.microsoft.com/office/drawing/2014/main" id="{C1F28D1D-FB19-DF8D-1873-B25E3A1D106E}"/>
              </a:ext>
            </a:extLst>
          </p:cNvPr>
          <p:cNvSpPr txBox="1">
            <a:spLocks/>
          </p:cNvSpPr>
          <p:nvPr/>
        </p:nvSpPr>
        <p:spPr>
          <a:xfrm>
            <a:off x="645404" y="1143700"/>
            <a:ext cx="11531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DE" sz="3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571500" indent="-5715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clicar no ícone     , clique em “Acessar NOVAS FUNCIONALIDADES”:</a:t>
            </a:r>
          </a:p>
          <a:p>
            <a:pPr marL="571500" indent="-5715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pt-BR" sz="3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pt-DE" sz="3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335E100-F8DC-6079-0CFA-EFD94A88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22" y="1404946"/>
            <a:ext cx="363007" cy="34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20">
            <a:extLst>
              <a:ext uri="{FF2B5EF4-FFF2-40B4-BE49-F238E27FC236}">
                <a16:creationId xmlns:a16="http://schemas.microsoft.com/office/drawing/2014/main" id="{BFBA14EE-1DB7-2611-D9C9-B8BC12B788CD}"/>
              </a:ext>
            </a:extLst>
          </p:cNvPr>
          <p:cNvSpPr txBox="1">
            <a:spLocks/>
          </p:cNvSpPr>
          <p:nvPr/>
        </p:nvSpPr>
        <p:spPr>
          <a:xfrm>
            <a:off x="926327" y="2940343"/>
            <a:ext cx="10984689" cy="125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DE" sz="3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pt-DE" sz="3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457200" indent="-4572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pt-DE" sz="19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 no SIMEC, clique na ferramenta </a:t>
            </a:r>
            <a:r>
              <a:rPr lang="pt-DE" sz="1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EPUB</a:t>
            </a:r>
            <a:r>
              <a:rPr lang="pt-DE" sz="1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 </a:t>
            </a:r>
            <a:endParaRPr lang="pt-BR" sz="19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pt-DE" sz="3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2" name="Picture 2" descr="C:\Users\76175928172.FNDE\Desktop\E-MAILS\D.png">
            <a:extLst>
              <a:ext uri="{FF2B5EF4-FFF2-40B4-BE49-F238E27FC236}">
                <a16:creationId xmlns:a16="http://schemas.microsoft.com/office/drawing/2014/main" id="{0085C1F0-E235-A8E2-5EC2-5DAE0CD55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83"/>
          <a:stretch/>
        </p:blipFill>
        <p:spPr bwMode="auto">
          <a:xfrm>
            <a:off x="2491079" y="1819204"/>
            <a:ext cx="6898747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D67AE75-AD17-3506-F63B-41CCFAB0B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846" y="4121172"/>
            <a:ext cx="5400040" cy="20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1" y="989749"/>
            <a:ext cx="112633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 clicar na ferramenta EPUB o sistema apresentará a tela abaixo, referente ao módulo EPUB. A escola deverá selecionar o PNLD para qual deseja solicitar livros em formato acessível EPUB.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PNLD 2020 – Obras Didáticas dos Anos finais do Ensino fundamental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PNLD 2020 – Obras Literárias dos Anos finais do Ensino fundamental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PNLD 2019 – Atualização BNCC (Obras Didáticas)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PNLD 2021 – Objeto 2 -Ensino Médio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DE" sz="2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DE" dirty="0"/>
          </a:p>
        </p:txBody>
      </p:sp>
      <p:pic>
        <p:nvPicPr>
          <p:cNvPr id="2" name="Imagem 1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1C757D6-3272-5ACB-945B-7123A150F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36" y="3073368"/>
            <a:ext cx="8273927" cy="31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7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1" y="989749"/>
            <a:ext cx="1126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Após selecionar o Programa e indicar o ano de atendimento (2024), clique no botão GERAR VOUCHER para indicar o(s) estudante(s) que terá(ão) acesso ao livro. O botão HISTÓRICO apresenta os vouchers gerados.</a:t>
            </a:r>
            <a:endParaRPr lang="pt-DE" sz="2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DE" dirty="0"/>
          </a:p>
        </p:txBody>
      </p:sp>
      <p:pic>
        <p:nvPicPr>
          <p:cNvPr id="2" name="Imagem 1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B914ED0-022E-FE29-F1A9-F4D0F6090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3" y="1912065"/>
            <a:ext cx="7057231" cy="273857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9FF9640-B9B3-F555-E134-3118DBF83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320" y="4650643"/>
            <a:ext cx="6313228" cy="17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1" y="989749"/>
            <a:ext cx="1126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seguida, informe os dados do estudante, conforme abaixo. Clique em SALVAR E GERAR:</a:t>
            </a:r>
            <a:endParaRPr lang="pt-DE" sz="26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DE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A523B3-24E8-6489-C278-EBC98D109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717" y="1543602"/>
            <a:ext cx="7966564" cy="46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6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8F8F4-0474-C197-1B79-B9EC27D446C6}"/>
              </a:ext>
            </a:extLst>
          </p:cNvPr>
          <p:cNvCxnSpPr>
            <a:cxnSpLocks/>
          </p:cNvCxnSpPr>
          <p:nvPr/>
        </p:nvCxnSpPr>
        <p:spPr>
          <a:xfrm>
            <a:off x="18573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CE12B90-2252-8362-E911-C078F0F0BE8A}"/>
              </a:ext>
            </a:extLst>
          </p:cNvPr>
          <p:cNvCxnSpPr>
            <a:cxnSpLocks/>
          </p:cNvCxnSpPr>
          <p:nvPr/>
        </p:nvCxnSpPr>
        <p:spPr>
          <a:xfrm>
            <a:off x="280984" y="-4764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794A468-C973-259B-E697-FACC231EDACC}"/>
              </a:ext>
            </a:extLst>
          </p:cNvPr>
          <p:cNvCxnSpPr>
            <a:cxnSpLocks/>
          </p:cNvCxnSpPr>
          <p:nvPr/>
        </p:nvCxnSpPr>
        <p:spPr>
          <a:xfrm flipH="1">
            <a:off x="0" y="6672256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E903A91-D458-2012-CA3E-0995D0FA5252}"/>
              </a:ext>
            </a:extLst>
          </p:cNvPr>
          <p:cNvCxnSpPr>
            <a:cxnSpLocks/>
          </p:cNvCxnSpPr>
          <p:nvPr/>
        </p:nvCxnSpPr>
        <p:spPr>
          <a:xfrm flipH="1">
            <a:off x="-4768" y="6567472"/>
            <a:ext cx="12182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20">
            <a:extLst>
              <a:ext uri="{FF2B5EF4-FFF2-40B4-BE49-F238E27FC236}">
                <a16:creationId xmlns:a16="http://schemas.microsoft.com/office/drawing/2014/main" id="{779D9854-61E2-C589-8B43-C348473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77"/>
              </a:rPr>
              <a:t>Acessando o “EPUB”</a:t>
            </a:r>
            <a:endParaRPr lang="pt-DE" sz="3400" dirty="0">
              <a:solidFill>
                <a:schemeClr val="bg2">
                  <a:lumMod val="25000"/>
                </a:schemeClr>
              </a:solidFill>
              <a:latin typeface="Bernard MT Condensed" panose="02050806060905020404" pitchFamily="18" charset="77"/>
            </a:endParaRPr>
          </a:p>
        </p:txBody>
      </p:sp>
      <p:pic>
        <p:nvPicPr>
          <p:cNvPr id="8" name="Espaço Reservado para Conteúdo 23" descr="Logotipo&#10;&#10;Descrição gerada automaticamente">
            <a:extLst>
              <a:ext uri="{FF2B5EF4-FFF2-40B4-BE49-F238E27FC236}">
                <a16:creationId xmlns:a16="http://schemas.microsoft.com/office/drawing/2014/main" id="{268DC614-826C-90A6-44A2-3152148A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54" y="5956390"/>
            <a:ext cx="1476000" cy="58145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34398-F74B-0A3E-E4D4-7EEDC5423426}"/>
              </a:ext>
            </a:extLst>
          </p:cNvPr>
          <p:cNvSpPr txBox="1"/>
          <p:nvPr/>
        </p:nvSpPr>
        <p:spPr>
          <a:xfrm>
            <a:off x="742951" y="989749"/>
            <a:ext cx="11263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escola poderá solicitar a geração de voucher por obra ou para todas as obras, conforme indicado abaixo.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Serão disponibilizadas as mesmas obras registradas na escolha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Caso a escola não possua alunado no censo escolar ou não tenha registrado escolha, não poderá solicitar livros em formato EPUB.</a:t>
            </a:r>
            <a:endParaRPr lang="pt-DE" sz="2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DE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988CFCA-1EC0-0DDD-446B-7FE0D2581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894" y="2278550"/>
            <a:ext cx="5146040" cy="1029335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DFF95B3-1E3C-8D47-6011-9B64D7D32125}"/>
              </a:ext>
            </a:extLst>
          </p:cNvPr>
          <p:cNvCxnSpPr/>
          <p:nvPr/>
        </p:nvCxnSpPr>
        <p:spPr>
          <a:xfrm>
            <a:off x="2341308" y="2955543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B7802AF-7DD0-DB28-EC9B-9FD24444C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116" y="3996836"/>
            <a:ext cx="3247390" cy="235077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4E58D6-183F-86C7-7D9D-0361B8459C92}"/>
              </a:ext>
            </a:extLst>
          </p:cNvPr>
          <p:cNvSpPr txBox="1"/>
          <p:nvPr/>
        </p:nvSpPr>
        <p:spPr>
          <a:xfrm>
            <a:off x="742951" y="3407639"/>
            <a:ext cx="1126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 clicar em SALVAR E GERAR, o sistema apresentará o pop-up abaixo:</a:t>
            </a:r>
            <a:endParaRPr lang="pt-DE" dirty="0"/>
          </a:p>
        </p:txBody>
      </p:sp>
    </p:spTree>
    <p:extLst>
      <p:ext uri="{BB962C8B-B14F-4D97-AF65-F5344CB8AC3E}">
        <p14:creationId xmlns:p14="http://schemas.microsoft.com/office/powerpoint/2010/main" val="3455103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1230</Words>
  <Application>Microsoft Office PowerPoint</Application>
  <PresentationFormat>Widescreen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Aharoni</vt:lpstr>
      <vt:lpstr>Arial</vt:lpstr>
      <vt:lpstr>Bernard MT Condensed</vt:lpstr>
      <vt:lpstr>Calibri</vt:lpstr>
      <vt:lpstr>Calibri Light</vt:lpstr>
      <vt:lpstr>Courier New</vt:lpstr>
      <vt:lpstr>Verdana</vt:lpstr>
      <vt:lpstr>Tema do Office</vt:lpstr>
      <vt:lpstr>Apresentação do PowerPoint</vt:lpstr>
      <vt:lpstr>EPUB O que é?   </vt:lpstr>
      <vt:lpstr>Acessando o Sistema PDDE Interativo/SIMEC - usuários(as) já cadastrados(as)</vt:lpstr>
      <vt:lpstr>Acessando o “EPUB”</vt:lpstr>
      <vt:lpstr>Acessando o “EPUB”</vt:lpstr>
      <vt:lpstr>Acessando o “EPUB”</vt:lpstr>
      <vt:lpstr>Acessando o “EPUB”</vt:lpstr>
      <vt:lpstr>Acessando o “EPUB”</vt:lpstr>
      <vt:lpstr>Acessando o “EPUB”</vt:lpstr>
      <vt:lpstr>Acessando o “EPUB”</vt:lpstr>
      <vt:lpstr>Acessando o “EPUB”</vt:lpstr>
      <vt:lpstr>Acessando o “EPUB”</vt:lpstr>
      <vt:lpstr>Acessando o “EPUB”</vt:lpstr>
      <vt:lpstr>Acessando o “EPUB”</vt:lpstr>
      <vt:lpstr>Acessando o “EPUB” ATENÇÂO!</vt:lpstr>
      <vt:lpstr> ATENÇÂO!</vt:lpstr>
      <vt:lpstr>Acessando o “EPUB”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ana.quemel@fnde.gov.br</dc:creator>
  <cp:lastModifiedBy>ANA CAROLINA DIAS QUEMEL</cp:lastModifiedBy>
  <cp:revision>51</cp:revision>
  <dcterms:created xsi:type="dcterms:W3CDTF">2023-01-03T12:11:22Z</dcterms:created>
  <dcterms:modified xsi:type="dcterms:W3CDTF">2024-08-28T20:59:00Z</dcterms:modified>
</cp:coreProperties>
</file>