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06" r:id="rId2"/>
    <p:sldId id="314" r:id="rId3"/>
    <p:sldId id="289" r:id="rId4"/>
    <p:sldId id="257" r:id="rId5"/>
    <p:sldId id="260" r:id="rId6"/>
    <p:sldId id="297" r:id="rId7"/>
    <p:sldId id="263" r:id="rId8"/>
    <p:sldId id="316" r:id="rId9"/>
    <p:sldId id="336" r:id="rId10"/>
    <p:sldId id="290" r:id="rId11"/>
    <p:sldId id="332" r:id="rId12"/>
    <p:sldId id="338" r:id="rId13"/>
    <p:sldId id="307" r:id="rId14"/>
    <p:sldId id="384" r:id="rId15"/>
    <p:sldId id="391" r:id="rId16"/>
    <p:sldId id="392" r:id="rId17"/>
    <p:sldId id="393" r:id="rId18"/>
    <p:sldId id="394" r:id="rId19"/>
    <p:sldId id="359" r:id="rId20"/>
    <p:sldId id="396" r:id="rId21"/>
    <p:sldId id="395" r:id="rId22"/>
    <p:sldId id="390" r:id="rId23"/>
    <p:sldId id="380" r:id="rId24"/>
    <p:sldId id="376" r:id="rId25"/>
    <p:sldId id="373" r:id="rId26"/>
    <p:sldId id="377" r:id="rId27"/>
    <p:sldId id="315" r:id="rId28"/>
    <p:sldId id="351" r:id="rId29"/>
  </p:sldIdLst>
  <p:sldSz cx="9144000" cy="6858000" type="screen4x3"/>
  <p:notesSz cx="6669088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00"/>
    <a:srgbClr val="0000CC"/>
    <a:srgbClr val="3333CC"/>
    <a:srgbClr val="D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9" autoAdjust="0"/>
    <p:restoredTop sz="91395" autoAdjust="0"/>
  </p:normalViewPr>
  <p:slideViewPr>
    <p:cSldViewPr>
      <p:cViewPr varScale="1">
        <p:scale>
          <a:sx n="110" d="100"/>
          <a:sy n="110" d="100"/>
        </p:scale>
        <p:origin x="154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1BEBD-A7E1-43F1-9247-B95577423890}" type="datetimeFigureOut">
              <a:rPr lang="pt-BR" smtClean="0"/>
              <a:t>09/11/2022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DFC35-EFD9-4FB2-BD7E-3D877E8F81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5394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82D33-149D-4FFF-BA6B-722D8010B8B9}" type="datetimeFigureOut">
              <a:rPr lang="pt-BR" smtClean="0"/>
              <a:t>09/11/2022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FBEA6-624E-4FA3-A772-02AD4DDAF0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4107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FBEA6-624E-4FA3-A772-02AD4DDAF08C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4482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FBEA6-624E-4FA3-A772-02AD4DDAF08C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6562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1F01-6124-476F-AB75-6AF370406FE2}" type="datetime1">
              <a:rPr lang="pt-BR" smtClean="0"/>
              <a:t>09/11/2022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96F-C9EA-4579-97E3-1EA77BCEED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596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1DA5-B7F4-4F05-89D3-C1110A621F85}" type="datetime1">
              <a:rPr lang="pt-BR" smtClean="0"/>
              <a:t>09/11/2022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96F-C9EA-4579-97E3-1EA77BCEED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691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864D-3B3F-4B15-8EBB-D8E4463D3CA1}" type="datetime1">
              <a:rPr lang="pt-BR" smtClean="0"/>
              <a:t>09/11/2022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96F-C9EA-4579-97E3-1EA77BCEED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3332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591C-85FF-456A-9BA5-B7830F5E55EF}" type="datetime1">
              <a:rPr lang="pt-BR" smtClean="0"/>
              <a:t>09/11/2022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96F-C9EA-4579-97E3-1EA77BCEED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7266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2696-A735-4699-BC1C-D5562AA525A6}" type="datetime1">
              <a:rPr lang="pt-BR" smtClean="0"/>
              <a:t>09/11/2022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96F-C9EA-4579-97E3-1EA77BCEED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5307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C54F7-D33D-4B14-8488-07F601A13710}" type="datetime1">
              <a:rPr lang="pt-BR" smtClean="0"/>
              <a:t>09/11/2022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96F-C9EA-4579-97E3-1EA77BCEED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3156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12682-D3E1-48FD-B41E-80B9B2155729}" type="datetime1">
              <a:rPr lang="pt-BR" smtClean="0"/>
              <a:t>09/11/2022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96F-C9EA-4579-97E3-1EA77BCEED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1633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710EF-DC73-4ACA-8314-96384CD22A6B}" type="datetime1">
              <a:rPr lang="pt-BR" smtClean="0"/>
              <a:t>09/11/2022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96F-C9EA-4579-97E3-1EA77BCEED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5502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047A1-E12C-4681-A4F0-E731173EAC2D}" type="datetime1">
              <a:rPr lang="pt-BR" smtClean="0"/>
              <a:t>09/11/2022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96F-C9EA-4579-97E3-1EA77BCEED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2776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4109-8013-4E77-BF4B-C23954264A0B}" type="datetime1">
              <a:rPr lang="pt-BR" smtClean="0"/>
              <a:t>09/11/2022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96F-C9EA-4579-97E3-1EA77BCEED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8012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FB6C-EA57-4D22-9D2D-81DB86407F6D}" type="datetime1">
              <a:rPr lang="pt-BR" smtClean="0"/>
              <a:t>09/11/2022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96F-C9EA-4579-97E3-1EA77BCEED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0955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BF5ED-C723-4963-A868-530443259326}" type="datetime1">
              <a:rPr lang="pt-BR" smtClean="0"/>
              <a:t>09/11/2022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9B96F-C9EA-4579-97E3-1EA77BCEED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761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nld.nees.ufal.br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hyperlink" Target="http://pddeinterativo.mec.gov.br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ceac@fnde.gov.b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livrodidatico@fnde.gov.b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ddeinterativo.mec.gov.b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 rot="19700484">
            <a:off x="-781137" y="1510495"/>
            <a:ext cx="8347643" cy="1998839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bg1"/>
                </a:solidFill>
              </a:rPr>
              <a:t>Registro da Escolha - PNLD 2021</a:t>
            </a:r>
            <a:br>
              <a:rPr lang="pt-BR" dirty="0">
                <a:solidFill>
                  <a:schemeClr val="bg1"/>
                </a:solidFill>
              </a:rPr>
            </a:br>
            <a:r>
              <a:rPr lang="pt-BR" dirty="0">
                <a:solidFill>
                  <a:schemeClr val="bg1"/>
                </a:solidFill>
              </a:rPr>
              <a:t>Objeto 5</a:t>
            </a:r>
            <a:br>
              <a:rPr lang="pt-BR" dirty="0">
                <a:solidFill>
                  <a:schemeClr val="bg1"/>
                </a:solidFill>
              </a:rPr>
            </a:br>
            <a:r>
              <a:rPr lang="pt-BR" dirty="0">
                <a:solidFill>
                  <a:schemeClr val="bg1"/>
                </a:solidFill>
              </a:rPr>
              <a:t>Obras Literárias</a:t>
            </a:r>
          </a:p>
        </p:txBody>
      </p:sp>
    </p:spTree>
    <p:extLst>
      <p:ext uri="{BB962C8B-B14F-4D97-AF65-F5344CB8AC3E}">
        <p14:creationId xmlns:p14="http://schemas.microsoft.com/office/powerpoint/2010/main" val="348619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6" y="0"/>
            <a:ext cx="8971247" cy="6858000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685799" y="242056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t-BR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600000000000000" pitchFamily="2" charset="0"/>
              </a:rPr>
              <a:t>Termos e Condições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96F-C9EA-4579-97E3-1EA77BCEED26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3116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403648" y="2204864"/>
            <a:ext cx="914400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6803" cy="70488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6458" y="501478"/>
            <a:ext cx="8229600" cy="5544616"/>
          </a:xfrm>
        </p:spPr>
        <p:txBody>
          <a:bodyPr>
            <a:normAutofit/>
          </a:bodyPr>
          <a:lstStyle/>
          <a:p>
            <a:pPr algn="just"/>
            <a:endParaRPr lang="pt-B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pt-BR" sz="21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Após ler as orientações e informar se recebeu visita de representantes, o(a) gestor(a) será direcionado para a segunda aba, “Termos e Condições”;</a:t>
            </a:r>
          </a:p>
          <a:p>
            <a:pPr algn="just"/>
            <a:endParaRPr lang="pt-BR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endParaRPr lang="pt-BR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endParaRPr lang="pt-BR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None/>
            </a:pPr>
            <a:endParaRPr lang="pt-BR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pt-B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Antes de prosseguir, é necessário aceitar os termos e as condições:</a:t>
            </a:r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endParaRPr lang="pt-BR" sz="2400" dirty="0"/>
          </a:p>
          <a:p>
            <a:pPr lvl="0"/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96F-C9EA-4579-97E3-1EA77BCEED26}" type="slidenum">
              <a:rPr lang="pt-BR" smtClean="0"/>
              <a:t>11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7B1DB94-2403-8B9D-D734-BCCD1A20B1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78" b="45068"/>
          <a:stretch/>
        </p:blipFill>
        <p:spPr>
          <a:xfrm>
            <a:off x="606720" y="2047685"/>
            <a:ext cx="8249075" cy="1381316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45D1022B-CF7A-3AF8-BCBB-74D597E9BA05}"/>
              </a:ext>
            </a:extLst>
          </p:cNvPr>
          <p:cNvSpPr/>
          <p:nvPr/>
        </p:nvSpPr>
        <p:spPr>
          <a:xfrm>
            <a:off x="1443111" y="2060848"/>
            <a:ext cx="896641" cy="3087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3CFAA8B-B7CE-A16E-6923-6868CD79FB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444"/>
          <a:stretch/>
        </p:blipFill>
        <p:spPr>
          <a:xfrm>
            <a:off x="1003326" y="4005064"/>
            <a:ext cx="7529114" cy="1656184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59991B0F-B283-51BA-CB74-9A544C7FA135}"/>
              </a:ext>
            </a:extLst>
          </p:cNvPr>
          <p:cNvSpPr/>
          <p:nvPr/>
        </p:nvSpPr>
        <p:spPr>
          <a:xfrm>
            <a:off x="4067944" y="5322328"/>
            <a:ext cx="1368152" cy="3087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2236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6803" cy="7048800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302233" y="1063295"/>
            <a:ext cx="8856984" cy="1757030"/>
          </a:xfrm>
        </p:spPr>
        <p:txBody>
          <a:bodyPr>
            <a:normAutofit fontScale="9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Ao aceitar os termos e as condições, o(a) gestor(a) da escola deve informar sua data de nascimento e o nome da mãe, conforme consta na base da Receita Federal. Essa é uma forma de garantir a segurança do sistema de escolha;</a:t>
            </a:r>
            <a:br>
              <a:rPr lang="pt-BR" sz="27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pt-BR" sz="27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96F-C9EA-4579-97E3-1EA77BCEED26}" type="slidenum">
              <a:rPr lang="pt-BR" smtClean="0"/>
              <a:t>12</a:t>
            </a:fld>
            <a:endParaRPr lang="pt-BR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C5EB099-AD94-7084-000D-D2782832B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890" y="2564084"/>
            <a:ext cx="7230219" cy="316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ector de seta reta 5">
            <a:extLst>
              <a:ext uri="{FF2B5EF4-FFF2-40B4-BE49-F238E27FC236}">
                <a16:creationId xmlns:a16="http://schemas.microsoft.com/office/drawing/2014/main" id="{CE1D739E-8551-415D-3D4A-75D66B6F0323}"/>
              </a:ext>
            </a:extLst>
          </p:cNvPr>
          <p:cNvCxnSpPr>
            <a:cxnSpLocks/>
          </p:cNvCxnSpPr>
          <p:nvPr/>
        </p:nvCxnSpPr>
        <p:spPr>
          <a:xfrm>
            <a:off x="1979712" y="3429000"/>
            <a:ext cx="65517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Conector de seta reta 5">
            <a:extLst>
              <a:ext uri="{FF2B5EF4-FFF2-40B4-BE49-F238E27FC236}">
                <a16:creationId xmlns:a16="http://schemas.microsoft.com/office/drawing/2014/main" id="{CA907B58-1E25-F777-E56F-37CD1168A7D2}"/>
              </a:ext>
            </a:extLst>
          </p:cNvPr>
          <p:cNvCxnSpPr>
            <a:cxnSpLocks/>
          </p:cNvCxnSpPr>
          <p:nvPr/>
        </p:nvCxnSpPr>
        <p:spPr>
          <a:xfrm>
            <a:off x="2132112" y="3645024"/>
            <a:ext cx="65517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263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6" y="0"/>
            <a:ext cx="8971247" cy="6858000"/>
          </a:xfrm>
          <a:prstGeom prst="rect">
            <a:avLst/>
          </a:prstGeom>
        </p:spPr>
      </p:pic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199" y="1340768"/>
            <a:ext cx="8229600" cy="3384377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endParaRPr lang="pt-BR" sz="6600" b="1" dirty="0">
              <a:latin typeface="Segoe Print" panose="02000600000000000000" pitchFamily="2" charset="0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pt-BR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600000000000000" pitchFamily="2" charset="0"/>
                <a:ea typeface="+mj-ea"/>
                <a:cs typeface="+mj-cs"/>
              </a:rPr>
              <a:t>Registro da escolha</a:t>
            </a:r>
          </a:p>
        </p:txBody>
      </p:sp>
    </p:spTree>
    <p:extLst>
      <p:ext uri="{BB962C8B-B14F-4D97-AF65-F5344CB8AC3E}">
        <p14:creationId xmlns:p14="http://schemas.microsoft.com/office/powerpoint/2010/main" val="4026424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91166"/>
            <a:ext cx="8229600" cy="868958"/>
          </a:xfrm>
        </p:spPr>
        <p:txBody>
          <a:bodyPr/>
          <a:lstStyle/>
          <a:p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600000000000000" pitchFamily="2" charset="0"/>
              </a:rPr>
              <a:t>Registro da Escolha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97320"/>
            <a:ext cx="8229600" cy="4785395"/>
          </a:xfrm>
        </p:spPr>
        <p:txBody>
          <a:bodyPr>
            <a:normAutofit/>
          </a:bodyPr>
          <a:lstStyle/>
          <a:p>
            <a:pPr algn="just"/>
            <a:r>
              <a:rPr lang="pt-B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 terceira aba, “Composição dos Acervos”, a escola deverá conhecer quais obras literárias compõem cada acervo disponível;</a:t>
            </a:r>
          </a:p>
          <a:p>
            <a:pPr algn="just"/>
            <a:r>
              <a:rPr lang="pt-B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 total, serão 21 acervos, sendo cada um deles composto por 25 ou 26 obras, de editoras diferentes;</a:t>
            </a:r>
          </a:p>
          <a:p>
            <a:pPr algn="just"/>
            <a:r>
              <a:rPr lang="pt-B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quantidade de acervos distribuída por escola dependerá da sua quantidade de alunos matriculados no Ensino Médio; </a:t>
            </a:r>
          </a:p>
          <a:p>
            <a:pPr marL="0" indent="0" algn="just">
              <a:buNone/>
            </a:pP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96F-C9EA-4579-97E3-1EA77BCEED26}" type="slidenum">
              <a:rPr lang="pt-BR" smtClean="0"/>
              <a:t>14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F639844-033D-2D59-9946-27ECD0B5A2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780" t="18232" r="780" b="4414"/>
          <a:stretch/>
        </p:blipFill>
        <p:spPr>
          <a:xfrm>
            <a:off x="1272542" y="4120157"/>
            <a:ext cx="5951857" cy="2120400"/>
          </a:xfrm>
          <a:prstGeom prst="rect">
            <a:avLst/>
          </a:prstGeom>
        </p:spPr>
      </p:pic>
      <p:cxnSp>
        <p:nvCxnSpPr>
          <p:cNvPr id="8" name="Conector de seta reta 4">
            <a:extLst>
              <a:ext uri="{FF2B5EF4-FFF2-40B4-BE49-F238E27FC236}">
                <a16:creationId xmlns:a16="http://schemas.microsoft.com/office/drawing/2014/main" id="{4AAFA667-C728-6EF9-52F0-CD49BBD4220B}"/>
              </a:ext>
            </a:extLst>
          </p:cNvPr>
          <p:cNvCxnSpPr/>
          <p:nvPr/>
        </p:nvCxnSpPr>
        <p:spPr>
          <a:xfrm flipH="1" flipV="1">
            <a:off x="5004048" y="5875811"/>
            <a:ext cx="421704" cy="2503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Conector de seta reta 4">
            <a:extLst>
              <a:ext uri="{FF2B5EF4-FFF2-40B4-BE49-F238E27FC236}">
                <a16:creationId xmlns:a16="http://schemas.microsoft.com/office/drawing/2014/main" id="{D74FE5EE-F6C9-548F-58C1-91BCA17E0A92}"/>
              </a:ext>
            </a:extLst>
          </p:cNvPr>
          <p:cNvCxnSpPr/>
          <p:nvPr/>
        </p:nvCxnSpPr>
        <p:spPr>
          <a:xfrm>
            <a:off x="1930549" y="4956125"/>
            <a:ext cx="435396" cy="3257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Retângulo 9">
            <a:extLst>
              <a:ext uri="{FF2B5EF4-FFF2-40B4-BE49-F238E27FC236}">
                <a16:creationId xmlns:a16="http://schemas.microsoft.com/office/drawing/2014/main" id="{FE7B591E-1500-C92A-9FC0-8347D5BFB974}"/>
              </a:ext>
            </a:extLst>
          </p:cNvPr>
          <p:cNvSpPr/>
          <p:nvPr/>
        </p:nvSpPr>
        <p:spPr>
          <a:xfrm flipV="1">
            <a:off x="2483769" y="4437112"/>
            <a:ext cx="720080" cy="2698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F3BFB32-DBF3-DCFC-414D-3F0B9F9D0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" y="0"/>
            <a:ext cx="9146842" cy="69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4602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29815"/>
            <a:ext cx="8229600" cy="868958"/>
          </a:xfrm>
        </p:spPr>
        <p:txBody>
          <a:bodyPr/>
          <a:lstStyle/>
          <a:p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600000000000000" pitchFamily="2" charset="0"/>
              </a:rPr>
              <a:t>Registro da Escolha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94296"/>
            <a:ext cx="8229600" cy="4785395"/>
          </a:xfrm>
        </p:spPr>
        <p:txBody>
          <a:bodyPr>
            <a:normAutofit/>
          </a:bodyPr>
          <a:lstStyle/>
          <a:p>
            <a:pPr algn="just"/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Ao selecionar qualquer um dos 21 acervos, o sistema relacionará todas as obras literárias que o compõem; para conhecer melhor cada título, basta clicar em “Detalhar”:</a:t>
            </a:r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96F-C9EA-4579-97E3-1EA77BCEED26}" type="slidenum">
              <a:rPr lang="pt-BR" smtClean="0"/>
              <a:t>15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A3DB4C6-D71D-0E99-139D-6AF34EBD2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957" y="2652889"/>
            <a:ext cx="6720726" cy="3163645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FE482C2C-A7BF-1F62-6E49-D6B6B6B36249}"/>
              </a:ext>
            </a:extLst>
          </p:cNvPr>
          <p:cNvSpPr/>
          <p:nvPr/>
        </p:nvSpPr>
        <p:spPr>
          <a:xfrm flipV="1">
            <a:off x="2483768" y="2634747"/>
            <a:ext cx="720080" cy="2698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 de seta reta 4">
            <a:extLst>
              <a:ext uri="{FF2B5EF4-FFF2-40B4-BE49-F238E27FC236}">
                <a16:creationId xmlns:a16="http://schemas.microsoft.com/office/drawing/2014/main" id="{091B821A-940D-467E-CD86-076E97C2FB62}"/>
              </a:ext>
            </a:extLst>
          </p:cNvPr>
          <p:cNvCxnSpPr>
            <a:cxnSpLocks/>
          </p:cNvCxnSpPr>
          <p:nvPr/>
        </p:nvCxnSpPr>
        <p:spPr>
          <a:xfrm>
            <a:off x="1907704" y="3502608"/>
            <a:ext cx="43539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Conector de seta reta 4">
            <a:extLst>
              <a:ext uri="{FF2B5EF4-FFF2-40B4-BE49-F238E27FC236}">
                <a16:creationId xmlns:a16="http://schemas.microsoft.com/office/drawing/2014/main" id="{FF6FDB0C-A103-0F5B-34BE-B72E8F799D35}"/>
              </a:ext>
            </a:extLst>
          </p:cNvPr>
          <p:cNvCxnSpPr>
            <a:cxnSpLocks/>
          </p:cNvCxnSpPr>
          <p:nvPr/>
        </p:nvCxnSpPr>
        <p:spPr>
          <a:xfrm>
            <a:off x="1259632" y="4509120"/>
            <a:ext cx="367827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7" name="Picture 2">
            <a:extLst>
              <a:ext uri="{FF2B5EF4-FFF2-40B4-BE49-F238E27FC236}">
                <a16:creationId xmlns:a16="http://schemas.microsoft.com/office/drawing/2014/main" id="{30CCD9D2-9845-D25F-319B-139C7804F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632"/>
            <a:ext cx="9144000" cy="697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529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46950"/>
            <a:ext cx="8229600" cy="868958"/>
          </a:xfrm>
        </p:spPr>
        <p:txBody>
          <a:bodyPr/>
          <a:lstStyle/>
          <a:p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600000000000000" pitchFamily="2" charset="0"/>
              </a:rPr>
              <a:t>Registro da Escolha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23925"/>
            <a:ext cx="8229600" cy="4785395"/>
          </a:xfrm>
        </p:spPr>
        <p:txBody>
          <a:bodyPr>
            <a:normAutofit/>
          </a:bodyPr>
          <a:lstStyle/>
          <a:p>
            <a:pPr algn="just"/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Ao clicar em “Detalhar”, é possível obter informações como: Código da Obra, Título, Categoria, Tema e Editora. </a:t>
            </a:r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96F-C9EA-4579-97E3-1EA77BCEED26}" type="slidenum">
              <a:rPr lang="pt-BR" smtClean="0"/>
              <a:t>16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FF56179-4D58-FAB9-2A14-7E61471DD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635230"/>
            <a:ext cx="7056784" cy="3239180"/>
          </a:xfrm>
          <a:prstGeom prst="rect">
            <a:avLst/>
          </a:prstGeom>
        </p:spPr>
      </p:pic>
      <p:cxnSp>
        <p:nvCxnSpPr>
          <p:cNvPr id="8" name="Conector de seta reta 4">
            <a:extLst>
              <a:ext uri="{FF2B5EF4-FFF2-40B4-BE49-F238E27FC236}">
                <a16:creationId xmlns:a16="http://schemas.microsoft.com/office/drawing/2014/main" id="{C5249028-68E1-AC5D-A417-0ADE59ACD5F4}"/>
              </a:ext>
            </a:extLst>
          </p:cNvPr>
          <p:cNvCxnSpPr>
            <a:cxnSpLocks/>
          </p:cNvCxnSpPr>
          <p:nvPr/>
        </p:nvCxnSpPr>
        <p:spPr>
          <a:xfrm>
            <a:off x="3707904" y="2780928"/>
            <a:ext cx="46805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Conector de seta reta 4">
            <a:extLst>
              <a:ext uri="{FF2B5EF4-FFF2-40B4-BE49-F238E27FC236}">
                <a16:creationId xmlns:a16="http://schemas.microsoft.com/office/drawing/2014/main" id="{99A170A6-978F-DA2B-0041-64BE8D8FD845}"/>
              </a:ext>
            </a:extLst>
          </p:cNvPr>
          <p:cNvCxnSpPr>
            <a:cxnSpLocks/>
          </p:cNvCxnSpPr>
          <p:nvPr/>
        </p:nvCxnSpPr>
        <p:spPr>
          <a:xfrm>
            <a:off x="3941930" y="5229200"/>
            <a:ext cx="47840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" name="Picture 2">
            <a:extLst>
              <a:ext uri="{FF2B5EF4-FFF2-40B4-BE49-F238E27FC236}">
                <a16:creationId xmlns:a16="http://schemas.microsoft.com/office/drawing/2014/main" id="{D2BF62C2-D659-B6D0-40A0-6DF0A72E2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7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917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98171"/>
            <a:ext cx="8229600" cy="868958"/>
          </a:xfrm>
        </p:spPr>
        <p:txBody>
          <a:bodyPr/>
          <a:lstStyle/>
          <a:p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600000000000000" pitchFamily="2" charset="0"/>
              </a:rPr>
              <a:t>Registro da Escolha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94296"/>
            <a:ext cx="8229600" cy="4785395"/>
          </a:xfrm>
        </p:spPr>
        <p:txBody>
          <a:bodyPr>
            <a:normAutofit/>
          </a:bodyPr>
          <a:lstStyle/>
          <a:p>
            <a:pPr algn="just"/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Para registrar a sua escolha, é preciso declarar que conheceu as obras de cada acervo; para isso, clique no botão verde, conforme abaixo:</a:t>
            </a:r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96F-C9EA-4579-97E3-1EA77BCEED26}" type="slidenum">
              <a:rPr lang="pt-BR" smtClean="0"/>
              <a:t>17</a:t>
            </a:fld>
            <a:endParaRPr lang="pt-BR"/>
          </a:p>
        </p:txBody>
      </p:sp>
      <p:pic>
        <p:nvPicPr>
          <p:cNvPr id="5" name="Imagem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99068C3E-2BA1-F1CF-FE30-612FEC223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708920"/>
            <a:ext cx="6594558" cy="3056175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9C68AFB7-E485-F68C-B703-38DEA2BD2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7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Conector de seta reta 4">
            <a:extLst>
              <a:ext uri="{FF2B5EF4-FFF2-40B4-BE49-F238E27FC236}">
                <a16:creationId xmlns:a16="http://schemas.microsoft.com/office/drawing/2014/main" id="{A389EC3D-67FF-3A5C-8F82-9C6C7156758C}"/>
              </a:ext>
            </a:extLst>
          </p:cNvPr>
          <p:cNvCxnSpPr>
            <a:cxnSpLocks/>
          </p:cNvCxnSpPr>
          <p:nvPr/>
        </p:nvCxnSpPr>
        <p:spPr>
          <a:xfrm>
            <a:off x="1835696" y="5517232"/>
            <a:ext cx="50405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010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15826"/>
            <a:ext cx="8229600" cy="868958"/>
          </a:xfrm>
        </p:spPr>
        <p:txBody>
          <a:bodyPr/>
          <a:lstStyle/>
          <a:p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600000000000000" pitchFamily="2" charset="0"/>
              </a:rPr>
              <a:t>Registro da Escolha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algn="just"/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seu registro será feito na próxima aba, “Escolha”. Antes de fazê-la, leia atentamente às orientações! </a:t>
            </a:r>
          </a:p>
          <a:p>
            <a:pPr algn="just"/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Lembre-se de que é necessário inserir a </a:t>
            </a:r>
            <a:r>
              <a:rPr lang="pt-BR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ata de escolha 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ou apresentar justificativa para sua não inclusão; isso garante a participação dos professores e dá transparência ao processo de escolha;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É necessário imprimir a ata e o comprovante de escolha e divulgá-los em local público de fácil acesso para conhecimento da comunidade escolar.</a:t>
            </a:r>
          </a:p>
          <a:p>
            <a:pPr algn="just"/>
            <a:endParaRPr lang="pt-B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96F-C9EA-4579-97E3-1EA77BCEED26}" type="slidenum">
              <a:rPr lang="pt-BR" smtClean="0"/>
              <a:t>18</a:t>
            </a:fld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E23FDD2-DE29-6370-E1FC-D10EA163A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635" y="3769471"/>
            <a:ext cx="6661374" cy="2755874"/>
          </a:xfrm>
          <a:prstGeom prst="rect">
            <a:avLst/>
          </a:prstGeom>
        </p:spPr>
      </p:pic>
      <p:cxnSp>
        <p:nvCxnSpPr>
          <p:cNvPr id="11" name="Conector de seta reta 4">
            <a:extLst>
              <a:ext uri="{FF2B5EF4-FFF2-40B4-BE49-F238E27FC236}">
                <a16:creationId xmlns:a16="http://schemas.microsoft.com/office/drawing/2014/main" id="{C060B721-4C0E-00A3-B42A-0B2CFDFC1378}"/>
              </a:ext>
            </a:extLst>
          </p:cNvPr>
          <p:cNvCxnSpPr>
            <a:cxnSpLocks/>
          </p:cNvCxnSpPr>
          <p:nvPr/>
        </p:nvCxnSpPr>
        <p:spPr>
          <a:xfrm>
            <a:off x="2051720" y="4509120"/>
            <a:ext cx="73833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etângulo 11">
            <a:extLst>
              <a:ext uri="{FF2B5EF4-FFF2-40B4-BE49-F238E27FC236}">
                <a16:creationId xmlns:a16="http://schemas.microsoft.com/office/drawing/2014/main" id="{89F2EC51-5707-A544-0520-094E986AEEF0}"/>
              </a:ext>
            </a:extLst>
          </p:cNvPr>
          <p:cNvSpPr/>
          <p:nvPr/>
        </p:nvSpPr>
        <p:spPr>
          <a:xfrm flipV="1">
            <a:off x="3203848" y="3769485"/>
            <a:ext cx="576064" cy="1635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8ADC9F36-9B19-FF8C-B830-AE5184274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78" y="0"/>
            <a:ext cx="9144000" cy="697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317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7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92088"/>
          </a:xfrm>
        </p:spPr>
        <p:txBody>
          <a:bodyPr>
            <a:noAutofit/>
          </a:bodyPr>
          <a:lstStyle/>
          <a:p>
            <a:r>
              <a:rPr lang="pt-BR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600000000000000" pitchFamily="2" charset="0"/>
              </a:rPr>
              <a:t>Informando</a:t>
            </a:r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600000000000000" pitchFamily="2" charset="0"/>
              </a:rPr>
              <a:t> as obras escolhidas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323528" y="1124744"/>
            <a:ext cx="8496944" cy="5074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Os </a:t>
            </a:r>
            <a:r>
              <a:rPr lang="pt-BR" sz="1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acervos</a:t>
            </a:r>
            <a:r>
              <a:rPr lang="pt-BR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são destinados à biblioteca da sua escola; além dessas obras, cada escola deverá obrigatoriamente escolher </a:t>
            </a:r>
            <a:r>
              <a:rPr lang="pt-BR" sz="1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duas obras literárias </a:t>
            </a:r>
            <a:r>
              <a:rPr lang="pt-BR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que serão distribuídas a seus estudantes para utilização no decorrer do ano letivo;</a:t>
            </a:r>
          </a:p>
          <a:p>
            <a:pPr marL="0" indent="0" algn="just">
              <a:buNone/>
            </a:pPr>
            <a:r>
              <a:rPr lang="pt-BR" sz="1700" b="1" dirty="0">
                <a:solidFill>
                  <a:srgbClr val="C00000"/>
                </a:solidFill>
              </a:rPr>
              <a:t>Atenção! </a:t>
            </a:r>
            <a:r>
              <a:rPr lang="pt-BR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 obras escolhidas para uso dos estudantes em sala de aula podem ser de qualquer um dos 21 acervos disponíveis, ou seja, não precisa constar obrigatoriamente do(</a:t>
            </a:r>
            <a:r>
              <a:rPr lang="pt-BR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</a:t>
            </a:r>
            <a:r>
              <a:rPr lang="pt-BR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acervo(</a:t>
            </a:r>
            <a:r>
              <a:rPr lang="pt-BR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</a:t>
            </a:r>
            <a:r>
              <a:rPr lang="pt-BR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escolhido(</a:t>
            </a:r>
            <a:r>
              <a:rPr lang="pt-BR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</a:t>
            </a:r>
            <a:r>
              <a:rPr lang="pt-BR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para compor a biblioteca da escola.</a:t>
            </a:r>
          </a:p>
          <a:p>
            <a:pPr algn="just"/>
            <a:r>
              <a:rPr lang="pt-BR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 duas obras destinadas aos estudantes serão iguais para todas as turmas de um mesmo ano (duas obras para 1º, para 2º e para o 3º ano); </a:t>
            </a:r>
          </a:p>
          <a:p>
            <a:pPr algn="just"/>
            <a:r>
              <a:rPr lang="pt-BR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Para cada livro do estudante, deverão ser indicadas 1ª e 2ª opção, de editoras diferentes; o sistema não permitirá que sejam escolhidas obras das editoras já indicadas; isso signifique que, ao escolher os dois livros dos estudantes (1ª e 2ª opção), a escola indicará </a:t>
            </a:r>
            <a:r>
              <a:rPr lang="pt-BR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obras de quatro editoras diferentes;</a:t>
            </a:r>
          </a:p>
          <a:p>
            <a:pPr marL="0" indent="0" algn="just">
              <a:buNone/>
            </a:pPr>
            <a:endParaRPr lang="pt-BR" sz="1900" dirty="0"/>
          </a:p>
          <a:p>
            <a:pPr marL="0" indent="0" algn="just">
              <a:buNone/>
            </a:pPr>
            <a:endParaRPr lang="pt-BR" sz="2000" dirty="0"/>
          </a:p>
          <a:p>
            <a:pPr algn="just"/>
            <a:endParaRPr lang="pt-BR" sz="2000" dirty="0"/>
          </a:p>
          <a:p>
            <a:endParaRPr lang="pt-BR" sz="20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96F-C9EA-4579-97E3-1EA77BCEED26}" type="slidenum">
              <a:rPr lang="pt-BR" smtClean="0"/>
              <a:t>19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33F237B-7A84-4AF6-41E1-C57B7C1CB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813" y="4543656"/>
            <a:ext cx="6224373" cy="1837672"/>
          </a:xfrm>
          <a:prstGeom prst="rect">
            <a:avLst/>
          </a:prstGeom>
        </p:spPr>
      </p:pic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1CECF0D8-2BDD-199F-BC72-310EAD5A4FCC}"/>
              </a:ext>
            </a:extLst>
          </p:cNvPr>
          <p:cNvCxnSpPr>
            <a:cxnSpLocks/>
          </p:cNvCxnSpPr>
          <p:nvPr/>
        </p:nvCxnSpPr>
        <p:spPr>
          <a:xfrm>
            <a:off x="2627784" y="5157192"/>
            <a:ext cx="50405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Conector de seta reta 4">
            <a:extLst>
              <a:ext uri="{FF2B5EF4-FFF2-40B4-BE49-F238E27FC236}">
                <a16:creationId xmlns:a16="http://schemas.microsoft.com/office/drawing/2014/main" id="{E4347482-1EFB-6E8E-8CCA-BB625150F189}"/>
              </a:ext>
            </a:extLst>
          </p:cNvPr>
          <p:cNvCxnSpPr>
            <a:cxnSpLocks/>
          </p:cNvCxnSpPr>
          <p:nvPr/>
        </p:nvCxnSpPr>
        <p:spPr>
          <a:xfrm>
            <a:off x="2627784" y="5301208"/>
            <a:ext cx="50405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357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5516" y="639936"/>
            <a:ext cx="8712968" cy="1080120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600000000000000" pitchFamily="2" charset="0"/>
              </a:rPr>
              <a:t>Escolha PNLD 2021 – Objeto 5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20056"/>
            <a:ext cx="8229600" cy="5001419"/>
          </a:xfrm>
        </p:spPr>
        <p:txBody>
          <a:bodyPr>
            <a:noAutofit/>
          </a:bodyPr>
          <a:lstStyle/>
          <a:p>
            <a:pPr marL="457200" lvl="1" indent="0" algn="just">
              <a:buNone/>
            </a:pPr>
            <a:endParaRPr lang="pt-BR" dirty="0"/>
          </a:p>
          <a:p>
            <a:pPr marL="457200" lvl="1" indent="0" algn="just">
              <a:buNone/>
            </a:pP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Participantes:</a:t>
            </a:r>
          </a:p>
          <a:p>
            <a:pPr marL="457200" lvl="1" indent="0" algn="just">
              <a:buNone/>
            </a:pP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redes de ensino e instituições federais que tenham aderido </a:t>
            </a:r>
            <a:r>
              <a:rPr lang="pt-BR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previamente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ao PNLD; e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escolas que possuem estudantes matriculados no </a:t>
            </a:r>
            <a:r>
              <a:rPr lang="pt-BR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ensino médio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(1º ao 3º ano), cadastrados no censo escolar de 2021.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96F-C9EA-4579-97E3-1EA77BCEED26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4009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7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>
            <a:noAutofit/>
          </a:bodyPr>
          <a:lstStyle/>
          <a:p>
            <a:r>
              <a:rPr lang="pt-BR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600000000000000" pitchFamily="2" charset="0"/>
              </a:rPr>
              <a:t>Informando</a:t>
            </a:r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600000000000000" pitchFamily="2" charset="0"/>
              </a:rPr>
              <a:t> as obras escolhidas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323528" y="1412776"/>
            <a:ext cx="8496944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Os dois livros destinados aos estudantes são </a:t>
            </a:r>
            <a:r>
              <a:rPr lang="pt-BR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reutilizáveis</a:t>
            </a:r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 possuem ciclo de atendimento de três anos, portanto, permanecerão em caráter </a:t>
            </a:r>
            <a:r>
              <a:rPr lang="pt-BR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provisório</a:t>
            </a:r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com os estudantes durante o ano letivo correspondente, devendo ser devolvidos para a escola após esse período para posterior utilização por outro estudante;</a:t>
            </a:r>
          </a:p>
          <a:p>
            <a:pPr algn="just"/>
            <a:endParaRPr lang="pt-B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algn="just"/>
            <a:r>
              <a:rPr lang="pt-BR" sz="1800" b="1" dirty="0">
                <a:solidFill>
                  <a:srgbClr val="FF0000"/>
                </a:solidFill>
              </a:rPr>
              <a:t>Caso a escola não queira receber determinada obra deverá indicar a opção “Não desejo receber esta obra”. </a:t>
            </a:r>
          </a:p>
          <a:p>
            <a:pPr marL="0" indent="0" algn="just">
              <a:buNone/>
            </a:pPr>
            <a:endParaRPr lang="pt-BR" sz="1900" dirty="0"/>
          </a:p>
          <a:p>
            <a:pPr marL="0" indent="0" algn="just">
              <a:buNone/>
            </a:pPr>
            <a:endParaRPr lang="pt-BR" sz="2000" dirty="0"/>
          </a:p>
          <a:p>
            <a:pPr algn="just"/>
            <a:endParaRPr lang="pt-BR" sz="2000" dirty="0"/>
          </a:p>
          <a:p>
            <a:endParaRPr lang="pt-BR" sz="20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96F-C9EA-4579-97E3-1EA77BCEED26}" type="slidenum">
              <a:rPr lang="pt-BR" smtClean="0"/>
              <a:t>20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E28F768-DC7D-164A-6287-1EE14080C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813" y="3645024"/>
            <a:ext cx="6224373" cy="1837672"/>
          </a:xfrm>
          <a:prstGeom prst="rect">
            <a:avLst/>
          </a:prstGeom>
        </p:spPr>
      </p:pic>
      <p:cxnSp>
        <p:nvCxnSpPr>
          <p:cNvPr id="9" name="Conector de seta reta 4">
            <a:extLst>
              <a:ext uri="{FF2B5EF4-FFF2-40B4-BE49-F238E27FC236}">
                <a16:creationId xmlns:a16="http://schemas.microsoft.com/office/drawing/2014/main" id="{93B10908-096D-7C7E-C0E0-DC55F56758C8}"/>
              </a:ext>
            </a:extLst>
          </p:cNvPr>
          <p:cNvCxnSpPr>
            <a:cxnSpLocks/>
          </p:cNvCxnSpPr>
          <p:nvPr/>
        </p:nvCxnSpPr>
        <p:spPr>
          <a:xfrm>
            <a:off x="1043608" y="4149080"/>
            <a:ext cx="50405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039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7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92088"/>
          </a:xfrm>
        </p:spPr>
        <p:txBody>
          <a:bodyPr>
            <a:noAutofit/>
          </a:bodyPr>
          <a:lstStyle/>
          <a:p>
            <a:r>
              <a:rPr lang="pt-BR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600000000000000" pitchFamily="2" charset="0"/>
              </a:rPr>
              <a:t>Informando</a:t>
            </a:r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600000000000000" pitchFamily="2" charset="0"/>
              </a:rPr>
              <a:t> os acervos escolhidos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11560" y="1412776"/>
            <a:ext cx="8280920" cy="4863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Cada escola deverá escolher os acervos que desejar integrar à sua biblioteca.</a:t>
            </a:r>
          </a:p>
          <a:p>
            <a:pPr algn="just"/>
            <a:endParaRPr lang="pt-BR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Serão disponibilizados no total 21 acervos, sendo cada um deles composto por 25 ou 26 obras, de editoras diferentes;</a:t>
            </a:r>
          </a:p>
          <a:p>
            <a:pPr algn="just"/>
            <a:endParaRPr lang="pt-BR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quantidade de acervos distribuídos dependerá do número de alunos que a escola tem no Ensino Médio:</a:t>
            </a:r>
            <a:endParaRPr lang="pt-BR" sz="2100" dirty="0"/>
          </a:p>
          <a:p>
            <a:pPr marL="0" indent="0" algn="just">
              <a:buNone/>
            </a:pPr>
            <a:endParaRPr lang="pt-BR" sz="2200" dirty="0"/>
          </a:p>
          <a:p>
            <a:pPr marL="0" indent="0" algn="just">
              <a:buNone/>
            </a:pPr>
            <a:endParaRPr lang="pt-BR" sz="2200" dirty="0"/>
          </a:p>
          <a:p>
            <a:pPr marL="0" indent="0" algn="just">
              <a:buNone/>
            </a:pPr>
            <a:endParaRPr lang="pt-BR" sz="2200" dirty="0"/>
          </a:p>
          <a:p>
            <a:pPr marL="0" indent="0" algn="just">
              <a:buNone/>
            </a:pPr>
            <a:endParaRPr lang="pt-BR" sz="2200" dirty="0"/>
          </a:p>
          <a:p>
            <a:pPr lvl="0" algn="just"/>
            <a:endParaRPr lang="pt-BR" sz="18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pt-BR" sz="2000" dirty="0"/>
          </a:p>
          <a:p>
            <a:pPr algn="just"/>
            <a:endParaRPr lang="pt-BR" sz="2000" dirty="0"/>
          </a:p>
          <a:p>
            <a:endParaRPr lang="pt-BR" sz="20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96F-C9EA-4579-97E3-1EA77BCEED26}" type="slidenum">
              <a:rPr lang="pt-BR" smtClean="0"/>
              <a:t>21</a:t>
            </a:fld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8521C30-96CD-069C-73C8-A3B8531AA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3664632"/>
            <a:ext cx="3528392" cy="195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3987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7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92088"/>
          </a:xfrm>
        </p:spPr>
        <p:txBody>
          <a:bodyPr>
            <a:noAutofit/>
          </a:bodyPr>
          <a:lstStyle/>
          <a:p>
            <a:r>
              <a:rPr lang="pt-BR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600000000000000" pitchFamily="2" charset="0"/>
              </a:rPr>
              <a:t>Informando</a:t>
            </a:r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600000000000000" pitchFamily="2" charset="0"/>
              </a:rPr>
              <a:t> os acervos escolhidos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48667" y="1147056"/>
            <a:ext cx="8229600" cy="5209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2000" dirty="0"/>
          </a:p>
          <a:p>
            <a:pPr algn="just"/>
            <a:r>
              <a:rPr lang="pt-BR" sz="2000" dirty="0"/>
              <a:t>Não se preocupe. O sistema informará a quantidade de acervos que a sua escola tem direito de escolher;</a:t>
            </a:r>
          </a:p>
          <a:p>
            <a:pPr algn="just"/>
            <a:r>
              <a:rPr lang="pt-BR" sz="2000" dirty="0"/>
              <a:t>Então, selecione os acervos que mais se adequam à realidade da sua escola e dos seus alunos e clique em “Salvar”; caso não deseje receber, basta clicar em “NÃO DESEJO RECEBER ACERVO LITERÁRIO”:</a:t>
            </a:r>
          </a:p>
          <a:p>
            <a:pPr algn="just"/>
            <a:endParaRPr lang="pt-BR" sz="24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96F-C9EA-4579-97E3-1EA77BCEED26}" type="slidenum">
              <a:rPr lang="pt-BR" smtClean="0"/>
              <a:t>22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66878E2-A5B3-8E4F-BE2F-B80C20E06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3" y="3225062"/>
            <a:ext cx="6408711" cy="2887781"/>
          </a:xfrm>
          <a:prstGeom prst="rect">
            <a:avLst/>
          </a:prstGeom>
        </p:spPr>
      </p:pic>
      <p:cxnSp>
        <p:nvCxnSpPr>
          <p:cNvPr id="4" name="Conector de seta reta 4">
            <a:extLst>
              <a:ext uri="{FF2B5EF4-FFF2-40B4-BE49-F238E27FC236}">
                <a16:creationId xmlns:a16="http://schemas.microsoft.com/office/drawing/2014/main" id="{64D66109-3AA6-E457-B858-62310EDF142C}"/>
              </a:ext>
            </a:extLst>
          </p:cNvPr>
          <p:cNvCxnSpPr>
            <a:cxnSpLocks/>
          </p:cNvCxnSpPr>
          <p:nvPr/>
        </p:nvCxnSpPr>
        <p:spPr>
          <a:xfrm>
            <a:off x="827584" y="3861048"/>
            <a:ext cx="50405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0B50B4CA-96F2-D809-5453-FB2930C4933F}"/>
              </a:ext>
            </a:extLst>
          </p:cNvPr>
          <p:cNvCxnSpPr>
            <a:cxnSpLocks/>
          </p:cNvCxnSpPr>
          <p:nvPr/>
        </p:nvCxnSpPr>
        <p:spPr>
          <a:xfrm>
            <a:off x="827584" y="3573016"/>
            <a:ext cx="50405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Conector de seta reta 4">
            <a:extLst>
              <a:ext uri="{FF2B5EF4-FFF2-40B4-BE49-F238E27FC236}">
                <a16:creationId xmlns:a16="http://schemas.microsoft.com/office/drawing/2014/main" id="{9F0FF6E3-7E63-EF6C-BE5D-BC65FEC26E72}"/>
              </a:ext>
            </a:extLst>
          </p:cNvPr>
          <p:cNvCxnSpPr>
            <a:cxnSpLocks/>
          </p:cNvCxnSpPr>
          <p:nvPr/>
        </p:nvCxnSpPr>
        <p:spPr>
          <a:xfrm>
            <a:off x="3419872" y="5949280"/>
            <a:ext cx="50405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024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" y="-161059"/>
            <a:ext cx="9144000" cy="697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2138" y="327229"/>
            <a:ext cx="8229600" cy="792088"/>
          </a:xfrm>
        </p:spPr>
        <p:txBody>
          <a:bodyPr>
            <a:noAutofit/>
          </a:bodyPr>
          <a:lstStyle/>
          <a:p>
            <a:pPr lvl="0"/>
            <a:r>
              <a:rPr lang="pt-BR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600000000000000" pitchFamily="2" charset="0"/>
              </a:rPr>
              <a:t>Registrando a Escolha</a:t>
            </a:r>
            <a:endParaRPr lang="pt-BR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57200" y="1412776"/>
            <a:ext cx="8229600" cy="4863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400" dirty="0"/>
              <a:t> </a:t>
            </a:r>
          </a:p>
          <a:p>
            <a:pPr marL="0" indent="0" algn="just">
              <a:buNone/>
            </a:pPr>
            <a:endParaRPr lang="pt-BR" sz="2000" dirty="0"/>
          </a:p>
          <a:p>
            <a:pPr algn="just"/>
            <a:endParaRPr lang="pt-BR" sz="2000" dirty="0"/>
          </a:p>
          <a:p>
            <a:endParaRPr lang="pt-BR" sz="20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96F-C9EA-4579-97E3-1EA77BCEED26}" type="slidenum">
              <a:rPr lang="pt-BR" smtClean="0"/>
              <a:t>23</a:t>
            </a:fld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40454" y="1097458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Guia Digital do PNLD 2021 – Objeto 5 está disponível no portal do FNDE em </a:t>
            </a:r>
            <a:r>
              <a:rPr lang="pt-BR" sz="1600" dirty="0">
                <a:hlinkClick r:id="rId3"/>
              </a:rPr>
              <a:t>https://pnld.nees.ufal.br/</a:t>
            </a:r>
            <a:r>
              <a:rPr lang="pt-BR" sz="1600" dirty="0"/>
              <a:t> </a:t>
            </a:r>
            <a:r>
              <a:rPr lang="pt-BR" sz="1600" dirty="0">
                <a:highlight>
                  <a:srgbClr val="FFFF00"/>
                </a:highlight>
              </a:rPr>
              <a:t>(ALTERAR)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 Guia Digital, no menu “Ata da Escolha”, foi disponibilizado um modelo </a:t>
            </a:r>
            <a:r>
              <a:rPr lang="pt-BR" sz="1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online</a:t>
            </a: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ata. O documento preenchido deverá ser impresso e assinado pelos professores;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/>
          </a:p>
          <a:p>
            <a:pPr algn="just"/>
            <a:endParaRPr lang="pt-B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rgbClr val="FF0000"/>
                </a:solidFill>
              </a:rPr>
              <a:t>ATENÇÃO</a:t>
            </a: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O preenchimento da ata de escolha no Guia Digital do PNLD não significa que a escola registrou a escolha do PNLD 2021 – Objeto 5. O registro da escolha é realizado no Sistema PDDE Interativo/SIMEC, que deve ser acessado em </a:t>
            </a:r>
            <a:r>
              <a:rPr lang="pt-BR" sz="1600" dirty="0">
                <a:solidFill>
                  <a:srgbClr val="FF0000"/>
                </a:solidFill>
                <a:hlinkClick r:id="rId4"/>
              </a:rPr>
              <a:t>http://pddeinterativo.mec.gov.br/</a:t>
            </a: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A176B73C-9E85-AA46-FB1B-FF976D33BC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9897" y="2636912"/>
            <a:ext cx="4353303" cy="1933722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477B5963-172E-5249-5432-637110AA1731}"/>
              </a:ext>
            </a:extLst>
          </p:cNvPr>
          <p:cNvSpPr/>
          <p:nvPr/>
        </p:nvSpPr>
        <p:spPr>
          <a:xfrm>
            <a:off x="2126927" y="4077072"/>
            <a:ext cx="644873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5142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6" y="0"/>
            <a:ext cx="8971247" cy="6858000"/>
          </a:xfrm>
          <a:prstGeom prst="rect">
            <a:avLst/>
          </a:prstGeom>
        </p:spPr>
      </p:pic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384377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pt-BR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600000000000000" pitchFamily="2" charset="0"/>
                <a:ea typeface="+mj-ea"/>
                <a:cs typeface="+mj-cs"/>
              </a:rPr>
              <a:t>Finalizando a Escolha</a:t>
            </a:r>
          </a:p>
        </p:txBody>
      </p:sp>
    </p:spTree>
    <p:extLst>
      <p:ext uri="{BB962C8B-B14F-4D97-AF65-F5344CB8AC3E}">
        <p14:creationId xmlns:p14="http://schemas.microsoft.com/office/powerpoint/2010/main" val="42079322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" y="-27384"/>
            <a:ext cx="9144000" cy="697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92088"/>
          </a:xfrm>
        </p:spPr>
        <p:txBody>
          <a:bodyPr>
            <a:noAutofit/>
          </a:bodyPr>
          <a:lstStyle/>
          <a:p>
            <a:r>
              <a:rPr lang="pt-BR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600000000000000" pitchFamily="2" charset="0"/>
              </a:rPr>
              <a:t>Finalizando a escolha das obras</a:t>
            </a:r>
            <a:endParaRPr lang="pt-BR" sz="2800" b="1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48667" y="1147056"/>
            <a:ext cx="8229600" cy="5209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600" dirty="0"/>
              <a:t>O </a:t>
            </a: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registro da escolha poderá ser alterado a qualquer momento durante o período da escolha, </a:t>
            </a:r>
            <a:r>
              <a:rPr lang="pt-BR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desde que não finalizada</a:t>
            </a: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; </a:t>
            </a:r>
          </a:p>
          <a:p>
            <a:pPr algn="just"/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Para efetivar o registro da sua escola, é necessário finalizá-lo, na última aba, “Finalizar”. Lembre-se de que, ao clicar em “Finalizar Escolha – PNLD 2021 Literário”, o registro não poderá mais ser alterado, mesmo que ainda esteja vigente o período de registro para a escolha; por isso, antes de finalizar a escolha da sua escola, certifique-se de que as obras registradas estão de acordo com a ata da reunião de escolha;</a:t>
            </a:r>
            <a:endParaRPr lang="pt-BR" sz="16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96F-C9EA-4579-97E3-1EA77BCEED26}" type="slidenum">
              <a:rPr lang="pt-BR" smtClean="0"/>
              <a:t>25</a:t>
            </a:fld>
            <a:endParaRPr lang="pt-BR"/>
          </a:p>
        </p:txBody>
      </p:sp>
      <p:pic>
        <p:nvPicPr>
          <p:cNvPr id="4" name="Imagem 3" descr="Tabela&#10;&#10;Descrição gerada automaticamente">
            <a:extLst>
              <a:ext uri="{FF2B5EF4-FFF2-40B4-BE49-F238E27FC236}">
                <a16:creationId xmlns:a16="http://schemas.microsoft.com/office/drawing/2014/main" id="{E9BB847E-526A-DB45-0A86-F859C636FB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678"/>
          <a:stretch/>
        </p:blipFill>
        <p:spPr>
          <a:xfrm>
            <a:off x="647564" y="3040242"/>
            <a:ext cx="7848872" cy="2621006"/>
          </a:xfrm>
          <a:prstGeom prst="rect">
            <a:avLst/>
          </a:prstGeom>
        </p:spPr>
      </p:pic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D06E1726-3E34-6CE5-5DCE-E393507FFD34}"/>
              </a:ext>
            </a:extLst>
          </p:cNvPr>
          <p:cNvCxnSpPr>
            <a:cxnSpLocks/>
          </p:cNvCxnSpPr>
          <p:nvPr/>
        </p:nvCxnSpPr>
        <p:spPr>
          <a:xfrm>
            <a:off x="3563888" y="5373216"/>
            <a:ext cx="50405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DA539E19-E694-3880-226B-CC2EDE38EE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956" t="27307" r="40813" b="18147"/>
          <a:stretch/>
        </p:blipFill>
        <p:spPr>
          <a:xfrm>
            <a:off x="4788023" y="5589240"/>
            <a:ext cx="2376265" cy="432048"/>
          </a:xfrm>
          <a:prstGeom prst="rect">
            <a:avLst/>
          </a:prstGeom>
        </p:spPr>
      </p:pic>
      <p:pic>
        <p:nvPicPr>
          <p:cNvPr id="10" name="Gráfico 9" descr="Lupa com preenchimento sólido">
            <a:extLst>
              <a:ext uri="{FF2B5EF4-FFF2-40B4-BE49-F238E27FC236}">
                <a16:creationId xmlns:a16="http://schemas.microsoft.com/office/drawing/2014/main" id="{FFE9D3DA-6902-CE31-ACE0-601F287A10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62874" y="5276056"/>
            <a:ext cx="313184" cy="31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759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4701" y="471748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600000000000000" pitchFamily="2" charset="0"/>
              </a:rPr>
              <a:t>Finalizando a escolha das obras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5420" y="1124744"/>
            <a:ext cx="8229600" cy="49580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2400" dirty="0">
              <a:latin typeface="+mj-lt"/>
            </a:endParaRPr>
          </a:p>
          <a:p>
            <a:pPr algn="just"/>
            <a:r>
              <a:rPr lang="pt-B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Após a finalização da escolha, o comprovante de escolha ficará disponível para </a:t>
            </a:r>
            <a:r>
              <a:rPr lang="pt-BR" sz="2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download</a:t>
            </a:r>
            <a:r>
              <a:rPr lang="pt-B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96F-C9EA-4579-97E3-1EA77BCEED26}" type="slidenum">
              <a:rPr lang="pt-BR" smtClean="0"/>
              <a:t>26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E642B1B-F8B6-14BA-EF1B-8D59A60B9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2389993"/>
            <a:ext cx="3770134" cy="369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6098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rmAutofit/>
          </a:bodyPr>
          <a:lstStyle/>
          <a:p>
            <a:r>
              <a:rPr lang="pt-BR" sz="4800" b="1" dirty="0">
                <a:solidFill>
                  <a:srgbClr val="C00000"/>
                </a:solidFill>
                <a:latin typeface="Segoe Print" panose="02000600000000000000" pitchFamily="2" charset="0"/>
              </a:rPr>
              <a:t>Importante!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pt-BR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as escolas de redes de ensino que aderiram ao Programa e que não acessarem o PDDE Interativo/SIMEC ou não finalizarem a escolha, serão encaminhados acervos compostos pelos títulos constantes no guia do PNLD Literário 2021, conforme critérios definidos pelo FNDE;</a:t>
            </a:r>
          </a:p>
          <a:p>
            <a:pPr algn="just"/>
            <a:endParaRPr lang="pt-BR" sz="24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 comunicados sobre a escolha serão encaminhados para o e-mail cadastrado no PDDE Interativo/SIMEC. Por isso é muito importante mantê-lo atualizado. </a:t>
            </a:r>
          </a:p>
          <a:p>
            <a:pPr marL="0" indent="0" algn="just">
              <a:buNone/>
            </a:pPr>
            <a:endParaRPr lang="pt-BR" sz="2800" dirty="0">
              <a:latin typeface="+mj-lt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96F-C9EA-4579-97E3-1EA77BCEED26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17941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600000000000000" pitchFamily="2" charset="0"/>
              </a:rPr>
              <a:t>Escolha sem Fraude!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3480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 houver qualquer indício de fraude no registro da escolha, a direção da escola ou a Secretaria de Educação deve relatar o ocorrido ao FNDE imediatamente;</a:t>
            </a:r>
          </a:p>
          <a:p>
            <a:pPr algn="just"/>
            <a:r>
              <a:rPr lang="pt-BR" b="1" dirty="0">
                <a:solidFill>
                  <a:srgbClr val="FF0000"/>
                </a:solidFill>
              </a:rPr>
              <a:t>ATENÇÃO! </a:t>
            </a:r>
            <a:r>
              <a:rPr lang="pt-BR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Não será necessário encaminhar boletim de ocorrência; </a:t>
            </a: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Lembre-se que é responsabilidade dos dirigentes e professores denunciar quaisquer violações às normas de conduta do PNLD por intermédio do e-mail: </a:t>
            </a:r>
            <a:r>
              <a:rPr lang="pt-BR" b="1" dirty="0">
                <a:hlinkClick r:id="rId3"/>
              </a:rPr>
              <a:t>ceac@fnde.gov.br</a:t>
            </a:r>
            <a:r>
              <a:rPr lang="pt-BR" b="1" dirty="0"/>
              <a:t>.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96F-C9EA-4579-97E3-1EA77BCEED26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9418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6" y="0"/>
            <a:ext cx="8971247" cy="6858000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685799" y="26369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t-BR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600000000000000" pitchFamily="2" charset="0"/>
              </a:rPr>
              <a:t>Acessando</a:t>
            </a:r>
            <a:r>
              <a:rPr lang="pt-BR" sz="6600" b="1" dirty="0">
                <a:latin typeface="Segoe Print" panose="02000600000000000000" pitchFamily="2" charset="0"/>
              </a:rPr>
              <a:t> o </a:t>
            </a:r>
            <a:r>
              <a:rPr lang="pt-BR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600000000000000" pitchFamily="2" charset="0"/>
              </a:rPr>
              <a:t>Sistema</a:t>
            </a:r>
            <a:br>
              <a:rPr lang="pt-BR" sz="6600" b="1" dirty="0">
                <a:latin typeface="Segoe Print" panose="02000600000000000000" pitchFamily="2" charset="0"/>
              </a:rPr>
            </a:br>
            <a:r>
              <a:rPr lang="pt-BR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600000000000000" pitchFamily="2" charset="0"/>
              </a:rPr>
              <a:t>PDDE Interativo/SIMEC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96F-C9EA-4579-97E3-1EA77BCEED26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0220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80120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600000000000000" pitchFamily="2" charset="0"/>
              </a:rPr>
              <a:t>Acessando o Sistema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5516" y="2028646"/>
            <a:ext cx="8712968" cy="4713387"/>
          </a:xfrm>
        </p:spPr>
        <p:txBody>
          <a:bodyPr>
            <a:noAutofit/>
          </a:bodyPr>
          <a:lstStyle/>
          <a:p>
            <a:pPr algn="just"/>
            <a:r>
              <a:rPr lang="pt-BR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escolha é realizada no </a:t>
            </a:r>
            <a:r>
              <a:rPr lang="pt-BR" sz="23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Sistema PDDE Interativo/ SIMEC</a:t>
            </a:r>
            <a:r>
              <a:rPr lang="pt-BR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</a:p>
          <a:p>
            <a:pPr algn="just"/>
            <a:r>
              <a:rPr lang="pt-BR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Escolas </a:t>
            </a:r>
            <a:r>
              <a:rPr lang="pt-BR" sz="23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municipais</a:t>
            </a:r>
            <a:r>
              <a:rPr lang="pt-BR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ou </a:t>
            </a:r>
            <a:r>
              <a:rPr lang="pt-BR" sz="23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estaduais</a:t>
            </a:r>
            <a:r>
              <a:rPr lang="pt-BR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que ainda </a:t>
            </a:r>
            <a:r>
              <a:rPr lang="pt-BR" sz="2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não tenham acesso ao sistema</a:t>
            </a:r>
            <a:r>
              <a:rPr lang="pt-BR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devem solicitá-lo à sua </a:t>
            </a:r>
            <a:r>
              <a:rPr lang="pt-BR" sz="23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Secretaria de Educação</a:t>
            </a:r>
            <a:r>
              <a:rPr lang="pt-BR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; </a:t>
            </a:r>
          </a:p>
          <a:p>
            <a:pPr algn="just"/>
            <a:r>
              <a:rPr lang="pt-BR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Escolas </a:t>
            </a:r>
            <a:r>
              <a:rPr lang="pt-BR" sz="23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federais</a:t>
            </a:r>
            <a:r>
              <a:rPr lang="pt-BR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que </a:t>
            </a:r>
            <a:r>
              <a:rPr lang="pt-BR" sz="2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não tenham acesso ao sistema</a:t>
            </a:r>
            <a:r>
              <a:rPr lang="pt-BR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devem solicitá-lo ao </a:t>
            </a:r>
            <a:r>
              <a:rPr lang="pt-BR" sz="23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FNDE</a:t>
            </a:r>
            <a:r>
              <a:rPr lang="pt-BR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Para tanto, o diretor geral deverá encaminhar o termo de posse, documento de identificação digitalizados e CPF digitalizados para o e-mail </a:t>
            </a:r>
            <a:r>
              <a:rPr lang="pt-BR" sz="2300" dirty="0">
                <a:solidFill>
                  <a:schemeClr val="tx1">
                    <a:lumMod val="85000"/>
                    <a:lumOff val="1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livrodidatico@fnde.gov.br</a:t>
            </a:r>
            <a:r>
              <a:rPr lang="pt-BR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</a:p>
          <a:p>
            <a:pPr algn="just"/>
            <a:r>
              <a:rPr lang="pt-BR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Apenas o(a) gestor(a) da escola poderá realizar o registro dos livros escolhidos no sistema;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96F-C9EA-4579-97E3-1EA77BCEED26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8644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37728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600000000000000" pitchFamily="2" charset="0"/>
              </a:rPr>
              <a:t>Acessando o Sistema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09207"/>
          </a:xfrm>
        </p:spPr>
        <p:txBody>
          <a:bodyPr/>
          <a:lstStyle/>
          <a:p>
            <a:pPr algn="just"/>
            <a:r>
              <a:rPr lang="pt-BR" sz="23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Para acessar o Sistema, utilize o navegador </a:t>
            </a:r>
            <a:r>
              <a:rPr lang="pt-BR" sz="235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Mozilla Firefox </a:t>
            </a:r>
            <a:r>
              <a:rPr lang="pt-BR" sz="23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ou </a:t>
            </a:r>
            <a:r>
              <a:rPr lang="pt-BR" sz="235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Google Chrome</a:t>
            </a:r>
            <a:r>
              <a:rPr lang="pt-BR" sz="23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</a:p>
          <a:p>
            <a:pPr algn="just"/>
            <a:r>
              <a:rPr lang="pt-BR" sz="23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O(A) gestor(a) da escola deverá acessar o endereço </a:t>
            </a:r>
            <a:r>
              <a:rPr lang="pt-BR" sz="2350" dirty="0">
                <a:solidFill>
                  <a:schemeClr val="tx1">
                    <a:lumMod val="85000"/>
                    <a:lumOff val="1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http://pddeinterativo.mec.gov.br/</a:t>
            </a:r>
            <a:r>
              <a:rPr lang="pt-BR" sz="23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;   </a:t>
            </a:r>
          </a:p>
          <a:p>
            <a:pPr algn="just"/>
            <a:r>
              <a:rPr lang="pt-BR" sz="23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acesso é feito com o CPF do(a) gestor(a) de cada escola e com senha pessoal e intransferível; preenchidos esses campos, clique em “entrar”;</a:t>
            </a:r>
          </a:p>
          <a:p>
            <a:endParaRPr lang="pt-BR" sz="2800" dirty="0"/>
          </a:p>
          <a:p>
            <a:pPr marL="0" indent="11113"/>
            <a:endParaRPr lang="pt-BR" sz="2400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96F-C9EA-4579-97E3-1EA77BCEED26}" type="slidenum">
              <a:rPr lang="pt-BR" smtClean="0"/>
              <a:t>5</a:t>
            </a:fld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739" y="4094386"/>
            <a:ext cx="3258666" cy="2148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ector de seta reta 10"/>
          <p:cNvCxnSpPr/>
          <p:nvPr/>
        </p:nvCxnSpPr>
        <p:spPr bwMode="auto">
          <a:xfrm flipH="1">
            <a:off x="3661155" y="4891080"/>
            <a:ext cx="792088" cy="19292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Conector de seta reta 11"/>
          <p:cNvCxnSpPr/>
          <p:nvPr/>
        </p:nvCxnSpPr>
        <p:spPr bwMode="auto">
          <a:xfrm flipH="1">
            <a:off x="3627904" y="4492528"/>
            <a:ext cx="790176" cy="18814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148243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0874" y="754650"/>
            <a:ext cx="8229600" cy="1143000"/>
          </a:xfrm>
        </p:spPr>
        <p:txBody>
          <a:bodyPr/>
          <a:lstStyle/>
          <a:p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600000000000000" pitchFamily="2" charset="0"/>
              </a:rPr>
              <a:t>Acessando o Sistema</a:t>
            </a:r>
            <a:endParaRPr lang="pt-BR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83965"/>
            <a:ext cx="8229600" cy="4785395"/>
          </a:xfrm>
        </p:spPr>
        <p:txBody>
          <a:bodyPr>
            <a:normAutofit/>
          </a:bodyPr>
          <a:lstStyle/>
          <a:p>
            <a:pPr algn="just"/>
            <a:r>
              <a:rPr lang="pt-B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Agora ficou ainda mais seguro o registro da Escolha do PNLD! O acesso ao sistema está vinculado ao CPF e à senha do gestor;</a:t>
            </a:r>
          </a:p>
          <a:p>
            <a:pPr algn="just"/>
            <a:r>
              <a:rPr lang="pt-B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Para impedir fraudes, é importante que somente a direção da escola tenha acesso à senha do sistema;</a:t>
            </a:r>
          </a:p>
          <a:p>
            <a:pPr algn="just"/>
            <a:r>
              <a:rPr lang="pt-BR" sz="2800" b="1" dirty="0">
                <a:solidFill>
                  <a:srgbClr val="C00000"/>
                </a:solidFill>
              </a:rPr>
              <a:t>Atenção</a:t>
            </a:r>
            <a:r>
              <a:rPr lang="pt-B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O sigilo da senha é imprescindível!</a:t>
            </a:r>
          </a:p>
          <a:p>
            <a:r>
              <a:rPr lang="pt-B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Verifique se a senha é segura e, se for o caso, troque sua senha!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96F-C9EA-4579-97E3-1EA77BCEED26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6017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5389047"/>
          </a:xfrm>
        </p:spPr>
        <p:txBody>
          <a:bodyPr>
            <a:normAutofit/>
          </a:bodyPr>
          <a:lstStyle/>
          <a:p>
            <a:pPr lvl="0"/>
            <a:endParaRPr lang="pt-BR" sz="2400" dirty="0"/>
          </a:p>
          <a:p>
            <a:pPr lvl="0"/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Ao acessar, clique na aba “Livro”: </a:t>
            </a:r>
          </a:p>
          <a:p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 sequência, o Sistema apresentará a seguinte tela:</a:t>
            </a:r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pPr marL="0" indent="0">
              <a:buNone/>
            </a:pPr>
            <a:endParaRPr lang="pt-BR" sz="2400" dirty="0"/>
          </a:p>
          <a:p>
            <a:r>
              <a:rPr lang="pt-BR" sz="2400" dirty="0"/>
              <a:t>Clique no ícone       que está localizado na coluna “Ação”;</a:t>
            </a:r>
          </a:p>
          <a:p>
            <a:pPr marL="0" indent="0">
              <a:buNone/>
            </a:pPr>
            <a:endParaRPr lang="pt-BR" sz="2400" dirty="0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V="1">
            <a:off x="1763688" y="3830066"/>
            <a:ext cx="1008112" cy="504056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96F-C9EA-4579-97E3-1EA77BCEED26}" type="slidenum">
              <a:rPr lang="pt-BR" smtClean="0"/>
              <a:t>7</a:t>
            </a:fld>
            <a:endParaRPr lang="pt-B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76" y="5372728"/>
            <a:ext cx="363007" cy="34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ctor de seta reta 5"/>
          <p:cNvCxnSpPr/>
          <p:nvPr/>
        </p:nvCxnSpPr>
        <p:spPr>
          <a:xfrm>
            <a:off x="1043608" y="4365104"/>
            <a:ext cx="288032" cy="3600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1331640" y="484783"/>
            <a:ext cx="61746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600000000000000" pitchFamily="2" charset="0"/>
                <a:ea typeface="+mj-ea"/>
                <a:cs typeface="+mj-cs"/>
              </a:rPr>
              <a:t>Acessando o Sistema</a:t>
            </a:r>
          </a:p>
        </p:txBody>
      </p:sp>
      <p:pic>
        <p:nvPicPr>
          <p:cNvPr id="10" name="Imagem 9"/>
          <p:cNvPicPr/>
          <p:nvPr/>
        </p:nvPicPr>
        <p:blipFill rotWithShape="1">
          <a:blip r:embed="rId4"/>
          <a:srcRect l="1956" t="21340" r="94634" b="75778"/>
          <a:stretch/>
        </p:blipFill>
        <p:spPr bwMode="auto">
          <a:xfrm>
            <a:off x="5004048" y="1310545"/>
            <a:ext cx="1008112" cy="534279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189" y="2348880"/>
            <a:ext cx="8104939" cy="2694036"/>
          </a:xfrm>
          <a:prstGeom prst="rect">
            <a:avLst/>
          </a:prstGeom>
        </p:spPr>
      </p:pic>
      <p:cxnSp>
        <p:nvCxnSpPr>
          <p:cNvPr id="12" name="Conector de Seta Reta 11"/>
          <p:cNvCxnSpPr/>
          <p:nvPr/>
        </p:nvCxnSpPr>
        <p:spPr>
          <a:xfrm>
            <a:off x="539552" y="4365104"/>
            <a:ext cx="216024" cy="36004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341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848265"/>
            <a:ext cx="8496944" cy="538904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pt-BR" sz="2400" dirty="0"/>
          </a:p>
          <a:p>
            <a:pPr lvl="0"/>
            <a:r>
              <a:rPr lang="pt-B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Ao clicar no ícone      , o(a) gestor(a) deverá clicar em “Acessar NOVAS FUNCIONALIDADES”:</a:t>
            </a:r>
          </a:p>
          <a:p>
            <a:pPr lvl="0"/>
            <a:endParaRPr lang="pt-BR" sz="2400" dirty="0"/>
          </a:p>
          <a:p>
            <a:pPr lvl="0"/>
            <a:endParaRPr lang="pt-BR" sz="2400" dirty="0"/>
          </a:p>
          <a:p>
            <a:pPr lvl="0"/>
            <a:endParaRPr lang="pt-BR" sz="2400" dirty="0"/>
          </a:p>
          <a:p>
            <a:r>
              <a:rPr lang="pt-B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 sequência, o gestor </a:t>
            </a:r>
            <a:r>
              <a:rPr lang="pt-BR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será direcionado ao SIMEC</a:t>
            </a:r>
            <a:r>
              <a:rPr lang="pt-B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onde clicará em “Escolha” e selecionará o Programa: </a:t>
            </a:r>
            <a:r>
              <a:rPr lang="pt-BR" sz="2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PNLD 2021 – Ensino Médio (Objeto 5 – Obras Literárias)</a:t>
            </a:r>
          </a:p>
          <a:p>
            <a:endParaRPr lang="pt-BR" sz="2400" dirty="0"/>
          </a:p>
          <a:p>
            <a:pPr marL="0" lvl="0" indent="0">
              <a:buNone/>
            </a:pPr>
            <a:endParaRPr lang="pt-BR" sz="2400" dirty="0"/>
          </a:p>
          <a:p>
            <a:pPr marL="0" lvl="0" indent="0">
              <a:buNone/>
            </a:pPr>
            <a:endParaRPr lang="pt-BR" sz="2400" dirty="0"/>
          </a:p>
          <a:p>
            <a:pPr lvl="0"/>
            <a:endParaRPr lang="pt-BR" sz="2400" dirty="0"/>
          </a:p>
          <a:p>
            <a:pPr lvl="0"/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96F-C9EA-4579-97E3-1EA77BCEED26}" type="slidenum">
              <a:rPr lang="pt-BR" smtClean="0"/>
              <a:t>8</a:t>
            </a:fld>
            <a:endParaRPr lang="pt-B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320518"/>
            <a:ext cx="363007" cy="34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331640" y="575329"/>
            <a:ext cx="61746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600000000000000" pitchFamily="2" charset="0"/>
                <a:ea typeface="+mj-ea"/>
                <a:cs typeface="+mj-cs"/>
              </a:rPr>
              <a:t>Acessando o Sistema</a:t>
            </a:r>
          </a:p>
        </p:txBody>
      </p:sp>
      <p:pic>
        <p:nvPicPr>
          <p:cNvPr id="1026" name="Picture 2" descr="C:\Users\76175928172.FNDE\Desktop\E-MAILS\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83"/>
          <a:stretch/>
        </p:blipFill>
        <p:spPr bwMode="auto">
          <a:xfrm>
            <a:off x="1331640" y="2093138"/>
            <a:ext cx="6426386" cy="12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0A0438E-8D41-420E-63D7-5F7743BCD50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6693"/>
          <a:stretch/>
        </p:blipFill>
        <p:spPr>
          <a:xfrm>
            <a:off x="764955" y="4429863"/>
            <a:ext cx="7614090" cy="1107619"/>
          </a:xfrm>
          <a:prstGeom prst="rect">
            <a:avLst/>
          </a:prstGeom>
        </p:spPr>
      </p:pic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42C1AF68-D904-120A-C260-34123FD50B92}"/>
              </a:ext>
            </a:extLst>
          </p:cNvPr>
          <p:cNvCxnSpPr>
            <a:cxnSpLocks/>
          </p:cNvCxnSpPr>
          <p:nvPr/>
        </p:nvCxnSpPr>
        <p:spPr>
          <a:xfrm>
            <a:off x="1475656" y="5428811"/>
            <a:ext cx="447639" cy="164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tângulo 10">
            <a:extLst>
              <a:ext uri="{FF2B5EF4-FFF2-40B4-BE49-F238E27FC236}">
                <a16:creationId xmlns:a16="http://schemas.microsoft.com/office/drawing/2014/main" id="{ACF96696-E29D-24A9-4A4C-8C936375C013}"/>
              </a:ext>
            </a:extLst>
          </p:cNvPr>
          <p:cNvSpPr/>
          <p:nvPr/>
        </p:nvSpPr>
        <p:spPr>
          <a:xfrm>
            <a:off x="1187624" y="4437112"/>
            <a:ext cx="360040" cy="245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DE"/>
          </a:p>
        </p:txBody>
      </p:sp>
    </p:spTree>
    <p:extLst>
      <p:ext uri="{BB962C8B-B14F-4D97-AF65-F5344CB8AC3E}">
        <p14:creationId xmlns:p14="http://schemas.microsoft.com/office/powerpoint/2010/main" val="1074339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35105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764704"/>
            <a:ext cx="8317572" cy="4752528"/>
          </a:xfrm>
        </p:spPr>
        <p:txBody>
          <a:bodyPr>
            <a:normAutofit/>
          </a:bodyPr>
          <a:lstStyle/>
          <a:p>
            <a:pPr algn="just"/>
            <a:r>
              <a:rPr lang="pt-B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 primeira aba, “Orientações”, a escola </a:t>
            </a:r>
            <a:r>
              <a:rPr lang="pt-BR" sz="22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deverá</a:t>
            </a:r>
            <a:r>
              <a:rPr lang="pt-B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informar se recebeu visitas de representantes para divulgar materiais do </a:t>
            </a:r>
            <a:r>
              <a:rPr lang="pt-BR" sz="2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PNLD 2021 – Objeto 5 – Obras Literárias;</a:t>
            </a:r>
            <a:endParaRPr lang="pt-BR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/>
          </a:p>
          <a:p>
            <a:pPr lvl="0"/>
            <a:endParaRPr lang="pt-BR" sz="2400" dirty="0"/>
          </a:p>
          <a:p>
            <a:pPr marL="0" lvl="0" indent="0" algn="just">
              <a:buNone/>
            </a:pPr>
            <a:r>
              <a:rPr lang="pt-BR" sz="2200" b="1" dirty="0">
                <a:solidFill>
                  <a:srgbClr val="FF0000"/>
                </a:solidFill>
              </a:rPr>
              <a:t>Atenção</a:t>
            </a:r>
            <a:r>
              <a:rPr lang="pt-B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caso selecione a opção “SIM”, a escola será direcionada para a aba “Representantes”, onde deverá indicar a editora e o nome do representante. Após o preenchimento dos dados, deverá retornar para a aba “Escolha” e continuar o processo de registro:</a:t>
            </a:r>
          </a:p>
          <a:p>
            <a:pPr marL="0" lvl="0" indent="0">
              <a:buNone/>
            </a:pP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96F-C9EA-4579-97E3-1EA77BCEED26}" type="slidenum">
              <a:rPr lang="pt-BR" smtClean="0"/>
              <a:t>9</a:t>
            </a:fld>
            <a:endParaRPr lang="pt-BR"/>
          </a:p>
        </p:txBody>
      </p:sp>
      <p:pic>
        <p:nvPicPr>
          <p:cNvPr id="9" name="Imagem 8"/>
          <p:cNvPicPr/>
          <p:nvPr/>
        </p:nvPicPr>
        <p:blipFill rotWithShape="1">
          <a:blip r:embed="rId3"/>
          <a:srcRect l="3705" t="31622" r="47435" b="55712"/>
          <a:stretch/>
        </p:blipFill>
        <p:spPr bwMode="auto">
          <a:xfrm>
            <a:off x="512827" y="4681064"/>
            <a:ext cx="8217960" cy="7709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1403648" y="4890260"/>
            <a:ext cx="613364" cy="4211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5868144" y="4843310"/>
            <a:ext cx="1107231" cy="4857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D14468E-F938-9AE9-AC48-44B1EDC74B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892" y="1827667"/>
            <a:ext cx="8317573" cy="131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7405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11218</TotalTime>
  <Words>1610</Words>
  <Application>Microsoft Macintosh PowerPoint</Application>
  <PresentationFormat>Apresentação na tela (4:3)</PresentationFormat>
  <Paragraphs>171</Paragraphs>
  <Slides>28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2" baseType="lpstr">
      <vt:lpstr>Arial</vt:lpstr>
      <vt:lpstr>Calibri</vt:lpstr>
      <vt:lpstr>Segoe Print</vt:lpstr>
      <vt:lpstr>Tema do Office</vt:lpstr>
      <vt:lpstr>Registro da Escolha - PNLD 2021 Objeto 5 Obras Literárias</vt:lpstr>
      <vt:lpstr>Escolha PNLD 2021 – Objeto 5</vt:lpstr>
      <vt:lpstr>Acessando o Sistema PDDE Interativo/SIMEC</vt:lpstr>
      <vt:lpstr>Acessando o Sistema</vt:lpstr>
      <vt:lpstr>Acessando o Sistema</vt:lpstr>
      <vt:lpstr>Acessando o Sistema</vt:lpstr>
      <vt:lpstr>Apresentação do PowerPoint</vt:lpstr>
      <vt:lpstr>Apresentação do PowerPoint</vt:lpstr>
      <vt:lpstr>Apresentação do PowerPoint</vt:lpstr>
      <vt:lpstr>Termos e Condições </vt:lpstr>
      <vt:lpstr>Apresentação do PowerPoint</vt:lpstr>
      <vt:lpstr>Ao aceitar os termos e as condições, o(a) gestor(a) da escola deve informar sua data de nascimento e o nome da mãe, conforme consta na base da Receita Federal. Essa é uma forma de garantir a segurança do sistema de escolha; </vt:lpstr>
      <vt:lpstr>Apresentação do PowerPoint</vt:lpstr>
      <vt:lpstr>Registro da Escolha</vt:lpstr>
      <vt:lpstr>Registro da Escolha</vt:lpstr>
      <vt:lpstr>Registro da Escolha</vt:lpstr>
      <vt:lpstr>Registro da Escolha</vt:lpstr>
      <vt:lpstr>Registro da Escolha</vt:lpstr>
      <vt:lpstr>Informando as obras escolhidas</vt:lpstr>
      <vt:lpstr>Informando as obras escolhidas</vt:lpstr>
      <vt:lpstr>Informando os acervos escolhidos</vt:lpstr>
      <vt:lpstr>Informando os acervos escolhidos</vt:lpstr>
      <vt:lpstr>Registrando a Escolha</vt:lpstr>
      <vt:lpstr>Apresentação do PowerPoint</vt:lpstr>
      <vt:lpstr>Finalizando a escolha das obras</vt:lpstr>
      <vt:lpstr>Finalizando a escolha das obras</vt:lpstr>
      <vt:lpstr>Importante!</vt:lpstr>
      <vt:lpstr>Escolha sem Fraude!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Passo a Passo da Escolha do PNLD 2021 - Objeto 5 Obras Literárias</dc:title>
  <dc:creator>ana.quemel@fnde.gov.br</dc:creator>
  <cp:lastModifiedBy>Sâmella Michelly Freitas Russo</cp:lastModifiedBy>
  <cp:revision>349</cp:revision>
  <cp:lastPrinted>2017-08-11T18:09:36Z</cp:lastPrinted>
  <dcterms:created xsi:type="dcterms:W3CDTF">2014-08-18T22:47:07Z</dcterms:created>
  <dcterms:modified xsi:type="dcterms:W3CDTF">2022-11-09T14:55:26Z</dcterms:modified>
</cp:coreProperties>
</file>