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Questrial" charset="1" panose="02000000000000000000"/>
      <p:regular r:id="rId23"/>
    </p:embeddedFont>
    <p:embeddedFont>
      <p:font typeface="Codec Pro Bold" charset="1" panose="00000600000000000000"/>
      <p:regular r:id="rId24"/>
    </p:embeddedFont>
    <p:embeddedFont>
      <p:font typeface="Codec Pro" charset="1" panose="000005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417316" y="-72537"/>
            <a:ext cx="5086281" cy="1524570"/>
            <a:chOff x="0" y="0"/>
            <a:chExt cx="6091008" cy="18257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91047" cy="1825752"/>
            </a:xfrm>
            <a:custGeom>
              <a:avLst/>
              <a:gdLst/>
              <a:ahLst/>
              <a:cxnLst/>
              <a:rect r="r" b="b" t="t" l="l"/>
              <a:pathLst>
                <a:path h="1825752" w="6091047">
                  <a:moveTo>
                    <a:pt x="0" y="0"/>
                  </a:moveTo>
                  <a:lnTo>
                    <a:pt x="6091047" y="0"/>
                  </a:lnTo>
                  <a:lnTo>
                    <a:pt x="6091047" y="1825752"/>
                  </a:lnTo>
                  <a:lnTo>
                    <a:pt x="0" y="1825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3" r="0" b="-41"/>
              </a:stretch>
            </a:blipFill>
          </p:spPr>
        </p:sp>
      </p:grpSp>
      <p:sp>
        <p:nvSpPr>
          <p:cNvPr name="AutoShape 5" id="5"/>
          <p:cNvSpPr/>
          <p:nvPr/>
        </p:nvSpPr>
        <p:spPr>
          <a:xfrm>
            <a:off x="205210" y="1344900"/>
            <a:ext cx="57226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6" id="6"/>
          <p:cNvSpPr/>
          <p:nvPr/>
        </p:nvSpPr>
        <p:spPr>
          <a:xfrm>
            <a:off x="205210" y="2853404"/>
            <a:ext cx="57226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3991919" y="1473596"/>
            <a:ext cx="4296081" cy="1251233"/>
          </a:xfrm>
          <a:custGeom>
            <a:avLst/>
            <a:gdLst/>
            <a:ahLst/>
            <a:cxnLst/>
            <a:rect r="r" b="b" t="t" l="l"/>
            <a:pathLst>
              <a:path h="1251233" w="4296081">
                <a:moveTo>
                  <a:pt x="0" y="0"/>
                </a:moveTo>
                <a:lnTo>
                  <a:pt x="4296081" y="0"/>
                </a:lnTo>
                <a:lnTo>
                  <a:pt x="4296081" y="1251234"/>
                </a:lnTo>
                <a:lnTo>
                  <a:pt x="0" y="12512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0612" y="298460"/>
            <a:ext cx="5710106" cy="730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>
                <a:solidFill>
                  <a:srgbClr val="050A30"/>
                </a:solidFill>
                <a:latin typeface="Questrial"/>
                <a:ea typeface="Questrial"/>
                <a:cs typeface="Questrial"/>
                <a:sym typeface="Questrial"/>
              </a:rPr>
              <a:t>PNLD - Anos Iniciais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5210" y="1490156"/>
            <a:ext cx="5616461" cy="1122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7"/>
              </a:lnSpc>
            </a:pPr>
            <a:r>
              <a:rPr lang="en-US" sz="3199" b="true">
                <a:solidFill>
                  <a:srgbClr val="050A3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Obras Didáticas e Obras de</a:t>
            </a:r>
          </a:p>
          <a:p>
            <a:pPr algn="ctr">
              <a:lnSpc>
                <a:spcPts val="4299"/>
              </a:lnSpc>
            </a:pPr>
            <a:r>
              <a:rPr lang="en-US" sz="3199" b="true">
                <a:solidFill>
                  <a:srgbClr val="050A3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Apoio Teórico-Metodológico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1632" y="2900402"/>
            <a:ext cx="4523615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b="true">
                <a:solidFill>
                  <a:srgbClr val="050A3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Audiência pública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22223" y="9904948"/>
            <a:ext cx="4523615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 b="true">
                <a:solidFill>
                  <a:srgbClr val="050A3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24/01/2025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36662" y="979683"/>
            <a:ext cx="17414677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Características das Obras Didáticas para 3º, 4º e 5º Anos (Categoria 2)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891258"/>
            <a:ext cx="16230600" cy="186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Além dos critérios gerais e dos critérios específicos do componente, a coleção deve apresentar as competências específicas e as habilidades dos componentes dispostos na BNCC, apontando para professores, seus aprofundamentos e oportunidades de recomposição das aprendizagens.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97517" y="3346120"/>
            <a:ext cx="16230600" cy="952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Para preservar a reutilização, atividades de obras não consumíveis não podem sugerir a realização da atividade no livro e devem incentivar a escrita da resposta em local apropriado. 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943727"/>
            <a:ext cx="16230600" cy="952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As obras da Categoria 2 são reutilizáveis (não consumíveis), exceto as obras de Língua Portuguesa e de Matemática, de caráter consumível para os estudantes.                                         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661489"/>
            <a:ext cx="16230600" cy="186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 coleções destinadas ao 3º, 4º e 5º anos devem promover o aprofundamento das competências linguísticas e matemáticas, ampliar o repertório vocabular, estabelecer relações de comparação, correlação, causa-consequência, recuperar sistematicamente aprendizagens de anos anteriores e promover a autonomia na formulação de argumentos.                                     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7517" y="9030081"/>
            <a:ext cx="16230600" cy="494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Componentes não contemplados na BNCC devem observar o anexo pedagógico do edital.        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6662" y="376443"/>
            <a:ext cx="2206377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OBJETO 1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96853" y="984255"/>
            <a:ext cx="9610725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</a:t>
            </a: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bjetos digitais (acréscimos) no HTML5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4562" y="2838791"/>
            <a:ext cx="15018876" cy="952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A versão digital em HTML5 se configura como uma versão idêntica ao respectivo livro digital impresso, com acréscimos de objetos digitais;                                                                   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34562" y="4305260"/>
            <a:ext cx="15018876" cy="952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Os elementos que oferecem acréscimo em relação ao livro impresso serão objeto avaliado de requisito obrigatório;                                                                                                         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34562" y="5771729"/>
            <a:ext cx="15586871" cy="494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 material em acréscimo em relação ao livro impresso é parte integrante da obra;        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34562" y="6777607"/>
            <a:ext cx="15201896" cy="1409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Para fins de acessibilidade, todos os materiais em áudio deverão conter sua transcrição disponível, ou no próprio objeto digital ou no livro digital  impresso de professores, e conter a janela de Libras e legendas.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36139" y="7860484"/>
            <a:ext cx="15189276" cy="952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</a:t>
            </a: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erão avaliadas obras de natureza teórico-metodológica de apoio aos professores dos anos iniciais, conforme especificado no quadro a seguir:                                                             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16982" y="1762125"/>
            <a:ext cx="14454036" cy="119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Características das Obras de Apoio Pedagógico para Docentes dos Anos Iniciais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96695" y="3896252"/>
            <a:ext cx="15094611" cy="1409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As obras de apoio pedagógico serão destinadas a subsidiar teórica e metodologicamente docentes, visando o desenvolvimento profissional e a formação continuada, e estarão referenciadas no edital como Objeto 2.                                                  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36139" y="5829300"/>
            <a:ext cx="15189276" cy="1409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As obras</a:t>
            </a:r>
            <a:r>
              <a:rPr lang="en-US" sz="27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de apoio pedagógico são aquelas de natureza teórica ou teórico-metodológica que possam fundamentar práticas docentes condizentes com os princípios presentes nos documentos normativos dos Anos Iniciais.                                              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8893" y="863000"/>
            <a:ext cx="2315021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OBJETO 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" t="0" r="-44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974789" y="3964446"/>
          <a:ext cx="14385755" cy="3938338"/>
        </p:xfrm>
        <a:graphic>
          <a:graphicData uri="http://schemas.openxmlformats.org/drawingml/2006/table">
            <a:tbl>
              <a:tblPr/>
              <a:tblGrid>
                <a:gridCol w="4914865"/>
                <a:gridCol w="4560590"/>
                <a:gridCol w="4910300"/>
              </a:tblGrid>
              <a:tr h="1000277"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Objeto 2 - Obras Teórico-Metodológico para docentes dos Anos Iniciais do Ensino Fundamental 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Objeto 2 - Obras Teórico-Metodológico para docentes dos Anos Iniciais do Ensino Fundamental 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Objeto 2 - Obras Teórico-Metodológico para docentes dos Anos Iniciais do Ensino Fundamental 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9375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Obra 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Formato 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Nº de Volumes 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20005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Obras de Apoio Pedagógico de natureza teórico-metodológica para Docentes dos Anos Iniciais do Ensino Fundamental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Impresso e versão digital em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Volume Único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2406626" y="2403265"/>
            <a:ext cx="13262472" cy="119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QUADRO 3 – Obras de apoio pedagógico de natureza</a:t>
            </a:r>
            <a:r>
              <a:rPr lang="en-US" sz="40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teórico-metodológica para docentes dos Anos Iniciais</a:t>
            </a:r>
            <a:r>
              <a:rPr lang="en-US" sz="40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 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8845" y="869955"/>
            <a:ext cx="2315021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OBJETO 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40475" y="2649914"/>
            <a:ext cx="1087251" cy="1081320"/>
          </a:xfrm>
          <a:custGeom>
            <a:avLst/>
            <a:gdLst/>
            <a:ahLst/>
            <a:cxnLst/>
            <a:rect r="r" b="b" t="t" l="l"/>
            <a:pathLst>
              <a:path h="1081320" w="1087251">
                <a:moveTo>
                  <a:pt x="0" y="0"/>
                </a:moveTo>
                <a:lnTo>
                  <a:pt x="1087251" y="0"/>
                </a:lnTo>
                <a:lnTo>
                  <a:pt x="1087251" y="1081320"/>
                </a:lnTo>
                <a:lnTo>
                  <a:pt x="0" y="1081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65966" y="7185845"/>
            <a:ext cx="1087251" cy="1087251"/>
          </a:xfrm>
          <a:custGeom>
            <a:avLst/>
            <a:gdLst/>
            <a:ahLst/>
            <a:cxnLst/>
            <a:rect r="r" b="b" t="t" l="l"/>
            <a:pathLst>
              <a:path h="1087251" w="1087251">
                <a:moveTo>
                  <a:pt x="0" y="0"/>
                </a:moveTo>
                <a:lnTo>
                  <a:pt x="1087251" y="0"/>
                </a:lnTo>
                <a:lnTo>
                  <a:pt x="1087251" y="1087251"/>
                </a:lnTo>
                <a:lnTo>
                  <a:pt x="0" y="10872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86773" y="481737"/>
            <a:ext cx="13914453" cy="66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b="true" sz="42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PNLD - Didático - Anos Iniciais do Ensino Fundamental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27726" y="1704249"/>
            <a:ext cx="13682890" cy="5173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95"/>
              </a:lnSpc>
            </a:pPr>
            <a:r>
              <a:rPr lang="en-US" sz="2813" b="tru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Objetivo: </a:t>
            </a:r>
            <a:r>
              <a:rPr lang="en-US" sz="2813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Este edital tem por objeto a aquisição de                                                        </a:t>
            </a:r>
          </a:p>
          <a:p>
            <a:pPr algn="just">
              <a:lnSpc>
                <a:spcPts val="3095"/>
              </a:lnSpc>
            </a:pPr>
          </a:p>
          <a:p>
            <a:pPr algn="just" marL="801788" indent="-400894" lvl="1">
              <a:lnSpc>
                <a:spcPts val="6016"/>
              </a:lnSpc>
              <a:buFont typeface="Arial"/>
              <a:buChar char="•"/>
            </a:pPr>
            <a:r>
              <a:rPr lang="en-US" b="true" sz="3713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Obras Didáticas (Objeto 1) e                                                        </a:t>
            </a:r>
          </a:p>
          <a:p>
            <a:pPr algn="just" marL="801788" indent="-400894" lvl="1">
              <a:lnSpc>
                <a:spcPts val="6016"/>
              </a:lnSpc>
              <a:buFont typeface="Arial"/>
              <a:buChar char="•"/>
            </a:pPr>
            <a:r>
              <a:rPr lang="en-US" b="true" sz="3713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Obras de Apoio Teórico-Metodológico (Objeto 2).                </a:t>
            </a:r>
          </a:p>
          <a:p>
            <a:pPr algn="just">
              <a:lnSpc>
                <a:spcPts val="3095"/>
              </a:lnSpc>
            </a:pPr>
          </a:p>
          <a:p>
            <a:pPr algn="just">
              <a:lnSpc>
                <a:spcPts val="3939"/>
              </a:lnSpc>
            </a:pPr>
            <a:r>
              <a:rPr lang="en-US" sz="2813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 Documento elaborado pelo Ministério da Educação, por meio da Secretaria de Educação Básica, visa contemplar ao estabelecido nas legislações educacionais brasileiras no que tange ao atendimento e aos direitos de aprendizagem da etapa do Ensino Fundamental - Anos Iniciais da Educação Básica.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27726" y="7210364"/>
            <a:ext cx="13682890" cy="962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1"/>
              </a:lnSpc>
            </a:pPr>
            <a:r>
              <a:rPr lang="en-US" sz="2813" b="tru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Público atendido</a:t>
            </a:r>
            <a:r>
              <a:rPr lang="en-US" sz="2813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                                                                                                                          </a:t>
            </a:r>
          </a:p>
          <a:p>
            <a:pPr algn="just">
              <a:lnSpc>
                <a:spcPts val="3601"/>
              </a:lnSpc>
            </a:pPr>
            <a:r>
              <a:rPr lang="en-US" sz="2813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Alunos do 1º ao 5º ano dos Anos Iniciais e Professores da Educação Básica.           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12322" y="1601396"/>
            <a:ext cx="1087251" cy="691887"/>
          </a:xfrm>
          <a:custGeom>
            <a:avLst/>
            <a:gdLst/>
            <a:ahLst/>
            <a:cxnLst/>
            <a:rect r="r" b="b" t="t" l="l"/>
            <a:pathLst>
              <a:path h="691887" w="1087251">
                <a:moveTo>
                  <a:pt x="0" y="0"/>
                </a:moveTo>
                <a:lnTo>
                  <a:pt x="1087251" y="0"/>
                </a:lnTo>
                <a:lnTo>
                  <a:pt x="1087251" y="691886"/>
                </a:lnTo>
                <a:lnTo>
                  <a:pt x="0" y="6918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09676" y="504369"/>
            <a:ext cx="14268649" cy="66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b="true" sz="42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PNLD - Didático - Anos Iniciais do Ensino Fundamental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2433" y="1462640"/>
            <a:ext cx="13181418" cy="1546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4"/>
              </a:lnSpc>
            </a:pPr>
            <a:r>
              <a:rPr lang="en-US" sz="2800" b="tru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Quanto aos Objetos</a:t>
            </a: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</a:p>
          <a:p>
            <a:pPr algn="just">
              <a:lnSpc>
                <a:spcPts val="4004"/>
              </a:lnSpc>
            </a:pP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Objeto 1 - compõe uma coleção o conjunto da obra, somando-se os seus respectivos volumes.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42433" y="3814387"/>
            <a:ext cx="13035892" cy="988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As Obras Didáticas do Objeto 1 são subdivididas em duas Categorias as quais a submissão de coleções é independente:                                                     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37317" y="5562727"/>
            <a:ext cx="12286534" cy="146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1"/>
              </a:lnSpc>
            </a:pPr>
            <a:r>
              <a:rPr lang="en-US" sz="2799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- Compõe as coleções destinadas ao 1º e ao 2º ano dos Anos Iniciais.      </a:t>
            </a:r>
          </a:p>
          <a:p>
            <a:pPr algn="just">
              <a:lnSpc>
                <a:spcPts val="3751"/>
              </a:lnSpc>
            </a:pPr>
            <a:r>
              <a:rPr lang="en-US" sz="2799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- </a:t>
            </a:r>
            <a:r>
              <a:rPr lang="en-US" sz="2799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As obras da Categoria 1 serão de </a:t>
            </a:r>
            <a:r>
              <a:rPr lang="en-US" b="true" sz="2799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caráter consumível</a:t>
            </a:r>
            <a:r>
              <a:rPr lang="en-US" sz="2799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e os livros de professores são reutilizáveis;                                                                                  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77882" y="7793609"/>
            <a:ext cx="12473829" cy="146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1"/>
              </a:lnSpc>
            </a:pPr>
            <a:r>
              <a:rPr lang="en-US" sz="2799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- Compõe as coleções destinadas ao 3º, 4º e ao 5º ano dos Anos Iniciais. </a:t>
            </a:r>
            <a:r>
              <a:rPr lang="en-US" sz="2799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- As obras da Categoria 2 serão de caráter reutilizável (</a:t>
            </a:r>
            <a:r>
              <a:rPr lang="en-US" sz="2799" b="tru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não consumíve</a:t>
            </a:r>
            <a:r>
              <a:rPr lang="en-US" sz="2799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l), exceto as obras de Língua Portuguesa e de Matemática dos estudantes.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74215" y="3114400"/>
            <a:ext cx="3117710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63606" indent="-431803" lvl="1">
              <a:lnSpc>
                <a:spcPts val="44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Objeto 1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43956" y="5014730"/>
            <a:ext cx="3409771" cy="538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69" indent="-367035" lvl="1">
              <a:lnSpc>
                <a:spcPts val="3740"/>
              </a:lnSpc>
              <a:buFont typeface="Arial"/>
              <a:buChar char="•"/>
            </a:pPr>
            <a:r>
              <a:rPr lang="en-US" b="true" sz="34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Categoria 1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43956" y="7248846"/>
            <a:ext cx="3409771" cy="538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69" indent="-367035" lvl="1">
              <a:lnSpc>
                <a:spcPts val="3740"/>
              </a:lnSpc>
              <a:buFont typeface="Arial"/>
              <a:buChar char="•"/>
            </a:pPr>
            <a:r>
              <a:rPr lang="en-US" b="true" sz="34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Categoria 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76032" y="1744271"/>
            <a:ext cx="1087251" cy="691887"/>
          </a:xfrm>
          <a:custGeom>
            <a:avLst/>
            <a:gdLst/>
            <a:ahLst/>
            <a:cxnLst/>
            <a:rect r="r" b="b" t="t" l="l"/>
            <a:pathLst>
              <a:path h="691887" w="1087251">
                <a:moveTo>
                  <a:pt x="0" y="0"/>
                </a:moveTo>
                <a:lnTo>
                  <a:pt x="1087251" y="0"/>
                </a:lnTo>
                <a:lnTo>
                  <a:pt x="1087251" y="691886"/>
                </a:lnTo>
                <a:lnTo>
                  <a:pt x="0" y="6918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09676" y="504369"/>
            <a:ext cx="14268649" cy="66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b="true" sz="42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PNLD - Didático - Anos Iniciais do Ensino Fundamental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2433" y="1605515"/>
            <a:ext cx="13181418" cy="104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4"/>
              </a:lnSpc>
            </a:pPr>
            <a:r>
              <a:rPr lang="en-US" sz="2800" b="tru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Quanto aos Objetos</a:t>
            </a: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</a:p>
          <a:p>
            <a:pPr algn="just">
              <a:lnSpc>
                <a:spcPts val="4004"/>
              </a:lnSpc>
            </a:pP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Objeto 2 - Composto pela versão física e a versão HTML5.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20914" y="4222465"/>
            <a:ext cx="13002937" cy="2417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52"/>
              </a:lnSpc>
            </a:pP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As obras de apoio teórico-metodológico são destinadas aos professores dos Anos Iniciais.                                                                                                                          </a:t>
            </a:r>
          </a:p>
          <a:p>
            <a:pPr algn="just">
              <a:lnSpc>
                <a:spcPts val="3752"/>
              </a:lnSpc>
            </a:pP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Poderão ser inscritas em </a:t>
            </a:r>
            <a:r>
              <a:rPr lang="en-US" sz="2800" b="tru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apenas um</a:t>
            </a: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dos eixos propostos.                                     </a:t>
            </a:r>
          </a:p>
          <a:p>
            <a:pPr algn="just">
              <a:lnSpc>
                <a:spcPts val="3752"/>
              </a:lnSpc>
            </a:pPr>
            <a:r>
              <a:rPr lang="en-US" sz="28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Serão contempladas apenas obras que se adequarem ao tema da alfabetização nos seguintes eixos:                                                                             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20246" y="3390625"/>
            <a:ext cx="3117710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63606" indent="-431803" lvl="1">
              <a:lnSpc>
                <a:spcPts val="44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Objeto 2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44755" y="6712589"/>
            <a:ext cx="13576773" cy="3574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77" indent="-345439" lvl="1">
              <a:lnSpc>
                <a:spcPts val="351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b="true" sz="3199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Tecnologias e Inovações Educacionais                                                   </a:t>
            </a:r>
          </a:p>
          <a:p>
            <a:pPr algn="just">
              <a:lnSpc>
                <a:spcPts val="3519"/>
              </a:lnSpc>
              <a:spcBef>
                <a:spcPct val="0"/>
              </a:spcBef>
            </a:pPr>
          </a:p>
          <a:p>
            <a:pPr algn="just" marL="690877" indent="-345439" lvl="1">
              <a:lnSpc>
                <a:spcPts val="351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Didática e organização do trabalho pedagógico                               </a:t>
            </a:r>
          </a:p>
          <a:p>
            <a:pPr algn="just">
              <a:lnSpc>
                <a:spcPts val="3519"/>
              </a:lnSpc>
              <a:spcBef>
                <a:spcPct val="0"/>
              </a:spcBef>
            </a:pPr>
          </a:p>
          <a:p>
            <a:pPr algn="just" marL="690877" indent="-345439" lvl="1">
              <a:lnSpc>
                <a:spcPts val="351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Currículo                                                                                                            </a:t>
            </a:r>
          </a:p>
          <a:p>
            <a:pPr algn="just">
              <a:lnSpc>
                <a:spcPts val="3519"/>
              </a:lnSpc>
              <a:spcBef>
                <a:spcPct val="0"/>
              </a:spcBef>
            </a:pPr>
          </a:p>
          <a:p>
            <a:pPr algn="just" marL="690877" indent="-345439" lvl="1">
              <a:lnSpc>
                <a:spcPts val="351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Metodologias de Ensino e Aprendizagem em Alfabetização          </a:t>
            </a:r>
          </a:p>
          <a:p>
            <a:pPr algn="just">
              <a:lnSpc>
                <a:spcPts val="3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96" r="0" b="-92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19356"/>
            <a:ext cx="1336986" cy="1966155"/>
          </a:xfrm>
          <a:custGeom>
            <a:avLst/>
            <a:gdLst/>
            <a:ahLst/>
            <a:cxnLst/>
            <a:rect r="r" b="b" t="t" l="l"/>
            <a:pathLst>
              <a:path h="1966155" w="1336986">
                <a:moveTo>
                  <a:pt x="0" y="0"/>
                </a:moveTo>
                <a:lnTo>
                  <a:pt x="1336986" y="0"/>
                </a:lnTo>
                <a:lnTo>
                  <a:pt x="1336986" y="1966155"/>
                </a:lnTo>
                <a:lnTo>
                  <a:pt x="0" y="1966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05683" y="642308"/>
            <a:ext cx="2981325" cy="734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0"/>
              </a:lnSpc>
              <a:spcBef>
                <a:spcPct val="0"/>
              </a:spcBef>
            </a:pPr>
            <a:r>
              <a:rPr lang="en-US" b="true" sz="46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Destaques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65686" y="1747442"/>
            <a:ext cx="2820649" cy="53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27218" indent="-363609" lvl="1">
              <a:lnSpc>
                <a:spcPts val="3705"/>
              </a:lnSpc>
              <a:buFont typeface="Arial"/>
              <a:buChar char="•"/>
            </a:pPr>
            <a:r>
              <a:rPr lang="en-US" b="true" sz="3368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Espanhol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00842" y="1858302"/>
            <a:ext cx="9261819" cy="1004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05"/>
              </a:lnSpc>
            </a:pPr>
          </a:p>
          <a:p>
            <a:pPr algn="just">
              <a:lnSpc>
                <a:spcPts val="3705"/>
              </a:lnSpc>
            </a:pPr>
            <a:r>
              <a:rPr lang="en-US" sz="336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Obras de escolha Optativa - Categorias 1 e 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65686" y="3075817"/>
            <a:ext cx="4264726" cy="53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27218" indent="-363609" lvl="1">
              <a:lnSpc>
                <a:spcPts val="3705"/>
              </a:lnSpc>
              <a:buFont typeface="Arial"/>
              <a:buChar char="•"/>
            </a:pPr>
            <a:r>
              <a:rPr lang="en-US" b="true" sz="3368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Educação Digital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84617" y="3154350"/>
            <a:ext cx="9278044" cy="1004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05"/>
              </a:lnSpc>
            </a:pPr>
          </a:p>
          <a:p>
            <a:pPr algn="just">
              <a:lnSpc>
                <a:spcPts val="3705"/>
              </a:lnSpc>
            </a:pPr>
            <a:r>
              <a:rPr lang="en-US" sz="336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Obras de escolha Optativa - Categorias 1 e 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65686" y="4825898"/>
            <a:ext cx="9580462" cy="53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727218" indent="-363609" lvl="1">
              <a:lnSpc>
                <a:spcPts val="3705"/>
              </a:lnSpc>
              <a:buFont typeface="Arial"/>
              <a:buChar char="•"/>
            </a:pPr>
            <a:r>
              <a:rPr lang="en-US" b="true" sz="3368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Livro Regionalizado de Geografia e História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84617" y="4933329"/>
            <a:ext cx="9278044" cy="1004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05"/>
              </a:lnSpc>
            </a:pPr>
          </a:p>
          <a:p>
            <a:pPr algn="just">
              <a:lnSpc>
                <a:spcPts val="3705"/>
              </a:lnSpc>
            </a:pPr>
            <a:r>
              <a:rPr lang="en-US" sz="336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Obras de escolha Optativa - Categoria 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65686" y="6147677"/>
            <a:ext cx="4790231" cy="53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727218" indent="-363609" lvl="1">
              <a:lnSpc>
                <a:spcPts val="3705"/>
              </a:lnSpc>
              <a:buFont typeface="Arial"/>
              <a:buChar char="•"/>
            </a:pPr>
            <a:r>
              <a:rPr lang="en-US" b="true" sz="3368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Produção de Texto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84617" y="6214352"/>
            <a:ext cx="9278044" cy="1004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05"/>
              </a:lnSpc>
            </a:pPr>
          </a:p>
          <a:p>
            <a:pPr algn="just">
              <a:lnSpc>
                <a:spcPts val="3705"/>
              </a:lnSpc>
            </a:pPr>
            <a:r>
              <a:rPr lang="en-US" sz="336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Obras de escolha Optativa - Categoria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65686" y="7933526"/>
            <a:ext cx="4132249" cy="53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727218" indent="-363609" lvl="1">
              <a:lnSpc>
                <a:spcPts val="3705"/>
              </a:lnSpc>
              <a:buFont typeface="Arial"/>
              <a:buChar char="•"/>
            </a:pPr>
            <a:r>
              <a:rPr lang="en-US" b="true" sz="3368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Educação Física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00842" y="8509695"/>
            <a:ext cx="13869883" cy="1004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05"/>
              </a:lnSpc>
            </a:pPr>
            <a:r>
              <a:rPr lang="en-US" sz="336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(Livro Didático de Professores Impresso e Digital ): </a:t>
            </a:r>
          </a:p>
          <a:p>
            <a:pPr algn="just">
              <a:lnSpc>
                <a:spcPts val="3705"/>
              </a:lnSpc>
            </a:pPr>
            <a:r>
              <a:rPr lang="en-US" sz="336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Obras de escolha Obrigatória</a:t>
            </a:r>
            <a:r>
              <a:rPr lang="en-US" b="true" sz="3368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36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- Categorias 1 e 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96" r="0" b="-92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9904" y="174381"/>
            <a:ext cx="1336986" cy="1966155"/>
          </a:xfrm>
          <a:custGeom>
            <a:avLst/>
            <a:gdLst/>
            <a:ahLst/>
            <a:cxnLst/>
            <a:rect r="r" b="b" t="t" l="l"/>
            <a:pathLst>
              <a:path h="1966155" w="1336986">
                <a:moveTo>
                  <a:pt x="0" y="0"/>
                </a:moveTo>
                <a:lnTo>
                  <a:pt x="1336986" y="0"/>
                </a:lnTo>
                <a:lnTo>
                  <a:pt x="1336986" y="1966155"/>
                </a:lnTo>
                <a:lnTo>
                  <a:pt x="0" y="1966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98239" y="1444217"/>
            <a:ext cx="10718658" cy="81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27"/>
              </a:lnSpc>
            </a:pPr>
            <a:r>
              <a:rPr lang="en-US" sz="3025" b="tru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Livro Regionalizado de Geografia e Historia</a:t>
            </a:r>
          </a:p>
          <a:p>
            <a:pPr algn="just">
              <a:lnSpc>
                <a:spcPts val="25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565361" y="608517"/>
            <a:ext cx="2143571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Adendos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61225" y="2247684"/>
            <a:ext cx="14823729" cy="1334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140" indent="-255070" lvl="1">
              <a:lnSpc>
                <a:spcPts val="2599"/>
              </a:lnSpc>
              <a:buFont typeface="Arial"/>
              <a:buChar char="•"/>
            </a:pPr>
            <a:r>
              <a:rPr lang="en-US" b="true" sz="2362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(EF03H101) </a:t>
            </a:r>
            <a:r>
              <a:rPr lang="en-US" sz="2362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Identificar os grupos populacionais que formam a cidade, o município e a região. as relações estabelecidas entre eles e os eventos que marcam a formação da cidade, como fenômenos migratórios (vida rural/vida urbana), desmatamentos, estabelecimento de grandes empresas etc.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61225" y="3821613"/>
            <a:ext cx="14823729" cy="1011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140" indent="-255070" lvl="1">
              <a:lnSpc>
                <a:spcPts val="2599"/>
              </a:lnSpc>
              <a:buFont typeface="Arial"/>
              <a:buChar char="•"/>
            </a:pPr>
            <a:r>
              <a:rPr lang="en-US" b="true" sz="2362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(EF03H103)</a:t>
            </a:r>
            <a:r>
              <a:rPr lang="en-US" sz="2362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Identificar e comparar pontos de vista em relação a eventos significativos do local em que vive, aspectos relacionados a condições sociais e à presença de diferentes grupos sociais e culturais, com especial destaque para as culturas africanas, indígenas e de migrantes.                       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61225" y="5052642"/>
            <a:ext cx="14823729" cy="68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140" indent="-255070" lvl="1">
              <a:lnSpc>
                <a:spcPts val="2599"/>
              </a:lnSpc>
              <a:buFont typeface="Arial"/>
              <a:buChar char="•"/>
            </a:pPr>
            <a:r>
              <a:rPr lang="en-US" b="true" sz="2362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(EF03H104)</a:t>
            </a:r>
            <a:r>
              <a:rPr lang="en-US" sz="2362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Identificar os patrimônios históricos e culturais de sua cidade ou região e discutir as razões culturais, sociais e politicas para que assim sejam considerados.                                                     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61225" y="5951172"/>
            <a:ext cx="14823729" cy="36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140" indent="-255070" lvl="1">
              <a:lnSpc>
                <a:spcPts val="2599"/>
              </a:lnSpc>
              <a:buFont typeface="Arial"/>
              <a:buChar char="•"/>
            </a:pPr>
            <a:r>
              <a:rPr lang="en-US" b="true" sz="2362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(EF03H105) </a:t>
            </a:r>
            <a:r>
              <a:rPr lang="en-US" sz="2362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Identificar os marcos históricos do lugar em que vive e compreender seus significados.  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61225" y="6565706"/>
            <a:ext cx="14823729" cy="68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140" indent="-255070" lvl="1">
              <a:lnSpc>
                <a:spcPts val="2599"/>
              </a:lnSpc>
              <a:buFont typeface="Arial"/>
              <a:buChar char="•"/>
            </a:pPr>
            <a:r>
              <a:rPr lang="en-US" b="true" sz="2362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(EF03H106)</a:t>
            </a:r>
            <a:r>
              <a:rPr lang="en-US" sz="2362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Identificar os registros de memória na cidade (nomes de ruas, monumentos, edifícios etc.), discutindo os critérios que explicam a escolha desses nomes.                                                           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61225" y="7533087"/>
            <a:ext cx="14823729" cy="68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140" indent="-255070" lvl="1">
              <a:lnSpc>
                <a:spcPts val="2599"/>
              </a:lnSpc>
              <a:buFont typeface="Arial"/>
              <a:buChar char="•"/>
            </a:pPr>
            <a:r>
              <a:rPr lang="en-US" b="true" sz="2362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(EF03H107)</a:t>
            </a:r>
            <a:r>
              <a:rPr lang="en-US" sz="2362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Identificar semelhanças e diferenças existentes entre comunidades de sua cidade ou região, e descrever o papel dos diferentes grupos sociais que as formam.                                                  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61225" y="8571073"/>
            <a:ext cx="14823729" cy="68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140" indent="-255070" lvl="1">
              <a:lnSpc>
                <a:spcPts val="2599"/>
              </a:lnSpc>
              <a:buFont typeface="Arial"/>
              <a:buChar char="•"/>
            </a:pPr>
            <a:r>
              <a:rPr lang="en-US" b="true" sz="2362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(EF03H109)</a:t>
            </a:r>
            <a:r>
              <a:rPr lang="en-US" sz="2362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Mapear os espaços públicos no lugar em que vive (ruas, praças, escolas, hospitais, prédios da Prefeitura e da Câmara de Vereadores etc.) e identificar suas funções. 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667381" y="2099830"/>
          <a:ext cx="16953238" cy="7282607"/>
        </p:xfrm>
        <a:graphic>
          <a:graphicData uri="http://schemas.openxmlformats.org/drawingml/2006/table">
            <a:tbl>
              <a:tblPr/>
              <a:tblGrid>
                <a:gridCol w="1703633"/>
                <a:gridCol w="1763777"/>
                <a:gridCol w="1544130"/>
                <a:gridCol w="1544130"/>
                <a:gridCol w="1544130"/>
                <a:gridCol w="1544130"/>
                <a:gridCol w="2350077"/>
                <a:gridCol w="1523450"/>
                <a:gridCol w="1647718"/>
                <a:gridCol w="1788064"/>
              </a:tblGrid>
              <a:tr h="554626">
                <a:tc gridSpan="10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1 - Obras Didáticas destinadas aos Anos Iniciais – 1º e 2º ano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554626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Tipo de Escolha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Tipo de Escolha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Optativa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Optativa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Optativa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43941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Componente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Componente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Língua Portuguesa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Arte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Educação Física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Matemática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Interdisciplinar de Ciências da Natureza, História e Geografia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Inglês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Espanhol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Educação</a:t>
                      </a: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Digital  </a:t>
                      </a:r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771165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Didático de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Estudantes  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Impresso e Digital  </a:t>
                      </a:r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Nº de volumes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-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1038916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Didático de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Estudantes  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Impresso e Digital  </a:t>
                      </a:r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Máx. de páginas por volume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288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128 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-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288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288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80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80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128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554626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Digital de Estudantes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Digital de Estudantes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71165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Didático de Professores Impresso e Digital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Nº de volumes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1038916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Didático de Professores Impresso e Digital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Máx. de páginas por volume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320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160 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80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320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320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112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112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160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554626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Digital de Professores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Digital de Professores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2810517" y="809015"/>
            <a:ext cx="12285315" cy="1055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QUADRO 1 – Categoria 1 </a:t>
            </a:r>
            <a:r>
              <a:rPr lang="en-US" sz="36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Obras Didáticas destinadas aos Anos Iniciais 1º e 2º ano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62631" y="526445"/>
            <a:ext cx="2206377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OBJETO 1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193275"/>
            <a:ext cx="16230600" cy="1409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As coleções destinadas ao 1º ao 2º ano devem ter como centralidade a apropriação plena do sistema de escrita da língua portuguesa e o desenvolvimento do letramento matemático, portanto devem conter estrategicamente atividades nesse sentido.                                                     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0404" y="904265"/>
            <a:ext cx="16408896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Características das Obras Didáticas para 1º e 2º Anos (Categoria 1)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925403"/>
            <a:ext cx="16230600" cy="2407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 coleção deve apresentar transição sistemática entre as letras maiúsculas e minúsculas, apresentando as possibilidades de fontes (letra imprensa e cursiva, maiúsculas e minúsculas). Deve estar em todos os volumes, respeitando o uso da letra de imprensa maiúscula inicialmente, a apresentação e a diferenciação desta com o formato minúsculo, e a sua representação em diversas fontes, especialmente na área de Linguagens.                                       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73274" y="6733373"/>
            <a:ext cx="16408896" cy="424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297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 coerência e a concatenação entre os volumes da coleção são matéria avaliada.                        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3274" y="7423168"/>
            <a:ext cx="16022567" cy="424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297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As obras deverão conter sua versão em HTML5, com acréscimos em relação ao livro físico.         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17848" y="8179831"/>
            <a:ext cx="16230600" cy="952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618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Os acréscimos requeridos devem estar em </a:t>
            </a:r>
            <a:r>
              <a:rPr lang="en-US" b="true" sz="27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todos</a:t>
            </a:r>
            <a:r>
              <a:rPr lang="en-US" sz="27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os volumes da versão do Livro Digital em HTML5, de professores e de estudantes.                                                                                                          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3215" y="301025"/>
            <a:ext cx="2206377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OBJETO 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" t="0" r="-44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535479" y="1899463"/>
          <a:ext cx="17018971" cy="7467427"/>
        </p:xfrm>
        <a:graphic>
          <a:graphicData uri="http://schemas.openxmlformats.org/drawingml/2006/table">
            <a:tbl>
              <a:tblPr/>
              <a:tblGrid>
                <a:gridCol w="1433208"/>
                <a:gridCol w="1427390"/>
                <a:gridCol w="1388302"/>
                <a:gridCol w="842656"/>
                <a:gridCol w="1143577"/>
                <a:gridCol w="1393667"/>
                <a:gridCol w="1158017"/>
                <a:gridCol w="932877"/>
                <a:gridCol w="1177162"/>
                <a:gridCol w="718597"/>
                <a:gridCol w="1080466"/>
                <a:gridCol w="1719804"/>
                <a:gridCol w="1254079"/>
                <a:gridCol w="1349168"/>
              </a:tblGrid>
              <a:tr h="516326">
                <a:tc gridSpan="14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Categoria 2 - Obras Didáticas destinadas aos Anos Iniciais – 3º, 4º e 5º anos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516326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Tipo de Escolha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Tipo de Escolha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7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obrigatória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Optativa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Optativa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Optativa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Optativa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true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Obras de escolha Optativa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523667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Componente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Componente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Língua Portuguesa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Arte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Educação Física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Matemática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Ciências da Natureza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História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Geografia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Inglês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Espanhol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Regionalizado de Geografia e História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Produção de Texto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Educação</a:t>
                      </a:r>
                      <a:endParaRPr lang="en-US" sz="110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Digital  </a:t>
                      </a:r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764927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Didático de Estudantes Impresso e Digital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Nº de volumes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-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1049890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Didático de Estudantes Impresso e Digital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Máx. de páginas por volume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288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176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-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288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144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144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144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72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72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144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176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96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516326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Digital de Estudantes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Digital de Estudantes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88327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Didático de Professores Impresso e Digital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Nº de volumes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Vol. único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1042213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Didático de Professores Impresso e Digital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Máx. de páginas por volume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320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208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112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320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192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192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192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96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96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192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208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128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C"/>
                    </a:solidFill>
                  </a:tcPr>
                </a:tc>
              </a:tr>
              <a:tr h="549425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Digital de Professores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Livro Digital de Professores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Versão em HTML5 com acréscimos  </a:t>
                      </a:r>
                      <a:endParaRPr lang="en-US" sz="1100"/>
                    </a:p>
                  </a:txBody>
                  <a:tcPr marL="28575" marR="28575" marT="28575" marB="28575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2490267" y="562031"/>
            <a:ext cx="13307467" cy="1055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QUADRO 2 – Categoria 2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Obras Didáticas destinadas aos Anos Iniciais 3º, 4º e 5º anos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5479" y="392383"/>
            <a:ext cx="2206377" cy="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OBJETO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DAGcXXQG4DE</dc:identifier>
  <dcterms:modified xsi:type="dcterms:W3CDTF">2011-08-01T06:04:30Z</dcterms:modified>
  <cp:revision>1</cp:revision>
  <dc:title>PNLD Anos Iniciais AUDIÊNCIA</dc:title>
</cp:coreProperties>
</file>