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69" r:id="rId3"/>
    <p:sldId id="270" r:id="rId4"/>
    <p:sldId id="272" r:id="rId5"/>
    <p:sldId id="256" r:id="rId6"/>
    <p:sldId id="313" r:id="rId7"/>
    <p:sldId id="258" r:id="rId8"/>
    <p:sldId id="259" r:id="rId9"/>
    <p:sldId id="271" r:id="rId10"/>
    <p:sldId id="299" r:id="rId11"/>
    <p:sldId id="304" r:id="rId12"/>
    <p:sldId id="302" r:id="rId13"/>
    <p:sldId id="303" r:id="rId14"/>
    <p:sldId id="305" r:id="rId15"/>
    <p:sldId id="307" r:id="rId16"/>
    <p:sldId id="262" r:id="rId17"/>
    <p:sldId id="283" r:id="rId18"/>
    <p:sldId id="286" r:id="rId19"/>
    <p:sldId id="289" r:id="rId20"/>
    <p:sldId id="287" r:id="rId21"/>
    <p:sldId id="285" r:id="rId22"/>
    <p:sldId id="292" r:id="rId23"/>
    <p:sldId id="291" r:id="rId24"/>
    <p:sldId id="263" r:id="rId25"/>
    <p:sldId id="275" r:id="rId26"/>
    <p:sldId id="281" r:id="rId27"/>
    <p:sldId id="282" r:id="rId28"/>
    <p:sldId id="265" r:id="rId29"/>
    <p:sldId id="278" r:id="rId30"/>
    <p:sldId id="264" r:id="rId31"/>
    <p:sldId id="277" r:id="rId32"/>
    <p:sldId id="268" r:id="rId33"/>
  </p:sldIdLst>
  <p:sldSz cx="18288000" cy="10287000"/>
  <p:notesSz cx="6858000" cy="9144000"/>
  <p:embeddedFontLst>
    <p:embeddedFont>
      <p:font typeface="Aptos Narrow" panose="020B0004020202020204" pitchFamily="34" charset="0"/>
      <p:regular r:id="rId35"/>
      <p:bold r:id="rId36"/>
      <p:italic r:id="rId37"/>
      <p:boldItalic r:id="rId38"/>
    </p:embeddedFont>
    <p:embeddedFont>
      <p:font typeface="Arimo" panose="020B0604020202020204" charset="0"/>
      <p:regular r:id="rId39"/>
    </p:embeddedFont>
    <p:embeddedFont>
      <p:font typeface="Arimo Bold" panose="020B0604020202020204" charset="0"/>
      <p:regular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  <p:embeddedFont>
      <p:font typeface="Raleway" pitchFamily="2" charset="0"/>
      <p:regular r:id="rId45"/>
      <p:bold r:id="rId46"/>
      <p:italic r:id="rId47"/>
      <p:boldItalic r:id="rId48"/>
    </p:embeddedFont>
    <p:embeddedFont>
      <p:font typeface="Raleway Black" pitchFamily="2" charset="0"/>
      <p:bold r:id="rId49"/>
      <p:italic r:id="rId50"/>
      <p:boldItalic r:id="rId51"/>
    </p:embeddedFont>
    <p:embeddedFont>
      <p:font typeface="Raleway Light" pitchFamily="2" charset="0"/>
      <p:regular r:id="rId52"/>
      <p:italic r:id="rId53"/>
    </p:embeddedFont>
    <p:embeddedFont>
      <p:font typeface="Raleway Medium" pitchFamily="2" charset="0"/>
      <p:regular r:id="rId54"/>
      <p: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5A9B11-0C62-EDB7-01C9-07C96E2D1801}" name="ADSON DE MEDEIROS TORRES" initials="AT" userId="S::adson.medeiros_fnde.gov.br#ext#@mecbrasil.onmicrosoft.com::f8caf86a-62a1-4757-a85d-a94d6f95d91a" providerId="AD"/>
  <p188:author id="{40C65F5D-FB43-BE65-EEC7-0ED450FF1C55}" name="Pedro Henrique de Almeida Barreto (SEB/DAGE/MEC)" initials="P(" userId="S::pedrobarreto@mec.gov.br::913bdd04-fb8f-4915-bd8c-d8f12d4c42be" providerId="AD"/>
  <p188:author id="{EF303E6B-EC8F-E33F-F37F-501E0DE76350}" name="Barbara Bacellar Rodrigues de Godoy" initials="BG" userId="S::barbaragodoy@mec.gov.br::d16495ed-511c-4138-bb40-58cf2832c37b" providerId="AD"/>
  <p188:author id="{3E8A8276-7725-792A-A289-9E9E106FD78A}" name="Raphaella Rosinha Cantarino (CGMD/DAGE/SEB)" initials="R(" userId="S::raphaellacantarino@mec.gov.br::c6905590-6321-43fa-a3fd-9f06570e6e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E3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8F4AC7-8FAE-032D-0924-1D95C4D9B646}" v="48" dt="2024-04-01T12:16:00.972"/>
    <p1510:client id="{55B5B745-0358-049B-92EA-B0667E373930}" v="2" dt="2024-04-01T12:19:30.370"/>
    <p1510:client id="{66B08BEA-3634-1D69-F986-B6E6D94F1CA3}" v="8" dt="2024-04-01T12:53:01.200"/>
    <p1510:client id="{6E015DFA-A254-D2AD-DBA7-93ED91BF6022}" v="14" dt="2024-03-31T19:56:12.077"/>
    <p1510:client id="{834D6926-512B-FE4A-49D1-3DB70DAF5F00}" v="902" dt="2024-04-01T13:47:36.716"/>
    <p1510:client id="{8760B3CE-005E-DD58-AAF6-C36D5A41E75B}" v="29" dt="2024-04-02T15:42:26.201"/>
    <p1510:client id="{911D2CB3-A78D-C93C-7539-29A68F8686C0}" v="2" dt="2024-04-01T16:56:59.628"/>
    <p1510:client id="{915103ED-A075-985B-31CB-D63F1F547FFA}" v="158" dt="2024-04-01T13:10:09.469"/>
    <p1510:client id="{A362C6FF-F593-2E2E-DDCD-F23BCB7B40EA}" v="484" dt="2024-04-01T02:32:23.489"/>
    <p1510:client id="{AF293E50-781F-3590-D1BB-448C2EA4B865}" v="37" dt="2024-03-31T20:45:19.832"/>
    <p1510:client id="{C108468B-2EF9-8AB4-A140-A7945CE32D76}" v="2" dt="2024-04-01T12:52:55.135"/>
    <p1510:client id="{D0A42F46-22E9-7ABB-FA02-62EDA4B7A3EA}" v="903" dt="2024-04-01T01:59:11.733"/>
    <p1510:client id="{D74ED7A4-C1A5-4A99-B294-4B68FAED444B}" v="1" dt="2024-04-01T12:27:5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8/10/relationships/authors" Target="author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1C1317-D487-9C42-B33F-07B1CF18A749}" type="doc">
      <dgm:prSet loTypeId="urn:microsoft.com/office/officeart/2005/8/layout/radial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70A51E7-C29D-444D-B87B-9BBE8BFA9A87}">
      <dgm:prSet phldrT="[Texto]"/>
      <dgm:spPr/>
      <dgm:t>
        <a:bodyPr/>
        <a:lstStyle/>
        <a:p>
          <a:r>
            <a:rPr lang="pt-BR"/>
            <a:t>Edital</a:t>
          </a:r>
        </a:p>
      </dgm:t>
    </dgm:pt>
    <dgm:pt modelId="{24B9B383-2EB4-244A-91FC-211C1AFE9E1E}" type="parTrans" cxnId="{A98417FC-75F4-B74A-AE62-C40D0AB9EC27}">
      <dgm:prSet/>
      <dgm:spPr/>
      <dgm:t>
        <a:bodyPr/>
        <a:lstStyle/>
        <a:p>
          <a:endParaRPr lang="pt-BR"/>
        </a:p>
      </dgm:t>
    </dgm:pt>
    <dgm:pt modelId="{B62E92FE-3189-C146-A54C-2091655F5021}" type="sibTrans" cxnId="{A98417FC-75F4-B74A-AE62-C40D0AB9EC27}">
      <dgm:prSet/>
      <dgm:spPr/>
      <dgm:t>
        <a:bodyPr/>
        <a:lstStyle/>
        <a:p>
          <a:endParaRPr lang="pt-BR"/>
        </a:p>
      </dgm:t>
    </dgm:pt>
    <dgm:pt modelId="{50772C70-59E0-394E-926E-6207F65F4AAD}">
      <dgm:prSet phldrT="[Texto]"/>
      <dgm:spPr/>
      <dgm:t>
        <a:bodyPr/>
        <a:lstStyle/>
        <a:p>
          <a:r>
            <a:rPr lang="pt-BR"/>
            <a:t>Anexo pedagógico</a:t>
          </a:r>
        </a:p>
      </dgm:t>
    </dgm:pt>
    <dgm:pt modelId="{BDC295C6-13DC-1C42-8C98-3644C218608E}" type="parTrans" cxnId="{45818558-C98F-8746-BCED-7E2DE74EB724}">
      <dgm:prSet/>
      <dgm:spPr/>
      <dgm:t>
        <a:bodyPr/>
        <a:lstStyle/>
        <a:p>
          <a:endParaRPr lang="pt-BR"/>
        </a:p>
      </dgm:t>
    </dgm:pt>
    <dgm:pt modelId="{BF2BA594-CDB3-8541-901B-E1C4B33A7A81}" type="sibTrans" cxnId="{45818558-C98F-8746-BCED-7E2DE74EB724}">
      <dgm:prSet/>
      <dgm:spPr/>
      <dgm:t>
        <a:bodyPr/>
        <a:lstStyle/>
        <a:p>
          <a:endParaRPr lang="pt-BR"/>
        </a:p>
      </dgm:t>
    </dgm:pt>
    <dgm:pt modelId="{09AB2A09-7959-D947-9A55-F8E75B165223}">
      <dgm:prSet phldrT="[Texto]"/>
      <dgm:spPr/>
      <dgm:t>
        <a:bodyPr/>
        <a:lstStyle/>
        <a:p>
          <a:r>
            <a:rPr lang="pt-BR"/>
            <a:t>Anexo editorial</a:t>
          </a:r>
        </a:p>
      </dgm:t>
    </dgm:pt>
    <dgm:pt modelId="{95EDE820-D504-5744-93F8-AA809E564FAD}" type="parTrans" cxnId="{3953D6A5-3498-554A-9F2E-6563670C139B}">
      <dgm:prSet/>
      <dgm:spPr/>
      <dgm:t>
        <a:bodyPr/>
        <a:lstStyle/>
        <a:p>
          <a:endParaRPr lang="pt-BR"/>
        </a:p>
      </dgm:t>
    </dgm:pt>
    <dgm:pt modelId="{2418CCD0-68F4-7147-8167-932571AE2676}" type="sibTrans" cxnId="{3953D6A5-3498-554A-9F2E-6563670C139B}">
      <dgm:prSet/>
      <dgm:spPr/>
      <dgm:t>
        <a:bodyPr/>
        <a:lstStyle/>
        <a:p>
          <a:endParaRPr lang="pt-BR"/>
        </a:p>
      </dgm:t>
    </dgm:pt>
    <dgm:pt modelId="{780A7E2B-1014-5B4C-9989-715608602D87}">
      <dgm:prSet phldrT="[Texto]"/>
      <dgm:spPr/>
      <dgm:t>
        <a:bodyPr/>
        <a:lstStyle/>
        <a:p>
          <a:r>
            <a:rPr lang="pt-BR"/>
            <a:t>Referencial Técnico das etapas de triagem </a:t>
          </a:r>
        </a:p>
      </dgm:t>
    </dgm:pt>
    <dgm:pt modelId="{E0EAFE6C-BF13-534F-909B-2A176AAAE701}" type="parTrans" cxnId="{64E6E7CB-05C6-694E-8A83-5907AC4C1CC0}">
      <dgm:prSet/>
      <dgm:spPr/>
      <dgm:t>
        <a:bodyPr/>
        <a:lstStyle/>
        <a:p>
          <a:endParaRPr lang="pt-BR"/>
        </a:p>
      </dgm:t>
    </dgm:pt>
    <dgm:pt modelId="{CC2BCAB6-CC9C-1742-8CE0-B9807D26F0E9}" type="sibTrans" cxnId="{64E6E7CB-05C6-694E-8A83-5907AC4C1CC0}">
      <dgm:prSet/>
      <dgm:spPr/>
      <dgm:t>
        <a:bodyPr/>
        <a:lstStyle/>
        <a:p>
          <a:endParaRPr lang="pt-BR"/>
        </a:p>
      </dgm:t>
    </dgm:pt>
    <dgm:pt modelId="{BBD8F43D-5D02-7643-B615-EB96178CC149}">
      <dgm:prSet phldrT="[Texto]"/>
      <dgm:spPr/>
      <dgm:t>
        <a:bodyPr/>
        <a:lstStyle/>
        <a:p>
          <a:r>
            <a:rPr lang="pt-BR"/>
            <a:t>Anexo de referência e modelos</a:t>
          </a:r>
        </a:p>
      </dgm:t>
    </dgm:pt>
    <dgm:pt modelId="{298521F6-84F6-3146-B0A9-E572723A0F0F}" type="parTrans" cxnId="{F3A7150C-23A2-F84D-80A4-C37A28620A9C}">
      <dgm:prSet/>
      <dgm:spPr/>
      <dgm:t>
        <a:bodyPr/>
        <a:lstStyle/>
        <a:p>
          <a:endParaRPr lang="pt-BR"/>
        </a:p>
      </dgm:t>
    </dgm:pt>
    <dgm:pt modelId="{EA265470-B350-D847-9CF2-819A7550C1A6}" type="sibTrans" cxnId="{F3A7150C-23A2-F84D-80A4-C37A28620A9C}">
      <dgm:prSet/>
      <dgm:spPr/>
      <dgm:t>
        <a:bodyPr/>
        <a:lstStyle/>
        <a:p>
          <a:endParaRPr lang="pt-BR"/>
        </a:p>
      </dgm:t>
    </dgm:pt>
    <dgm:pt modelId="{E9E6970D-F92A-BD4E-BE32-475199637C56}" type="pres">
      <dgm:prSet presAssocID="{F91C1317-D487-9C42-B33F-07B1CF18A74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F69B7C-7E63-0F49-BDF7-E2E8A76DCA74}" type="pres">
      <dgm:prSet presAssocID="{170A51E7-C29D-444D-B87B-9BBE8BFA9A87}" presName="centerShape" presStyleLbl="node0" presStyleIdx="0" presStyleCnt="1"/>
      <dgm:spPr/>
    </dgm:pt>
    <dgm:pt modelId="{A153C17F-A398-F94D-862D-325985ECC0D9}" type="pres">
      <dgm:prSet presAssocID="{50772C70-59E0-394E-926E-6207F65F4AAD}" presName="node" presStyleLbl="node1" presStyleIdx="0" presStyleCnt="4">
        <dgm:presLayoutVars>
          <dgm:bulletEnabled val="1"/>
        </dgm:presLayoutVars>
      </dgm:prSet>
      <dgm:spPr/>
    </dgm:pt>
    <dgm:pt modelId="{1D75E4BE-55CB-2144-B237-3B17419AF7D8}" type="pres">
      <dgm:prSet presAssocID="{50772C70-59E0-394E-926E-6207F65F4AAD}" presName="dummy" presStyleCnt="0"/>
      <dgm:spPr/>
    </dgm:pt>
    <dgm:pt modelId="{1C7198CC-8FEF-9B4E-A07F-A4E9BCF59864}" type="pres">
      <dgm:prSet presAssocID="{BF2BA594-CDB3-8541-901B-E1C4B33A7A81}" presName="sibTrans" presStyleLbl="sibTrans2D1" presStyleIdx="0" presStyleCnt="4"/>
      <dgm:spPr/>
    </dgm:pt>
    <dgm:pt modelId="{1731659A-8E2A-7C4D-AAB2-EBE291B2862B}" type="pres">
      <dgm:prSet presAssocID="{09AB2A09-7959-D947-9A55-F8E75B165223}" presName="node" presStyleLbl="node1" presStyleIdx="1" presStyleCnt="4">
        <dgm:presLayoutVars>
          <dgm:bulletEnabled val="1"/>
        </dgm:presLayoutVars>
      </dgm:prSet>
      <dgm:spPr/>
    </dgm:pt>
    <dgm:pt modelId="{6230A18B-EAD4-174A-94A7-DF4EDA68C3F0}" type="pres">
      <dgm:prSet presAssocID="{09AB2A09-7959-D947-9A55-F8E75B165223}" presName="dummy" presStyleCnt="0"/>
      <dgm:spPr/>
    </dgm:pt>
    <dgm:pt modelId="{55415C3D-E367-0640-BAC0-2AC0C2BCE7D8}" type="pres">
      <dgm:prSet presAssocID="{2418CCD0-68F4-7147-8167-932571AE2676}" presName="sibTrans" presStyleLbl="sibTrans2D1" presStyleIdx="1" presStyleCnt="4"/>
      <dgm:spPr/>
    </dgm:pt>
    <dgm:pt modelId="{247C2BD5-48D0-F24E-8699-7447772719D3}" type="pres">
      <dgm:prSet presAssocID="{780A7E2B-1014-5B4C-9989-715608602D87}" presName="node" presStyleLbl="node1" presStyleIdx="2" presStyleCnt="4">
        <dgm:presLayoutVars>
          <dgm:bulletEnabled val="1"/>
        </dgm:presLayoutVars>
      </dgm:prSet>
      <dgm:spPr/>
    </dgm:pt>
    <dgm:pt modelId="{89100338-6B7E-7B47-A7F1-E59DE67C720C}" type="pres">
      <dgm:prSet presAssocID="{780A7E2B-1014-5B4C-9989-715608602D87}" presName="dummy" presStyleCnt="0"/>
      <dgm:spPr/>
    </dgm:pt>
    <dgm:pt modelId="{89EDB46F-77CA-DB42-AA2E-FD2FFC093ED2}" type="pres">
      <dgm:prSet presAssocID="{CC2BCAB6-CC9C-1742-8CE0-B9807D26F0E9}" presName="sibTrans" presStyleLbl="sibTrans2D1" presStyleIdx="2" presStyleCnt="4"/>
      <dgm:spPr/>
    </dgm:pt>
    <dgm:pt modelId="{8A600492-681E-274A-B80E-DFC762011D0A}" type="pres">
      <dgm:prSet presAssocID="{BBD8F43D-5D02-7643-B615-EB96178CC149}" presName="node" presStyleLbl="node1" presStyleIdx="3" presStyleCnt="4">
        <dgm:presLayoutVars>
          <dgm:bulletEnabled val="1"/>
        </dgm:presLayoutVars>
      </dgm:prSet>
      <dgm:spPr/>
    </dgm:pt>
    <dgm:pt modelId="{CC4D764E-B627-974C-B0D7-C1A8A959C5FD}" type="pres">
      <dgm:prSet presAssocID="{BBD8F43D-5D02-7643-B615-EB96178CC149}" presName="dummy" presStyleCnt="0"/>
      <dgm:spPr/>
    </dgm:pt>
    <dgm:pt modelId="{E57A4A08-B240-584F-936B-7A90DAFE774D}" type="pres">
      <dgm:prSet presAssocID="{EA265470-B350-D847-9CF2-819A7550C1A6}" presName="sibTrans" presStyleLbl="sibTrans2D1" presStyleIdx="3" presStyleCnt="4"/>
      <dgm:spPr/>
    </dgm:pt>
  </dgm:ptLst>
  <dgm:cxnLst>
    <dgm:cxn modelId="{F3A7150C-23A2-F84D-80A4-C37A28620A9C}" srcId="{170A51E7-C29D-444D-B87B-9BBE8BFA9A87}" destId="{BBD8F43D-5D02-7643-B615-EB96178CC149}" srcOrd="3" destOrd="0" parTransId="{298521F6-84F6-3146-B0A9-E572723A0F0F}" sibTransId="{EA265470-B350-D847-9CF2-819A7550C1A6}"/>
    <dgm:cxn modelId="{B6905C17-A754-0841-9D31-6C3175934320}" type="presOf" srcId="{EA265470-B350-D847-9CF2-819A7550C1A6}" destId="{E57A4A08-B240-584F-936B-7A90DAFE774D}" srcOrd="0" destOrd="0" presId="urn:microsoft.com/office/officeart/2005/8/layout/radial6"/>
    <dgm:cxn modelId="{8C1E4524-69C9-DA48-8ABF-6C2FD8AC982D}" type="presOf" srcId="{2418CCD0-68F4-7147-8167-932571AE2676}" destId="{55415C3D-E367-0640-BAC0-2AC0C2BCE7D8}" srcOrd="0" destOrd="0" presId="urn:microsoft.com/office/officeart/2005/8/layout/radial6"/>
    <dgm:cxn modelId="{C139B22C-1A59-F941-82D0-9206BA0B7E2B}" type="presOf" srcId="{170A51E7-C29D-444D-B87B-9BBE8BFA9A87}" destId="{1FF69B7C-7E63-0F49-BDF7-E2E8A76DCA74}" srcOrd="0" destOrd="0" presId="urn:microsoft.com/office/officeart/2005/8/layout/radial6"/>
    <dgm:cxn modelId="{9EE7BF32-1AF0-1843-8168-4DB138EAA5A7}" type="presOf" srcId="{BBD8F43D-5D02-7643-B615-EB96178CC149}" destId="{8A600492-681E-274A-B80E-DFC762011D0A}" srcOrd="0" destOrd="0" presId="urn:microsoft.com/office/officeart/2005/8/layout/radial6"/>
    <dgm:cxn modelId="{B348913E-5AAE-2A4F-8658-A1EB980D22CD}" type="presOf" srcId="{BF2BA594-CDB3-8541-901B-E1C4B33A7A81}" destId="{1C7198CC-8FEF-9B4E-A07F-A4E9BCF59864}" srcOrd="0" destOrd="0" presId="urn:microsoft.com/office/officeart/2005/8/layout/radial6"/>
    <dgm:cxn modelId="{45818558-C98F-8746-BCED-7E2DE74EB724}" srcId="{170A51E7-C29D-444D-B87B-9BBE8BFA9A87}" destId="{50772C70-59E0-394E-926E-6207F65F4AAD}" srcOrd="0" destOrd="0" parTransId="{BDC295C6-13DC-1C42-8C98-3644C218608E}" sibTransId="{BF2BA594-CDB3-8541-901B-E1C4B33A7A81}"/>
    <dgm:cxn modelId="{C8E2A182-11E8-0C49-9180-765BE7B3D0F4}" type="presOf" srcId="{F91C1317-D487-9C42-B33F-07B1CF18A749}" destId="{E9E6970D-F92A-BD4E-BE32-475199637C56}" srcOrd="0" destOrd="0" presId="urn:microsoft.com/office/officeart/2005/8/layout/radial6"/>
    <dgm:cxn modelId="{79824583-1782-724E-BBFB-7E4F2A387A64}" type="presOf" srcId="{09AB2A09-7959-D947-9A55-F8E75B165223}" destId="{1731659A-8E2A-7C4D-AAB2-EBE291B2862B}" srcOrd="0" destOrd="0" presId="urn:microsoft.com/office/officeart/2005/8/layout/radial6"/>
    <dgm:cxn modelId="{3953D6A5-3498-554A-9F2E-6563670C139B}" srcId="{170A51E7-C29D-444D-B87B-9BBE8BFA9A87}" destId="{09AB2A09-7959-D947-9A55-F8E75B165223}" srcOrd="1" destOrd="0" parTransId="{95EDE820-D504-5744-93F8-AA809E564FAD}" sibTransId="{2418CCD0-68F4-7147-8167-932571AE2676}"/>
    <dgm:cxn modelId="{74C7E8BF-400C-F547-99FE-7C4C329EFA76}" type="presOf" srcId="{780A7E2B-1014-5B4C-9989-715608602D87}" destId="{247C2BD5-48D0-F24E-8699-7447772719D3}" srcOrd="0" destOrd="0" presId="urn:microsoft.com/office/officeart/2005/8/layout/radial6"/>
    <dgm:cxn modelId="{64E6E7CB-05C6-694E-8A83-5907AC4C1CC0}" srcId="{170A51E7-C29D-444D-B87B-9BBE8BFA9A87}" destId="{780A7E2B-1014-5B4C-9989-715608602D87}" srcOrd="2" destOrd="0" parTransId="{E0EAFE6C-BF13-534F-909B-2A176AAAE701}" sibTransId="{CC2BCAB6-CC9C-1742-8CE0-B9807D26F0E9}"/>
    <dgm:cxn modelId="{294291D0-F05D-2047-BE63-D15603161CBD}" type="presOf" srcId="{50772C70-59E0-394E-926E-6207F65F4AAD}" destId="{A153C17F-A398-F94D-862D-325985ECC0D9}" srcOrd="0" destOrd="0" presId="urn:microsoft.com/office/officeart/2005/8/layout/radial6"/>
    <dgm:cxn modelId="{C0EDB0F1-A425-0C4C-9B86-F1A8A67BB3B9}" type="presOf" srcId="{CC2BCAB6-CC9C-1742-8CE0-B9807D26F0E9}" destId="{89EDB46F-77CA-DB42-AA2E-FD2FFC093ED2}" srcOrd="0" destOrd="0" presId="urn:microsoft.com/office/officeart/2005/8/layout/radial6"/>
    <dgm:cxn modelId="{A98417FC-75F4-B74A-AE62-C40D0AB9EC27}" srcId="{F91C1317-D487-9C42-B33F-07B1CF18A749}" destId="{170A51E7-C29D-444D-B87B-9BBE8BFA9A87}" srcOrd="0" destOrd="0" parTransId="{24B9B383-2EB4-244A-91FC-211C1AFE9E1E}" sibTransId="{B62E92FE-3189-C146-A54C-2091655F5021}"/>
    <dgm:cxn modelId="{DF3780FF-857D-9246-90DF-44052954BDF0}" type="presParOf" srcId="{E9E6970D-F92A-BD4E-BE32-475199637C56}" destId="{1FF69B7C-7E63-0F49-BDF7-E2E8A76DCA74}" srcOrd="0" destOrd="0" presId="urn:microsoft.com/office/officeart/2005/8/layout/radial6"/>
    <dgm:cxn modelId="{1A009D57-4C44-964F-BA6D-89C227493EE9}" type="presParOf" srcId="{E9E6970D-F92A-BD4E-BE32-475199637C56}" destId="{A153C17F-A398-F94D-862D-325985ECC0D9}" srcOrd="1" destOrd="0" presId="urn:microsoft.com/office/officeart/2005/8/layout/radial6"/>
    <dgm:cxn modelId="{6B73446C-E9FB-A444-AAF4-96F50A406FA9}" type="presParOf" srcId="{E9E6970D-F92A-BD4E-BE32-475199637C56}" destId="{1D75E4BE-55CB-2144-B237-3B17419AF7D8}" srcOrd="2" destOrd="0" presId="urn:microsoft.com/office/officeart/2005/8/layout/radial6"/>
    <dgm:cxn modelId="{4BE23308-716A-E246-BD80-6C11620E7A8C}" type="presParOf" srcId="{E9E6970D-F92A-BD4E-BE32-475199637C56}" destId="{1C7198CC-8FEF-9B4E-A07F-A4E9BCF59864}" srcOrd="3" destOrd="0" presId="urn:microsoft.com/office/officeart/2005/8/layout/radial6"/>
    <dgm:cxn modelId="{1850AE1A-3D4B-584F-A2F3-656A5E35AE63}" type="presParOf" srcId="{E9E6970D-F92A-BD4E-BE32-475199637C56}" destId="{1731659A-8E2A-7C4D-AAB2-EBE291B2862B}" srcOrd="4" destOrd="0" presId="urn:microsoft.com/office/officeart/2005/8/layout/radial6"/>
    <dgm:cxn modelId="{EEC60E06-44D9-2749-B067-64FF8130D8C5}" type="presParOf" srcId="{E9E6970D-F92A-BD4E-BE32-475199637C56}" destId="{6230A18B-EAD4-174A-94A7-DF4EDA68C3F0}" srcOrd="5" destOrd="0" presId="urn:microsoft.com/office/officeart/2005/8/layout/radial6"/>
    <dgm:cxn modelId="{F0E6D8DD-E4EA-DD4A-923E-21988621DC8B}" type="presParOf" srcId="{E9E6970D-F92A-BD4E-BE32-475199637C56}" destId="{55415C3D-E367-0640-BAC0-2AC0C2BCE7D8}" srcOrd="6" destOrd="0" presId="urn:microsoft.com/office/officeart/2005/8/layout/radial6"/>
    <dgm:cxn modelId="{E8358502-6492-A749-A165-AE5546D3FEF4}" type="presParOf" srcId="{E9E6970D-F92A-BD4E-BE32-475199637C56}" destId="{247C2BD5-48D0-F24E-8699-7447772719D3}" srcOrd="7" destOrd="0" presId="urn:microsoft.com/office/officeart/2005/8/layout/radial6"/>
    <dgm:cxn modelId="{3822A617-3BBA-8F45-9909-D5D8106B981B}" type="presParOf" srcId="{E9E6970D-F92A-BD4E-BE32-475199637C56}" destId="{89100338-6B7E-7B47-A7F1-E59DE67C720C}" srcOrd="8" destOrd="0" presId="urn:microsoft.com/office/officeart/2005/8/layout/radial6"/>
    <dgm:cxn modelId="{69F871F7-8E27-1A43-9D47-6519E871A953}" type="presParOf" srcId="{E9E6970D-F92A-BD4E-BE32-475199637C56}" destId="{89EDB46F-77CA-DB42-AA2E-FD2FFC093ED2}" srcOrd="9" destOrd="0" presId="urn:microsoft.com/office/officeart/2005/8/layout/radial6"/>
    <dgm:cxn modelId="{CFF0A416-B9D4-7E4C-A2C1-5B958D5C45C2}" type="presParOf" srcId="{E9E6970D-F92A-BD4E-BE32-475199637C56}" destId="{8A600492-681E-274A-B80E-DFC762011D0A}" srcOrd="10" destOrd="0" presId="urn:microsoft.com/office/officeart/2005/8/layout/radial6"/>
    <dgm:cxn modelId="{76F89C22-D81A-B94E-A481-FB44E087E35A}" type="presParOf" srcId="{E9E6970D-F92A-BD4E-BE32-475199637C56}" destId="{CC4D764E-B627-974C-B0D7-C1A8A959C5FD}" srcOrd="11" destOrd="0" presId="urn:microsoft.com/office/officeart/2005/8/layout/radial6"/>
    <dgm:cxn modelId="{95B1F9AF-38BC-AE46-A6A0-C735E2C5746A}" type="presParOf" srcId="{E9E6970D-F92A-BD4E-BE32-475199637C56}" destId="{E57A4A08-B240-584F-936B-7A90DAFE774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A4A08-B240-584F-936B-7A90DAFE774D}">
      <dsp:nvSpPr>
        <dsp:cNvPr id="0" name=""/>
        <dsp:cNvSpPr/>
      </dsp:nvSpPr>
      <dsp:spPr>
        <a:xfrm>
          <a:off x="2253148" y="661852"/>
          <a:ext cx="4409102" cy="440910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DB46F-77CA-DB42-AA2E-FD2FFC093ED2}">
      <dsp:nvSpPr>
        <dsp:cNvPr id="0" name=""/>
        <dsp:cNvSpPr/>
      </dsp:nvSpPr>
      <dsp:spPr>
        <a:xfrm>
          <a:off x="2253148" y="661852"/>
          <a:ext cx="4409102" cy="440910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15C3D-E367-0640-BAC0-2AC0C2BCE7D8}">
      <dsp:nvSpPr>
        <dsp:cNvPr id="0" name=""/>
        <dsp:cNvSpPr/>
      </dsp:nvSpPr>
      <dsp:spPr>
        <a:xfrm>
          <a:off x="2253148" y="661852"/>
          <a:ext cx="4409102" cy="440910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198CC-8FEF-9B4E-A07F-A4E9BCF59864}">
      <dsp:nvSpPr>
        <dsp:cNvPr id="0" name=""/>
        <dsp:cNvSpPr/>
      </dsp:nvSpPr>
      <dsp:spPr>
        <a:xfrm>
          <a:off x="2253148" y="661852"/>
          <a:ext cx="4409102" cy="440910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69B7C-7E63-0F49-BDF7-E2E8A76DCA74}">
      <dsp:nvSpPr>
        <dsp:cNvPr id="0" name=""/>
        <dsp:cNvSpPr/>
      </dsp:nvSpPr>
      <dsp:spPr>
        <a:xfrm>
          <a:off x="3442310" y="1851014"/>
          <a:ext cx="2030778" cy="2030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500" kern="1200"/>
            <a:t>Edital</a:t>
          </a:r>
        </a:p>
      </dsp:txBody>
      <dsp:txXfrm>
        <a:off x="3739711" y="2148415"/>
        <a:ext cx="1435976" cy="1435976"/>
      </dsp:txXfrm>
    </dsp:sp>
    <dsp:sp modelId="{A153C17F-A398-F94D-862D-325985ECC0D9}">
      <dsp:nvSpPr>
        <dsp:cNvPr id="0" name=""/>
        <dsp:cNvSpPr/>
      </dsp:nvSpPr>
      <dsp:spPr>
        <a:xfrm>
          <a:off x="3746927" y="2256"/>
          <a:ext cx="1421544" cy="14215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Anexo pedagógico</a:t>
          </a:r>
        </a:p>
      </dsp:txBody>
      <dsp:txXfrm>
        <a:off x="3955107" y="210436"/>
        <a:ext cx="1005184" cy="1005184"/>
      </dsp:txXfrm>
    </dsp:sp>
    <dsp:sp modelId="{1731659A-8E2A-7C4D-AAB2-EBE291B2862B}">
      <dsp:nvSpPr>
        <dsp:cNvPr id="0" name=""/>
        <dsp:cNvSpPr/>
      </dsp:nvSpPr>
      <dsp:spPr>
        <a:xfrm>
          <a:off x="5900303" y="2155631"/>
          <a:ext cx="1421544" cy="14215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Anexo editorial</a:t>
          </a:r>
        </a:p>
      </dsp:txBody>
      <dsp:txXfrm>
        <a:off x="6108483" y="2363811"/>
        <a:ext cx="1005184" cy="1005184"/>
      </dsp:txXfrm>
    </dsp:sp>
    <dsp:sp modelId="{247C2BD5-48D0-F24E-8699-7447772719D3}">
      <dsp:nvSpPr>
        <dsp:cNvPr id="0" name=""/>
        <dsp:cNvSpPr/>
      </dsp:nvSpPr>
      <dsp:spPr>
        <a:xfrm>
          <a:off x="3746927" y="4309007"/>
          <a:ext cx="1421544" cy="14215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Referencial Técnico das etapas de triagem </a:t>
          </a:r>
        </a:p>
      </dsp:txBody>
      <dsp:txXfrm>
        <a:off x="3955107" y="4517187"/>
        <a:ext cx="1005184" cy="1005184"/>
      </dsp:txXfrm>
    </dsp:sp>
    <dsp:sp modelId="{8A600492-681E-274A-B80E-DFC762011D0A}">
      <dsp:nvSpPr>
        <dsp:cNvPr id="0" name=""/>
        <dsp:cNvSpPr/>
      </dsp:nvSpPr>
      <dsp:spPr>
        <a:xfrm>
          <a:off x="1593552" y="2155631"/>
          <a:ext cx="1421544" cy="14215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/>
            <a:t>Anexo de referência e modelos</a:t>
          </a:r>
        </a:p>
      </dsp:txBody>
      <dsp:txXfrm>
        <a:off x="1801732" y="2363811"/>
        <a:ext cx="1005184" cy="1005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FBE52-9365-40F9-B2F8-2F88A5CD06E0}" type="datetimeFigureOut">
              <a:rPr lang="pt-BR" smtClean="0"/>
              <a:t>02/04/2024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E22A-FDA5-4125-A79D-3C12E5E4D1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59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15D117E3-FA44-CD1D-B294-69620D461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>
            <a:extLst>
              <a:ext uri="{FF2B5EF4-FFF2-40B4-BE49-F238E27FC236}">
                <a16:creationId xmlns:a16="http://schemas.microsoft.com/office/drawing/2014/main" id="{02DBBEA3-8FC7-6B87-9B6D-5FCC1B3EF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>
            <a:extLst>
              <a:ext uri="{FF2B5EF4-FFF2-40B4-BE49-F238E27FC236}">
                <a16:creationId xmlns:a16="http://schemas.microsoft.com/office/drawing/2014/main" id="{F8662F05-C102-6753-1782-79087BB719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2787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DE22A-FDA5-4125-A79D-3C12E5E4D1F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942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4870FB32-3D83-5CD1-7F7C-F49AE707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010A50F8-CF29-C83D-55C3-695B41DEC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62C19E5D-CCC3-B147-B192-FFC82E4AAC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t-BR" sz="1400" b="1">
              <a:solidFill>
                <a:srgbClr val="49B34C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7223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87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953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4870FB32-3D83-5CD1-7F7C-F49AE707F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010A50F8-CF29-C83D-55C3-695B41DEC8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62C19E5D-CCC3-B147-B192-FFC82E4AAC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pt-BR" sz="1400" b="1">
              <a:solidFill>
                <a:srgbClr val="49B34C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79472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E7E44ABB-9055-27D1-D4E4-6673BA1C7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8F400A67-3407-25EF-1C9A-0E5AF74F58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075F7335-D62E-AFD1-4BF1-86DE1E3DA0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10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545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9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589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1447D-E041-456E-B801-B089B3AFBE02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97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873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87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9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93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68B58AD3-6150-B025-22F1-9D2B6B53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C2C8C4CB-7C9E-03D1-5371-42AD5042B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>
            <a:extLst>
              <a:ext uri="{FF2B5EF4-FFF2-40B4-BE49-F238E27FC236}">
                <a16:creationId xmlns:a16="http://schemas.microsoft.com/office/drawing/2014/main" id="{D72B83A8-260A-802B-4506-5A2944A3DE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93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>
          <a:extLst>
            <a:ext uri="{FF2B5EF4-FFF2-40B4-BE49-F238E27FC236}">
              <a16:creationId xmlns:a16="http://schemas.microsoft.com/office/drawing/2014/main" id="{2A2832E3-9EAA-FA1E-19DC-BF1516EC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>
            <a:extLst>
              <a:ext uri="{FF2B5EF4-FFF2-40B4-BE49-F238E27FC236}">
                <a16:creationId xmlns:a16="http://schemas.microsoft.com/office/drawing/2014/main" id="{AC67D06A-DF53-5762-7BF2-EF8C51FD47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6:notes">
            <a:extLst>
              <a:ext uri="{FF2B5EF4-FFF2-40B4-BE49-F238E27FC236}">
                <a16:creationId xmlns:a16="http://schemas.microsoft.com/office/drawing/2014/main" id="{8FAC074A-6708-E6A1-F74A-A4CD0D072D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8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9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720000" y="1489150"/>
            <a:ext cx="168480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720000" y="5668250"/>
            <a:ext cx="168480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16944900" y="9568798"/>
            <a:ext cx="982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16944900" y="9568798"/>
            <a:ext cx="982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720000" y="2304950"/>
            <a:ext cx="16488000" cy="6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16944900" y="9568798"/>
            <a:ext cx="9828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60" userDrawn="1">
          <p15:clr>
            <a:srgbClr val="EA4335"/>
          </p15:clr>
        </p15:guide>
        <p15:guide id="2" pos="226" userDrawn="1">
          <p15:clr>
            <a:srgbClr val="EA4335"/>
          </p15:clr>
        </p15:guide>
        <p15:guide id="3" pos="454" userDrawn="1">
          <p15:clr>
            <a:srgbClr val="EA4335"/>
          </p15:clr>
        </p15:guide>
        <p15:guide id="4" pos="680" userDrawn="1">
          <p15:clr>
            <a:srgbClr val="EA4335"/>
          </p15:clr>
        </p15:guide>
        <p15:guide id="5" pos="11294" userDrawn="1">
          <p15:clr>
            <a:srgbClr val="EA4335"/>
          </p15:clr>
        </p15:guide>
        <p15:guide id="6" pos="11066" userDrawn="1">
          <p15:clr>
            <a:srgbClr val="EA4335"/>
          </p15:clr>
        </p15:guide>
        <p15:guide id="7" pos="10840" userDrawn="1">
          <p15:clr>
            <a:srgbClr val="EA4335"/>
          </p15:clr>
        </p15:guide>
        <p15:guide id="8" orient="horz" pos="3240" userDrawn="1">
          <p15:clr>
            <a:srgbClr val="EA4335"/>
          </p15:clr>
        </p15:guide>
        <p15:guide id="9" orient="horz" pos="226" userDrawn="1">
          <p15:clr>
            <a:srgbClr val="EA4335"/>
          </p15:clr>
        </p15:guide>
        <p15:guide id="10" orient="horz" pos="454" userDrawn="1">
          <p15:clr>
            <a:srgbClr val="EA4335"/>
          </p15:clr>
        </p15:guide>
        <p15:guide id="11" orient="horz" pos="680" userDrawn="1">
          <p15:clr>
            <a:srgbClr val="EA4335"/>
          </p15:clr>
        </p15:guide>
        <p15:guide id="12" orient="horz" pos="6254" userDrawn="1">
          <p15:clr>
            <a:srgbClr val="EA4335"/>
          </p15:clr>
        </p15:guide>
        <p15:guide id="13" orient="horz" pos="6028" userDrawn="1">
          <p15:clr>
            <a:srgbClr val="EA4335"/>
          </p15:clr>
        </p15:guide>
        <p15:guide id="14" orient="horz" pos="5800" userDrawn="1">
          <p15:clr>
            <a:srgbClr val="EA4335"/>
          </p15:clr>
        </p15:guide>
        <p15:guide id="15" pos="4066" userDrawn="1">
          <p15:clr>
            <a:srgbClr val="EA4335"/>
          </p15:clr>
        </p15:guide>
        <p15:guide id="16" pos="7454" userDrawn="1">
          <p15:clr>
            <a:srgbClr val="EA4335"/>
          </p15:clr>
        </p15:guide>
        <p15:guide id="17" orient="horz" pos="2388" userDrawn="1">
          <p15:clr>
            <a:srgbClr val="EA4335"/>
          </p15:clr>
        </p15:guide>
        <p15:guide id="18" orient="horz" pos="4094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mputacional.com.br/#EducacaoBasica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ortal.mec.gov.br/index.php?option=com_docman&amp;view=download&amp;alias=235511-pceb002-22&amp;category_slug=fevereiro-2022-pdf&amp;Itemid=30192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>
          <a:extLst>
            <a:ext uri="{FF2B5EF4-FFF2-40B4-BE49-F238E27FC236}">
              <a16:creationId xmlns:a16="http://schemas.microsoft.com/office/drawing/2014/main" id="{098548D7-B1C4-B25A-E08F-DB974E206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6AF84ED-C5C0-8689-1CD7-68337267AFAC}"/>
              </a:ext>
            </a:extLst>
          </p:cNvPr>
          <p:cNvSpPr txBox="1"/>
          <p:nvPr/>
        </p:nvSpPr>
        <p:spPr>
          <a:xfrm>
            <a:off x="257892" y="159036"/>
            <a:ext cx="1417612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3600">
                <a:solidFill>
                  <a:srgbClr val="0070C0"/>
                </a:solidFill>
                <a:latin typeface="Raleway Black"/>
              </a:rPr>
              <a:t>PNLD EM 2026-2029</a:t>
            </a:r>
            <a:endParaRPr lang="pt-BR" sz="4800">
              <a:solidFill>
                <a:srgbClr val="0070C0"/>
              </a:solidFill>
              <a:latin typeface="Raleway Black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A79AE85-767A-85F0-53C9-DAED070D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00" y="990033"/>
            <a:ext cx="18288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1828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E346B93-7350-B009-4966-DF4377F70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037669"/>
              </p:ext>
            </p:extLst>
          </p:nvPr>
        </p:nvGraphicFramePr>
        <p:xfrm>
          <a:off x="449960" y="1347642"/>
          <a:ext cx="5659010" cy="5843540"/>
        </p:xfrm>
        <a:graphic>
          <a:graphicData uri="http://schemas.openxmlformats.org/drawingml/2006/table">
            <a:tbl>
              <a:tblPr/>
              <a:tblGrid>
                <a:gridCol w="5659010">
                  <a:extLst>
                    <a:ext uri="{9D8B030D-6E8A-4147-A177-3AD203B41FA5}">
                      <a16:colId xmlns:a16="http://schemas.microsoft.com/office/drawing/2014/main" val="3845747292"/>
                    </a:ext>
                  </a:extLst>
                </a:gridCol>
              </a:tblGrid>
              <a:tr h="1500140">
                <a:tc>
                  <a:txBody>
                    <a:bodyPr/>
                    <a:lstStyle/>
                    <a:p>
                      <a:pPr marL="38100" marR="38100"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Objeto 1: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marL="38100" marR="38100" algn="ctr"/>
                      <a:r>
                        <a:rPr lang="pt-BR" sz="2800" b="1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Materiais Didáticos para a Formação Geral Básica</a:t>
                      </a:r>
                      <a:endParaRPr lang="pt-BR" sz="28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69905"/>
                  </a:ext>
                </a:extLst>
              </a:tr>
              <a:tr h="2598420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28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Categoria 1</a:t>
                      </a:r>
                      <a:r>
                        <a:rPr lang="pt-BR" sz="2800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: Obras Didáticas para cada um dos componentes curriculares obrigatórios e material de preparação para redação do ENEM e material sobre Educação Digital.</a:t>
                      </a:r>
                      <a:endParaRPr lang="pt-BR" sz="2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66068"/>
                  </a:ext>
                </a:extLst>
              </a:tr>
              <a:tr h="1744980">
                <a:tc>
                  <a:txBody>
                    <a:bodyPr/>
                    <a:lstStyle/>
                    <a:p>
                      <a:pPr marL="38100" marR="38100" algn="l"/>
                      <a:r>
                        <a:rPr lang="pt-BR" sz="2800" b="1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Categoria 2</a:t>
                      </a:r>
                      <a:r>
                        <a:rPr lang="pt-BR" sz="2800" dirty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: Obras Didáticas de projetos integradores nas áreas do conhecimento e na interface com o mundo do trabalho.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5509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3D4BA82-CDA7-9A0B-9A2E-ECE3907B8A35}"/>
              </a:ext>
            </a:extLst>
          </p:cNvPr>
          <p:cNvSpPr txBox="1"/>
          <p:nvPr/>
        </p:nvSpPr>
        <p:spPr>
          <a:xfrm>
            <a:off x="619865" y="7796208"/>
            <a:ext cx="1666123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152400" algn="just">
              <a:spcBef>
                <a:spcPts val="1200"/>
              </a:spcBef>
              <a:spcAft>
                <a:spcPts val="1200"/>
              </a:spcAft>
            </a:pPr>
            <a:r>
              <a:rPr lang="pt-BR" sz="3200" b="1" i="0" dirty="0">
                <a:solidFill>
                  <a:srgbClr val="0070C0"/>
                </a:solidFill>
                <a:effectLst/>
                <a:latin typeface="Calibri"/>
              </a:rPr>
              <a:t>Edital para a Formação Geral Básica - Objeto 1 (com duas Categorias de obras</a:t>
            </a:r>
            <a:r>
              <a:rPr lang="pt-BR" sz="3200" b="1" dirty="0">
                <a:solidFill>
                  <a:srgbClr val="0070C0"/>
                </a:solidFill>
                <a:latin typeface="Calibri"/>
              </a:rPr>
              <a:t>).</a:t>
            </a:r>
            <a:endParaRPr lang="pt-BR" sz="3200" b="1" i="0" dirty="0">
              <a:solidFill>
                <a:schemeClr val="tx2">
                  <a:lumMod val="90000"/>
                </a:schemeClr>
              </a:solidFill>
              <a:effectLst/>
              <a:latin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8D1885-1CFF-B3B5-14F2-446B0E4B460F}"/>
              </a:ext>
            </a:extLst>
          </p:cNvPr>
          <p:cNvSpPr/>
          <p:nvPr/>
        </p:nvSpPr>
        <p:spPr>
          <a:xfrm>
            <a:off x="450323" y="1094305"/>
            <a:ext cx="5659244" cy="6272561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1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4">
          <a:extLst>
            <a:ext uri="{FF2B5EF4-FFF2-40B4-BE49-F238E27FC236}">
              <a16:creationId xmlns:a16="http://schemas.microsoft.com/office/drawing/2014/main" id="{3055ABAA-3EFA-8E10-E55C-A5497872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1F326ED-976D-9FAC-5017-5C7B4C50E12B}"/>
              </a:ext>
            </a:extLst>
          </p:cNvPr>
          <p:cNvSpPr txBox="1"/>
          <p:nvPr/>
        </p:nvSpPr>
        <p:spPr>
          <a:xfrm>
            <a:off x="1887515" y="234239"/>
            <a:ext cx="14176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>
                <a:solidFill>
                  <a:srgbClr val="0070C0"/>
                </a:solidFill>
                <a:latin typeface="Raleway Black"/>
              </a:rPr>
              <a:t>Qualificação dos currículos – proposição PNLD EM 2026</a:t>
            </a:r>
            <a:endParaRPr lang="pt-BR" sz="3600">
              <a:solidFill>
                <a:srgbClr val="7030A0"/>
              </a:solidFill>
              <a:latin typeface="Arial" panose="020B0604020202020204" pitchFamily="34" charset="0"/>
              <a:ea typeface="Raleway Medium"/>
              <a:cs typeface="Arial" panose="020B0604020202020204" pitchFamily="34" charset="0"/>
              <a:sym typeface="Raleway Medium"/>
            </a:endParaRPr>
          </a:p>
          <a:p>
            <a:endParaRPr lang="pt-BR" sz="4800">
              <a:solidFill>
                <a:srgbClr val="0070C0"/>
              </a:solidFill>
              <a:latin typeface="Raleway Black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C02FCA8-2FFC-018C-4AB4-7DB9F04D7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659280"/>
              </p:ext>
            </p:extLst>
          </p:nvPr>
        </p:nvGraphicFramePr>
        <p:xfrm>
          <a:off x="1756317" y="1125835"/>
          <a:ext cx="14773350" cy="8615307"/>
        </p:xfrm>
        <a:graphic>
          <a:graphicData uri="http://schemas.openxmlformats.org/drawingml/2006/table">
            <a:tbl>
              <a:tblPr/>
              <a:tblGrid>
                <a:gridCol w="4015646">
                  <a:extLst>
                    <a:ext uri="{9D8B030D-6E8A-4147-A177-3AD203B41FA5}">
                      <a16:colId xmlns:a16="http://schemas.microsoft.com/office/drawing/2014/main" val="743299431"/>
                    </a:ext>
                  </a:extLst>
                </a:gridCol>
                <a:gridCol w="4015646">
                  <a:extLst>
                    <a:ext uri="{9D8B030D-6E8A-4147-A177-3AD203B41FA5}">
                      <a16:colId xmlns:a16="http://schemas.microsoft.com/office/drawing/2014/main" val="3724883527"/>
                    </a:ext>
                  </a:extLst>
                </a:gridCol>
                <a:gridCol w="3614082">
                  <a:extLst>
                    <a:ext uri="{9D8B030D-6E8A-4147-A177-3AD203B41FA5}">
                      <a16:colId xmlns:a16="http://schemas.microsoft.com/office/drawing/2014/main" val="2041731443"/>
                    </a:ext>
                  </a:extLst>
                </a:gridCol>
                <a:gridCol w="3127976">
                  <a:extLst>
                    <a:ext uri="{9D8B030D-6E8A-4147-A177-3AD203B41FA5}">
                      <a16:colId xmlns:a16="http://schemas.microsoft.com/office/drawing/2014/main" val="1378967584"/>
                    </a:ext>
                  </a:extLst>
                </a:gridCol>
              </a:tblGrid>
              <a:tr h="728410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Coleção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Componente (Obra Didática)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Demais obras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603620"/>
                  </a:ext>
                </a:extLst>
              </a:tr>
              <a:tr h="1300734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Matemática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8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Matemática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8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 integradores de matemática e suas tecnologias EM Interface com o mundo do trabalho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E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149822"/>
                  </a:ext>
                </a:extLst>
              </a:tr>
              <a:tr h="506628">
                <a:tc rowSpan="4"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Ciências Humanas e Sociais Aplicadas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História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B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 integradores de ciências humanas e sociais aplicadas EM Interface com o mundo do trabalho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92504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Geografia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B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81798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Sociologia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B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52601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Filosofia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EB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034139"/>
                  </a:ext>
                </a:extLst>
              </a:tr>
              <a:tr h="506628">
                <a:tc rowSpan="3"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Ciências Naturais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1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Física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E23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 integradores de ciências da natureza e suas tecnologias EM Interface com o mundo do trabalho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B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687526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Química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E2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52576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DE23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90035"/>
                  </a:ext>
                </a:extLst>
              </a:tr>
              <a:tr h="506628">
                <a:tc rowSpan="6">
                  <a:txBody>
                    <a:bodyPr/>
                    <a:lstStyle/>
                    <a:p>
                      <a:pPr algn="ctr" fontAlgn="base"/>
                      <a:r>
                        <a:rPr lang="pt-BR" sz="2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Linguagens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Língua Portuguesa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FF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Projetos integradores de Linguagens e suas tecnologias EM Interface com o mundo do trabalho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4D2FA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Preparação para a Redação do ENEM 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Aptos Narrow" panose="020B000402020202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197505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Língua Inglesa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209259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Língua Espanhola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312705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Arte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508110"/>
                  </a:ext>
                </a:extLst>
              </a:tr>
              <a:tr h="5066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 Física</a:t>
                      </a:r>
                      <a:r>
                        <a:rPr lang="pt-BR" sz="2400" b="0" i="0">
                          <a:solidFill>
                            <a:srgbClr val="0096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2400" b="0" i="0">
                        <a:solidFill>
                          <a:srgbClr val="009600"/>
                        </a:solidFill>
                        <a:effectLst/>
                      </a:endParaRPr>
                    </a:p>
                  </a:txBody>
                  <a:tcPr marL="140866" marR="140866" marT="70434" marB="704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A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96290"/>
                  </a:ext>
                </a:extLst>
              </a:tr>
              <a:tr h="50662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182880" marR="182880" marT="91440" marB="9144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2400" b="0" i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Educação Digital</a:t>
                      </a:r>
                    </a:p>
                  </a:txBody>
                  <a:tcPr marL="140865" marR="140865" marT="70433" marB="70433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D9AF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182880" marR="182880" marT="91440" marB="9144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4D2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 marL="182880" marR="182880" marT="91440" marB="91440" anchor="ctr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9524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933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75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401344" y="142885"/>
            <a:ext cx="14676528" cy="160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000" b="1">
                <a:solidFill>
                  <a:srgbClr val="0070C0"/>
                </a:solidFill>
                <a:ea typeface="Calibri"/>
                <a:cs typeface="Calibri"/>
              </a:rPr>
              <a:t>Objeto 1: Categoria 1 - Obras didáticas de componentes curriculares</a:t>
            </a:r>
          </a:p>
        </p:txBody>
      </p:sp>
      <p:sp>
        <p:nvSpPr>
          <p:cNvPr id="121" name="Google Shape;121;p4"/>
          <p:cNvSpPr txBox="1"/>
          <p:nvPr/>
        </p:nvSpPr>
        <p:spPr>
          <a:xfrm>
            <a:off x="556102" y="1877687"/>
            <a:ext cx="16992596" cy="757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SzPts val="1800"/>
              <a:buFont typeface="Wingdings" panose="05000000000000000000" pitchFamily="2" charset="2"/>
              <a:buChar char="q"/>
            </a:pPr>
            <a:r>
              <a:rPr lang="pt-BR" sz="3600">
                <a:ea typeface="Calibri Light" panose="020F0302020204030204"/>
                <a:cs typeface="Calibri Light" panose="020F0302020204030204"/>
              </a:rPr>
              <a:t>Objetivo Geral:</a:t>
            </a:r>
            <a:r>
              <a:rPr lang="pt-BR" sz="3600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 </a:t>
            </a:r>
            <a:r>
              <a:rPr lang="pt-BR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Valorizar a abordagem interdisciplinar</a:t>
            </a:r>
            <a:r>
              <a:rPr lang="pt-BR" sz="3600">
                <a:ea typeface="Calibri Light" panose="020F0302020204030204"/>
                <a:cs typeface="Calibri Light" panose="020F0302020204030204"/>
              </a:rPr>
              <a:t>, preconizada pela </a:t>
            </a:r>
            <a:r>
              <a:rPr lang="pt-BR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legislação educacional</a:t>
            </a:r>
            <a:r>
              <a:rPr lang="pt-BR" sz="3600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 </a:t>
            </a:r>
            <a:r>
              <a:rPr lang="pt-BR" sz="3600">
                <a:ea typeface="Calibri Light" panose="020F0302020204030204"/>
                <a:cs typeface="Calibri Light" panose="020F0302020204030204"/>
              </a:rPr>
              <a:t>e, ao mesmo tempo, </a:t>
            </a:r>
            <a:r>
              <a:rPr lang="pt-BR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preservar a especificidade</a:t>
            </a:r>
            <a:r>
              <a:rPr lang="pt-BR" sz="3600" b="1">
                <a:ea typeface="Calibri Light" panose="020F0302020204030204"/>
                <a:cs typeface="Calibri Light" panose="020F0302020204030204"/>
              </a:rPr>
              <a:t> </a:t>
            </a:r>
            <a:r>
              <a:rPr lang="pt-BR" sz="3600">
                <a:ea typeface="Calibri Light" panose="020F0302020204030204"/>
                <a:cs typeface="Calibri Light" panose="020F0302020204030204"/>
              </a:rPr>
              <a:t>no tratamento de cada componente curricular especifico em consonância com os currículos existentes em todos os estados da federação. 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3600">
              <a:ea typeface="Calibri Light" panose="020F0302020204030204"/>
              <a:cs typeface="Calibri Light" panose="020F0302020204030204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pt-BR" sz="3600">
                <a:ea typeface="Calibri Light" panose="020F0302020204030204"/>
                <a:cs typeface="Calibri Light" panose="020F0302020204030204"/>
              </a:rPr>
              <a:t>Cada um dos livros por componente curricular </a:t>
            </a:r>
            <a:r>
              <a:rPr lang="pt-BR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deverá estar vinculado obrigatoriamente a uma coleção por área de conhecimento.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pt-BR" sz="3600" b="1">
              <a:ea typeface="Calibri Light" panose="020F0302020204030204"/>
              <a:cs typeface="Calibri Light" panose="020F0302020204030204"/>
            </a:endParaRPr>
          </a:p>
          <a:p>
            <a:pPr marL="571500" indent="-571500">
              <a:buSzPts val="1800"/>
              <a:buFont typeface="Wingdings" panose="05000000000000000000" pitchFamily="2" charset="2"/>
              <a:buChar char="q"/>
            </a:pPr>
            <a:r>
              <a:rPr lang="pt-BR" sz="3600">
                <a:ea typeface="Calibri Light" panose="020F0302020204030204"/>
                <a:cs typeface="Calibri Light" panose="020F0302020204030204"/>
              </a:rPr>
              <a:t>Os livros por componente curricular</a:t>
            </a:r>
            <a:r>
              <a:rPr lang="pt-BR" sz="3600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 </a:t>
            </a:r>
            <a:r>
              <a:rPr lang="pt-BR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terão 1 volume único para o ensino médio</a:t>
            </a:r>
            <a:r>
              <a:rPr lang="pt-BR" sz="3600">
                <a:ea typeface="Calibri Light" panose="020F0302020204030204"/>
                <a:cs typeface="Calibri Light" panose="020F0302020204030204"/>
              </a:rPr>
              <a:t> com a exceção dos livros de Matemática e Língua Portuguesa. </a:t>
            </a:r>
            <a:endParaRPr lang="pt-BR">
              <a:ea typeface="Calibri Light"/>
            </a:endParaRPr>
          </a:p>
          <a:p>
            <a:pPr>
              <a:buSzPts val="1800"/>
            </a:pPr>
            <a:endParaRPr lang="pt-BR" sz="3600">
              <a:ea typeface="Calibri Light"/>
              <a:cs typeface="Calibri Light"/>
            </a:endParaRPr>
          </a:p>
          <a:p>
            <a:pPr marL="571500" indent="-571500">
              <a:buSzPts val="1800"/>
              <a:buFont typeface="Wingdings" panose="05000000000000000000" pitchFamily="2" charset="2"/>
              <a:buChar char="q"/>
            </a:pPr>
            <a:r>
              <a:rPr lang="en-US" sz="3600" b="1" err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Novidades</a:t>
            </a:r>
            <a:r>
              <a:rPr lang="en-US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: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 </a:t>
            </a:r>
            <a:r>
              <a:rPr lang="en-US" sz="3600" err="1">
                <a:highlight>
                  <a:srgbClr val="FFFFFF"/>
                </a:highlight>
                <a:ea typeface="Calibri Light"/>
              </a:rPr>
              <a:t>obra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 </a:t>
            </a:r>
            <a:r>
              <a:rPr lang="en-US" sz="3600" err="1">
                <a:highlight>
                  <a:srgbClr val="FFFFFF"/>
                </a:highlight>
                <a:ea typeface="Calibri Light"/>
              </a:rPr>
              <a:t>didática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 de </a:t>
            </a:r>
            <a:r>
              <a:rPr lang="en-US" sz="3600" err="1">
                <a:highlight>
                  <a:srgbClr val="FFFFFF"/>
                </a:highlight>
                <a:ea typeface="Calibri Light"/>
              </a:rPr>
              <a:t>Preparação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 para a </a:t>
            </a:r>
            <a:r>
              <a:rPr lang="en-US" sz="3600" b="1" err="1">
                <a:solidFill>
                  <a:srgbClr val="0070C0"/>
                </a:solidFill>
                <a:highlight>
                  <a:srgbClr val="FFFFFF"/>
                </a:highlight>
                <a:ea typeface="Calibri Light"/>
              </a:rPr>
              <a:t>Redação</a:t>
            </a:r>
            <a:r>
              <a:rPr lang="en-US" sz="3600" b="1">
                <a:solidFill>
                  <a:srgbClr val="0070C0"/>
                </a:solidFill>
                <a:highlight>
                  <a:srgbClr val="FFFFFF"/>
                </a:highlight>
                <a:ea typeface="Calibri Light"/>
              </a:rPr>
              <a:t> 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do Exame Nacional do Ensino Médio (ENEM) e </a:t>
            </a:r>
            <a:r>
              <a:rPr lang="en-US" sz="3600" err="1">
                <a:highlight>
                  <a:srgbClr val="FFFFFF"/>
                </a:highlight>
                <a:ea typeface="Calibri Light"/>
              </a:rPr>
              <a:t>obra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 </a:t>
            </a:r>
            <a:r>
              <a:rPr lang="en-US" sz="3600" err="1">
                <a:highlight>
                  <a:srgbClr val="FFFFFF"/>
                </a:highlight>
                <a:ea typeface="Calibri Light"/>
              </a:rPr>
              <a:t>didática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 de </a:t>
            </a:r>
            <a:r>
              <a:rPr lang="en-US" sz="3600" b="1" err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Educação</a:t>
            </a:r>
            <a:r>
              <a:rPr lang="en-US" sz="3600" b="1">
                <a:solidFill>
                  <a:srgbClr val="0070C0"/>
                </a:solidFill>
                <a:ea typeface="Calibri Light" panose="020F0302020204030204"/>
                <a:cs typeface="Calibri Light" panose="020F0302020204030204"/>
              </a:rPr>
              <a:t> Digital</a:t>
            </a:r>
            <a:r>
              <a:rPr lang="en-US" sz="3600">
                <a:highlight>
                  <a:srgbClr val="FFFFFF"/>
                </a:highlight>
                <a:ea typeface="Calibri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758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858981" y="894730"/>
            <a:ext cx="14326650" cy="147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rgbClr val="0070C0"/>
                </a:solidFill>
                <a:ea typeface="Calibri"/>
                <a:cs typeface="Calibri"/>
              </a:rPr>
              <a:t>Objeto 1: Categoria 2 - </a:t>
            </a:r>
            <a:r>
              <a:rPr lang="pt-BR" sz="3600" b="1">
                <a:solidFill>
                  <a:srgbClr val="0070C0"/>
                </a:solidFill>
              </a:rPr>
              <a:t>Projetos Integradores em interface com o mundo trabalho</a:t>
            </a:r>
            <a:endParaRPr lang="pt-BR" sz="3600" b="1">
              <a:solidFill>
                <a:srgbClr val="0070C0"/>
              </a:solidFill>
              <a:ea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64710" y="3357433"/>
            <a:ext cx="16488000" cy="406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marR="0" lvl="0" indent="-571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4000" b="0" i="0" u="none" strike="noStrike" cap="none">
                <a:solidFill>
                  <a:schemeClr val="accent2"/>
                </a:solidFill>
                <a:ea typeface="Raleway Medium"/>
                <a:sym typeface="Raleway Medium"/>
              </a:rPr>
              <a:t>Os livros de </a:t>
            </a:r>
            <a:r>
              <a:rPr lang="pt-BR" sz="4000" b="1" i="0" u="none" strike="noStrike" cap="none">
                <a:solidFill>
                  <a:srgbClr val="0070C0"/>
                </a:solidFill>
                <a:ea typeface="Raleway Medium"/>
                <a:sym typeface="Raleway Medium"/>
              </a:rPr>
              <a:t>projetos integradores</a:t>
            </a:r>
            <a:r>
              <a:rPr lang="pt-BR" sz="4000" b="0" i="0" u="none" strike="noStrike" cap="none">
                <a:solidFill>
                  <a:schemeClr val="accent2"/>
                </a:solidFill>
                <a:ea typeface="Raleway Medium"/>
                <a:sym typeface="Raleway Medium"/>
              </a:rPr>
              <a:t> têm como objetivo </a:t>
            </a:r>
            <a:r>
              <a:rPr lang="pt-BR" sz="4000" b="1" i="0" u="none" strike="noStrike" cap="none">
                <a:solidFill>
                  <a:schemeClr val="accent2"/>
                </a:solidFill>
                <a:ea typeface="Raleway Medium"/>
                <a:sym typeface="Raleway Medium"/>
              </a:rPr>
              <a:t>oferecer subsídios aos professores e estudantes na construção de conhecimentos sólidos de forma </a:t>
            </a:r>
            <a:r>
              <a:rPr lang="pt-BR" sz="4000" b="1" i="0" u="none" strike="noStrike" cap="none">
                <a:solidFill>
                  <a:srgbClr val="0070C0"/>
                </a:solidFill>
                <a:ea typeface="Raleway Medium"/>
                <a:sym typeface="Raleway Medium"/>
              </a:rPr>
              <a:t>interdisciplinar</a:t>
            </a:r>
            <a:r>
              <a:rPr lang="pt-BR" sz="4000" b="1" i="0" u="none" strike="noStrike" cap="none">
                <a:solidFill>
                  <a:schemeClr val="accent2"/>
                </a:solidFill>
                <a:ea typeface="Raleway Medium"/>
                <a:sym typeface="Raleway Medium"/>
              </a:rPr>
              <a:t>, articulando diferentes componentes curriculares para a resolução de problemas e desafios que permeiam  a </a:t>
            </a:r>
            <a:r>
              <a:rPr lang="pt-BR" sz="4000" b="1" i="0" u="none" strike="noStrike" cap="none">
                <a:solidFill>
                  <a:srgbClr val="0070C0"/>
                </a:solidFill>
                <a:ea typeface="Raleway Medium"/>
                <a:sym typeface="Raleway Medium"/>
              </a:rPr>
              <a:t>vida juvenil contemporânea.</a:t>
            </a:r>
            <a:endParaRPr lang="pt-BR" sz="4000" b="1" i="0" u="none" strike="noStrike" cap="none">
              <a:solidFill>
                <a:srgbClr val="0070C0"/>
              </a:solidFill>
              <a:ea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6349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>
          <a:extLst>
            <a:ext uri="{FF2B5EF4-FFF2-40B4-BE49-F238E27FC236}">
              <a16:creationId xmlns:a16="http://schemas.microsoft.com/office/drawing/2014/main" id="{AC4E8F7D-37FB-9DD1-5A0C-1E1F9D2A3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0E17CF1-E0C6-D99D-EA73-C4AE9DC9C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287237"/>
              </p:ext>
            </p:extLst>
          </p:nvPr>
        </p:nvGraphicFramePr>
        <p:xfrm>
          <a:off x="724347" y="1910487"/>
          <a:ext cx="14635378" cy="6539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5378">
                  <a:extLst>
                    <a:ext uri="{9D8B030D-6E8A-4147-A177-3AD203B41FA5}">
                      <a16:colId xmlns:a16="http://schemas.microsoft.com/office/drawing/2014/main" val="1979126384"/>
                    </a:ext>
                  </a:extLst>
                </a:gridCol>
              </a:tblGrid>
              <a:tr h="1594890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2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OBRAS DIDÁTICAS DE PROJETOS INTEGRADORES EM INTERFACE COM O MUNDO DO TRABALHO  E COM A EDUCAÇÃO MIDIÁTICA  </a:t>
                      </a:r>
                      <a:endParaRPr lang="pt-BR" sz="2800" b="0" i="0">
                        <a:effectLst/>
                        <a:latin typeface="Calibri"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733540"/>
                  </a:ext>
                </a:extLst>
              </a:tr>
              <a:tr h="11589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Projetos integradores de matemática e suas tecnologias</a:t>
                      </a:r>
                      <a:r>
                        <a:rPr lang="pt-BR" sz="2800" b="0" i="1">
                          <a:effectLst/>
                          <a:latin typeface="Arial"/>
                        </a:rPr>
                        <a:t> </a:t>
                      </a:r>
                      <a:r>
                        <a:rPr lang="pt-BR" sz="2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 INTERFACE COM O MUNDO DO TRABALHO E COM A EDUCAÇÃO MIDIÁTICA</a:t>
                      </a:r>
                      <a:endParaRPr lang="pt-BR" sz="2800" b="0" i="1">
                        <a:effectLst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88015"/>
                  </a:ext>
                </a:extLst>
              </a:tr>
              <a:tr h="1313450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800" b="0" i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Projetos integradores de ciências da natureza e suas tecnologias</a:t>
                      </a:r>
                      <a:r>
                        <a:rPr lang="pt-BR" sz="2800" b="0" i="1">
                          <a:effectLst/>
                          <a:latin typeface="Arial"/>
                        </a:rPr>
                        <a:t> </a:t>
                      </a:r>
                      <a:r>
                        <a:rPr lang="pt-BR" sz="2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 INTERFACE COM O MUNDO DO TRABALHO </a:t>
                      </a:r>
                      <a:r>
                        <a:rPr lang="pt-BR" sz="28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 COM A EDUCAÇÃO MIDIÁTICA</a:t>
                      </a:r>
                      <a:endParaRPr lang="pt-BR" sz="2800" b="0" i="0" u="none" strike="noStrike" noProof="0">
                        <a:solidFill>
                          <a:srgbClr val="0096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96821"/>
                  </a:ext>
                </a:extLst>
              </a:tr>
              <a:tr h="1313450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800" b="0" i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Projetos integradores de ciências humanas e sociais aplicadas</a:t>
                      </a:r>
                      <a:r>
                        <a:rPr lang="pt-BR" sz="2800" b="0" i="1">
                          <a:effectLst/>
                          <a:latin typeface="Arial"/>
                        </a:rPr>
                        <a:t> </a:t>
                      </a:r>
                      <a:r>
                        <a:rPr lang="pt-BR" sz="2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 INTERFACE COM O MUNDO DO TRABALHO </a:t>
                      </a:r>
                      <a:r>
                        <a:rPr lang="pt-BR" sz="28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 COM A EDUCAÇÃO MIDIÁTICA</a:t>
                      </a:r>
                      <a:endParaRPr lang="pt-BR" sz="2800" b="0" i="0" u="none" strike="noStrike" noProof="0">
                        <a:solidFill>
                          <a:srgbClr val="0096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025283"/>
                  </a:ext>
                </a:extLst>
              </a:tr>
              <a:tr h="1158928">
                <a:tc>
                  <a:txBody>
                    <a:bodyPr/>
                    <a:lstStyle/>
                    <a:p>
                      <a:pPr algn="l" rtl="0" fontAlgn="base"/>
                      <a:r>
                        <a:rPr lang="pt-BR" sz="2800" b="0" i="1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Projetos integradores de Linguagens e suas tecnologias</a:t>
                      </a:r>
                      <a:r>
                        <a:rPr lang="pt-BR" sz="2800" b="0" i="1">
                          <a:effectLst/>
                          <a:latin typeface="Arial"/>
                        </a:rPr>
                        <a:t> </a:t>
                      </a:r>
                      <a:r>
                        <a:rPr lang="pt-BR" sz="28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EM INTERFACE COM O MUNDO DO TRABALHO </a:t>
                      </a:r>
                      <a:r>
                        <a:rPr lang="pt-BR" sz="2800" b="1" i="0" u="none" strike="noStrike" noProof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 COM A EDUCAÇÃO MIDIÁTICA</a:t>
                      </a:r>
                      <a:endParaRPr lang="pt-BR" sz="2800" b="0" i="0" u="none" strike="noStrike" noProof="0">
                        <a:solidFill>
                          <a:srgbClr val="009600"/>
                        </a:solidFill>
                        <a:effectLst/>
                        <a:latin typeface="Calibri"/>
                      </a:endParaRPr>
                    </a:p>
                  </a:txBody>
                  <a:tcPr marL="182880" marR="182880" marT="91440" marB="9144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1626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D306880-BB8E-2DCD-8A59-B7AA48A9C2C8}"/>
              </a:ext>
            </a:extLst>
          </p:cNvPr>
          <p:cNvSpPr txBox="1"/>
          <p:nvPr/>
        </p:nvSpPr>
        <p:spPr>
          <a:xfrm>
            <a:off x="448313" y="261251"/>
            <a:ext cx="1463537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 b="1">
                <a:solidFill>
                  <a:srgbClr val="0070C0"/>
                </a:solidFill>
              </a:rPr>
              <a:t>Objeto 1: Categoria 2 – Projetos Integradores em interface com o mundo trabalho</a:t>
            </a:r>
          </a:p>
        </p:txBody>
      </p:sp>
    </p:spTree>
    <p:extLst>
      <p:ext uri="{BB962C8B-B14F-4D97-AF65-F5344CB8AC3E}">
        <p14:creationId xmlns:p14="http://schemas.microsoft.com/office/powerpoint/2010/main" val="41031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72213">
            <a:off x="-1036838" y="-1738915"/>
            <a:ext cx="15731234" cy="13764830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83D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538718" y="-1787318"/>
            <a:ext cx="13221218" cy="13442896"/>
            <a:chOff x="0" y="0"/>
            <a:chExt cx="585945" cy="5957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5945" cy="595770"/>
            </a:xfrm>
            <a:custGeom>
              <a:avLst/>
              <a:gdLst/>
              <a:ahLst/>
              <a:cxnLst/>
              <a:rect l="l" t="t" r="r" b="b"/>
              <a:pathLst>
                <a:path w="585945" h="595770">
                  <a:moveTo>
                    <a:pt x="292973" y="0"/>
                  </a:moveTo>
                  <a:cubicBezTo>
                    <a:pt x="131168" y="0"/>
                    <a:pt x="0" y="133368"/>
                    <a:pt x="0" y="297885"/>
                  </a:cubicBezTo>
                  <a:cubicBezTo>
                    <a:pt x="0" y="462402"/>
                    <a:pt x="131168" y="595770"/>
                    <a:pt x="292973" y="595770"/>
                  </a:cubicBezTo>
                  <a:cubicBezTo>
                    <a:pt x="454777" y="595770"/>
                    <a:pt x="585945" y="462402"/>
                    <a:pt x="585945" y="297885"/>
                  </a:cubicBezTo>
                  <a:cubicBezTo>
                    <a:pt x="585945" y="133368"/>
                    <a:pt x="454777" y="0"/>
                    <a:pt x="292973" y="0"/>
                  </a:cubicBezTo>
                  <a:close/>
                </a:path>
              </a:pathLst>
            </a:custGeom>
            <a:blipFill>
              <a:blip r:embed="rId3"/>
              <a:stretch>
                <a:fillRect l="-26287" r="-2628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Google Shape;120;p4">
            <a:extLst>
              <a:ext uri="{FF2B5EF4-FFF2-40B4-BE49-F238E27FC236}">
                <a16:creationId xmlns:a16="http://schemas.microsoft.com/office/drawing/2014/main" id="{7E78FD74-6BE2-C7F4-C68D-316D30715392}"/>
              </a:ext>
            </a:extLst>
          </p:cNvPr>
          <p:cNvSpPr txBox="1"/>
          <p:nvPr/>
        </p:nvSpPr>
        <p:spPr>
          <a:xfrm>
            <a:off x="11353800" y="3066678"/>
            <a:ext cx="7119523" cy="283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8000">
                <a:solidFill>
                  <a:srgbClr val="434343"/>
                </a:solidFill>
                <a:latin typeface="Raleway Black"/>
                <a:sym typeface="Raleway Black"/>
              </a:rPr>
              <a:t>Educação Digital </a:t>
            </a:r>
            <a:endParaRPr lang="pt-BR"/>
          </a:p>
        </p:txBody>
      </p:sp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713D67B2-E1AD-CCFA-61AD-F6BD2C53E682}"/>
              </a:ext>
            </a:extLst>
          </p:cNvPr>
          <p:cNvSpPr txBox="1"/>
          <p:nvPr/>
        </p:nvSpPr>
        <p:spPr>
          <a:xfrm>
            <a:off x="11506200" y="5638782"/>
            <a:ext cx="57018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 o PNLD Ensino Médio</a:t>
            </a:r>
            <a:endParaRPr sz="36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" descr="Homem sentado em cadeira&#10;&#10;Descrição gerada automaticamente com confiança média"/>
          <p:cNvPicPr preferRelativeResize="0"/>
          <p:nvPr/>
        </p:nvPicPr>
        <p:blipFill rotWithShape="1">
          <a:blip r:embed="rId3">
            <a:alphaModFix/>
          </a:blip>
          <a:srcRect l="28943" t="-145" r="32557" b="27548"/>
          <a:stretch/>
        </p:blipFill>
        <p:spPr>
          <a:xfrm>
            <a:off x="7518317" y="3894974"/>
            <a:ext cx="3783600" cy="3762600"/>
          </a:xfrm>
          <a:prstGeom prst="flowChartConnector">
            <a:avLst/>
          </a:prstGeom>
          <a:noFill/>
          <a:ln>
            <a:noFill/>
          </a:ln>
        </p:spPr>
      </p:pic>
      <p:grpSp>
        <p:nvGrpSpPr>
          <p:cNvPr id="198" name="Google Shape;198;p2"/>
          <p:cNvGrpSpPr/>
          <p:nvPr/>
        </p:nvGrpSpPr>
        <p:grpSpPr>
          <a:xfrm>
            <a:off x="5533670" y="4275767"/>
            <a:ext cx="2335049" cy="2780528"/>
            <a:chOff x="3107915" y="1608618"/>
            <a:chExt cx="1412100" cy="1681500"/>
          </a:xfrm>
        </p:grpSpPr>
        <p:sp>
          <p:nvSpPr>
            <p:cNvPr id="199" name="Google Shape;199;p2"/>
            <p:cNvSpPr/>
            <p:nvPr/>
          </p:nvSpPr>
          <p:spPr>
            <a:xfrm>
              <a:off x="310791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FECE2F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 txBox="1"/>
            <p:nvPr/>
          </p:nvSpPr>
          <p:spPr>
            <a:xfrm>
              <a:off x="3351700" y="1985252"/>
              <a:ext cx="923400" cy="14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3B3B3B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CURRÍCULO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1" name="Google Shape;20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01173" y="2293472"/>
              <a:ext cx="684504" cy="6472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2"/>
          <p:cNvGrpSpPr/>
          <p:nvPr/>
        </p:nvGrpSpPr>
        <p:grpSpPr>
          <a:xfrm>
            <a:off x="6770557" y="1774249"/>
            <a:ext cx="2335049" cy="2780528"/>
            <a:chOff x="6069445" y="1608618"/>
            <a:chExt cx="1412100" cy="1681500"/>
          </a:xfrm>
        </p:grpSpPr>
        <p:sp>
          <p:nvSpPr>
            <p:cNvPr id="203" name="Google Shape;203;p2"/>
            <p:cNvSpPr/>
            <p:nvPr/>
          </p:nvSpPr>
          <p:spPr>
            <a:xfrm>
              <a:off x="606944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169D35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 txBox="1"/>
            <p:nvPr/>
          </p:nvSpPr>
          <p:spPr>
            <a:xfrm>
              <a:off x="6179158" y="1982523"/>
              <a:ext cx="1224000" cy="148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CONECTIVIDADE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" name="Google Shape;205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84636" y="2320407"/>
              <a:ext cx="598370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" name="Google Shape;206;p2"/>
          <p:cNvGrpSpPr/>
          <p:nvPr/>
        </p:nvGrpSpPr>
        <p:grpSpPr>
          <a:xfrm>
            <a:off x="11106361" y="4296833"/>
            <a:ext cx="2335049" cy="2780528"/>
            <a:chOff x="146385" y="1608618"/>
            <a:chExt cx="1412100" cy="1681500"/>
          </a:xfrm>
        </p:grpSpPr>
        <p:sp>
          <p:nvSpPr>
            <p:cNvPr id="207" name="Google Shape;207;p2"/>
            <p:cNvSpPr/>
            <p:nvPr/>
          </p:nvSpPr>
          <p:spPr>
            <a:xfrm>
              <a:off x="146385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424242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 txBox="1"/>
            <p:nvPr/>
          </p:nvSpPr>
          <p:spPr>
            <a:xfrm>
              <a:off x="197061" y="1863383"/>
              <a:ext cx="1298400" cy="446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GESTÃO E TRANSFORMAÇÃO DIGITAL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" name="Google Shape;209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flipH="1">
              <a:off x="551325" y="2428504"/>
              <a:ext cx="602241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2"/>
          <p:cNvGrpSpPr/>
          <p:nvPr/>
        </p:nvGrpSpPr>
        <p:grpSpPr>
          <a:xfrm>
            <a:off x="9718868" y="6800722"/>
            <a:ext cx="2335049" cy="2780528"/>
            <a:chOff x="4588680" y="1608618"/>
            <a:chExt cx="1412100" cy="1681500"/>
          </a:xfrm>
        </p:grpSpPr>
        <p:sp>
          <p:nvSpPr>
            <p:cNvPr id="211" name="Google Shape;211;p2"/>
            <p:cNvSpPr/>
            <p:nvPr/>
          </p:nvSpPr>
          <p:spPr>
            <a:xfrm>
              <a:off x="4588680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183EFF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 txBox="1"/>
            <p:nvPr/>
          </p:nvSpPr>
          <p:spPr>
            <a:xfrm>
              <a:off x="4716540" y="1830123"/>
              <a:ext cx="1159200" cy="446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RECURSOS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EDUCACIONAIS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DIGITAIS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flipH="1">
              <a:off x="4983165" y="2445135"/>
              <a:ext cx="623151" cy="6119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"/>
          <p:cNvGrpSpPr/>
          <p:nvPr/>
        </p:nvGrpSpPr>
        <p:grpSpPr>
          <a:xfrm>
            <a:off x="9791725" y="1685722"/>
            <a:ext cx="2335049" cy="2780528"/>
            <a:chOff x="7550211" y="1608618"/>
            <a:chExt cx="1412100" cy="1681500"/>
          </a:xfrm>
        </p:grpSpPr>
        <p:sp>
          <p:nvSpPr>
            <p:cNvPr id="215" name="Google Shape;215;p2"/>
            <p:cNvSpPr/>
            <p:nvPr/>
          </p:nvSpPr>
          <p:spPr>
            <a:xfrm>
              <a:off x="7550211" y="1608618"/>
              <a:ext cx="1412100" cy="1681500"/>
            </a:xfrm>
            <a:prstGeom prst="roundRect">
              <a:avLst>
                <a:gd name="adj" fmla="val 50000"/>
              </a:avLst>
            </a:prstGeom>
            <a:solidFill>
              <a:srgbClr val="00CF00"/>
            </a:solidFill>
            <a:ln>
              <a:noFill/>
            </a:ln>
          </p:spPr>
          <p:txBody>
            <a:bodyPr spcFirstLastPara="1" wrap="square" lIns="182850" tIns="91400" rIns="182850" bIns="91400" anchor="ctr" anchorCtr="0">
              <a:no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 txBox="1"/>
            <p:nvPr/>
          </p:nvSpPr>
          <p:spPr>
            <a:xfrm>
              <a:off x="7721361" y="1982523"/>
              <a:ext cx="1082700" cy="2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>
                <a:defRPr lang="de-DE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1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DISPOSITIVOS E AMBIENTES</a:t>
              </a:r>
              <a:endParaRPr sz="2801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953795" y="2328722"/>
              <a:ext cx="621583" cy="612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p2"/>
          <p:cNvGrpSpPr/>
          <p:nvPr/>
        </p:nvGrpSpPr>
        <p:grpSpPr>
          <a:xfrm>
            <a:off x="6932525" y="6849023"/>
            <a:ext cx="2335049" cy="2780528"/>
            <a:chOff x="4950527" y="3482879"/>
            <a:chExt cx="1167524" cy="1390264"/>
          </a:xfrm>
        </p:grpSpPr>
        <p:grpSp>
          <p:nvGrpSpPr>
            <p:cNvPr id="220" name="Google Shape;220;p2"/>
            <p:cNvGrpSpPr/>
            <p:nvPr/>
          </p:nvGrpSpPr>
          <p:grpSpPr>
            <a:xfrm>
              <a:off x="4950527" y="3482879"/>
              <a:ext cx="1167524" cy="1390264"/>
              <a:chOff x="1627150" y="1608618"/>
              <a:chExt cx="1412100" cy="1681500"/>
            </a:xfrm>
          </p:grpSpPr>
          <p:sp>
            <p:nvSpPr>
              <p:cNvPr id="221" name="Google Shape;221;p2"/>
              <p:cNvSpPr txBox="1"/>
              <p:nvPr/>
            </p:nvSpPr>
            <p:spPr>
              <a:xfrm>
                <a:off x="1788366" y="1982524"/>
                <a:ext cx="11571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>
                  <a:defRPr lang="de-DE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1601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COMPETÊNCIAS</a:t>
                </a:r>
                <a:br>
                  <a:rPr lang="pt-BR" sz="1601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</a:br>
                <a:r>
                  <a:rPr lang="pt-BR" sz="1601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E FORMAÇÃO</a:t>
                </a: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2" name="Google Shape;222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3" name="Google Shape;223;p2"/>
              <p:cNvSpPr/>
              <p:nvPr/>
            </p:nvSpPr>
            <p:spPr>
              <a:xfrm>
                <a:off x="1627150" y="1608618"/>
                <a:ext cx="1412100" cy="1681500"/>
              </a:xfrm>
              <a:prstGeom prst="roundRect">
                <a:avLst>
                  <a:gd name="adj" fmla="val 50000"/>
                </a:avLst>
              </a:prstGeom>
              <a:solidFill>
                <a:srgbClr val="FC0D1B"/>
              </a:solidFill>
              <a:ln>
                <a:noFill/>
              </a:ln>
            </p:spPr>
            <p:txBody>
              <a:bodyPr spcFirstLastPara="1" wrap="square" lIns="182850" tIns="91400" rIns="182850" bIns="91400" anchor="ctr" anchorCtr="0">
                <a:noAutofit/>
              </a:bodyPr>
              <a:lstStyle>
                <a:defPPr>
                  <a:defRPr lang="de-DE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2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4" name="Google Shape;224;p2"/>
            <p:cNvGrpSpPr/>
            <p:nvPr/>
          </p:nvGrpSpPr>
          <p:grpSpPr>
            <a:xfrm>
              <a:off x="5070268" y="3781930"/>
              <a:ext cx="956690" cy="909681"/>
              <a:chOff x="1746791" y="1940949"/>
              <a:chExt cx="1157100" cy="1100242"/>
            </a:xfrm>
          </p:grpSpPr>
          <p:sp>
            <p:nvSpPr>
              <p:cNvPr id="225" name="Google Shape;225;p2"/>
              <p:cNvSpPr txBox="1"/>
              <p:nvPr/>
            </p:nvSpPr>
            <p:spPr>
              <a:xfrm>
                <a:off x="1746791" y="1940949"/>
                <a:ext cx="1157100" cy="29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>
                <a:defPPr>
                  <a:defRPr lang="de-DE"/>
                </a:defPPr>
                <a:lvl1pPr marL="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71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57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2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4290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1148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8006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486400" algn="l" defTabSz="1371600" rtl="0" eaLnBrk="1" latinLnBrk="0" hangingPunct="1"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800"/>
                  <a:buFont typeface="Arial"/>
                  <a:buNone/>
                </a:pPr>
                <a:r>
                  <a:rPr lang="pt-BR" sz="1601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COMPETÊNCIAS</a:t>
                </a:r>
                <a:br>
                  <a:rPr lang="pt-BR" sz="1601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</a:br>
                <a:r>
                  <a:rPr lang="pt-BR" sz="1601" b="1" i="0" u="none" strike="noStrike" cap="none">
                    <a:solidFill>
                      <a:srgbClr val="FFFFFF"/>
                    </a:solidFill>
                    <a:latin typeface="Raleway Black"/>
                    <a:ea typeface="Raleway Black"/>
                    <a:cs typeface="Raleway Black"/>
                    <a:sym typeface="Raleway Black"/>
                  </a:rPr>
                  <a:t>E FORMAÇÃO</a:t>
                </a:r>
                <a:endParaRPr sz="2801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6" name="Google Shape;226;p2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1992925" y="2361749"/>
                <a:ext cx="648425" cy="6794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27" name="Google Shape;227;p2"/>
          <p:cNvSpPr txBox="1"/>
          <p:nvPr/>
        </p:nvSpPr>
        <p:spPr>
          <a:xfrm>
            <a:off x="-7467" y="4800224"/>
            <a:ext cx="5321085" cy="195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Currículos alinhados à BNCC, 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incluindo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cidadania digital 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novas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 adequadas a cada etapa 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ensino (usar, entender e refletir sobre tecnologia)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 txBox="1"/>
          <p:nvPr/>
        </p:nvSpPr>
        <p:spPr>
          <a:xfrm>
            <a:off x="12274741" y="1926749"/>
            <a:ext cx="5918485" cy="234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Equipamentos tecnológicos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na mão </a:t>
            </a:r>
            <a:br>
              <a:rPr lang="pt-BR" sz="2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 professoras/es, gestoras/es e estudantes para uso pedagógico, com a disponibilização de Atas de Registro de Preços via FNDE para compra pelos entes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 txBox="1"/>
          <p:nvPr/>
        </p:nvSpPr>
        <p:spPr>
          <a:xfrm>
            <a:off x="12269474" y="7531829"/>
            <a:ext cx="5571518" cy="234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Recursos educacionais digitais 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alinhados à BNCC,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diversificados e de qualidade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disponíveis para estudantes e professoras/es, em complementação (e não em substituição) aos materiais impressos</a:t>
            </a:r>
            <a:endParaRPr sz="2400" b="0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2"/>
          <p:cNvSpPr txBox="1"/>
          <p:nvPr/>
        </p:nvSpPr>
        <p:spPr>
          <a:xfrm>
            <a:off x="13541184" y="4453191"/>
            <a:ext cx="4430612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Tecnologia apoiando uma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gestão mais eficiente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das secretarias e escolas, integrando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dados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e garantindo interoperabilidade de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sistemas</a:t>
            </a:r>
            <a:endParaRPr sz="24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2"/>
          <p:cNvSpPr txBox="1"/>
          <p:nvPr/>
        </p:nvSpPr>
        <p:spPr>
          <a:xfrm>
            <a:off x="1591604" y="7537391"/>
            <a:ext cx="5107164" cy="195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Desenvolvimento das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competências digitais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dos/as profissionais da Educação Básica, promovendo </a:t>
            </a: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práticas pedagógicas inovadoras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 txBox="1"/>
          <p:nvPr/>
        </p:nvSpPr>
        <p:spPr>
          <a:xfrm>
            <a:off x="2482122" y="2157864"/>
            <a:ext cx="4097400" cy="195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2400" b="1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Conectividade de qualidade para uso pedagógico em todas as escolas</a:t>
            </a:r>
            <a:r>
              <a:rPr lang="pt-BR" sz="2400" b="0" i="0" u="none" strike="noStrike" cap="none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- 100% das escolas conectadas até 2026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 txBox="1"/>
          <p:nvPr/>
        </p:nvSpPr>
        <p:spPr>
          <a:xfrm>
            <a:off x="170147" y="181665"/>
            <a:ext cx="7887900" cy="147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Educar com tecnologia para </a:t>
            </a:r>
            <a:endParaRPr sz="36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 inclusão e cidadania digital</a:t>
            </a:r>
            <a:endParaRPr sz="36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4F710586-CD33-0AB4-E07F-F7536DE2F9D5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746933" y="265300"/>
            <a:ext cx="2229048" cy="717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162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250AA97A-AA92-10E4-102B-5D6A6B971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27C6DC81-987B-8FA7-8890-6A23088EDB26}"/>
              </a:ext>
            </a:extLst>
          </p:cNvPr>
          <p:cNvSpPr txBox="1"/>
          <p:nvPr/>
        </p:nvSpPr>
        <p:spPr>
          <a:xfrm>
            <a:off x="434816" y="450563"/>
            <a:ext cx="13602899" cy="98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975">
                <a:solidFill>
                  <a:srgbClr val="183EF9"/>
                </a:solidFill>
                <a:latin typeface="Raleway Black"/>
              </a:rPr>
              <a:t>Política Nacional de Educação Digital - PNED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67867A-8583-D229-3581-DB54E1256F45}"/>
              </a:ext>
            </a:extLst>
          </p:cNvPr>
          <p:cNvSpPr txBox="1"/>
          <p:nvPr/>
        </p:nvSpPr>
        <p:spPr>
          <a:xfrm>
            <a:off x="5683286" y="2970191"/>
            <a:ext cx="3340457" cy="553998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latin typeface="Raleway"/>
              </a:rPr>
              <a:t>I - Inclusão Digital;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129ACDC-BB35-02EC-3FED-4C4C4F8EE781}"/>
              </a:ext>
            </a:extLst>
          </p:cNvPr>
          <p:cNvSpPr txBox="1"/>
          <p:nvPr/>
        </p:nvSpPr>
        <p:spPr>
          <a:xfrm>
            <a:off x="5683285" y="3936106"/>
            <a:ext cx="3340457" cy="923330"/>
          </a:xfrm>
          <a:prstGeom prst="rect">
            <a:avLst/>
          </a:prstGeom>
          <a:solidFill>
            <a:srgbClr val="31529D"/>
          </a:solidFill>
          <a:ln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rgbClr val="FFFFFF"/>
                </a:solidFill>
                <a:latin typeface="Raleway"/>
              </a:rPr>
              <a:t>II - Educação Digital Escolar;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88B124-A8B9-58F1-26CF-C659F880455A}"/>
              </a:ext>
            </a:extLst>
          </p:cNvPr>
          <p:cNvSpPr txBox="1"/>
          <p:nvPr/>
        </p:nvSpPr>
        <p:spPr>
          <a:xfrm>
            <a:off x="5683283" y="5175695"/>
            <a:ext cx="3340457" cy="1292663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latin typeface="Raleway"/>
              </a:rPr>
              <a:t>III - Capacitação e Especialização Digital;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28FA7-9794-101D-A955-7F2B6F4D985C}"/>
              </a:ext>
            </a:extLst>
          </p:cNvPr>
          <p:cNvSpPr txBox="1"/>
          <p:nvPr/>
        </p:nvSpPr>
        <p:spPr>
          <a:xfrm>
            <a:off x="5683283" y="6769457"/>
            <a:ext cx="3340457" cy="2400659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latin typeface="Raleway"/>
              </a:rPr>
              <a:t>IV - Pesquisa e Desenvolvimento (P&amp;D) em Tecnologias da Informação e Comunicação (TICs).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5AFC648C-7701-CC05-8C8F-641F2A9FA26C}"/>
              </a:ext>
            </a:extLst>
          </p:cNvPr>
          <p:cNvSpPr/>
          <p:nvPr/>
        </p:nvSpPr>
        <p:spPr>
          <a:xfrm>
            <a:off x="9305684" y="1791559"/>
            <a:ext cx="1255691" cy="5473520"/>
          </a:xfrm>
          <a:prstGeom prst="leftBrace">
            <a:avLst/>
          </a:prstGeom>
          <a:ln>
            <a:solidFill>
              <a:srgbClr val="00C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734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95C1E3A-8E81-155A-B80E-868DDB04505D}"/>
              </a:ext>
            </a:extLst>
          </p:cNvPr>
          <p:cNvSpPr txBox="1"/>
          <p:nvPr/>
        </p:nvSpPr>
        <p:spPr>
          <a:xfrm>
            <a:off x="10399958" y="1923782"/>
            <a:ext cx="3340457" cy="923330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latin typeface="Raleway"/>
              </a:rPr>
              <a:t>Pensamento computacional</a:t>
            </a:r>
            <a:endParaRPr lang="pt-BR" sz="3734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B47804F-FAB1-D65A-133D-52630375B007}"/>
              </a:ext>
            </a:extLst>
          </p:cNvPr>
          <p:cNvSpPr txBox="1"/>
          <p:nvPr/>
        </p:nvSpPr>
        <p:spPr>
          <a:xfrm>
            <a:off x="10399958" y="3356555"/>
            <a:ext cx="3340457" cy="553998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latin typeface="Raleway"/>
              </a:rPr>
              <a:t>Mundo digital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269FDD-F8AA-9E71-5E19-6588764B7A7B}"/>
              </a:ext>
            </a:extLst>
          </p:cNvPr>
          <p:cNvSpPr txBox="1"/>
          <p:nvPr/>
        </p:nvSpPr>
        <p:spPr>
          <a:xfrm>
            <a:off x="10399958" y="4499555"/>
            <a:ext cx="3340457" cy="553998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solidFill>
                  <a:schemeClr val="tx1"/>
                </a:solidFill>
                <a:latin typeface="Raleway"/>
              </a:rPr>
              <a:t>Cultura digital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0B0BEF3-3C3C-1699-73E5-70D642DDA9AA}"/>
              </a:ext>
            </a:extLst>
          </p:cNvPr>
          <p:cNvSpPr txBox="1"/>
          <p:nvPr/>
        </p:nvSpPr>
        <p:spPr>
          <a:xfrm>
            <a:off x="10399958" y="5497667"/>
            <a:ext cx="3340457" cy="553998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>
                <a:latin typeface="Raleway"/>
              </a:rPr>
              <a:t>Direitos digitais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A4BDEA-38D5-8D57-5F5C-7B566B91E3C5}"/>
              </a:ext>
            </a:extLst>
          </p:cNvPr>
          <p:cNvSpPr txBox="1"/>
          <p:nvPr/>
        </p:nvSpPr>
        <p:spPr>
          <a:xfrm>
            <a:off x="10399958" y="6656765"/>
            <a:ext cx="3340457" cy="553998"/>
          </a:xfrm>
          <a:prstGeom prst="rect">
            <a:avLst/>
          </a:prstGeom>
          <a:noFill/>
          <a:ln>
            <a:solidFill>
              <a:srgbClr val="00CF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latin typeface="Raleway"/>
              </a:rPr>
              <a:t>Tecnologia assistiva</a:t>
            </a:r>
            <a:endParaRPr lang="pt-BR" sz="3734" dirty="0">
              <a:latin typeface="Raleway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6A61F61-B7DE-823F-A9B9-9EF7FFBE3D7E}"/>
              </a:ext>
            </a:extLst>
          </p:cNvPr>
          <p:cNvSpPr txBox="1"/>
          <p:nvPr/>
        </p:nvSpPr>
        <p:spPr>
          <a:xfrm>
            <a:off x="14932658" y="2227736"/>
            <a:ext cx="3104069" cy="358485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2400" b="1">
              <a:latin typeface="Raleway"/>
            </a:endParaRPr>
          </a:p>
          <a:p>
            <a:pPr algn="ctr"/>
            <a:endParaRPr lang="pt-BR" sz="2400" b="1">
              <a:highlight>
                <a:srgbClr val="31529D"/>
              </a:highlight>
              <a:latin typeface="Raleway"/>
            </a:endParaRPr>
          </a:p>
          <a:p>
            <a:pPr algn="ctr"/>
            <a:r>
              <a:rPr lang="pt-BR" sz="2400" b="1" dirty="0">
                <a:solidFill>
                  <a:schemeClr val="bg1"/>
                </a:solidFill>
                <a:highlight>
                  <a:srgbClr val="31529D"/>
                </a:highlight>
                <a:latin typeface="Raleway"/>
              </a:rPr>
              <a:t>Educação digital como componente curricular do ensino fundamental e do ensino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1E5952-9082-7ECE-F7D3-2E4A180E269C}"/>
              </a:ext>
            </a:extLst>
          </p:cNvPr>
          <p:cNvSpPr txBox="1"/>
          <p:nvPr/>
        </p:nvSpPr>
        <p:spPr>
          <a:xfrm>
            <a:off x="309593" y="9363074"/>
            <a:ext cx="18200429" cy="461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>
                <a:latin typeface="Raleway"/>
              </a:rPr>
              <a:t>Fonte: </a:t>
            </a:r>
            <a:r>
              <a:rPr lang="pt-BR" sz="1800" dirty="0">
                <a:latin typeface="Raleway"/>
              </a:rPr>
              <a:t>Lei 14.533 Política Nacional de Educação Básica (2023). Disponível em: https://www.planalto.gov.br/ccivil_03/_Ato2023-2026/2023/Lei/L14533.htm</a:t>
            </a:r>
          </a:p>
        </p:txBody>
      </p:sp>
      <p:sp>
        <p:nvSpPr>
          <p:cNvPr id="14" name="Chave Esquerda 13">
            <a:extLst>
              <a:ext uri="{FF2B5EF4-FFF2-40B4-BE49-F238E27FC236}">
                <a16:creationId xmlns:a16="http://schemas.microsoft.com/office/drawing/2014/main" id="{4955A9A4-5EC2-B3C5-376A-4A9B8859DB77}"/>
              </a:ext>
            </a:extLst>
          </p:cNvPr>
          <p:cNvSpPr/>
          <p:nvPr/>
        </p:nvSpPr>
        <p:spPr>
          <a:xfrm rot="10800000">
            <a:off x="14024580" y="2217779"/>
            <a:ext cx="734532" cy="3834545"/>
          </a:xfrm>
          <a:prstGeom prst="leftBrace">
            <a:avLst/>
          </a:prstGeom>
          <a:ln>
            <a:solidFill>
              <a:srgbClr val="183E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734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C70BADF-CC16-240D-988D-DF7249373AFF}"/>
              </a:ext>
            </a:extLst>
          </p:cNvPr>
          <p:cNvSpPr txBox="1"/>
          <p:nvPr/>
        </p:nvSpPr>
        <p:spPr>
          <a:xfrm>
            <a:off x="777240" y="2278380"/>
            <a:ext cx="3794760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>
                <a:latin typeface="Raleway"/>
              </a:rPr>
              <a:t>Lei 14.533 </a:t>
            </a:r>
            <a:endParaRPr lang="pt-BR" sz="2000">
              <a:ea typeface="Calibri"/>
              <a:cs typeface="Calibri"/>
            </a:endParaRPr>
          </a:p>
          <a:p>
            <a:pPr algn="ctr"/>
            <a:r>
              <a:rPr lang="pt-BR" sz="2800" b="1">
                <a:latin typeface="Raleway"/>
              </a:rPr>
              <a:t>de 11 de janeiro de 2023</a:t>
            </a:r>
            <a:endParaRPr lang="pt-BR" sz="2800">
              <a:ea typeface="Calibri"/>
              <a:cs typeface="Calibri"/>
            </a:endParaRPr>
          </a:p>
          <a:p>
            <a:pPr algn="ctr"/>
            <a:endParaRPr lang="pt-BR" sz="2000">
              <a:ea typeface="Calibri"/>
              <a:cs typeface="Calibri"/>
            </a:endParaRPr>
          </a:p>
          <a:p>
            <a:pPr algn="ctr"/>
            <a:r>
              <a:rPr lang="pt-BR" sz="2400">
                <a:highlight>
                  <a:srgbClr val="FFFF00"/>
                </a:highlight>
                <a:latin typeface="Raleway"/>
              </a:rPr>
              <a:t>Desenvolvimento de competências dos alunos da educação básica para atuação responsável na sociedade conectada e nos ambientes digitais, conforme as diretrizes da base nacional comum curricular</a:t>
            </a:r>
          </a:p>
        </p:txBody>
      </p:sp>
    </p:spTree>
    <p:extLst>
      <p:ext uri="{BB962C8B-B14F-4D97-AF65-F5344CB8AC3E}">
        <p14:creationId xmlns:p14="http://schemas.microsoft.com/office/powerpoint/2010/main" val="2347739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36E3BC3C-3B9F-D154-CC6A-BA21606FD8E4}"/>
              </a:ext>
            </a:extLst>
          </p:cNvPr>
          <p:cNvSpPr txBox="1"/>
          <p:nvPr/>
        </p:nvSpPr>
        <p:spPr>
          <a:xfrm>
            <a:off x="447620" y="393902"/>
            <a:ext cx="14673878" cy="12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>
                <a:solidFill>
                  <a:srgbClr val="183EF9"/>
                </a:solidFill>
                <a:latin typeface="Raleway Black"/>
                <a:sym typeface="Raleway Black"/>
              </a:rPr>
              <a:t>O que a BNCC diz sobre tecnologia?</a:t>
            </a:r>
            <a:endParaRPr lang="pt-BR" sz="5400">
              <a:solidFill>
                <a:srgbClr val="183EF9"/>
              </a:solidFill>
              <a:latin typeface="Raleway Black"/>
            </a:endParaRPr>
          </a:p>
        </p:txBody>
      </p:sp>
      <p:pic>
        <p:nvPicPr>
          <p:cNvPr id="3" name="Imagem 2" descr="Currículo de Referência em Tecnologia e Computação">
            <a:extLst>
              <a:ext uri="{FF2B5EF4-FFF2-40B4-BE49-F238E27FC236}">
                <a16:creationId xmlns:a16="http://schemas.microsoft.com/office/drawing/2014/main" id="{5BAC9AAF-3084-E97B-F033-911780241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225" y="3762375"/>
            <a:ext cx="6305550" cy="27622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5A678C8-E0C8-CE40-20D5-1D619876C207}"/>
              </a:ext>
            </a:extLst>
          </p:cNvPr>
          <p:cNvSpPr txBox="1"/>
          <p:nvPr/>
        </p:nvSpPr>
        <p:spPr>
          <a:xfrm>
            <a:off x="7781929" y="2114551"/>
            <a:ext cx="9455150" cy="73866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600">
                <a:solidFill>
                  <a:srgbClr val="434343"/>
                </a:solidFill>
                <a:latin typeface="Raleway Medium"/>
              </a:rPr>
              <a:t>Competência Geral 5 - Cultura Digital</a:t>
            </a:r>
            <a:br>
              <a:rPr lang="pt-BR" sz="3600">
                <a:latin typeface="Raleway Medium"/>
              </a:rPr>
            </a:br>
            <a:br>
              <a:rPr lang="pt-BR" sz="3600">
                <a:latin typeface="Raleway Medium"/>
              </a:rPr>
            </a:br>
            <a:r>
              <a:rPr lang="pt-BR" sz="3600">
                <a:solidFill>
                  <a:srgbClr val="3150A0"/>
                </a:solidFill>
                <a:latin typeface="Raleway Medium"/>
              </a:rPr>
              <a:t>Compreender, utilizar e </a:t>
            </a:r>
            <a:r>
              <a:rPr lang="pt-BR" sz="3600" b="1">
                <a:solidFill>
                  <a:srgbClr val="3150A0"/>
                </a:solidFill>
                <a:latin typeface="Raleway Medium"/>
              </a:rPr>
              <a:t>CRIAR</a:t>
            </a:r>
            <a:r>
              <a:rPr lang="pt-BR" sz="3600">
                <a:solidFill>
                  <a:srgbClr val="3150A0"/>
                </a:solidFill>
                <a:latin typeface="Raleway Medium"/>
              </a:rPr>
              <a:t> tecnologias digitais de informação e comunicação de forma crítica, significativa, reflexiva e ética nas diversas práticas sociais (incluindo as escolares) para se comunicar, acessar e disseminar informações, </a:t>
            </a:r>
            <a:r>
              <a:rPr lang="pt-BR" sz="3600" b="1">
                <a:solidFill>
                  <a:srgbClr val="3150A0"/>
                </a:solidFill>
                <a:latin typeface="Raleway Medium"/>
              </a:rPr>
              <a:t>PRODUZIR</a:t>
            </a:r>
            <a:r>
              <a:rPr lang="pt-BR" sz="3600">
                <a:solidFill>
                  <a:srgbClr val="3150A0"/>
                </a:solidFill>
                <a:latin typeface="Raleway Medium"/>
              </a:rPr>
              <a:t> conhecimentos, </a:t>
            </a:r>
            <a:r>
              <a:rPr lang="pt-BR" sz="3600" b="1">
                <a:solidFill>
                  <a:srgbClr val="3150A0"/>
                </a:solidFill>
                <a:latin typeface="Raleway Medium"/>
              </a:rPr>
              <a:t>RESOLVER</a:t>
            </a:r>
            <a:r>
              <a:rPr lang="pt-BR" sz="3600">
                <a:solidFill>
                  <a:srgbClr val="3150A0"/>
                </a:solidFill>
                <a:latin typeface="Raleway Medium"/>
              </a:rPr>
              <a:t> problemas e exercer protagonismo e autoria na vida pessoal e coletiva.</a:t>
            </a:r>
            <a:br>
              <a:rPr lang="pt-BR" sz="3600">
                <a:latin typeface="Raleway Medium"/>
              </a:rPr>
            </a:br>
            <a:endParaRPr lang="pt-BR" sz="3600">
              <a:solidFill>
                <a:srgbClr val="31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1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36E3BC3C-3B9F-D154-CC6A-BA21606FD8E4}"/>
              </a:ext>
            </a:extLst>
          </p:cNvPr>
          <p:cNvSpPr txBox="1"/>
          <p:nvPr/>
        </p:nvSpPr>
        <p:spPr>
          <a:xfrm>
            <a:off x="523819" y="1249748"/>
            <a:ext cx="14642129" cy="14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>
                <a:solidFill>
                  <a:srgbClr val="434343"/>
                </a:solidFill>
                <a:latin typeface="raleway "/>
                <a:sym typeface="Raleway Black"/>
              </a:rPr>
              <a:t>Em 2022, Conselho Nacional de Educação </a:t>
            </a:r>
            <a:r>
              <a:rPr lang="pt-BR" sz="2400" b="1">
                <a:latin typeface="raleway "/>
                <a:sym typeface="Raleway Black"/>
              </a:rPr>
              <a:t>(CNE) </a:t>
            </a:r>
            <a:r>
              <a:rPr lang="pt-BR" sz="2400">
                <a:solidFill>
                  <a:srgbClr val="434343"/>
                </a:solidFill>
                <a:latin typeface="raleway "/>
                <a:sym typeface="Raleway Black"/>
              </a:rPr>
              <a:t>aprovou a Norma sobre Computação na Educação Básica – Complemento à Base Nacional Comum Curricular (BNCC) e as Tabelas de Habilidades e Competências por meio da Resolução n</a:t>
            </a:r>
            <a:r>
              <a:rPr lang="pt-BR" sz="2400">
                <a:solidFill>
                  <a:srgbClr val="434343"/>
                </a:solidFill>
                <a:sym typeface="Raleway Black"/>
              </a:rPr>
              <a:t>º</a:t>
            </a:r>
            <a:r>
              <a:rPr lang="pt-BR" sz="2400">
                <a:solidFill>
                  <a:srgbClr val="434343"/>
                </a:solidFill>
                <a:latin typeface="raleway "/>
                <a:sym typeface="Raleway Black"/>
              </a:rPr>
              <a:t> 1, de 4 de outubro de 2022</a:t>
            </a:r>
            <a:endParaRPr lang="pt-BR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F0B95A52-B659-1AAB-B837-6DF2CD62D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55" y="3589592"/>
            <a:ext cx="5546726" cy="559435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F6BCF6E-3DFF-07A0-72C0-89482A3281A7}"/>
              </a:ext>
            </a:extLst>
          </p:cNvPr>
          <p:cNvSpPr txBox="1"/>
          <p:nvPr/>
        </p:nvSpPr>
        <p:spPr>
          <a:xfrm>
            <a:off x="7484773" y="3034613"/>
            <a:ext cx="9783512" cy="57246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>
                <a:latin typeface="Raleway Medium"/>
                <a:cs typeface="Calibri"/>
              </a:rPr>
              <a:t>A Computação na Educação Básica é dividida em três eixos: </a:t>
            </a:r>
            <a:endParaRPr lang="pt-BR" sz="1800">
              <a:latin typeface="Raleway Medium"/>
            </a:endParaRPr>
          </a:p>
          <a:p>
            <a:r>
              <a:rPr lang="pt-BR" sz="1800" b="1">
                <a:latin typeface="Raleway Medium"/>
                <a:cs typeface="Calibri"/>
              </a:rPr>
              <a:t>Cultura Digital</a:t>
            </a:r>
            <a:r>
              <a:rPr lang="pt-BR" sz="1800">
                <a:latin typeface="Raleway Medium"/>
                <a:cs typeface="Calibri"/>
              </a:rPr>
              <a:t>: Diz respeito à compreensão dos impactos da revolução digital e dos avanços do mundo digital na sociedade contemporânea, à construção de atitude crítica, ética e responsável em relação à multiplicidade de ofertas midiáticas e digitais. Também quanto aos usos das diferentes tecnologias digitais e aos conteúdos veiculados. Refere-se, ainda, à fluência no uso da tecnologia digital de forma eficiente, contextualizada e crítica.</a:t>
            </a:r>
            <a:endParaRPr lang="pt-BR" sz="1800">
              <a:latin typeface="Raleway Medium"/>
            </a:endParaRPr>
          </a:p>
          <a:p>
            <a:endParaRPr lang="pt-BR" sz="1800">
              <a:latin typeface="Raleway Medium"/>
              <a:cs typeface="Calibri"/>
            </a:endParaRPr>
          </a:p>
          <a:p>
            <a:r>
              <a:rPr lang="pt-BR" sz="1800" b="1">
                <a:latin typeface="Raleway Medium"/>
                <a:cs typeface="Calibri"/>
              </a:rPr>
              <a:t>Mundo Digital</a:t>
            </a:r>
            <a:r>
              <a:rPr lang="pt-BR" sz="1800">
                <a:latin typeface="Raleway Medium"/>
                <a:cs typeface="Calibri"/>
              </a:rPr>
              <a:t>: Compreende artefatos digitais – físicos (computadores, celulares, tablets) e virtuais (internet, redes sociais, programas, nuvens de dados). Mundo digital diz respeito à informação, armazenamento, proteção, e uso de códigos para representar diferentes tipos de informação, formas de processar, transmitir e distribuí-la de maneira segura e confiável.</a:t>
            </a:r>
            <a:endParaRPr lang="pt-BR" sz="1800">
              <a:latin typeface="Raleway Medium"/>
            </a:endParaRPr>
          </a:p>
          <a:p>
            <a:endParaRPr lang="pt-BR" sz="1800">
              <a:latin typeface="Raleway Medium"/>
              <a:cs typeface="Calibri"/>
            </a:endParaRPr>
          </a:p>
          <a:p>
            <a:r>
              <a:rPr lang="pt-BR" sz="1800" b="1">
                <a:latin typeface="Raleway Medium"/>
                <a:cs typeface="Calibri"/>
              </a:rPr>
              <a:t>Pensamento Computacional</a:t>
            </a:r>
            <a:r>
              <a:rPr lang="pt-BR" sz="1800">
                <a:latin typeface="Raleway Medium"/>
                <a:cs typeface="Calibri"/>
              </a:rPr>
              <a:t>: Conjunto de habilidades necessárias para compreender, analisar, definir, modelar, resolver, comparar e automatizar problemas e soluções de forma metódica e sistemática através do desenvolvimento da capacidade de criar e adaptar algoritmos. Utiliza-se de fundamentos da computação para alavancar e aprimorar a aprendizagem e o pensamento criativo e crítico em diversas áreas do conhecimento.</a:t>
            </a:r>
            <a:endParaRPr lang="pt-BR" sz="1800">
              <a:latin typeface="Raleway Medium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125CDBE-A9E0-DB91-D321-DD95BDE9CA1D}"/>
              </a:ext>
            </a:extLst>
          </p:cNvPr>
          <p:cNvSpPr txBox="1"/>
          <p:nvPr/>
        </p:nvSpPr>
        <p:spPr>
          <a:xfrm>
            <a:off x="-7684" y="9362742"/>
            <a:ext cx="16092794" cy="461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raleway "/>
              </a:rPr>
              <a:t>Fonte: </a:t>
            </a:r>
            <a:r>
              <a:rPr lang="en-US" sz="1800" err="1">
                <a:latin typeface="raleway "/>
              </a:rPr>
              <a:t>Computacional</a:t>
            </a:r>
            <a:r>
              <a:rPr lang="en-US" sz="1800">
                <a:latin typeface="raleway "/>
              </a:rPr>
              <a:t>. </a:t>
            </a:r>
            <a:r>
              <a:rPr lang="en-US" sz="1800" err="1">
                <a:latin typeface="raleway "/>
              </a:rPr>
              <a:t>Educação</a:t>
            </a:r>
            <a:r>
              <a:rPr lang="en-US" sz="1800">
                <a:latin typeface="raleway "/>
              </a:rPr>
              <a:t> </a:t>
            </a:r>
            <a:r>
              <a:rPr lang="en-US" sz="1800" err="1">
                <a:latin typeface="raleway "/>
              </a:rPr>
              <a:t>em</a:t>
            </a:r>
            <a:r>
              <a:rPr lang="en-US" sz="1800">
                <a:latin typeface="raleway "/>
              </a:rPr>
              <a:t> </a:t>
            </a:r>
            <a:r>
              <a:rPr lang="en-US" sz="1800" err="1">
                <a:latin typeface="raleway "/>
              </a:rPr>
              <a:t>Computação</a:t>
            </a:r>
            <a:r>
              <a:rPr lang="en-US" sz="1800">
                <a:latin typeface="raleway "/>
              </a:rPr>
              <a:t>. </a:t>
            </a:r>
            <a:r>
              <a:rPr lang="en-US" sz="1800" err="1">
                <a:latin typeface="raleway "/>
              </a:rPr>
              <a:t>Disponível</a:t>
            </a:r>
            <a:r>
              <a:rPr lang="en-US" sz="1800">
                <a:latin typeface="raleway "/>
              </a:rPr>
              <a:t> </a:t>
            </a:r>
            <a:r>
              <a:rPr lang="en-US" sz="1800" err="1">
                <a:latin typeface="raleway "/>
              </a:rPr>
              <a:t>em</a:t>
            </a:r>
            <a:r>
              <a:rPr lang="en-US" sz="1800">
                <a:latin typeface="raleway "/>
              </a:rPr>
              <a:t> </a:t>
            </a:r>
            <a:r>
              <a:rPr lang="en-US" sz="1800" u="sng">
                <a:solidFill>
                  <a:srgbClr val="0097A7"/>
                </a:solidFill>
                <a:latin typeface="raleway "/>
                <a:cs typeface="Segoe UI"/>
                <a:hlinkClick r:id="rId5"/>
              </a:rPr>
              <a:t>https://www.computacional.com.br/#EducacaoBasica</a:t>
            </a:r>
            <a:r>
              <a:rPr lang="en-US" sz="1800">
                <a:latin typeface="raleway "/>
              </a:rPr>
              <a:t> </a:t>
            </a:r>
            <a:endParaRPr lang="pt-BR" sz="3734">
              <a:latin typeface="raleway "/>
            </a:endParaRPr>
          </a:p>
        </p:txBody>
      </p:sp>
      <p:sp>
        <p:nvSpPr>
          <p:cNvPr id="4" name="Google Shape;113;p3">
            <a:extLst>
              <a:ext uri="{FF2B5EF4-FFF2-40B4-BE49-F238E27FC236}">
                <a16:creationId xmlns:a16="http://schemas.microsoft.com/office/drawing/2014/main" id="{FA086270-7479-9AB9-ADF0-98934B1C1467}"/>
              </a:ext>
            </a:extLst>
          </p:cNvPr>
          <p:cNvSpPr txBox="1"/>
          <p:nvPr/>
        </p:nvSpPr>
        <p:spPr>
          <a:xfrm>
            <a:off x="554300" y="195782"/>
            <a:ext cx="14673878" cy="123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550">
                <a:solidFill>
                  <a:srgbClr val="183EF9"/>
                </a:solidFill>
                <a:latin typeface="Raleway Black"/>
                <a:sym typeface="Raleway Black"/>
              </a:rPr>
              <a:t>BNCC Computação</a:t>
            </a:r>
            <a:endParaRPr lang="pt-BR" sz="5550">
              <a:solidFill>
                <a:srgbClr val="183EF9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4134621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/>
        </p:nvSpPr>
        <p:spPr>
          <a:xfrm>
            <a:off x="720000" y="1565404"/>
            <a:ext cx="6671400" cy="406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6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Programa Nacional do Livro e Material Didático</a:t>
            </a:r>
            <a:endParaRPr sz="60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20000" y="5181600"/>
            <a:ext cx="69738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Ensino Médio 2026-2029</a:t>
            </a:r>
            <a:endParaRPr sz="36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883396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250AA97A-AA92-10E4-102B-5D6A6B971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27C6DC81-987B-8FA7-8890-6A23088EDB26}"/>
              </a:ext>
            </a:extLst>
          </p:cNvPr>
          <p:cNvSpPr txBox="1"/>
          <p:nvPr/>
        </p:nvSpPr>
        <p:spPr>
          <a:xfrm>
            <a:off x="434816" y="450563"/>
            <a:ext cx="13602899" cy="984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975" dirty="0">
                <a:solidFill>
                  <a:srgbClr val="183EF9"/>
                </a:solidFill>
                <a:latin typeface="Raleway Black"/>
              </a:rPr>
              <a:t>As etapas de ensino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B395D18-9739-2ACC-B479-0B52CEBC9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592" y="1753646"/>
            <a:ext cx="4821437" cy="731207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FBDA942A-9599-A2C7-EF29-9F5BDE59BF5D}"/>
              </a:ext>
            </a:extLst>
          </p:cNvPr>
          <p:cNvSpPr txBox="1"/>
          <p:nvPr/>
        </p:nvSpPr>
        <p:spPr>
          <a:xfrm>
            <a:off x="1660792" y="1583543"/>
            <a:ext cx="5214104" cy="1081445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3734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05DE32F-8030-F868-20EC-1C700A3ABF69}"/>
              </a:ext>
            </a:extLst>
          </p:cNvPr>
          <p:cNvSpPr txBox="1"/>
          <p:nvPr/>
        </p:nvSpPr>
        <p:spPr>
          <a:xfrm>
            <a:off x="13004330" y="1577807"/>
            <a:ext cx="4303308" cy="15392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1" dirty="0">
                <a:latin typeface="Raleway"/>
              </a:rPr>
              <a:t>Educação Infantil está prevista na BNCC Computação, mas não na PNED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38479FA-5F82-B4E7-5A4A-0FDE9E2BCFB7}"/>
              </a:ext>
            </a:extLst>
          </p:cNvPr>
          <p:cNvCxnSpPr/>
          <p:nvPr/>
        </p:nvCxnSpPr>
        <p:spPr>
          <a:xfrm>
            <a:off x="7231433" y="2040959"/>
            <a:ext cx="5899758" cy="125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olchete Direito 19">
            <a:extLst>
              <a:ext uri="{FF2B5EF4-FFF2-40B4-BE49-F238E27FC236}">
                <a16:creationId xmlns:a16="http://schemas.microsoft.com/office/drawing/2014/main" id="{E7052B7C-AAC4-6E46-6AD1-256CA054350B}"/>
              </a:ext>
            </a:extLst>
          </p:cNvPr>
          <p:cNvSpPr/>
          <p:nvPr/>
        </p:nvSpPr>
        <p:spPr>
          <a:xfrm>
            <a:off x="6932829" y="2780856"/>
            <a:ext cx="485382" cy="6544848"/>
          </a:xfrm>
          <a:prstGeom prst="rightBracket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734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04B6289-8F70-8DB8-5A6E-1ECFB7932DEA}"/>
              </a:ext>
            </a:extLst>
          </p:cNvPr>
          <p:cNvSpPr txBox="1"/>
          <p:nvPr/>
        </p:nvSpPr>
        <p:spPr>
          <a:xfrm>
            <a:off x="7630820" y="4846303"/>
            <a:ext cx="4277549" cy="2031326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highlight>
                  <a:srgbClr val="31529D"/>
                </a:highlight>
                <a:latin typeface="Raleway"/>
              </a:rPr>
              <a:t>PNED</a:t>
            </a:r>
          </a:p>
          <a:p>
            <a:pPr algn="ctr"/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latin typeface="Raleway"/>
              </a:rPr>
              <a:t>Educação digital como componente curricular do ensino fundamental e do ensino médio.</a:t>
            </a:r>
          </a:p>
        </p:txBody>
      </p:sp>
      <p:sp>
        <p:nvSpPr>
          <p:cNvPr id="23" name="Colchete Direito 22">
            <a:extLst>
              <a:ext uri="{FF2B5EF4-FFF2-40B4-BE49-F238E27FC236}">
                <a16:creationId xmlns:a16="http://schemas.microsoft.com/office/drawing/2014/main" id="{80D8EEA8-DC3D-9DBD-8690-700872C63DE1}"/>
              </a:ext>
            </a:extLst>
          </p:cNvPr>
          <p:cNvSpPr/>
          <p:nvPr/>
        </p:nvSpPr>
        <p:spPr>
          <a:xfrm>
            <a:off x="11927582" y="1434308"/>
            <a:ext cx="657614" cy="7891394"/>
          </a:xfrm>
          <a:prstGeom prst="rightBracket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3734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BD04D50-A3D9-2121-8B16-2141ABD0E22D}"/>
              </a:ext>
            </a:extLst>
          </p:cNvPr>
          <p:cNvSpPr txBox="1"/>
          <p:nvPr/>
        </p:nvSpPr>
        <p:spPr>
          <a:xfrm>
            <a:off x="13314505" y="3578041"/>
            <a:ext cx="4277549" cy="92333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chemeClr val="bg1"/>
                </a:solidFill>
                <a:highlight>
                  <a:srgbClr val="31529D"/>
                </a:highlight>
                <a:latin typeface="Raleway"/>
              </a:rPr>
              <a:t>BNCC Computação</a:t>
            </a:r>
            <a:endParaRPr lang="pt-BR" sz="2400" b="1">
              <a:solidFill>
                <a:schemeClr val="bg1"/>
              </a:solidFill>
              <a:highlight>
                <a:srgbClr val="FFFFFF"/>
              </a:highlight>
              <a:latin typeface="Raleway"/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  <a:highlight>
                  <a:srgbClr val="FFFFFF"/>
                </a:highlight>
                <a:latin typeface="Raleway"/>
              </a:rPr>
              <a:t>prevê todas as etapas</a:t>
            </a:r>
          </a:p>
        </p:txBody>
      </p:sp>
    </p:spTree>
    <p:extLst>
      <p:ext uri="{BB962C8B-B14F-4D97-AF65-F5344CB8AC3E}">
        <p14:creationId xmlns:p14="http://schemas.microsoft.com/office/powerpoint/2010/main" val="409330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4F6E9D7A-8325-844E-1148-811D9FBE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3;p2">
            <a:extLst>
              <a:ext uri="{FF2B5EF4-FFF2-40B4-BE49-F238E27FC236}">
                <a16:creationId xmlns:a16="http://schemas.microsoft.com/office/drawing/2014/main" id="{4FBD259A-C144-B9EB-3A12-4270DE022A66}"/>
              </a:ext>
            </a:extLst>
          </p:cNvPr>
          <p:cNvSpPr txBox="1"/>
          <p:nvPr/>
        </p:nvSpPr>
        <p:spPr>
          <a:xfrm>
            <a:off x="684819" y="412015"/>
            <a:ext cx="13602898" cy="923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600">
                <a:latin typeface="Raleway Black"/>
              </a:rPr>
              <a:t>Condicionalidade V do VAAR</a:t>
            </a:r>
          </a:p>
        </p:txBody>
      </p:sp>
      <p:grpSp>
        <p:nvGrpSpPr>
          <p:cNvPr id="35" name="Google Shape;210;p2">
            <a:extLst>
              <a:ext uri="{FF2B5EF4-FFF2-40B4-BE49-F238E27FC236}">
                <a16:creationId xmlns:a16="http://schemas.microsoft.com/office/drawing/2014/main" id="{404751D3-6454-165A-6086-C19DAB6F8379}"/>
              </a:ext>
            </a:extLst>
          </p:cNvPr>
          <p:cNvGrpSpPr/>
          <p:nvPr/>
        </p:nvGrpSpPr>
        <p:grpSpPr>
          <a:xfrm>
            <a:off x="10602990" y="5947055"/>
            <a:ext cx="1713980" cy="1431618"/>
            <a:chOff x="4716540" y="1830123"/>
            <a:chExt cx="1159200" cy="1227011"/>
          </a:xfrm>
        </p:grpSpPr>
        <p:sp>
          <p:nvSpPr>
            <p:cNvPr id="33" name="Google Shape;212;p2">
              <a:extLst>
                <a:ext uri="{FF2B5EF4-FFF2-40B4-BE49-F238E27FC236}">
                  <a16:creationId xmlns:a16="http://schemas.microsoft.com/office/drawing/2014/main" id="{38ED60D2-0834-DB09-5AB6-BFC0814A6DF6}"/>
                </a:ext>
              </a:extLst>
            </p:cNvPr>
            <p:cNvSpPr txBox="1"/>
            <p:nvPr/>
          </p:nvSpPr>
          <p:spPr>
            <a:xfrm>
              <a:off x="4716540" y="1830123"/>
              <a:ext cx="1159200" cy="446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RECURSOS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EDUCACIONAIS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pt-BR" sz="1600" b="1" i="0" u="none" strike="noStrike" cap="none">
                  <a:solidFill>
                    <a:srgbClr val="FFFFFF"/>
                  </a:solidFill>
                  <a:latin typeface="Raleway Black"/>
                  <a:ea typeface="Raleway Black"/>
                  <a:cs typeface="Raleway Black"/>
                  <a:sym typeface="Raleway Black"/>
                </a:rPr>
                <a:t>DIGITAIS</a:t>
              </a:r>
              <a:endPara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" name="Google Shape;213;p2">
              <a:extLst>
                <a:ext uri="{FF2B5EF4-FFF2-40B4-BE49-F238E27FC236}">
                  <a16:creationId xmlns:a16="http://schemas.microsoft.com/office/drawing/2014/main" id="{09279CFA-8FBC-2898-28B5-577AE184778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4983165" y="2445135"/>
              <a:ext cx="623151" cy="6119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4" name="CaixaDeTexto 1963">
            <a:extLst>
              <a:ext uri="{FF2B5EF4-FFF2-40B4-BE49-F238E27FC236}">
                <a16:creationId xmlns:a16="http://schemas.microsoft.com/office/drawing/2014/main" id="{71470578-584A-5449-F181-402BADDDE6AF}"/>
              </a:ext>
            </a:extLst>
          </p:cNvPr>
          <p:cNvSpPr txBox="1"/>
          <p:nvPr/>
        </p:nvSpPr>
        <p:spPr>
          <a:xfrm>
            <a:off x="11703145" y="4521573"/>
            <a:ext cx="5672978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026"/>
          </a:p>
        </p:txBody>
      </p:sp>
      <p:sp>
        <p:nvSpPr>
          <p:cNvPr id="20" name="Google Shape;113;p3">
            <a:extLst>
              <a:ext uri="{FF2B5EF4-FFF2-40B4-BE49-F238E27FC236}">
                <a16:creationId xmlns:a16="http://schemas.microsoft.com/office/drawing/2014/main" id="{B613E996-65A4-D154-4C8E-0BBCD1D22330}"/>
              </a:ext>
            </a:extLst>
          </p:cNvPr>
          <p:cNvSpPr txBox="1"/>
          <p:nvPr/>
        </p:nvSpPr>
        <p:spPr>
          <a:xfrm>
            <a:off x="1672398" y="1568063"/>
            <a:ext cx="6132528" cy="221593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>
                <a:solidFill>
                  <a:srgbClr val="434343"/>
                </a:solidFill>
                <a:latin typeface="Raleway"/>
                <a:sym typeface="Raleway Black"/>
              </a:rPr>
              <a:t>CNE aprova a Norma sobre Computação na Educação Básica e as Tabelas de Habilidades e Competências</a:t>
            </a:r>
          </a:p>
          <a:p>
            <a:pPr algn="ctr"/>
            <a:endParaRPr lang="pt-BR" sz="2400">
              <a:solidFill>
                <a:srgbClr val="434343"/>
              </a:solidFill>
              <a:latin typeface="Raleway"/>
            </a:endParaRPr>
          </a:p>
          <a:p>
            <a:pPr algn="ctr"/>
            <a:r>
              <a:rPr lang="pt-BR" sz="2400">
                <a:solidFill>
                  <a:srgbClr val="434343"/>
                </a:solidFill>
                <a:latin typeface="Raleway"/>
              </a:rPr>
              <a:t>03 de outubro de 2022</a:t>
            </a:r>
          </a:p>
        </p:txBody>
      </p:sp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4053D510-4C4B-FFC8-FA46-CCE37A933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0018" y="252133"/>
            <a:ext cx="5953012" cy="818589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FC1DE33-D2F6-26D0-FA1C-99DC88C3CA31}"/>
              </a:ext>
            </a:extLst>
          </p:cNvPr>
          <p:cNvSpPr txBox="1"/>
          <p:nvPr/>
        </p:nvSpPr>
        <p:spPr>
          <a:xfrm>
            <a:off x="10312213" y="8492659"/>
            <a:ext cx="6198254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1650" b="1">
                <a:latin typeface="Raleway"/>
                <a:ea typeface="+mn-lt"/>
                <a:cs typeface="+mn-lt"/>
              </a:rPr>
              <a:t>Fonte:</a:t>
            </a:r>
            <a:r>
              <a:rPr lang="pt-BR" sz="1650">
                <a:latin typeface="Raleway"/>
                <a:ea typeface="+mn-lt"/>
                <a:cs typeface="+mn-lt"/>
              </a:rPr>
              <a:t> http://portal.mec.gov.br/docman/fevereiro-2022-pdf/236791-anexo-ao-parecer-cneceb-n-2-2022-bncc-computacao/file</a:t>
            </a:r>
            <a:endParaRPr lang="pt-BR" sz="1650">
              <a:latin typeface="Raleway"/>
            </a:endParaRPr>
          </a:p>
        </p:txBody>
      </p:sp>
      <p:sp>
        <p:nvSpPr>
          <p:cNvPr id="24" name="Google Shape;113;p3">
            <a:extLst>
              <a:ext uri="{FF2B5EF4-FFF2-40B4-BE49-F238E27FC236}">
                <a16:creationId xmlns:a16="http://schemas.microsoft.com/office/drawing/2014/main" id="{7BEDFEF2-324C-2C88-C0AE-45BE07FCFB57}"/>
              </a:ext>
            </a:extLst>
          </p:cNvPr>
          <p:cNvSpPr txBox="1"/>
          <p:nvPr/>
        </p:nvSpPr>
        <p:spPr>
          <a:xfrm>
            <a:off x="1588354" y="7787327"/>
            <a:ext cx="6216572" cy="11079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>
                <a:latin typeface="Raleway"/>
                <a:ea typeface="Lato"/>
                <a:cs typeface="Lato"/>
              </a:rPr>
              <a:t>Pergunta específica sobre a </a:t>
            </a:r>
            <a:r>
              <a:rPr lang="pt-BR" sz="2400" b="1">
                <a:highlight>
                  <a:srgbClr val="FECF16"/>
                </a:highlight>
                <a:latin typeface="Raleway"/>
                <a:ea typeface="Lato"/>
                <a:cs typeface="Lato"/>
              </a:rPr>
              <a:t>BNCC Computação no VAAR. </a:t>
            </a:r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90D10712-9F52-00AD-9A94-79B1B7715C8A}"/>
              </a:ext>
            </a:extLst>
          </p:cNvPr>
          <p:cNvSpPr/>
          <p:nvPr/>
        </p:nvSpPr>
        <p:spPr>
          <a:xfrm rot="16200000">
            <a:off x="8883466" y="2239776"/>
            <a:ext cx="403408" cy="115980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pt-BR" sz="2026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0D131C5-216A-D54C-9808-AC273B212374}"/>
              </a:ext>
            </a:extLst>
          </p:cNvPr>
          <p:cNvSpPr txBox="1"/>
          <p:nvPr/>
        </p:nvSpPr>
        <p:spPr>
          <a:xfrm>
            <a:off x="378203" y="2332227"/>
            <a:ext cx="1580026" cy="692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600" b="1">
                <a:solidFill>
                  <a:srgbClr val="FFC000"/>
                </a:solidFill>
                <a:latin typeface="Raleway"/>
                <a:ea typeface="Calibri"/>
                <a:cs typeface="Calibri"/>
              </a:rPr>
              <a:t>2022</a:t>
            </a:r>
            <a:endParaRPr lang="pt-BR" sz="3600" b="1">
              <a:solidFill>
                <a:srgbClr val="FFC000"/>
              </a:solidFill>
              <a:latin typeface="Raleway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B588074-CC28-5C82-5FDE-B4869E6D2A2F}"/>
              </a:ext>
            </a:extLst>
          </p:cNvPr>
          <p:cNvSpPr txBox="1"/>
          <p:nvPr/>
        </p:nvSpPr>
        <p:spPr>
          <a:xfrm>
            <a:off x="277349" y="7996799"/>
            <a:ext cx="1580026" cy="692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600" b="1">
                <a:solidFill>
                  <a:srgbClr val="FFC000"/>
                </a:solidFill>
                <a:latin typeface="Raleway"/>
                <a:ea typeface="Calibri"/>
                <a:cs typeface="Calibri"/>
              </a:rPr>
              <a:t>2024</a:t>
            </a:r>
            <a:endParaRPr lang="pt-BR" sz="3600" b="1">
              <a:solidFill>
                <a:srgbClr val="FFC000"/>
              </a:solidFill>
              <a:latin typeface="Raleway"/>
            </a:endParaRPr>
          </a:p>
        </p:txBody>
      </p:sp>
      <p:sp>
        <p:nvSpPr>
          <p:cNvPr id="2" name="Google Shape;113;p3">
            <a:extLst>
              <a:ext uri="{FF2B5EF4-FFF2-40B4-BE49-F238E27FC236}">
                <a16:creationId xmlns:a16="http://schemas.microsoft.com/office/drawing/2014/main" id="{E3BEDA47-577F-60D5-0DF4-021C207999F5}"/>
              </a:ext>
            </a:extLst>
          </p:cNvPr>
          <p:cNvSpPr txBox="1"/>
          <p:nvPr/>
        </p:nvSpPr>
        <p:spPr>
          <a:xfrm>
            <a:off x="1638778" y="4257471"/>
            <a:ext cx="6132528" cy="295459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sz="2400">
                <a:solidFill>
                  <a:srgbClr val="434343"/>
                </a:solidFill>
                <a:latin typeface="Raleway"/>
                <a:sym typeface="Raleway Black"/>
              </a:rPr>
              <a:t>"Art. 3º Cabe aos Estados, aos Municípios e ao Distrito Federal </a:t>
            </a:r>
            <a:r>
              <a:rPr lang="pt-BR" sz="2400" b="1">
                <a:highlight>
                  <a:srgbClr val="FECF16"/>
                </a:highlight>
                <a:latin typeface="Raleway"/>
                <a:ea typeface="Lato"/>
                <a:cs typeface="Lato"/>
                <a:sym typeface="Raleway Black"/>
              </a:rPr>
              <a:t>iniciar a implementação desta diretriz até 1 (um) ano após a homologação",</a:t>
            </a:r>
            <a:r>
              <a:rPr lang="pt-BR" sz="2400">
                <a:latin typeface="Raleway"/>
                <a:ea typeface="Lato"/>
                <a:cs typeface="Lato"/>
                <a:sym typeface="Raleway Black"/>
              </a:rPr>
              <a:t> o que significa até </a:t>
            </a:r>
            <a:r>
              <a:rPr lang="pt-BR" sz="2400">
                <a:latin typeface="Raleway"/>
                <a:ea typeface="Lato"/>
                <a:cs typeface="Lato"/>
              </a:rPr>
              <a:t>03 de outubro de 2023.</a:t>
            </a:r>
            <a:endParaRPr lang="pt-BR" sz="5600">
              <a:latin typeface="Arial"/>
              <a:ea typeface="Lato"/>
              <a:cs typeface="Arial"/>
            </a:endParaRPr>
          </a:p>
          <a:p>
            <a:pPr algn="ctr"/>
            <a:endParaRPr lang="pt-BR" sz="2400" b="1">
              <a:highlight>
                <a:srgbClr val="FECF16"/>
              </a:highlight>
              <a:latin typeface="Raleway"/>
              <a:ea typeface="Lato"/>
              <a:cs typeface="Lato"/>
            </a:endParaRPr>
          </a:p>
          <a:p>
            <a:pPr algn="ctr"/>
            <a:r>
              <a:rPr lang="pt-BR" sz="2400">
                <a:latin typeface="Raleway"/>
                <a:ea typeface="Lato"/>
                <a:cs typeface="La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Parecer CNE/CEB nº 2/2022</a:t>
            </a:r>
            <a:endParaRPr lang="pt-BR" sz="2400">
              <a:latin typeface="Raleway"/>
              <a:ea typeface="Lato"/>
              <a:cs typeface="La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9A7155-0076-6D35-AC9C-A91CB0E52407}"/>
              </a:ext>
            </a:extLst>
          </p:cNvPr>
          <p:cNvSpPr txBox="1"/>
          <p:nvPr/>
        </p:nvSpPr>
        <p:spPr>
          <a:xfrm>
            <a:off x="378203" y="4870357"/>
            <a:ext cx="1580026" cy="692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37160" tIns="68580" rIns="137160" bIns="6858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600" b="1">
                <a:solidFill>
                  <a:srgbClr val="FFC000"/>
                </a:solidFill>
                <a:latin typeface="Raleway"/>
                <a:ea typeface="Calibri"/>
                <a:cs typeface="Calibri"/>
              </a:rPr>
              <a:t>2023</a:t>
            </a:r>
            <a:endParaRPr lang="pt-BR" sz="3600" b="1">
              <a:solidFill>
                <a:srgbClr val="FFC00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53552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10054" y="3316170"/>
            <a:ext cx="9189793" cy="91897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05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63007" y="-783961"/>
            <a:ext cx="13000047" cy="11375041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blipFill>
              <a:blip r:embed="rId2"/>
              <a:stretch>
                <a:fillRect l="-25419" r="-588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Google Shape;113;p3">
            <a:extLst>
              <a:ext uri="{FF2B5EF4-FFF2-40B4-BE49-F238E27FC236}">
                <a16:creationId xmlns:a16="http://schemas.microsoft.com/office/drawing/2014/main" id="{9C2F7945-967C-96C7-BF46-FE7982263856}"/>
              </a:ext>
            </a:extLst>
          </p:cNvPr>
          <p:cNvSpPr txBox="1"/>
          <p:nvPr/>
        </p:nvSpPr>
        <p:spPr>
          <a:xfrm>
            <a:off x="8432347" y="502104"/>
            <a:ext cx="9381474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  <a:buSzPts val="4800"/>
            </a:pPr>
            <a:r>
              <a:rPr lang="pt-BR" sz="8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Livro </a:t>
            </a:r>
          </a:p>
          <a:p>
            <a:pPr algn="r">
              <a:buSzPts val="4800"/>
            </a:pPr>
            <a:r>
              <a:rPr lang="pt-BR" sz="8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Educação Digital </a:t>
            </a:r>
            <a:endParaRPr sz="80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</a:endParaRPr>
          </a:p>
        </p:txBody>
      </p:sp>
      <p:sp>
        <p:nvSpPr>
          <p:cNvPr id="10" name="Google Shape;113;p3">
            <a:extLst>
              <a:ext uri="{FF2B5EF4-FFF2-40B4-BE49-F238E27FC236}">
                <a16:creationId xmlns:a16="http://schemas.microsoft.com/office/drawing/2014/main" id="{667023C9-3B35-732E-F424-B1A5286EB582}"/>
              </a:ext>
            </a:extLst>
          </p:cNvPr>
          <p:cNvSpPr txBox="1"/>
          <p:nvPr/>
        </p:nvSpPr>
        <p:spPr>
          <a:xfrm>
            <a:off x="9889512" y="5281611"/>
            <a:ext cx="6132528" cy="8617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>
                <a:highlight>
                  <a:srgbClr val="FECF16"/>
                </a:highlight>
                <a:latin typeface="Raleway"/>
                <a:ea typeface="Lato"/>
                <a:cs typeface="Lato"/>
              </a:rPr>
              <a:t>Componente específico</a:t>
            </a:r>
          </a:p>
        </p:txBody>
      </p:sp>
      <p:sp>
        <p:nvSpPr>
          <p:cNvPr id="12" name="Google Shape;113;p3">
            <a:extLst>
              <a:ext uri="{FF2B5EF4-FFF2-40B4-BE49-F238E27FC236}">
                <a16:creationId xmlns:a16="http://schemas.microsoft.com/office/drawing/2014/main" id="{4868FDC1-17ED-9F7B-8254-82CFE766B2A6}"/>
              </a:ext>
            </a:extLst>
          </p:cNvPr>
          <p:cNvSpPr txBox="1"/>
          <p:nvPr/>
        </p:nvSpPr>
        <p:spPr>
          <a:xfrm>
            <a:off x="9906321" y="7741701"/>
            <a:ext cx="6216572" cy="86171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 b="1">
                <a:highlight>
                  <a:srgbClr val="FECF16"/>
                </a:highlight>
                <a:latin typeface="Raleway"/>
                <a:ea typeface="Lato"/>
                <a:cs typeface="Lato"/>
              </a:rPr>
              <a:t>Componente transversal</a:t>
            </a:r>
            <a:endParaRPr lang="pt-BR" sz="3200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62370E95-3FF2-B466-30FE-8232B4CDB6E6}"/>
              </a:ext>
            </a:extLst>
          </p:cNvPr>
          <p:cNvSpPr/>
          <p:nvPr/>
        </p:nvSpPr>
        <p:spPr>
          <a:xfrm rot="16200000">
            <a:off x="8708173" y="5072063"/>
            <a:ext cx="403409" cy="11598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050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751AB936-90D6-BC7B-E70D-C66B5AB7E6EF}"/>
              </a:ext>
            </a:extLst>
          </p:cNvPr>
          <p:cNvSpPr/>
          <p:nvPr/>
        </p:nvSpPr>
        <p:spPr>
          <a:xfrm rot="16200000">
            <a:off x="8708173" y="7521348"/>
            <a:ext cx="403409" cy="11598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4050"/>
          </a:p>
        </p:txBody>
      </p:sp>
    </p:spTree>
    <p:extLst>
      <p:ext uri="{BB962C8B-B14F-4D97-AF65-F5344CB8AC3E}">
        <p14:creationId xmlns:p14="http://schemas.microsoft.com/office/powerpoint/2010/main" val="1352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543363" y="-777269"/>
            <a:ext cx="13533187" cy="11841538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EC20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168662" y="-3229702"/>
            <a:ext cx="14950878" cy="1495087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36390" r="-1366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Google Shape;120;p4">
            <a:extLst>
              <a:ext uri="{FF2B5EF4-FFF2-40B4-BE49-F238E27FC236}">
                <a16:creationId xmlns:a16="http://schemas.microsoft.com/office/drawing/2014/main" id="{E9CB1B35-5EED-569C-87CF-CCBCC5170B45}"/>
              </a:ext>
            </a:extLst>
          </p:cNvPr>
          <p:cNvSpPr txBox="1"/>
          <p:nvPr/>
        </p:nvSpPr>
        <p:spPr>
          <a:xfrm>
            <a:off x="10287001" y="2705100"/>
            <a:ext cx="7620000" cy="283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Da Concepção à Prática:</a:t>
            </a:r>
            <a:endParaRPr lang="pt-BR" sz="80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F00E3A95-F0E4-69D9-3956-D244A0B031D0}"/>
              </a:ext>
            </a:extLst>
          </p:cNvPr>
          <p:cNvSpPr txBox="1"/>
          <p:nvPr/>
        </p:nvSpPr>
        <p:spPr>
          <a:xfrm>
            <a:off x="10310764" y="5168684"/>
            <a:ext cx="7291435" cy="203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800"/>
            </a:pPr>
            <a:r>
              <a:rPr lang="pt-BR" sz="36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Entendendo o Edital PNLD EM</a:t>
            </a: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 com a Coordenação-Geral de Materiais Didáticos</a:t>
            </a:r>
            <a:endParaRPr sz="36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20000" y="1449282"/>
            <a:ext cx="14824800" cy="184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pt-BR" sz="9600">
                <a:solidFill>
                  <a:srgbClr val="434343"/>
                </a:solidFill>
                <a:latin typeface="Raleway Black"/>
                <a:ea typeface="Raleway Black"/>
                <a:cs typeface="Raleway Black"/>
              </a:rPr>
              <a:t>Estrutura do Material</a:t>
            </a:r>
            <a:endParaRPr lang="pt-BR" sz="96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20000" y="3789650"/>
            <a:ext cx="16488000" cy="701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Categoria 1 - Obras Didáticas por componente</a:t>
            </a:r>
            <a:endParaRPr lang="pt-BR"/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Categoria 2 - Obras de Projetos Integradores por área do conhecimento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Coleções por componente;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Coleções seriadas para Matemática e Português;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Coleções em Volume único;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Livros do Estudante, do Professor e respectivas versões HTML5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Objetos Digitais: </a:t>
            </a:r>
            <a:r>
              <a:rPr lang="pt-BR" sz="3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podcast</a:t>
            </a: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, vídeos, animações mapas interativos clicáveis, infográficos clicáveis, áudios* (Inglês, Espanhol e Arte);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Especificações da etapa de recurso;</a:t>
            </a:r>
          </a:p>
          <a:p>
            <a:pPr marL="571500" indent="-571500">
              <a:buSzPts val="1800"/>
              <a:buFont typeface="Arial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</a:rPr>
              <a:t>Especificações para cada Área e Componente;</a:t>
            </a:r>
          </a:p>
          <a:p>
            <a:pPr marL="571500" indent="-571500">
              <a:buSzPts val="1800"/>
              <a:buFont typeface="Arial"/>
              <a:buChar char="•"/>
            </a:pPr>
            <a:endParaRPr lang="pt-BR" sz="36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571500" indent="-571500">
              <a:buSzPts val="1800"/>
              <a:buFont typeface="Arial"/>
              <a:buChar char="•"/>
            </a:pPr>
            <a:endParaRPr lang="pt-BR" sz="36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0509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512382"/>
              </p:ext>
            </p:extLst>
          </p:nvPr>
        </p:nvGraphicFramePr>
        <p:xfrm>
          <a:off x="98989" y="660327"/>
          <a:ext cx="18090023" cy="8974092"/>
        </p:xfrm>
        <a:graphic>
          <a:graphicData uri="http://schemas.openxmlformats.org/drawingml/2006/table">
            <a:tbl>
              <a:tblPr/>
              <a:tblGrid>
                <a:gridCol w="124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3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5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09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45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440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594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80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42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5477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785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0428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1020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851072">
                <a:tc gridSpan="17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Composição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das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Coleções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por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Área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do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Conhecimento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seus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respectivos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componentes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(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Categoria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1 - PNLD Ensino Médio)</a:t>
                      </a:r>
                      <a:endParaRPr lang="en-US" sz="24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75"/>
                        </a:lnSpc>
                        <a:defRPr/>
                      </a:pPr>
                      <a:r>
                        <a:rPr lang="en-US" sz="1839">
                          <a:solidFill>
                            <a:srgbClr val="000000"/>
                          </a:solidFill>
                          <a:latin typeface="Arimo Bold"/>
                        </a:rPr>
                        <a:t>Composição das Coleções por Área do Conhecimento e seus respectivos componentes (Categoria 1 -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335">
                <a:tc grid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800" b="1" err="1">
                          <a:solidFill>
                            <a:srgbClr val="000000"/>
                          </a:solidFill>
                          <a:latin typeface="Arimo Bold"/>
                        </a:rPr>
                        <a:t>Área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b="1" err="1">
                          <a:solidFill>
                            <a:srgbClr val="000000"/>
                          </a:solidFill>
                          <a:latin typeface="Arimo Bold"/>
                        </a:rPr>
                        <a:t>Conhecimento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8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Área de Conhecimento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Linguagens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Tecnologias - 1 </a:t>
                      </a:r>
                      <a:endParaRPr lang="en-US" sz="16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Linguagens e suas Tecnologias - 1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Linguagens e suas Tecnologias - 1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Linguagens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Tecnologias - 2 </a:t>
                      </a:r>
                      <a:endParaRPr lang="en-US" sz="16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Linguagens e suas Tecnologias - 2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Linguagens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 Bold"/>
                        </a:rPr>
                        <a:t> Tecnologias - 3 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 Bold"/>
                        </a:rPr>
                        <a:t>Educação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Digital </a:t>
                      </a:r>
                      <a:endParaRPr lang="en-US" sz="13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Matemática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 e </a:t>
                      </a:r>
                      <a:r>
                        <a:rPr lang="en-US" sz="1300" b="1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300" b="1">
                          <a:solidFill>
                            <a:srgbClr val="000000"/>
                          </a:solidFill>
                          <a:latin typeface="Arimo Bold"/>
                        </a:rPr>
                        <a:t> Tecnologias</a:t>
                      </a:r>
                      <a:endParaRPr lang="en-US" sz="13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Ciências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da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Natureza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 e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Tecnologias</a:t>
                      </a:r>
                      <a:endParaRPr lang="en-US" sz="16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Ciências da Natureza e suas Tecnologias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Ciências da Natureza e suas Tecnologias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Ciências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Humanas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Sociais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600" b="1" err="1">
                          <a:solidFill>
                            <a:srgbClr val="000000"/>
                          </a:solidFill>
                          <a:latin typeface="Arimo Bold"/>
                        </a:rPr>
                        <a:t>Aplicadas</a:t>
                      </a:r>
                      <a:r>
                        <a:rPr lang="en-US" sz="1600" b="1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6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Ciências Humanas e Sociais Aplicadas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Ciências Humanas e Sociais Aplicadas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Coleção Ciências Humanas e Sociais Aplicadas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983">
                <a:tc grid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800" b="1" err="1">
                          <a:solidFill>
                            <a:srgbClr val="000000"/>
                          </a:solidFill>
                          <a:latin typeface="Arimo Bold"/>
                        </a:rPr>
                        <a:t>Componente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mo Bold"/>
                        </a:rPr>
                        <a:t> Curricular </a:t>
                      </a:r>
                      <a:endParaRPr lang="en-US" sz="18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Componente Curricular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b="1" err="1">
                          <a:solidFill>
                            <a:srgbClr val="000000"/>
                          </a:solidFill>
                          <a:latin typeface="Arimo"/>
                        </a:rPr>
                        <a:t>Língua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Arimo"/>
                        </a:rPr>
                        <a:t> Portuguesa</a:t>
                      </a:r>
                      <a:endParaRPr lang="en-US" sz="11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Redação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Arte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Língua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 Inglesa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Língua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 </a:t>
                      </a: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Espanhola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Educação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 </a:t>
                      </a: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Física</a:t>
                      </a:r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Educação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 Digital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Matemática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Química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Física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Biologia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Filosofia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b="1" err="1">
                          <a:solidFill>
                            <a:srgbClr val="000000"/>
                          </a:solidFill>
                          <a:latin typeface="Arimo"/>
                        </a:rPr>
                        <a:t>Sociologia</a:t>
                      </a:r>
                      <a:endParaRPr lang="en-US" sz="11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 err="1">
                          <a:solidFill>
                            <a:srgbClr val="000000"/>
                          </a:solidFill>
                          <a:latin typeface="Arimo"/>
                        </a:rPr>
                        <a:t>História</a:t>
                      </a: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Arimo"/>
                        </a:rPr>
                        <a:t>Geografia </a:t>
                      </a:r>
                      <a:endParaRPr lang="en-US" sz="1200" b="1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983">
                <a:tc row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impresso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 do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estudante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nº de volumes</a:t>
                      </a:r>
                      <a:endParaRPr lang="en-US" sz="13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3 volumes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Vol.único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3 volumes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  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434">
                <a:tc v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Livro impresso do estudante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máx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. de </a:t>
                      </a: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páginas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3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864 (288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"/>
                        </a:rPr>
                        <a:t>por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 volume)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288 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288 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288 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288 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288 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288 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864 (288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"/>
                        </a:rPr>
                        <a:t>por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 volume)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416 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416 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416 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368 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368 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416 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416 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0434">
                <a:tc grid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 digital do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estudante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Livro digital do estudante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9983">
                <a:tc row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impresso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professores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nº de volumes</a:t>
                      </a:r>
                      <a:endParaRPr lang="en-US" sz="13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3 volumes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3 volumes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Vol. </a:t>
                      </a:r>
                      <a:r>
                        <a:rPr lang="en-US" sz="12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2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0434">
                <a:tc v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Livro impresso de professores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máx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. de </a:t>
                      </a:r>
                      <a:r>
                        <a:rPr lang="en-US" sz="1300" err="1">
                          <a:solidFill>
                            <a:srgbClr val="000000"/>
                          </a:solidFill>
                          <a:latin typeface="Arimo Bold"/>
                        </a:rPr>
                        <a:t>páginas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3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960 (320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"/>
                        </a:rPr>
                        <a:t>por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 volume)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336 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336 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336 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336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336 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336 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960 (320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"/>
                        </a:rPr>
                        <a:t>por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"/>
                        </a:rPr>
                        <a:t> volume)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464 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464 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464 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400 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400 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464 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mo"/>
                        </a:rPr>
                        <a:t>464 </a:t>
                      </a:r>
                      <a:endParaRPr lang="en-US" sz="16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0434">
                <a:tc gridSpan="2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 digital de </a:t>
                      </a:r>
                      <a:r>
                        <a:rPr lang="en-US" sz="1400" err="1">
                          <a:solidFill>
                            <a:srgbClr val="000000"/>
                          </a:solidFill>
                          <a:latin typeface="Arimo Bold"/>
                        </a:rPr>
                        <a:t>professores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4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39">
                          <a:solidFill>
                            <a:srgbClr val="000000"/>
                          </a:solidFill>
                          <a:latin typeface="Arimo Bold"/>
                        </a:rPr>
                        <a:t>Livro digital de professores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defRPr/>
                      </a:pPr>
                      <a:r>
                        <a:rPr lang="en-US" sz="11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Arimo"/>
                        </a:rPr>
                        <a:t> HTML 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80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04762"/>
              </p:ext>
            </p:extLst>
          </p:nvPr>
        </p:nvGraphicFramePr>
        <p:xfrm>
          <a:off x="210148" y="1476375"/>
          <a:ext cx="17867706" cy="8096250"/>
        </p:xfrm>
        <a:graphic>
          <a:graphicData uri="http://schemas.openxmlformats.org/drawingml/2006/table">
            <a:tbl>
              <a:tblPr/>
              <a:tblGrid>
                <a:gridCol w="2977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9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4313">
                <a:tc gridSpan="6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Composição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das Obras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Didáticas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Projetos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Integradores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por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Área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do 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Conhecimento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(</a:t>
                      </a:r>
                      <a:r>
                        <a:rPr lang="en-US" sz="2400" b="1" err="1">
                          <a:solidFill>
                            <a:srgbClr val="000000"/>
                          </a:solidFill>
                          <a:latin typeface="Arimo Bold"/>
                        </a:rPr>
                        <a:t>Categoria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latin typeface="Arimo Bold"/>
                        </a:rPr>
                        <a:t> 2 - PNLD Ensino Médio)</a:t>
                      </a:r>
                      <a:endParaRPr lang="en-US" sz="2400" b="1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Composição das Obras Didáticas de Projetos Integradores por Área do Conhecimento (Categoria 2 -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Composição das Obras Didáticas de Projetos Integradores por Área do Conhecimento (Categoria 2 -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Composição das Obras Didáticas de Projetos Integradores por Área do Conhecimento (Categoria 2 -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Composição das Obras Didáticas de Projetos Integradores por Área do Conhecimento (Categoria 2 -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Composição das Obras Didáticas de Projetos Integradores por Área do Conhecimento (Categoria 2 - PNLD Ensino Médio)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5935">
                <a:tc gridSpan="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Área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Conhecimento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em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Interface com o Mundo do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Trabalho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Educação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Midiática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Área de Conhecimento em Interface com o Mundo do Trabalho e Educação Midiática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Linguagens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Tecnologias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Matemática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Tecnologias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Ciências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da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Natureza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suas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Tecnologias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Coleção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Ciências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Humanas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Sociais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Aplicadas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13">
                <a:tc rowSpan="3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impresso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do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estudante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nº de volumes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313"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Livro impresso do estudante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máximo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páginas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208 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208 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208 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208 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124"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Livro impresso do estudante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Quantidade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projetos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6 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6 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6 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6 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4313">
                <a:tc gridSpan="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digital do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estudante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Livro digital do estudante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313">
                <a:tc rowSpan="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Manual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impresso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professores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nº de volumes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Volume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único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4313">
                <a:tc v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Manual impresso de professores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máximo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páginas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304 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304 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304 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304 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4313">
                <a:tc gridSpan="2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Livro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 digital de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latin typeface="Arimo Bold"/>
                        </a:rPr>
                        <a:t>professores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 Bold"/>
                        </a:rPr>
                        <a:t>Livro digital de professores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err="1">
                          <a:solidFill>
                            <a:srgbClr val="000000"/>
                          </a:solidFill>
                          <a:latin typeface="Arimo"/>
                        </a:rPr>
                        <a:t>Versão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</a:rPr>
                        <a:t> HTML5 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3940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-4229100"/>
            <a:ext cx="13809018" cy="13572567"/>
            <a:chOff x="0" y="0"/>
            <a:chExt cx="907128" cy="8915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7128" cy="891595"/>
            </a:xfrm>
            <a:custGeom>
              <a:avLst/>
              <a:gdLst/>
              <a:ahLst/>
              <a:cxnLst/>
              <a:rect l="l" t="t" r="r" b="b"/>
              <a:pathLst>
                <a:path w="907128" h="891595">
                  <a:moveTo>
                    <a:pt x="453564" y="0"/>
                  </a:moveTo>
                  <a:cubicBezTo>
                    <a:pt x="203067" y="0"/>
                    <a:pt x="0" y="199590"/>
                    <a:pt x="0" y="445797"/>
                  </a:cubicBezTo>
                  <a:cubicBezTo>
                    <a:pt x="0" y="692005"/>
                    <a:pt x="203067" y="891595"/>
                    <a:pt x="453564" y="891595"/>
                  </a:cubicBezTo>
                  <a:cubicBezTo>
                    <a:pt x="704060" y="891595"/>
                    <a:pt x="907128" y="692005"/>
                    <a:pt x="907128" y="445797"/>
                  </a:cubicBezTo>
                  <a:cubicBezTo>
                    <a:pt x="907128" y="199590"/>
                    <a:pt x="704060" y="0"/>
                    <a:pt x="453564" y="0"/>
                  </a:cubicBezTo>
                  <a:close/>
                </a:path>
              </a:pathLst>
            </a:custGeom>
            <a:solidFill>
              <a:srgbClr val="FEC20D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5043" y="45487"/>
              <a:ext cx="737041" cy="762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933983">
            <a:off x="9813555" y="-4034372"/>
            <a:ext cx="12770791" cy="12833438"/>
            <a:chOff x="0" y="0"/>
            <a:chExt cx="838925" cy="8430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8925" cy="843041"/>
            </a:xfrm>
            <a:custGeom>
              <a:avLst/>
              <a:gdLst/>
              <a:ahLst/>
              <a:cxnLst/>
              <a:rect l="l" t="t" r="r" b="b"/>
              <a:pathLst>
                <a:path w="838925" h="843041">
                  <a:moveTo>
                    <a:pt x="419463" y="0"/>
                  </a:moveTo>
                  <a:cubicBezTo>
                    <a:pt x="187800" y="0"/>
                    <a:pt x="0" y="188721"/>
                    <a:pt x="0" y="421520"/>
                  </a:cubicBezTo>
                  <a:cubicBezTo>
                    <a:pt x="0" y="654320"/>
                    <a:pt x="187800" y="843041"/>
                    <a:pt x="419463" y="843041"/>
                  </a:cubicBezTo>
                  <a:cubicBezTo>
                    <a:pt x="651126" y="843041"/>
                    <a:pt x="838925" y="654320"/>
                    <a:pt x="838925" y="421520"/>
                  </a:cubicBezTo>
                  <a:cubicBezTo>
                    <a:pt x="838925" y="188721"/>
                    <a:pt x="651126" y="0"/>
                    <a:pt x="419463" y="0"/>
                  </a:cubicBezTo>
                  <a:close/>
                </a:path>
              </a:pathLst>
            </a:custGeom>
            <a:solidFill>
              <a:srgbClr val="183D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8649" y="40935"/>
              <a:ext cx="681627" cy="723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26493" y="-2533008"/>
            <a:ext cx="11344914" cy="10505157"/>
            <a:chOff x="0" y="0"/>
            <a:chExt cx="87777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7773" cy="812800"/>
            </a:xfrm>
            <a:custGeom>
              <a:avLst/>
              <a:gdLst/>
              <a:ahLst/>
              <a:cxnLst/>
              <a:rect l="l" t="t" r="r" b="b"/>
              <a:pathLst>
                <a:path w="877773" h="812800">
                  <a:moveTo>
                    <a:pt x="438887" y="0"/>
                  </a:moveTo>
                  <a:cubicBezTo>
                    <a:pt x="196496" y="0"/>
                    <a:pt x="0" y="181951"/>
                    <a:pt x="0" y="406400"/>
                  </a:cubicBezTo>
                  <a:cubicBezTo>
                    <a:pt x="0" y="630849"/>
                    <a:pt x="196496" y="812800"/>
                    <a:pt x="438887" y="812800"/>
                  </a:cubicBezTo>
                  <a:cubicBezTo>
                    <a:pt x="681277" y="812800"/>
                    <a:pt x="877773" y="630849"/>
                    <a:pt x="877773" y="406400"/>
                  </a:cubicBezTo>
                  <a:cubicBezTo>
                    <a:pt x="877773" y="181951"/>
                    <a:pt x="681277" y="0"/>
                    <a:pt x="438887" y="0"/>
                  </a:cubicBezTo>
                  <a:close/>
                </a:path>
              </a:pathLst>
            </a:custGeom>
            <a:blipFill>
              <a:blip r:embed="rId2"/>
              <a:stretch>
                <a:fillRect l="-26817" r="-17656" b="-3974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Google Shape;120;p4">
            <a:extLst>
              <a:ext uri="{FF2B5EF4-FFF2-40B4-BE49-F238E27FC236}">
                <a16:creationId xmlns:a16="http://schemas.microsoft.com/office/drawing/2014/main" id="{96071C1C-37E4-5BC6-69D0-B2CC12753DA3}"/>
              </a:ext>
            </a:extLst>
          </p:cNvPr>
          <p:cNvSpPr txBox="1"/>
          <p:nvPr/>
        </p:nvSpPr>
        <p:spPr>
          <a:xfrm>
            <a:off x="545800" y="1218661"/>
            <a:ext cx="8141000" cy="2831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Procedimentos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técnicos</a:t>
            </a:r>
          </a:p>
        </p:txBody>
      </p:sp>
      <p:sp>
        <p:nvSpPr>
          <p:cNvPr id="11" name="Google Shape;121;p4">
            <a:extLst>
              <a:ext uri="{FF2B5EF4-FFF2-40B4-BE49-F238E27FC236}">
                <a16:creationId xmlns:a16="http://schemas.microsoft.com/office/drawing/2014/main" id="{60485111-B5AB-E64F-BFF1-665C1C139A17}"/>
              </a:ext>
            </a:extLst>
          </p:cNvPr>
          <p:cNvSpPr txBox="1"/>
          <p:nvPr/>
        </p:nvSpPr>
        <p:spPr>
          <a:xfrm>
            <a:off x="656593" y="3924300"/>
            <a:ext cx="7291435" cy="14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Inscrição, prazos, planejamento e considerações estratégicas</a:t>
            </a:r>
            <a:endParaRPr sz="36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6">
            <a:extLst>
              <a:ext uri="{FF2B5EF4-FFF2-40B4-BE49-F238E27FC236}">
                <a16:creationId xmlns:a16="http://schemas.microsoft.com/office/drawing/2014/main" id="{274D74A3-6674-6F4D-6C7E-92DF1D562EA3}"/>
              </a:ext>
            </a:extLst>
          </p:cNvPr>
          <p:cNvSpPr txBox="1"/>
          <p:nvPr/>
        </p:nvSpPr>
        <p:spPr>
          <a:xfrm>
            <a:off x="539999" y="1457138"/>
            <a:ext cx="18976080" cy="166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0">
                <a:solidFill>
                  <a:srgbClr val="434343"/>
                </a:solidFill>
                <a:latin typeface="Raleway Black"/>
              </a:rPr>
              <a:t>Nova apresentação do </a:t>
            </a:r>
            <a:r>
              <a:rPr lang="pt-BR" sz="9000" err="1">
                <a:solidFill>
                  <a:srgbClr val="434343"/>
                </a:solidFill>
                <a:latin typeface="Raleway Black"/>
              </a:rPr>
              <a:t>Edital</a:t>
            </a:r>
            <a:r>
              <a:rPr lang="pt-BR" sz="1050" err="1">
                <a:solidFill>
                  <a:srgbClr val="434343"/>
                </a:solidFill>
                <a:latin typeface="Raleway Black"/>
              </a:rPr>
              <a:t>CGPLI</a:t>
            </a:r>
            <a:endParaRPr lang="pt-BR" sz="1050"/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01BEF9F9-A590-E7CD-18AD-0B8A31D99DB4}"/>
              </a:ext>
            </a:extLst>
          </p:cNvPr>
          <p:cNvSpPr txBox="1"/>
          <p:nvPr/>
        </p:nvSpPr>
        <p:spPr>
          <a:xfrm>
            <a:off x="540000" y="3257585"/>
            <a:ext cx="9727164" cy="544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514350"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Edital + 4 documentos.</a:t>
            </a:r>
            <a:endParaRPr lang="pt-BR" sz="4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Edital - Parte operacional (fases)</a:t>
            </a: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Documento pedagógico</a:t>
            </a: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Documento Editorial</a:t>
            </a: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Documento de referências</a:t>
            </a: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Referencial Técnico</a:t>
            </a:r>
          </a:p>
          <a:p>
            <a:pPr marL="2057400" lvl="2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 b="0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Etap</a:t>
            </a: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as de Validação da Inscrição, AAE e AAC</a:t>
            </a:r>
            <a:endParaRPr lang="pt-BR" sz="4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F1FBA14-B89E-86EA-A018-ECA2F143FE23}"/>
              </a:ext>
            </a:extLst>
          </p:cNvPr>
          <p:cNvGraphicFramePr/>
          <p:nvPr/>
        </p:nvGraphicFramePr>
        <p:xfrm>
          <a:off x="9144000" y="3618707"/>
          <a:ext cx="8915400" cy="573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075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6">
            <a:extLst>
              <a:ext uri="{FF2B5EF4-FFF2-40B4-BE49-F238E27FC236}">
                <a16:creationId xmlns:a16="http://schemas.microsoft.com/office/drawing/2014/main" id="{274D74A3-6674-6F4D-6C7E-92DF1D562EA3}"/>
              </a:ext>
            </a:extLst>
          </p:cNvPr>
          <p:cNvSpPr txBox="1"/>
          <p:nvPr/>
        </p:nvSpPr>
        <p:spPr>
          <a:xfrm>
            <a:off x="539999" y="1457138"/>
            <a:ext cx="18976080" cy="178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900">
                <a:solidFill>
                  <a:srgbClr val="434343"/>
                </a:solidFill>
                <a:latin typeface="Raleway Black"/>
              </a:rPr>
              <a:t>Inscrição</a:t>
            </a:r>
            <a:endParaRPr lang="pt-BR" sz="4050"/>
          </a:p>
        </p:txBody>
      </p:sp>
      <p:sp>
        <p:nvSpPr>
          <p:cNvPr id="5" name="Google Shape;137;p6">
            <a:extLst>
              <a:ext uri="{FF2B5EF4-FFF2-40B4-BE49-F238E27FC236}">
                <a16:creationId xmlns:a16="http://schemas.microsoft.com/office/drawing/2014/main" id="{01BEF9F9-A590-E7CD-18AD-0B8A31D99DB4}"/>
              </a:ext>
            </a:extLst>
          </p:cNvPr>
          <p:cNvSpPr txBox="1"/>
          <p:nvPr/>
        </p:nvSpPr>
        <p:spPr>
          <a:xfrm>
            <a:off x="540001" y="3257585"/>
            <a:ext cx="8869814" cy="221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514350"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Inscrição.</a:t>
            </a:r>
            <a:endParaRPr lang="pt-BR" sz="4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HTML5</a:t>
            </a:r>
            <a:endParaRPr lang="pt-BR" sz="42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Pré-validação</a:t>
            </a:r>
          </a:p>
        </p:txBody>
      </p:sp>
      <p:sp>
        <p:nvSpPr>
          <p:cNvPr id="2" name="Google Shape;137;p6">
            <a:extLst>
              <a:ext uri="{FF2B5EF4-FFF2-40B4-BE49-F238E27FC236}">
                <a16:creationId xmlns:a16="http://schemas.microsoft.com/office/drawing/2014/main" id="{0B7639FF-EB2B-F36F-1DA0-D3F0815AA5DE}"/>
              </a:ext>
            </a:extLst>
          </p:cNvPr>
          <p:cNvSpPr txBox="1"/>
          <p:nvPr/>
        </p:nvSpPr>
        <p:spPr>
          <a:xfrm>
            <a:off x="9144000" y="3257585"/>
            <a:ext cx="8604000" cy="3508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>
            <a:defPPr>
              <a:defRPr lang="pt-BR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514350">
              <a:buClr>
                <a:srgbClr val="434343"/>
              </a:buClr>
              <a:buSzPts val="1800"/>
              <a:buFont typeface="Raleway Medium"/>
              <a:buChar char="●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Validação da inscrição</a:t>
            </a:r>
            <a:endParaRPr lang="pt-BR" sz="4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Alertas vs. Diligência</a:t>
            </a:r>
          </a:p>
          <a:p>
            <a:pPr marL="685800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sym typeface="Raleway Medium"/>
              </a:rPr>
              <a:t>Atributos de acessibilidade</a:t>
            </a:r>
          </a:p>
          <a:p>
            <a:pPr marL="1371600" lvl="1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Apenas 2 diligências</a:t>
            </a:r>
          </a:p>
          <a:p>
            <a:pPr marL="2057400" lvl="2" indent="-514350">
              <a:buClr>
                <a:srgbClr val="434343"/>
              </a:buClr>
              <a:buSzPts val="1800"/>
              <a:buFont typeface="Courier New"/>
              <a:buChar char="o"/>
            </a:pPr>
            <a:r>
              <a:rPr lang="pt-BR" sz="42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Multa na contratação</a:t>
            </a:r>
            <a:endParaRPr lang="pt-BR" sz="42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9546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20000" y="1942850"/>
            <a:ext cx="14062800" cy="184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96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Link para formulário</a:t>
            </a:r>
            <a:endParaRPr sz="96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20000" y="3789650"/>
            <a:ext cx="16488000" cy="14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0" i="1" u="none" strike="noStrike">
                <a:solidFill>
                  <a:srgbClr val="434343"/>
                </a:solidFill>
                <a:effectLst/>
                <a:latin typeface="Raleway Medium" pitchFamily="2" charset="0"/>
              </a:rPr>
              <a:t>Formulário tem como objetivo coletar informações dos participantes da Audiência Pública e organizar as perguntas.</a:t>
            </a:r>
            <a:endParaRPr sz="60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20000" y="5883650"/>
            <a:ext cx="11112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ym typeface="Raleway Light"/>
              </a:rPr>
              <a:t>https://forms.office.com/r/WHc9jvWxgL</a:t>
            </a:r>
            <a:endParaRPr lang="pt-BR" sz="4800"/>
          </a:p>
        </p:txBody>
      </p:sp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098B5DDB-CE05-11E0-B3A2-8D77A8F0B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32075" r="19811" b="8805"/>
          <a:stretch/>
        </p:blipFill>
        <p:spPr>
          <a:xfrm>
            <a:off x="12301538" y="4872039"/>
            <a:ext cx="4986340" cy="48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04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20000" y="1942850"/>
            <a:ext cx="14062800" cy="184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96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Link para formulário</a:t>
            </a:r>
            <a:endParaRPr sz="96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20000" y="3789650"/>
            <a:ext cx="16488000" cy="14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0" i="1" u="none" strike="noStrike">
                <a:solidFill>
                  <a:srgbClr val="434343"/>
                </a:solidFill>
                <a:effectLst/>
                <a:latin typeface="Raleway Medium" pitchFamily="2" charset="0"/>
              </a:rPr>
              <a:t>Formulário tem como objetivo coletar informações dos participantes da Audiência Pública e organizar as perguntas.</a:t>
            </a:r>
            <a:endParaRPr sz="60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Google Shape;122;p4">
            <a:extLst>
              <a:ext uri="{FF2B5EF4-FFF2-40B4-BE49-F238E27FC236}">
                <a16:creationId xmlns:a16="http://schemas.microsoft.com/office/drawing/2014/main" id="{288E6D15-CD51-03DD-CD96-E511A0441E9B}"/>
              </a:ext>
            </a:extLst>
          </p:cNvPr>
          <p:cNvSpPr txBox="1"/>
          <p:nvPr/>
        </p:nvSpPr>
        <p:spPr>
          <a:xfrm>
            <a:off x="720000" y="5997950"/>
            <a:ext cx="11112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ym typeface="Raleway Light"/>
              </a:rPr>
              <a:t>https://forms.office.com/r/WHc9jvWxgL</a:t>
            </a:r>
            <a:endParaRPr lang="pt-BR" sz="4800"/>
          </a:p>
        </p:txBody>
      </p:sp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32D6028A-16AF-67A0-A5D4-1D222523C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32075" r="19811" b="8805"/>
          <a:stretch/>
        </p:blipFill>
        <p:spPr>
          <a:xfrm>
            <a:off x="12301538" y="4872039"/>
            <a:ext cx="4986340" cy="48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7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10054" y="3316170"/>
            <a:ext cx="9189793" cy="918979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3D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363007" y="-783961"/>
            <a:ext cx="13000047" cy="11375041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blipFill>
              <a:blip r:embed="rId2"/>
              <a:stretch>
                <a:fillRect l="-25419" r="-588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Google Shape;113;p3">
            <a:extLst>
              <a:ext uri="{FF2B5EF4-FFF2-40B4-BE49-F238E27FC236}">
                <a16:creationId xmlns:a16="http://schemas.microsoft.com/office/drawing/2014/main" id="{9C2F7945-967C-96C7-BF46-FE7982263856}"/>
              </a:ext>
            </a:extLst>
          </p:cNvPr>
          <p:cNvSpPr txBox="1"/>
          <p:nvPr/>
        </p:nvSpPr>
        <p:spPr>
          <a:xfrm>
            <a:off x="10820400" y="1257300"/>
            <a:ext cx="6279046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Mesa 1</a:t>
            </a:r>
            <a:endParaRPr sz="80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8" name="Google Shape;114;p3">
            <a:extLst>
              <a:ext uri="{FF2B5EF4-FFF2-40B4-BE49-F238E27FC236}">
                <a16:creationId xmlns:a16="http://schemas.microsoft.com/office/drawing/2014/main" id="{2AF9EAA7-C39D-4C6D-472F-1EFA791B1C9E}"/>
              </a:ext>
            </a:extLst>
          </p:cNvPr>
          <p:cNvSpPr txBox="1"/>
          <p:nvPr/>
        </p:nvSpPr>
        <p:spPr>
          <a:xfrm>
            <a:off x="7579739" y="4416818"/>
            <a:ext cx="10166411" cy="507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>
              <a:spcAft>
                <a:spcPts val="60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3600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Alexsandro do Nascimento Santos</a:t>
            </a:r>
            <a:r>
              <a:rPr lang="pt-BR" sz="3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3600" b="1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R="0" lvl="0" algn="r" rtl="0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pt-BR" sz="36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Diretor de Políticas e Diretrizes da Educação Integral Básica (DPDI</a:t>
            </a:r>
            <a:r>
              <a:rPr lang="pt-BR" sz="3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/SEB/MEC)</a:t>
            </a:r>
            <a:endParaRPr lang="pt-BR" sz="36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lvl="8" indent="-285750" algn="r"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r>
              <a:rPr lang="pt-BR" sz="3600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Anderson Wilson Sampaio Santos</a:t>
            </a:r>
            <a:r>
              <a:rPr lang="pt-BR" sz="3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3600" b="1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0" lvl="8" algn="r">
              <a:spcAft>
                <a:spcPts val="600"/>
              </a:spcAft>
              <a:buSzPts val="1800"/>
            </a:pPr>
            <a:r>
              <a:rPr lang="pt-BR" sz="36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Diretor de Ações Educacionais (DIRAE</a:t>
            </a:r>
            <a:r>
              <a:rPr lang="pt-BR" sz="3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/FNDE)</a:t>
            </a:r>
            <a:endParaRPr lang="pt-BR" sz="36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lvl="8" indent="-285750" algn="r"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pt-BR" sz="3600" b="1" i="0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Anita Gea Martinez Stefani</a:t>
            </a:r>
            <a:r>
              <a:rPr lang="pt-BR" sz="3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lang="pt-BR" sz="3600" b="1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0" lvl="8" algn="r">
              <a:spcAft>
                <a:spcPts val="600"/>
              </a:spcAft>
              <a:buSzPts val="1800"/>
            </a:pPr>
            <a:r>
              <a:rPr lang="pt-BR" sz="3600" b="0" i="1" u="none" strike="noStrike" cap="none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Diretora de Apoio à Gestão Educacional (DAGE</a:t>
            </a:r>
            <a:r>
              <a:rPr lang="pt-BR" sz="3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/SEB/MEC)</a:t>
            </a:r>
            <a:endParaRPr lang="pt-BR" sz="3600" b="0" i="1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20000" y="1942850"/>
            <a:ext cx="14062800" cy="1846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96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Link para formulário</a:t>
            </a:r>
            <a:endParaRPr sz="9600" b="0" i="0" u="none" strike="noStrike" cap="none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20000" y="3789650"/>
            <a:ext cx="16488000" cy="1477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 b="0" i="1" u="none" strike="noStrike">
                <a:solidFill>
                  <a:srgbClr val="434343"/>
                </a:solidFill>
                <a:effectLst/>
                <a:latin typeface="Raleway Medium" pitchFamily="2" charset="0"/>
              </a:rPr>
              <a:t>Formulário tem como objetivo coletar informações dos participantes da Audiência Pública e organizar as perguntas.</a:t>
            </a:r>
            <a:endParaRPr sz="60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720000" y="5883650"/>
            <a:ext cx="111120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ym typeface="Raleway Light"/>
              </a:rPr>
              <a:t>https://forms.office.com/r/WHc9jvWxgL</a:t>
            </a:r>
            <a:endParaRPr lang="pt-BR" sz="4800"/>
          </a:p>
        </p:txBody>
      </p:sp>
      <p:pic>
        <p:nvPicPr>
          <p:cNvPr id="2" name="Imagem 1" descr="Código QR&#10;&#10;Descrição gerada automaticamente">
            <a:extLst>
              <a:ext uri="{FF2B5EF4-FFF2-40B4-BE49-F238E27FC236}">
                <a16:creationId xmlns:a16="http://schemas.microsoft.com/office/drawing/2014/main" id="{098B5DDB-CE05-11E0-B3A2-8D77A8F0BF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68" t="32075" r="19811" b="8805"/>
          <a:stretch/>
        </p:blipFill>
        <p:spPr>
          <a:xfrm>
            <a:off x="12301538" y="4872039"/>
            <a:ext cx="4986340" cy="48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64741"/>
            <a:chOff x="0" y="0"/>
            <a:chExt cx="4816593" cy="2703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3471"/>
            </a:xfrm>
            <a:custGeom>
              <a:avLst/>
              <a:gdLst/>
              <a:ahLst/>
              <a:cxnLst/>
              <a:rect l="l" t="t" r="r" b="b"/>
              <a:pathLst>
                <a:path w="4816592" h="2703471">
                  <a:moveTo>
                    <a:pt x="0" y="0"/>
                  </a:moveTo>
                  <a:lnTo>
                    <a:pt x="4816592" y="0"/>
                  </a:lnTo>
                  <a:lnTo>
                    <a:pt x="4816592" y="2703471"/>
                  </a:lnTo>
                  <a:lnTo>
                    <a:pt x="0" y="2703471"/>
                  </a:lnTo>
                  <a:close/>
                </a:path>
              </a:pathLst>
            </a:custGeom>
            <a:solidFill>
              <a:srgbClr val="00884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7415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5303536">
            <a:off x="2640145" y="-3538290"/>
            <a:ext cx="11762989" cy="23000792"/>
            <a:chOff x="0" y="0"/>
            <a:chExt cx="860198" cy="16819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0198" cy="1681991"/>
            </a:xfrm>
            <a:custGeom>
              <a:avLst/>
              <a:gdLst/>
              <a:ahLst/>
              <a:cxnLst/>
              <a:rect l="l" t="t" r="r" b="b"/>
              <a:pathLst>
                <a:path w="860198" h="1681991">
                  <a:moveTo>
                    <a:pt x="430099" y="0"/>
                  </a:moveTo>
                  <a:lnTo>
                    <a:pt x="860198" y="1681991"/>
                  </a:lnTo>
                  <a:lnTo>
                    <a:pt x="0" y="1681991"/>
                  </a:lnTo>
                  <a:lnTo>
                    <a:pt x="4300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34406" y="742825"/>
              <a:ext cx="591386" cy="819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87748" y="-1641063"/>
            <a:ext cx="9274433" cy="927443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29" r="-2502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Google Shape;113;p3">
            <a:extLst>
              <a:ext uri="{FF2B5EF4-FFF2-40B4-BE49-F238E27FC236}">
                <a16:creationId xmlns:a16="http://schemas.microsoft.com/office/drawing/2014/main" id="{9FB7EDC5-8579-6638-B875-6572ED75D77A}"/>
              </a:ext>
            </a:extLst>
          </p:cNvPr>
          <p:cNvSpPr txBox="1"/>
          <p:nvPr/>
        </p:nvSpPr>
        <p:spPr>
          <a:xfrm>
            <a:off x="10638345" y="1163354"/>
            <a:ext cx="7340454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Mesa 2</a:t>
            </a:r>
          </a:p>
        </p:txBody>
      </p:sp>
      <p:sp>
        <p:nvSpPr>
          <p:cNvPr id="11" name="Google Shape;114;p3">
            <a:extLst>
              <a:ext uri="{FF2B5EF4-FFF2-40B4-BE49-F238E27FC236}">
                <a16:creationId xmlns:a16="http://schemas.microsoft.com/office/drawing/2014/main" id="{3385BFA2-DAC6-0485-CAED-6F6F8D253F09}"/>
              </a:ext>
            </a:extLst>
          </p:cNvPr>
          <p:cNvSpPr txBox="1"/>
          <p:nvPr/>
        </p:nvSpPr>
        <p:spPr>
          <a:xfrm>
            <a:off x="7675368" y="2569615"/>
            <a:ext cx="10275258" cy="714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Valdirene Alves de Oliveira</a:t>
            </a:r>
            <a:endParaRPr lang="pt-BR" sz="26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sym typeface="Raleway Medium"/>
              </a:rPr>
              <a:t>Coordenadora-Geral de Ensino Médio</a:t>
            </a:r>
            <a:endParaRPr lang="pt-BR" sz="2600" i="1">
              <a:solidFill>
                <a:srgbClr val="434343"/>
              </a:solidFill>
              <a:latin typeface="Raleway Medium"/>
            </a:endParaRPr>
          </a:p>
          <a:p>
            <a:pPr algn="r"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sym typeface="Raleway Medium"/>
              </a:rPr>
              <a:t>(COGEM/DPDI/SEB/MEC)</a:t>
            </a:r>
            <a:endParaRPr lang="pt-BR" sz="2600" i="1">
              <a:solidFill>
                <a:srgbClr val="434343"/>
              </a:solidFill>
              <a:latin typeface="Raleway Medium"/>
            </a:endParaRPr>
          </a:p>
          <a:p>
            <a:pPr marL="285750" indent="-285750" algn="r">
              <a:buFont typeface="Arial,Sans-Serif"/>
              <a:buChar char="•"/>
            </a:pPr>
            <a:r>
              <a:rPr lang="pt-BR" sz="2600" b="1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José Ricardo </a:t>
            </a:r>
            <a:r>
              <a:rPr lang="pt-BR" sz="2600" b="1" err="1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Albernás</a:t>
            </a:r>
            <a:r>
              <a:rPr lang="pt-BR" sz="2600" b="1">
                <a:solidFill>
                  <a:srgbClr val="434343"/>
                </a:solidFill>
                <a:latin typeface="Arial"/>
                <a:ea typeface="Raleway Medium"/>
                <a:cs typeface="Arial"/>
              </a:rPr>
              <a:t> Lima</a:t>
            </a:r>
          </a:p>
          <a:p>
            <a:pPr algn="r"/>
            <a:r>
              <a:rPr lang="pt-BR" sz="2600" i="1">
                <a:solidFill>
                  <a:srgbClr val="434343"/>
                </a:solidFill>
                <a:latin typeface="Raleway Medium"/>
              </a:rPr>
              <a:t>Coordenador (COGEM/DPDI/SEB/MEC)</a:t>
            </a:r>
          </a:p>
          <a:p>
            <a:pPr marL="285750" lvl="8" indent="-285750" algn="r">
              <a:spcAft>
                <a:spcPts val="600"/>
              </a:spcAft>
              <a:buClr>
                <a:srgbClr val="000000"/>
              </a:buClr>
              <a:buSzPts val="1800"/>
              <a:buFont typeface="Arial,Sans-Serif" panose="020B0604020202020204" pitchFamily="34" charset="0"/>
              <a:buChar char="•"/>
            </a:pPr>
            <a:r>
              <a:rPr lang="pt-BR" sz="2600" b="1">
                <a:solidFill>
                  <a:srgbClr val="434343"/>
                </a:solidFill>
                <a:latin typeface="Arial"/>
                <a:cs typeface="Arial"/>
                <a:sym typeface="Raleway Medium"/>
              </a:rPr>
              <a:t>Anita Gea Martinez Stefani</a:t>
            </a:r>
            <a:endParaRPr lang="pt-BR" sz="2600" i="1">
              <a:solidFill>
                <a:srgbClr val="434343"/>
              </a:solidFill>
              <a:latin typeface="Raleway Medium"/>
              <a:cs typeface="Arial"/>
              <a:sym typeface="Raleway Medium"/>
            </a:endParaRPr>
          </a:p>
          <a:p>
            <a:pPr marL="0" lvl="8" algn="r">
              <a:spcAft>
                <a:spcPts val="600"/>
              </a:spcAft>
              <a:buClr>
                <a:srgbClr val="000000"/>
              </a:buClr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cs typeface="Arial"/>
                <a:sym typeface="Raleway Medium"/>
              </a:rPr>
              <a:t>Diretora</a:t>
            </a:r>
            <a:r>
              <a:rPr lang="pt-BR" sz="2600" i="1">
                <a:solidFill>
                  <a:srgbClr val="434343"/>
                </a:solidFill>
                <a:latin typeface="Raleway Medium"/>
                <a:sym typeface="Raleway Medium"/>
              </a:rPr>
              <a:t> de Apoio à Gestão Educacional (DAGE/SEB/MEC)</a:t>
            </a:r>
            <a:endParaRPr lang="pt-BR" sz="2600" i="1">
              <a:solidFill>
                <a:srgbClr val="434343"/>
              </a:solidFill>
              <a:latin typeface="Raleway Medium"/>
            </a:endParaRPr>
          </a:p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600" b="1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Raphaella</a:t>
            </a: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Rosinha Cantarino</a:t>
            </a:r>
            <a:endParaRPr lang="pt-BR" sz="26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Coordenadora-Geral de Materiais Didáticos (CGMD/DAGE/SEB/MEC)</a:t>
            </a:r>
            <a:endParaRPr lang="pt-BR" sz="2600" i="1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Jaqueline dos Santos</a:t>
            </a:r>
            <a:r>
              <a:rPr lang="pt-BR" sz="2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 </a:t>
            </a: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Melo</a:t>
            </a:r>
            <a:endParaRPr lang="pt-BR" sz="2600" b="1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sym typeface="Raleway Medium"/>
              </a:rPr>
              <a:t>Coordenadora (CGMD /DAGE/SEB/MEC)</a:t>
            </a:r>
            <a:endParaRPr lang="pt-BR" sz="2600" i="1">
              <a:solidFill>
                <a:srgbClr val="434343"/>
              </a:solidFill>
              <a:latin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Nadja Cezar </a:t>
            </a:r>
            <a:r>
              <a:rPr lang="pt-BR" sz="2600" b="1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Ianzer</a:t>
            </a: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Rodrigues</a:t>
            </a:r>
            <a:endParaRPr lang="pt-BR" sz="26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Coordenador(a)-Geral dos Programas do Livro (CGPLI/DIRAE/FNDE)</a:t>
            </a:r>
            <a:endParaRPr lang="pt-BR" sz="2600" i="1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  <a:p>
            <a:pPr marL="285750" indent="-285750" algn="r"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pt-BR" sz="2600" b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Adson de Medeiros</a:t>
            </a:r>
            <a:endParaRPr lang="pt-BR" sz="2600">
              <a:solidFill>
                <a:srgbClr val="FF0000"/>
              </a:solidFill>
              <a:latin typeface="Raleway Medium"/>
              <a:ea typeface="Raleway Medium"/>
              <a:cs typeface="Raleway Medium"/>
            </a:endParaRPr>
          </a:p>
          <a:p>
            <a:pPr algn="r">
              <a:buClr>
                <a:srgbClr val="000000"/>
              </a:buClr>
              <a:buSzPts val="1800"/>
            </a:pPr>
            <a:r>
              <a:rPr lang="pt-BR" sz="2600" i="1">
                <a:solidFill>
                  <a:srgbClr val="434343"/>
                </a:solidFill>
                <a:latin typeface="Raleway Medium"/>
                <a:sym typeface="Raleway Medium"/>
              </a:rPr>
              <a:t>Coordenador de Habilitação e Registro</a:t>
            </a:r>
            <a:r>
              <a:rPr lang="pt-BR" sz="2600" i="1">
                <a:solidFill>
                  <a:srgbClr val="FF0000"/>
                </a:solidFill>
                <a:latin typeface="Raleway Medium"/>
                <a:sym typeface="Raleway Medium"/>
              </a:rPr>
              <a:t> </a:t>
            </a:r>
            <a:r>
              <a:rPr lang="pt-BR" sz="2600" i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(COHER/DIRAE/FNDE)</a:t>
            </a:r>
            <a:endParaRPr lang="pt-BR" sz="26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11645" y="-2941379"/>
            <a:ext cx="11626263" cy="11605285"/>
            <a:chOff x="0" y="0"/>
            <a:chExt cx="630789" cy="6296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0789" cy="629651"/>
            </a:xfrm>
            <a:custGeom>
              <a:avLst/>
              <a:gdLst/>
              <a:ahLst/>
              <a:cxnLst/>
              <a:rect l="l" t="t" r="r" b="b"/>
              <a:pathLst>
                <a:path w="630789" h="629651">
                  <a:moveTo>
                    <a:pt x="315394" y="0"/>
                  </a:moveTo>
                  <a:cubicBezTo>
                    <a:pt x="141207" y="0"/>
                    <a:pt x="0" y="140952"/>
                    <a:pt x="0" y="314825"/>
                  </a:cubicBezTo>
                  <a:cubicBezTo>
                    <a:pt x="0" y="488698"/>
                    <a:pt x="141207" y="629651"/>
                    <a:pt x="315394" y="629651"/>
                  </a:cubicBezTo>
                  <a:cubicBezTo>
                    <a:pt x="489582" y="629651"/>
                    <a:pt x="630789" y="488698"/>
                    <a:pt x="630789" y="314825"/>
                  </a:cubicBezTo>
                  <a:cubicBezTo>
                    <a:pt x="630789" y="140952"/>
                    <a:pt x="489582" y="0"/>
                    <a:pt x="315394" y="0"/>
                  </a:cubicBezTo>
                  <a:close/>
                </a:path>
              </a:pathLst>
            </a:custGeom>
            <a:solidFill>
              <a:srgbClr val="E9222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136" y="20930"/>
              <a:ext cx="512516" cy="549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28207" y="-3239327"/>
            <a:ext cx="15920782" cy="13930684"/>
            <a:chOff x="0" y="0"/>
            <a:chExt cx="812800" cy="7112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blipFill>
              <a:blip r:embed="rId2"/>
              <a:stretch>
                <a:fillRect l="-23029" r="-827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Google Shape;120;p4">
            <a:extLst>
              <a:ext uri="{FF2B5EF4-FFF2-40B4-BE49-F238E27FC236}">
                <a16:creationId xmlns:a16="http://schemas.microsoft.com/office/drawing/2014/main" id="{6E2E6C4D-3BA2-8DCE-EE04-10CE88919AB4}"/>
              </a:ext>
            </a:extLst>
          </p:cNvPr>
          <p:cNvSpPr txBox="1"/>
          <p:nvPr/>
        </p:nvSpPr>
        <p:spPr>
          <a:xfrm>
            <a:off x="720000" y="1942850"/>
            <a:ext cx="8424000" cy="406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0" b="0" i="0" u="none" strike="noStrike" cap="none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Concepção Pedagógica de Ensino Médio</a:t>
            </a:r>
          </a:p>
        </p:txBody>
      </p:sp>
      <p:sp>
        <p:nvSpPr>
          <p:cNvPr id="8" name="Google Shape;121;p4">
            <a:extLst>
              <a:ext uri="{FF2B5EF4-FFF2-40B4-BE49-F238E27FC236}">
                <a16:creationId xmlns:a16="http://schemas.microsoft.com/office/drawing/2014/main" id="{30EE145D-A8A7-6580-317A-5F694D73D67C}"/>
              </a:ext>
            </a:extLst>
          </p:cNvPr>
          <p:cNvSpPr txBox="1"/>
          <p:nvPr/>
        </p:nvSpPr>
        <p:spPr>
          <a:xfrm>
            <a:off x="720000" y="5638782"/>
            <a:ext cx="16488000" cy="92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36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Fundamentos</a:t>
            </a:r>
            <a:endParaRPr sz="3600" b="0" i="0" u="none" strike="noStrike" cap="none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04554" y="1031539"/>
            <a:ext cx="14824800" cy="129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800"/>
            </a:pPr>
            <a:r>
              <a:rPr lang="pt-BR" sz="6000">
                <a:solidFill>
                  <a:srgbClr val="434343"/>
                </a:solidFill>
                <a:latin typeface="Raleway Black"/>
                <a:ea typeface="Raleway Black"/>
                <a:cs typeface="Raleway Black"/>
              </a:rPr>
              <a:t>Finalidades do Ensino Médio</a:t>
            </a:r>
            <a:endParaRPr lang="pt-BR"/>
          </a:p>
        </p:txBody>
      </p:sp>
      <p:sp>
        <p:nvSpPr>
          <p:cNvPr id="121" name="Google Shape;121;p4"/>
          <p:cNvSpPr txBox="1"/>
          <p:nvPr/>
        </p:nvSpPr>
        <p:spPr>
          <a:xfrm>
            <a:off x="781784" y="2569420"/>
            <a:ext cx="16488000" cy="7325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3200">
                <a:solidFill>
                  <a:srgbClr val="434343"/>
                </a:solidFill>
              </a:rPr>
              <a:t>Art. 35. O </a:t>
            </a:r>
            <a:r>
              <a:rPr lang="en-US" sz="3200" err="1">
                <a:solidFill>
                  <a:srgbClr val="434343"/>
                </a:solidFill>
              </a:rPr>
              <a:t>ensino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médio</a:t>
            </a:r>
            <a:r>
              <a:rPr lang="en-US" sz="3200">
                <a:solidFill>
                  <a:srgbClr val="434343"/>
                </a:solidFill>
              </a:rPr>
              <a:t>, </a:t>
            </a:r>
            <a:r>
              <a:rPr lang="en-US" sz="3200" err="1">
                <a:solidFill>
                  <a:srgbClr val="434343"/>
                </a:solidFill>
              </a:rPr>
              <a:t>etapa</a:t>
            </a:r>
            <a:r>
              <a:rPr lang="en-US" sz="3200">
                <a:solidFill>
                  <a:srgbClr val="434343"/>
                </a:solidFill>
              </a:rPr>
              <a:t> final da </a:t>
            </a:r>
            <a:r>
              <a:rPr lang="en-US" sz="3200" err="1">
                <a:solidFill>
                  <a:srgbClr val="434343"/>
                </a:solidFill>
              </a:rPr>
              <a:t>educação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básica</a:t>
            </a:r>
            <a:r>
              <a:rPr lang="en-US" sz="3200">
                <a:solidFill>
                  <a:srgbClr val="434343"/>
                </a:solidFill>
              </a:rPr>
              <a:t>, com </a:t>
            </a:r>
            <a:r>
              <a:rPr lang="en-US" sz="3200" err="1">
                <a:solidFill>
                  <a:srgbClr val="434343"/>
                </a:solidFill>
              </a:rPr>
              <a:t>duração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mínima</a:t>
            </a:r>
            <a:r>
              <a:rPr lang="en-US" sz="3200">
                <a:solidFill>
                  <a:srgbClr val="434343"/>
                </a:solidFill>
              </a:rPr>
              <a:t> de </a:t>
            </a:r>
            <a:r>
              <a:rPr lang="en-US" sz="3200" err="1">
                <a:solidFill>
                  <a:srgbClr val="434343"/>
                </a:solidFill>
              </a:rPr>
              <a:t>três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anos</a:t>
            </a:r>
            <a:r>
              <a:rPr lang="en-US" sz="3200">
                <a:solidFill>
                  <a:srgbClr val="434343"/>
                </a:solidFill>
              </a:rPr>
              <a:t>, </a:t>
            </a:r>
            <a:r>
              <a:rPr lang="en-US" sz="3200" err="1">
                <a:solidFill>
                  <a:srgbClr val="434343"/>
                </a:solidFill>
              </a:rPr>
              <a:t>terá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como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finalidades</a:t>
            </a:r>
            <a:r>
              <a:rPr lang="en-US" sz="3200">
                <a:solidFill>
                  <a:srgbClr val="434343"/>
                </a:solidFill>
              </a:rPr>
              <a:t>:</a:t>
            </a:r>
            <a:endParaRPr lang="pt-BR"/>
          </a:p>
          <a:p>
            <a:pPr algn="just"/>
            <a:endParaRPr lang="en-US" sz="3200">
              <a:solidFill>
                <a:srgbClr val="434343"/>
              </a:solidFill>
            </a:endParaRPr>
          </a:p>
          <a:p>
            <a:pPr algn="just"/>
            <a:r>
              <a:rPr lang="en-US" sz="3200">
                <a:solidFill>
                  <a:srgbClr val="434343"/>
                </a:solidFill>
              </a:rPr>
              <a:t>I - a </a:t>
            </a:r>
            <a:r>
              <a:rPr lang="en-US" sz="3200" b="1" err="1">
                <a:solidFill>
                  <a:srgbClr val="0070C0"/>
                </a:solidFill>
              </a:rPr>
              <a:t>consolidação</a:t>
            </a:r>
            <a:r>
              <a:rPr lang="en-US" sz="3200">
                <a:solidFill>
                  <a:srgbClr val="434343"/>
                </a:solidFill>
              </a:rPr>
              <a:t> e o </a:t>
            </a:r>
            <a:r>
              <a:rPr lang="en-US" sz="3200" b="1" err="1">
                <a:solidFill>
                  <a:srgbClr val="0070C0"/>
                </a:solidFill>
              </a:rPr>
              <a:t>aprofundamento</a:t>
            </a:r>
            <a:r>
              <a:rPr lang="en-US" sz="3200">
                <a:solidFill>
                  <a:srgbClr val="434343"/>
                </a:solidFill>
              </a:rPr>
              <a:t> dos </a:t>
            </a:r>
            <a:r>
              <a:rPr lang="en-US" sz="3200" b="1" err="1">
                <a:solidFill>
                  <a:srgbClr val="0070C0"/>
                </a:solidFill>
              </a:rPr>
              <a:t>conhecimentos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adquiridos</a:t>
            </a:r>
            <a:r>
              <a:rPr lang="en-US" sz="3200">
                <a:solidFill>
                  <a:srgbClr val="434343"/>
                </a:solidFill>
              </a:rPr>
              <a:t> no </a:t>
            </a:r>
            <a:r>
              <a:rPr lang="en-US" sz="3200" err="1">
                <a:solidFill>
                  <a:srgbClr val="434343"/>
                </a:solidFill>
              </a:rPr>
              <a:t>ensino</a:t>
            </a:r>
            <a:r>
              <a:rPr lang="en-US" sz="3200">
                <a:solidFill>
                  <a:srgbClr val="434343"/>
                </a:solidFill>
              </a:rPr>
              <a:t> fundamental, </a:t>
            </a:r>
            <a:r>
              <a:rPr lang="en-US" sz="3200" err="1">
                <a:solidFill>
                  <a:srgbClr val="434343"/>
                </a:solidFill>
              </a:rPr>
              <a:t>possibilitando</a:t>
            </a:r>
            <a:r>
              <a:rPr lang="en-US" sz="3200">
                <a:solidFill>
                  <a:srgbClr val="434343"/>
                </a:solidFill>
              </a:rPr>
              <a:t> o </a:t>
            </a:r>
            <a:r>
              <a:rPr lang="en-US" sz="3200" b="1" err="1">
                <a:solidFill>
                  <a:srgbClr val="0070C0"/>
                </a:solidFill>
              </a:rPr>
              <a:t>prosseguimento</a:t>
            </a:r>
            <a:r>
              <a:rPr lang="en-US" sz="3200" b="1">
                <a:solidFill>
                  <a:srgbClr val="0070C0"/>
                </a:solidFill>
              </a:rPr>
              <a:t> de </a:t>
            </a:r>
            <a:r>
              <a:rPr lang="en-US" sz="3200" b="1" err="1">
                <a:solidFill>
                  <a:srgbClr val="0070C0"/>
                </a:solidFill>
              </a:rPr>
              <a:t>estudos</a:t>
            </a:r>
            <a:r>
              <a:rPr lang="en-US" sz="3200">
                <a:solidFill>
                  <a:srgbClr val="434343"/>
                </a:solidFill>
              </a:rPr>
              <a:t>;</a:t>
            </a:r>
            <a:endParaRPr lang="en-US"/>
          </a:p>
          <a:p>
            <a:pPr algn="just"/>
            <a:r>
              <a:rPr lang="en-US" sz="3200">
                <a:solidFill>
                  <a:srgbClr val="434343"/>
                </a:solidFill>
              </a:rPr>
              <a:t>II - a </a:t>
            </a:r>
            <a:r>
              <a:rPr lang="en-US" sz="3200" b="1" err="1">
                <a:solidFill>
                  <a:srgbClr val="0070C0"/>
                </a:solidFill>
              </a:rPr>
              <a:t>preparação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err="1">
                <a:solidFill>
                  <a:srgbClr val="0070C0"/>
                </a:solidFill>
              </a:rPr>
              <a:t>básica</a:t>
            </a:r>
            <a:r>
              <a:rPr lang="en-US" sz="3200" b="1">
                <a:solidFill>
                  <a:srgbClr val="0070C0"/>
                </a:solidFill>
              </a:rPr>
              <a:t> para o </a:t>
            </a:r>
            <a:r>
              <a:rPr lang="en-US" sz="3200" b="1" err="1">
                <a:solidFill>
                  <a:srgbClr val="0070C0"/>
                </a:solidFill>
              </a:rPr>
              <a:t>trabalho</a:t>
            </a:r>
            <a:r>
              <a:rPr lang="en-US" sz="3200">
                <a:solidFill>
                  <a:srgbClr val="434343"/>
                </a:solidFill>
              </a:rPr>
              <a:t> e a </a:t>
            </a:r>
            <a:r>
              <a:rPr lang="en-US" sz="3200" err="1">
                <a:solidFill>
                  <a:srgbClr val="434343"/>
                </a:solidFill>
              </a:rPr>
              <a:t>cidadania</a:t>
            </a:r>
            <a:r>
              <a:rPr lang="en-US" sz="3200">
                <a:solidFill>
                  <a:srgbClr val="434343"/>
                </a:solidFill>
              </a:rPr>
              <a:t> do </a:t>
            </a:r>
            <a:r>
              <a:rPr lang="en-US" sz="3200" err="1">
                <a:solidFill>
                  <a:srgbClr val="434343"/>
                </a:solidFill>
              </a:rPr>
              <a:t>educando</a:t>
            </a:r>
            <a:r>
              <a:rPr lang="en-US" sz="3200">
                <a:solidFill>
                  <a:srgbClr val="434343"/>
                </a:solidFill>
              </a:rPr>
              <a:t>, para </a:t>
            </a:r>
            <a:r>
              <a:rPr lang="en-US" sz="3200" err="1">
                <a:solidFill>
                  <a:srgbClr val="434343"/>
                </a:solidFill>
              </a:rPr>
              <a:t>continuar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aprendendo</a:t>
            </a:r>
            <a:r>
              <a:rPr lang="en-US" sz="3200">
                <a:solidFill>
                  <a:srgbClr val="434343"/>
                </a:solidFill>
              </a:rPr>
              <a:t>, de modo a ser </a:t>
            </a:r>
            <a:r>
              <a:rPr lang="en-US" sz="3200" err="1">
                <a:solidFill>
                  <a:srgbClr val="434343"/>
                </a:solidFill>
              </a:rPr>
              <a:t>capaz</a:t>
            </a:r>
            <a:r>
              <a:rPr lang="en-US" sz="3200">
                <a:solidFill>
                  <a:srgbClr val="434343"/>
                </a:solidFill>
              </a:rPr>
              <a:t> de se </a:t>
            </a:r>
            <a:r>
              <a:rPr lang="en-US" sz="3200" err="1">
                <a:solidFill>
                  <a:srgbClr val="434343"/>
                </a:solidFill>
              </a:rPr>
              <a:t>adaptar</a:t>
            </a:r>
            <a:r>
              <a:rPr lang="en-US" sz="3200">
                <a:solidFill>
                  <a:srgbClr val="434343"/>
                </a:solidFill>
              </a:rPr>
              <a:t> com </a:t>
            </a:r>
            <a:r>
              <a:rPr lang="en-US" sz="3200" err="1">
                <a:solidFill>
                  <a:srgbClr val="434343"/>
                </a:solidFill>
              </a:rPr>
              <a:t>flexibilidade</a:t>
            </a:r>
            <a:r>
              <a:rPr lang="en-US" sz="3200">
                <a:solidFill>
                  <a:srgbClr val="434343"/>
                </a:solidFill>
              </a:rPr>
              <a:t> a </a:t>
            </a:r>
            <a:r>
              <a:rPr lang="en-US" sz="3200" err="1">
                <a:solidFill>
                  <a:srgbClr val="434343"/>
                </a:solidFill>
              </a:rPr>
              <a:t>novas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condições</a:t>
            </a:r>
            <a:r>
              <a:rPr lang="en-US" sz="3200">
                <a:solidFill>
                  <a:srgbClr val="434343"/>
                </a:solidFill>
              </a:rPr>
              <a:t> de </a:t>
            </a:r>
            <a:r>
              <a:rPr lang="en-US" sz="3200" err="1">
                <a:solidFill>
                  <a:srgbClr val="434343"/>
                </a:solidFill>
              </a:rPr>
              <a:t>ocupação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ou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aperfeiçoamento</a:t>
            </a:r>
            <a:r>
              <a:rPr lang="en-US" sz="3200">
                <a:solidFill>
                  <a:srgbClr val="434343"/>
                </a:solidFill>
              </a:rPr>
              <a:t> posteriores;</a:t>
            </a:r>
            <a:endParaRPr lang="en-US"/>
          </a:p>
          <a:p>
            <a:pPr algn="just"/>
            <a:r>
              <a:rPr lang="en-US" sz="3200">
                <a:solidFill>
                  <a:srgbClr val="434343"/>
                </a:solidFill>
              </a:rPr>
              <a:t>III - o </a:t>
            </a:r>
            <a:r>
              <a:rPr lang="en-US" sz="3200" b="1" err="1">
                <a:solidFill>
                  <a:srgbClr val="0070C0"/>
                </a:solidFill>
              </a:rPr>
              <a:t>aprimoramento</a:t>
            </a:r>
            <a:r>
              <a:rPr lang="en-US" sz="3200">
                <a:solidFill>
                  <a:srgbClr val="434343"/>
                </a:solidFill>
              </a:rPr>
              <a:t> do </a:t>
            </a:r>
            <a:r>
              <a:rPr lang="en-US" sz="3200" err="1">
                <a:solidFill>
                  <a:srgbClr val="434343"/>
                </a:solidFill>
              </a:rPr>
              <a:t>educando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como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b="1" err="1">
                <a:solidFill>
                  <a:srgbClr val="0070C0"/>
                </a:solidFill>
              </a:rPr>
              <a:t>pessoa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err="1">
                <a:solidFill>
                  <a:srgbClr val="0070C0"/>
                </a:solidFill>
              </a:rPr>
              <a:t>humana</a:t>
            </a:r>
            <a:r>
              <a:rPr lang="en-US" sz="3200">
                <a:solidFill>
                  <a:srgbClr val="434343"/>
                </a:solidFill>
              </a:rPr>
              <a:t>, </a:t>
            </a:r>
            <a:r>
              <a:rPr lang="en-US" sz="3200" err="1">
                <a:solidFill>
                  <a:srgbClr val="434343"/>
                </a:solidFill>
              </a:rPr>
              <a:t>incluindo</a:t>
            </a:r>
            <a:r>
              <a:rPr lang="en-US" sz="3200">
                <a:solidFill>
                  <a:srgbClr val="434343"/>
                </a:solidFill>
              </a:rPr>
              <a:t> a </a:t>
            </a:r>
            <a:r>
              <a:rPr lang="en-US" sz="3200" err="1">
                <a:solidFill>
                  <a:srgbClr val="434343"/>
                </a:solidFill>
              </a:rPr>
              <a:t>formação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ética</a:t>
            </a:r>
            <a:r>
              <a:rPr lang="en-US" sz="3200">
                <a:solidFill>
                  <a:srgbClr val="434343"/>
                </a:solidFill>
              </a:rPr>
              <a:t> e o </a:t>
            </a:r>
            <a:r>
              <a:rPr lang="en-US" sz="3200" err="1">
                <a:solidFill>
                  <a:srgbClr val="434343"/>
                </a:solidFill>
              </a:rPr>
              <a:t>desenvolvimento</a:t>
            </a:r>
            <a:r>
              <a:rPr lang="en-US" sz="3200">
                <a:solidFill>
                  <a:srgbClr val="434343"/>
                </a:solidFill>
              </a:rPr>
              <a:t> da </a:t>
            </a:r>
            <a:r>
              <a:rPr lang="en-US" sz="3200" err="1">
                <a:solidFill>
                  <a:srgbClr val="434343"/>
                </a:solidFill>
              </a:rPr>
              <a:t>autonomia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intelectual</a:t>
            </a:r>
            <a:r>
              <a:rPr lang="en-US" sz="3200">
                <a:solidFill>
                  <a:srgbClr val="434343"/>
                </a:solidFill>
              </a:rPr>
              <a:t> e do </a:t>
            </a:r>
            <a:r>
              <a:rPr lang="en-US" sz="3200" err="1">
                <a:solidFill>
                  <a:srgbClr val="434343"/>
                </a:solidFill>
              </a:rPr>
              <a:t>pensamento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crítico</a:t>
            </a:r>
            <a:r>
              <a:rPr lang="en-US" sz="3200">
                <a:solidFill>
                  <a:srgbClr val="434343"/>
                </a:solidFill>
              </a:rPr>
              <a:t>;</a:t>
            </a:r>
            <a:endParaRPr lang="en-US"/>
          </a:p>
          <a:p>
            <a:pPr algn="just"/>
            <a:r>
              <a:rPr lang="en-US" sz="3200">
                <a:solidFill>
                  <a:srgbClr val="434343"/>
                </a:solidFill>
              </a:rPr>
              <a:t>IV - a </a:t>
            </a:r>
            <a:r>
              <a:rPr lang="en-US" sz="3200" b="1" err="1">
                <a:solidFill>
                  <a:srgbClr val="0070C0"/>
                </a:solidFill>
              </a:rPr>
              <a:t>compreensão</a:t>
            </a:r>
            <a:r>
              <a:rPr lang="en-US" sz="3200">
                <a:solidFill>
                  <a:srgbClr val="434343"/>
                </a:solidFill>
              </a:rPr>
              <a:t> dos </a:t>
            </a:r>
            <a:r>
              <a:rPr lang="en-US" sz="3200" err="1">
                <a:solidFill>
                  <a:srgbClr val="434343"/>
                </a:solidFill>
              </a:rPr>
              <a:t>fundamentos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científico-tecnológicos</a:t>
            </a:r>
            <a:r>
              <a:rPr lang="en-US" sz="3200">
                <a:solidFill>
                  <a:srgbClr val="434343"/>
                </a:solidFill>
              </a:rPr>
              <a:t> dos </a:t>
            </a:r>
            <a:r>
              <a:rPr lang="en-US" sz="3200" err="1">
                <a:solidFill>
                  <a:srgbClr val="434343"/>
                </a:solidFill>
              </a:rPr>
              <a:t>processos</a:t>
            </a:r>
            <a:r>
              <a:rPr lang="en-US" sz="3200">
                <a:solidFill>
                  <a:srgbClr val="434343"/>
                </a:solidFill>
              </a:rPr>
              <a:t> </a:t>
            </a:r>
            <a:r>
              <a:rPr lang="en-US" sz="3200" err="1">
                <a:solidFill>
                  <a:srgbClr val="434343"/>
                </a:solidFill>
              </a:rPr>
              <a:t>produtivos</a:t>
            </a:r>
            <a:r>
              <a:rPr lang="en-US" sz="3200">
                <a:solidFill>
                  <a:srgbClr val="434343"/>
                </a:solidFill>
              </a:rPr>
              <a:t>, </a:t>
            </a:r>
            <a:r>
              <a:rPr lang="en-US" sz="3200" err="1">
                <a:solidFill>
                  <a:srgbClr val="434343"/>
                </a:solidFill>
              </a:rPr>
              <a:t>relacionando</a:t>
            </a:r>
            <a:r>
              <a:rPr lang="en-US" sz="3200">
                <a:solidFill>
                  <a:srgbClr val="434343"/>
                </a:solidFill>
              </a:rPr>
              <a:t> a </a:t>
            </a:r>
            <a:r>
              <a:rPr lang="en-US" sz="3200" b="1" err="1">
                <a:solidFill>
                  <a:srgbClr val="0070C0"/>
                </a:solidFill>
              </a:rPr>
              <a:t>teoria</a:t>
            </a:r>
            <a:r>
              <a:rPr lang="en-US" sz="3200" b="1">
                <a:solidFill>
                  <a:srgbClr val="0070C0"/>
                </a:solidFill>
              </a:rPr>
              <a:t> com a </a:t>
            </a:r>
            <a:r>
              <a:rPr lang="en-US" sz="3200" b="1" err="1">
                <a:solidFill>
                  <a:srgbClr val="0070C0"/>
                </a:solidFill>
              </a:rPr>
              <a:t>prática</a:t>
            </a:r>
            <a:r>
              <a:rPr lang="en-US" sz="3200" b="1">
                <a:solidFill>
                  <a:srgbClr val="0070C0"/>
                </a:solidFill>
              </a:rPr>
              <a:t>, no </a:t>
            </a:r>
            <a:r>
              <a:rPr lang="en-US" sz="3200" b="1" err="1">
                <a:solidFill>
                  <a:srgbClr val="0070C0"/>
                </a:solidFill>
              </a:rPr>
              <a:t>ensino</a:t>
            </a:r>
            <a:r>
              <a:rPr lang="en-US" sz="3200" b="1">
                <a:solidFill>
                  <a:srgbClr val="0070C0"/>
                </a:solidFill>
              </a:rPr>
              <a:t> de </a:t>
            </a:r>
            <a:r>
              <a:rPr lang="en-US" sz="3200" b="1" err="1">
                <a:solidFill>
                  <a:srgbClr val="0070C0"/>
                </a:solidFill>
              </a:rPr>
              <a:t>cada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err="1">
                <a:solidFill>
                  <a:srgbClr val="0070C0"/>
                </a:solidFill>
              </a:rPr>
              <a:t>disciplina</a:t>
            </a:r>
            <a:r>
              <a:rPr lang="en-US" sz="3200">
                <a:solidFill>
                  <a:srgbClr val="434343"/>
                </a:solidFill>
              </a:rPr>
              <a:t>.</a:t>
            </a:r>
            <a:endParaRPr lang="pt-BR"/>
          </a:p>
          <a:p>
            <a:pPr algn="r"/>
            <a:r>
              <a:rPr lang="en-US" sz="3200">
                <a:solidFill>
                  <a:srgbClr val="434343"/>
                </a:solidFill>
              </a:rPr>
              <a:t>(</a:t>
            </a:r>
            <a:r>
              <a:rPr lang="en-US" sz="3200">
                <a:solidFill>
                  <a:srgbClr val="434343"/>
                </a:solidFill>
                <a:ea typeface="Raleway Medium"/>
              </a:rPr>
              <a:t>LDB 9.9394/1996)</a:t>
            </a:r>
            <a:endParaRPr lang="pt-BR" b="0" i="0" u="none" strike="noStrike" cap="none">
              <a:ea typeface="Raleway Medium"/>
            </a:endParaRPr>
          </a:p>
          <a:p>
            <a:pPr>
              <a:buSzPts val="1800"/>
            </a:pPr>
            <a:endParaRPr lang="pt-BR" sz="36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5447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704554" y="1031539"/>
            <a:ext cx="14824800" cy="11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4800"/>
            </a:pPr>
            <a:r>
              <a:rPr lang="pt-BR" sz="4800">
                <a:solidFill>
                  <a:srgbClr val="434343"/>
                </a:solidFill>
                <a:latin typeface="Raleway Black"/>
              </a:rPr>
              <a:t>Contexto do PNLD/Ensino Médio 2026-2029</a:t>
            </a:r>
          </a:p>
        </p:txBody>
      </p:sp>
      <p:sp>
        <p:nvSpPr>
          <p:cNvPr id="121" name="Google Shape;121;p4"/>
          <p:cNvSpPr txBox="1"/>
          <p:nvPr/>
        </p:nvSpPr>
        <p:spPr>
          <a:xfrm>
            <a:off x="704554" y="2214163"/>
            <a:ext cx="16488000" cy="7694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endParaRPr lang="pt-BR" b="1">
              <a:latin typeface="Calibri"/>
              <a:cs typeface="Calibri"/>
            </a:endParaRPr>
          </a:p>
          <a:p>
            <a:pPr marL="457200" indent="-457200" algn="just">
              <a:buChar char="•"/>
            </a:pPr>
            <a:r>
              <a:rPr lang="pt-BR" sz="3200" b="1">
                <a:solidFill>
                  <a:srgbClr val="0070C0"/>
                </a:solidFill>
                <a:cs typeface="Calibri"/>
              </a:rPr>
              <a:t>Consulta Pública </a:t>
            </a:r>
            <a:r>
              <a:rPr lang="pt-BR" sz="3200" b="1">
                <a:cs typeface="Calibri"/>
              </a:rPr>
              <a:t>do Ensino Médio, instituída pela Portaria nº 399, de 08 de março de 2023;</a:t>
            </a:r>
            <a:endParaRPr lang="en-US" sz="3200">
              <a:solidFill>
                <a:srgbClr val="434343"/>
              </a:solidFill>
            </a:endParaRPr>
          </a:p>
          <a:p>
            <a:pPr marL="457200" indent="-457200" algn="just">
              <a:buChar char="•"/>
            </a:pPr>
            <a:endParaRPr lang="pt-BR" sz="3200" b="1">
              <a:cs typeface="Calibri"/>
            </a:endParaRPr>
          </a:p>
          <a:p>
            <a:pPr marL="457200" indent="-457200" algn="just">
              <a:buChar char="•"/>
            </a:pPr>
            <a:r>
              <a:rPr lang="pt-BR" sz="3200" b="1">
                <a:solidFill>
                  <a:srgbClr val="0070C0"/>
                </a:solidFill>
                <a:cs typeface="Calibri"/>
              </a:rPr>
              <a:t>PL 5230/2023 </a:t>
            </a:r>
            <a:r>
              <a:rPr lang="pt-BR" sz="3200" b="1">
                <a:cs typeface="Calibri"/>
              </a:rPr>
              <a:t>enviado ao Congresso no dia 26/10, aprovado na Câmara dos Deputados em 19/03.</a:t>
            </a:r>
          </a:p>
          <a:p>
            <a:pPr algn="just"/>
            <a:endParaRPr lang="pt-BR" sz="3200" b="1">
              <a:ea typeface="Raleway Medium"/>
              <a:cs typeface="Calibri"/>
            </a:endParaRPr>
          </a:p>
          <a:p>
            <a:pPr marL="457200" indent="-457200" algn="just">
              <a:buChar char="•"/>
            </a:pPr>
            <a:r>
              <a:rPr lang="pt-BR" sz="3200" b="1">
                <a:ea typeface="Raleway Medium"/>
                <a:cs typeface="Calibri"/>
              </a:rPr>
              <a:t>Consensos possíveis, com destaque para a </a:t>
            </a:r>
            <a:r>
              <a:rPr lang="pt-BR" sz="3200" b="1">
                <a:solidFill>
                  <a:srgbClr val="0070C0"/>
                </a:solidFill>
                <a:ea typeface="Raleway Medium"/>
                <a:cs typeface="Calibri"/>
              </a:rPr>
              <a:t>carga horária de FGB de 2.400</a:t>
            </a:r>
            <a:r>
              <a:rPr lang="pt-BR" sz="3200" b="1">
                <a:ea typeface="Raleway Medium"/>
                <a:cs typeface="Calibri"/>
              </a:rPr>
              <a:t> e a necessidade de normatização e apoio às redes de ensino sobre a </a:t>
            </a:r>
            <a:r>
              <a:rPr lang="pt-BR" sz="3200" b="1">
                <a:solidFill>
                  <a:srgbClr val="0070C0"/>
                </a:solidFill>
                <a:ea typeface="Raleway Medium"/>
                <a:cs typeface="Calibri"/>
              </a:rPr>
              <a:t>parte flexível do currículo</a:t>
            </a:r>
            <a:r>
              <a:rPr lang="pt-BR" sz="3200" b="1">
                <a:ea typeface="Raleway Medium"/>
                <a:cs typeface="Calibri"/>
              </a:rPr>
              <a:t>;</a:t>
            </a:r>
          </a:p>
          <a:p>
            <a:pPr marL="457200" indent="-457200" algn="just">
              <a:buChar char="•"/>
            </a:pPr>
            <a:endParaRPr lang="pt-BR" sz="3200" b="1">
              <a:cs typeface="Calibri"/>
            </a:endParaRPr>
          </a:p>
          <a:p>
            <a:pPr marL="457200" indent="-457200" algn="just">
              <a:buChar char="•"/>
            </a:pPr>
            <a:r>
              <a:rPr lang="pt-BR" sz="3200" b="1">
                <a:ea typeface="Raleway Medium"/>
                <a:cs typeface="Calibri"/>
              </a:rPr>
              <a:t>Contemplar </a:t>
            </a:r>
            <a:r>
              <a:rPr lang="pt-BR" sz="3200" b="1">
                <a:solidFill>
                  <a:srgbClr val="0070C0"/>
                </a:solidFill>
                <a:ea typeface="Raleway Medium"/>
                <a:cs typeface="Calibri"/>
              </a:rPr>
              <a:t>novas demandas </a:t>
            </a:r>
            <a:r>
              <a:rPr lang="pt-BR" sz="3200" b="1">
                <a:ea typeface="Raleway Medium"/>
                <a:cs typeface="Calibri"/>
              </a:rPr>
              <a:t>do Ensino Médio no PNLD 2026-2029.</a:t>
            </a:r>
          </a:p>
          <a:p>
            <a:pPr marL="457200" indent="-457200" algn="just">
              <a:buChar char="•"/>
            </a:pPr>
            <a:endParaRPr lang="pt-BR">
              <a:ea typeface="Raleway Medium"/>
            </a:endParaRPr>
          </a:p>
          <a:p>
            <a:pPr marL="457200" indent="-457200" algn="just">
              <a:buChar char="•"/>
            </a:pPr>
            <a:endParaRPr lang="en-US" sz="3200">
              <a:solidFill>
                <a:srgbClr val="434343"/>
              </a:solidFill>
              <a:ea typeface="Raleway Medium"/>
            </a:endParaRPr>
          </a:p>
          <a:p>
            <a:pPr>
              <a:buSzPts val="1800"/>
            </a:pPr>
            <a:endParaRPr lang="pt-BR" sz="3600">
              <a:solidFill>
                <a:srgbClr val="434343"/>
              </a:solidFill>
              <a:latin typeface="Raleway Medium"/>
              <a:ea typeface="Raleway Medium"/>
              <a:cs typeface="Raleway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77467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31</Slides>
  <Notes>21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3" baseType="lpstr">
      <vt:lpstr>Office Theme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MODELO APRESENTAÇÃO</dc:title>
  <cp:revision>9</cp:revision>
  <dcterms:created xsi:type="dcterms:W3CDTF">2006-08-16T00:00:00Z</dcterms:created>
  <dcterms:modified xsi:type="dcterms:W3CDTF">2024-04-02T15:42:51Z</dcterms:modified>
  <dc:identifier>DAGAt-xSqnM</dc:identifier>
</cp:coreProperties>
</file>