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0"/>
  </p:notesMasterIdLst>
  <p:sldIdLst>
    <p:sldId id="592" r:id="rId2"/>
    <p:sldId id="258" r:id="rId3"/>
    <p:sldId id="477" r:id="rId4"/>
    <p:sldId id="446" r:id="rId5"/>
    <p:sldId id="449" r:id="rId6"/>
    <p:sldId id="561" r:id="rId7"/>
    <p:sldId id="545" r:id="rId8"/>
    <p:sldId id="547" r:id="rId9"/>
    <p:sldId id="448" r:id="rId10"/>
    <p:sldId id="450" r:id="rId11"/>
    <p:sldId id="562" r:id="rId12"/>
    <p:sldId id="563" r:id="rId13"/>
    <p:sldId id="564" r:id="rId14"/>
    <p:sldId id="565" r:id="rId15"/>
    <p:sldId id="566" r:id="rId16"/>
    <p:sldId id="567" r:id="rId17"/>
    <p:sldId id="568" r:id="rId18"/>
    <p:sldId id="569" r:id="rId19"/>
    <p:sldId id="570" r:id="rId20"/>
    <p:sldId id="589" r:id="rId21"/>
    <p:sldId id="571" r:id="rId22"/>
    <p:sldId id="572" r:id="rId23"/>
    <p:sldId id="573" r:id="rId24"/>
    <p:sldId id="574" r:id="rId25"/>
    <p:sldId id="575" r:id="rId26"/>
    <p:sldId id="576" r:id="rId27"/>
    <p:sldId id="577" r:id="rId28"/>
    <p:sldId id="590" r:id="rId29"/>
    <p:sldId id="591" r:id="rId30"/>
    <p:sldId id="579" r:id="rId31"/>
    <p:sldId id="580" r:id="rId32"/>
    <p:sldId id="581" r:id="rId33"/>
    <p:sldId id="582" r:id="rId34"/>
    <p:sldId id="587" r:id="rId35"/>
    <p:sldId id="588" r:id="rId36"/>
    <p:sldId id="593" r:id="rId37"/>
    <p:sldId id="594" r:id="rId38"/>
    <p:sldId id="586"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ABELA CRISTINA DE CASTRO ALVES" initials="ICDCA" lastIdx="4" clrIdx="0"/>
  <p:cmAuthor id="1" name="CASSIA AUGUSTA AMARAL BUANI" initials="CAAB" lastIdx="2" clrIdx="1">
    <p:extLst>
      <p:ext uri="{19B8F6BF-5375-455C-9EA6-DF929625EA0E}">
        <p15:presenceInfo xmlns:p15="http://schemas.microsoft.com/office/powerpoint/2012/main" userId="S-1-5-21-2017985670-1941111237-166550094-546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65" d="100"/>
          <a:sy n="65" d="100"/>
        </p:scale>
        <p:origin x="1446" y="102"/>
      </p:cViewPr>
      <p:guideLst>
        <p:guide orient="horz" pos="333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F8E7A5-F578-4F3F-80D3-418B3B95E773}" type="datetimeFigureOut">
              <a:rPr lang="pt-BR" smtClean="0"/>
              <a:pPr/>
              <a:t>11/08/2021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67F3F-BF68-43E4-BC4B-738F49E41947}" type="slidenum">
              <a:rPr lang="pt-BR" smtClean="0"/>
              <a:pPr/>
              <a:t>‹nº›</a:t>
            </a:fld>
            <a:endParaRPr lang="pt-BR"/>
          </a:p>
        </p:txBody>
      </p:sp>
    </p:spTree>
    <p:extLst>
      <p:ext uri="{BB962C8B-B14F-4D97-AF65-F5344CB8AC3E}">
        <p14:creationId xmlns:p14="http://schemas.microsoft.com/office/powerpoint/2010/main" val="211474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69E74F4-08BA-4CAD-B929-6165ACE8FEF0}" type="slidenum">
              <a:rPr lang="pt-BR" smtClean="0"/>
              <a:pPr/>
              <a:t>1</a:t>
            </a:fld>
            <a:endParaRPr lang="pt-BR" dirty="0"/>
          </a:p>
        </p:txBody>
      </p:sp>
    </p:spTree>
    <p:extLst>
      <p:ext uri="{BB962C8B-B14F-4D97-AF65-F5344CB8AC3E}">
        <p14:creationId xmlns:p14="http://schemas.microsoft.com/office/powerpoint/2010/main" val="225384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69E74F4-08BA-4CAD-B929-6165ACE8FEF0}" type="slidenum">
              <a:rPr lang="pt-BR" smtClean="0"/>
              <a:pPr/>
              <a:t>2</a:t>
            </a:fld>
            <a:endParaRPr lang="pt-BR" dirty="0"/>
          </a:p>
        </p:txBody>
      </p:sp>
    </p:spTree>
    <p:extLst>
      <p:ext uri="{BB962C8B-B14F-4D97-AF65-F5344CB8AC3E}">
        <p14:creationId xmlns:p14="http://schemas.microsoft.com/office/powerpoint/2010/main" val="102491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11/08/2021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118789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11/08/2021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147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11/08/2021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264750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11/08/2021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117274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11/08/2021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47582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A546102-2228-4DD9-95BF-DAA0D00986FF}" type="datetimeFigureOut">
              <a:rPr lang="pt-BR" smtClean="0"/>
              <a:pPr/>
              <a:t>11/08/2021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419853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A546102-2228-4DD9-95BF-DAA0D00986FF}" type="datetimeFigureOut">
              <a:rPr lang="pt-BR" smtClean="0"/>
              <a:pPr/>
              <a:t>11/08/2021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25610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A546102-2228-4DD9-95BF-DAA0D00986FF}" type="datetimeFigureOut">
              <a:rPr lang="pt-BR" smtClean="0"/>
              <a:pPr/>
              <a:t>11/08/2021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37011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A546102-2228-4DD9-95BF-DAA0D00986FF}" type="datetimeFigureOut">
              <a:rPr lang="pt-BR" smtClean="0"/>
              <a:pPr/>
              <a:t>11/08/2021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405965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546102-2228-4DD9-95BF-DAA0D00986FF}" type="datetimeFigureOut">
              <a:rPr lang="pt-BR" smtClean="0"/>
              <a:pPr/>
              <a:t>11/08/2021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74593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546102-2228-4DD9-95BF-DAA0D00986FF}" type="datetimeFigureOut">
              <a:rPr lang="pt-BR" smtClean="0"/>
              <a:pPr/>
              <a:t>11/08/2021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271824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546102-2228-4DD9-95BF-DAA0D00986FF}" type="datetimeFigureOut">
              <a:rPr lang="pt-BR" smtClean="0"/>
              <a:pPr/>
              <a:t>11/08/2021</a:t>
            </a:fld>
            <a:endParaRPr lang="pt-B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8E6302-FB0F-4D08-8475-51B265BBFD13}" type="slidenum">
              <a:rPr lang="pt-BR" smtClean="0"/>
              <a:pPr/>
              <a:t>‹nº›</a:t>
            </a:fld>
            <a:endParaRPr lang="pt-BR"/>
          </a:p>
        </p:txBody>
      </p:sp>
    </p:spTree>
    <p:extLst>
      <p:ext uri="{BB962C8B-B14F-4D97-AF65-F5344CB8AC3E}">
        <p14:creationId xmlns:p14="http://schemas.microsoft.com/office/powerpoint/2010/main" val="200486003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tendimento.cocaf@agricultura.gov.br" TargetMode="Externa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gov.br/fnde/pt-b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gov.br/fnde/pt-br/"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v.br/fnde/pt-b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user/FNDEMEC"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www.youtube.com/playlist?list=PL1DvWZNqAtqI6UbdESh0oAKDSIf4LbJJB" TargetMode="Externa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rebrae.com.br/index.php/centros-colaboradores"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mailto:didaf@fnde.gov.br"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CaixaDeTexto 8"/>
          <p:cNvSpPr txBox="1"/>
          <p:nvPr/>
        </p:nvSpPr>
        <p:spPr>
          <a:xfrm>
            <a:off x="2347165" y="2108358"/>
            <a:ext cx="6465893" cy="2616101"/>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endParaRPr lang="pt-BR" sz="2400" b="1" cap="small" dirty="0">
              <a:solidFill>
                <a:schemeClr val="accent1"/>
              </a:solidFill>
              <a:cs typeface="Arial" panose="020B0604020202020204" pitchFamily="34" charset="0"/>
            </a:endParaRPr>
          </a:p>
          <a:p>
            <a:pPr algn="ctr">
              <a:defRPr/>
            </a:pPr>
            <a:r>
              <a:rPr lang="pt-BR" sz="3400" b="1" cap="small" dirty="0">
                <a:solidFill>
                  <a:schemeClr val="accent6">
                    <a:lumMod val="50000"/>
                  </a:schemeClr>
                </a:solidFill>
                <a:latin typeface="Bahnschrift Condensed" panose="020B0502040204020203" pitchFamily="34" charset="0"/>
                <a:cs typeface="Arial" panose="020B0604020202020204" pitchFamily="34" charset="0"/>
              </a:rPr>
              <a:t>Programa Nacional de Alimentação Escolar (</a:t>
            </a:r>
            <a:r>
              <a:rPr lang="pt-BR" sz="3400" b="1" cap="small" dirty="0" smtClean="0">
                <a:solidFill>
                  <a:schemeClr val="accent6">
                    <a:lumMod val="50000"/>
                  </a:schemeClr>
                </a:solidFill>
                <a:latin typeface="Bahnschrift Condensed" panose="020B0502040204020203" pitchFamily="34" charset="0"/>
                <a:cs typeface="Arial" panose="020B0604020202020204" pitchFamily="34" charset="0"/>
              </a:rPr>
              <a:t>PNAE/FNDE/MEC)</a:t>
            </a:r>
          </a:p>
          <a:p>
            <a:pPr algn="ctr">
              <a:defRPr/>
            </a:pPr>
            <a:endParaRPr lang="pt-BR" sz="2400" b="1" dirty="0" smtClean="0">
              <a:solidFill>
                <a:schemeClr val="accent6">
                  <a:lumMod val="50000"/>
                </a:schemeClr>
              </a:solidFill>
              <a:latin typeface="+mj-lt"/>
              <a:ea typeface="Segoe UI Historic" panose="020B0502040204020203" pitchFamily="34" charset="0"/>
              <a:cs typeface="Segoe UI Historic" panose="020B0502040204020203" pitchFamily="34" charset="0"/>
            </a:endParaRPr>
          </a:p>
          <a:p>
            <a:pPr marL="177800" algn="just">
              <a:tabLst>
                <a:tab pos="5913438" algn="l"/>
                <a:tab pos="6194425" algn="l"/>
              </a:tabLst>
              <a:defRPr/>
            </a:pPr>
            <a:r>
              <a:rPr lang="pt-BR" sz="2400" b="1" dirty="0" smtClean="0">
                <a:solidFill>
                  <a:schemeClr val="accent6">
                    <a:lumMod val="50000"/>
                  </a:schemeClr>
                </a:solidFill>
                <a:latin typeface="Bahnschrift Condensed" panose="020B0502040204020203" pitchFamily="34" charset="0"/>
                <a:ea typeface="Segoe UI Historic" panose="020B0502040204020203" pitchFamily="34" charset="0"/>
                <a:cs typeface="Segoe UI Historic" panose="020B0502040204020203" pitchFamily="34" charset="0"/>
              </a:rPr>
              <a:t>Um dos </a:t>
            </a:r>
            <a:r>
              <a:rPr lang="pt-BR" sz="2400" b="1" dirty="0">
                <a:solidFill>
                  <a:schemeClr val="accent6">
                    <a:lumMod val="50000"/>
                  </a:schemeClr>
                </a:solidFill>
                <a:latin typeface="Bahnschrift Condensed" panose="020B0502040204020203" pitchFamily="34" charset="0"/>
                <a:ea typeface="Segoe UI Historic" panose="020B0502040204020203" pitchFamily="34" charset="0"/>
                <a:cs typeface="Segoe UI Historic" panose="020B0502040204020203" pitchFamily="34" charset="0"/>
              </a:rPr>
              <a:t>m</a:t>
            </a:r>
            <a:r>
              <a:rPr lang="pt-BR" sz="2400" b="1" dirty="0" smtClean="0">
                <a:solidFill>
                  <a:schemeClr val="accent6">
                    <a:lumMod val="50000"/>
                  </a:schemeClr>
                </a:solidFill>
                <a:latin typeface="Bahnschrift Condensed" panose="020B0502040204020203" pitchFamily="34" charset="0"/>
                <a:ea typeface="Segoe UI Historic" panose="020B0502040204020203" pitchFamily="34" charset="0"/>
                <a:cs typeface="Segoe UI Historic" panose="020B0502040204020203" pitchFamily="34" charset="0"/>
              </a:rPr>
              <a:t>aiores Programas na </a:t>
            </a:r>
            <a:r>
              <a:rPr lang="pt-BR" sz="2400" b="1" dirty="0">
                <a:solidFill>
                  <a:schemeClr val="accent6">
                    <a:lumMod val="50000"/>
                  </a:schemeClr>
                </a:solidFill>
                <a:latin typeface="Bahnschrift Condensed" panose="020B0502040204020203" pitchFamily="34" charset="0"/>
                <a:ea typeface="Segoe UI Historic" panose="020B0502040204020203" pitchFamily="34" charset="0"/>
                <a:cs typeface="Segoe UI Historic" panose="020B0502040204020203" pitchFamily="34" charset="0"/>
              </a:rPr>
              <a:t>á</a:t>
            </a:r>
            <a:r>
              <a:rPr lang="pt-BR" sz="2400" b="1" dirty="0" smtClean="0">
                <a:solidFill>
                  <a:schemeClr val="accent6">
                    <a:lumMod val="50000"/>
                  </a:schemeClr>
                </a:solidFill>
                <a:latin typeface="Bahnschrift Condensed" panose="020B0502040204020203" pitchFamily="34" charset="0"/>
                <a:ea typeface="Segoe UI Historic" panose="020B0502040204020203" pitchFamily="34" charset="0"/>
                <a:cs typeface="Segoe UI Historic" panose="020B0502040204020203" pitchFamily="34" charset="0"/>
              </a:rPr>
              <a:t>rea </a:t>
            </a:r>
            <a:r>
              <a:rPr lang="pt-BR" sz="2400" b="1" dirty="0">
                <a:solidFill>
                  <a:schemeClr val="accent6">
                    <a:lumMod val="50000"/>
                  </a:schemeClr>
                </a:solidFill>
                <a:latin typeface="Bahnschrift Condensed" panose="020B0502040204020203" pitchFamily="34" charset="0"/>
                <a:ea typeface="Segoe UI Historic" panose="020B0502040204020203" pitchFamily="34" charset="0"/>
                <a:cs typeface="Segoe UI Historic" panose="020B0502040204020203" pitchFamily="34" charset="0"/>
              </a:rPr>
              <a:t>d</a:t>
            </a:r>
            <a:r>
              <a:rPr lang="pt-BR" sz="2400" b="1" dirty="0" smtClean="0">
                <a:solidFill>
                  <a:schemeClr val="accent6">
                    <a:lumMod val="50000"/>
                  </a:schemeClr>
                </a:solidFill>
                <a:latin typeface="Bahnschrift Condensed" panose="020B0502040204020203" pitchFamily="34" charset="0"/>
                <a:ea typeface="Segoe UI Historic" panose="020B0502040204020203" pitchFamily="34" charset="0"/>
                <a:cs typeface="Segoe UI Historic" panose="020B0502040204020203" pitchFamily="34" charset="0"/>
              </a:rPr>
              <a:t>e Alimentação Escolar no mundo, existe no país dede 1955.</a:t>
            </a:r>
          </a:p>
        </p:txBody>
      </p:sp>
      <p:pic>
        <p:nvPicPr>
          <p:cNvPr id="12" name="Image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247603"/>
            <a:ext cx="2696417" cy="62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Resultado de imagem para castanha de caj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15354"/>
            <a:ext cx="2448272" cy="17394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 name="Picture 4" descr="https://www.centralnacionalunimed.com.br/documents/20182/7450528/acerola.jpg/c6be6f77-2677-4aa2-b8d1-ee01e7dff3b4?t=1555417281413"/>
          <p:cNvPicPr>
            <a:picLocks noChangeAspect="1" noChangeArrowheads="1"/>
          </p:cNvPicPr>
          <p:nvPr/>
        </p:nvPicPr>
        <p:blipFill rotWithShape="1">
          <a:blip r:embed="rId5"/>
          <a:srcRect l="22964" t="15788" r="7407" b="19028"/>
          <a:stretch/>
        </p:blipFill>
        <p:spPr bwMode="auto">
          <a:xfrm>
            <a:off x="96126" y="113706"/>
            <a:ext cx="1850539" cy="17321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1" name="Picture 8" descr="Resultado de imagem para melÃ£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13706"/>
            <a:ext cx="2373612" cy="17307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3" name="Picture 12" descr="ABACAXI"/>
          <p:cNvPicPr>
            <a:picLocks noChangeAspect="1" noChangeArrowheads="1"/>
          </p:cNvPicPr>
          <p:nvPr/>
        </p:nvPicPr>
        <p:blipFill>
          <a:blip r:embed="rId7"/>
          <a:srcRect/>
          <a:stretch>
            <a:fillRect/>
          </a:stretch>
        </p:blipFill>
        <p:spPr bwMode="auto">
          <a:xfrm>
            <a:off x="111779" y="2060848"/>
            <a:ext cx="1834886" cy="14791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4" name="Imagem 1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779" y="3754963"/>
            <a:ext cx="1834886" cy="13276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5" name="Imagem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1779" y="5294115"/>
            <a:ext cx="1850950" cy="14922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6" name="Imagem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50904" y="113706"/>
            <a:ext cx="1690687" cy="17307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1" name="Picture 4" descr="Resultado de imagem para alimentação escola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50905" y="5288572"/>
            <a:ext cx="1780786" cy="14833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3" name="Picture 6" descr="Resultado de imagem para alimentação escola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35979" y="5288573"/>
            <a:ext cx="1780786" cy="14833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751049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303561" y="1087822"/>
            <a:ext cx="8516912" cy="6129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b="1" dirty="0">
                <a:solidFill>
                  <a:schemeClr val="accent6">
                    <a:lumMod val="50000"/>
                  </a:schemeClr>
                </a:solidFill>
                <a:ea typeface="Segoe UI Emoji" panose="020B0502040204020203" pitchFamily="34" charset="0"/>
                <a:cs typeface="Times New Roman" panose="02020603050405020304" pitchFamily="18" charset="0"/>
              </a:rPr>
              <a:t>Quem pode participar de um Chamamento Público para o PNAE? </a:t>
            </a:r>
          </a:p>
        </p:txBody>
      </p:sp>
      <p:sp>
        <p:nvSpPr>
          <p:cNvPr id="16" name="Retângulo 15"/>
          <p:cNvSpPr/>
          <p:nvPr/>
        </p:nvSpPr>
        <p:spPr>
          <a:xfrm>
            <a:off x="323529" y="1988840"/>
            <a:ext cx="8352927" cy="4462760"/>
          </a:xfrm>
          <a:prstGeom prst="rect">
            <a:avLst/>
          </a:prstGeom>
        </p:spPr>
        <p:txBody>
          <a:bodyPr wrap="square">
            <a:spAutoFit/>
          </a:bodyPr>
          <a:lstStyle/>
          <a:p>
            <a:pPr marL="342900" indent="-342900" algn="just">
              <a:buFont typeface="Wingdings" panose="05000000000000000000" pitchFamily="2" charset="2"/>
              <a:buChar char="§"/>
            </a:pPr>
            <a:r>
              <a:rPr lang="pt-BR" sz="2000" b="1" dirty="0"/>
              <a:t>Lei nº 11.326, de 24 de julho de 2006</a:t>
            </a:r>
            <a:r>
              <a:rPr lang="pt-BR" sz="2000" dirty="0"/>
              <a:t>. Estabelece as diretrizes para a formulação da Política Nacional da Agricultura Familiar e Empreendimentos Familiares Rurais, regulamentada (Decreto nº 9.064, de </a:t>
            </a:r>
            <a:r>
              <a:rPr lang="pt-BR" sz="2000" dirty="0" smtClean="0"/>
              <a:t>31/05/2017).</a:t>
            </a:r>
          </a:p>
          <a:p>
            <a:pPr algn="just"/>
            <a:endParaRPr lang="pt-BR" sz="800" dirty="0"/>
          </a:p>
          <a:p>
            <a:pPr marL="342900" indent="-342900" algn="just">
              <a:buFont typeface="Wingdings" panose="05000000000000000000" pitchFamily="2" charset="2"/>
              <a:buChar char="§"/>
            </a:pPr>
            <a:r>
              <a:rPr lang="pt-BR" sz="2000" b="1" dirty="0"/>
              <a:t>Declaração de Aptidão ao Pronaf – DAP</a:t>
            </a:r>
          </a:p>
          <a:p>
            <a:pPr algn="just"/>
            <a:endParaRPr lang="pt-BR" sz="2000" b="1" dirty="0"/>
          </a:p>
          <a:p>
            <a:pPr marL="342900" indent="-342900" algn="just">
              <a:buFont typeface="Wingdings" panose="05000000000000000000" pitchFamily="2" charset="2"/>
              <a:buChar char="§"/>
            </a:pPr>
            <a:r>
              <a:rPr lang="pt-BR" sz="2000" b="1" dirty="0"/>
              <a:t>Resolução FNDE nº 06/2020, art. 34, </a:t>
            </a:r>
            <a:r>
              <a:rPr lang="pt-BR" sz="2000" dirty="0"/>
              <a:t>os proponentes podem apresentar projetos de venda como: </a:t>
            </a:r>
          </a:p>
          <a:p>
            <a:pPr marL="357188" algn="just"/>
            <a:r>
              <a:rPr lang="pt-BR" sz="2000" b="1" dirty="0"/>
              <a:t>I – grupo formal: </a:t>
            </a:r>
            <a:r>
              <a:rPr lang="pt-BR" sz="2000" dirty="0"/>
              <a:t>organização produtiva detentora de Declaração de Aptidão ao PRONAF – DAP Jurídica;</a:t>
            </a:r>
          </a:p>
          <a:p>
            <a:pPr marL="357188" algn="just"/>
            <a:endParaRPr lang="pt-BR" sz="800" b="1" dirty="0"/>
          </a:p>
          <a:p>
            <a:pPr marL="357188" algn="just"/>
            <a:r>
              <a:rPr lang="pt-BR" sz="2000" b="1" dirty="0"/>
              <a:t>II – grupo informal: </a:t>
            </a:r>
            <a:r>
              <a:rPr lang="pt-BR" sz="2000" dirty="0"/>
              <a:t>agricultores familiares, detentores de DAP Física, organizados em grupos; </a:t>
            </a:r>
          </a:p>
          <a:p>
            <a:pPr marL="357188" algn="just"/>
            <a:endParaRPr lang="pt-BR" sz="800" b="1" dirty="0"/>
          </a:p>
          <a:p>
            <a:pPr marL="357188" algn="just"/>
            <a:r>
              <a:rPr lang="pt-BR" sz="2000" b="1" dirty="0"/>
              <a:t>III – fornecedor individual: </a:t>
            </a:r>
            <a:r>
              <a:rPr lang="pt-BR" sz="2000" dirty="0"/>
              <a:t>detentor de DAP Física. </a:t>
            </a:r>
          </a:p>
          <a:p>
            <a:pPr marL="342900" indent="-342900" algn="just">
              <a:buFont typeface="Wingdings" panose="05000000000000000000" pitchFamily="2" charset="2"/>
              <a:buChar char="§"/>
            </a:pPr>
            <a:endParaRPr lang="pt-BR" sz="2000" b="1" dirty="0"/>
          </a:p>
        </p:txBody>
      </p:sp>
      <p:pic>
        <p:nvPicPr>
          <p:cNvPr id="7"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158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179512" y="980728"/>
            <a:ext cx="8640961" cy="61298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accent6">
                    <a:lumMod val="50000"/>
                  </a:schemeClr>
                </a:solidFill>
                <a:ea typeface="Segoe UI Emoji" panose="020B0502040204020203" pitchFamily="34" charset="0"/>
                <a:cs typeface="Times New Roman" panose="02020603050405020304" pitchFamily="18" charset="0"/>
              </a:rPr>
              <a:t>Passo a passo para realizar a compra da agricultura familiar para o PNAE </a:t>
            </a:r>
          </a:p>
        </p:txBody>
      </p:sp>
      <p:sp>
        <p:nvSpPr>
          <p:cNvPr id="2" name="Retângulo de cantos arredondados 1"/>
          <p:cNvSpPr/>
          <p:nvPr/>
        </p:nvSpPr>
        <p:spPr>
          <a:xfrm>
            <a:off x="323529" y="1730073"/>
            <a:ext cx="3024335" cy="355457"/>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1.VERIFICAR O ORÇAMENTO</a:t>
            </a:r>
          </a:p>
        </p:txBody>
      </p:sp>
      <p:sp>
        <p:nvSpPr>
          <p:cNvPr id="9" name="Retângulo de cantos arredondados 8"/>
          <p:cNvSpPr/>
          <p:nvPr/>
        </p:nvSpPr>
        <p:spPr>
          <a:xfrm>
            <a:off x="335089" y="2212609"/>
            <a:ext cx="4164903" cy="274863"/>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2. ARTICULAÇÃO COM OS ATORES LOCAIS</a:t>
            </a:r>
          </a:p>
        </p:txBody>
      </p:sp>
      <p:sp>
        <p:nvSpPr>
          <p:cNvPr id="10" name="Retângulo de cantos arredondados 9"/>
          <p:cNvSpPr/>
          <p:nvPr/>
        </p:nvSpPr>
        <p:spPr>
          <a:xfrm>
            <a:off x="323529" y="2592366"/>
            <a:ext cx="3672407" cy="402097"/>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3. ELABORAR O CARDÁPIO ESCOLAR</a:t>
            </a:r>
          </a:p>
        </p:txBody>
      </p:sp>
      <p:sp>
        <p:nvSpPr>
          <p:cNvPr id="11" name="Retângulo de cantos arredondados 10"/>
          <p:cNvSpPr/>
          <p:nvPr/>
        </p:nvSpPr>
        <p:spPr>
          <a:xfrm>
            <a:off x="335088" y="3106092"/>
            <a:ext cx="4027030" cy="350681"/>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4. DEFINIR OS PREÇOS DE AQUISIÇÃO </a:t>
            </a:r>
          </a:p>
        </p:txBody>
      </p:sp>
      <p:sp>
        <p:nvSpPr>
          <p:cNvPr id="14" name="Retângulo de cantos arredondados 13"/>
          <p:cNvSpPr/>
          <p:nvPr/>
        </p:nvSpPr>
        <p:spPr>
          <a:xfrm>
            <a:off x="335088" y="3584634"/>
            <a:ext cx="4668960" cy="402097"/>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5. ELABORAR O EDITAL DE CHAMADA PÚBLICA</a:t>
            </a:r>
          </a:p>
        </p:txBody>
      </p:sp>
      <p:sp>
        <p:nvSpPr>
          <p:cNvPr id="15" name="Retângulo de cantos arredondados 14"/>
          <p:cNvSpPr/>
          <p:nvPr/>
        </p:nvSpPr>
        <p:spPr>
          <a:xfrm>
            <a:off x="323528" y="4061810"/>
            <a:ext cx="3672407" cy="402097"/>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6. ELABORAR O PROJETO DE VENDA</a:t>
            </a:r>
          </a:p>
        </p:txBody>
      </p:sp>
      <p:sp>
        <p:nvSpPr>
          <p:cNvPr id="17" name="Retângulo de cantos arredondados 16"/>
          <p:cNvSpPr/>
          <p:nvPr/>
        </p:nvSpPr>
        <p:spPr>
          <a:xfrm>
            <a:off x="323528" y="4525334"/>
            <a:ext cx="5184575" cy="402097"/>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7. RECEBER E SELECIONAR OS PROJETOS DE VENDA</a:t>
            </a:r>
          </a:p>
        </p:txBody>
      </p:sp>
      <p:sp>
        <p:nvSpPr>
          <p:cNvPr id="18" name="Retângulo de cantos arredondados 17"/>
          <p:cNvSpPr/>
          <p:nvPr/>
        </p:nvSpPr>
        <p:spPr>
          <a:xfrm>
            <a:off x="323529" y="5002780"/>
            <a:ext cx="4680519" cy="402097"/>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8. AMOSTRA PARA CONTROLE DE QUALIDADE</a:t>
            </a:r>
          </a:p>
        </p:txBody>
      </p:sp>
      <p:sp>
        <p:nvSpPr>
          <p:cNvPr id="19" name="Retângulo de cantos arredondados 18"/>
          <p:cNvSpPr/>
          <p:nvPr/>
        </p:nvSpPr>
        <p:spPr>
          <a:xfrm>
            <a:off x="363614" y="5466304"/>
            <a:ext cx="6728666" cy="374167"/>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9. CONTRATO COM OS FORNECEDORES DA AGRICULTURA FAMILIAR</a:t>
            </a:r>
          </a:p>
        </p:txBody>
      </p:sp>
      <p:sp>
        <p:nvSpPr>
          <p:cNvPr id="20" name="Retângulo de cantos arredondados 19"/>
          <p:cNvSpPr/>
          <p:nvPr/>
        </p:nvSpPr>
        <p:spPr>
          <a:xfrm>
            <a:off x="362521" y="5917587"/>
            <a:ext cx="6441727" cy="358521"/>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b="1" dirty="0">
                <a:solidFill>
                  <a:schemeClr val="accent6">
                    <a:lumMod val="50000"/>
                  </a:schemeClr>
                </a:solidFill>
              </a:rPr>
              <a:t>10. TERMO DE RECEBIMENTO E PAGAMENTO DOS AGRICULTORES</a:t>
            </a:r>
          </a:p>
        </p:txBody>
      </p:sp>
      <p:pic>
        <p:nvPicPr>
          <p:cNvPr id="27" name="Picture 6" descr="Resultado de imagem para fotos de coent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0266" y="1860829"/>
            <a:ext cx="2227037" cy="1503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235" y="1859629"/>
            <a:ext cx="1913070" cy="1504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742" y="3659634"/>
            <a:ext cx="3097326" cy="1608545"/>
          </a:xfrm>
          <a:prstGeom prst="rect">
            <a:avLst/>
          </a:prstGeom>
        </p:spPr>
      </p:pic>
      <p:sp>
        <p:nvSpPr>
          <p:cNvPr id="5" name="Retângulo 4"/>
          <p:cNvSpPr/>
          <p:nvPr/>
        </p:nvSpPr>
        <p:spPr>
          <a:xfrm>
            <a:off x="8018387" y="3659634"/>
            <a:ext cx="824335" cy="804273"/>
          </a:xfrm>
          <a:prstGeom prst="rect">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PNAE</a:t>
            </a:r>
          </a:p>
        </p:txBody>
      </p:sp>
      <p:pic>
        <p:nvPicPr>
          <p:cNvPr id="21" name="Imagem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286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179512" y="980728"/>
            <a:ext cx="8640961" cy="61298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accent6">
                    <a:lumMod val="50000"/>
                  </a:schemeClr>
                </a:solidFill>
                <a:ea typeface="Segoe UI Emoji" panose="020B0502040204020203" pitchFamily="34" charset="0"/>
                <a:cs typeface="Times New Roman" panose="02020603050405020304" pitchFamily="18" charset="0"/>
              </a:rPr>
              <a:t>Passo a passo para realizar a compra da agricultura familiar para o PNAE </a:t>
            </a:r>
          </a:p>
        </p:txBody>
      </p:sp>
      <p:sp>
        <p:nvSpPr>
          <p:cNvPr id="22" name="Retângulo de cantos arredondados 21"/>
          <p:cNvSpPr/>
          <p:nvPr/>
        </p:nvSpPr>
        <p:spPr>
          <a:xfrm>
            <a:off x="323529" y="1805498"/>
            <a:ext cx="5544615" cy="563891"/>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2000" b="1" dirty="0">
                <a:solidFill>
                  <a:schemeClr val="accent6">
                    <a:lumMod val="50000"/>
                  </a:schemeClr>
                </a:solidFill>
              </a:rPr>
              <a:t>1. VERIFICR O ORÇAMENTO – Planejamento Anual</a:t>
            </a:r>
          </a:p>
        </p:txBody>
      </p:sp>
      <p:sp>
        <p:nvSpPr>
          <p:cNvPr id="5" name="Retângulo 4"/>
          <p:cNvSpPr/>
          <p:nvPr/>
        </p:nvSpPr>
        <p:spPr>
          <a:xfrm>
            <a:off x="323528" y="2585875"/>
            <a:ext cx="5544615" cy="383181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pt-BR" b="1" dirty="0">
                <a:cs typeface="Times New Roman" panose="02020603050405020304" pitchFamily="18" charset="0"/>
              </a:rPr>
              <a:t>Identificar o valor do repasse realizado pelo Governo Federal baseado no Censo Escolar do ano anterior ao atendimento;</a:t>
            </a:r>
          </a:p>
          <a:p>
            <a:pPr marL="285750" indent="-285750" algn="just">
              <a:lnSpc>
                <a:spcPct val="150000"/>
              </a:lnSpc>
              <a:buFont typeface="Wingdings" panose="05000000000000000000" pitchFamily="2" charset="2"/>
              <a:buChar char="§"/>
            </a:pPr>
            <a:r>
              <a:rPr lang="pt-BR" b="1" dirty="0">
                <a:cs typeface="Times New Roman" panose="02020603050405020304" pitchFamily="18" charset="0"/>
              </a:rPr>
              <a:t>Definir o percentual de compra da agricultura familiar a ser efetuado;</a:t>
            </a:r>
          </a:p>
          <a:p>
            <a:pPr marL="285750" indent="-285750" algn="just">
              <a:lnSpc>
                <a:spcPct val="150000"/>
              </a:lnSpc>
              <a:buFont typeface="Wingdings" panose="05000000000000000000" pitchFamily="2" charset="2"/>
              <a:buChar char="§"/>
            </a:pPr>
            <a:r>
              <a:rPr lang="pt-BR" b="1" dirty="0">
                <a:cs typeface="Times New Roman" panose="02020603050405020304" pitchFamily="18" charset="0"/>
              </a:rPr>
              <a:t>Será para todas as escolas?</a:t>
            </a:r>
          </a:p>
          <a:p>
            <a:pPr marL="285750" indent="-285750" algn="just">
              <a:lnSpc>
                <a:spcPct val="150000"/>
              </a:lnSpc>
              <a:buFont typeface="Wingdings" panose="05000000000000000000" pitchFamily="2" charset="2"/>
              <a:buChar char="§"/>
            </a:pPr>
            <a:r>
              <a:rPr lang="pt-BR" b="1" dirty="0">
                <a:cs typeface="Times New Roman" panose="02020603050405020304" pitchFamily="18" charset="0"/>
              </a:rPr>
              <a:t>Por qual período? Todos os meses?</a:t>
            </a:r>
          </a:p>
          <a:p>
            <a:pPr marL="285750" indent="-285750" algn="just">
              <a:lnSpc>
                <a:spcPct val="150000"/>
              </a:lnSpc>
              <a:buFont typeface="Wingdings" panose="05000000000000000000" pitchFamily="2" charset="2"/>
              <a:buChar char="§"/>
            </a:pPr>
            <a:r>
              <a:rPr lang="pt-BR" b="1" dirty="0">
                <a:cs typeface="Times New Roman" panose="02020603050405020304" pitchFamily="18" charset="0"/>
              </a:rPr>
              <a:t>Haverá orgânicos?</a:t>
            </a:r>
          </a:p>
          <a:p>
            <a:pPr marL="285750" indent="-285750" algn="just">
              <a:lnSpc>
                <a:spcPct val="150000"/>
              </a:lnSpc>
              <a:buFont typeface="Wingdings" panose="05000000000000000000" pitchFamily="2" charset="2"/>
              <a:buChar char="§"/>
            </a:pPr>
            <a:r>
              <a:rPr lang="pt-BR" b="1" dirty="0">
                <a:cs typeface="Times New Roman" panose="02020603050405020304" pitchFamily="18" charset="0"/>
              </a:rPr>
              <a:t>A </a:t>
            </a:r>
            <a:r>
              <a:rPr lang="pt-BR" b="1" dirty="0" err="1">
                <a:cs typeface="Times New Roman" panose="02020603050405020304" pitchFamily="18" charset="0"/>
              </a:rPr>
              <a:t>EEx</a:t>
            </a:r>
            <a:r>
              <a:rPr lang="pt-BR" b="1" dirty="0">
                <a:cs typeface="Times New Roman" panose="02020603050405020304" pitchFamily="18" charset="0"/>
              </a:rPr>
              <a:t> investe recursos próprios?</a:t>
            </a:r>
            <a:endParaRPr lang="pt-BR" dirty="0">
              <a:cs typeface="Times New Roman" panose="02020603050405020304" pitchFamily="18" charset="0"/>
            </a:endParaRPr>
          </a:p>
        </p:txBody>
      </p:sp>
      <p:pic>
        <p:nvPicPr>
          <p:cNvPr id="24" name="Picture 2" descr="C:\Users\37051928848\1 - CGPAE\1 - DIDAF\0 - FRENTE DE TRABALHO\4 - EAD - Site comentado\data\images\man_calculat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5124" y="2074708"/>
            <a:ext cx="2440207" cy="17035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3"/>
          <a:stretch>
            <a:fillRect/>
          </a:stretch>
        </p:blipFill>
        <p:spPr>
          <a:xfrm>
            <a:off x="6335125" y="4062946"/>
            <a:ext cx="2440207" cy="19965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Imagem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567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179512" y="980728"/>
            <a:ext cx="8640961" cy="61298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accent6">
                    <a:lumMod val="50000"/>
                  </a:schemeClr>
                </a:solidFill>
                <a:ea typeface="Segoe UI Emoji" panose="020B0502040204020203" pitchFamily="34" charset="0"/>
                <a:cs typeface="Times New Roman" panose="02020603050405020304" pitchFamily="18" charset="0"/>
              </a:rPr>
              <a:t>Passo a passo para realizar a compra da agricultura familiar para o PNAE </a:t>
            </a:r>
          </a:p>
        </p:txBody>
      </p:sp>
      <p:sp>
        <p:nvSpPr>
          <p:cNvPr id="5" name="Retângulo 4"/>
          <p:cNvSpPr/>
          <p:nvPr/>
        </p:nvSpPr>
        <p:spPr>
          <a:xfrm>
            <a:off x="323528" y="2585875"/>
            <a:ext cx="5184576" cy="383181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pt-BR" b="1" dirty="0">
                <a:cs typeface="Times New Roman" panose="02020603050405020304" pitchFamily="18" charset="0"/>
              </a:rPr>
              <a:t>Conhecer a demanda do PNAE x oferta da Agricultura Familiar;</a:t>
            </a:r>
          </a:p>
          <a:p>
            <a:pPr marL="342900" indent="-342900" algn="just">
              <a:lnSpc>
                <a:spcPct val="150000"/>
              </a:lnSpc>
              <a:buFont typeface="Wingdings" panose="05000000000000000000" pitchFamily="2" charset="2"/>
              <a:buChar char="§"/>
            </a:pPr>
            <a:r>
              <a:rPr lang="pt-BR" b="1" dirty="0"/>
              <a:t>Sindicatos e/ou Confederações da Agricultura Familiar;</a:t>
            </a:r>
          </a:p>
          <a:p>
            <a:pPr marL="342900" indent="-342900" algn="just">
              <a:lnSpc>
                <a:spcPct val="150000"/>
              </a:lnSpc>
              <a:buFont typeface="Wingdings" panose="05000000000000000000" pitchFamily="2" charset="2"/>
              <a:buChar char="§"/>
            </a:pPr>
            <a:r>
              <a:rPr lang="pt-BR" b="1" dirty="0"/>
              <a:t>Entidades de Assistência Técnica e Extensão Rural (ATER);</a:t>
            </a:r>
          </a:p>
          <a:p>
            <a:pPr marL="342900" indent="-342900" algn="just">
              <a:lnSpc>
                <a:spcPct val="150000"/>
              </a:lnSpc>
              <a:buFont typeface="Wingdings" panose="05000000000000000000" pitchFamily="2" charset="2"/>
              <a:buChar char="§"/>
            </a:pPr>
            <a:r>
              <a:rPr lang="pt-BR" b="1" dirty="0"/>
              <a:t>Entidades apoiadoras - ONGs, Universidades, etc.</a:t>
            </a:r>
            <a:endParaRPr lang="pt-BR" b="1" dirty="0">
              <a:cs typeface="Times New Roman" panose="02020603050405020304" pitchFamily="18" charset="0"/>
            </a:endParaRPr>
          </a:p>
          <a:p>
            <a:pPr marL="342900" indent="-342900" algn="just">
              <a:lnSpc>
                <a:spcPct val="150000"/>
              </a:lnSpc>
              <a:buFont typeface="Wingdings" panose="05000000000000000000" pitchFamily="2" charset="2"/>
              <a:buChar char="§"/>
            </a:pPr>
            <a:r>
              <a:rPr lang="pt-BR" b="1" dirty="0">
                <a:cs typeface="Times New Roman" panose="02020603050405020304" pitchFamily="18" charset="0"/>
              </a:rPr>
              <a:t>Mapeamento dos produtos da Agricultura Familiar.</a:t>
            </a:r>
          </a:p>
        </p:txBody>
      </p:sp>
      <p:sp>
        <p:nvSpPr>
          <p:cNvPr id="10" name="Retângulo de cantos arredondados 9"/>
          <p:cNvSpPr/>
          <p:nvPr/>
        </p:nvSpPr>
        <p:spPr>
          <a:xfrm>
            <a:off x="290414" y="1928584"/>
            <a:ext cx="4929658" cy="498632"/>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2000" b="1" dirty="0">
                <a:solidFill>
                  <a:schemeClr val="accent6">
                    <a:lumMod val="50000"/>
                  </a:schemeClr>
                </a:solidFill>
              </a:rPr>
              <a:t>2. ARTICULAÇÃO COM OS ATORES </a:t>
            </a:r>
            <a:r>
              <a:rPr lang="pt-BR" sz="2000" b="1" dirty="0" smtClean="0">
                <a:solidFill>
                  <a:schemeClr val="accent6">
                    <a:lumMod val="50000"/>
                  </a:schemeClr>
                </a:solidFill>
              </a:rPr>
              <a:t>SOCIAIS</a:t>
            </a:r>
            <a:endParaRPr lang="pt-BR" sz="2000" b="1" dirty="0">
              <a:solidFill>
                <a:schemeClr val="accent6">
                  <a:lumMod val="50000"/>
                </a:schemeClr>
              </a:solidFill>
            </a:endParaRPr>
          </a:p>
        </p:txBody>
      </p:sp>
      <p:pic>
        <p:nvPicPr>
          <p:cNvPr id="11" name="Picture 8" descr="C:\Users\37051928848\1 - CGPAE\1 - DIDAF\0 - FRENTE DE TRABALHO\4 - EAD - Site comentado\data\images\meeting_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4779" y="1775063"/>
            <a:ext cx="2858790" cy="2157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m 2"/>
          <p:cNvPicPr>
            <a:picLocks noChangeAspect="1"/>
          </p:cNvPicPr>
          <p:nvPr/>
        </p:nvPicPr>
        <p:blipFill>
          <a:blip r:embed="rId3"/>
          <a:stretch>
            <a:fillRect/>
          </a:stretch>
        </p:blipFill>
        <p:spPr>
          <a:xfrm>
            <a:off x="5955174" y="4114405"/>
            <a:ext cx="2878395" cy="1863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m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35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179512" y="980728"/>
            <a:ext cx="8640961" cy="61298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accent6">
                    <a:lumMod val="50000"/>
                  </a:schemeClr>
                </a:solidFill>
                <a:ea typeface="Segoe UI Emoji" panose="020B0502040204020203" pitchFamily="34" charset="0"/>
                <a:cs typeface="Times New Roman" panose="02020603050405020304" pitchFamily="18" charset="0"/>
              </a:rPr>
              <a:t>Passo a passo para realizar a compra da agricultura familiar para o PNAE </a:t>
            </a:r>
          </a:p>
        </p:txBody>
      </p:sp>
      <p:sp>
        <p:nvSpPr>
          <p:cNvPr id="5" name="Retângulo 4"/>
          <p:cNvSpPr/>
          <p:nvPr/>
        </p:nvSpPr>
        <p:spPr>
          <a:xfrm>
            <a:off x="182363" y="2195185"/>
            <a:ext cx="5241241" cy="4247317"/>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pt-BR" b="1" dirty="0">
                <a:cs typeface="Times New Roman" panose="02020603050405020304" pitchFamily="18" charset="0"/>
              </a:rPr>
              <a:t>Devem ser elaborados pelo Responsável Técnico do Pnae, tendo como base a utilização de alimentos </a:t>
            </a:r>
            <a:r>
              <a:rPr lang="pt-BR" b="1" i="1" dirty="0">
                <a:cs typeface="Times New Roman" panose="02020603050405020304" pitchFamily="18" charset="0"/>
              </a:rPr>
              <a:t>in natura </a:t>
            </a:r>
            <a:r>
              <a:rPr lang="pt-BR" b="1" dirty="0">
                <a:cs typeface="Times New Roman" panose="02020603050405020304" pitchFamily="18" charset="0"/>
              </a:rPr>
              <a:t>ou minimamente processados, de modo a respeitar as necessidades nutricionais, </a:t>
            </a:r>
            <a:r>
              <a:rPr lang="pt-BR" b="1" u="sng" dirty="0">
                <a:cs typeface="Times New Roman" panose="02020603050405020304" pitchFamily="18" charset="0"/>
              </a:rPr>
              <a:t>os hábitos alimentares, a cultura alimentar da localidade e pautar-se na sustentabilidade, sazonalidade e diversificação agrícola da região e na promoção da alimentação adequada e saudável</a:t>
            </a:r>
            <a:r>
              <a:rPr lang="pt-BR" b="1" dirty="0">
                <a:cs typeface="Times New Roman" panose="02020603050405020304" pitchFamily="18" charset="0"/>
              </a:rPr>
              <a:t>.</a:t>
            </a:r>
          </a:p>
          <a:p>
            <a:pPr marL="285750" indent="-285750" algn="just">
              <a:lnSpc>
                <a:spcPct val="150000"/>
              </a:lnSpc>
              <a:buFont typeface="Wingdings" panose="05000000000000000000" pitchFamily="2" charset="2"/>
              <a:buChar char="§"/>
            </a:pPr>
            <a:r>
              <a:rPr lang="pt-BR" b="1" dirty="0">
                <a:cs typeface="Times New Roman" panose="02020603050405020304" pitchFamily="18" charset="0"/>
              </a:rPr>
              <a:t>A compra de alimentos processados da AF ?</a:t>
            </a:r>
          </a:p>
        </p:txBody>
      </p:sp>
      <p:sp>
        <p:nvSpPr>
          <p:cNvPr id="14" name="Retângulo de cantos arredondados 13"/>
          <p:cNvSpPr/>
          <p:nvPr/>
        </p:nvSpPr>
        <p:spPr>
          <a:xfrm>
            <a:off x="214117" y="1670021"/>
            <a:ext cx="4171046" cy="548377"/>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2000" b="1" dirty="0">
                <a:solidFill>
                  <a:schemeClr val="accent6">
                    <a:lumMod val="50000"/>
                  </a:schemeClr>
                </a:solidFill>
              </a:rPr>
              <a:t>3. ELABORAR O CARDÁPIO ESCOLAR</a:t>
            </a:r>
          </a:p>
        </p:txBody>
      </p:sp>
      <p:pic>
        <p:nvPicPr>
          <p:cNvPr id="7" name="Imagem 6"/>
          <p:cNvPicPr>
            <a:picLocks noChangeAspect="1"/>
          </p:cNvPicPr>
          <p:nvPr/>
        </p:nvPicPr>
        <p:blipFill>
          <a:blip r:embed="rId2"/>
          <a:stretch>
            <a:fillRect/>
          </a:stretch>
        </p:blipFill>
        <p:spPr>
          <a:xfrm>
            <a:off x="5687579" y="1809985"/>
            <a:ext cx="2808313" cy="2272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Imagem 18"/>
          <p:cNvPicPr>
            <a:picLocks noChangeAspect="1"/>
          </p:cNvPicPr>
          <p:nvPr/>
        </p:nvPicPr>
        <p:blipFill>
          <a:blip r:embed="rId3"/>
          <a:stretch>
            <a:fillRect/>
          </a:stretch>
        </p:blipFill>
        <p:spPr>
          <a:xfrm>
            <a:off x="5733818" y="4324196"/>
            <a:ext cx="2067679" cy="1412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Imagem 20"/>
          <p:cNvPicPr>
            <a:picLocks noChangeAspect="1"/>
          </p:cNvPicPr>
          <p:nvPr/>
        </p:nvPicPr>
        <p:blipFill>
          <a:blip r:embed="rId4"/>
          <a:stretch>
            <a:fillRect/>
          </a:stretch>
        </p:blipFill>
        <p:spPr>
          <a:xfrm>
            <a:off x="7009409" y="4324783"/>
            <a:ext cx="1486484" cy="1412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m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557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179512" y="980728"/>
            <a:ext cx="8640961" cy="61298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accent6">
                    <a:lumMod val="50000"/>
                  </a:schemeClr>
                </a:solidFill>
                <a:ea typeface="Segoe UI Emoji" panose="020B0502040204020203" pitchFamily="34" charset="0"/>
                <a:cs typeface="Times New Roman" panose="02020603050405020304" pitchFamily="18" charset="0"/>
              </a:rPr>
              <a:t>Passo a passo para realizar a compra da agricultura familiar para o PNAE </a:t>
            </a:r>
          </a:p>
        </p:txBody>
      </p:sp>
      <p:sp>
        <p:nvSpPr>
          <p:cNvPr id="11" name="Retângulo de cantos arredondados 10"/>
          <p:cNvSpPr/>
          <p:nvPr/>
        </p:nvSpPr>
        <p:spPr>
          <a:xfrm>
            <a:off x="240054" y="1802212"/>
            <a:ext cx="4608512" cy="537461"/>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2000" b="1" dirty="0">
                <a:solidFill>
                  <a:schemeClr val="accent6">
                    <a:lumMod val="50000"/>
                  </a:schemeClr>
                </a:solidFill>
              </a:rPr>
              <a:t>4. DEFINIÇÃO OS PREÇOS DE AQUSIÇÃO </a:t>
            </a:r>
          </a:p>
        </p:txBody>
      </p:sp>
      <p:sp>
        <p:nvSpPr>
          <p:cNvPr id="3" name="Retângulo 2"/>
          <p:cNvSpPr/>
          <p:nvPr/>
        </p:nvSpPr>
        <p:spPr>
          <a:xfrm>
            <a:off x="179512" y="2636912"/>
            <a:ext cx="4234755" cy="3970318"/>
          </a:xfrm>
          <a:prstGeom prst="rect">
            <a:avLst/>
          </a:prstGeom>
        </p:spPr>
        <p:txBody>
          <a:bodyPr wrap="square">
            <a:spAutoFit/>
          </a:bodyPr>
          <a:lstStyle/>
          <a:p>
            <a:pPr marL="342900" indent="-342900" algn="just">
              <a:buFont typeface="Wingdings" panose="05000000000000000000" pitchFamily="2" charset="2"/>
              <a:buChar char="§"/>
            </a:pPr>
            <a:r>
              <a:rPr lang="pt-BR" b="1" dirty="0">
                <a:latin typeface="Calibri" pitchFamily="34" charset="0"/>
              </a:rPr>
              <a:t>É realizada pela </a:t>
            </a:r>
            <a:r>
              <a:rPr lang="pt-BR" b="1" dirty="0" err="1">
                <a:latin typeface="Calibri" pitchFamily="34" charset="0"/>
              </a:rPr>
              <a:t>EEx</a:t>
            </a:r>
            <a:r>
              <a:rPr lang="pt-BR" b="1" dirty="0">
                <a:latin typeface="Calibri" pitchFamily="34" charset="0"/>
              </a:rPr>
              <a:t>. em, no mínimo, </a:t>
            </a:r>
            <a:r>
              <a:rPr lang="pt-BR" b="1" dirty="0">
                <a:solidFill>
                  <a:schemeClr val="accent6">
                    <a:lumMod val="50000"/>
                  </a:schemeClr>
                </a:solidFill>
                <a:latin typeface="Calibri" pitchFamily="34" charset="0"/>
              </a:rPr>
              <a:t>3 mercados em âmbito local, </a:t>
            </a:r>
            <a:r>
              <a:rPr lang="pt-BR" b="1" dirty="0">
                <a:latin typeface="Calibri" pitchFamily="34" charset="0"/>
              </a:rPr>
              <a:t>priorizando a feira do produtor da agricultura familiar. </a:t>
            </a:r>
          </a:p>
          <a:p>
            <a:pPr marL="342900" indent="-342900" algn="just">
              <a:buFont typeface="Wingdings" panose="05000000000000000000" pitchFamily="2" charset="2"/>
              <a:buChar char="§"/>
            </a:pPr>
            <a:r>
              <a:rPr lang="pt-BR" b="1" dirty="0">
                <a:latin typeface="Calibri" pitchFamily="34" charset="0"/>
              </a:rPr>
              <a:t>Na pesquisa de preços acrescer </a:t>
            </a:r>
            <a:r>
              <a:rPr lang="pt-BR" b="1" dirty="0">
                <a:solidFill>
                  <a:schemeClr val="accent6">
                    <a:lumMod val="50000"/>
                  </a:schemeClr>
                </a:solidFill>
                <a:latin typeface="Calibri" pitchFamily="34" charset="0"/>
              </a:rPr>
              <a:t>os insumos exigidos no edital</a:t>
            </a:r>
            <a:r>
              <a:rPr lang="pt-BR" b="1" dirty="0">
                <a:latin typeface="Calibri" pitchFamily="34" charset="0"/>
              </a:rPr>
              <a:t>, tais como frete, embalagens, encargos etc. </a:t>
            </a:r>
            <a:r>
              <a:rPr lang="pt-BR" b="1" dirty="0">
                <a:solidFill>
                  <a:schemeClr val="accent6">
                    <a:lumMod val="50000"/>
                  </a:schemeClr>
                </a:solidFill>
                <a:latin typeface="Calibri" pitchFamily="34" charset="0"/>
              </a:rPr>
              <a:t>O preço médio apurado é o preço de aquisição.</a:t>
            </a:r>
          </a:p>
          <a:p>
            <a:pPr marL="342900" indent="-342900" algn="just">
              <a:buFont typeface="Wingdings" panose="05000000000000000000" pitchFamily="2" charset="2"/>
              <a:buChar char="§"/>
            </a:pPr>
            <a:r>
              <a:rPr lang="pt-BR" b="1" dirty="0">
                <a:latin typeface="Calibri" pitchFamily="34" charset="0"/>
              </a:rPr>
              <a:t>Os </a:t>
            </a:r>
            <a:r>
              <a:rPr lang="pt-BR" b="1" dirty="0">
                <a:solidFill>
                  <a:schemeClr val="accent6">
                    <a:lumMod val="50000"/>
                  </a:schemeClr>
                </a:solidFill>
                <a:latin typeface="Calibri" pitchFamily="34" charset="0"/>
              </a:rPr>
              <a:t>preços de aquisição </a:t>
            </a:r>
            <a:r>
              <a:rPr lang="pt-BR" b="1" dirty="0">
                <a:latin typeface="Calibri" pitchFamily="34" charset="0"/>
              </a:rPr>
              <a:t>deverão ser publicados no edital da chamada pública, e </a:t>
            </a:r>
            <a:r>
              <a:rPr lang="pt-BR" b="1" dirty="0">
                <a:solidFill>
                  <a:schemeClr val="accent6">
                    <a:lumMod val="50000"/>
                  </a:schemeClr>
                </a:solidFill>
                <a:latin typeface="Calibri" pitchFamily="34" charset="0"/>
              </a:rPr>
              <a:t>serão os preços pagos ao agricultor familiar </a:t>
            </a:r>
            <a:r>
              <a:rPr lang="pt-BR" b="1" dirty="0">
                <a:latin typeface="Calibri" pitchFamily="34" charset="0"/>
              </a:rPr>
              <a:t>pela venda dos gêneros alimentícios.</a:t>
            </a:r>
          </a:p>
        </p:txBody>
      </p:sp>
      <p:sp>
        <p:nvSpPr>
          <p:cNvPr id="16" name="Pergaminho horizontal 15"/>
          <p:cNvSpPr/>
          <p:nvPr/>
        </p:nvSpPr>
        <p:spPr>
          <a:xfrm>
            <a:off x="5282864" y="1676601"/>
            <a:ext cx="3537609" cy="1001542"/>
          </a:xfrm>
          <a:prstGeom prst="horizontalScroll">
            <a:avLst/>
          </a:prstGeom>
          <a:gradFill>
            <a:gsLst>
              <a:gs pos="0">
                <a:schemeClr val="accent6">
                  <a:lumMod val="20000"/>
                  <a:lumOff val="80000"/>
                </a:schemeClr>
              </a:gs>
              <a:gs pos="18000">
                <a:schemeClr val="accent6">
                  <a:lumMod val="20000"/>
                  <a:lumOff val="80000"/>
                </a:schemeClr>
              </a:gs>
              <a:gs pos="35000">
                <a:schemeClr val="accent6">
                  <a:lumMod val="20000"/>
                  <a:lumOff val="80000"/>
                </a:schemeClr>
              </a:gs>
            </a:gsLst>
          </a:gradFill>
          <a:ln/>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endParaRPr lang="pt-BR" sz="500" b="1" dirty="0">
              <a:latin typeface="Calibri" pitchFamily="34" charset="0"/>
            </a:endParaRPr>
          </a:p>
          <a:p>
            <a:pPr lvl="0" algn="just">
              <a:defRPr/>
            </a:pPr>
            <a:r>
              <a:rPr lang="pt-BR" b="1" dirty="0">
                <a:latin typeface="Calibri" pitchFamily="34" charset="0"/>
              </a:rPr>
              <a:t>Modelo – Pesquisa de preço – Anexo V da Resolução FNDE nº 06/2020 </a:t>
            </a:r>
          </a:p>
          <a:p>
            <a:pPr lvl="0" algn="just">
              <a:defRPr/>
            </a:pPr>
            <a:endParaRPr lang="pt-BR" sz="500" b="1" dirty="0">
              <a:latin typeface="Calibri" pitchFamily="34" charset="0"/>
            </a:endParaRPr>
          </a:p>
        </p:txBody>
      </p:sp>
      <p:sp>
        <p:nvSpPr>
          <p:cNvPr id="9" name="Retângulo 8"/>
          <p:cNvSpPr/>
          <p:nvPr/>
        </p:nvSpPr>
        <p:spPr>
          <a:xfrm>
            <a:off x="4580732" y="2735160"/>
            <a:ext cx="4248473" cy="3693319"/>
          </a:xfrm>
          <a:prstGeom prst="rect">
            <a:avLst/>
          </a:prstGeom>
        </p:spPr>
        <p:txBody>
          <a:bodyPr wrap="square">
            <a:spAutoFit/>
          </a:bodyPr>
          <a:lstStyle/>
          <a:p>
            <a:pPr marL="342900" indent="-342900" algn="just">
              <a:buFont typeface="Wingdings" panose="05000000000000000000" pitchFamily="2" charset="2"/>
              <a:buChar char="§"/>
            </a:pPr>
            <a:r>
              <a:rPr lang="pt-BR" b="1" u="sng" dirty="0">
                <a:latin typeface="Calibri" pitchFamily="34" charset="0"/>
              </a:rPr>
              <a:t>Orgânicos</a:t>
            </a:r>
            <a:r>
              <a:rPr lang="pt-BR" b="1" dirty="0">
                <a:latin typeface="Calibri" pitchFamily="34" charset="0"/>
              </a:rPr>
              <a:t>: Na impossibilidade de realizar pesquisa de preços de produtos agroecológicos ou orgânicos, a </a:t>
            </a:r>
            <a:r>
              <a:rPr lang="pt-BR" b="1" dirty="0" err="1">
                <a:latin typeface="Calibri" pitchFamily="34" charset="0"/>
              </a:rPr>
              <a:t>EEx</a:t>
            </a:r>
            <a:r>
              <a:rPr lang="pt-BR" b="1" dirty="0">
                <a:latin typeface="Calibri" pitchFamily="34" charset="0"/>
              </a:rPr>
              <a:t>. poderá acrescer os preços em até 30% em relação aos preços estabelecidos para os produtos convencionais. </a:t>
            </a:r>
          </a:p>
          <a:p>
            <a:pPr marL="342900" indent="-342900" algn="just">
              <a:buFont typeface="Wingdings" panose="05000000000000000000" pitchFamily="2" charset="2"/>
              <a:buChar char="§"/>
            </a:pPr>
            <a:r>
              <a:rPr lang="pt-BR" b="1" dirty="0">
                <a:latin typeface="Calibri" pitchFamily="34" charset="0"/>
              </a:rPr>
              <a:t>Essa possibilidade deve estar expressa no edital de chamada pública, até porque nesse instrumento deve constar o preço de aquisição dos produtos da agricultura familiar para o PNAE.</a:t>
            </a:r>
          </a:p>
        </p:txBody>
      </p:sp>
      <p:pic>
        <p:nvPicPr>
          <p:cNvPr id="10"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005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179512" y="980728"/>
            <a:ext cx="8640961" cy="61298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accent6">
                    <a:lumMod val="50000"/>
                  </a:schemeClr>
                </a:solidFill>
                <a:ea typeface="Segoe UI Emoji" panose="020B0502040204020203" pitchFamily="34" charset="0"/>
                <a:cs typeface="Times New Roman" panose="02020603050405020304" pitchFamily="18" charset="0"/>
              </a:rPr>
              <a:t>Passo a passo para realizar a compra da agricultura familiar para o PNAE </a:t>
            </a:r>
          </a:p>
        </p:txBody>
      </p:sp>
      <p:sp>
        <p:nvSpPr>
          <p:cNvPr id="10" name="Retângulo de cantos arredondados 9"/>
          <p:cNvSpPr/>
          <p:nvPr/>
        </p:nvSpPr>
        <p:spPr>
          <a:xfrm>
            <a:off x="294433" y="1844824"/>
            <a:ext cx="5256584" cy="504056"/>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2000" b="1" dirty="0">
                <a:solidFill>
                  <a:schemeClr val="accent6">
                    <a:lumMod val="50000"/>
                  </a:schemeClr>
                </a:solidFill>
              </a:rPr>
              <a:t>5. DIVULGAR O EDITAL DE CHAMADA PÚBLICA</a:t>
            </a:r>
          </a:p>
        </p:txBody>
      </p:sp>
      <p:sp>
        <p:nvSpPr>
          <p:cNvPr id="2" name="Retângulo 1"/>
          <p:cNvSpPr/>
          <p:nvPr/>
        </p:nvSpPr>
        <p:spPr>
          <a:xfrm>
            <a:off x="294433" y="2439566"/>
            <a:ext cx="4925639" cy="4247317"/>
          </a:xfrm>
          <a:prstGeom prst="rect">
            <a:avLst/>
          </a:prstGeom>
          <a:solidFill>
            <a:schemeClr val="bg1">
              <a:lumMod val="95000"/>
            </a:schemeClr>
          </a:solidFill>
          <a:ln>
            <a:solidFill>
              <a:schemeClr val="accent6">
                <a:lumMod val="60000"/>
                <a:lumOff val="40000"/>
              </a:schemeClr>
            </a:solidFill>
          </a:ln>
        </p:spPr>
        <p:txBody>
          <a:bodyPr wrap="square">
            <a:spAutoFit/>
          </a:bodyPr>
          <a:lstStyle/>
          <a:p>
            <a:pPr marL="285750" lvl="0" indent="-285750" algn="just" fontAlgn="base">
              <a:lnSpc>
                <a:spcPct val="150000"/>
              </a:lnSpc>
              <a:spcBef>
                <a:spcPct val="0"/>
              </a:spcBef>
              <a:spcAft>
                <a:spcPct val="0"/>
              </a:spcAft>
              <a:buFont typeface="Wingdings" panose="05000000000000000000" pitchFamily="2" charset="2"/>
              <a:buChar char="§"/>
            </a:pPr>
            <a:r>
              <a:rPr lang="pt-BR" b="1" dirty="0">
                <a:cs typeface="Arial" pitchFamily="34" charset="0"/>
              </a:rPr>
              <a:t>Em jornais de circulação local, em murais em local público de ampla circulação;</a:t>
            </a:r>
          </a:p>
          <a:p>
            <a:pPr marL="285750" lvl="0" indent="-285750" algn="just" fontAlgn="base">
              <a:lnSpc>
                <a:spcPct val="150000"/>
              </a:lnSpc>
              <a:spcBef>
                <a:spcPct val="0"/>
              </a:spcBef>
              <a:spcAft>
                <a:spcPct val="0"/>
              </a:spcAft>
              <a:buFont typeface="Wingdings" panose="05000000000000000000" pitchFamily="2" charset="2"/>
              <a:buChar char="§"/>
            </a:pPr>
            <a:r>
              <a:rPr lang="pt-BR" b="1" dirty="0">
                <a:cs typeface="Arial" pitchFamily="34" charset="0"/>
              </a:rPr>
              <a:t>Em endereço eletrônico na internet da </a:t>
            </a:r>
            <a:r>
              <a:rPr lang="pt-BR" b="1" dirty="0" err="1">
                <a:cs typeface="Arial" pitchFamily="34" charset="0"/>
              </a:rPr>
              <a:t>EEx</a:t>
            </a:r>
            <a:r>
              <a:rPr lang="pt-BR" b="1" dirty="0">
                <a:cs typeface="Arial" pitchFamily="34" charset="0"/>
              </a:rPr>
              <a:t>;</a:t>
            </a:r>
          </a:p>
          <a:p>
            <a:pPr marL="285750" lvl="0" indent="-285750" algn="just" fontAlgn="base">
              <a:lnSpc>
                <a:spcPct val="150000"/>
              </a:lnSpc>
              <a:spcBef>
                <a:spcPct val="0"/>
              </a:spcBef>
              <a:spcAft>
                <a:spcPct val="0"/>
              </a:spcAft>
              <a:buFont typeface="Wingdings" panose="05000000000000000000" pitchFamily="2" charset="2"/>
              <a:buChar char="§"/>
            </a:pPr>
            <a:r>
              <a:rPr lang="pt-BR" b="1" dirty="0">
                <a:cs typeface="Arial" pitchFamily="34" charset="0"/>
              </a:rPr>
              <a:t>Divulgar para organizações locais da AF;</a:t>
            </a:r>
          </a:p>
          <a:p>
            <a:pPr marL="285750" lvl="0" indent="-285750" algn="just" fontAlgn="base">
              <a:lnSpc>
                <a:spcPct val="150000"/>
              </a:lnSpc>
              <a:spcBef>
                <a:spcPct val="0"/>
              </a:spcBef>
              <a:spcAft>
                <a:spcPct val="0"/>
              </a:spcAft>
              <a:buFont typeface="Wingdings" panose="05000000000000000000" pitchFamily="2" charset="2"/>
              <a:buChar char="§"/>
            </a:pPr>
            <a:r>
              <a:rPr lang="pt-BR" b="1" dirty="0">
                <a:cs typeface="Arial" pitchFamily="34" charset="0"/>
              </a:rPr>
              <a:t>Entidades de ATER do município ou do estado;</a:t>
            </a:r>
          </a:p>
          <a:p>
            <a:pPr marL="285750" indent="-285750" algn="just" fontAlgn="base">
              <a:lnSpc>
                <a:spcPct val="150000"/>
              </a:lnSpc>
              <a:spcBef>
                <a:spcPct val="0"/>
              </a:spcBef>
              <a:spcAft>
                <a:spcPct val="0"/>
              </a:spcAft>
              <a:buFont typeface="Wingdings" panose="05000000000000000000" pitchFamily="2" charset="2"/>
              <a:buChar char="§"/>
            </a:pPr>
            <a:r>
              <a:rPr lang="pt-BR" b="1" dirty="0">
                <a:cs typeface="Arial" pitchFamily="34" charset="0"/>
              </a:rPr>
              <a:t>Se necessário, jornal de circulação regional, estadual, ou nacional e em rádios locais.</a:t>
            </a:r>
            <a:r>
              <a:rPr lang="pt-BR" b="1" dirty="0"/>
              <a:t> </a:t>
            </a:r>
          </a:p>
          <a:p>
            <a:pPr marL="285750" indent="-285750" algn="just" fontAlgn="base">
              <a:lnSpc>
                <a:spcPct val="150000"/>
              </a:lnSpc>
              <a:spcBef>
                <a:spcPct val="0"/>
              </a:spcBef>
              <a:spcAft>
                <a:spcPct val="0"/>
              </a:spcAft>
              <a:buFont typeface="Wingdings" panose="05000000000000000000" pitchFamily="2" charset="2"/>
              <a:buChar char="§"/>
            </a:pPr>
            <a:r>
              <a:rPr lang="pt-BR" b="1" dirty="0"/>
              <a:t>E-mail do MAPA pnae.saf@agricultura.gov.br; </a:t>
            </a:r>
          </a:p>
          <a:p>
            <a:pPr marL="285750" indent="-285750" algn="just" fontAlgn="base">
              <a:lnSpc>
                <a:spcPct val="150000"/>
              </a:lnSpc>
              <a:spcBef>
                <a:spcPct val="0"/>
              </a:spcBef>
              <a:spcAft>
                <a:spcPct val="0"/>
              </a:spcAft>
              <a:buFont typeface="Wingdings" panose="05000000000000000000" pitchFamily="2" charset="2"/>
              <a:buChar char="§"/>
            </a:pPr>
            <a:r>
              <a:rPr lang="pt-BR" b="1" dirty="0"/>
              <a:t>E-mail para Ministério da Cidadania paacomprainstitucional@cidadania.gov.br.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6" name="Retângulo 5"/>
          <p:cNvSpPr/>
          <p:nvPr/>
        </p:nvSpPr>
        <p:spPr>
          <a:xfrm>
            <a:off x="5551017" y="2599990"/>
            <a:ext cx="2981423" cy="3000821"/>
          </a:xfrm>
          <a:prstGeom prst="rect">
            <a:avLst/>
          </a:prstGeom>
          <a:ln>
            <a:solidFill>
              <a:schemeClr val="accent6">
                <a:lumMod val="60000"/>
                <a:lumOff val="40000"/>
              </a:schemeClr>
            </a:solidFill>
          </a:ln>
        </p:spPr>
        <p:txBody>
          <a:bodyPr wrap="square">
            <a:spAutoFit/>
          </a:bodyPr>
          <a:lstStyle/>
          <a:p>
            <a:pPr marL="285750" indent="-285750" algn="just" fontAlgn="base">
              <a:lnSpc>
                <a:spcPct val="150000"/>
              </a:lnSpc>
              <a:spcBef>
                <a:spcPct val="0"/>
              </a:spcBef>
              <a:spcAft>
                <a:spcPct val="0"/>
              </a:spcAft>
              <a:buFont typeface="Wingdings" panose="05000000000000000000" pitchFamily="2" charset="2"/>
              <a:buChar char="§"/>
            </a:pPr>
            <a:r>
              <a:rPr lang="pt-BR" b="1" dirty="0"/>
              <a:t>Os editais das Chamadas Públicas deverão permanecer abertos para recebimento dos projetos de venda por um </a:t>
            </a:r>
            <a:r>
              <a:rPr lang="pt-BR" b="1" dirty="0">
                <a:solidFill>
                  <a:schemeClr val="accent6">
                    <a:lumMod val="50000"/>
                  </a:schemeClr>
                </a:solidFill>
              </a:rPr>
              <a:t>período mínimo de 20 </a:t>
            </a:r>
            <a:r>
              <a:rPr lang="pt-BR" b="1" dirty="0" smtClean="0">
                <a:solidFill>
                  <a:schemeClr val="accent6">
                    <a:lumMod val="50000"/>
                  </a:schemeClr>
                </a:solidFill>
              </a:rPr>
              <a:t>dias corridos.</a:t>
            </a:r>
            <a:endParaRPr lang="pt-BR" b="1" dirty="0">
              <a:solidFill>
                <a:schemeClr val="accent6">
                  <a:lumMod val="50000"/>
                </a:schemeClr>
              </a:solidFill>
            </a:endParaRPr>
          </a:p>
        </p:txBody>
      </p:sp>
      <p:pic>
        <p:nvPicPr>
          <p:cNvPr id="11"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7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179512" y="980728"/>
            <a:ext cx="8640961" cy="61298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accent6">
                    <a:lumMod val="50000"/>
                  </a:schemeClr>
                </a:solidFill>
                <a:ea typeface="Segoe UI Emoji" panose="020B0502040204020203" pitchFamily="34" charset="0"/>
                <a:cs typeface="Times New Roman" panose="02020603050405020304" pitchFamily="18" charset="0"/>
              </a:rPr>
              <a:t>Passo a passo para realizar a compra da agricultura familiar para o PNAE </a:t>
            </a:r>
          </a:p>
        </p:txBody>
      </p:sp>
      <p:sp>
        <p:nvSpPr>
          <p:cNvPr id="10" name="Retângulo de cantos arredondados 9"/>
          <p:cNvSpPr/>
          <p:nvPr/>
        </p:nvSpPr>
        <p:spPr>
          <a:xfrm>
            <a:off x="294433" y="1844824"/>
            <a:ext cx="4133551" cy="504056"/>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2000" b="1" dirty="0">
                <a:solidFill>
                  <a:schemeClr val="accent6">
                    <a:lumMod val="50000"/>
                  </a:schemeClr>
                </a:solidFill>
              </a:rPr>
              <a:t>6. ELABORAR O PROJETO DE VENDA</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3" name="Retângulo 2"/>
          <p:cNvSpPr/>
          <p:nvPr/>
        </p:nvSpPr>
        <p:spPr>
          <a:xfrm>
            <a:off x="294433" y="2441506"/>
            <a:ext cx="4396109" cy="4247317"/>
          </a:xfrm>
          <a:prstGeom prst="rect">
            <a:avLst/>
          </a:prstGeom>
          <a:ln>
            <a:solidFill>
              <a:schemeClr val="accent6">
                <a:lumMod val="60000"/>
                <a:lumOff val="40000"/>
              </a:schemeClr>
            </a:solidFill>
          </a:ln>
        </p:spPr>
        <p:txBody>
          <a:bodyPr wrap="square">
            <a:spAutoFit/>
          </a:bodyPr>
          <a:lstStyle/>
          <a:p>
            <a:pPr algn="just">
              <a:lnSpc>
                <a:spcPct val="150000"/>
              </a:lnSpc>
            </a:pPr>
            <a:r>
              <a:rPr lang="pt-BR" b="1" u="sng" dirty="0">
                <a:cs typeface="Calibri" panose="020F0502020204030204" pitchFamily="34" charset="0"/>
              </a:rPr>
              <a:t>Valor do projeto de venda</a:t>
            </a:r>
            <a:r>
              <a:rPr lang="pt-BR" b="1" dirty="0">
                <a:cs typeface="Calibri" panose="020F0502020204030204" pitchFamily="34" charset="0"/>
              </a:rPr>
              <a:t>:</a:t>
            </a:r>
          </a:p>
          <a:p>
            <a:pPr marL="285750" indent="-285750" algn="just">
              <a:lnSpc>
                <a:spcPct val="150000"/>
              </a:lnSpc>
              <a:buFont typeface="Wingdings" panose="05000000000000000000" pitchFamily="2" charset="2"/>
              <a:buChar char="§"/>
            </a:pPr>
            <a:r>
              <a:rPr lang="pt-BR" b="1" dirty="0">
                <a:cs typeface="Calibri" panose="020F0502020204030204" pitchFamily="34" charset="0"/>
              </a:rPr>
              <a:t>O limite individual de venda, no máximo, R$ 20.000,00 (vinte mil reais), </a:t>
            </a:r>
            <a:r>
              <a:rPr lang="pt-BR" b="1" dirty="0">
                <a:solidFill>
                  <a:schemeClr val="accent6">
                    <a:lumMod val="50000"/>
                  </a:schemeClr>
                </a:solidFill>
                <a:cs typeface="Calibri" panose="020F0502020204030204" pitchFamily="34" charset="0"/>
              </a:rPr>
              <a:t>por DAP Familiar/ano/Entidade Executora</a:t>
            </a:r>
            <a:r>
              <a:rPr lang="pt-BR" b="1" dirty="0">
                <a:cs typeface="Calibri" panose="020F0502020204030204" pitchFamily="34" charset="0"/>
              </a:rPr>
              <a:t>.</a:t>
            </a:r>
          </a:p>
          <a:p>
            <a:pPr marL="285750" indent="-285750" algn="just">
              <a:lnSpc>
                <a:spcPct val="150000"/>
              </a:lnSpc>
              <a:buFont typeface="Wingdings" panose="05000000000000000000" pitchFamily="2" charset="2"/>
              <a:buChar char="§"/>
            </a:pPr>
            <a:r>
              <a:rPr lang="pt-BR" b="1" dirty="0"/>
              <a:t>Grupos formais - o valor máximo - multiplica-se o número de agricultores familiares, munidos de DAP Familiar (inscritos na DAP Jurídica) pelo limite individual de comercialização</a:t>
            </a:r>
            <a:r>
              <a:rPr lang="pt-BR" b="1" dirty="0">
                <a:cs typeface="Calibri" panose="020F0502020204030204" pitchFamily="34" charset="0"/>
              </a:rPr>
              <a:t>.</a:t>
            </a:r>
          </a:p>
          <a:p>
            <a:pPr algn="just">
              <a:lnSpc>
                <a:spcPct val="150000"/>
              </a:lnSpc>
            </a:pPr>
            <a:r>
              <a:rPr lang="pt-BR" b="1" dirty="0">
                <a:cs typeface="Calibri" panose="020F0502020204030204" pitchFamily="34" charset="0"/>
              </a:rPr>
              <a:t>     ( VMC = NAF x R$ 20.000,00)</a:t>
            </a:r>
          </a:p>
        </p:txBody>
      </p:sp>
      <p:sp>
        <p:nvSpPr>
          <p:cNvPr id="16" name="Pergaminho horizontal 15"/>
          <p:cNvSpPr/>
          <p:nvPr/>
        </p:nvSpPr>
        <p:spPr>
          <a:xfrm>
            <a:off x="4906974" y="1676900"/>
            <a:ext cx="3744417" cy="1135866"/>
          </a:xfrm>
          <a:prstGeom prst="horizontalScroll">
            <a:avLst/>
          </a:prstGeom>
          <a:gradFill>
            <a:gsLst>
              <a:gs pos="0">
                <a:schemeClr val="accent6">
                  <a:lumMod val="20000"/>
                  <a:lumOff val="80000"/>
                </a:schemeClr>
              </a:gs>
              <a:gs pos="18000">
                <a:schemeClr val="accent6">
                  <a:lumMod val="20000"/>
                  <a:lumOff val="80000"/>
                </a:schemeClr>
              </a:gs>
              <a:gs pos="35000">
                <a:schemeClr val="accent6">
                  <a:lumMod val="20000"/>
                  <a:lumOff val="80000"/>
                </a:schemeClr>
              </a:gs>
            </a:gsLst>
          </a:gradFill>
          <a:ln/>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r>
              <a:rPr lang="pt-BR" b="1" dirty="0">
                <a:latin typeface="Calibri" pitchFamily="34" charset="0"/>
              </a:rPr>
              <a:t>Modelo de Projeto de Venda – Anexo VII da Resolução FNDE nº 06/2020 </a:t>
            </a:r>
          </a:p>
        </p:txBody>
      </p:sp>
      <p:sp>
        <p:nvSpPr>
          <p:cNvPr id="17" name="Retângulo 16"/>
          <p:cNvSpPr/>
          <p:nvPr/>
        </p:nvSpPr>
        <p:spPr>
          <a:xfrm>
            <a:off x="4906975" y="4399819"/>
            <a:ext cx="3754090" cy="1754326"/>
          </a:xfrm>
          <a:prstGeom prst="rect">
            <a:avLst/>
          </a:prstGeom>
          <a:ln>
            <a:noFill/>
          </a:ln>
        </p:spPr>
        <p:txBody>
          <a:bodyPr wrap="square">
            <a:spAutoFit/>
          </a:bodyPr>
          <a:lstStyle/>
          <a:p>
            <a:pPr algn="just"/>
            <a:r>
              <a:rPr lang="pt-BR" b="1" dirty="0">
                <a:latin typeface="Calibri" panose="020F0502020204030204" pitchFamily="34" charset="0"/>
                <a:ea typeface="Times New Roman" panose="02020603050405020304" pitchFamily="18" charset="0"/>
                <a:cs typeface="Calibri" panose="020F0502020204030204" pitchFamily="34" charset="0"/>
              </a:rPr>
              <a:t>Quem controla o limite máximo de venda dos Agricultores Familiares:</a:t>
            </a:r>
          </a:p>
          <a:p>
            <a:pPr marL="285750" indent="-285750" algn="just">
              <a:buFont typeface="Wingdings" panose="05000000000000000000" pitchFamily="2" charset="2"/>
              <a:buChar char="§"/>
            </a:pPr>
            <a:r>
              <a:rPr lang="pt-BR" b="1" dirty="0">
                <a:latin typeface="Calibri" panose="020F0502020204030204" pitchFamily="34" charset="0"/>
                <a:cs typeface="Calibri" panose="020F0502020204030204" pitchFamily="34" charset="0"/>
              </a:rPr>
              <a:t>Grupos formais : cooperativas e/ou associações </a:t>
            </a:r>
          </a:p>
          <a:p>
            <a:pPr marL="285750" indent="-285750" algn="just">
              <a:buFont typeface="Wingdings" panose="05000000000000000000" pitchFamily="2" charset="2"/>
              <a:buChar char="§"/>
            </a:pPr>
            <a:r>
              <a:rPr lang="pt-BR" b="1" dirty="0">
                <a:latin typeface="Calibri" panose="020F0502020204030204" pitchFamily="34" charset="0"/>
                <a:cs typeface="Calibri" panose="020F0502020204030204" pitchFamily="34" charset="0"/>
              </a:rPr>
              <a:t>Grupos informais e agricultores individuais: Entidade Executora</a:t>
            </a:r>
          </a:p>
        </p:txBody>
      </p:sp>
      <p:sp>
        <p:nvSpPr>
          <p:cNvPr id="20" name="Retângulo 19"/>
          <p:cNvSpPr/>
          <p:nvPr/>
        </p:nvSpPr>
        <p:spPr>
          <a:xfrm>
            <a:off x="4906974" y="2984958"/>
            <a:ext cx="3744417" cy="1200329"/>
          </a:xfrm>
          <a:prstGeom prst="rect">
            <a:avLst/>
          </a:prstGeom>
          <a:ln>
            <a:noFill/>
          </a:ln>
        </p:spPr>
        <p:txBody>
          <a:bodyPr wrap="square">
            <a:spAutoFit/>
          </a:bodyPr>
          <a:lstStyle/>
          <a:p>
            <a:pPr marL="185738" indent="-185738" algn="just">
              <a:buFont typeface="Wingdings" panose="05000000000000000000" pitchFamily="2" charset="2"/>
              <a:buChar char="§"/>
            </a:pPr>
            <a:r>
              <a:rPr lang="pt-BR" b="1" dirty="0">
                <a:latin typeface="Calibri" panose="020F0502020204030204" pitchFamily="34" charset="0"/>
                <a:ea typeface="Times New Roman" panose="02020603050405020304" pitchFamily="18" charset="0"/>
                <a:cs typeface="Calibri" panose="020F0502020204030204" pitchFamily="34" charset="0"/>
              </a:rPr>
              <a:t>Limite por DAP – Unidade Familiar de Produção Agrária (UFPA);</a:t>
            </a:r>
          </a:p>
          <a:p>
            <a:pPr marL="185738" indent="-185738" algn="just">
              <a:buFont typeface="Wingdings" panose="05000000000000000000" pitchFamily="2" charset="2"/>
              <a:buChar char="§"/>
            </a:pPr>
            <a:r>
              <a:rPr lang="pt-BR" b="1" dirty="0">
                <a:latin typeface="Calibri" panose="020F0502020204030204" pitchFamily="34" charset="0"/>
                <a:ea typeface="Times New Roman" panose="02020603050405020304" pitchFamily="18" charset="0"/>
                <a:cs typeface="Calibri" panose="020F0502020204030204" pitchFamily="34" charset="0"/>
              </a:rPr>
              <a:t>Limite por ano – ano civil - </a:t>
            </a:r>
            <a:r>
              <a:rPr lang="pt-BR" b="1" dirty="0" err="1">
                <a:latin typeface="Calibri" panose="020F0502020204030204" pitchFamily="34" charset="0"/>
                <a:ea typeface="Times New Roman" panose="02020603050405020304" pitchFamily="18" charset="0"/>
                <a:cs typeface="Calibri" panose="020F0502020204030204" pitchFamily="34" charset="0"/>
              </a:rPr>
              <a:t>jan_dez</a:t>
            </a:r>
            <a:r>
              <a:rPr lang="pt-BR" b="1" dirty="0">
                <a:latin typeface="Calibri" panose="020F0502020204030204" pitchFamily="34" charset="0"/>
                <a:ea typeface="Times New Roman" panose="02020603050405020304" pitchFamily="18" charset="0"/>
                <a:cs typeface="Calibri" panose="020F0502020204030204" pitchFamily="34" charset="0"/>
              </a:rPr>
              <a:t>;</a:t>
            </a:r>
          </a:p>
          <a:p>
            <a:pPr marL="185738" indent="-185738" algn="just">
              <a:buFont typeface="Wingdings" panose="05000000000000000000" pitchFamily="2" charset="2"/>
              <a:buChar char="§"/>
            </a:pPr>
            <a:r>
              <a:rPr lang="pt-BR" b="1" dirty="0">
                <a:latin typeface="Calibri" panose="020F0502020204030204" pitchFamily="34" charset="0"/>
                <a:cs typeface="Calibri" panose="020F0502020204030204" pitchFamily="34" charset="0"/>
              </a:rPr>
              <a:t>Limite é por Entidade Executora. </a:t>
            </a:r>
          </a:p>
        </p:txBody>
      </p:sp>
      <p:pic>
        <p:nvPicPr>
          <p:cNvPr id="14"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904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179512" y="980728"/>
            <a:ext cx="8640961" cy="61298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accent6">
                    <a:lumMod val="50000"/>
                  </a:schemeClr>
                </a:solidFill>
                <a:ea typeface="Segoe UI Emoji" panose="020B0502040204020203" pitchFamily="34" charset="0"/>
                <a:cs typeface="Times New Roman" panose="02020603050405020304" pitchFamily="18" charset="0"/>
              </a:rPr>
              <a:t>Passo a passo para realizar a compra da agricultura familiar para o PNAE </a:t>
            </a:r>
          </a:p>
        </p:txBody>
      </p:sp>
      <p:sp>
        <p:nvSpPr>
          <p:cNvPr id="10" name="Retângulo de cantos arredondados 9"/>
          <p:cNvSpPr/>
          <p:nvPr/>
        </p:nvSpPr>
        <p:spPr>
          <a:xfrm>
            <a:off x="294433" y="1802726"/>
            <a:ext cx="6005759" cy="504056"/>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2000" b="1" dirty="0">
                <a:solidFill>
                  <a:schemeClr val="accent6">
                    <a:lumMod val="50000"/>
                  </a:schemeClr>
                </a:solidFill>
              </a:rPr>
              <a:t>7. RECEBIMENTO E SELEÇÃO DOS PROJETOS DE VENDA</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3" name="Retângulo 2"/>
          <p:cNvSpPr/>
          <p:nvPr/>
        </p:nvSpPr>
        <p:spPr>
          <a:xfrm>
            <a:off x="298997" y="2275972"/>
            <a:ext cx="8310015" cy="4247317"/>
          </a:xfrm>
          <a:prstGeom prst="rect">
            <a:avLst/>
          </a:prstGeom>
          <a:ln>
            <a:noFill/>
          </a:ln>
        </p:spPr>
        <p:txBody>
          <a:bodyPr wrap="square">
            <a:spAutoFit/>
          </a:bodyPr>
          <a:lstStyle/>
          <a:p>
            <a:pPr marL="285750" indent="-285750" algn="just">
              <a:lnSpc>
                <a:spcPct val="150000"/>
              </a:lnSpc>
              <a:buFont typeface="Wingdings" panose="05000000000000000000" pitchFamily="2" charset="2"/>
              <a:buChar char="§"/>
            </a:pPr>
            <a:r>
              <a:rPr lang="pt-BR" b="1" dirty="0"/>
              <a:t>Realizar a seleção dos projetos de venda por </a:t>
            </a:r>
            <a:r>
              <a:rPr lang="pt-BR" b="1" u="sng" dirty="0"/>
              <a:t>grupo de prioridade</a:t>
            </a:r>
            <a:r>
              <a:rPr lang="pt-BR" dirty="0"/>
              <a:t>:</a:t>
            </a:r>
            <a:endParaRPr lang="pt-BR" b="1" dirty="0">
              <a:cs typeface="Calibri" panose="020F0502020204030204" pitchFamily="34" charset="0"/>
            </a:endParaRPr>
          </a:p>
          <a:p>
            <a:pPr algn="just">
              <a:lnSpc>
                <a:spcPct val="150000"/>
              </a:lnSpc>
            </a:pPr>
            <a:r>
              <a:rPr lang="pt-BR" b="1" dirty="0">
                <a:cs typeface="Calibri" panose="020F0502020204030204" pitchFamily="34" charset="0"/>
              </a:rPr>
              <a:t>1º  Grupo de projetos de </a:t>
            </a:r>
            <a:r>
              <a:rPr lang="pt-BR" b="1" dirty="0">
                <a:solidFill>
                  <a:schemeClr val="accent6">
                    <a:lumMod val="50000"/>
                  </a:schemeClr>
                </a:solidFill>
                <a:cs typeface="Calibri" panose="020F0502020204030204" pitchFamily="34" charset="0"/>
              </a:rPr>
              <a:t>fornecedores locais</a:t>
            </a:r>
            <a:r>
              <a:rPr lang="pt-BR" b="1" dirty="0">
                <a:cs typeface="Calibri" panose="020F0502020204030204" pitchFamily="34" charset="0"/>
              </a:rPr>
              <a:t>;</a:t>
            </a:r>
          </a:p>
          <a:p>
            <a:pPr algn="just">
              <a:lnSpc>
                <a:spcPct val="150000"/>
              </a:lnSpc>
            </a:pPr>
            <a:r>
              <a:rPr lang="pt-BR" b="1" dirty="0">
                <a:cs typeface="Calibri" panose="020F0502020204030204" pitchFamily="34" charset="0"/>
              </a:rPr>
              <a:t>2º Grupo de projetos de </a:t>
            </a:r>
            <a:r>
              <a:rPr lang="pt-BR" b="1" dirty="0">
                <a:solidFill>
                  <a:schemeClr val="accent6">
                    <a:lumMod val="50000"/>
                  </a:schemeClr>
                </a:solidFill>
                <a:cs typeface="Calibri" panose="020F0502020204030204" pitchFamily="34" charset="0"/>
              </a:rPr>
              <a:t>fornecedores de Região Geográfica Imediata</a:t>
            </a:r>
            <a:r>
              <a:rPr lang="pt-BR" b="1" dirty="0">
                <a:cs typeface="Calibri" panose="020F0502020204030204" pitchFamily="34" charset="0"/>
              </a:rPr>
              <a:t>; </a:t>
            </a:r>
          </a:p>
          <a:p>
            <a:pPr algn="just">
              <a:lnSpc>
                <a:spcPct val="150000"/>
              </a:lnSpc>
            </a:pPr>
            <a:r>
              <a:rPr lang="pt-BR" b="1" dirty="0">
                <a:cs typeface="Calibri" panose="020F0502020204030204" pitchFamily="34" charset="0"/>
              </a:rPr>
              <a:t>3º Grupo de projetos de </a:t>
            </a:r>
            <a:r>
              <a:rPr lang="pt-BR" b="1" dirty="0">
                <a:solidFill>
                  <a:schemeClr val="accent6">
                    <a:lumMod val="50000"/>
                  </a:schemeClr>
                </a:solidFill>
                <a:cs typeface="Calibri" panose="020F0502020204030204" pitchFamily="34" charset="0"/>
              </a:rPr>
              <a:t>fornecedores da Região Geográfica Intermediária</a:t>
            </a:r>
            <a:r>
              <a:rPr lang="pt-BR" b="1" dirty="0">
                <a:cs typeface="Calibri" panose="020F0502020204030204" pitchFamily="34" charset="0"/>
              </a:rPr>
              <a:t>;</a:t>
            </a:r>
          </a:p>
          <a:p>
            <a:pPr algn="just">
              <a:lnSpc>
                <a:spcPct val="150000"/>
              </a:lnSpc>
            </a:pPr>
            <a:r>
              <a:rPr lang="pt-BR" b="1" dirty="0">
                <a:cs typeface="Calibri" panose="020F0502020204030204" pitchFamily="34" charset="0"/>
              </a:rPr>
              <a:t>4º Grupo de projetos do </a:t>
            </a:r>
            <a:r>
              <a:rPr lang="pt-BR" b="1" dirty="0">
                <a:solidFill>
                  <a:schemeClr val="accent6">
                    <a:lumMod val="50000"/>
                  </a:schemeClr>
                </a:solidFill>
                <a:cs typeface="Calibri" panose="020F0502020204030204" pitchFamily="34" charset="0"/>
              </a:rPr>
              <a:t>estado;</a:t>
            </a:r>
          </a:p>
          <a:p>
            <a:pPr algn="just">
              <a:lnSpc>
                <a:spcPct val="150000"/>
              </a:lnSpc>
            </a:pPr>
            <a:r>
              <a:rPr lang="pt-BR" b="1" dirty="0">
                <a:cs typeface="Calibri" panose="020F0502020204030204" pitchFamily="34" charset="0"/>
              </a:rPr>
              <a:t>5º Grupos de projetos do </a:t>
            </a:r>
            <a:r>
              <a:rPr lang="pt-BR" b="1" dirty="0">
                <a:solidFill>
                  <a:schemeClr val="accent6">
                    <a:lumMod val="50000"/>
                  </a:schemeClr>
                </a:solidFill>
                <a:cs typeface="Calibri" panose="020F0502020204030204" pitchFamily="34" charset="0"/>
              </a:rPr>
              <a:t>País.</a:t>
            </a:r>
          </a:p>
          <a:p>
            <a:pPr algn="just">
              <a:lnSpc>
                <a:spcPct val="150000"/>
              </a:lnSpc>
            </a:pPr>
            <a:r>
              <a:rPr lang="pt-BR" b="1" dirty="0">
                <a:cs typeface="Calibri" panose="020F0502020204030204" pitchFamily="34" charset="0"/>
              </a:rPr>
              <a:t>APENAS quando as Entidades Executoras não obtiverem as quantidades necessárias de produtos oriundos de agricultores familiares locais, estas  deverão ser complementadas com propostas de produtores das regiões  geográficas imediatas, intermediárias, do estado e do país, nesta ordem de prioridade.</a:t>
            </a:r>
            <a:endParaRPr lang="pt-BR" b="1" dirty="0">
              <a:solidFill>
                <a:schemeClr val="accent6">
                  <a:lumMod val="50000"/>
                </a:schemeClr>
              </a:solidFill>
              <a:cs typeface="Calibri" panose="020F0502020204030204" pitchFamily="34" charset="0"/>
            </a:endParaRPr>
          </a:p>
        </p:txBody>
      </p:sp>
      <p:sp>
        <p:nvSpPr>
          <p:cNvPr id="6" name="Balão de Pensamento: Nuvem 5">
            <a:extLst>
              <a:ext uri="{FF2B5EF4-FFF2-40B4-BE49-F238E27FC236}">
                <a16:creationId xmlns:a16="http://schemas.microsoft.com/office/drawing/2014/main" id="{708816A5-3B72-4CFE-974C-5E5B09BB4FCE}"/>
              </a:ext>
            </a:extLst>
          </p:cNvPr>
          <p:cNvSpPr/>
          <p:nvPr/>
        </p:nvSpPr>
        <p:spPr>
          <a:xfrm>
            <a:off x="7020272" y="1761105"/>
            <a:ext cx="1976011" cy="1987828"/>
          </a:xfrm>
          <a:prstGeom prst="cloudCallou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accent6">
                    <a:lumMod val="50000"/>
                  </a:schemeClr>
                </a:solidFill>
              </a:rPr>
              <a:t>Regiões Geográficas IBGE 2017 </a:t>
            </a:r>
          </a:p>
        </p:txBody>
      </p:sp>
      <p:pic>
        <p:nvPicPr>
          <p:cNvPr id="11"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480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179512" y="980728"/>
            <a:ext cx="8640961" cy="61298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accent6">
                    <a:lumMod val="50000"/>
                  </a:schemeClr>
                </a:solidFill>
                <a:ea typeface="Segoe UI Emoji" panose="020B0502040204020203" pitchFamily="34" charset="0"/>
                <a:cs typeface="Times New Roman" panose="02020603050405020304" pitchFamily="18" charset="0"/>
              </a:rPr>
              <a:t>Passo a passo para realizar a compra da agricultura familiar para o PNAE </a:t>
            </a:r>
          </a:p>
        </p:txBody>
      </p:sp>
      <p:sp>
        <p:nvSpPr>
          <p:cNvPr id="10" name="Retângulo de cantos arredondados 9"/>
          <p:cNvSpPr/>
          <p:nvPr/>
        </p:nvSpPr>
        <p:spPr>
          <a:xfrm>
            <a:off x="294433" y="1802726"/>
            <a:ext cx="6221783" cy="504056"/>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2000" b="1" dirty="0">
                <a:solidFill>
                  <a:schemeClr val="accent6">
                    <a:lumMod val="50000"/>
                  </a:schemeClr>
                </a:solidFill>
              </a:rPr>
              <a:t>7. RECEBIMENTO E SELEÇÃO DOS PROJETOS DE VENDA</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3" name="Retângulo 2"/>
          <p:cNvSpPr/>
          <p:nvPr/>
        </p:nvSpPr>
        <p:spPr>
          <a:xfrm>
            <a:off x="294433" y="2441506"/>
            <a:ext cx="8310015" cy="3416320"/>
          </a:xfrm>
          <a:prstGeom prst="rect">
            <a:avLst/>
          </a:prstGeom>
          <a:ln>
            <a:noFill/>
          </a:ln>
        </p:spPr>
        <p:txBody>
          <a:bodyPr wrap="square">
            <a:spAutoFit/>
          </a:bodyPr>
          <a:lstStyle/>
          <a:p>
            <a:pPr marL="285750" indent="-285750" algn="just">
              <a:lnSpc>
                <a:spcPct val="150000"/>
              </a:lnSpc>
              <a:buFont typeface="Wingdings" panose="05000000000000000000" pitchFamily="2" charset="2"/>
              <a:buChar char="§"/>
            </a:pPr>
            <a:r>
              <a:rPr lang="pt-BR" b="1" dirty="0">
                <a:cs typeface="Times New Roman" panose="02020603050405020304" pitchFamily="18" charset="0"/>
              </a:rPr>
              <a:t>Em </a:t>
            </a:r>
            <a:r>
              <a:rPr lang="pt-BR" b="1" u="sng" dirty="0">
                <a:cs typeface="Times New Roman" panose="02020603050405020304" pitchFamily="18" charset="0"/>
              </a:rPr>
              <a:t>cada grupo  de projeto</a:t>
            </a:r>
            <a:r>
              <a:rPr lang="pt-BR" b="1" dirty="0">
                <a:cs typeface="Times New Roman" panose="02020603050405020304" pitchFamily="18" charset="0"/>
              </a:rPr>
              <a:t> observar:</a:t>
            </a:r>
          </a:p>
          <a:p>
            <a:pPr algn="just">
              <a:lnSpc>
                <a:spcPct val="150000"/>
              </a:lnSpc>
            </a:pPr>
            <a:r>
              <a:rPr lang="pt-BR" b="1" dirty="0">
                <a:cs typeface="Times New Roman" panose="02020603050405020304" pitchFamily="18" charset="0"/>
              </a:rPr>
              <a:t>1º Os </a:t>
            </a:r>
            <a:r>
              <a:rPr lang="pt-BR" b="1" dirty="0">
                <a:solidFill>
                  <a:schemeClr val="accent6">
                    <a:lumMod val="50000"/>
                  </a:schemeClr>
                </a:solidFill>
                <a:cs typeface="Times New Roman" panose="02020603050405020304" pitchFamily="18" charset="0"/>
              </a:rPr>
              <a:t>assentamentos de reforma agrária</a:t>
            </a:r>
            <a:r>
              <a:rPr lang="pt-BR" b="1" dirty="0">
                <a:cs typeface="Times New Roman" panose="02020603050405020304" pitchFamily="18" charset="0"/>
              </a:rPr>
              <a:t>, as </a:t>
            </a:r>
            <a:r>
              <a:rPr lang="pt-BR" b="1" dirty="0">
                <a:solidFill>
                  <a:schemeClr val="accent6">
                    <a:lumMod val="50000"/>
                  </a:schemeClr>
                </a:solidFill>
                <a:cs typeface="Times New Roman" panose="02020603050405020304" pitchFamily="18" charset="0"/>
              </a:rPr>
              <a:t>comunidades tradicionais indígenas </a:t>
            </a:r>
            <a:r>
              <a:rPr lang="pt-BR" b="1" dirty="0">
                <a:cs typeface="Times New Roman" panose="02020603050405020304" pitchFamily="18" charset="0"/>
              </a:rPr>
              <a:t>e as </a:t>
            </a:r>
            <a:r>
              <a:rPr lang="pt-BR" b="1" dirty="0">
                <a:solidFill>
                  <a:schemeClr val="accent6">
                    <a:lumMod val="50000"/>
                  </a:schemeClr>
                </a:solidFill>
                <a:cs typeface="Times New Roman" panose="02020603050405020304" pitchFamily="18" charset="0"/>
              </a:rPr>
              <a:t>comunidades quilombolas</a:t>
            </a:r>
            <a:r>
              <a:rPr lang="pt-BR" b="1" dirty="0">
                <a:cs typeface="Times New Roman" panose="02020603050405020304" pitchFamily="18" charset="0"/>
              </a:rPr>
              <a:t>, não havendo prioridade entre estes;</a:t>
            </a:r>
          </a:p>
          <a:p>
            <a:pPr algn="just">
              <a:lnSpc>
                <a:spcPct val="150000"/>
              </a:lnSpc>
            </a:pPr>
            <a:r>
              <a:rPr lang="pt-BR" b="1" dirty="0">
                <a:cs typeface="Times New Roman" panose="02020603050405020304" pitchFamily="18" charset="0"/>
              </a:rPr>
              <a:t>2º Os fornecedores de gêneros alimentícios </a:t>
            </a:r>
            <a:r>
              <a:rPr lang="pt-BR" b="1" dirty="0">
                <a:solidFill>
                  <a:schemeClr val="accent6">
                    <a:lumMod val="50000"/>
                  </a:schemeClr>
                </a:solidFill>
                <a:cs typeface="Times New Roman" panose="02020603050405020304" pitchFamily="18" charset="0"/>
              </a:rPr>
              <a:t>certificados como orgânicos ou agroecológicos</a:t>
            </a:r>
            <a:r>
              <a:rPr lang="pt-BR" b="1" dirty="0">
                <a:cs typeface="Times New Roman" panose="02020603050405020304" pitchFamily="18" charset="0"/>
              </a:rPr>
              <a:t>, segundo a Lei nº 10.831/2003;</a:t>
            </a:r>
          </a:p>
          <a:p>
            <a:pPr algn="just">
              <a:lnSpc>
                <a:spcPct val="150000"/>
              </a:lnSpc>
            </a:pPr>
            <a:r>
              <a:rPr lang="pt-BR" b="1" dirty="0">
                <a:cs typeface="Times New Roman" panose="02020603050405020304" pitchFamily="18" charset="0"/>
              </a:rPr>
              <a:t>3º Os </a:t>
            </a:r>
            <a:r>
              <a:rPr lang="pt-BR" b="1" dirty="0">
                <a:solidFill>
                  <a:schemeClr val="accent6">
                    <a:lumMod val="50000"/>
                  </a:schemeClr>
                </a:solidFill>
                <a:cs typeface="Times New Roman" panose="02020603050405020304" pitchFamily="18" charset="0"/>
              </a:rPr>
              <a:t>Grupos Formais </a:t>
            </a:r>
            <a:r>
              <a:rPr lang="pt-BR" b="1" dirty="0">
                <a:cs typeface="Times New Roman" panose="02020603050405020304" pitchFamily="18" charset="0"/>
              </a:rPr>
              <a:t>(DAP Jurídica) prioritários aos </a:t>
            </a:r>
            <a:r>
              <a:rPr lang="pt-BR" b="1" dirty="0">
                <a:solidFill>
                  <a:schemeClr val="accent6">
                    <a:lumMod val="50000"/>
                  </a:schemeClr>
                </a:solidFill>
                <a:cs typeface="Times New Roman" panose="02020603050405020304" pitchFamily="18" charset="0"/>
              </a:rPr>
              <a:t>Grupos Informais </a:t>
            </a:r>
            <a:r>
              <a:rPr lang="pt-BR" b="1" dirty="0">
                <a:cs typeface="Times New Roman" panose="02020603050405020304" pitchFamily="18" charset="0"/>
              </a:rPr>
              <a:t>(DAP Física); </a:t>
            </a:r>
          </a:p>
          <a:p>
            <a:pPr algn="just">
              <a:lnSpc>
                <a:spcPct val="150000"/>
              </a:lnSpc>
            </a:pPr>
            <a:r>
              <a:rPr lang="pt-BR" b="1" dirty="0">
                <a:cs typeface="Times New Roman" panose="02020603050405020304" pitchFamily="18" charset="0"/>
              </a:rPr>
              <a:t>     Grupos Informais são prioritários aos </a:t>
            </a:r>
            <a:r>
              <a:rPr lang="pt-BR" b="1" dirty="0">
                <a:solidFill>
                  <a:schemeClr val="accent6">
                    <a:lumMod val="50000"/>
                  </a:schemeClr>
                </a:solidFill>
                <a:cs typeface="Times New Roman" panose="02020603050405020304" pitchFamily="18" charset="0"/>
              </a:rPr>
              <a:t>Fornecedores Individuais </a:t>
            </a:r>
            <a:r>
              <a:rPr lang="pt-BR" b="1" dirty="0">
                <a:cs typeface="Times New Roman" panose="02020603050405020304" pitchFamily="18" charset="0"/>
              </a:rPr>
              <a:t>(DAP Física); </a:t>
            </a:r>
          </a:p>
          <a:p>
            <a:pPr algn="just">
              <a:lnSpc>
                <a:spcPct val="150000"/>
              </a:lnSpc>
            </a:pPr>
            <a:r>
              <a:rPr lang="pt-BR" b="1" dirty="0">
                <a:cs typeface="Times New Roman" panose="02020603050405020304" pitchFamily="18" charset="0"/>
              </a:rPr>
              <a:t>     Fornecedores Individuais sobre Cooperativas Centrais da Agricultura Familiar .</a:t>
            </a:r>
          </a:p>
        </p:txBody>
      </p:sp>
      <p:pic>
        <p:nvPicPr>
          <p:cNvPr id="9"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81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CaixaDeTexto 8"/>
          <p:cNvSpPr txBox="1"/>
          <p:nvPr/>
        </p:nvSpPr>
        <p:spPr>
          <a:xfrm>
            <a:off x="251520" y="332488"/>
            <a:ext cx="8525518" cy="144655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endParaRPr lang="pt-BR" sz="800" b="1" cap="small" dirty="0">
              <a:solidFill>
                <a:schemeClr val="accent1"/>
              </a:solidFill>
              <a:latin typeface="+mj-lt"/>
              <a:cs typeface="Arial" panose="020B0604020202020204" pitchFamily="34" charset="0"/>
            </a:endParaRPr>
          </a:p>
          <a:p>
            <a:pPr algn="ctr">
              <a:defRPr/>
            </a:pPr>
            <a:r>
              <a:rPr lang="pt-BR" sz="3600" b="1" cap="small" dirty="0">
                <a:solidFill>
                  <a:schemeClr val="accent6">
                    <a:lumMod val="50000"/>
                  </a:schemeClr>
                </a:solidFill>
                <a:cs typeface="Arial" panose="020B0604020202020204" pitchFamily="34" charset="0"/>
              </a:rPr>
              <a:t>Programa Nacional de Alimentação Escolar (PNAE/FNDE/MEC)</a:t>
            </a:r>
          </a:p>
          <a:p>
            <a:pPr algn="ctr">
              <a:defRPr/>
            </a:pPr>
            <a:endParaRPr lang="pt-BR" sz="800" dirty="0">
              <a:solidFill>
                <a:schemeClr val="accent1"/>
              </a:solidFill>
              <a:latin typeface="+mj-lt"/>
              <a:cs typeface="Arial" panose="020B0604020202020204" pitchFamily="34" charset="0"/>
            </a:endParaRPr>
          </a:p>
        </p:txBody>
      </p:sp>
      <p:sp>
        <p:nvSpPr>
          <p:cNvPr id="2" name="Retângulo 1"/>
          <p:cNvSpPr/>
          <p:nvPr/>
        </p:nvSpPr>
        <p:spPr>
          <a:xfrm>
            <a:off x="3851920" y="2040988"/>
            <a:ext cx="4899129" cy="4216539"/>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pPr algn="ctr" defTabSz="209550">
              <a:tabLst>
                <a:tab pos="0" algn="l"/>
                <a:tab pos="185738" algn="l"/>
                <a:tab pos="271463" algn="l"/>
                <a:tab pos="357188" algn="l"/>
                <a:tab pos="628650" algn="l"/>
              </a:tabLst>
            </a:pPr>
            <a:endParaRPr lang="pt-BR" sz="800" b="1" dirty="0">
              <a:solidFill>
                <a:srgbClr val="C00000"/>
              </a:solidFill>
              <a:latin typeface="+mj-lt"/>
              <a:ea typeface="Segoe UI Historic" panose="020B0502040204020203" pitchFamily="34" charset="0"/>
              <a:cs typeface="Segoe UI Historic" panose="020B0502040204020203" pitchFamily="34" charset="0"/>
            </a:endParaRPr>
          </a:p>
          <a:p>
            <a:pPr algn="ctr" defTabSz="209550">
              <a:tabLst>
                <a:tab pos="0" algn="l"/>
                <a:tab pos="185738" algn="l"/>
                <a:tab pos="271463" algn="l"/>
                <a:tab pos="357188" algn="l"/>
                <a:tab pos="628650" algn="l"/>
              </a:tabLst>
            </a:pPr>
            <a:r>
              <a:rPr lang="pt-BR" sz="2600" b="1" dirty="0">
                <a:solidFill>
                  <a:schemeClr val="accent6">
                    <a:lumMod val="50000"/>
                  </a:schemeClr>
                </a:solidFill>
                <a:ea typeface="Segoe UI Historic" panose="020B0502040204020203" pitchFamily="34" charset="0"/>
                <a:cs typeface="Segoe UI Historic" panose="020B0502040204020203" pitchFamily="34" charset="0"/>
              </a:rPr>
              <a:t>Aquisição de Gêneros Alimentícios provenientes </a:t>
            </a:r>
            <a:r>
              <a:rPr lang="pt-BR" sz="2600" b="1" i="1" dirty="0" smtClean="0">
                <a:solidFill>
                  <a:schemeClr val="accent6">
                    <a:lumMod val="50000"/>
                  </a:schemeClr>
                </a:solidFill>
                <a:ea typeface="Segoe UI Historic" panose="020B0502040204020203" pitchFamily="34" charset="0"/>
                <a:cs typeface="Segoe UI Historic" panose="020B0502040204020203" pitchFamily="34" charset="0"/>
              </a:rPr>
              <a:t>diretamente</a:t>
            </a:r>
            <a:r>
              <a:rPr lang="pt-BR" sz="2600" b="1" dirty="0" smtClean="0">
                <a:solidFill>
                  <a:schemeClr val="accent6">
                    <a:lumMod val="50000"/>
                  </a:schemeClr>
                </a:solidFill>
                <a:ea typeface="Segoe UI Historic" panose="020B0502040204020203" pitchFamily="34" charset="0"/>
                <a:cs typeface="Segoe UI Historic" panose="020B0502040204020203" pitchFamily="34" charset="0"/>
              </a:rPr>
              <a:t> da </a:t>
            </a:r>
            <a:r>
              <a:rPr lang="pt-BR" sz="2600" b="1" dirty="0">
                <a:solidFill>
                  <a:schemeClr val="accent6">
                    <a:lumMod val="50000"/>
                  </a:schemeClr>
                </a:solidFill>
                <a:ea typeface="Segoe UI Historic" panose="020B0502040204020203" pitchFamily="34" charset="0"/>
                <a:cs typeface="Segoe UI Historic" panose="020B0502040204020203" pitchFamily="34" charset="0"/>
              </a:rPr>
              <a:t>Agricultura Familiar para o PNAE.</a:t>
            </a:r>
          </a:p>
          <a:p>
            <a:pPr algn="ctr" defTabSz="209550">
              <a:tabLst>
                <a:tab pos="0" algn="l"/>
                <a:tab pos="185738" algn="l"/>
                <a:tab pos="271463" algn="l"/>
                <a:tab pos="357188" algn="l"/>
                <a:tab pos="628650" algn="l"/>
              </a:tabLst>
            </a:pPr>
            <a:endParaRPr lang="pt-BR" sz="1200" b="1" dirty="0">
              <a:solidFill>
                <a:schemeClr val="accent6">
                  <a:lumMod val="50000"/>
                </a:schemeClr>
              </a:solidFill>
              <a:ea typeface="Segoe UI Historic" panose="020B0502040204020203" pitchFamily="34" charset="0"/>
              <a:cs typeface="Segoe UI Historic" panose="020B0502040204020203" pitchFamily="34" charset="0"/>
            </a:endParaRPr>
          </a:p>
          <a:p>
            <a:pPr marL="633413" indent="-368300" algn="just">
              <a:buFont typeface="Arial" panose="020B0604020202020204" pitchFamily="34" charset="0"/>
              <a:buChar char="•"/>
            </a:pPr>
            <a:r>
              <a:rPr lang="pt-BR" sz="2400" b="1" dirty="0">
                <a:solidFill>
                  <a:schemeClr val="accent6">
                    <a:lumMod val="50000"/>
                  </a:schemeClr>
                </a:solidFill>
                <a:ea typeface="Segoe UI Historic" panose="020B0502040204020203" pitchFamily="34" charset="0"/>
                <a:cs typeface="Segoe UI Historic" panose="020B0502040204020203" pitchFamily="34" charset="0"/>
              </a:rPr>
              <a:t>Lei Federal nº 11.947/2009</a:t>
            </a:r>
          </a:p>
          <a:p>
            <a:pPr marL="633413" indent="-368300" algn="just">
              <a:buFont typeface="Arial" panose="020B0604020202020204" pitchFamily="34" charset="0"/>
              <a:buChar char="•"/>
            </a:pPr>
            <a:r>
              <a:rPr lang="pt-BR" altLang="pt-BR" sz="2400" b="1" dirty="0">
                <a:solidFill>
                  <a:schemeClr val="accent6">
                    <a:lumMod val="50000"/>
                  </a:schemeClr>
                </a:solidFill>
              </a:rPr>
              <a:t>Lei Federal nº 13.987/2020</a:t>
            </a:r>
            <a:endParaRPr lang="pt-BR" sz="2400" b="1" dirty="0">
              <a:solidFill>
                <a:schemeClr val="accent6">
                  <a:lumMod val="50000"/>
                </a:schemeClr>
              </a:solidFill>
              <a:ea typeface="Segoe UI Historic" panose="020B0502040204020203" pitchFamily="34" charset="0"/>
              <a:cs typeface="Segoe UI Historic" panose="020B0502040204020203" pitchFamily="34" charset="0"/>
            </a:endParaRPr>
          </a:p>
          <a:p>
            <a:pPr marL="633413" indent="-368300" algn="just">
              <a:buFont typeface="Arial" panose="020B0604020202020204" pitchFamily="34" charset="0"/>
              <a:buChar char="•"/>
            </a:pPr>
            <a:r>
              <a:rPr lang="pt-BR" sz="2400" b="1" dirty="0">
                <a:solidFill>
                  <a:schemeClr val="accent6">
                    <a:lumMod val="50000"/>
                  </a:schemeClr>
                </a:solidFill>
              </a:rPr>
              <a:t>Resolução FNDE nº 06/2020</a:t>
            </a:r>
          </a:p>
          <a:p>
            <a:pPr marL="633413" indent="-368300" algn="just">
              <a:buFont typeface="Arial" panose="020B0604020202020204" pitchFamily="34" charset="0"/>
              <a:buChar char="•"/>
            </a:pPr>
            <a:r>
              <a:rPr lang="pt-BR" sz="2400" b="1" dirty="0">
                <a:solidFill>
                  <a:schemeClr val="accent6">
                    <a:lumMod val="50000"/>
                  </a:schemeClr>
                </a:solidFill>
              </a:rPr>
              <a:t>Resolução FNDE nº 02/2020</a:t>
            </a:r>
          </a:p>
          <a:p>
            <a:pPr marL="633413" indent="-368300" algn="just">
              <a:buFont typeface="Arial" panose="020B0604020202020204" pitchFamily="34" charset="0"/>
              <a:buChar char="•"/>
            </a:pPr>
            <a:r>
              <a:rPr lang="pt-BR" sz="2400" b="1" dirty="0">
                <a:solidFill>
                  <a:schemeClr val="accent6">
                    <a:lumMod val="50000"/>
                  </a:schemeClr>
                </a:solidFill>
                <a:ea typeface="Segoe UI Historic" panose="020B0502040204020203" pitchFamily="34" charset="0"/>
                <a:cs typeface="Segoe UI Historic" panose="020B0502040204020203" pitchFamily="34" charset="0"/>
              </a:rPr>
              <a:t>Resolução FNDE nº 20/2020</a:t>
            </a:r>
          </a:p>
          <a:p>
            <a:pPr marL="633413" indent="-368300" algn="just">
              <a:buFont typeface="Arial" panose="020B0604020202020204" pitchFamily="34" charset="0"/>
              <a:buChar char="•"/>
            </a:pPr>
            <a:r>
              <a:rPr lang="pt-BR" sz="2400" b="1" dirty="0">
                <a:solidFill>
                  <a:schemeClr val="accent6">
                    <a:lumMod val="50000"/>
                  </a:schemeClr>
                </a:solidFill>
                <a:ea typeface="Segoe UI Historic" panose="020B0502040204020203" pitchFamily="34" charset="0"/>
                <a:cs typeface="Segoe UI Historic" panose="020B0502040204020203" pitchFamily="34" charset="0"/>
              </a:rPr>
              <a:t>Lei de Licitação (contratos)</a:t>
            </a:r>
          </a:p>
        </p:txBody>
      </p:sp>
      <p:pic>
        <p:nvPicPr>
          <p:cNvPr id="6" name="Picture 8" descr="Resultado de imagem para alimentaÃ§Ã£o escolar indigena">
            <a:extLst>
              <a:ext uri="{FF2B5EF4-FFF2-40B4-BE49-F238E27FC236}">
                <a16:creationId xmlns:a16="http://schemas.microsoft.com/office/drawing/2014/main" id="{ADB1F84B-A518-4815-BA1A-1196E4EAB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59897"/>
            <a:ext cx="2736304" cy="19005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8" name="Picture 6" descr="Resultado de imagem para alimentaÃ§Ã£o escolar indigena">
            <a:extLst>
              <a:ext uri="{FF2B5EF4-FFF2-40B4-BE49-F238E27FC236}">
                <a16:creationId xmlns:a16="http://schemas.microsoft.com/office/drawing/2014/main" id="{A50EA8C4-E0B2-44C4-B286-C6CB9A9F1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164344"/>
            <a:ext cx="2719623" cy="18073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 name="Imagem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269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179512" y="980728"/>
            <a:ext cx="8640961" cy="61298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accent6">
                    <a:lumMod val="50000"/>
                  </a:schemeClr>
                </a:solidFill>
                <a:ea typeface="Segoe UI Emoji" panose="020B0502040204020203" pitchFamily="34" charset="0"/>
                <a:cs typeface="Times New Roman" panose="02020603050405020304" pitchFamily="18" charset="0"/>
              </a:rPr>
              <a:t>Passo a passo para realizar a compra da agricultura familiar para o PNAE </a:t>
            </a:r>
          </a:p>
        </p:txBody>
      </p:sp>
      <p:sp>
        <p:nvSpPr>
          <p:cNvPr id="10" name="Retângulo de cantos arredondados 9"/>
          <p:cNvSpPr/>
          <p:nvPr/>
        </p:nvSpPr>
        <p:spPr>
          <a:xfrm>
            <a:off x="323529" y="1861250"/>
            <a:ext cx="5141663" cy="504056"/>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2000" b="1" dirty="0">
                <a:solidFill>
                  <a:schemeClr val="accent6">
                    <a:lumMod val="50000"/>
                  </a:schemeClr>
                </a:solidFill>
              </a:rPr>
              <a:t>8. AMOSTRA PARA CONTROLE DE QUALIDADE</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312944" y="2448790"/>
            <a:ext cx="8280919" cy="383181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pt-BR" b="1" dirty="0"/>
              <a:t>A Resolução CD/FNDE nº 06/2020 (art. 40 a 42), trata do controle de qualidade higiênico-sanitário dos alimentos adquiridos para o alunado do Pnae;</a:t>
            </a:r>
          </a:p>
          <a:p>
            <a:pPr marL="285750" indent="-285750" algn="just">
              <a:lnSpc>
                <a:spcPct val="150000"/>
              </a:lnSpc>
              <a:buFont typeface="Wingdings" panose="05000000000000000000" pitchFamily="2" charset="2"/>
              <a:buChar char="§"/>
            </a:pPr>
            <a:r>
              <a:rPr lang="pt-BR" b="1" dirty="0"/>
              <a:t>A Entidade Executora poderá prever, </a:t>
            </a:r>
            <a:r>
              <a:rPr lang="pt-BR" b="1" dirty="0">
                <a:solidFill>
                  <a:schemeClr val="accent6">
                    <a:lumMod val="50000"/>
                  </a:schemeClr>
                </a:solidFill>
              </a:rPr>
              <a:t>para qualquer alimento que se fizer necessário, a apresentação de amostras dos produtos a serem adquiridos</a:t>
            </a:r>
            <a:r>
              <a:rPr lang="pt-BR" b="1" dirty="0"/>
              <a:t>, para que sejam previamente submetidos ao controle de qualidade, observando-se a legislação pertinente;</a:t>
            </a:r>
          </a:p>
          <a:p>
            <a:pPr marL="285750" indent="-285750" algn="just">
              <a:lnSpc>
                <a:spcPct val="150000"/>
              </a:lnSpc>
              <a:buFont typeface="Wingdings" panose="05000000000000000000" pitchFamily="2" charset="2"/>
              <a:buChar char="§"/>
            </a:pPr>
            <a:r>
              <a:rPr lang="pt-BR" b="1" dirty="0"/>
              <a:t>Este passo é particularmente relevante para produtos que necessitam de registro sanitário junto aos órgãos competentes;</a:t>
            </a:r>
          </a:p>
          <a:p>
            <a:pPr marL="285750" indent="-285750" algn="just">
              <a:lnSpc>
                <a:spcPct val="150000"/>
              </a:lnSpc>
              <a:buFont typeface="Wingdings" panose="05000000000000000000" pitchFamily="2" charset="2"/>
              <a:buChar char="§"/>
            </a:pPr>
            <a:r>
              <a:rPr lang="pt-BR" b="1" dirty="0"/>
              <a:t>A previsão de amostras </a:t>
            </a:r>
            <a:r>
              <a:rPr lang="pt-BR" b="1" dirty="0">
                <a:solidFill>
                  <a:schemeClr val="accent6">
                    <a:lumMod val="50000"/>
                  </a:schemeClr>
                </a:solidFill>
              </a:rPr>
              <a:t>deve constar do edital de chamada pública</a:t>
            </a:r>
            <a:r>
              <a:rPr lang="pt-BR" b="1" dirty="0"/>
              <a:t>.</a:t>
            </a:r>
          </a:p>
        </p:txBody>
      </p:sp>
      <p:pic>
        <p:nvPicPr>
          <p:cNvPr id="9"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295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de cantos arredondados 12"/>
          <p:cNvSpPr/>
          <p:nvPr/>
        </p:nvSpPr>
        <p:spPr>
          <a:xfrm>
            <a:off x="179512" y="980728"/>
            <a:ext cx="8640961" cy="61298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accent6">
                    <a:lumMod val="50000"/>
                  </a:schemeClr>
                </a:solidFill>
                <a:ea typeface="Segoe UI Emoji" panose="020B0502040204020203" pitchFamily="34" charset="0"/>
                <a:cs typeface="Times New Roman" panose="02020603050405020304" pitchFamily="18" charset="0"/>
              </a:rPr>
              <a:t>Passo a passo para realizar a compra da agricultura familiar para o PNAE </a:t>
            </a:r>
          </a:p>
        </p:txBody>
      </p:sp>
      <p:sp>
        <p:nvSpPr>
          <p:cNvPr id="10" name="Retângulo de cantos arredondados 9"/>
          <p:cNvSpPr/>
          <p:nvPr/>
        </p:nvSpPr>
        <p:spPr>
          <a:xfrm>
            <a:off x="294433" y="1802726"/>
            <a:ext cx="7529919" cy="504056"/>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2000" b="1" dirty="0">
                <a:solidFill>
                  <a:schemeClr val="accent6">
                    <a:lumMod val="50000"/>
                  </a:schemeClr>
                </a:solidFill>
              </a:rPr>
              <a:t>9. CONTRATO COM OS FORNECEDORES DA AGRICULTURA FAMILIAR  </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6" name="Retângulo 5"/>
          <p:cNvSpPr/>
          <p:nvPr/>
        </p:nvSpPr>
        <p:spPr>
          <a:xfrm>
            <a:off x="323529" y="2453756"/>
            <a:ext cx="2520279" cy="1338828"/>
          </a:xfrm>
          <a:prstGeom prst="rect">
            <a:avLst/>
          </a:prstGeom>
        </p:spPr>
        <p:txBody>
          <a:bodyPr wrap="square">
            <a:spAutoFit/>
          </a:bodyPr>
          <a:lstStyle/>
          <a:p>
            <a:pPr marL="285750" indent="-285750">
              <a:lnSpc>
                <a:spcPct val="150000"/>
              </a:lnSpc>
              <a:buFont typeface="Wingdings" panose="05000000000000000000" pitchFamily="2" charset="2"/>
              <a:buChar char="§"/>
            </a:pPr>
            <a:r>
              <a:rPr lang="pt-BR" b="1" dirty="0">
                <a:cs typeface="Calibri" panose="020F0502020204030204" pitchFamily="34" charset="0"/>
              </a:rPr>
              <a:t>Regimento: </a:t>
            </a:r>
          </a:p>
          <a:p>
            <a:pPr marL="285750" indent="-285750">
              <a:lnSpc>
                <a:spcPct val="150000"/>
              </a:lnSpc>
              <a:buFont typeface="Arial" panose="020B0604020202020204" pitchFamily="34" charset="0"/>
              <a:buChar char="•"/>
            </a:pPr>
            <a:r>
              <a:rPr lang="pt-BR" b="1" dirty="0">
                <a:cs typeface="Calibri" panose="020F0502020204030204" pitchFamily="34" charset="0"/>
              </a:rPr>
              <a:t>Lei nº 8.666/1993</a:t>
            </a:r>
          </a:p>
          <a:p>
            <a:pPr marL="285750" indent="-285750">
              <a:lnSpc>
                <a:spcPct val="150000"/>
              </a:lnSpc>
              <a:buFont typeface="Arial" panose="020B0604020202020204" pitchFamily="34" charset="0"/>
              <a:buChar char="•"/>
            </a:pPr>
            <a:r>
              <a:rPr lang="pt-BR" b="1" dirty="0">
                <a:cs typeface="Calibri" panose="020F0502020204030204" pitchFamily="34" charset="0"/>
              </a:rPr>
              <a:t>Lei nº 14.133/2021 </a:t>
            </a:r>
            <a:endParaRPr lang="pt-BR" b="1" i="1" dirty="0"/>
          </a:p>
        </p:txBody>
      </p:sp>
      <p:sp>
        <p:nvSpPr>
          <p:cNvPr id="14" name="Pergaminho horizontal 13"/>
          <p:cNvSpPr/>
          <p:nvPr/>
        </p:nvSpPr>
        <p:spPr>
          <a:xfrm>
            <a:off x="3992648" y="2356183"/>
            <a:ext cx="2639231" cy="1752100"/>
          </a:xfrm>
          <a:prstGeom prst="horizontalScroll">
            <a:avLst/>
          </a:prstGeom>
          <a:gradFill>
            <a:gsLst>
              <a:gs pos="0">
                <a:schemeClr val="accent6">
                  <a:lumMod val="20000"/>
                  <a:lumOff val="80000"/>
                </a:schemeClr>
              </a:gs>
              <a:gs pos="18000">
                <a:schemeClr val="accent6">
                  <a:lumMod val="20000"/>
                  <a:lumOff val="80000"/>
                </a:schemeClr>
              </a:gs>
              <a:gs pos="35000">
                <a:schemeClr val="accent6">
                  <a:lumMod val="20000"/>
                  <a:lumOff val="80000"/>
                </a:schemeClr>
              </a:gs>
            </a:gsLst>
          </a:gradFill>
          <a:ln/>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r>
              <a:rPr lang="pt-BR" b="1" dirty="0">
                <a:latin typeface="Calibri" pitchFamily="34" charset="0"/>
              </a:rPr>
              <a:t>Modelo de Contrato – ANEXO VIII da  Resolução FNDE Nº 06/2020.</a:t>
            </a:r>
          </a:p>
        </p:txBody>
      </p:sp>
      <p:sp>
        <p:nvSpPr>
          <p:cNvPr id="15" name="Retângulo de cantos arredondados 14"/>
          <p:cNvSpPr/>
          <p:nvPr/>
        </p:nvSpPr>
        <p:spPr>
          <a:xfrm>
            <a:off x="353496" y="4311241"/>
            <a:ext cx="7529919" cy="504056"/>
          </a:xfrm>
          <a:prstGeom prst="roundRect">
            <a:avLst/>
          </a:prstGeom>
          <a:solidFill>
            <a:schemeClr val="accent5">
              <a:lumMod val="20000"/>
              <a:lumOff val="80000"/>
            </a:schemeClr>
          </a:solidFill>
          <a:ln>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2000" b="1" dirty="0">
                <a:solidFill>
                  <a:schemeClr val="accent6">
                    <a:lumMod val="50000"/>
                  </a:schemeClr>
                </a:solidFill>
              </a:rPr>
              <a:t>10. TERMO DE RECEBIMENTO E PAGAMENTO DOS AGRICULTORES</a:t>
            </a:r>
          </a:p>
        </p:txBody>
      </p:sp>
      <p:sp>
        <p:nvSpPr>
          <p:cNvPr id="7" name="Retângulo 6"/>
          <p:cNvSpPr/>
          <p:nvPr/>
        </p:nvSpPr>
        <p:spPr>
          <a:xfrm>
            <a:off x="338216" y="5028652"/>
            <a:ext cx="7143029" cy="880369"/>
          </a:xfrm>
          <a:prstGeom prst="rect">
            <a:avLst/>
          </a:prstGeom>
        </p:spPr>
        <p:txBody>
          <a:bodyPr wrap="square">
            <a:spAutoFit/>
          </a:bodyPr>
          <a:lstStyle/>
          <a:p>
            <a:pPr marL="342900" indent="-342900">
              <a:lnSpc>
                <a:spcPct val="150000"/>
              </a:lnSpc>
              <a:buFont typeface="Wingdings" panose="05000000000000000000" pitchFamily="2" charset="2"/>
              <a:buChar char="§"/>
            </a:pPr>
            <a:r>
              <a:rPr lang="pt-BR" b="1" dirty="0">
                <a:cs typeface="Times New Roman" panose="02020603050405020304" pitchFamily="18" charset="0"/>
              </a:rPr>
              <a:t>Assinatura do Termo de Recebimento.</a:t>
            </a:r>
          </a:p>
          <a:p>
            <a:pPr marL="342900" indent="-342900">
              <a:lnSpc>
                <a:spcPct val="150000"/>
              </a:lnSpc>
              <a:buFont typeface="Wingdings" panose="05000000000000000000" pitchFamily="2" charset="2"/>
              <a:buChar char="§"/>
            </a:pPr>
            <a:r>
              <a:rPr lang="pt-BR" b="1" dirty="0">
                <a:cs typeface="Times New Roman" panose="02020603050405020304" pitchFamily="18" charset="0"/>
              </a:rPr>
              <a:t>Obrigatória a emissão de nota fiscal, nota do produtor ou nota avulsa.</a:t>
            </a:r>
          </a:p>
        </p:txBody>
      </p:sp>
      <p:pic>
        <p:nvPicPr>
          <p:cNvPr id="16"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772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529107" y="982134"/>
            <a:ext cx="8085784" cy="1231106"/>
          </a:xfrm>
          <a:prstGeom prst="rect">
            <a:avLst/>
          </a:prstGeom>
          <a:solidFill>
            <a:schemeClr val="bg1"/>
          </a:solidFill>
        </p:spPr>
        <p:txBody>
          <a:bodyPr wrap="square">
            <a:spAutoFit/>
          </a:bodyPr>
          <a:lstStyle/>
          <a:p>
            <a:r>
              <a:rPr lang="pt-BR" altLang="pt-BR" sz="2000" b="1" dirty="0">
                <a:solidFill>
                  <a:schemeClr val="accent6">
                    <a:lumMod val="50000"/>
                  </a:schemeClr>
                </a:solidFill>
              </a:rPr>
              <a:t>REGIÕES GEOGRÁFICAS – IBGE (2017</a:t>
            </a:r>
            <a:r>
              <a:rPr lang="pt-BR" altLang="pt-BR" b="1" dirty="0">
                <a:solidFill>
                  <a:schemeClr val="accent6">
                    <a:lumMod val="50000"/>
                  </a:schemeClr>
                </a:solidFill>
              </a:rPr>
              <a:t>) - Nota Técnica COSAN nº 1897361/2020 </a:t>
            </a:r>
          </a:p>
          <a:p>
            <a:r>
              <a:rPr lang="pt-BR" altLang="pt-BR" b="1" dirty="0"/>
              <a:t>Regiões Geográficas Imediatas e Intermediárias</a:t>
            </a:r>
          </a:p>
          <a:p>
            <a:r>
              <a:rPr lang="pt-BR" altLang="pt-BR" b="1" dirty="0"/>
              <a:t>https://www.fnde.gov.br/index.php/programas/pnae/pnaeconsultas/regioes-ibge-pnae</a:t>
            </a:r>
          </a:p>
        </p:txBody>
      </p:sp>
      <p:pic>
        <p:nvPicPr>
          <p:cNvPr id="7" name="Imagem 6"/>
          <p:cNvPicPr>
            <a:picLocks noChangeAspect="1"/>
          </p:cNvPicPr>
          <p:nvPr/>
        </p:nvPicPr>
        <p:blipFill>
          <a:blip r:embed="rId2"/>
          <a:stretch>
            <a:fillRect/>
          </a:stretch>
        </p:blipFill>
        <p:spPr>
          <a:xfrm>
            <a:off x="734690" y="2306782"/>
            <a:ext cx="7674618" cy="4373084"/>
          </a:xfrm>
          <a:prstGeom prst="rect">
            <a:avLst/>
          </a:prstGeom>
          <a:ln w="28575">
            <a:solidFill>
              <a:schemeClr val="accent6">
                <a:lumMod val="50000"/>
              </a:schemeClr>
            </a:solidFill>
          </a:ln>
        </p:spPr>
      </p:pic>
      <p:sp>
        <p:nvSpPr>
          <p:cNvPr id="9" name="Retângulo 8"/>
          <p:cNvSpPr/>
          <p:nvPr/>
        </p:nvSpPr>
        <p:spPr>
          <a:xfrm>
            <a:off x="2555776" y="2272146"/>
            <a:ext cx="1172522" cy="546154"/>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1"/>
                </a:solidFill>
              </a:rPr>
              <a:t>Nome da Região Intermediária</a:t>
            </a:r>
          </a:p>
        </p:txBody>
      </p:sp>
      <p:sp>
        <p:nvSpPr>
          <p:cNvPr id="10" name="Retângulo 9"/>
          <p:cNvSpPr/>
          <p:nvPr/>
        </p:nvSpPr>
        <p:spPr>
          <a:xfrm>
            <a:off x="5364088" y="2272146"/>
            <a:ext cx="1368152" cy="546154"/>
          </a:xfrm>
          <a:prstGeom prst="rect">
            <a:avLst/>
          </a:prstGeom>
          <a:solidFill>
            <a:schemeClr val="accent6">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Nome da Região Imediata</a:t>
            </a:r>
          </a:p>
        </p:txBody>
      </p:sp>
    </p:spTree>
    <p:extLst>
      <p:ext uri="{BB962C8B-B14F-4D97-AF65-F5344CB8AC3E}">
        <p14:creationId xmlns:p14="http://schemas.microsoft.com/office/powerpoint/2010/main" val="2192866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467900" y="1049211"/>
            <a:ext cx="7868035" cy="3970318"/>
          </a:xfrm>
          <a:prstGeom prst="rect">
            <a:avLst/>
          </a:prstGeom>
          <a:solidFill>
            <a:schemeClr val="bg1"/>
          </a:solidFill>
        </p:spPr>
        <p:txBody>
          <a:bodyPr wrap="square">
            <a:spAutoFit/>
          </a:bodyPr>
          <a:lstStyle/>
          <a:p>
            <a:pPr algn="just"/>
            <a:r>
              <a:rPr lang="pt-BR" altLang="pt-BR" sz="2400" b="1" dirty="0">
                <a:solidFill>
                  <a:schemeClr val="accent6">
                    <a:lumMod val="50000"/>
                  </a:schemeClr>
                </a:solidFill>
              </a:rPr>
              <a:t>LEI DA ALIMENTAÇÃO ESCOLAR – LEI Nº 11.947/2009</a:t>
            </a:r>
          </a:p>
          <a:p>
            <a:pPr algn="just"/>
            <a:endParaRPr lang="pt-BR" altLang="pt-BR" b="1" dirty="0"/>
          </a:p>
          <a:p>
            <a:pPr algn="just">
              <a:lnSpc>
                <a:spcPct val="150000"/>
              </a:lnSpc>
            </a:pPr>
            <a:r>
              <a:rPr lang="pt-BR" altLang="pt-BR" sz="2000" b="1" dirty="0"/>
              <a:t>“Art. 2º  São diretrizes da alimentação escolar: </a:t>
            </a:r>
          </a:p>
          <a:p>
            <a:pPr algn="just">
              <a:lnSpc>
                <a:spcPct val="150000"/>
              </a:lnSpc>
            </a:pPr>
            <a:r>
              <a:rPr lang="pt-BR" altLang="pt-BR" sz="2000" b="1" dirty="0"/>
              <a:t>(....)</a:t>
            </a:r>
          </a:p>
          <a:p>
            <a:pPr algn="just">
              <a:lnSpc>
                <a:spcPct val="150000"/>
              </a:lnSpc>
            </a:pPr>
            <a:r>
              <a:rPr lang="pt-BR" altLang="pt-BR" sz="2000" b="1" dirty="0"/>
              <a:t>V - o apoio ao desenvolvimento sustentável, com incentivos para a aquisição de gêneros alimentícios diversificados, </a:t>
            </a:r>
            <a:r>
              <a:rPr lang="pt-BR" altLang="pt-BR" sz="2000" b="1" dirty="0">
                <a:solidFill>
                  <a:schemeClr val="accent6">
                    <a:lumMod val="50000"/>
                  </a:schemeClr>
                </a:solidFill>
              </a:rPr>
              <a:t>produzidos em âmbito local e preferencialmente pela agricultura familiar e pelos empreendedores familiares rurais, priorizando as comunidades tradicionais indígenas e de remanescentes de quilombos</a:t>
            </a:r>
            <a:r>
              <a:rPr lang="pt-BR" altLang="pt-BR" sz="2000" b="1" dirty="0"/>
              <a:t>;  (...)”</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615" y="5239200"/>
            <a:ext cx="1748519" cy="1311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m 9"/>
          <p:cNvPicPr>
            <a:picLocks noChangeAspect="1"/>
          </p:cNvPicPr>
          <p:nvPr/>
        </p:nvPicPr>
        <p:blipFill rotWithShape="1">
          <a:blip r:embed="rId3" cstate="print">
            <a:extLst>
              <a:ext uri="{28A0092B-C50C-407E-A947-70E740481C1C}">
                <a14:useLocalDpi xmlns:a14="http://schemas.microsoft.com/office/drawing/2010/main" val="0"/>
              </a:ext>
            </a:extLst>
          </a:blip>
          <a:srcRect l="7529" t="11035" r="3629" b="14943"/>
          <a:stretch/>
        </p:blipFill>
        <p:spPr>
          <a:xfrm>
            <a:off x="2699792" y="5233552"/>
            <a:ext cx="1490917" cy="1311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m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818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899592" y="1268760"/>
            <a:ext cx="7210963" cy="2769989"/>
          </a:xfrm>
          <a:prstGeom prst="rect">
            <a:avLst/>
          </a:prstGeom>
          <a:solidFill>
            <a:schemeClr val="bg1"/>
          </a:solidFill>
        </p:spPr>
        <p:txBody>
          <a:bodyPr wrap="square">
            <a:spAutoFit/>
          </a:bodyPr>
          <a:lstStyle/>
          <a:p>
            <a:pPr algn="just"/>
            <a:endParaRPr lang="pt-BR" altLang="pt-BR" sz="600" b="1" dirty="0"/>
          </a:p>
          <a:p>
            <a:pPr algn="just"/>
            <a:r>
              <a:rPr lang="pt-BR" altLang="pt-BR" sz="2400" b="1" dirty="0"/>
              <a:t>Art. 35 da Resolução CD/FNDE nº 06/2020:</a:t>
            </a:r>
          </a:p>
          <a:p>
            <a:pPr algn="just"/>
            <a:endParaRPr lang="pt-BR" altLang="pt-BR" b="1" dirty="0"/>
          </a:p>
          <a:p>
            <a:pPr algn="just"/>
            <a:r>
              <a:rPr lang="pt-BR" altLang="pt-BR" sz="2000" b="1" dirty="0"/>
              <a:t>§ 1º No caso de </a:t>
            </a:r>
            <a:r>
              <a:rPr lang="pt-BR" altLang="pt-BR" sz="2000" b="1" dirty="0">
                <a:solidFill>
                  <a:schemeClr val="accent6">
                    <a:lumMod val="50000"/>
                  </a:schemeClr>
                </a:solidFill>
              </a:rPr>
              <a:t>DAP Física </a:t>
            </a:r>
            <a:r>
              <a:rPr lang="pt-BR" altLang="pt-BR" sz="2000" b="1" dirty="0"/>
              <a:t>- entende-se por local o </a:t>
            </a:r>
            <a:r>
              <a:rPr lang="pt-BR" altLang="pt-BR" sz="2000" b="1" dirty="0">
                <a:solidFill>
                  <a:schemeClr val="accent6">
                    <a:lumMod val="50000"/>
                  </a:schemeClr>
                </a:solidFill>
              </a:rPr>
              <a:t>município indicado na DAP</a:t>
            </a:r>
            <a:r>
              <a:rPr lang="pt-BR" altLang="pt-BR" sz="2000" b="1" dirty="0"/>
              <a:t>; </a:t>
            </a:r>
          </a:p>
          <a:p>
            <a:pPr algn="just"/>
            <a:endParaRPr lang="pt-BR" altLang="pt-BR" sz="2000" b="1" dirty="0"/>
          </a:p>
          <a:p>
            <a:pPr algn="just"/>
            <a:r>
              <a:rPr lang="pt-BR" altLang="pt-BR" sz="2000" b="1" dirty="0"/>
              <a:t>§ 2º No caso de </a:t>
            </a:r>
            <a:r>
              <a:rPr lang="pt-BR" altLang="pt-BR" sz="2000" b="1" dirty="0">
                <a:solidFill>
                  <a:schemeClr val="accent6">
                    <a:lumMod val="50000"/>
                  </a:schemeClr>
                </a:solidFill>
              </a:rPr>
              <a:t>DAP Jurídica </a:t>
            </a:r>
            <a:r>
              <a:rPr lang="pt-BR" altLang="pt-BR" sz="2000" b="1" dirty="0"/>
              <a:t>- entende-se por local o </a:t>
            </a:r>
            <a:r>
              <a:rPr lang="pt-BR" altLang="pt-BR" sz="2000" b="1" dirty="0">
                <a:solidFill>
                  <a:schemeClr val="accent6">
                    <a:lumMod val="50000"/>
                  </a:schemeClr>
                </a:solidFill>
              </a:rPr>
              <a:t>município onde houver a maior quantidade, em números absolutos</a:t>
            </a:r>
            <a:r>
              <a:rPr lang="pt-BR" altLang="pt-BR" sz="2000" b="1" dirty="0"/>
              <a:t>, de DAPs Físicas registradas no extrato da DAP Jurídica.</a:t>
            </a:r>
            <a:endParaRPr lang="pt-BR" altLang="pt-BR" b="1" dirty="0"/>
          </a:p>
          <a:p>
            <a:pPr algn="just"/>
            <a:endParaRPr lang="pt-BR" altLang="pt-BR" sz="600" b="1" dirty="0"/>
          </a:p>
        </p:txBody>
      </p:sp>
      <p:pic>
        <p:nvPicPr>
          <p:cNvPr id="14" name="Picture 8"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560" y="4351761"/>
            <a:ext cx="2326635" cy="1554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8" descr="Resultado de imagem para melÃ£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444" y="4315907"/>
            <a:ext cx="2458436" cy="1590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m 2"/>
          <p:cNvPicPr>
            <a:picLocks noChangeAspect="1"/>
          </p:cNvPicPr>
          <p:nvPr/>
        </p:nvPicPr>
        <p:blipFill>
          <a:blip r:embed="rId4"/>
          <a:stretch>
            <a:fillRect/>
          </a:stretch>
        </p:blipFill>
        <p:spPr>
          <a:xfrm>
            <a:off x="6134819" y="4351761"/>
            <a:ext cx="1821558" cy="1554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m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423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701784" y="1163553"/>
            <a:ext cx="1594340" cy="461665"/>
          </a:xfrm>
          <a:prstGeom prst="rect">
            <a:avLst/>
          </a:prstGeom>
          <a:solidFill>
            <a:schemeClr val="bg1"/>
          </a:solidFill>
        </p:spPr>
        <p:txBody>
          <a:bodyPr wrap="square">
            <a:spAutoFit/>
          </a:bodyPr>
          <a:lstStyle/>
          <a:p>
            <a:pPr algn="just"/>
            <a:r>
              <a:rPr lang="pt-BR" altLang="pt-BR" sz="2400" b="1" dirty="0">
                <a:solidFill>
                  <a:schemeClr val="accent6">
                    <a:lumMod val="50000"/>
                  </a:schemeClr>
                </a:solidFill>
              </a:rPr>
              <a:t>DAP FÍSICA </a:t>
            </a:r>
          </a:p>
        </p:txBody>
      </p:sp>
      <p:pic>
        <p:nvPicPr>
          <p:cNvPr id="10" name="Imagem 9"/>
          <p:cNvPicPr/>
          <p:nvPr/>
        </p:nvPicPr>
        <p:blipFill>
          <a:blip r:embed="rId2"/>
          <a:stretch>
            <a:fillRect/>
          </a:stretch>
        </p:blipFill>
        <p:spPr>
          <a:xfrm>
            <a:off x="2755846" y="984112"/>
            <a:ext cx="6048672" cy="5209021"/>
          </a:xfrm>
          <a:prstGeom prst="rect">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pic>
      <p:sp>
        <p:nvSpPr>
          <p:cNvPr id="3" name="Retângulo 2"/>
          <p:cNvSpPr/>
          <p:nvPr/>
        </p:nvSpPr>
        <p:spPr>
          <a:xfrm>
            <a:off x="6573046" y="2872438"/>
            <a:ext cx="1584176" cy="288032"/>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rPr>
              <a:t>Município UF: Marabá/PA </a:t>
            </a:r>
          </a:p>
        </p:txBody>
      </p:sp>
      <p:sp>
        <p:nvSpPr>
          <p:cNvPr id="7" name="Retângulo 6"/>
          <p:cNvSpPr/>
          <p:nvPr/>
        </p:nvSpPr>
        <p:spPr>
          <a:xfrm>
            <a:off x="3208186" y="3635904"/>
            <a:ext cx="1008112" cy="141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091604" y="3813780"/>
            <a:ext cx="776210" cy="144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p:cNvPicPr>
            <a:picLocks noChangeAspect="1"/>
          </p:cNvPicPr>
          <p:nvPr/>
        </p:nvPicPr>
        <p:blipFill>
          <a:blip r:embed="rId3"/>
          <a:stretch>
            <a:fillRect/>
          </a:stretch>
        </p:blipFill>
        <p:spPr>
          <a:xfrm>
            <a:off x="6168916" y="3610882"/>
            <a:ext cx="2016224" cy="152413"/>
          </a:xfrm>
          <a:prstGeom prst="rect">
            <a:avLst/>
          </a:prstGeom>
        </p:spPr>
      </p:pic>
      <p:pic>
        <p:nvPicPr>
          <p:cNvPr id="14" name="Imagem 13"/>
          <p:cNvPicPr>
            <a:picLocks noChangeAspect="1"/>
          </p:cNvPicPr>
          <p:nvPr/>
        </p:nvPicPr>
        <p:blipFill>
          <a:blip r:embed="rId4"/>
          <a:stretch>
            <a:fillRect/>
          </a:stretch>
        </p:blipFill>
        <p:spPr>
          <a:xfrm>
            <a:off x="6052397" y="3862469"/>
            <a:ext cx="1041298" cy="143202"/>
          </a:xfrm>
          <a:prstGeom prst="rect">
            <a:avLst/>
          </a:prstGeom>
        </p:spPr>
      </p:pic>
      <p:sp>
        <p:nvSpPr>
          <p:cNvPr id="6" name="Retângulo 5">
            <a:extLst>
              <a:ext uri="{FF2B5EF4-FFF2-40B4-BE49-F238E27FC236}">
                <a16:creationId xmlns:a16="http://schemas.microsoft.com/office/drawing/2014/main" id="{64B6E530-3EA2-4709-9A6A-B862DD6BDB61}"/>
              </a:ext>
            </a:extLst>
          </p:cNvPr>
          <p:cNvSpPr/>
          <p:nvPr/>
        </p:nvSpPr>
        <p:spPr>
          <a:xfrm>
            <a:off x="442133" y="1871215"/>
            <a:ext cx="2113641" cy="34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b="1" dirty="0">
                <a:solidFill>
                  <a:schemeClr val="tx1"/>
                </a:solidFill>
              </a:rPr>
              <a:t>Município indicado na DAP</a:t>
            </a:r>
            <a:r>
              <a:rPr lang="pt-BR" dirty="0">
                <a:solidFill>
                  <a:schemeClr val="tx1"/>
                </a:solidFill>
              </a:rPr>
              <a:t>: </a:t>
            </a:r>
            <a:r>
              <a:rPr lang="pt-BR" b="1" dirty="0">
                <a:solidFill>
                  <a:schemeClr val="accent6">
                    <a:lumMod val="50000"/>
                  </a:schemeClr>
                </a:solidFill>
              </a:rPr>
              <a:t>Marabá/PA</a:t>
            </a:r>
          </a:p>
          <a:p>
            <a:pPr algn="just"/>
            <a:endParaRPr lang="pt-BR" dirty="0">
              <a:solidFill>
                <a:schemeClr val="tx1"/>
              </a:solidFill>
            </a:endParaRPr>
          </a:p>
          <a:p>
            <a:pPr algn="ctr"/>
            <a:r>
              <a:rPr lang="pt-BR" b="1" dirty="0">
                <a:solidFill>
                  <a:schemeClr val="accent6">
                    <a:lumMod val="50000"/>
                  </a:schemeClr>
                </a:solidFill>
              </a:rPr>
              <a:t>O detentor dessa DAP Física, quando concorrer em chamada pública, será considerado local em Marabá/PA.</a:t>
            </a:r>
          </a:p>
        </p:txBody>
      </p:sp>
      <p:pic>
        <p:nvPicPr>
          <p:cNvPr id="15" name="Imagem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003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309291" y="1182917"/>
            <a:ext cx="2016224" cy="461665"/>
          </a:xfrm>
          <a:prstGeom prst="rect">
            <a:avLst/>
          </a:prstGeom>
          <a:solidFill>
            <a:schemeClr val="bg1"/>
          </a:solidFill>
        </p:spPr>
        <p:txBody>
          <a:bodyPr wrap="square">
            <a:spAutoFit/>
          </a:bodyPr>
          <a:lstStyle/>
          <a:p>
            <a:pPr algn="just"/>
            <a:r>
              <a:rPr lang="pt-BR" altLang="pt-BR" sz="2400" b="1" dirty="0">
                <a:solidFill>
                  <a:schemeClr val="accent6">
                    <a:lumMod val="50000"/>
                  </a:schemeClr>
                </a:solidFill>
              </a:rPr>
              <a:t>DAP JURÍDICA </a:t>
            </a:r>
          </a:p>
        </p:txBody>
      </p:sp>
      <p:pic>
        <p:nvPicPr>
          <p:cNvPr id="7" name="Imagem 6"/>
          <p:cNvPicPr>
            <a:picLocks noChangeAspect="1"/>
          </p:cNvPicPr>
          <p:nvPr/>
        </p:nvPicPr>
        <p:blipFill>
          <a:blip r:embed="rId2"/>
          <a:stretch>
            <a:fillRect/>
          </a:stretch>
        </p:blipFill>
        <p:spPr>
          <a:xfrm>
            <a:off x="2790856" y="895350"/>
            <a:ext cx="6076950" cy="5962650"/>
          </a:xfrm>
          <a:prstGeom prst="rect">
            <a:avLst/>
          </a:prstGeom>
          <a:ln w="28575">
            <a:solidFill>
              <a:schemeClr val="accent6">
                <a:lumMod val="50000"/>
              </a:schemeClr>
            </a:solidFill>
          </a:ln>
        </p:spPr>
      </p:pic>
      <p:sp>
        <p:nvSpPr>
          <p:cNvPr id="10" name="Retângulo 9"/>
          <p:cNvSpPr/>
          <p:nvPr/>
        </p:nvSpPr>
        <p:spPr>
          <a:xfrm>
            <a:off x="3931220" y="2996952"/>
            <a:ext cx="1368152" cy="144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7308304" y="2996952"/>
            <a:ext cx="720080" cy="144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3011040" y="4932113"/>
            <a:ext cx="1080120" cy="134741"/>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800" b="1" dirty="0">
                <a:solidFill>
                  <a:schemeClr val="tx1"/>
                </a:solidFill>
              </a:rPr>
              <a:t>Feira de Santana</a:t>
            </a:r>
          </a:p>
        </p:txBody>
      </p:sp>
      <p:sp>
        <p:nvSpPr>
          <p:cNvPr id="15" name="Retângulo 14"/>
          <p:cNvSpPr/>
          <p:nvPr/>
        </p:nvSpPr>
        <p:spPr>
          <a:xfrm>
            <a:off x="3011040" y="4677624"/>
            <a:ext cx="1944216" cy="147112"/>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tx1"/>
                </a:solidFill>
              </a:rPr>
              <a:t>Quantidade de DAPs por Município/UF </a:t>
            </a:r>
          </a:p>
        </p:txBody>
      </p:sp>
      <p:sp>
        <p:nvSpPr>
          <p:cNvPr id="3" name="Retângulo 2">
            <a:extLst>
              <a:ext uri="{FF2B5EF4-FFF2-40B4-BE49-F238E27FC236}">
                <a16:creationId xmlns:a16="http://schemas.microsoft.com/office/drawing/2014/main" id="{3F88005C-E3AB-4481-9A0B-34CDD27FD266}"/>
              </a:ext>
            </a:extLst>
          </p:cNvPr>
          <p:cNvSpPr/>
          <p:nvPr/>
        </p:nvSpPr>
        <p:spPr>
          <a:xfrm>
            <a:off x="212558" y="1778501"/>
            <a:ext cx="2333141" cy="4848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b="1" dirty="0">
                <a:solidFill>
                  <a:schemeClr val="tx1"/>
                </a:solidFill>
              </a:rPr>
              <a:t>Quantidade de DAP Física por município: </a:t>
            </a:r>
          </a:p>
          <a:p>
            <a:pPr marL="179388" indent="-179388" algn="just">
              <a:buFont typeface="Arial" panose="020B0604020202020204" pitchFamily="34" charset="0"/>
              <a:buChar char="•"/>
            </a:pPr>
            <a:r>
              <a:rPr lang="pt-BR" b="1" dirty="0">
                <a:solidFill>
                  <a:schemeClr val="accent6">
                    <a:lumMod val="50000"/>
                  </a:schemeClr>
                </a:solidFill>
              </a:rPr>
              <a:t>Feira de Santana: 70</a:t>
            </a:r>
          </a:p>
          <a:p>
            <a:pPr marL="179388" indent="-179388" algn="just">
              <a:buFont typeface="Arial" panose="020B0604020202020204" pitchFamily="34" charset="0"/>
              <a:buChar char="•"/>
            </a:pPr>
            <a:r>
              <a:rPr lang="pt-BR" b="1" dirty="0">
                <a:solidFill>
                  <a:schemeClr val="accent6">
                    <a:lumMod val="50000"/>
                  </a:schemeClr>
                </a:solidFill>
              </a:rPr>
              <a:t>Santa Bárbara: 3</a:t>
            </a:r>
          </a:p>
          <a:p>
            <a:pPr marL="179388" indent="-179388" algn="just">
              <a:buFont typeface="Arial" panose="020B0604020202020204" pitchFamily="34" charset="0"/>
              <a:buChar char="•"/>
            </a:pPr>
            <a:r>
              <a:rPr lang="pt-BR" b="1" dirty="0">
                <a:solidFill>
                  <a:schemeClr val="accent6">
                    <a:lumMod val="50000"/>
                  </a:schemeClr>
                </a:solidFill>
              </a:rPr>
              <a:t>São Gonçalo dos Campos: 1</a:t>
            </a:r>
          </a:p>
          <a:p>
            <a:pPr algn="just"/>
            <a:endParaRPr lang="pt-BR" b="1" dirty="0">
              <a:solidFill>
                <a:schemeClr val="accent6">
                  <a:lumMod val="50000"/>
                </a:schemeClr>
              </a:solidFill>
            </a:endParaRPr>
          </a:p>
          <a:p>
            <a:pPr algn="just"/>
            <a:r>
              <a:rPr lang="pt-BR" b="1" dirty="0">
                <a:solidFill>
                  <a:schemeClr val="tx1"/>
                </a:solidFill>
              </a:rPr>
              <a:t>Quando concorrer em chamada pública, o detentor dessa DAP Jurídica será considerado local apenas em Feira de Santana/BA, porque é onde está a maior quantidade de DAPs Físicas. </a:t>
            </a:r>
          </a:p>
        </p:txBody>
      </p:sp>
    </p:spTree>
    <p:extLst>
      <p:ext uri="{BB962C8B-B14F-4D97-AF65-F5344CB8AC3E}">
        <p14:creationId xmlns:p14="http://schemas.microsoft.com/office/powerpoint/2010/main" val="2560435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2" name="Retângulo 1"/>
          <p:cNvSpPr/>
          <p:nvPr/>
        </p:nvSpPr>
        <p:spPr>
          <a:xfrm>
            <a:off x="314996" y="1049408"/>
            <a:ext cx="7719094" cy="461665"/>
          </a:xfrm>
          <a:prstGeom prst="rect">
            <a:avLst/>
          </a:prstGeom>
          <a:solidFill>
            <a:schemeClr val="accent6">
              <a:lumMod val="20000"/>
              <a:lumOff val="80000"/>
            </a:schemeClr>
          </a:solidFill>
        </p:spPr>
        <p:txBody>
          <a:bodyPr wrap="square">
            <a:spAutoFit/>
          </a:bodyPr>
          <a:lstStyle/>
          <a:p>
            <a:pPr algn="just"/>
            <a:r>
              <a:rPr lang="pt-BR" sz="2400" b="1" dirty="0">
                <a:solidFill>
                  <a:srgbClr val="0070C0"/>
                </a:solidFill>
              </a:rPr>
              <a:t>Site consulta DAP: http://smap14.mda.gov.br/extratodap/</a:t>
            </a:r>
            <a:r>
              <a:rPr lang="pt-BR" altLang="pt-BR" sz="2400" b="1" u="sng" dirty="0">
                <a:solidFill>
                  <a:srgbClr val="0070C0"/>
                </a:solidFill>
              </a:rPr>
              <a:t> </a:t>
            </a:r>
          </a:p>
        </p:txBody>
      </p:sp>
      <p:pic>
        <p:nvPicPr>
          <p:cNvPr id="10" name="Imagem 9"/>
          <p:cNvPicPr>
            <a:picLocks noChangeAspect="1"/>
          </p:cNvPicPr>
          <p:nvPr/>
        </p:nvPicPr>
        <p:blipFill>
          <a:blip r:embed="rId2"/>
          <a:stretch>
            <a:fillRect/>
          </a:stretch>
        </p:blipFill>
        <p:spPr>
          <a:xfrm>
            <a:off x="320726" y="1756412"/>
            <a:ext cx="8445851" cy="2851840"/>
          </a:xfrm>
          <a:prstGeom prst="rect">
            <a:avLst/>
          </a:prstGeom>
          <a:solidFill>
            <a:schemeClr val="accent3">
              <a:lumMod val="75000"/>
            </a:schemeClr>
          </a:solidFill>
          <a:ln>
            <a:solidFill>
              <a:schemeClr val="accent6">
                <a:lumMod val="50000"/>
              </a:schemeClr>
            </a:solidFill>
          </a:ln>
        </p:spPr>
      </p:pic>
      <p:sp>
        <p:nvSpPr>
          <p:cNvPr id="12" name="Retângulo 11"/>
          <p:cNvSpPr/>
          <p:nvPr/>
        </p:nvSpPr>
        <p:spPr>
          <a:xfrm>
            <a:off x="314996" y="4849432"/>
            <a:ext cx="8001420" cy="1384995"/>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spcBef>
                <a:spcPct val="0"/>
              </a:spcBef>
              <a:buFontTx/>
              <a:buNone/>
              <a:defRPr/>
            </a:pPr>
            <a:r>
              <a:rPr lang="pt-BR" altLang="pt-BR" sz="2200" b="1" u="sng" dirty="0"/>
              <a:t>Esclarecimentos sobre DAP</a:t>
            </a:r>
            <a:r>
              <a:rPr lang="pt-BR" altLang="pt-BR" b="1" dirty="0"/>
              <a:t>:</a:t>
            </a:r>
          </a:p>
          <a:p>
            <a:pPr marL="85725" indent="-85725">
              <a:lnSpc>
                <a:spcPct val="150000"/>
              </a:lnSpc>
              <a:buFont typeface="Wingdings" panose="05000000000000000000" pitchFamily="2" charset="2"/>
              <a:buChar char="§"/>
              <a:defRPr/>
            </a:pPr>
            <a:r>
              <a:rPr lang="pt-BR" dirty="0">
                <a:cs typeface="Arial" panose="020B0604020202020204" pitchFamily="34" charset="0"/>
              </a:rPr>
              <a:t> </a:t>
            </a:r>
            <a:r>
              <a:rPr lang="pt-BR" b="1" dirty="0">
                <a:cs typeface="Arial" panose="020B0604020202020204" pitchFamily="34" charset="0"/>
              </a:rPr>
              <a:t>Secretaria de Agricultura Familiar e Cooperativismo (SAF) – MAPA</a:t>
            </a:r>
          </a:p>
          <a:p>
            <a:pPr marL="85725" indent="-85725">
              <a:lnSpc>
                <a:spcPct val="150000"/>
              </a:lnSpc>
              <a:buFont typeface="Wingdings" panose="05000000000000000000" pitchFamily="2" charset="2"/>
              <a:buChar char="§"/>
              <a:defRPr/>
            </a:pPr>
            <a:r>
              <a:rPr lang="pt-BR" b="1" dirty="0">
                <a:cs typeface="Arial" panose="020B0604020202020204" pitchFamily="34" charset="0"/>
              </a:rPr>
              <a:t> E-mail: </a:t>
            </a:r>
            <a:r>
              <a:rPr lang="pt-BR" b="1" dirty="0">
                <a:solidFill>
                  <a:schemeClr val="accent6">
                    <a:lumMod val="50000"/>
                  </a:schemeClr>
                </a:solidFill>
                <a:cs typeface="Arial" panose="020B0604020202020204" pitchFamily="34" charset="0"/>
                <a:hlinkClick r:id="rId3"/>
              </a:rPr>
              <a:t>atendimento.cocaf@agricultura.gov.br</a:t>
            </a:r>
            <a:r>
              <a:rPr lang="pt-BR" b="1" dirty="0">
                <a:solidFill>
                  <a:schemeClr val="accent6">
                    <a:lumMod val="50000"/>
                  </a:schemeClr>
                </a:solidFill>
                <a:cs typeface="Arial" panose="020B0604020202020204" pitchFamily="34" charset="0"/>
              </a:rPr>
              <a:t> - </a:t>
            </a:r>
            <a:r>
              <a:rPr lang="pt-BR" b="1" dirty="0">
                <a:cs typeface="Arial" panose="020B0604020202020204" pitchFamily="34" charset="0"/>
              </a:rPr>
              <a:t> Fone: COCAF – (61) 3276 4533</a:t>
            </a:r>
            <a:endParaRPr lang="pt-BR" b="1" dirty="0">
              <a:solidFill>
                <a:schemeClr val="tx1">
                  <a:lumMod val="50000"/>
                  <a:lumOff val="50000"/>
                </a:schemeClr>
              </a:solidFill>
              <a:cs typeface="Arial" panose="020B0604020202020204" pitchFamily="34" charset="0"/>
            </a:endParaRPr>
          </a:p>
          <a:p>
            <a:pPr algn="ctr">
              <a:spcBef>
                <a:spcPct val="0"/>
              </a:spcBef>
              <a:buFontTx/>
              <a:buNone/>
              <a:defRPr/>
            </a:pPr>
            <a:endParaRPr lang="pt-BR" altLang="pt-BR" sz="800" b="1" u="sng" dirty="0">
              <a:latin typeface="Arial" panose="020B0604020202020204" pitchFamily="34" charset="0"/>
            </a:endParaRPr>
          </a:p>
        </p:txBody>
      </p:sp>
      <p:sp>
        <p:nvSpPr>
          <p:cNvPr id="3" name="Retângulo 2"/>
          <p:cNvSpPr/>
          <p:nvPr/>
        </p:nvSpPr>
        <p:spPr>
          <a:xfrm>
            <a:off x="2627784" y="4226586"/>
            <a:ext cx="1008112" cy="381666"/>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Pessoa Física</a:t>
            </a:r>
          </a:p>
        </p:txBody>
      </p:sp>
      <p:sp>
        <p:nvSpPr>
          <p:cNvPr id="6" name="Retângulo 5"/>
          <p:cNvSpPr/>
          <p:nvPr/>
        </p:nvSpPr>
        <p:spPr>
          <a:xfrm>
            <a:off x="6804248" y="4226586"/>
            <a:ext cx="1368152" cy="381666"/>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Pessoa Jurídica</a:t>
            </a:r>
          </a:p>
        </p:txBody>
      </p:sp>
      <p:pic>
        <p:nvPicPr>
          <p:cNvPr id="11" name="Imagem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864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12"/>
          <p:cNvSpPr/>
          <p:nvPr/>
        </p:nvSpPr>
        <p:spPr>
          <a:xfrm>
            <a:off x="323529" y="1025130"/>
            <a:ext cx="8258619" cy="461665"/>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ctr" eaLnBrk="0" fontAlgn="base" hangingPunct="0">
              <a:spcBef>
                <a:spcPct val="0"/>
              </a:spcBef>
              <a:spcAft>
                <a:spcPct val="0"/>
              </a:spcAft>
              <a:buFont typeface="Arial" panose="020B0604020202020204" pitchFamily="34" charset="0"/>
              <a:buNone/>
              <a:tabLst>
                <a:tab pos="85725" algn="l"/>
              </a:tabLst>
              <a:defRPr/>
            </a:pPr>
            <a:r>
              <a:rPr lang="pt-BR" sz="2400" b="1" dirty="0">
                <a:solidFill>
                  <a:prstClr val="black"/>
                </a:solidFill>
                <a:cs typeface="Arial" panose="020B0604020202020204" pitchFamily="34" charset="0"/>
              </a:rPr>
              <a:t>Pandemia → Lei nº 13.987/2020 → Resolução FNDE Nº 02/2020</a:t>
            </a:r>
          </a:p>
        </p:txBody>
      </p:sp>
      <p:sp>
        <p:nvSpPr>
          <p:cNvPr id="3" name="Retângulo 2"/>
          <p:cNvSpPr/>
          <p:nvPr/>
        </p:nvSpPr>
        <p:spPr>
          <a:xfrm>
            <a:off x="395536" y="1511932"/>
            <a:ext cx="8114604" cy="464871"/>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
            </a:pPr>
            <a:endParaRPr lang="pt-BR" dirty="0"/>
          </a:p>
        </p:txBody>
      </p:sp>
      <p:sp>
        <p:nvSpPr>
          <p:cNvPr id="2" name="Retângulo 1"/>
          <p:cNvSpPr/>
          <p:nvPr/>
        </p:nvSpPr>
        <p:spPr>
          <a:xfrm>
            <a:off x="349330" y="1637426"/>
            <a:ext cx="8186611" cy="2954655"/>
          </a:xfrm>
          <a:prstGeom prst="rect">
            <a:avLst/>
          </a:prstGeom>
        </p:spPr>
        <p:txBody>
          <a:bodyPr wrap="square">
            <a:spAutoFit/>
          </a:bodyPr>
          <a:lstStyle/>
          <a:p>
            <a:pPr marL="285750" indent="-285750" algn="just">
              <a:buFont typeface="Wingdings" panose="05000000000000000000" pitchFamily="2" charset="2"/>
              <a:buChar char="§"/>
            </a:pPr>
            <a:r>
              <a:rPr lang="pt-BR" b="1" dirty="0">
                <a:solidFill>
                  <a:schemeClr val="accent6">
                    <a:lumMod val="50000"/>
                  </a:schemeClr>
                </a:solidFill>
              </a:rPr>
              <a:t>Lei nº 13.987/2020 </a:t>
            </a:r>
            <a:r>
              <a:rPr lang="pt-BR" b="1" u="sng" dirty="0">
                <a:solidFill>
                  <a:schemeClr val="accent6">
                    <a:lumMod val="50000"/>
                  </a:schemeClr>
                </a:solidFill>
              </a:rPr>
              <a:t>altera</a:t>
            </a:r>
            <a:r>
              <a:rPr lang="pt-BR" b="1" dirty="0">
                <a:solidFill>
                  <a:schemeClr val="accent6">
                    <a:lumMod val="50000"/>
                  </a:schemeClr>
                </a:solidFill>
              </a:rPr>
              <a:t> o art. 21 da Lei nº 11.947/2009</a:t>
            </a:r>
            <a:r>
              <a:rPr lang="pt-BR" b="1" dirty="0"/>
              <a:t>: </a:t>
            </a:r>
          </a:p>
          <a:p>
            <a:pPr algn="just"/>
            <a:endParaRPr lang="pt-BR" sz="600" b="1" dirty="0"/>
          </a:p>
          <a:p>
            <a:pPr algn="just">
              <a:lnSpc>
                <a:spcPct val="150000"/>
              </a:lnSpc>
            </a:pPr>
            <a:r>
              <a:rPr lang="pt-BR" dirty="0"/>
              <a:t>“Art. 21-A. Durante o período de suspensão das aulas nas escolas públicas de educação básica em razão de situação de emergência ou calamidade pública, fica autorizada, em todo o território nacional, </a:t>
            </a:r>
            <a:r>
              <a:rPr lang="pt-BR" b="1" dirty="0"/>
              <a:t>em caráter excepcional</a:t>
            </a:r>
            <a:r>
              <a:rPr lang="pt-BR" dirty="0"/>
              <a:t>, </a:t>
            </a:r>
            <a:r>
              <a:rPr lang="pt-BR" b="1" dirty="0"/>
              <a:t>a distribuição imediata aos pais ou responsáveis dos estudantes nelas matriculados, com acompanhamento pelo CAE, dos gêneros alimentícios adquiridos com recursos financeiros recebidos, nos termos desta Lei, à conta do Pnae</a:t>
            </a:r>
            <a:r>
              <a:rPr lang="pt-BR" dirty="0"/>
              <a:t>.” </a:t>
            </a:r>
          </a:p>
        </p:txBody>
      </p:sp>
      <p:sp>
        <p:nvSpPr>
          <p:cNvPr id="5" name="Retângulo 4"/>
          <p:cNvSpPr/>
          <p:nvPr/>
        </p:nvSpPr>
        <p:spPr>
          <a:xfrm>
            <a:off x="303123" y="4776747"/>
            <a:ext cx="8186611" cy="1708160"/>
          </a:xfrm>
          <a:prstGeom prst="rect">
            <a:avLst/>
          </a:prstGeom>
        </p:spPr>
        <p:txBody>
          <a:bodyPr wrap="square">
            <a:spAutoFit/>
          </a:bodyPr>
          <a:lstStyle/>
          <a:p>
            <a:pPr marL="285750" indent="-285750">
              <a:buFont typeface="Wingdings" panose="05000000000000000000" pitchFamily="2" charset="2"/>
              <a:buChar char="§"/>
            </a:pPr>
            <a:r>
              <a:rPr lang="pt-BR" b="1" dirty="0">
                <a:solidFill>
                  <a:schemeClr val="accent6">
                    <a:lumMod val="50000"/>
                  </a:schemeClr>
                </a:solidFill>
              </a:rPr>
              <a:t>Resolução nº 02, de 09 de abril de 2020 </a:t>
            </a:r>
            <a:r>
              <a:rPr lang="pt-BR" b="1" u="sng" dirty="0">
                <a:solidFill>
                  <a:schemeClr val="accent6">
                    <a:lumMod val="50000"/>
                  </a:schemeClr>
                </a:solidFill>
              </a:rPr>
              <a:t>regulamenta</a:t>
            </a:r>
            <a:r>
              <a:rPr lang="pt-BR" b="1" dirty="0">
                <a:solidFill>
                  <a:schemeClr val="accent6">
                    <a:lumMod val="50000"/>
                  </a:schemeClr>
                </a:solidFill>
              </a:rPr>
              <a:t> a Lei nº 13.987/2020 </a:t>
            </a:r>
          </a:p>
          <a:p>
            <a:endParaRPr lang="pt-BR" sz="600" b="1" dirty="0"/>
          </a:p>
          <a:p>
            <a:pPr marL="285750" indent="-285750">
              <a:lnSpc>
                <a:spcPct val="150000"/>
              </a:lnSpc>
              <a:buFont typeface="Wingdings" panose="05000000000000000000" pitchFamily="2" charset="2"/>
              <a:buChar char="Ø"/>
            </a:pPr>
            <a:r>
              <a:rPr lang="pt-BR" dirty="0"/>
              <a:t>O FNDE manteve os repasses normalmente  - 2 parcelas extras (dez/</a:t>
            </a:r>
            <a:r>
              <a:rPr lang="pt-BR" dirty="0" err="1"/>
              <a:t>jan</a:t>
            </a:r>
            <a:r>
              <a:rPr lang="pt-BR" dirty="0"/>
              <a:t>);</a:t>
            </a:r>
          </a:p>
          <a:p>
            <a:pPr marL="285750" indent="-285750" algn="just">
              <a:lnSpc>
                <a:spcPct val="150000"/>
              </a:lnSpc>
              <a:buFont typeface="Wingdings" panose="05000000000000000000" pitchFamily="2" charset="2"/>
              <a:buChar char="Ø"/>
            </a:pPr>
            <a:r>
              <a:rPr lang="pt-BR" dirty="0"/>
              <a:t>Utilizar os recursos do PNAE exclusivamente para garantir a alimentação dos estudantes da educação básica.</a:t>
            </a:r>
          </a:p>
        </p:txBody>
      </p:sp>
      <p:pic>
        <p:nvPicPr>
          <p:cNvPr id="10"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969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13" name="Retângulo 12"/>
          <p:cNvSpPr/>
          <p:nvPr/>
        </p:nvSpPr>
        <p:spPr>
          <a:xfrm>
            <a:off x="442690" y="1125784"/>
            <a:ext cx="8258619" cy="461665"/>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ctr" eaLnBrk="0" fontAlgn="base" hangingPunct="0">
              <a:spcBef>
                <a:spcPct val="0"/>
              </a:spcBef>
              <a:spcAft>
                <a:spcPct val="0"/>
              </a:spcAft>
              <a:buFont typeface="Arial" panose="020B0604020202020204" pitchFamily="34" charset="0"/>
              <a:buNone/>
              <a:tabLst>
                <a:tab pos="85725" algn="l"/>
              </a:tabLst>
              <a:defRPr/>
            </a:pPr>
            <a:r>
              <a:rPr lang="pt-BR" sz="2400" b="1" dirty="0">
                <a:solidFill>
                  <a:prstClr val="black"/>
                </a:solidFill>
                <a:cs typeface="Arial" panose="020B0604020202020204" pitchFamily="34" charset="0"/>
              </a:rPr>
              <a:t>Pandemia → Lei nº 13.987/2020 → Resolução FNDE Nº 02/2020</a:t>
            </a:r>
          </a:p>
        </p:txBody>
      </p:sp>
      <p:sp>
        <p:nvSpPr>
          <p:cNvPr id="3" name="Retângulo 2"/>
          <p:cNvSpPr/>
          <p:nvPr/>
        </p:nvSpPr>
        <p:spPr>
          <a:xfrm>
            <a:off x="636478" y="1587449"/>
            <a:ext cx="7871041" cy="2957861"/>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Ø"/>
            </a:pPr>
            <a:r>
              <a:rPr lang="pt-BR" dirty="0"/>
              <a:t>Os gêneros alimentícios podem ser distribuídos em </a:t>
            </a:r>
            <a:r>
              <a:rPr lang="pt-BR" b="1" dirty="0"/>
              <a:t>forma de kits</a:t>
            </a:r>
            <a:r>
              <a:rPr lang="pt-BR" dirty="0"/>
              <a:t>, </a:t>
            </a:r>
            <a:r>
              <a:rPr lang="pt-BR" b="1" dirty="0"/>
              <a:t>definidos pela equipe de nutrição local</a:t>
            </a:r>
            <a:r>
              <a:rPr lang="pt-BR" dirty="0"/>
              <a:t>, ....;</a:t>
            </a:r>
          </a:p>
          <a:p>
            <a:pPr marL="285750" indent="-285750" algn="just">
              <a:lnSpc>
                <a:spcPct val="150000"/>
              </a:lnSpc>
              <a:buFont typeface="Wingdings" panose="05000000000000000000" pitchFamily="2" charset="2"/>
              <a:buChar char="Ø"/>
            </a:pPr>
            <a:r>
              <a:rPr lang="pt-BR" b="1" dirty="0"/>
              <a:t>A forma de distribuição dos kits deve garantir que não haja aglomerações</a:t>
            </a:r>
            <a:r>
              <a:rPr lang="pt-BR" dirty="0"/>
              <a:t>;</a:t>
            </a:r>
          </a:p>
          <a:p>
            <a:pPr marL="285750" indent="-285750" algn="just">
              <a:lnSpc>
                <a:spcPct val="150000"/>
              </a:lnSpc>
              <a:buFont typeface="Wingdings" panose="05000000000000000000" pitchFamily="2" charset="2"/>
              <a:buChar char="Ø"/>
            </a:pPr>
            <a:r>
              <a:rPr lang="pt-BR" b="1" dirty="0"/>
              <a:t>É preciso seguir o que determina o art. 14 da Lei 11.947/2009 em relação à aquisição de gêneros alimentícios da agricultura familiar</a:t>
            </a:r>
            <a:r>
              <a:rPr lang="pt-BR" dirty="0"/>
              <a:t>;</a:t>
            </a:r>
          </a:p>
          <a:p>
            <a:pPr marL="285750" indent="-285750" algn="just">
              <a:lnSpc>
                <a:spcPct val="150000"/>
              </a:lnSpc>
              <a:buFont typeface="Wingdings" panose="05000000000000000000" pitchFamily="2" charset="2"/>
              <a:buChar char="Ø"/>
            </a:pPr>
            <a:r>
              <a:rPr lang="pt-BR" dirty="0"/>
              <a:t>Os procedimentos para aquisição dos produtos podem ser </a:t>
            </a:r>
            <a:r>
              <a:rPr lang="pt-BR" b="1" dirty="0"/>
              <a:t>realizados de maneira remota, não presencial, com ferramentas, modos e meios online.</a:t>
            </a:r>
          </a:p>
        </p:txBody>
      </p:sp>
      <p:pic>
        <p:nvPicPr>
          <p:cNvPr id="5" name="Imagem 4">
            <a:extLst>
              <a:ext uri="{FF2B5EF4-FFF2-40B4-BE49-F238E27FC236}">
                <a16:creationId xmlns:a16="http://schemas.microsoft.com/office/drawing/2014/main" id="{A9CDAEA9-9EE2-4739-8684-5C987C5B3EE0}"/>
              </a:ext>
            </a:extLst>
          </p:cNvPr>
          <p:cNvPicPr>
            <a:picLocks noChangeAspect="1"/>
          </p:cNvPicPr>
          <p:nvPr/>
        </p:nvPicPr>
        <p:blipFill>
          <a:blip r:embed="rId2"/>
          <a:stretch>
            <a:fillRect/>
          </a:stretch>
        </p:blipFill>
        <p:spPr>
          <a:xfrm>
            <a:off x="670798" y="4728100"/>
            <a:ext cx="2059112" cy="19154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Imagem 6">
            <a:extLst>
              <a:ext uri="{FF2B5EF4-FFF2-40B4-BE49-F238E27FC236}">
                <a16:creationId xmlns:a16="http://schemas.microsoft.com/office/drawing/2014/main" id="{037370B9-3095-410A-A8F0-2BE471F637D8}"/>
              </a:ext>
            </a:extLst>
          </p:cNvPr>
          <p:cNvPicPr>
            <a:picLocks noChangeAspect="1"/>
          </p:cNvPicPr>
          <p:nvPr/>
        </p:nvPicPr>
        <p:blipFill>
          <a:blip r:embed="rId3"/>
          <a:stretch>
            <a:fillRect/>
          </a:stretch>
        </p:blipFill>
        <p:spPr>
          <a:xfrm>
            <a:off x="2987824" y="4724703"/>
            <a:ext cx="2520280" cy="1918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Imagem 10">
            <a:extLst>
              <a:ext uri="{FF2B5EF4-FFF2-40B4-BE49-F238E27FC236}">
                <a16:creationId xmlns:a16="http://schemas.microsoft.com/office/drawing/2014/main" id="{22044AA6-7D97-412C-839F-D25D35559819}"/>
              </a:ext>
            </a:extLst>
          </p:cNvPr>
          <p:cNvPicPr>
            <a:picLocks noChangeAspect="1"/>
          </p:cNvPicPr>
          <p:nvPr/>
        </p:nvPicPr>
        <p:blipFill>
          <a:blip r:embed="rId4"/>
          <a:stretch>
            <a:fillRect/>
          </a:stretch>
        </p:blipFill>
        <p:spPr>
          <a:xfrm>
            <a:off x="5909717" y="4778938"/>
            <a:ext cx="2406700" cy="15020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Imagem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593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0" name="Retângulo 59"/>
          <p:cNvSpPr/>
          <p:nvPr/>
        </p:nvSpPr>
        <p:spPr>
          <a:xfrm>
            <a:off x="320758" y="222881"/>
            <a:ext cx="8502483" cy="523220"/>
          </a:xfrm>
          <a:prstGeom prst="rect">
            <a:avLst/>
          </a:prstGeom>
          <a:solidFill>
            <a:schemeClr val="bg1">
              <a:lumMod val="95000"/>
            </a:schemeClr>
          </a:solidFill>
        </p:spPr>
        <p:txBody>
          <a:bodyPr wrap="square">
            <a:spAutoFit/>
          </a:bodyPr>
          <a:lstStyle/>
          <a:p>
            <a:pPr algn="just">
              <a:defRPr/>
            </a:pPr>
            <a:r>
              <a:rPr lang="pt-BR" sz="2800" b="1" dirty="0">
                <a:solidFill>
                  <a:schemeClr val="accent6">
                    <a:lumMod val="50000"/>
                  </a:schemeClr>
                </a:solidFill>
              </a:rPr>
              <a:t>AQUISIÇÃO DE ALIMENTOS DA AGRICULTURA FAMILIAR</a:t>
            </a:r>
          </a:p>
        </p:txBody>
      </p:sp>
      <p:sp>
        <p:nvSpPr>
          <p:cNvPr id="2" name="Retângulo 1"/>
          <p:cNvSpPr/>
          <p:nvPr/>
        </p:nvSpPr>
        <p:spPr>
          <a:xfrm>
            <a:off x="338317" y="1193510"/>
            <a:ext cx="7834083" cy="523220"/>
          </a:xfrm>
          <a:prstGeom prst="rect">
            <a:avLst/>
          </a:prstGeom>
          <a:solidFill>
            <a:schemeClr val="accent6">
              <a:lumMod val="20000"/>
              <a:lumOff val="80000"/>
            </a:schemeClr>
          </a:solidFill>
          <a:ln cmpd="thickThin">
            <a:solidFill>
              <a:srgbClr val="E2F0D9"/>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ts val="600"/>
              </a:spcBef>
              <a:defRPr/>
            </a:pPr>
            <a:r>
              <a:rPr lang="pt-BR" sz="2800" b="1" dirty="0">
                <a:solidFill>
                  <a:schemeClr val="accent6">
                    <a:lumMod val="50000"/>
                  </a:schemeClr>
                </a:solidFill>
              </a:rPr>
              <a:t>ART. 14. DA LEI FEDERAL Nº 11.947, DE 16/06/2009.</a:t>
            </a:r>
            <a:endParaRPr lang="pt-BR" sz="2000" b="1" dirty="0"/>
          </a:p>
        </p:txBody>
      </p:sp>
      <p:sp>
        <p:nvSpPr>
          <p:cNvPr id="23" name="Line 14"/>
          <p:cNvSpPr>
            <a:spLocks noChangeShapeType="1"/>
          </p:cNvSpPr>
          <p:nvPr/>
        </p:nvSpPr>
        <p:spPr bwMode="auto">
          <a:xfrm>
            <a:off x="0" y="908720"/>
            <a:ext cx="9144000"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5" name="Fluxograma: Processo alternativo 4"/>
          <p:cNvSpPr/>
          <p:nvPr/>
        </p:nvSpPr>
        <p:spPr>
          <a:xfrm>
            <a:off x="403997" y="1999330"/>
            <a:ext cx="4356586" cy="402463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defRPr/>
            </a:pPr>
            <a:endParaRPr lang="pt-BR" sz="3200" b="1" dirty="0">
              <a:solidFill>
                <a:schemeClr val="accent6">
                  <a:lumMod val="50000"/>
                </a:schemeClr>
              </a:solidFill>
              <a:cs typeface="Arial" charset="0"/>
            </a:endParaRPr>
          </a:p>
        </p:txBody>
      </p:sp>
      <p:sp>
        <p:nvSpPr>
          <p:cNvPr id="6" name="Fluxograma: Processo alternativo 5"/>
          <p:cNvSpPr/>
          <p:nvPr/>
        </p:nvSpPr>
        <p:spPr>
          <a:xfrm>
            <a:off x="4985067" y="2057401"/>
            <a:ext cx="3925826" cy="4028078"/>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600"/>
              </a:spcBef>
              <a:buFont typeface="Wingdings" panose="05000000000000000000" pitchFamily="2" charset="2"/>
              <a:buChar char="§"/>
              <a:defRPr/>
            </a:pPr>
            <a:r>
              <a:rPr lang="pt-BR" sz="2600" b="1" dirty="0">
                <a:solidFill>
                  <a:schemeClr val="accent6">
                    <a:lumMod val="50000"/>
                  </a:schemeClr>
                </a:solidFill>
                <a:cs typeface="Arial" charset="0"/>
              </a:rPr>
              <a:t>Processo de aquisição facilitado;</a:t>
            </a:r>
          </a:p>
          <a:p>
            <a:pPr marL="342900" indent="-342900" algn="just">
              <a:spcBef>
                <a:spcPts val="600"/>
              </a:spcBef>
              <a:buFont typeface="Wingdings" panose="05000000000000000000" pitchFamily="2" charset="2"/>
              <a:buChar char="§"/>
              <a:defRPr/>
            </a:pPr>
            <a:r>
              <a:rPr lang="pt-BR" sz="2600" b="1" dirty="0">
                <a:solidFill>
                  <a:schemeClr val="accent6">
                    <a:lumMod val="50000"/>
                  </a:schemeClr>
                </a:solidFill>
                <a:cs typeface="Arial" charset="0"/>
              </a:rPr>
              <a:t>Incentivo às tradições alimentares locais;</a:t>
            </a:r>
          </a:p>
          <a:p>
            <a:pPr marL="342900" indent="-342900" algn="just">
              <a:spcBef>
                <a:spcPts val="600"/>
              </a:spcBef>
              <a:buFont typeface="Wingdings" panose="05000000000000000000" pitchFamily="2" charset="2"/>
              <a:buChar char="§"/>
              <a:defRPr/>
            </a:pPr>
            <a:r>
              <a:rPr lang="pt-BR" sz="2600" b="1" dirty="0">
                <a:solidFill>
                  <a:schemeClr val="accent6">
                    <a:lumMod val="50000"/>
                  </a:schemeClr>
                </a:solidFill>
                <a:cs typeface="Arial" charset="0"/>
              </a:rPr>
              <a:t>Geração de emprego e renda;</a:t>
            </a:r>
          </a:p>
          <a:p>
            <a:pPr marL="342900" indent="-342900" algn="just">
              <a:spcBef>
                <a:spcPts val="600"/>
              </a:spcBef>
              <a:buFont typeface="Wingdings" panose="05000000000000000000" pitchFamily="2" charset="2"/>
              <a:buChar char="§"/>
              <a:defRPr/>
            </a:pPr>
            <a:r>
              <a:rPr lang="pt-BR" sz="2600" b="1" dirty="0">
                <a:solidFill>
                  <a:schemeClr val="accent6">
                    <a:lumMod val="50000"/>
                  </a:schemeClr>
                </a:solidFill>
                <a:cs typeface="Arial" charset="0"/>
              </a:rPr>
              <a:t>Desenvolvimento regional.</a:t>
            </a:r>
          </a:p>
          <a:p>
            <a:pPr algn="ctr"/>
            <a:endParaRPr lang="pt-BR" dirty="0"/>
          </a:p>
        </p:txBody>
      </p:sp>
      <p:sp>
        <p:nvSpPr>
          <p:cNvPr id="28" name="Fluxograma: Processo alternativo 27"/>
          <p:cNvSpPr/>
          <p:nvPr/>
        </p:nvSpPr>
        <p:spPr>
          <a:xfrm>
            <a:off x="320758" y="2057400"/>
            <a:ext cx="4251242" cy="4577715"/>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defRPr/>
            </a:pPr>
            <a:endParaRPr lang="pt-BR" sz="800" b="1" dirty="0">
              <a:solidFill>
                <a:schemeClr val="accent6">
                  <a:lumMod val="50000"/>
                </a:schemeClr>
              </a:solidFill>
              <a:cs typeface="Arial" charset="0"/>
            </a:endParaRPr>
          </a:p>
          <a:p>
            <a:pPr algn="just">
              <a:spcBef>
                <a:spcPts val="600"/>
              </a:spcBef>
              <a:defRPr/>
            </a:pPr>
            <a:r>
              <a:rPr lang="pt-BR" sz="2800" b="1" dirty="0">
                <a:solidFill>
                  <a:schemeClr val="accent6">
                    <a:lumMod val="50000"/>
                  </a:schemeClr>
                </a:solidFill>
                <a:cs typeface="Arial" charset="0"/>
              </a:rPr>
              <a:t>No mínimo, 30% dos recursos repassados pelo FNDE, no âmbito do PNAE, devem ser empregados na aquisição de gêneros alimentícios oriundos </a:t>
            </a:r>
            <a:r>
              <a:rPr lang="pt-BR" sz="2800" b="1" u="sng" dirty="0">
                <a:solidFill>
                  <a:schemeClr val="accent6">
                    <a:lumMod val="50000"/>
                  </a:schemeClr>
                </a:solidFill>
                <a:cs typeface="Arial" charset="0"/>
              </a:rPr>
              <a:t>diretamente</a:t>
            </a:r>
            <a:r>
              <a:rPr lang="pt-BR" sz="2800" b="1" dirty="0">
                <a:solidFill>
                  <a:schemeClr val="accent6">
                    <a:lumMod val="50000"/>
                  </a:schemeClr>
                </a:solidFill>
                <a:cs typeface="Arial" charset="0"/>
              </a:rPr>
              <a:t> da agricultura familiar para alimentação escolar.</a:t>
            </a:r>
          </a:p>
          <a:p>
            <a:pPr algn="just">
              <a:spcBef>
                <a:spcPts val="600"/>
              </a:spcBef>
              <a:defRPr/>
            </a:pPr>
            <a:endParaRPr lang="pt-BR" sz="800" b="1" dirty="0">
              <a:solidFill>
                <a:schemeClr val="accent6">
                  <a:lumMod val="50000"/>
                </a:schemeClr>
              </a:solidFill>
              <a:cs typeface="Arial" charset="0"/>
            </a:endParaRPr>
          </a:p>
        </p:txBody>
      </p:sp>
      <p:pic>
        <p:nvPicPr>
          <p:cNvPr id="10"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581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323529" y="1106453"/>
            <a:ext cx="8258619" cy="830997"/>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buFont typeface="Arial" panose="020B0604020202020204" pitchFamily="34" charset="0"/>
              <a:buNone/>
              <a:tabLst>
                <a:tab pos="85725" algn="l"/>
              </a:tabLst>
              <a:defRPr/>
            </a:pPr>
            <a:r>
              <a:rPr lang="pt-BR" sz="2400" b="1" dirty="0">
                <a:solidFill>
                  <a:srgbClr val="0070C0"/>
                </a:solidFill>
                <a:cs typeface="Arial" panose="020B0604020202020204" pitchFamily="34" charset="0"/>
              </a:rPr>
              <a:t>PRINCIPAIS ALTERAÇÕES NA RESOLUÇÃO FNDE Nº 06/2020 QUANTO À COMPRA DA AGRICULTURA FAMILIAR PARA O PNAE</a:t>
            </a:r>
          </a:p>
        </p:txBody>
      </p:sp>
      <p:sp>
        <p:nvSpPr>
          <p:cNvPr id="3" name="Retângulo 2"/>
          <p:cNvSpPr/>
          <p:nvPr/>
        </p:nvSpPr>
        <p:spPr>
          <a:xfrm>
            <a:off x="326976" y="2230566"/>
            <a:ext cx="8255171" cy="3901068"/>
          </a:xfrm>
          <a:prstGeom prst="rect">
            <a:avLst/>
          </a:prstGeom>
        </p:spPr>
        <p:txBody>
          <a:bodyPr wrap="square">
            <a:spAutoFit/>
          </a:bodyPr>
          <a:lstStyle/>
          <a:p>
            <a:pPr marL="342900" indent="-342900" algn="just">
              <a:buFont typeface="Wingdings" panose="05000000000000000000" pitchFamily="2" charset="2"/>
              <a:buChar char="§"/>
            </a:pPr>
            <a:r>
              <a:rPr lang="pt-PT" altLang="pt-BR" sz="2000" b="1" dirty="0"/>
              <a:t>Art. 29. A devolução do percentual não executado.</a:t>
            </a:r>
          </a:p>
          <a:p>
            <a:pPr algn="just"/>
            <a:endParaRPr lang="pt-PT" altLang="pt-BR" sz="500" b="1" dirty="0"/>
          </a:p>
          <a:p>
            <a:pPr marL="357188"/>
            <a:r>
              <a:rPr lang="pt-PT" altLang="pt-BR" b="1" i="1" dirty="0"/>
              <a:t>“Art. 29. (...)</a:t>
            </a:r>
          </a:p>
          <a:p>
            <a:pPr marL="357188" algn="just"/>
            <a:r>
              <a:rPr lang="en-US" b="1" i="1" dirty="0"/>
              <a:t>§ </a:t>
            </a:r>
            <a:r>
              <a:rPr lang="pt-PT" b="1" i="1" dirty="0"/>
              <a:t>1º O </a:t>
            </a:r>
            <a:r>
              <a:rPr lang="pt-PT" b="1" i="1" dirty="0">
                <a:solidFill>
                  <a:schemeClr val="accent6">
                    <a:lumMod val="50000"/>
                  </a:schemeClr>
                </a:solidFill>
              </a:rPr>
              <a:t>percentual não executado </a:t>
            </a:r>
            <a:r>
              <a:rPr lang="pt-PT" b="1" i="1" dirty="0"/>
              <a:t>de acordo com o previsto no caput ser</a:t>
            </a:r>
            <a:r>
              <a:rPr lang="en-US" b="1" i="1" dirty="0"/>
              <a:t>á </a:t>
            </a:r>
            <a:r>
              <a:rPr lang="pt-PT" b="1" i="1" dirty="0"/>
              <a:t>avaliado quando da prestação de contas e </a:t>
            </a:r>
            <a:r>
              <a:rPr lang="pt-PT" b="1" i="1" dirty="0">
                <a:solidFill>
                  <a:schemeClr val="accent6">
                    <a:lumMod val="50000"/>
                  </a:schemeClr>
                </a:solidFill>
              </a:rPr>
              <a:t>o valor correspondente dever</a:t>
            </a:r>
            <a:r>
              <a:rPr lang="en-US" b="1" i="1" dirty="0">
                <a:solidFill>
                  <a:schemeClr val="accent6">
                    <a:lumMod val="50000"/>
                  </a:schemeClr>
                </a:solidFill>
              </a:rPr>
              <a:t>á </a:t>
            </a:r>
            <a:r>
              <a:rPr lang="pt-PT" b="1" i="1" dirty="0">
                <a:solidFill>
                  <a:schemeClr val="accent6">
                    <a:lumMod val="50000"/>
                  </a:schemeClr>
                </a:solidFill>
              </a:rPr>
              <a:t>ser devolvido</a:t>
            </a:r>
            <a:r>
              <a:rPr lang="pt-PT" b="1" i="1" dirty="0"/>
              <a:t>, conforme </a:t>
            </a:r>
            <a:r>
              <a:rPr lang="pt-PT" b="1" i="1" dirty="0">
                <a:solidFill>
                  <a:schemeClr val="accent6">
                    <a:lumMod val="50000"/>
                  </a:schemeClr>
                </a:solidFill>
              </a:rPr>
              <a:t>procedimento previsto no art. 55</a:t>
            </a:r>
            <a:r>
              <a:rPr lang="pt-PT" b="1" i="1" dirty="0"/>
              <a:t>. (...)”</a:t>
            </a:r>
          </a:p>
          <a:p>
            <a:pPr algn="just"/>
            <a:endParaRPr lang="pt-PT" b="1" i="1" dirty="0"/>
          </a:p>
          <a:p>
            <a:pPr marL="342900" indent="-342900" algn="just">
              <a:buFont typeface="Wingdings" panose="05000000000000000000" pitchFamily="2" charset="2"/>
              <a:buChar char="§"/>
            </a:pPr>
            <a:r>
              <a:rPr lang="pt-BR" sz="2000" b="1" dirty="0"/>
              <a:t>Art. 35. Disciplina o enquadramento de “local”.</a:t>
            </a:r>
          </a:p>
          <a:p>
            <a:pPr algn="just">
              <a:lnSpc>
                <a:spcPct val="150000"/>
              </a:lnSpc>
            </a:pPr>
            <a:endParaRPr lang="pt-BR" sz="500" b="1" dirty="0"/>
          </a:p>
          <a:p>
            <a:pPr marL="357188" algn="just">
              <a:lnSpc>
                <a:spcPct val="150000"/>
              </a:lnSpc>
            </a:pPr>
            <a:r>
              <a:rPr lang="pt-BR" b="1" i="1" dirty="0"/>
              <a:t>“Art. 35 (...)</a:t>
            </a:r>
          </a:p>
          <a:p>
            <a:pPr marL="357188" algn="just"/>
            <a:r>
              <a:rPr lang="pt-BR" b="1" i="1" dirty="0"/>
              <a:t>§ 1º Entende-se por local, no </a:t>
            </a:r>
            <a:r>
              <a:rPr lang="pt-BR" b="1" i="1" dirty="0">
                <a:solidFill>
                  <a:schemeClr val="accent6">
                    <a:lumMod val="50000"/>
                  </a:schemeClr>
                </a:solidFill>
              </a:rPr>
              <a:t>caso de DAP Física</a:t>
            </a:r>
            <a:r>
              <a:rPr lang="pt-BR" b="1" i="1" dirty="0"/>
              <a:t>, o município indicado na DAP. </a:t>
            </a:r>
          </a:p>
          <a:p>
            <a:pPr marL="357188" algn="just"/>
            <a:endParaRPr lang="pt-BR" sz="600" b="1" i="1" dirty="0"/>
          </a:p>
          <a:p>
            <a:pPr marL="357188" algn="just"/>
            <a:r>
              <a:rPr lang="pt-BR" b="1" i="1" dirty="0"/>
              <a:t>§ 2º Entende-se por local, no caso de </a:t>
            </a:r>
            <a:r>
              <a:rPr lang="pt-BR" b="1" i="1" dirty="0">
                <a:solidFill>
                  <a:schemeClr val="accent6">
                    <a:lumMod val="50000"/>
                  </a:schemeClr>
                </a:solidFill>
              </a:rPr>
              <a:t>DAP Jurídica</a:t>
            </a:r>
            <a:r>
              <a:rPr lang="pt-BR" b="1" i="1" dirty="0"/>
              <a:t>, o município onde houver a maior quantidade, em números absolutos, de DAPs Físicas registradas no extrato da DAP Jurídica. (...)”</a:t>
            </a:r>
          </a:p>
        </p:txBody>
      </p:sp>
      <p:pic>
        <p:nvPicPr>
          <p:cNvPr id="10"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39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323529" y="1106453"/>
            <a:ext cx="8258619" cy="830997"/>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buFont typeface="Arial" panose="020B0604020202020204" pitchFamily="34" charset="0"/>
              <a:buNone/>
              <a:tabLst>
                <a:tab pos="85725" algn="l"/>
              </a:tabLst>
              <a:defRPr/>
            </a:pPr>
            <a:r>
              <a:rPr lang="pt-BR" sz="2400" b="1" dirty="0">
                <a:solidFill>
                  <a:srgbClr val="0070C0"/>
                </a:solidFill>
                <a:cs typeface="Arial" panose="020B0604020202020204" pitchFamily="34" charset="0"/>
              </a:rPr>
              <a:t>PRINCIPAIS ALTERAÇÕES NA RESOLUÇÃO FNDE Nº 06/2020 QUANTO À COMPRA DA AGRICULTURA FAMILIAR PARA O PNAE</a:t>
            </a:r>
          </a:p>
        </p:txBody>
      </p:sp>
      <p:sp>
        <p:nvSpPr>
          <p:cNvPr id="3" name="Retângulo 2"/>
          <p:cNvSpPr/>
          <p:nvPr/>
        </p:nvSpPr>
        <p:spPr>
          <a:xfrm>
            <a:off x="326976" y="2230566"/>
            <a:ext cx="8255172" cy="4154984"/>
          </a:xfrm>
          <a:prstGeom prst="rect">
            <a:avLst/>
          </a:prstGeom>
        </p:spPr>
        <p:txBody>
          <a:bodyPr wrap="square">
            <a:spAutoFit/>
          </a:bodyPr>
          <a:lstStyle/>
          <a:p>
            <a:pPr marL="342900" indent="-342900" algn="just">
              <a:buFont typeface="Wingdings" panose="05000000000000000000" pitchFamily="2" charset="2"/>
              <a:buChar char="§"/>
            </a:pPr>
            <a:r>
              <a:rPr lang="pt-BR" sz="2000" b="1" dirty="0"/>
              <a:t>Art. 35. Priorização Projetos de Venda - Regiões Geográficas - IBGE 2017</a:t>
            </a:r>
            <a:endParaRPr lang="pt-BR" sz="500" b="1" dirty="0"/>
          </a:p>
          <a:p>
            <a:pPr marL="357188" algn="just">
              <a:lnSpc>
                <a:spcPct val="150000"/>
              </a:lnSpc>
            </a:pPr>
            <a:r>
              <a:rPr lang="pt-BR" b="1" i="1" dirty="0"/>
              <a:t>“Art. 35 (...)</a:t>
            </a:r>
          </a:p>
          <a:p>
            <a:pPr marL="357188" algn="just"/>
            <a:r>
              <a:rPr lang="pt-BR" b="1" i="1" dirty="0"/>
              <a:t>§ 3º Entre os grupos de projetos, deve ser observada a seguinte ordem de prioridade para seleção: </a:t>
            </a:r>
          </a:p>
          <a:p>
            <a:pPr marL="357188" algn="just"/>
            <a:endParaRPr lang="pt-BR" sz="700" b="1" i="1" dirty="0"/>
          </a:p>
          <a:p>
            <a:pPr marL="357188" algn="just"/>
            <a:r>
              <a:rPr lang="pt-BR" b="1" i="1" dirty="0"/>
              <a:t>I – o grupo de projetos de fornecedores locais tem prioridade sobre os demais grupos; </a:t>
            </a:r>
          </a:p>
          <a:p>
            <a:pPr marL="357188" algn="just"/>
            <a:endParaRPr lang="pt-BR" sz="700" b="1" i="1" dirty="0"/>
          </a:p>
          <a:p>
            <a:pPr marL="357188" algn="just"/>
            <a:r>
              <a:rPr lang="pt-BR" b="1" i="1" dirty="0"/>
              <a:t>II – o grupo de projetos de fornecedores de Região Geográfica Imediata tem prioridade sobre o de Região Geográfica Intermediária, o do estado e o do País; </a:t>
            </a:r>
          </a:p>
          <a:p>
            <a:pPr marL="357188" algn="just"/>
            <a:endParaRPr lang="pt-BR" sz="700" b="1" i="1" dirty="0"/>
          </a:p>
          <a:p>
            <a:pPr marL="357188" algn="just"/>
            <a:r>
              <a:rPr lang="pt-BR" b="1" i="1" dirty="0"/>
              <a:t>III – o grupo de projetos de fornecedores da Região Geográfica Intermediária tem prioridade sobre o do estado e do país; </a:t>
            </a:r>
          </a:p>
          <a:p>
            <a:pPr marL="357188" algn="just"/>
            <a:endParaRPr lang="pt-BR" sz="700" b="1" i="1" dirty="0"/>
          </a:p>
          <a:p>
            <a:pPr marL="357188" algn="just"/>
            <a:r>
              <a:rPr lang="pt-BR" b="1" i="1" dirty="0"/>
              <a:t>IV – o grupo de projetos do estado tem prioridade sobre o do País.”</a:t>
            </a:r>
          </a:p>
          <a:p>
            <a:pPr marL="357188" algn="just">
              <a:lnSpc>
                <a:spcPct val="150000"/>
              </a:lnSpc>
            </a:pPr>
            <a:endParaRPr lang="pt-BR" b="1" i="1" dirty="0"/>
          </a:p>
        </p:txBody>
      </p:sp>
      <p:pic>
        <p:nvPicPr>
          <p:cNvPr id="10"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734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323529" y="1106453"/>
            <a:ext cx="8258619" cy="830997"/>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buFont typeface="Arial" panose="020B0604020202020204" pitchFamily="34" charset="0"/>
              <a:buNone/>
              <a:tabLst>
                <a:tab pos="85725" algn="l"/>
              </a:tabLst>
              <a:defRPr/>
            </a:pPr>
            <a:r>
              <a:rPr lang="pt-BR" sz="2400" b="1" dirty="0">
                <a:solidFill>
                  <a:srgbClr val="0070C0"/>
                </a:solidFill>
                <a:cs typeface="Arial" panose="020B0604020202020204" pitchFamily="34" charset="0"/>
              </a:rPr>
              <a:t>PRINCIPAIS ALTERAÇÕES NA RESOLUÇÃO FNDE Nº 06/2020 QUANTO À COMPRA DA AGRICULTURA FAMILIAR PARA O PNAE</a:t>
            </a:r>
          </a:p>
        </p:txBody>
      </p:sp>
      <p:sp>
        <p:nvSpPr>
          <p:cNvPr id="3" name="Retângulo 2"/>
          <p:cNvSpPr/>
          <p:nvPr/>
        </p:nvSpPr>
        <p:spPr>
          <a:xfrm>
            <a:off x="539552" y="2230566"/>
            <a:ext cx="7961747" cy="3816429"/>
          </a:xfrm>
          <a:prstGeom prst="rect">
            <a:avLst/>
          </a:prstGeom>
        </p:spPr>
        <p:txBody>
          <a:bodyPr wrap="square">
            <a:spAutoFit/>
          </a:bodyPr>
          <a:lstStyle/>
          <a:p>
            <a:pPr marL="342900" indent="-342900" algn="just">
              <a:buFont typeface="Wingdings" panose="05000000000000000000" pitchFamily="2" charset="2"/>
              <a:buChar char="§"/>
            </a:pPr>
            <a:r>
              <a:rPr lang="pt-BR" sz="2000" b="1" dirty="0"/>
              <a:t>Art. 31.  Definição de Preços </a:t>
            </a:r>
          </a:p>
          <a:p>
            <a:pPr algn="just"/>
            <a:endParaRPr lang="pt-BR" sz="2000" b="1" dirty="0"/>
          </a:p>
          <a:p>
            <a:pPr algn="just"/>
            <a:r>
              <a:rPr lang="pt-BR" sz="2000" b="1" dirty="0"/>
              <a:t> Segue os critérios regiões geográficas (IBGE, 2017)</a:t>
            </a:r>
          </a:p>
          <a:p>
            <a:pPr algn="just"/>
            <a:endParaRPr lang="pt-BR" sz="2000" b="1" dirty="0"/>
          </a:p>
          <a:p>
            <a:pPr algn="just">
              <a:lnSpc>
                <a:spcPct val="150000"/>
              </a:lnSpc>
            </a:pPr>
            <a:r>
              <a:rPr lang="pt-BR" b="1" i="1" dirty="0"/>
              <a:t>“Art. 31. (...)</a:t>
            </a:r>
          </a:p>
          <a:p>
            <a:pPr algn="just">
              <a:lnSpc>
                <a:spcPct val="150000"/>
              </a:lnSpc>
            </a:pPr>
            <a:r>
              <a:rPr lang="pt-BR" b="1" i="1" dirty="0"/>
              <a:t>§ 2º Na impossibilidade de a pesquisa ser realizada em âmbito local, esta deve ser realizada ou complementada em âmbito das regiões geográficas imediatas, intermediárias, estadual ou nacional, nessa ordem, conforme estabelece o IBGE 2017 (Divisão Regional do Brasil em Regiões Geográficas Imediatas e Regiões Geográficas Intermediárias). </a:t>
            </a:r>
            <a:r>
              <a:rPr lang="pt-BR" b="1" i="1" dirty="0" smtClean="0"/>
              <a:t>(...)”</a:t>
            </a:r>
            <a:endParaRPr lang="pt-BR" b="1" i="1" dirty="0"/>
          </a:p>
        </p:txBody>
      </p:sp>
      <p:pic>
        <p:nvPicPr>
          <p:cNvPr id="10"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542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484069" y="913728"/>
            <a:ext cx="8336404" cy="461665"/>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r>
              <a:rPr lang="pt-BR" altLang="pt-BR" sz="2400" b="1" dirty="0">
                <a:solidFill>
                  <a:srgbClr val="0070C0"/>
                </a:solidFill>
              </a:rPr>
              <a:t>Material de Apoio - Site FNDE - </a:t>
            </a:r>
            <a:r>
              <a:rPr lang="pt-BR" altLang="pt-BR" sz="2400" b="1" dirty="0">
                <a:hlinkClick r:id="rId2"/>
              </a:rPr>
              <a:t>https://www.gov.br/fnde/pt-br/</a:t>
            </a:r>
            <a:endParaRPr lang="pt-BR" sz="2400" b="1" dirty="0">
              <a:solidFill>
                <a:prstClr val="black"/>
              </a:solidFill>
              <a:cs typeface="Arial" panose="020B0604020202020204" pitchFamily="34" charset="0"/>
            </a:endParaRPr>
          </a:p>
        </p:txBody>
      </p:sp>
      <p:pic>
        <p:nvPicPr>
          <p:cNvPr id="17" name="Imagem 16"/>
          <p:cNvPicPr>
            <a:picLocks noChangeAspect="1"/>
          </p:cNvPicPr>
          <p:nvPr/>
        </p:nvPicPr>
        <p:blipFill>
          <a:blip r:embed="rId3"/>
          <a:stretch>
            <a:fillRect/>
          </a:stretch>
        </p:blipFill>
        <p:spPr>
          <a:xfrm>
            <a:off x="484069" y="1498196"/>
            <a:ext cx="8255943" cy="5194492"/>
          </a:xfrm>
          <a:prstGeom prst="rect">
            <a:avLst/>
          </a:prstGeom>
          <a:ln w="28575">
            <a:solidFill>
              <a:schemeClr val="accent6">
                <a:lumMod val="50000"/>
              </a:schemeClr>
            </a:solidFill>
          </a:ln>
        </p:spPr>
      </p:pic>
      <p:sp>
        <p:nvSpPr>
          <p:cNvPr id="19" name="Retângulo 18"/>
          <p:cNvSpPr/>
          <p:nvPr/>
        </p:nvSpPr>
        <p:spPr>
          <a:xfrm>
            <a:off x="5724128" y="2879755"/>
            <a:ext cx="1872208" cy="549245"/>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Perguntas Frequentes </a:t>
            </a:r>
          </a:p>
        </p:txBody>
      </p:sp>
      <p:sp>
        <p:nvSpPr>
          <p:cNvPr id="20" name="Retângulo 19"/>
          <p:cNvSpPr/>
          <p:nvPr/>
        </p:nvSpPr>
        <p:spPr>
          <a:xfrm>
            <a:off x="2699792" y="4107482"/>
            <a:ext cx="1800200" cy="617661"/>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Apresentações</a:t>
            </a:r>
          </a:p>
        </p:txBody>
      </p:sp>
      <p:sp>
        <p:nvSpPr>
          <p:cNvPr id="22" name="Retângulo 21"/>
          <p:cNvSpPr/>
          <p:nvPr/>
        </p:nvSpPr>
        <p:spPr>
          <a:xfrm>
            <a:off x="4716016" y="4107482"/>
            <a:ext cx="1800200" cy="617661"/>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Covid-19: Retorno às aulas</a:t>
            </a:r>
          </a:p>
        </p:txBody>
      </p:sp>
      <p:sp>
        <p:nvSpPr>
          <p:cNvPr id="23" name="Retângulo 22"/>
          <p:cNvSpPr/>
          <p:nvPr/>
        </p:nvSpPr>
        <p:spPr>
          <a:xfrm>
            <a:off x="683568" y="4905900"/>
            <a:ext cx="1800200" cy="504056"/>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Encontros Técnicos</a:t>
            </a:r>
          </a:p>
        </p:txBody>
      </p:sp>
      <p:sp>
        <p:nvSpPr>
          <p:cNvPr id="24" name="Retângulo 23"/>
          <p:cNvSpPr/>
          <p:nvPr/>
        </p:nvSpPr>
        <p:spPr>
          <a:xfrm>
            <a:off x="4716016" y="4905900"/>
            <a:ext cx="1800200" cy="504056"/>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Ferramentas de Apoio para Agricultura Familiar</a:t>
            </a:r>
          </a:p>
        </p:txBody>
      </p:sp>
      <p:sp>
        <p:nvSpPr>
          <p:cNvPr id="25" name="Retângulo 24"/>
          <p:cNvSpPr/>
          <p:nvPr/>
        </p:nvSpPr>
        <p:spPr>
          <a:xfrm>
            <a:off x="4716016" y="5651692"/>
            <a:ext cx="1800200" cy="504056"/>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Manuais e Cartilhas</a:t>
            </a:r>
          </a:p>
        </p:txBody>
      </p:sp>
      <p:sp>
        <p:nvSpPr>
          <p:cNvPr id="26" name="Retângulo 25"/>
          <p:cNvSpPr/>
          <p:nvPr/>
        </p:nvSpPr>
        <p:spPr>
          <a:xfrm>
            <a:off x="6715715" y="5651692"/>
            <a:ext cx="1744717" cy="504056"/>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Notas Técnicas | Pareceres | Relatórios</a:t>
            </a:r>
          </a:p>
        </p:txBody>
      </p:sp>
      <p:sp>
        <p:nvSpPr>
          <p:cNvPr id="2" name="Retângulo 1"/>
          <p:cNvSpPr/>
          <p:nvPr/>
        </p:nvSpPr>
        <p:spPr>
          <a:xfrm>
            <a:off x="2699792" y="4905900"/>
            <a:ext cx="1800200" cy="504056"/>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Ferramentas de Apoio ao Nutricionista</a:t>
            </a:r>
          </a:p>
        </p:txBody>
      </p:sp>
    </p:spTree>
    <p:extLst>
      <p:ext uri="{BB962C8B-B14F-4D97-AF65-F5344CB8AC3E}">
        <p14:creationId xmlns:p14="http://schemas.microsoft.com/office/powerpoint/2010/main" val="2086725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484069" y="1123892"/>
            <a:ext cx="8336404" cy="461665"/>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r>
              <a:rPr lang="pt-BR" altLang="pt-BR" sz="2400" b="1" dirty="0">
                <a:solidFill>
                  <a:srgbClr val="0070C0"/>
                </a:solidFill>
              </a:rPr>
              <a:t>Material de Apoio - Site FNDE - </a:t>
            </a:r>
            <a:r>
              <a:rPr lang="pt-BR" altLang="pt-BR" sz="2400" b="1" dirty="0">
                <a:hlinkClick r:id="rId2"/>
              </a:rPr>
              <a:t>https://www.gov.br/fnde/pt-br/</a:t>
            </a:r>
            <a:endParaRPr lang="pt-BR" sz="2400" b="1" dirty="0">
              <a:solidFill>
                <a:prstClr val="black"/>
              </a:solidFill>
              <a:cs typeface="Arial" panose="020B0604020202020204" pitchFamily="34" charset="0"/>
            </a:endParaRPr>
          </a:p>
        </p:txBody>
      </p:sp>
      <p:pic>
        <p:nvPicPr>
          <p:cNvPr id="2" name="Imagem 1"/>
          <p:cNvPicPr>
            <a:picLocks noChangeAspect="1"/>
          </p:cNvPicPr>
          <p:nvPr/>
        </p:nvPicPr>
        <p:blipFill>
          <a:blip r:embed="rId3"/>
          <a:stretch>
            <a:fillRect/>
          </a:stretch>
        </p:blipFill>
        <p:spPr>
          <a:xfrm>
            <a:off x="611560" y="2303125"/>
            <a:ext cx="8208913" cy="3180953"/>
          </a:xfrm>
          <a:prstGeom prst="rect">
            <a:avLst/>
          </a:prstGeom>
          <a:ln w="12700">
            <a:solidFill>
              <a:schemeClr val="accent6">
                <a:lumMod val="50000"/>
              </a:schemeClr>
            </a:solidFill>
          </a:ln>
        </p:spPr>
      </p:pic>
      <p:sp>
        <p:nvSpPr>
          <p:cNvPr id="6" name="Retângulo 5"/>
          <p:cNvSpPr/>
          <p:nvPr/>
        </p:nvSpPr>
        <p:spPr>
          <a:xfrm>
            <a:off x="899592" y="4005064"/>
            <a:ext cx="1728192" cy="504056"/>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chemeClr val="tx1"/>
                </a:solidFill>
              </a:rPr>
              <a:t>Dados da Agricultura Familiar</a:t>
            </a:r>
          </a:p>
        </p:txBody>
      </p:sp>
      <p:sp>
        <p:nvSpPr>
          <p:cNvPr id="7" name="Retângulo 6"/>
          <p:cNvSpPr/>
          <p:nvPr/>
        </p:nvSpPr>
        <p:spPr>
          <a:xfrm>
            <a:off x="2843808" y="4005064"/>
            <a:ext cx="1728192" cy="504056"/>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tx1"/>
                </a:solidFill>
              </a:rPr>
              <a:t>Regiões Geográficas Imediatas e Intermediárias</a:t>
            </a:r>
          </a:p>
        </p:txBody>
      </p:sp>
      <p:pic>
        <p:nvPicPr>
          <p:cNvPr id="9" name="Imagem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170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403798" y="950179"/>
            <a:ext cx="8336404" cy="400110"/>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r>
              <a:rPr lang="pt-BR" altLang="pt-BR" sz="2000" b="1" dirty="0">
                <a:solidFill>
                  <a:srgbClr val="0070C0"/>
                </a:solidFill>
              </a:rPr>
              <a:t>Material de Apoio - Site FNDE - </a:t>
            </a:r>
            <a:r>
              <a:rPr lang="pt-BR" altLang="pt-BR" sz="2000" b="1" dirty="0">
                <a:hlinkClick r:id="rId2"/>
              </a:rPr>
              <a:t>https://www.gov.br/fnde/pt-br/</a:t>
            </a:r>
            <a:endParaRPr lang="pt-BR" sz="2000" b="1" dirty="0">
              <a:solidFill>
                <a:prstClr val="black"/>
              </a:solidFill>
              <a:cs typeface="Arial" panose="020B0604020202020204" pitchFamily="34" charset="0"/>
            </a:endParaRPr>
          </a:p>
        </p:txBody>
      </p:sp>
      <p:sp>
        <p:nvSpPr>
          <p:cNvPr id="3" name="Retângulo 2"/>
          <p:cNvSpPr/>
          <p:nvPr/>
        </p:nvSpPr>
        <p:spPr>
          <a:xfrm>
            <a:off x="403798" y="1352637"/>
            <a:ext cx="8116753" cy="5324535"/>
          </a:xfrm>
          <a:prstGeom prst="rect">
            <a:avLst/>
          </a:prstGeom>
        </p:spPr>
        <p:txBody>
          <a:bodyPr wrap="square">
            <a:spAutoFit/>
          </a:bodyPr>
          <a:lstStyle/>
          <a:p>
            <a:pPr algn="just"/>
            <a:r>
              <a:rPr lang="pt-BR" b="1" dirty="0"/>
              <a:t>1. Site do FNDE – PNAE – CONSULTA:</a:t>
            </a:r>
          </a:p>
          <a:p>
            <a:pPr algn="just"/>
            <a:r>
              <a:rPr lang="pt-BR" b="1" dirty="0" smtClean="0"/>
              <a:t>1.1. Regiões </a:t>
            </a:r>
            <a:r>
              <a:rPr lang="pt-BR" b="1" dirty="0"/>
              <a:t>Geográficas Imediatas e Intermediárias</a:t>
            </a:r>
          </a:p>
          <a:p>
            <a:pPr algn="just"/>
            <a:r>
              <a:rPr lang="pt-BR" b="1" dirty="0" smtClean="0"/>
              <a:t>Site:</a:t>
            </a:r>
            <a:r>
              <a:rPr lang="pt-BR" dirty="0" smtClean="0"/>
              <a:t> https</a:t>
            </a:r>
            <a:r>
              <a:rPr lang="pt-BR" dirty="0"/>
              <a:t>://www.gov.br/fnde/pt-br/acesso-a-informacao/acoes-e-programas/programas/pnae/consultas/regioes-ibge-pnae </a:t>
            </a:r>
          </a:p>
          <a:p>
            <a:pPr algn="just"/>
            <a:endParaRPr lang="pt-BR" dirty="0"/>
          </a:p>
          <a:p>
            <a:pPr algn="just"/>
            <a:r>
              <a:rPr lang="pt-BR" b="1" dirty="0"/>
              <a:t>2. Site do FNDE – PNAE – ÁREA PARA GESTORES - Ferramentas de Apoio para Agricultura Familiar :</a:t>
            </a:r>
          </a:p>
          <a:p>
            <a:pPr algn="just"/>
            <a:r>
              <a:rPr lang="pt-BR" b="1" dirty="0" smtClean="0"/>
              <a:t>2.1. Seleção </a:t>
            </a:r>
            <a:r>
              <a:rPr lang="pt-BR" b="1" dirty="0"/>
              <a:t>de Projetos de Venda Resolução FNDE nº 06/2020</a:t>
            </a:r>
          </a:p>
          <a:p>
            <a:pPr algn="just"/>
            <a:r>
              <a:rPr lang="pt-BR" b="1" dirty="0" smtClean="0"/>
              <a:t>2.2. Material </a:t>
            </a:r>
            <a:r>
              <a:rPr lang="pt-BR" b="1" dirty="0"/>
              <a:t>Ilustrativo Resolução FNDE nº 06/2020</a:t>
            </a:r>
          </a:p>
          <a:p>
            <a:pPr algn="just"/>
            <a:r>
              <a:rPr lang="pt-BR" b="1" dirty="0" smtClean="0"/>
              <a:t>Site:</a:t>
            </a:r>
            <a:r>
              <a:rPr lang="pt-BR" dirty="0" smtClean="0"/>
              <a:t> https</a:t>
            </a:r>
            <a:r>
              <a:rPr lang="pt-BR" dirty="0"/>
              <a:t>://www.gov.br/fnde/pt-br/acesso-a-informacao/acoes-e-programas/programas/pnae/ferramenta-apoio-agricultura </a:t>
            </a:r>
          </a:p>
          <a:p>
            <a:pPr algn="just"/>
            <a:endParaRPr lang="pt-BR" sz="800" dirty="0" smtClean="0"/>
          </a:p>
          <a:p>
            <a:pPr algn="just"/>
            <a:r>
              <a:rPr lang="pt-BR" b="1" dirty="0" smtClean="0"/>
              <a:t>3. Nota </a:t>
            </a:r>
            <a:r>
              <a:rPr lang="pt-BR" b="1" dirty="0"/>
              <a:t>Técnica nº 1897361/2020 - Alterações Regiões Geográficas </a:t>
            </a:r>
            <a:endParaRPr lang="pt-BR" b="1" dirty="0" smtClean="0"/>
          </a:p>
          <a:p>
            <a:pPr algn="just"/>
            <a:r>
              <a:rPr lang="pt-BR" b="1" dirty="0" smtClean="0"/>
              <a:t>Site</a:t>
            </a:r>
            <a:r>
              <a:rPr lang="pt-BR" dirty="0" smtClean="0"/>
              <a:t>: https</a:t>
            </a:r>
            <a:r>
              <a:rPr lang="pt-BR" dirty="0"/>
              <a:t>://www.gov.br/fnde/pt-br/acesso-a-informacao/acoes-e-programas/programas/pnae/pnaenotastecnicaspareceresrelatorios </a:t>
            </a:r>
            <a:r>
              <a:rPr lang="pt-BR" dirty="0" smtClean="0"/>
              <a:t> </a:t>
            </a:r>
            <a:endParaRPr lang="pt-BR" dirty="0"/>
          </a:p>
          <a:p>
            <a:pPr algn="just"/>
            <a:endParaRPr lang="pt-BR" sz="800" dirty="0"/>
          </a:p>
          <a:p>
            <a:pPr algn="just"/>
            <a:r>
              <a:rPr lang="pt-BR" b="1" dirty="0"/>
              <a:t>3. Site do FNDE – PNAE –ÁREA PARA GESTORES - Manuais e Cartilhas: Manual de Aquisição de Produtos da Agricultura Familiar para a Alimentação Escolar</a:t>
            </a:r>
          </a:p>
          <a:p>
            <a:pPr algn="just"/>
            <a:r>
              <a:rPr lang="pt-BR" b="1" dirty="0" smtClean="0"/>
              <a:t>Site:</a:t>
            </a:r>
            <a:r>
              <a:rPr lang="pt-BR" dirty="0" smtClean="0"/>
              <a:t> https</a:t>
            </a:r>
            <a:r>
              <a:rPr lang="pt-BR" dirty="0"/>
              <a:t>://www.gov.br/fnde/pt-br/acesso-a-informacao/acoes-e-programas/programas/pnae/manuais-e-cartilhas </a:t>
            </a:r>
          </a:p>
        </p:txBody>
      </p:sp>
      <p:pic>
        <p:nvPicPr>
          <p:cNvPr id="7" name="Image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79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255650" y="924468"/>
            <a:ext cx="8780845" cy="400110"/>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r>
              <a:rPr lang="pt-BR" altLang="pt-BR" sz="2000" b="1" dirty="0">
                <a:solidFill>
                  <a:srgbClr val="0070C0"/>
                </a:solidFill>
              </a:rPr>
              <a:t>Material de Apoio </a:t>
            </a:r>
            <a:r>
              <a:rPr lang="pt-BR" altLang="pt-BR" sz="2000" b="1" dirty="0" smtClean="0">
                <a:solidFill>
                  <a:srgbClr val="0070C0"/>
                </a:solidFill>
              </a:rPr>
              <a:t>– YOUTUBE FNDE - </a:t>
            </a:r>
            <a:r>
              <a:rPr lang="pt-BR" altLang="pt-BR" sz="2000" b="1" dirty="0">
                <a:hlinkClick r:id="rId2"/>
              </a:rPr>
              <a:t>https://</a:t>
            </a:r>
            <a:r>
              <a:rPr lang="pt-BR" altLang="pt-BR" sz="2000" b="1" dirty="0" smtClean="0">
                <a:hlinkClick r:id="rId2"/>
              </a:rPr>
              <a:t>www.youtube.com/user/FNDEMEC</a:t>
            </a:r>
            <a:r>
              <a:rPr lang="pt-BR" altLang="pt-BR" sz="2000" b="1" dirty="0" smtClean="0"/>
              <a:t> </a:t>
            </a:r>
            <a:endParaRPr lang="pt-BR" sz="2000" b="1" dirty="0">
              <a:solidFill>
                <a:prstClr val="black"/>
              </a:solidFill>
              <a:cs typeface="Arial" panose="020B0604020202020204" pitchFamily="34" charset="0"/>
            </a:endParaRPr>
          </a:p>
        </p:txBody>
      </p:sp>
      <p:pic>
        <p:nvPicPr>
          <p:cNvPr id="7" name="Image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a:blip r:embed="rId4"/>
          <a:stretch>
            <a:fillRect/>
          </a:stretch>
        </p:blipFill>
        <p:spPr>
          <a:xfrm>
            <a:off x="353046" y="1435709"/>
            <a:ext cx="6328442" cy="505288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Retângulo 5"/>
          <p:cNvSpPr/>
          <p:nvPr/>
        </p:nvSpPr>
        <p:spPr>
          <a:xfrm>
            <a:off x="125128" y="6542637"/>
            <a:ext cx="5341666" cy="246221"/>
          </a:xfrm>
          <a:prstGeom prst="rect">
            <a:avLst/>
          </a:prstGeom>
        </p:spPr>
        <p:txBody>
          <a:bodyPr wrap="square">
            <a:spAutoFit/>
          </a:bodyPr>
          <a:lstStyle/>
          <a:p>
            <a:r>
              <a:rPr lang="pt-BR" sz="1000" b="1" dirty="0" smtClean="0"/>
              <a:t>Fonte: </a:t>
            </a:r>
            <a:r>
              <a:rPr lang="pt-BR" sz="1000" b="1" dirty="0" smtClean="0">
                <a:hlinkClick r:id="rId5"/>
              </a:rPr>
              <a:t>https</a:t>
            </a:r>
            <a:r>
              <a:rPr lang="pt-BR" sz="1000" b="1" dirty="0">
                <a:hlinkClick r:id="rId5"/>
              </a:rPr>
              <a:t>://</a:t>
            </a:r>
            <a:r>
              <a:rPr lang="pt-BR" sz="1000" b="1" dirty="0" smtClean="0">
                <a:hlinkClick r:id="rId5"/>
              </a:rPr>
              <a:t>www.youtube.com/playlist?list=PL1DvWZNqAtqI6UbdESh0oAKDSIf4LbJJB</a:t>
            </a:r>
            <a:r>
              <a:rPr lang="pt-BR" sz="1000" b="1" dirty="0" smtClean="0"/>
              <a:t> </a:t>
            </a:r>
            <a:endParaRPr lang="pt-BR" sz="1000" b="1" dirty="0"/>
          </a:p>
        </p:txBody>
      </p:sp>
      <p:pic>
        <p:nvPicPr>
          <p:cNvPr id="3" name="Imagem 2"/>
          <p:cNvPicPr>
            <a:picLocks noChangeAspect="1"/>
          </p:cNvPicPr>
          <p:nvPr/>
        </p:nvPicPr>
        <p:blipFill>
          <a:blip r:embed="rId6"/>
          <a:stretch>
            <a:fillRect/>
          </a:stretch>
        </p:blipFill>
        <p:spPr>
          <a:xfrm>
            <a:off x="7085135" y="1628800"/>
            <a:ext cx="1685925" cy="44644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26225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13" name="Retângulo 12"/>
          <p:cNvSpPr/>
          <p:nvPr/>
        </p:nvSpPr>
        <p:spPr>
          <a:xfrm>
            <a:off x="807257" y="2336697"/>
            <a:ext cx="7653175" cy="3724096"/>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wrap="square">
            <a:spAutoFit/>
          </a:bodyPr>
          <a:lstStyle/>
          <a:p>
            <a:pPr algn="just" eaLnBrk="0" fontAlgn="base" hangingPunct="0">
              <a:spcBef>
                <a:spcPct val="0"/>
              </a:spcBef>
              <a:spcAft>
                <a:spcPct val="0"/>
              </a:spcAft>
              <a:tabLst>
                <a:tab pos="85725" algn="l"/>
              </a:tabLst>
              <a:defRPr/>
            </a:pPr>
            <a:endParaRPr lang="pt-BR" altLang="pt-BR" sz="800" b="1" dirty="0" smtClean="0">
              <a:solidFill>
                <a:schemeClr val="accent1">
                  <a:lumMod val="50000"/>
                </a:schemeClr>
              </a:solidFill>
            </a:endParaRPr>
          </a:p>
          <a:p>
            <a:pPr algn="just" eaLnBrk="0" fontAlgn="base" hangingPunct="0">
              <a:spcBef>
                <a:spcPct val="0"/>
              </a:spcBef>
              <a:spcAft>
                <a:spcPct val="0"/>
              </a:spcAft>
              <a:tabLst>
                <a:tab pos="85725" algn="l"/>
              </a:tabLst>
              <a:defRPr/>
            </a:pPr>
            <a:r>
              <a:rPr lang="pt-BR" altLang="pt-BR" sz="2000" b="1" dirty="0" smtClean="0">
                <a:solidFill>
                  <a:schemeClr val="accent1">
                    <a:lumMod val="50000"/>
                  </a:schemeClr>
                </a:solidFill>
              </a:rPr>
              <a:t>Os </a:t>
            </a:r>
            <a:r>
              <a:rPr lang="pt-BR" altLang="pt-BR" sz="2000" b="1" dirty="0">
                <a:solidFill>
                  <a:schemeClr val="accent1">
                    <a:lumMod val="50000"/>
                  </a:schemeClr>
                </a:solidFill>
              </a:rPr>
              <a:t>Centros Colaboradores em Alimentação e Nutrição do Escolar (CECANE), distribuídos em todas as regiões brasileiras, são unidades de referência e suporte técnico-científico para a boa execução do Programa Nacional de Alimentação e Nutrição do Escolar (PNAE). Através de uma parceira entre o Fundo Nacional de Desenvolvimento da Educação (FNDE/MEC) e dos Institutos Federais de ensino superior, os centros apoiam a consolidação da gestão operacional e desenvolvimento do programa que abrange mais de 40 milhões de alunos de escolas públicas</a:t>
            </a:r>
            <a:r>
              <a:rPr lang="pt-BR" altLang="pt-BR" sz="2000" b="1" dirty="0" smtClean="0">
                <a:solidFill>
                  <a:schemeClr val="accent1">
                    <a:lumMod val="50000"/>
                  </a:schemeClr>
                </a:solidFill>
              </a:rPr>
              <a:t>.</a:t>
            </a:r>
          </a:p>
          <a:p>
            <a:pPr algn="just" eaLnBrk="0" fontAlgn="base" hangingPunct="0">
              <a:spcBef>
                <a:spcPct val="0"/>
              </a:spcBef>
              <a:spcAft>
                <a:spcPct val="0"/>
              </a:spcAft>
              <a:tabLst>
                <a:tab pos="85725" algn="l"/>
              </a:tabLst>
              <a:defRPr/>
            </a:pPr>
            <a:endParaRPr lang="pt-BR" altLang="pt-BR" sz="2000" b="1" dirty="0" smtClean="0">
              <a:solidFill>
                <a:schemeClr val="accent1">
                  <a:lumMod val="50000"/>
                </a:schemeClr>
              </a:solidFill>
            </a:endParaRPr>
          </a:p>
          <a:p>
            <a:pPr algn="just" eaLnBrk="0" fontAlgn="base" hangingPunct="0">
              <a:spcBef>
                <a:spcPct val="0"/>
              </a:spcBef>
              <a:spcAft>
                <a:spcPct val="0"/>
              </a:spcAft>
              <a:tabLst>
                <a:tab pos="85725" algn="l"/>
              </a:tabLst>
              <a:defRPr/>
            </a:pPr>
            <a:r>
              <a:rPr lang="pt-BR" altLang="pt-BR" sz="2000" b="1" dirty="0" smtClean="0">
                <a:solidFill>
                  <a:schemeClr val="accent1">
                    <a:lumMod val="50000"/>
                  </a:schemeClr>
                </a:solidFill>
              </a:rPr>
              <a:t>Site: </a:t>
            </a:r>
            <a:r>
              <a:rPr lang="pt-BR" altLang="pt-BR" sz="2000" b="1" dirty="0" smtClean="0">
                <a:solidFill>
                  <a:schemeClr val="accent1">
                    <a:lumMod val="50000"/>
                  </a:schemeClr>
                </a:solidFill>
                <a:hlinkClick r:id="rId2"/>
              </a:rPr>
              <a:t>https</a:t>
            </a:r>
            <a:r>
              <a:rPr lang="pt-BR" altLang="pt-BR" sz="2000" b="1" dirty="0">
                <a:solidFill>
                  <a:schemeClr val="accent1">
                    <a:lumMod val="50000"/>
                  </a:schemeClr>
                </a:solidFill>
                <a:hlinkClick r:id="rId2"/>
              </a:rPr>
              <a:t>://</a:t>
            </a:r>
            <a:r>
              <a:rPr lang="pt-BR" altLang="pt-BR" sz="2000" b="1" dirty="0" smtClean="0">
                <a:solidFill>
                  <a:schemeClr val="accent1">
                    <a:lumMod val="50000"/>
                  </a:schemeClr>
                </a:solidFill>
                <a:hlinkClick r:id="rId2"/>
              </a:rPr>
              <a:t>www.rebrae.com.br/index.php/centros-colaboradores</a:t>
            </a:r>
            <a:r>
              <a:rPr lang="pt-BR" altLang="pt-BR" sz="2000" b="1" dirty="0" smtClean="0">
                <a:solidFill>
                  <a:schemeClr val="accent1">
                    <a:lumMod val="50000"/>
                  </a:schemeClr>
                </a:solidFill>
              </a:rPr>
              <a:t> </a:t>
            </a:r>
          </a:p>
          <a:p>
            <a:pPr algn="just" eaLnBrk="0" fontAlgn="base" hangingPunct="0">
              <a:spcBef>
                <a:spcPct val="0"/>
              </a:spcBef>
              <a:spcAft>
                <a:spcPct val="0"/>
              </a:spcAft>
              <a:tabLst>
                <a:tab pos="85725" algn="l"/>
              </a:tabLst>
              <a:defRPr/>
            </a:pPr>
            <a:endParaRPr lang="pt-BR" sz="800" b="1" dirty="0">
              <a:solidFill>
                <a:schemeClr val="accent1">
                  <a:lumMod val="50000"/>
                </a:schemeClr>
              </a:solidFill>
              <a:cs typeface="Arial" panose="020B0604020202020204" pitchFamily="34" charset="0"/>
            </a:endParaRPr>
          </a:p>
        </p:txBody>
      </p:sp>
      <p:pic>
        <p:nvPicPr>
          <p:cNvPr id="9" name="Image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p:cNvPicPr>
            <a:picLocks noChangeAspect="1"/>
          </p:cNvPicPr>
          <p:nvPr/>
        </p:nvPicPr>
        <p:blipFill>
          <a:blip r:embed="rId4"/>
          <a:stretch>
            <a:fillRect/>
          </a:stretch>
        </p:blipFill>
        <p:spPr>
          <a:xfrm>
            <a:off x="1187624" y="1175534"/>
            <a:ext cx="6768751" cy="9429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736749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18000">
              <a:schemeClr val="bg1">
                <a:lumMod val="95000"/>
              </a:schemeClr>
            </a:gs>
            <a:gs pos="35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0" y="805559"/>
            <a:ext cx="9144000" cy="7778"/>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4" name="Retângulo 3"/>
          <p:cNvSpPr/>
          <p:nvPr/>
        </p:nvSpPr>
        <p:spPr>
          <a:xfrm>
            <a:off x="323529" y="231211"/>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Retângulo 4"/>
          <p:cNvSpPr/>
          <p:nvPr/>
        </p:nvSpPr>
        <p:spPr>
          <a:xfrm>
            <a:off x="-1857039" y="1937450"/>
            <a:ext cx="2664296" cy="369332"/>
          </a:xfrm>
          <a:prstGeom prst="rect">
            <a:avLst/>
          </a:prstGeom>
        </p:spPr>
        <p:txBody>
          <a:bodyPr wrap="square">
            <a:spAutoFit/>
          </a:bodyPr>
          <a:lstStyle/>
          <a:p>
            <a:pPr marL="285750" lvl="0" indent="-285750" fontAlgn="base">
              <a:spcBef>
                <a:spcPct val="0"/>
              </a:spcBef>
              <a:spcAft>
                <a:spcPct val="0"/>
              </a:spcAft>
              <a:buFont typeface="Wingdings" panose="05000000000000000000" pitchFamily="2" charset="2"/>
              <a:buChar char="§"/>
            </a:pPr>
            <a:endParaRPr lang="pt-BR" b="1" dirty="0">
              <a:latin typeface="Calibri" pitchFamily="34" charset="0"/>
            </a:endParaRPr>
          </a:p>
        </p:txBody>
      </p:sp>
      <p:sp>
        <p:nvSpPr>
          <p:cNvPr id="7" name="Retângulo 6"/>
          <p:cNvSpPr/>
          <p:nvPr/>
        </p:nvSpPr>
        <p:spPr>
          <a:xfrm>
            <a:off x="1835696" y="1380134"/>
            <a:ext cx="5184576" cy="584775"/>
          </a:xfrm>
          <a:prstGeom prst="rect">
            <a:avLst/>
          </a:prstGeom>
        </p:spPr>
        <p:txBody>
          <a:bodyPr wrap="square">
            <a:spAutoFit/>
          </a:bodyPr>
          <a:lstStyle/>
          <a:p>
            <a:pPr>
              <a:defRPr/>
            </a:pPr>
            <a:r>
              <a:rPr lang="pt-BR" sz="3200" b="1" i="1" dirty="0">
                <a:solidFill>
                  <a:srgbClr val="4BACC6">
                    <a:lumMod val="75000"/>
                  </a:srgbClr>
                </a:solidFill>
              </a:rPr>
              <a:t>Grata pela atenção de todos !</a:t>
            </a:r>
            <a:endParaRPr lang="pt-BR" sz="3200" b="1" dirty="0">
              <a:solidFill>
                <a:prstClr val="black"/>
              </a:solidFill>
            </a:endParaRPr>
          </a:p>
        </p:txBody>
      </p:sp>
      <p:sp>
        <p:nvSpPr>
          <p:cNvPr id="10" name="Retângulo 9"/>
          <p:cNvSpPr/>
          <p:nvPr/>
        </p:nvSpPr>
        <p:spPr>
          <a:xfrm>
            <a:off x="899592" y="1964909"/>
            <a:ext cx="7694042" cy="2215991"/>
          </a:xfrm>
          <a:prstGeom prst="rect">
            <a:avLst/>
          </a:prstGeom>
        </p:spPr>
        <p:txBody>
          <a:bodyPr wrap="square">
            <a:spAutoFit/>
          </a:bodyPr>
          <a:lstStyle/>
          <a:p>
            <a:pPr algn="ctr">
              <a:spcBef>
                <a:spcPts val="1200"/>
              </a:spcBef>
              <a:defRPr/>
            </a:pPr>
            <a:r>
              <a:rPr lang="pt-BR" b="1" dirty="0"/>
              <a:t>Fundo Nacional de Desenvolvimento da Educação – FNDE</a:t>
            </a:r>
            <a:br>
              <a:rPr lang="pt-BR" b="1" dirty="0"/>
            </a:br>
            <a:r>
              <a:rPr lang="pt-BR" b="1" dirty="0"/>
              <a:t>Diretoria de Ações Educacionais - DIRAE</a:t>
            </a:r>
            <a:br>
              <a:rPr lang="pt-BR" b="1" dirty="0"/>
            </a:br>
            <a:r>
              <a:rPr lang="pt-BR" b="1" dirty="0"/>
              <a:t>Coordenação-Geral do Programa Nacional de Alimentação Escolar – CGPAE</a:t>
            </a:r>
            <a:br>
              <a:rPr lang="pt-BR" b="1" dirty="0"/>
            </a:br>
            <a:r>
              <a:rPr lang="pt-BR" b="1" dirty="0"/>
              <a:t>Coordenação de Segurança Alimentar e Nutricional – COSAN</a:t>
            </a:r>
          </a:p>
          <a:p>
            <a:pPr algn="ctr">
              <a:spcBef>
                <a:spcPts val="0"/>
              </a:spcBef>
              <a:spcAft>
                <a:spcPts val="1200"/>
              </a:spcAft>
              <a:defRPr/>
            </a:pPr>
            <a:r>
              <a:rPr lang="pt-BR" b="1" dirty="0"/>
              <a:t>Divisão de Desenvolvimento da Agricultura Familiar - DIDAF</a:t>
            </a:r>
            <a:br>
              <a:rPr lang="pt-BR" b="1" dirty="0"/>
            </a:br>
            <a:r>
              <a:rPr lang="pt-BR" sz="2400" b="1" dirty="0">
                <a:solidFill>
                  <a:schemeClr val="accent6">
                    <a:lumMod val="50000"/>
                  </a:schemeClr>
                </a:solidFill>
                <a:hlinkClick r:id="rId2"/>
              </a:rPr>
              <a:t>didaf@fnde.gov.br</a:t>
            </a:r>
            <a:r>
              <a:rPr lang="pt-BR" sz="2400" b="1" dirty="0">
                <a:solidFill>
                  <a:schemeClr val="accent6">
                    <a:lumMod val="50000"/>
                  </a:schemeClr>
                </a:solidFill>
              </a:rPr>
              <a:t> </a:t>
            </a:r>
            <a:r>
              <a:rPr lang="pt-BR" sz="2400" dirty="0"/>
              <a:t/>
            </a:r>
            <a:br>
              <a:rPr lang="pt-BR" sz="2400" dirty="0"/>
            </a:br>
            <a:r>
              <a:rPr lang="pt-BR" sz="2000" b="1" dirty="0">
                <a:solidFill>
                  <a:schemeClr val="accent6">
                    <a:lumMod val="50000"/>
                  </a:schemeClr>
                </a:solidFill>
              </a:rPr>
              <a:t>(61) 2022-5664/5595/5663</a:t>
            </a:r>
          </a:p>
        </p:txBody>
      </p:sp>
      <p:sp>
        <p:nvSpPr>
          <p:cNvPr id="2" name="AutoShape 2" descr="blob:https://web.whatsapp.com/7675bef0-6795-459d-8555-f3a7baef655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 name="Imagem 2"/>
          <p:cNvPicPr>
            <a:picLocks noChangeAspect="1"/>
          </p:cNvPicPr>
          <p:nvPr/>
        </p:nvPicPr>
        <p:blipFill>
          <a:blip r:embed="rId3"/>
          <a:stretch>
            <a:fillRect/>
          </a:stretch>
        </p:blipFill>
        <p:spPr>
          <a:xfrm>
            <a:off x="460375" y="4364864"/>
            <a:ext cx="2496278" cy="18722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Imagem 11"/>
          <p:cNvPicPr>
            <a:picLocks noChangeAspect="1"/>
          </p:cNvPicPr>
          <p:nvPr/>
        </p:nvPicPr>
        <p:blipFill>
          <a:blip r:embed="rId4"/>
          <a:stretch>
            <a:fillRect/>
          </a:stretch>
        </p:blipFill>
        <p:spPr>
          <a:xfrm>
            <a:off x="3275856" y="4364865"/>
            <a:ext cx="2549390" cy="18722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m 12"/>
          <p:cNvPicPr>
            <a:picLocks noChangeAspect="1"/>
          </p:cNvPicPr>
          <p:nvPr/>
        </p:nvPicPr>
        <p:blipFill>
          <a:blip r:embed="rId5"/>
          <a:stretch>
            <a:fillRect/>
          </a:stretch>
        </p:blipFill>
        <p:spPr>
          <a:xfrm>
            <a:off x="6177538" y="4364864"/>
            <a:ext cx="2548732" cy="18722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Imagem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023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flipV="1">
            <a:off x="0" y="886788"/>
            <a:ext cx="9144000" cy="63472"/>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7" name="Espaço Reservado para Conteúdo 2"/>
          <p:cNvSpPr txBox="1">
            <a:spLocks/>
          </p:cNvSpPr>
          <p:nvPr/>
        </p:nvSpPr>
        <p:spPr>
          <a:xfrm>
            <a:off x="5587631" y="3236753"/>
            <a:ext cx="2952328" cy="217031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vert="horz">
            <a:normAutofit fontScale="2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lt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l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l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l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lt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lt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lt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lt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lt1"/>
                </a:solidFill>
                <a:latin typeface="+mn-lt"/>
                <a:ea typeface="+mn-ea"/>
                <a:cs typeface="+mn-cs"/>
              </a:defRPr>
            </a:lvl9pPr>
          </a:lstStyle>
          <a:p>
            <a:pPr marL="176213" indent="-1588" algn="ctr">
              <a:buFont typeface="Georgia"/>
              <a:buNone/>
            </a:pPr>
            <a:endParaRPr lang="pt-BR" dirty="0">
              <a:solidFill>
                <a:srgbClr val="00B050"/>
              </a:solidFill>
              <a:effectLst>
                <a:outerShdw blurRad="38100" dist="38100" dir="2700000" algn="tl">
                  <a:srgbClr val="000000">
                    <a:alpha val="43137"/>
                  </a:srgbClr>
                </a:outerShdw>
              </a:effectLst>
              <a:latin typeface="Calibri" pitchFamily="34" charset="0"/>
            </a:endParaRPr>
          </a:p>
          <a:p>
            <a:pPr marL="87313" indent="0" algn="just">
              <a:lnSpc>
                <a:spcPct val="120000"/>
              </a:lnSpc>
              <a:buNone/>
            </a:pPr>
            <a:r>
              <a:rPr lang="pt-BR" sz="8800" b="1" dirty="0">
                <a:solidFill>
                  <a:schemeClr val="accent6">
                    <a:lumMod val="50000"/>
                  </a:schemeClr>
                </a:solidFill>
                <a:latin typeface="Calibri" pitchFamily="34" charset="0"/>
                <a:cs typeface="Arial" charset="0"/>
              </a:rPr>
              <a:t>Com incentivos para a aquisição de gêneros alimentícios diversificados, sazonais, produzidos em âmbito local e pela agricultura familiar.</a:t>
            </a:r>
            <a:endParaRPr lang="pt-BR" sz="8800" dirty="0">
              <a:solidFill>
                <a:schemeClr val="accent6">
                  <a:lumMod val="50000"/>
                </a:schemeClr>
              </a:solidFill>
              <a:effectLst>
                <a:outerShdw blurRad="38100" dist="38100" dir="2700000" algn="tl">
                  <a:srgbClr val="000000">
                    <a:alpha val="43137"/>
                  </a:srgbClr>
                </a:outerShdw>
              </a:effectLst>
              <a:latin typeface="Calibri" pitchFamily="34" charset="0"/>
            </a:endParaRPr>
          </a:p>
        </p:txBody>
      </p:sp>
      <p:sp>
        <p:nvSpPr>
          <p:cNvPr id="2" name="Retângulo 1"/>
          <p:cNvSpPr/>
          <p:nvPr/>
        </p:nvSpPr>
        <p:spPr>
          <a:xfrm>
            <a:off x="395536" y="228492"/>
            <a:ext cx="8424936" cy="523220"/>
          </a:xfrm>
          <a:prstGeom prst="rect">
            <a:avLst/>
          </a:prstGeom>
        </p:spPr>
        <p:txBody>
          <a:bodyPr wrap="square">
            <a:spAutoFit/>
          </a:bodyPr>
          <a:lstStyle/>
          <a:p>
            <a:pPr algn="just">
              <a:defRPr/>
            </a:pPr>
            <a:r>
              <a:rPr lang="pt-BR" sz="2800" b="1" dirty="0">
                <a:solidFill>
                  <a:schemeClr val="accent6">
                    <a:lumMod val="50000"/>
                  </a:schemeClr>
                </a:solidFill>
              </a:rPr>
              <a:t>AQUISIÇÃO DE ALIMENTOS DA AGRICULTURA FAMILIAR</a:t>
            </a:r>
          </a:p>
        </p:txBody>
      </p:sp>
      <p:sp>
        <p:nvSpPr>
          <p:cNvPr id="3" name="CaixaDeTexto 2"/>
          <p:cNvSpPr txBox="1"/>
          <p:nvPr/>
        </p:nvSpPr>
        <p:spPr>
          <a:xfrm>
            <a:off x="5479619" y="1411695"/>
            <a:ext cx="3168352" cy="1785104"/>
          </a:xfrm>
          <a:prstGeom prst="rect">
            <a:avLst/>
          </a:prstGeom>
          <a:noFill/>
        </p:spPr>
        <p:txBody>
          <a:bodyPr wrap="square" rtlCol="0">
            <a:spAutoFit/>
          </a:bodyPr>
          <a:lstStyle/>
          <a:p>
            <a:pPr marL="176213" lvl="0" indent="-1588" algn="just">
              <a:buNone/>
              <a:tabLst>
                <a:tab pos="87313" algn="l"/>
              </a:tabLst>
            </a:pPr>
            <a:r>
              <a:rPr lang="pt-BR" sz="2200" b="1" dirty="0">
                <a:solidFill>
                  <a:schemeClr val="accent6">
                    <a:lumMod val="50000"/>
                  </a:schemeClr>
                </a:solidFill>
                <a:latin typeface="Calibri" pitchFamily="34" charset="0"/>
              </a:rPr>
              <a:t>Uso de alimentos variados, seguros, que respeitem a cultura, as tradições e os hábitos alimentares saudáveis.</a:t>
            </a:r>
          </a:p>
        </p:txBody>
      </p:sp>
      <p:sp>
        <p:nvSpPr>
          <p:cNvPr id="6" name="Fluxograma: Processo alternativo 5"/>
          <p:cNvSpPr/>
          <p:nvPr/>
        </p:nvSpPr>
        <p:spPr>
          <a:xfrm>
            <a:off x="395536" y="1376198"/>
            <a:ext cx="4320480" cy="1289511"/>
          </a:xfrm>
          <a:prstGeom prst="flowChartAlternateProcess">
            <a:avLst/>
          </a:prstGeom>
          <a:solidFill>
            <a:schemeClr val="bg1">
              <a:lumMod val="9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b="1" dirty="0">
                <a:solidFill>
                  <a:schemeClr val="accent6">
                    <a:lumMod val="50000"/>
                  </a:schemeClr>
                </a:solidFill>
                <a:latin typeface="Calibri" pitchFamily="34" charset="0"/>
              </a:rPr>
              <a:t>ALIMENTAÇÃO SAUDÁVEL E ADEQUADA</a:t>
            </a:r>
            <a:endParaRPr lang="pt-BR" sz="2800" dirty="0">
              <a:solidFill>
                <a:schemeClr val="accent6">
                  <a:lumMod val="50000"/>
                </a:schemeClr>
              </a:solidFill>
              <a:effectLst>
                <a:outerShdw blurRad="38100" dist="38100" dir="2700000" algn="tl">
                  <a:srgbClr val="000000">
                    <a:alpha val="43137"/>
                  </a:srgbClr>
                </a:outerShdw>
              </a:effectLst>
              <a:latin typeface="Calibri" pitchFamily="34" charset="0"/>
            </a:endParaRPr>
          </a:p>
        </p:txBody>
      </p:sp>
      <p:sp>
        <p:nvSpPr>
          <p:cNvPr id="9" name="Seta para a direita 8"/>
          <p:cNvSpPr/>
          <p:nvPr/>
        </p:nvSpPr>
        <p:spPr>
          <a:xfrm>
            <a:off x="5062301" y="1872199"/>
            <a:ext cx="360040" cy="43204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Fluxograma: Processo alternativo 18"/>
          <p:cNvSpPr/>
          <p:nvPr/>
        </p:nvSpPr>
        <p:spPr>
          <a:xfrm>
            <a:off x="395536" y="2922647"/>
            <a:ext cx="4320480" cy="1369529"/>
          </a:xfrm>
          <a:prstGeom prst="flowChartAlternateProcess">
            <a:avLst/>
          </a:prstGeom>
          <a:solidFill>
            <a:schemeClr val="bg1">
              <a:lumMod val="9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b="1" dirty="0">
                <a:solidFill>
                  <a:schemeClr val="accent6">
                    <a:lumMod val="50000"/>
                  </a:schemeClr>
                </a:solidFill>
                <a:latin typeface="Calibri" pitchFamily="34" charset="0"/>
              </a:rPr>
              <a:t>APOIO AO DESENVOLVIMENTO SUSTENTÁVEL </a:t>
            </a:r>
          </a:p>
        </p:txBody>
      </p:sp>
      <p:sp>
        <p:nvSpPr>
          <p:cNvPr id="20" name="Seta para a direita 19"/>
          <p:cNvSpPr/>
          <p:nvPr/>
        </p:nvSpPr>
        <p:spPr>
          <a:xfrm>
            <a:off x="5103035" y="3397517"/>
            <a:ext cx="360040" cy="43204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2" name="Imagem 21"/>
          <p:cNvPicPr>
            <a:picLocks noChangeAspect="1"/>
          </p:cNvPicPr>
          <p:nvPr/>
        </p:nvPicPr>
        <p:blipFill>
          <a:blip r:embed="rId2"/>
          <a:stretch>
            <a:fillRect/>
          </a:stretch>
        </p:blipFill>
        <p:spPr>
          <a:xfrm>
            <a:off x="541114" y="4603598"/>
            <a:ext cx="3837793" cy="18828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138" y="6309320"/>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085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flipV="1">
            <a:off x="0" y="765982"/>
            <a:ext cx="9144000" cy="39062"/>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6" name="Retângulo 15"/>
          <p:cNvSpPr/>
          <p:nvPr/>
        </p:nvSpPr>
        <p:spPr>
          <a:xfrm>
            <a:off x="395536" y="228492"/>
            <a:ext cx="8424936" cy="523220"/>
          </a:xfrm>
          <a:prstGeom prst="rect">
            <a:avLst/>
          </a:prstGeom>
        </p:spPr>
        <p:txBody>
          <a:bodyPr wrap="square">
            <a:spAutoFit/>
          </a:bodyPr>
          <a:lstStyle/>
          <a:p>
            <a:pPr algn="just">
              <a:defRPr/>
            </a:pPr>
            <a:r>
              <a:rPr lang="pt-BR" sz="2800" b="1" dirty="0">
                <a:solidFill>
                  <a:schemeClr val="accent6">
                    <a:lumMod val="50000"/>
                  </a:schemeClr>
                </a:solidFill>
              </a:rPr>
              <a:t>AQUISIÇÃO DE ALIMENTOS DA AGRICULTURA FAMILIAR</a:t>
            </a:r>
          </a:p>
        </p:txBody>
      </p:sp>
      <p:sp>
        <p:nvSpPr>
          <p:cNvPr id="2" name="Fluxograma: Processo alternativo 1"/>
          <p:cNvSpPr/>
          <p:nvPr/>
        </p:nvSpPr>
        <p:spPr>
          <a:xfrm>
            <a:off x="886507" y="2864830"/>
            <a:ext cx="7573926" cy="3372482"/>
          </a:xfrm>
          <a:prstGeom prst="flowChartAlternateProcess">
            <a:avLst/>
          </a:prstGeom>
          <a:solidFill>
            <a:schemeClr val="accent6">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defRPr/>
            </a:pPr>
            <a:endParaRPr lang="pt-BR" sz="2000" dirty="0">
              <a:solidFill>
                <a:schemeClr val="tx1"/>
              </a:solidFill>
              <a:latin typeface="Calibri" pitchFamily="34" charset="0"/>
            </a:endParaRPr>
          </a:p>
          <a:p>
            <a:pPr algn="just">
              <a:lnSpc>
                <a:spcPct val="150000"/>
              </a:lnSpc>
              <a:defRPr/>
            </a:pPr>
            <a:r>
              <a:rPr lang="pt-BR" sz="2000" dirty="0">
                <a:solidFill>
                  <a:schemeClr val="tx1"/>
                </a:solidFill>
                <a:latin typeface="Calibri" pitchFamily="34" charset="0"/>
              </a:rPr>
              <a:t>A aquisição de que trata este artigo poderá ser realizada </a:t>
            </a:r>
            <a:r>
              <a:rPr lang="pt-BR" sz="2000" b="1" u="sng" dirty="0">
                <a:solidFill>
                  <a:schemeClr val="tx1"/>
                </a:solidFill>
                <a:latin typeface="Calibri" pitchFamily="34" charset="0"/>
              </a:rPr>
              <a:t>dispensando-se o procedimento licitatório, desde </a:t>
            </a:r>
            <a:r>
              <a:rPr lang="pt-BR" sz="2000" dirty="0">
                <a:solidFill>
                  <a:schemeClr val="tx1"/>
                </a:solidFill>
                <a:latin typeface="Calibri" pitchFamily="34" charset="0"/>
              </a:rPr>
              <a:t>:</a:t>
            </a:r>
          </a:p>
          <a:p>
            <a:pPr algn="just">
              <a:lnSpc>
                <a:spcPct val="150000"/>
              </a:lnSpc>
              <a:buFont typeface="+mj-lt"/>
              <a:buAutoNum type="arabicPeriod"/>
              <a:tabLst>
                <a:tab pos="1428750" algn="l"/>
              </a:tabLst>
              <a:defRPr/>
            </a:pPr>
            <a:r>
              <a:rPr lang="pt-BR" sz="2000" b="1" dirty="0">
                <a:solidFill>
                  <a:schemeClr val="tx1"/>
                </a:solidFill>
                <a:latin typeface="Calibri" pitchFamily="34" charset="0"/>
              </a:rPr>
              <a:t> Os preços sejam compatíveis com os vigentes no mercado local;</a:t>
            </a:r>
          </a:p>
          <a:p>
            <a:pPr algn="just">
              <a:lnSpc>
                <a:spcPct val="150000"/>
              </a:lnSpc>
              <a:buFont typeface="+mj-lt"/>
              <a:buAutoNum type="arabicPeriod"/>
              <a:tabLst>
                <a:tab pos="1428750" algn="l"/>
              </a:tabLst>
              <a:defRPr/>
            </a:pPr>
            <a:r>
              <a:rPr lang="pt-BR" sz="2000" b="1" dirty="0">
                <a:solidFill>
                  <a:schemeClr val="tx1"/>
                </a:solidFill>
                <a:latin typeface="Calibri" pitchFamily="34" charset="0"/>
              </a:rPr>
              <a:t> Atendam os princípios do art. 37 da CF/88 </a:t>
            </a:r>
            <a:r>
              <a:rPr lang="pt-BR" sz="2000" dirty="0">
                <a:solidFill>
                  <a:schemeClr val="tx1"/>
                </a:solidFill>
                <a:latin typeface="Calibri" pitchFamily="34" charset="0"/>
              </a:rPr>
              <a:t>(Legalidade, Impessoalidade, Moralidade, Publicidade, Eficiência);</a:t>
            </a:r>
          </a:p>
          <a:p>
            <a:pPr algn="just">
              <a:lnSpc>
                <a:spcPct val="150000"/>
              </a:lnSpc>
              <a:buFont typeface="+mj-lt"/>
              <a:buAutoNum type="arabicPeriod"/>
              <a:tabLst>
                <a:tab pos="1428750" algn="l"/>
              </a:tabLst>
              <a:defRPr/>
            </a:pPr>
            <a:r>
              <a:rPr lang="pt-BR" sz="2000" b="1" dirty="0">
                <a:solidFill>
                  <a:schemeClr val="tx1"/>
                </a:solidFill>
                <a:latin typeface="Calibri" pitchFamily="34" charset="0"/>
              </a:rPr>
              <a:t> Os alimentos atendam às exigências do controle de qualidade estabelecidas nas normas que regulamentam a matéria</a:t>
            </a:r>
            <a:r>
              <a:rPr lang="pt-BR" sz="2000" b="1" dirty="0">
                <a:solidFill>
                  <a:schemeClr val="tx1"/>
                </a:solidFill>
              </a:rPr>
              <a:t>.</a:t>
            </a:r>
          </a:p>
          <a:p>
            <a:pPr algn="just">
              <a:lnSpc>
                <a:spcPct val="150000"/>
              </a:lnSpc>
              <a:tabLst>
                <a:tab pos="1428750" algn="l"/>
              </a:tabLst>
              <a:defRPr/>
            </a:pPr>
            <a:endParaRPr lang="pt-BR" sz="2000" b="1" dirty="0">
              <a:solidFill>
                <a:schemeClr val="tx1"/>
              </a:solidFill>
            </a:endParaRPr>
          </a:p>
        </p:txBody>
      </p:sp>
      <p:sp>
        <p:nvSpPr>
          <p:cNvPr id="9" name="CaixaDeTexto 8">
            <a:extLst>
              <a:ext uri="{FF2B5EF4-FFF2-40B4-BE49-F238E27FC236}">
                <a16:creationId xmlns:a16="http://schemas.microsoft.com/office/drawing/2014/main" id="{1CE019B8-3B79-49C9-BF0A-DF2E367318E2}"/>
              </a:ext>
            </a:extLst>
          </p:cNvPr>
          <p:cNvSpPr txBox="1"/>
          <p:nvPr/>
        </p:nvSpPr>
        <p:spPr>
          <a:xfrm>
            <a:off x="886507" y="985434"/>
            <a:ext cx="7573926" cy="1769715"/>
          </a:xfrm>
          <a:prstGeom prst="rect">
            <a:avLst/>
          </a:prstGeom>
          <a:solidFill>
            <a:schemeClr val="bg1"/>
          </a:solidFill>
        </p:spPr>
        <p:txBody>
          <a:bodyPr wrap="square">
            <a:spAutoFit/>
          </a:bodyPr>
          <a:lstStyle/>
          <a:p>
            <a:pPr algn="just"/>
            <a:r>
              <a:rPr lang="pt-BR" sz="2800" b="1" dirty="0"/>
              <a:t>Art. 14, § 1º, da Lei 11.947/2009 </a:t>
            </a:r>
          </a:p>
          <a:p>
            <a:pPr algn="just"/>
            <a:endParaRPr lang="pt-BR" sz="900" b="1" dirty="0"/>
          </a:p>
          <a:p>
            <a:pPr algn="just"/>
            <a:r>
              <a:rPr lang="pt-BR" sz="2400" b="1" dirty="0"/>
              <a:t>Autoriza e justifica a dispensa do procedimento licitatório para as compras de gêneros alimentícios provenientes diretamente da Agricultura Familiar para o PNAE.</a:t>
            </a:r>
          </a:p>
        </p:txBody>
      </p:sp>
      <p:pic>
        <p:nvPicPr>
          <p:cNvPr id="7"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373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50903" y="724620"/>
            <a:ext cx="9144000" cy="4"/>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9" name="Rectangle 5"/>
          <p:cNvSpPr>
            <a:spLocks noChangeArrowheads="1"/>
          </p:cNvSpPr>
          <p:nvPr/>
        </p:nvSpPr>
        <p:spPr bwMode="auto">
          <a:xfrm>
            <a:off x="384576" y="3374645"/>
            <a:ext cx="8366910" cy="92397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lIns="92075" tIns="46038" rIns="92075" bIns="46038">
            <a:spAutoFit/>
          </a:bodyPr>
          <a:lstStyle/>
          <a:p>
            <a:pPr algn="just">
              <a:defRPr/>
            </a:pPr>
            <a:r>
              <a:rPr lang="pt-BR" b="1" i="1" dirty="0">
                <a:solidFill>
                  <a:schemeClr val="accent6">
                    <a:lumMod val="50000"/>
                  </a:schemeClr>
                </a:solidFill>
              </a:rPr>
              <a:t>“§ 1º O </a:t>
            </a:r>
            <a:r>
              <a:rPr lang="pt-BR" b="1" i="1" u="sng" dirty="0">
                <a:solidFill>
                  <a:schemeClr val="accent6">
                    <a:lumMod val="50000"/>
                  </a:schemeClr>
                </a:solidFill>
              </a:rPr>
              <a:t>percentual não executado </a:t>
            </a:r>
            <a:r>
              <a:rPr lang="pt-BR" b="1" i="1" dirty="0">
                <a:solidFill>
                  <a:schemeClr val="accent6">
                    <a:lumMod val="50000"/>
                  </a:schemeClr>
                </a:solidFill>
              </a:rPr>
              <a:t>de acordo com o previsto no caput </a:t>
            </a:r>
            <a:r>
              <a:rPr lang="pt-BR" b="1" i="1" u="sng" dirty="0">
                <a:solidFill>
                  <a:schemeClr val="accent6">
                    <a:lumMod val="50000"/>
                  </a:schemeClr>
                </a:solidFill>
              </a:rPr>
              <a:t>será avaliado quando da prestação de contas</a:t>
            </a:r>
            <a:r>
              <a:rPr lang="pt-BR" b="1" i="1" dirty="0">
                <a:solidFill>
                  <a:schemeClr val="accent6">
                    <a:lumMod val="50000"/>
                  </a:schemeClr>
                </a:solidFill>
              </a:rPr>
              <a:t> e </a:t>
            </a:r>
            <a:r>
              <a:rPr lang="pt-BR" b="1" i="1" u="sng" dirty="0">
                <a:solidFill>
                  <a:schemeClr val="accent6">
                    <a:lumMod val="50000"/>
                  </a:schemeClr>
                </a:solidFill>
              </a:rPr>
              <a:t>o valor correspondente deverá ser devolvido</a:t>
            </a:r>
            <a:r>
              <a:rPr lang="pt-BR" b="1" i="1" dirty="0">
                <a:solidFill>
                  <a:schemeClr val="accent6">
                    <a:lumMod val="50000"/>
                  </a:schemeClr>
                </a:solidFill>
              </a:rPr>
              <a:t>, </a:t>
            </a:r>
            <a:r>
              <a:rPr lang="pt-BR" b="1" i="1" u="sng" dirty="0">
                <a:solidFill>
                  <a:schemeClr val="accent6">
                    <a:lumMod val="50000"/>
                  </a:schemeClr>
                </a:solidFill>
              </a:rPr>
              <a:t>conforme procedimento previsto no art. 55</a:t>
            </a:r>
            <a:r>
              <a:rPr lang="pt-BR" b="1" dirty="0">
                <a:solidFill>
                  <a:schemeClr val="accent6">
                    <a:lumMod val="50000"/>
                  </a:schemeClr>
                </a:solidFill>
              </a:rPr>
              <a:t>.”</a:t>
            </a:r>
            <a:endParaRPr lang="pt-BR" dirty="0">
              <a:solidFill>
                <a:schemeClr val="accent6">
                  <a:lumMod val="50000"/>
                </a:schemeClr>
              </a:solidFill>
            </a:endParaRPr>
          </a:p>
        </p:txBody>
      </p:sp>
      <p:sp>
        <p:nvSpPr>
          <p:cNvPr id="15" name="Retângulo 14"/>
          <p:cNvSpPr/>
          <p:nvPr/>
        </p:nvSpPr>
        <p:spPr>
          <a:xfrm>
            <a:off x="384576" y="1003973"/>
            <a:ext cx="8366910" cy="236988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pt-BR" sz="2400" b="1" u="sng" dirty="0">
                <a:solidFill>
                  <a:srgbClr val="0070C0"/>
                </a:solidFill>
              </a:rPr>
              <a:t>Art. 29 ao 39 da RESOLUÇÃO CD/FNDE Nº 06 , de 08/05/2020.</a:t>
            </a:r>
          </a:p>
          <a:p>
            <a:pPr algn="just">
              <a:defRPr/>
            </a:pPr>
            <a:endParaRPr lang="pt-BR" sz="1600" b="1" dirty="0">
              <a:solidFill>
                <a:prstClr val="black"/>
              </a:solidFill>
            </a:endParaRPr>
          </a:p>
          <a:p>
            <a:pPr lvl="0" algn="just">
              <a:defRPr/>
            </a:pPr>
            <a:r>
              <a:rPr lang="pt-BR" b="1" dirty="0">
                <a:solidFill>
                  <a:prstClr val="black"/>
                </a:solidFill>
              </a:rPr>
              <a:t>“</a:t>
            </a:r>
            <a:r>
              <a:rPr lang="pt-BR" b="1" i="1" dirty="0">
                <a:solidFill>
                  <a:prstClr val="black"/>
                </a:solidFill>
              </a:rPr>
              <a:t>Art. 29 Do total dos recursos financeiros repassados pelo FNDE no âmbito do PNAE, no mínimo 30% (trinta por cento) deve ser utilizado na aquisição de gêneros alimentícios diretamente da Agricultura Familiar e do Empreendedor Familiar Rural ou suas organizações, priorizando os assentamentos da reforma agrária, as comunidades tradicionais indígenas e comunidades quilombolas, conforme o art. 14, da Lei nº 11.947/2009</a:t>
            </a:r>
            <a:r>
              <a:rPr lang="pt-BR" b="1" dirty="0">
                <a:solidFill>
                  <a:prstClr val="black"/>
                </a:solidFill>
              </a:rPr>
              <a:t>.”</a:t>
            </a:r>
          </a:p>
        </p:txBody>
      </p:sp>
      <p:sp>
        <p:nvSpPr>
          <p:cNvPr id="13" name="Retângulo 12"/>
          <p:cNvSpPr/>
          <p:nvPr/>
        </p:nvSpPr>
        <p:spPr>
          <a:xfrm>
            <a:off x="382865" y="4437112"/>
            <a:ext cx="8366910" cy="2308324"/>
          </a:xfrm>
          <a:prstGeom prst="rect">
            <a:avLst/>
          </a:prstGeom>
          <a:noFill/>
          <a:ln>
            <a:noFill/>
            <a:prstDash val="sysDash"/>
          </a:ln>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defRPr/>
            </a:pPr>
            <a:r>
              <a:rPr lang="pt-BR" b="1" i="1" dirty="0">
                <a:solidFill>
                  <a:prstClr val="black"/>
                </a:solidFill>
              </a:rPr>
              <a:t>§ 2º O cumprimento do percentual previsto no caput deste artigo pode ser dispensado pelo FNDE quando presente uma das seguintes circunstâncias, desde que comprovada pela </a:t>
            </a:r>
            <a:r>
              <a:rPr lang="pt-BR" b="1" i="1" dirty="0" err="1">
                <a:solidFill>
                  <a:prstClr val="black"/>
                </a:solidFill>
              </a:rPr>
              <a:t>EEx</a:t>
            </a:r>
            <a:r>
              <a:rPr lang="pt-BR" b="1" i="1" dirty="0">
                <a:solidFill>
                  <a:prstClr val="black"/>
                </a:solidFill>
              </a:rPr>
              <a:t> na prestação de contas: </a:t>
            </a:r>
          </a:p>
          <a:p>
            <a:pPr lvl="0" algn="just">
              <a:defRPr/>
            </a:pPr>
            <a:r>
              <a:rPr lang="pt-BR" b="1" i="1" dirty="0">
                <a:solidFill>
                  <a:prstClr val="black"/>
                </a:solidFill>
              </a:rPr>
              <a:t> I – a impossibilidade de emissão do documento fiscal correspondente;   </a:t>
            </a:r>
          </a:p>
          <a:p>
            <a:pPr lvl="0" algn="just">
              <a:defRPr/>
            </a:pPr>
            <a:r>
              <a:rPr lang="pt-BR" b="1" i="1" dirty="0">
                <a:solidFill>
                  <a:prstClr val="black"/>
                </a:solidFill>
              </a:rPr>
              <a:t>II – a inviabilidade de fornecimento regular e constante dos gêneros alimentícios, desde que respeitada a sazonalidade dos produtos; </a:t>
            </a:r>
          </a:p>
          <a:p>
            <a:pPr lvl="0" algn="just">
              <a:defRPr/>
            </a:pPr>
            <a:r>
              <a:rPr lang="pt-BR" b="1" i="1" dirty="0">
                <a:solidFill>
                  <a:prstClr val="black"/>
                </a:solidFill>
              </a:rPr>
              <a:t> III – as condições higiênico-sanitárias inadequadas, isto é, que estejam em desacordo com o disposto no art. 40 desta Resolução</a:t>
            </a:r>
            <a:r>
              <a:rPr lang="pt-BR" b="1" dirty="0">
                <a:solidFill>
                  <a:prstClr val="black"/>
                </a:solidFill>
              </a:rPr>
              <a:t>.” </a:t>
            </a:r>
          </a:p>
        </p:txBody>
      </p:sp>
      <p:sp>
        <p:nvSpPr>
          <p:cNvPr id="2" name="Retângulo 1"/>
          <p:cNvSpPr/>
          <p:nvPr/>
        </p:nvSpPr>
        <p:spPr>
          <a:xfrm>
            <a:off x="361136" y="181859"/>
            <a:ext cx="8468716" cy="523220"/>
          </a:xfrm>
          <a:prstGeom prst="rect">
            <a:avLst/>
          </a:prstGeom>
        </p:spPr>
        <p:txBody>
          <a:bodyPr wrap="square">
            <a:spAutoFit/>
          </a:bodyPr>
          <a:lstStyle/>
          <a:p>
            <a:pPr algn="just">
              <a:defRPr/>
            </a:pPr>
            <a:r>
              <a:rPr lang="pt-BR" sz="2800" b="1" dirty="0">
                <a:solidFill>
                  <a:schemeClr val="accent6">
                    <a:lumMod val="50000"/>
                  </a:schemeClr>
                </a:solidFill>
              </a:rPr>
              <a:t>AQUISIÇÃO DE ALIMENTOS DA AGRICULTURA FAMILIAR</a:t>
            </a:r>
          </a:p>
        </p:txBody>
      </p:sp>
      <p:pic>
        <p:nvPicPr>
          <p:cNvPr id="7"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396" y="6400406"/>
            <a:ext cx="2025604" cy="43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974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flipV="1">
            <a:off x="21133" y="725408"/>
            <a:ext cx="9144000" cy="19234"/>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5" name="Retângulo 14"/>
          <p:cNvSpPr/>
          <p:nvPr/>
        </p:nvSpPr>
        <p:spPr>
          <a:xfrm>
            <a:off x="489268" y="1052736"/>
            <a:ext cx="8207729" cy="4431983"/>
          </a:xfrm>
          <a:prstGeom prst="rect">
            <a:avLst/>
          </a:prstGeom>
        </p:spPr>
        <p:txBody>
          <a:bodyPr wrap="square">
            <a:spAutoFit/>
          </a:bodyPr>
          <a:lstStyle/>
          <a:p>
            <a:pPr algn="just">
              <a:defRPr/>
            </a:pPr>
            <a:r>
              <a:rPr lang="pt-BR" sz="2400" b="1" u="sng" dirty="0">
                <a:solidFill>
                  <a:srgbClr val="0070C0"/>
                </a:solidFill>
                <a:latin typeface="Calibri" pitchFamily="34" charset="0"/>
              </a:rPr>
              <a:t>Art. 29 ao 39 da RESOLUÇÃO CD/FNDE Nº 06 , de 08/05/2020</a:t>
            </a:r>
            <a:r>
              <a:rPr lang="pt-BR" sz="2200" b="1" u="sng" dirty="0">
                <a:solidFill>
                  <a:srgbClr val="0070C0"/>
                </a:solidFill>
                <a:latin typeface="Calibri" pitchFamily="34" charset="0"/>
              </a:rPr>
              <a:t>.</a:t>
            </a:r>
          </a:p>
          <a:p>
            <a:pPr lvl="0" algn="just">
              <a:defRPr/>
            </a:pPr>
            <a:r>
              <a:rPr lang="pt-BR" sz="2200" b="1" dirty="0">
                <a:solidFill>
                  <a:prstClr val="black"/>
                </a:solidFill>
                <a:latin typeface="Calibri" pitchFamily="34" charset="0"/>
              </a:rPr>
              <a:t> </a:t>
            </a:r>
          </a:p>
          <a:p>
            <a:pPr lvl="0" algn="just">
              <a:defRPr/>
            </a:pPr>
            <a:r>
              <a:rPr lang="pt-BR" sz="2400" b="1" dirty="0">
                <a:solidFill>
                  <a:prstClr val="black"/>
                </a:solidFill>
                <a:latin typeface="Calibri" pitchFamily="34" charset="0"/>
              </a:rPr>
              <a:t>Art. 30 (...)</a:t>
            </a:r>
          </a:p>
          <a:p>
            <a:pPr lvl="0" algn="just">
              <a:defRPr/>
            </a:pPr>
            <a:r>
              <a:rPr lang="pt-BR" sz="2200" b="1" i="1" dirty="0">
                <a:solidFill>
                  <a:prstClr val="black"/>
                </a:solidFill>
                <a:latin typeface="Calibri" pitchFamily="34" charset="0"/>
              </a:rPr>
              <a:t>“§ 1º </a:t>
            </a:r>
            <a:r>
              <a:rPr lang="pt-BR" sz="2200" i="1" dirty="0">
                <a:solidFill>
                  <a:prstClr val="black"/>
                </a:solidFill>
                <a:latin typeface="Calibri" pitchFamily="34" charset="0"/>
              </a:rPr>
              <a:t>Quando a </a:t>
            </a:r>
            <a:r>
              <a:rPr lang="pt-BR" sz="2200" i="1" dirty="0" err="1">
                <a:solidFill>
                  <a:prstClr val="black"/>
                </a:solidFill>
                <a:latin typeface="Calibri" pitchFamily="34" charset="0"/>
              </a:rPr>
              <a:t>EEx</a:t>
            </a:r>
            <a:r>
              <a:rPr lang="pt-BR" sz="2200" i="1" dirty="0">
                <a:solidFill>
                  <a:prstClr val="black"/>
                </a:solidFill>
                <a:latin typeface="Calibri" pitchFamily="34" charset="0"/>
              </a:rPr>
              <a:t> optar pela dispensa do procedimento licitatório, nos termos do art. 14, § 1º da Lei nº 11.947/2009, a aquisição será feita mediante </a:t>
            </a:r>
            <a:r>
              <a:rPr lang="pt-BR" sz="2200" b="1" i="1" u="sng" dirty="0">
                <a:latin typeface="Calibri" pitchFamily="34" charset="0"/>
              </a:rPr>
              <a:t>prévia chamada pública</a:t>
            </a:r>
            <a:r>
              <a:rPr lang="pt-BR" sz="2400" b="1" i="1" dirty="0">
                <a:solidFill>
                  <a:prstClr val="black"/>
                </a:solidFill>
                <a:latin typeface="Calibri" pitchFamily="34" charset="0"/>
              </a:rPr>
              <a:t>. “</a:t>
            </a:r>
          </a:p>
          <a:p>
            <a:pPr lvl="0" algn="just">
              <a:defRPr/>
            </a:pPr>
            <a:endParaRPr lang="pt-BR" sz="2200" b="1" dirty="0">
              <a:solidFill>
                <a:prstClr val="black"/>
              </a:solidFill>
              <a:latin typeface="Calibri" pitchFamily="34" charset="0"/>
            </a:endParaRPr>
          </a:p>
          <a:p>
            <a:pPr lvl="0" algn="just">
              <a:defRPr/>
            </a:pPr>
            <a:r>
              <a:rPr lang="pt-BR" sz="2200" b="1" i="1" dirty="0">
                <a:latin typeface="Calibri" pitchFamily="34" charset="0"/>
              </a:rPr>
              <a:t>“§ 2º </a:t>
            </a:r>
            <a:r>
              <a:rPr lang="pt-BR" sz="2200" b="1" i="1" u="sng" dirty="0">
                <a:latin typeface="Calibri" pitchFamily="34" charset="0"/>
              </a:rPr>
              <a:t>Considera-se chamada pública </a:t>
            </a:r>
            <a:r>
              <a:rPr lang="pt-BR" sz="2200" i="1" dirty="0">
                <a:latin typeface="Calibri" pitchFamily="34" charset="0"/>
              </a:rPr>
              <a:t>o procedimento administrativo voltado à seleção de proposta específica para aquisição de gêneros alimentícios provenientes da Agricultura Familiar e/ou Empreendedores Familiares Rurais ou suas organizações</a:t>
            </a:r>
            <a:r>
              <a:rPr lang="pt-BR" sz="2200" dirty="0">
                <a:latin typeface="Calibri" pitchFamily="34" charset="0"/>
              </a:rPr>
              <a:t>. ”</a:t>
            </a:r>
          </a:p>
          <a:p>
            <a:pPr lvl="0" algn="just">
              <a:defRPr/>
            </a:pPr>
            <a:endParaRPr lang="pt-BR" sz="800" b="1" dirty="0">
              <a:solidFill>
                <a:prstClr val="black"/>
              </a:solidFill>
              <a:latin typeface="Calibri" pitchFamily="34" charset="0"/>
            </a:endParaRPr>
          </a:p>
          <a:p>
            <a:pPr lvl="0" algn="just">
              <a:defRPr/>
            </a:pPr>
            <a:endParaRPr lang="pt-BR" sz="2200" b="1" dirty="0">
              <a:solidFill>
                <a:prstClr val="black"/>
              </a:solidFill>
              <a:latin typeface="Calibri" pitchFamily="34" charset="0"/>
            </a:endParaRPr>
          </a:p>
        </p:txBody>
      </p:sp>
      <p:sp>
        <p:nvSpPr>
          <p:cNvPr id="3" name="Retângulo 2"/>
          <p:cNvSpPr/>
          <p:nvPr/>
        </p:nvSpPr>
        <p:spPr>
          <a:xfrm>
            <a:off x="468133" y="202188"/>
            <a:ext cx="8424347"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5" name="Pergaminho horizontal 4"/>
          <p:cNvSpPr/>
          <p:nvPr/>
        </p:nvSpPr>
        <p:spPr>
          <a:xfrm>
            <a:off x="683568" y="5133926"/>
            <a:ext cx="3650684" cy="1484784"/>
          </a:xfrm>
          <a:prstGeom prst="horizontalScroll">
            <a:avLst/>
          </a:prstGeom>
          <a:gradFill>
            <a:gsLst>
              <a:gs pos="0">
                <a:schemeClr val="accent6">
                  <a:lumMod val="20000"/>
                  <a:lumOff val="80000"/>
                </a:schemeClr>
              </a:gs>
              <a:gs pos="50000">
                <a:schemeClr val="accent6">
                  <a:lumMod val="20000"/>
                  <a:lumOff val="80000"/>
                </a:schemeClr>
              </a:gs>
              <a:gs pos="100000">
                <a:schemeClr val="accent6">
                  <a:lumMod val="20000"/>
                  <a:lumOff val="80000"/>
                </a:schemeClr>
              </a:gs>
            </a:gsLst>
          </a:gradFill>
          <a:ln/>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r>
              <a:rPr lang="pt-BR" b="1" dirty="0">
                <a:solidFill>
                  <a:prstClr val="black"/>
                </a:solidFill>
                <a:latin typeface="Calibri" pitchFamily="34" charset="0"/>
              </a:rPr>
              <a:t>Modelo de Edital de Chamada Pública – Anexo VI da RESOLUÇÃO FNDE nº 06/2020.</a:t>
            </a:r>
            <a:endParaRPr lang="pt-BR" b="1" dirty="0">
              <a:latin typeface="Calibri" pitchFamily="34" charset="0"/>
            </a:endParaRPr>
          </a:p>
        </p:txBody>
      </p:sp>
      <p:pic>
        <p:nvPicPr>
          <p:cNvPr id="7"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456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a:off x="17140" y="815577"/>
            <a:ext cx="9144000" cy="1"/>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1" name="Espaço Reservado para Conteúdo 2"/>
          <p:cNvSpPr>
            <a:spLocks noGrp="1"/>
          </p:cNvSpPr>
          <p:nvPr>
            <p:ph idx="1"/>
          </p:nvPr>
        </p:nvSpPr>
        <p:spPr>
          <a:xfrm>
            <a:off x="385032" y="1516136"/>
            <a:ext cx="8291423" cy="4937200"/>
          </a:xfrm>
          <a:noFill/>
          <a:ln>
            <a:noFill/>
          </a:ln>
        </p:spPr>
        <p:style>
          <a:lnRef idx="1">
            <a:schemeClr val="accent3"/>
          </a:lnRef>
          <a:fillRef idx="2">
            <a:schemeClr val="accent3"/>
          </a:fillRef>
          <a:effectRef idx="1">
            <a:schemeClr val="accent3"/>
          </a:effectRef>
          <a:fontRef idx="minor">
            <a:schemeClr val="dk1"/>
          </a:fontRef>
        </p:style>
        <p:txBody>
          <a:bodyPr>
            <a:noAutofit/>
          </a:bodyPr>
          <a:lstStyle/>
          <a:p>
            <a:pPr algn="just">
              <a:lnSpc>
                <a:spcPct val="150000"/>
              </a:lnSpc>
              <a:buFont typeface="Wingdings" panose="05000000000000000000" pitchFamily="2" charset="2"/>
              <a:buChar char="§"/>
            </a:pPr>
            <a:r>
              <a:rPr lang="pt-BR" sz="2400" b="1" dirty="0">
                <a:solidFill>
                  <a:schemeClr val="tx1"/>
                </a:solidFill>
                <a:cs typeface="Times New Roman" panose="02020603050405020304" pitchFamily="18" charset="0"/>
              </a:rPr>
              <a:t> </a:t>
            </a:r>
            <a:r>
              <a:rPr lang="pt-BR" sz="1800" b="1" dirty="0">
                <a:solidFill>
                  <a:schemeClr val="tx1"/>
                </a:solidFill>
                <a:cs typeface="Times New Roman" panose="02020603050405020304" pitchFamily="18" charset="0"/>
              </a:rPr>
              <a:t>É um </a:t>
            </a:r>
            <a:r>
              <a:rPr lang="pt-BR" sz="1800" b="1" dirty="0">
                <a:solidFill>
                  <a:schemeClr val="accent6">
                    <a:lumMod val="50000"/>
                  </a:schemeClr>
                </a:solidFill>
                <a:cs typeface="Times New Roman" panose="02020603050405020304" pitchFamily="18" charset="0"/>
              </a:rPr>
              <a:t>procedimento específico de dispensa </a:t>
            </a:r>
            <a:r>
              <a:rPr lang="pt-BR" sz="1800" b="1" dirty="0">
                <a:solidFill>
                  <a:schemeClr val="tx1"/>
                </a:solidFill>
                <a:cs typeface="Times New Roman" panose="02020603050405020304" pitchFamily="18" charset="0"/>
              </a:rPr>
              <a:t>de procedimento licitatório</a:t>
            </a:r>
            <a:r>
              <a:rPr lang="pt-BR" sz="1800" b="1" dirty="0">
                <a:cs typeface="Times New Roman" panose="02020603050405020304" pitchFamily="18" charset="0"/>
              </a:rPr>
              <a:t>, ou seja, </a:t>
            </a:r>
            <a:r>
              <a:rPr lang="pt-BR" sz="1800" b="1" dirty="0">
                <a:solidFill>
                  <a:schemeClr val="tx1"/>
                </a:solidFill>
                <a:cs typeface="Times New Roman" panose="02020603050405020304" pitchFamily="18" charset="0"/>
              </a:rPr>
              <a:t>não é uma modalidade de </a:t>
            </a:r>
            <a:r>
              <a:rPr lang="pt-BR" sz="1800" b="1" dirty="0" smtClean="0">
                <a:solidFill>
                  <a:schemeClr val="tx1"/>
                </a:solidFill>
                <a:cs typeface="Times New Roman" panose="02020603050405020304" pitchFamily="18" charset="0"/>
              </a:rPr>
              <a:t>licitação</a:t>
            </a:r>
            <a:r>
              <a:rPr lang="pt-BR" sz="1800" b="1" dirty="0">
                <a:solidFill>
                  <a:schemeClr val="tx1"/>
                </a:solidFill>
                <a:cs typeface="Times New Roman" panose="02020603050405020304" pitchFamily="18" charset="0"/>
              </a:rPr>
              <a:t>;</a:t>
            </a:r>
          </a:p>
          <a:p>
            <a:pPr algn="just">
              <a:lnSpc>
                <a:spcPct val="150000"/>
              </a:lnSpc>
              <a:buFont typeface="Wingdings" panose="05000000000000000000" pitchFamily="2" charset="2"/>
              <a:buChar char="§"/>
            </a:pPr>
            <a:r>
              <a:rPr lang="pt-BR" sz="1800" b="1" dirty="0">
                <a:solidFill>
                  <a:schemeClr val="tx1"/>
                </a:solidFill>
                <a:cs typeface="Times New Roman" panose="02020603050405020304" pitchFamily="18" charset="0"/>
              </a:rPr>
              <a:t> É um </a:t>
            </a:r>
            <a:r>
              <a:rPr lang="pt-BR" sz="1800" b="1" dirty="0">
                <a:solidFill>
                  <a:schemeClr val="accent6">
                    <a:lumMod val="50000"/>
                  </a:schemeClr>
                </a:solidFill>
                <a:cs typeface="Times New Roman" panose="02020603050405020304" pitchFamily="18" charset="0"/>
              </a:rPr>
              <a:t>procedimento administrativo simplificado </a:t>
            </a:r>
            <a:r>
              <a:rPr lang="pt-BR" sz="1800" b="1" dirty="0">
                <a:solidFill>
                  <a:schemeClr val="tx1"/>
                </a:solidFill>
                <a:cs typeface="Times New Roman" panose="02020603050405020304" pitchFamily="18" charset="0"/>
              </a:rPr>
              <a:t>que permite dispensar o procedimento licitatório tradicional, desde que respeitando o que determina do § 1° do art. 14 da Lei nº </a:t>
            </a:r>
            <a:r>
              <a:rPr lang="pt-BR" sz="1800" b="1" dirty="0" smtClean="0">
                <a:solidFill>
                  <a:schemeClr val="tx1"/>
                </a:solidFill>
                <a:cs typeface="Times New Roman" panose="02020603050405020304" pitchFamily="18" charset="0"/>
              </a:rPr>
              <a:t>11.947/2009;</a:t>
            </a:r>
          </a:p>
          <a:p>
            <a:pPr algn="just">
              <a:lnSpc>
                <a:spcPct val="150000"/>
              </a:lnSpc>
              <a:buFont typeface="Wingdings" panose="05000000000000000000" pitchFamily="2" charset="2"/>
              <a:buChar char="§"/>
            </a:pPr>
            <a:r>
              <a:rPr lang="pt-BR" sz="1800" b="1" dirty="0">
                <a:solidFill>
                  <a:schemeClr val="tx1"/>
                </a:solidFill>
                <a:cs typeface="Times New Roman" panose="02020603050405020304" pitchFamily="18" charset="0"/>
              </a:rPr>
              <a:t>É um instrumento firmado no âmbito das </a:t>
            </a:r>
            <a:r>
              <a:rPr lang="pt-BR" sz="1800" b="1" dirty="0">
                <a:solidFill>
                  <a:schemeClr val="accent6">
                    <a:lumMod val="50000"/>
                  </a:schemeClr>
                </a:solidFill>
                <a:cs typeface="Times New Roman" panose="02020603050405020304" pitchFamily="18" charset="0"/>
              </a:rPr>
              <a:t>estratégias de compras públicas sustentáveis</a:t>
            </a:r>
            <a:r>
              <a:rPr lang="pt-BR" sz="1800" b="1" dirty="0">
                <a:solidFill>
                  <a:schemeClr val="tx1"/>
                </a:solidFill>
                <a:cs typeface="Times New Roman" panose="02020603050405020304" pitchFamily="18" charset="0"/>
              </a:rPr>
              <a:t>, que assegura o cumprimento dos princípios constitucionais da legalidade e da eficiência, ao passo que possibilita a veiculação de diretrizes governamentais importantes, relacionadas ao desenvolvimento sustentável, ao apoio à inclusão social e produtiva local e à promoção da segurança alimentar e nutricional</a:t>
            </a:r>
            <a:r>
              <a:rPr lang="pt-BR" sz="1800" b="1" dirty="0" smtClean="0">
                <a:solidFill>
                  <a:schemeClr val="tx1"/>
                </a:solidFill>
                <a:cs typeface="Times New Roman" panose="02020603050405020304" pitchFamily="18" charset="0"/>
              </a:rPr>
              <a:t>.</a:t>
            </a:r>
            <a:endParaRPr lang="pt-BR" sz="1800" b="1" dirty="0">
              <a:solidFill>
                <a:schemeClr val="tx1"/>
              </a:solidFill>
              <a:cs typeface="Times New Roman" panose="02020603050405020304" pitchFamily="18" charset="0"/>
            </a:endParaRPr>
          </a:p>
        </p:txBody>
      </p:sp>
      <p:sp>
        <p:nvSpPr>
          <p:cNvPr id="2" name="Retângulo 1"/>
          <p:cNvSpPr/>
          <p:nvPr/>
        </p:nvSpPr>
        <p:spPr>
          <a:xfrm>
            <a:off x="323528" y="164300"/>
            <a:ext cx="8496944"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sp>
        <p:nvSpPr>
          <p:cNvPr id="3" name="Retângulo de cantos arredondados 2"/>
          <p:cNvSpPr/>
          <p:nvPr/>
        </p:nvSpPr>
        <p:spPr>
          <a:xfrm>
            <a:off x="385032" y="989669"/>
            <a:ext cx="6275200" cy="525191"/>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b="1" dirty="0">
                <a:solidFill>
                  <a:schemeClr val="accent6">
                    <a:lumMod val="50000"/>
                  </a:schemeClr>
                </a:solidFill>
                <a:ea typeface="Segoe UI Emoji" panose="020B0502040204020203" pitchFamily="34" charset="0"/>
                <a:cs typeface="Times New Roman" panose="02020603050405020304" pitchFamily="18" charset="0"/>
              </a:rPr>
              <a:t>O que é </a:t>
            </a:r>
            <a:r>
              <a:rPr lang="pt-BR" sz="2800" b="1" dirty="0" smtClean="0">
                <a:solidFill>
                  <a:schemeClr val="accent6">
                    <a:lumMod val="50000"/>
                  </a:schemeClr>
                </a:solidFill>
                <a:ea typeface="Segoe UI Emoji" panose="020B0502040204020203" pitchFamily="34" charset="0"/>
                <a:cs typeface="Times New Roman" panose="02020603050405020304" pitchFamily="18" charset="0"/>
              </a:rPr>
              <a:t>um Edital de Chamada </a:t>
            </a:r>
            <a:r>
              <a:rPr lang="pt-BR" sz="2800" b="1" dirty="0">
                <a:solidFill>
                  <a:schemeClr val="accent6">
                    <a:lumMod val="50000"/>
                  </a:schemeClr>
                </a:solidFill>
                <a:ea typeface="Segoe UI Emoji" panose="020B0502040204020203" pitchFamily="34" charset="0"/>
                <a:cs typeface="Times New Roman" panose="02020603050405020304" pitchFamily="18" charset="0"/>
              </a:rPr>
              <a:t>Pública?</a:t>
            </a:r>
          </a:p>
        </p:txBody>
      </p:sp>
      <p:pic>
        <p:nvPicPr>
          <p:cNvPr id="7"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259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Line 14"/>
          <p:cNvSpPr>
            <a:spLocks noChangeShapeType="1"/>
          </p:cNvSpPr>
          <p:nvPr/>
        </p:nvSpPr>
        <p:spPr bwMode="auto">
          <a:xfrm flipV="1">
            <a:off x="24614" y="824537"/>
            <a:ext cx="9119386" cy="49915"/>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12" name="Picture 2" descr="http://www.labtime.ufg.br/pnae/images/woman_book_question_p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127082"/>
            <a:ext cx="2147157" cy="14550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Rectangle 5"/>
          <p:cNvSpPr>
            <a:spLocks noChangeArrowheads="1"/>
          </p:cNvSpPr>
          <p:nvPr/>
        </p:nvSpPr>
        <p:spPr bwMode="auto">
          <a:xfrm>
            <a:off x="343811" y="1769477"/>
            <a:ext cx="5452325" cy="440184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lIns="92075" tIns="46038" rIns="92075" bIns="46038">
            <a:spAutoFit/>
          </a:bodyPr>
          <a:lstStyle/>
          <a:p>
            <a:pPr marL="425196" indent="-342900">
              <a:buFont typeface="Wingdings" pitchFamily="2" charset="2"/>
              <a:buChar char="ü"/>
              <a:defRPr/>
            </a:pPr>
            <a:endParaRPr lang="pt-BR" sz="2000" b="1" dirty="0"/>
          </a:p>
          <a:p>
            <a:pPr>
              <a:defRPr/>
            </a:pPr>
            <a:r>
              <a:rPr lang="pt-BR" sz="2400" b="1" dirty="0">
                <a:solidFill>
                  <a:schemeClr val="accent6">
                    <a:lumMod val="50000"/>
                  </a:schemeClr>
                </a:solidFill>
                <a:latin typeface="Calibri" pitchFamily="34" charset="0"/>
              </a:rPr>
              <a:t>     </a:t>
            </a:r>
            <a:r>
              <a:rPr lang="pt-BR" sz="2400" b="1" dirty="0">
                <a:solidFill>
                  <a:schemeClr val="accent6">
                    <a:lumMod val="50000"/>
                  </a:schemeClr>
                </a:solidFill>
              </a:rPr>
              <a:t>VANTAGENS DA CHAMADA PÚBLICA:</a:t>
            </a:r>
          </a:p>
          <a:p>
            <a:pPr>
              <a:defRPr/>
            </a:pPr>
            <a:endParaRPr lang="pt-BR" sz="2400" dirty="0"/>
          </a:p>
          <a:p>
            <a:pPr marL="457200" indent="-457200" algn="just">
              <a:buFont typeface="Wingdings" panose="05000000000000000000" pitchFamily="2" charset="2"/>
              <a:buChar char="§"/>
              <a:defRPr/>
            </a:pPr>
            <a:r>
              <a:rPr lang="pt-BR" sz="2400" b="1" dirty="0">
                <a:solidFill>
                  <a:schemeClr val="bg2">
                    <a:lumMod val="25000"/>
                  </a:schemeClr>
                </a:solidFill>
              </a:rPr>
              <a:t>Prioridade para a aquisição da produção local;</a:t>
            </a:r>
          </a:p>
          <a:p>
            <a:pPr>
              <a:defRPr/>
            </a:pPr>
            <a:endParaRPr lang="pt-BR" sz="2400" b="1" dirty="0">
              <a:solidFill>
                <a:schemeClr val="bg2">
                  <a:lumMod val="25000"/>
                </a:schemeClr>
              </a:solidFill>
            </a:endParaRPr>
          </a:p>
          <a:p>
            <a:pPr marL="457200" indent="-457200" algn="just">
              <a:buFont typeface="Wingdings" panose="05000000000000000000" pitchFamily="2" charset="2"/>
              <a:buChar char="§"/>
              <a:defRPr/>
            </a:pPr>
            <a:r>
              <a:rPr lang="pt-BR" sz="2400" b="1" dirty="0">
                <a:solidFill>
                  <a:schemeClr val="bg2">
                    <a:lumMod val="25000"/>
                  </a:schemeClr>
                </a:solidFill>
              </a:rPr>
              <a:t>Não há disputa de preços entre organizações da agricultura familiar;</a:t>
            </a:r>
          </a:p>
          <a:p>
            <a:pPr>
              <a:defRPr/>
            </a:pPr>
            <a:endParaRPr lang="pt-BR" sz="2400" b="1" dirty="0">
              <a:solidFill>
                <a:schemeClr val="bg2">
                  <a:lumMod val="25000"/>
                </a:schemeClr>
              </a:solidFill>
            </a:endParaRPr>
          </a:p>
          <a:p>
            <a:pPr marL="457200" indent="-457200" algn="just">
              <a:buFont typeface="Wingdings" panose="05000000000000000000" pitchFamily="2" charset="2"/>
              <a:buChar char="§"/>
              <a:defRPr/>
            </a:pPr>
            <a:r>
              <a:rPr lang="pt-BR" sz="2400" b="1" dirty="0">
                <a:solidFill>
                  <a:schemeClr val="bg2">
                    <a:lumMod val="25000"/>
                  </a:schemeClr>
                </a:solidFill>
              </a:rPr>
              <a:t>Segurança para o gestor e para o agricultor.</a:t>
            </a:r>
            <a:endParaRPr lang="pt-BR" sz="2000" b="1" dirty="0"/>
          </a:p>
          <a:p>
            <a:pPr marL="425196" indent="-342900">
              <a:buFont typeface="Wingdings" pitchFamily="2" charset="2"/>
              <a:buChar char="ü"/>
              <a:defRPr/>
            </a:pPr>
            <a:endParaRPr lang="pt-BR" sz="2000" b="1" dirty="0"/>
          </a:p>
        </p:txBody>
      </p:sp>
      <p:sp>
        <p:nvSpPr>
          <p:cNvPr id="2" name="CaixaDeTexto 1"/>
          <p:cNvSpPr txBox="1"/>
          <p:nvPr/>
        </p:nvSpPr>
        <p:spPr>
          <a:xfrm>
            <a:off x="343811" y="1132849"/>
            <a:ext cx="4762898" cy="492443"/>
          </a:xfrm>
          <a:prstGeom prst="rect">
            <a:avLst/>
          </a:prstGeom>
          <a:solidFill>
            <a:schemeClr val="bg1">
              <a:lumMod val="95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pt-BR" sz="2600" b="1" dirty="0">
                <a:cs typeface="Iskoola Pota" panose="020B0502040204020203" pitchFamily="34" charset="0"/>
              </a:rPr>
              <a:t>CHAMADA PÚBLICA  X  PREGÃO</a:t>
            </a:r>
          </a:p>
        </p:txBody>
      </p:sp>
      <p:sp>
        <p:nvSpPr>
          <p:cNvPr id="4" name="Retângulo 3"/>
          <p:cNvSpPr/>
          <p:nvPr/>
        </p:nvSpPr>
        <p:spPr>
          <a:xfrm>
            <a:off x="323529" y="238685"/>
            <a:ext cx="8392176" cy="523220"/>
          </a:xfrm>
          <a:prstGeom prst="rect">
            <a:avLst/>
          </a:prstGeom>
        </p:spPr>
        <p:txBody>
          <a:bodyPr wrap="square">
            <a:spAutoFit/>
          </a:bodyPr>
          <a:lstStyle/>
          <a:p>
            <a:r>
              <a:rPr lang="pt-BR" sz="2800" b="1" dirty="0">
                <a:solidFill>
                  <a:schemeClr val="accent6">
                    <a:lumMod val="50000"/>
                  </a:schemeClr>
                </a:solidFill>
              </a:rPr>
              <a:t>AQUISIÇÃO DE ALIMENTOS DA AGRICULTURA FAMILIAR</a:t>
            </a:r>
          </a:p>
        </p:txBody>
      </p:sp>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645108"/>
            <a:ext cx="2147157" cy="16103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043" y="4338153"/>
            <a:ext cx="2148322" cy="16112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Imagem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3138" y="6297859"/>
            <a:ext cx="2620862" cy="5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664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8964</TotalTime>
  <Words>3523</Words>
  <Application>Microsoft Office PowerPoint</Application>
  <PresentationFormat>Apresentação na tela (4:3)</PresentationFormat>
  <Paragraphs>324</Paragraphs>
  <Slides>38</Slides>
  <Notes>2</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38</vt:i4>
      </vt:variant>
    </vt:vector>
  </HeadingPairs>
  <TitlesOfParts>
    <vt:vector size="49" baseType="lpstr">
      <vt:lpstr>Arial</vt:lpstr>
      <vt:lpstr>Bahnschrift Condensed</vt:lpstr>
      <vt:lpstr>Calibri</vt:lpstr>
      <vt:lpstr>Calibri Light</vt:lpstr>
      <vt:lpstr>Georgia</vt:lpstr>
      <vt:lpstr>Iskoola Pota</vt:lpstr>
      <vt:lpstr>Segoe UI Emoji</vt:lpstr>
      <vt:lpstr>Segoe UI Historic</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FNDE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CAROLINA NUNES</dc:creator>
  <cp:lastModifiedBy>MARCIA SARTORI SILVA</cp:lastModifiedBy>
  <cp:revision>479</cp:revision>
  <dcterms:created xsi:type="dcterms:W3CDTF">2015-04-30T12:39:13Z</dcterms:created>
  <dcterms:modified xsi:type="dcterms:W3CDTF">2021-08-11T18:53:17Z</dcterms:modified>
</cp:coreProperties>
</file>