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4" r:id="rId3"/>
    <p:sldId id="280" r:id="rId4"/>
    <p:sldId id="256" r:id="rId5"/>
    <p:sldId id="261" r:id="rId6"/>
    <p:sldId id="262" r:id="rId7"/>
    <p:sldId id="263" r:id="rId8"/>
    <p:sldId id="264" r:id="rId9"/>
    <p:sldId id="257" r:id="rId10"/>
    <p:sldId id="258" r:id="rId11"/>
    <p:sldId id="259" r:id="rId12"/>
    <p:sldId id="260" r:id="rId13"/>
    <p:sldId id="265" r:id="rId14"/>
    <p:sldId id="273" r:id="rId15"/>
    <p:sldId id="266" r:id="rId16"/>
    <p:sldId id="267" r:id="rId17"/>
    <p:sldId id="268" r:id="rId18"/>
    <p:sldId id="269" r:id="rId19"/>
    <p:sldId id="278" r:id="rId20"/>
    <p:sldId id="279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</p:sldIdLst>
  <p:sldSz cx="6858000" cy="9144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2510" y="5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891A-2CB6-4BEF-A3EE-482C70F5DF62}" type="datetimeFigureOut">
              <a:rPr lang="pt-BR" smtClean="0"/>
              <a:t>12/04/2022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E39F-48BF-4AB8-A947-7C2D87FB5A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1127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891A-2CB6-4BEF-A3EE-482C70F5DF62}" type="datetimeFigureOut">
              <a:rPr lang="pt-BR" smtClean="0"/>
              <a:t>12/04/2022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E39F-48BF-4AB8-A947-7C2D87FB5A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3952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891A-2CB6-4BEF-A3EE-482C70F5DF62}" type="datetimeFigureOut">
              <a:rPr lang="pt-BR" smtClean="0"/>
              <a:t>12/04/2022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E39F-48BF-4AB8-A947-7C2D87FB5A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4097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891A-2CB6-4BEF-A3EE-482C70F5DF62}" type="datetimeFigureOut">
              <a:rPr lang="pt-BR" smtClean="0"/>
              <a:t>12/04/2022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E39F-48BF-4AB8-A947-7C2D87FB5A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5571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891A-2CB6-4BEF-A3EE-482C70F5DF62}" type="datetimeFigureOut">
              <a:rPr lang="pt-BR" smtClean="0"/>
              <a:t>12/04/2022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E39F-48BF-4AB8-A947-7C2D87FB5A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5248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891A-2CB6-4BEF-A3EE-482C70F5DF62}" type="datetimeFigureOut">
              <a:rPr lang="pt-BR" smtClean="0"/>
              <a:t>12/04/2022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E39F-48BF-4AB8-A947-7C2D87FB5A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1255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891A-2CB6-4BEF-A3EE-482C70F5DF62}" type="datetimeFigureOut">
              <a:rPr lang="pt-BR" smtClean="0"/>
              <a:t>12/04/2022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E39F-48BF-4AB8-A947-7C2D87FB5A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3307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891A-2CB6-4BEF-A3EE-482C70F5DF62}" type="datetimeFigureOut">
              <a:rPr lang="pt-BR" smtClean="0"/>
              <a:t>12/04/2022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E39F-48BF-4AB8-A947-7C2D87FB5A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4255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891A-2CB6-4BEF-A3EE-482C70F5DF62}" type="datetimeFigureOut">
              <a:rPr lang="pt-BR" smtClean="0"/>
              <a:t>12/04/2022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E39F-48BF-4AB8-A947-7C2D87FB5A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1548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891A-2CB6-4BEF-A3EE-482C70F5DF62}" type="datetimeFigureOut">
              <a:rPr lang="pt-BR" smtClean="0"/>
              <a:t>12/04/2022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E39F-48BF-4AB8-A947-7C2D87FB5A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4050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891A-2CB6-4BEF-A3EE-482C70F5DF62}" type="datetimeFigureOut">
              <a:rPr lang="pt-BR" smtClean="0"/>
              <a:t>12/04/2022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E39F-48BF-4AB8-A947-7C2D87FB5A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4631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6891A-2CB6-4BEF-A3EE-482C70F5DF62}" type="datetimeFigureOut">
              <a:rPr lang="pt-BR" smtClean="0"/>
              <a:t>12/04/2022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AE39F-48BF-4AB8-A947-7C2D87FB5A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4742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02065166908\Pictures\logo_governo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952" y="8172400"/>
            <a:ext cx="3579171" cy="70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778" y="8244408"/>
            <a:ext cx="757978" cy="576064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6858000" cy="8244408"/>
          </a:xfrm>
        </p:spPr>
        <p:txBody>
          <a:bodyPr>
            <a:normAutofit/>
          </a:bodyPr>
          <a:lstStyle/>
          <a:p>
            <a:r>
              <a:rPr lang="pt-BR" dirty="0"/>
              <a:t>Capas 2015:</a:t>
            </a:r>
            <a:br>
              <a:rPr lang="pt-BR" b="1" dirty="0"/>
            </a:br>
            <a:r>
              <a:rPr lang="pt-BR" b="1" dirty="0"/>
              <a:t>PNLD 2016 Fundamental I</a:t>
            </a:r>
            <a:br>
              <a:rPr lang="pt-BR" b="1" dirty="0"/>
            </a:br>
            <a:r>
              <a:rPr lang="pt-BR" b="1" dirty="0"/>
              <a:t>PNLD 2017 Fundamental II</a:t>
            </a:r>
            <a:br>
              <a:rPr lang="pt-BR" b="1" dirty="0"/>
            </a:br>
            <a:br>
              <a:rPr lang="pt-BR" b="1" dirty="0"/>
            </a:br>
            <a:r>
              <a:rPr lang="pt-BR" dirty="0"/>
              <a:t>Parceria:</a:t>
            </a:r>
            <a:br>
              <a:rPr lang="pt-BR" dirty="0"/>
            </a:br>
            <a:r>
              <a:rPr lang="pt-BR" b="1" dirty="0"/>
              <a:t>Ministério da Saúde</a:t>
            </a:r>
          </a:p>
        </p:txBody>
      </p:sp>
    </p:spTree>
    <p:extLst>
      <p:ext uri="{BB962C8B-B14F-4D97-AF65-F5344CB8AC3E}">
        <p14:creationId xmlns:p14="http://schemas.microsoft.com/office/powerpoint/2010/main" val="1501846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1009650"/>
            <a:ext cx="5438775" cy="813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762239" y="323528"/>
            <a:ext cx="2128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Arte – culinária</a:t>
            </a:r>
          </a:p>
        </p:txBody>
      </p:sp>
    </p:spTree>
    <p:extLst>
      <p:ext uri="{BB962C8B-B14F-4D97-AF65-F5344CB8AC3E}">
        <p14:creationId xmlns:p14="http://schemas.microsoft.com/office/powerpoint/2010/main" val="2724348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027212"/>
            <a:ext cx="5372100" cy="809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762239" y="323528"/>
            <a:ext cx="3319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Sociologia – diversidade </a:t>
            </a:r>
          </a:p>
        </p:txBody>
      </p:sp>
    </p:spTree>
    <p:extLst>
      <p:ext uri="{BB962C8B-B14F-4D97-AF65-F5344CB8AC3E}">
        <p14:creationId xmlns:p14="http://schemas.microsoft.com/office/powerpoint/2010/main" val="268183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71600"/>
            <a:ext cx="5334000" cy="807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762239" y="323528"/>
            <a:ext cx="2920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Química – rotulagem </a:t>
            </a:r>
          </a:p>
        </p:txBody>
      </p:sp>
    </p:spTree>
    <p:extLst>
      <p:ext uri="{BB962C8B-B14F-4D97-AF65-F5344CB8AC3E}">
        <p14:creationId xmlns:p14="http://schemas.microsoft.com/office/powerpoint/2010/main" val="1647958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62239" y="323528"/>
            <a:ext cx="2386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Filosofia – tempo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971550"/>
            <a:ext cx="5314950" cy="817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127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48680" y="0"/>
            <a:ext cx="5829300" cy="8244408"/>
          </a:xfrm>
        </p:spPr>
        <p:txBody>
          <a:bodyPr>
            <a:normAutofit/>
          </a:bodyPr>
          <a:lstStyle/>
          <a:p>
            <a:r>
              <a:rPr lang="pt-BR" dirty="0"/>
              <a:t>Capas 2018:</a:t>
            </a:r>
            <a:br>
              <a:rPr lang="pt-BR" b="1" dirty="0"/>
            </a:br>
            <a:r>
              <a:rPr lang="pt-BR" b="1" dirty="0"/>
              <a:t>PNLD 2019 </a:t>
            </a:r>
            <a:br>
              <a:rPr lang="pt-BR" b="1" dirty="0"/>
            </a:br>
            <a:r>
              <a:rPr lang="pt-BR" b="1" dirty="0"/>
              <a:t>Fundamental I</a:t>
            </a:r>
            <a:br>
              <a:rPr lang="pt-BR" b="1" dirty="0"/>
            </a:br>
            <a:br>
              <a:rPr lang="pt-BR" b="1" dirty="0"/>
            </a:br>
            <a:r>
              <a:rPr lang="pt-BR" dirty="0"/>
              <a:t>Parceria:</a:t>
            </a:r>
            <a:br>
              <a:rPr lang="pt-BR" dirty="0"/>
            </a:br>
            <a:r>
              <a:rPr lang="pt-BR" b="1" dirty="0" err="1"/>
              <a:t>Cecane</a:t>
            </a:r>
            <a:r>
              <a:rPr lang="pt-BR" b="1" dirty="0"/>
              <a:t> UNIRIO</a:t>
            </a:r>
          </a:p>
        </p:txBody>
      </p:sp>
      <p:pic>
        <p:nvPicPr>
          <p:cNvPr id="10242" name="Picture 2" descr="C:\Users\02065166908\Pictures\logo_governo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952" y="8172400"/>
            <a:ext cx="3579171" cy="70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778" y="8244408"/>
            <a:ext cx="757978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41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62239" y="323528"/>
            <a:ext cx="2332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Geografia – água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1066800"/>
            <a:ext cx="5324475" cy="807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702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62239" y="323528"/>
            <a:ext cx="367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História – cultura alimentar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971600"/>
            <a:ext cx="5353050" cy="807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405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62239" y="323528"/>
            <a:ext cx="2891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Matemática – receita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945669"/>
            <a:ext cx="5324475" cy="816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884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62239" y="323528"/>
            <a:ext cx="526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Língua Portuguesa – comida de verdade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971600"/>
            <a:ext cx="5324475" cy="807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357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02065166908\Pictures\logo_governo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952" y="8172400"/>
            <a:ext cx="3579171" cy="70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778" y="8244408"/>
            <a:ext cx="757978" cy="576064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6858000" cy="8244408"/>
          </a:xfrm>
        </p:spPr>
        <p:txBody>
          <a:bodyPr>
            <a:normAutofit/>
          </a:bodyPr>
          <a:lstStyle/>
          <a:p>
            <a:r>
              <a:rPr lang="pt-BR" dirty="0"/>
              <a:t>Capas 2019</a:t>
            </a:r>
            <a:br>
              <a:rPr lang="pt-BR" b="1" dirty="0"/>
            </a:br>
            <a:r>
              <a:rPr lang="pt-BR" b="1" dirty="0"/>
              <a:t>PNLD 2020 </a:t>
            </a:r>
            <a:br>
              <a:rPr lang="pt-BR" b="1" dirty="0"/>
            </a:br>
            <a:r>
              <a:rPr lang="pt-BR" b="1" dirty="0"/>
              <a:t>Ensino Fundamental II</a:t>
            </a:r>
            <a:br>
              <a:rPr lang="pt-BR" b="1" dirty="0"/>
            </a:br>
            <a:br>
              <a:rPr lang="pt-BR" b="1" dirty="0"/>
            </a:br>
            <a:r>
              <a:rPr lang="pt-BR" dirty="0"/>
              <a:t>Parceria: </a:t>
            </a:r>
            <a:br>
              <a:rPr lang="pt-BR" b="1" dirty="0"/>
            </a:br>
            <a:r>
              <a:rPr lang="pt-BR" b="1" dirty="0"/>
              <a:t>CGAN/MS</a:t>
            </a:r>
          </a:p>
        </p:txBody>
      </p:sp>
    </p:spTree>
    <p:extLst>
      <p:ext uri="{BB962C8B-B14F-4D97-AF65-F5344CB8AC3E}">
        <p14:creationId xmlns:p14="http://schemas.microsoft.com/office/powerpoint/2010/main" val="2924162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58" y="785192"/>
            <a:ext cx="5463191" cy="825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762239" y="323528"/>
            <a:ext cx="1646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Reutilizável</a:t>
            </a:r>
          </a:p>
        </p:txBody>
      </p:sp>
    </p:spTree>
    <p:extLst>
      <p:ext uri="{BB962C8B-B14F-4D97-AF65-F5344CB8AC3E}">
        <p14:creationId xmlns:p14="http://schemas.microsoft.com/office/powerpoint/2010/main" val="2206694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62239" y="323528"/>
            <a:ext cx="489900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Componentes:</a:t>
            </a:r>
          </a:p>
          <a:p>
            <a:endParaRPr lang="pt-BR" sz="2400" b="1" dirty="0"/>
          </a:p>
          <a:p>
            <a:pPr marL="457200" indent="-457200">
              <a:buFont typeface="+mj-lt"/>
              <a:buAutoNum type="arabicPeriod"/>
            </a:pPr>
            <a:r>
              <a:rPr lang="pt-BR" sz="2400" dirty="0"/>
              <a:t>Língua Portuguesa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/>
              <a:t>Arte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/>
              <a:t>Educação Física (docente)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/>
              <a:t>Língua inglesa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/>
              <a:t>Matemática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/>
              <a:t>Ciências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/>
              <a:t>Geografia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/>
              <a:t>História</a:t>
            </a:r>
          </a:p>
          <a:p>
            <a:pPr marL="457200" indent="-457200">
              <a:buFont typeface="+mj-lt"/>
              <a:buAutoNum type="arabicPeriod"/>
            </a:pPr>
            <a:endParaRPr lang="pt-BR" sz="2400" dirty="0"/>
          </a:p>
          <a:p>
            <a:pPr marL="457200" indent="-457200">
              <a:buFont typeface="+mj-lt"/>
              <a:buAutoNum type="arabicPeriod"/>
            </a:pPr>
            <a:r>
              <a:rPr lang="pt-BR" sz="2400" dirty="0"/>
              <a:t>Interdisciplinar (linguagens, língua portuguesa e arte)</a:t>
            </a:r>
          </a:p>
          <a:p>
            <a:pPr marL="457200" indent="-457200">
              <a:buFont typeface="+mj-lt"/>
              <a:buAutoNum type="arabicPeriod"/>
            </a:pPr>
            <a:endParaRPr lang="pt-BR" sz="2400" dirty="0"/>
          </a:p>
          <a:p>
            <a:pPr marL="457200" indent="-457200">
              <a:buFont typeface="+mj-lt"/>
              <a:buAutoNum type="arabicPeriod"/>
            </a:pPr>
            <a:r>
              <a:rPr lang="pt-BR" sz="2400" dirty="0"/>
              <a:t>Projetos integradores</a:t>
            </a:r>
          </a:p>
        </p:txBody>
      </p:sp>
    </p:spTree>
    <p:extLst>
      <p:ext uri="{BB962C8B-B14F-4D97-AF65-F5344CB8AC3E}">
        <p14:creationId xmlns:p14="http://schemas.microsoft.com/office/powerpoint/2010/main" val="1706299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965456"/>
          </a:xfrm>
        </p:spPr>
        <p:txBody>
          <a:bodyPr/>
          <a:lstStyle/>
          <a:p>
            <a:r>
              <a:rPr lang="pt-BR" dirty="0"/>
              <a:t>Geografia </a:t>
            </a: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0728" y="1619672"/>
            <a:ext cx="5102328" cy="72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205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467545"/>
            <a:ext cx="5650954" cy="1008112"/>
          </a:xfrm>
        </p:spPr>
        <p:txBody>
          <a:bodyPr/>
          <a:lstStyle/>
          <a:p>
            <a:r>
              <a:rPr lang="pt-BR" dirty="0"/>
              <a:t>História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619" y="1624993"/>
            <a:ext cx="5084415" cy="711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12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965456"/>
          </a:xfrm>
        </p:spPr>
        <p:txBody>
          <a:bodyPr/>
          <a:lstStyle/>
          <a:p>
            <a:r>
              <a:rPr lang="pt-BR" dirty="0"/>
              <a:t>Matemática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7402" y="1475656"/>
            <a:ext cx="5262992" cy="727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311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5966420" cy="893448"/>
          </a:xfrm>
        </p:spPr>
        <p:txBody>
          <a:bodyPr/>
          <a:lstStyle/>
          <a:p>
            <a:r>
              <a:rPr lang="pt-BR" dirty="0"/>
              <a:t>Ciências e Ed. Física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4704" y="1187624"/>
            <a:ext cx="5464152" cy="762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822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965456"/>
          </a:xfrm>
        </p:spPr>
        <p:txBody>
          <a:bodyPr/>
          <a:lstStyle/>
          <a:p>
            <a:r>
              <a:rPr lang="pt-BR" dirty="0"/>
              <a:t>Língua Portuguesa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8156" y="1187624"/>
            <a:ext cx="5193576" cy="73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632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965456"/>
          </a:xfrm>
        </p:spPr>
        <p:txBody>
          <a:bodyPr/>
          <a:lstStyle/>
          <a:p>
            <a:r>
              <a:rPr lang="pt-BR" dirty="0"/>
              <a:t>Língua Inglesa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696" y="1331640"/>
            <a:ext cx="5559454" cy="752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565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821440"/>
          </a:xfrm>
        </p:spPr>
        <p:txBody>
          <a:bodyPr/>
          <a:lstStyle/>
          <a:p>
            <a:r>
              <a:rPr lang="pt-BR" dirty="0"/>
              <a:t>Artes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4705" y="1115616"/>
            <a:ext cx="5544615" cy="775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8613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02065166908\Pictures\logo_governo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952" y="8172400"/>
            <a:ext cx="3579171" cy="70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778" y="8244408"/>
            <a:ext cx="757978" cy="576064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6858000" cy="8244408"/>
          </a:xfrm>
        </p:spPr>
        <p:txBody>
          <a:bodyPr>
            <a:normAutofit/>
          </a:bodyPr>
          <a:lstStyle/>
          <a:p>
            <a:r>
              <a:rPr lang="pt-BR" dirty="0"/>
              <a:t>Capas 2021</a:t>
            </a:r>
            <a:br>
              <a:rPr lang="pt-BR" b="1" dirty="0"/>
            </a:br>
            <a:r>
              <a:rPr lang="pt-BR" b="1" dirty="0"/>
              <a:t>PNLD 2022 </a:t>
            </a:r>
            <a:br>
              <a:rPr lang="pt-BR" b="1" dirty="0"/>
            </a:br>
            <a:r>
              <a:rPr lang="pt-BR" b="1" dirty="0"/>
              <a:t>Educação Infantil </a:t>
            </a:r>
            <a:br>
              <a:rPr lang="pt-BR" b="1" dirty="0"/>
            </a:br>
            <a:br>
              <a:rPr lang="pt-BR" b="1" dirty="0"/>
            </a:br>
            <a:r>
              <a:rPr lang="pt-BR" dirty="0"/>
              <a:t>Parcerias: </a:t>
            </a:r>
            <a:br>
              <a:rPr lang="pt-BR" b="1" dirty="0"/>
            </a:br>
            <a:r>
              <a:rPr lang="pt-BR" b="1" dirty="0"/>
              <a:t>MS</a:t>
            </a:r>
            <a:br>
              <a:rPr lang="pt-BR" b="1" dirty="0"/>
            </a:br>
            <a:r>
              <a:rPr lang="pt-BR" b="1" dirty="0"/>
              <a:t>UERJ</a:t>
            </a:r>
            <a:br>
              <a:rPr lang="pt-BR" b="1" dirty="0"/>
            </a:br>
            <a:br>
              <a:rPr lang="pt-BR" sz="3600" b="1" dirty="0"/>
            </a:br>
            <a:r>
              <a:rPr lang="pt-BR" sz="3600" b="1" dirty="0" err="1"/>
              <a:t>Obs</a:t>
            </a:r>
            <a:r>
              <a:rPr lang="pt-BR" sz="3600" b="1" dirty="0"/>
              <a:t>: Não teve capa para o PNLD 2021 (concurso do desenho da bandeira)</a:t>
            </a:r>
          </a:p>
        </p:txBody>
      </p:sp>
    </p:spTree>
    <p:extLst>
      <p:ext uri="{BB962C8B-B14F-4D97-AF65-F5344CB8AC3E}">
        <p14:creationId xmlns:p14="http://schemas.microsoft.com/office/powerpoint/2010/main" val="7482750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32657" y="323528"/>
            <a:ext cx="64087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Modalidades</a:t>
            </a:r>
          </a:p>
          <a:p>
            <a:endParaRPr lang="pt-BR" sz="2400" b="1" dirty="0"/>
          </a:p>
          <a:p>
            <a:endParaRPr lang="pt-BR" sz="2400" b="1" dirty="0"/>
          </a:p>
          <a:p>
            <a:pPr marL="457200" indent="-457200">
              <a:buFont typeface="+mj-lt"/>
              <a:buAutoNum type="arabicPeriod"/>
            </a:pPr>
            <a:r>
              <a:rPr lang="pt-BR" sz="2400" dirty="0"/>
              <a:t>Creche I – Volume I ( 0  a 1 ano e 6 meses) 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/>
              <a:t>Creche I – Volume II (1 ano e 7 meses a 3 anos e 11 meses) 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/>
              <a:t>Creche II (0 a 3 anos e 11 meses)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/>
              <a:t>Pré-escola I (Volume I e II – 4 anos)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/>
              <a:t>Pré-escola II (Volume único – 4 e 5 anos e 11 meses anos)</a:t>
            </a:r>
          </a:p>
        </p:txBody>
      </p:sp>
    </p:spTree>
    <p:extLst>
      <p:ext uri="{BB962C8B-B14F-4D97-AF65-F5344CB8AC3E}">
        <p14:creationId xmlns:p14="http://schemas.microsoft.com/office/powerpoint/2010/main" val="3428185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39" y="749074"/>
            <a:ext cx="5471874" cy="8286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762239" y="323528"/>
            <a:ext cx="1666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Consumível</a:t>
            </a:r>
          </a:p>
        </p:txBody>
      </p:sp>
    </p:spTree>
    <p:extLst>
      <p:ext uri="{BB962C8B-B14F-4D97-AF65-F5344CB8AC3E}">
        <p14:creationId xmlns:p14="http://schemas.microsoft.com/office/powerpoint/2010/main" val="13132800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62239" y="323528"/>
            <a:ext cx="5835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Creche I – Volume I </a:t>
            </a:r>
          </a:p>
          <a:p>
            <a:r>
              <a:rPr lang="pt-BR" sz="2400" b="1" dirty="0"/>
              <a:t>(apenas Manual do Professor)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C1A830F-9D48-4815-8E5F-DF7CB432C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1190624"/>
            <a:ext cx="4970394" cy="741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592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36712" y="323528"/>
            <a:ext cx="5691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Creche I – Volume II e Creche II </a:t>
            </a:r>
          </a:p>
          <a:p>
            <a:r>
              <a:rPr lang="pt-BR" sz="2400" b="1" dirty="0"/>
              <a:t>(apenas Manual do Professor)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819BF08-1EBD-47C3-ADBB-7030CCB9A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175" y="1331640"/>
            <a:ext cx="4829649" cy="718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7711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62239" y="323528"/>
            <a:ext cx="30272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Pré-escola I e II</a:t>
            </a:r>
          </a:p>
          <a:p>
            <a:r>
              <a:rPr lang="pt-BR" sz="2400" b="1" dirty="0"/>
              <a:t>(Manual do Professor)</a:t>
            </a:r>
          </a:p>
          <a:p>
            <a:endParaRPr lang="pt-BR" sz="2400" b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53E2E36-6337-4AEA-B718-79DC4B202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58" y="1187624"/>
            <a:ext cx="4971400" cy="739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153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97158" y="359627"/>
            <a:ext cx="28221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err="1"/>
              <a:t>Pré</a:t>
            </a:r>
            <a:r>
              <a:rPr lang="pt-BR" sz="2400" b="1" dirty="0"/>
              <a:t>- escola I </a:t>
            </a:r>
          </a:p>
          <a:p>
            <a:r>
              <a:rPr lang="pt-BR" sz="2400" b="1" dirty="0"/>
              <a:t>(Livro do estudante)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3D68533-963F-43CC-9D51-D11A02D58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720" y="1403648"/>
            <a:ext cx="4968552" cy="736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0497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162049" y="251520"/>
            <a:ext cx="28221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err="1"/>
              <a:t>Pré</a:t>
            </a:r>
            <a:r>
              <a:rPr lang="pt-BR" sz="2400" b="1" dirty="0"/>
              <a:t>- escola I e II </a:t>
            </a:r>
          </a:p>
          <a:p>
            <a:r>
              <a:rPr lang="pt-BR" sz="2400" b="1" dirty="0"/>
              <a:t>(Livro do estudante)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B61BC71-D116-4938-BE43-4D96AF0EB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49" y="1219200"/>
            <a:ext cx="4993435" cy="738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578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02065166908\Pictures\logo_governo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952" y="8172400"/>
            <a:ext cx="3579171" cy="70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778" y="8244408"/>
            <a:ext cx="757978" cy="576064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548680" y="0"/>
            <a:ext cx="5829300" cy="8244408"/>
          </a:xfrm>
        </p:spPr>
        <p:txBody>
          <a:bodyPr>
            <a:normAutofit/>
          </a:bodyPr>
          <a:lstStyle/>
          <a:p>
            <a:r>
              <a:rPr lang="pt-BR" dirty="0"/>
              <a:t>Capas 2017:</a:t>
            </a:r>
            <a:br>
              <a:rPr lang="pt-BR" b="1" dirty="0"/>
            </a:br>
            <a:r>
              <a:rPr lang="pt-BR" b="1" dirty="0"/>
              <a:t>PNLD 2018 </a:t>
            </a:r>
            <a:br>
              <a:rPr lang="pt-BR" b="1" dirty="0"/>
            </a:br>
            <a:r>
              <a:rPr lang="pt-BR" b="1" dirty="0"/>
              <a:t>Ensino Médio</a:t>
            </a:r>
            <a:br>
              <a:rPr lang="pt-BR" b="1" dirty="0"/>
            </a:br>
            <a:br>
              <a:rPr lang="pt-BR" dirty="0"/>
            </a:br>
            <a:r>
              <a:rPr lang="pt-BR" dirty="0"/>
              <a:t>Parcerias:</a:t>
            </a:r>
            <a:br>
              <a:rPr lang="pt-BR" b="1" dirty="0"/>
            </a:br>
            <a:r>
              <a:rPr lang="pt-BR" b="1" dirty="0"/>
              <a:t>CGAN/MS e Projeto</a:t>
            </a:r>
            <a:br>
              <a:rPr lang="pt-BR" b="1" dirty="0"/>
            </a:br>
            <a:r>
              <a:rPr lang="pt-BR" b="1" dirty="0"/>
              <a:t>Comer pra quê?</a:t>
            </a:r>
          </a:p>
        </p:txBody>
      </p:sp>
    </p:spTree>
    <p:extLst>
      <p:ext uri="{BB962C8B-B14F-4D97-AF65-F5344CB8AC3E}">
        <p14:creationId xmlns:p14="http://schemas.microsoft.com/office/powerpoint/2010/main" val="1640995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19" y="1114425"/>
            <a:ext cx="5324475" cy="802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62239" y="323528"/>
            <a:ext cx="2401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Geografia – água </a:t>
            </a:r>
          </a:p>
        </p:txBody>
      </p:sp>
    </p:spTree>
    <p:extLst>
      <p:ext uri="{BB962C8B-B14F-4D97-AF65-F5344CB8AC3E}">
        <p14:creationId xmlns:p14="http://schemas.microsoft.com/office/powerpoint/2010/main" val="3446688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62239" y="323528"/>
            <a:ext cx="5836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Língua estrangeira – comer é um ato político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71600"/>
            <a:ext cx="5486400" cy="808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7408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62239" y="323528"/>
            <a:ext cx="2507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Biologia – comida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971600"/>
            <a:ext cx="5372100" cy="801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392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62239" y="323528"/>
            <a:ext cx="4126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História – comida é patrimônio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971600"/>
            <a:ext cx="5391150" cy="803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880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106780"/>
            <a:ext cx="5419725" cy="802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762239" y="323528"/>
            <a:ext cx="2732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Física – convivência </a:t>
            </a:r>
          </a:p>
        </p:txBody>
      </p:sp>
    </p:spTree>
    <p:extLst>
      <p:ext uri="{BB962C8B-B14F-4D97-AF65-F5344CB8AC3E}">
        <p14:creationId xmlns:p14="http://schemas.microsoft.com/office/powerpoint/2010/main" val="42631344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326</Words>
  <Application>Microsoft Office PowerPoint</Application>
  <PresentationFormat>Apresentação na tela (4:3)</PresentationFormat>
  <Paragraphs>59</Paragraphs>
  <Slides>34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7" baseType="lpstr">
      <vt:lpstr>Arial</vt:lpstr>
      <vt:lpstr>Calibri</vt:lpstr>
      <vt:lpstr>Tema do Office</vt:lpstr>
      <vt:lpstr>Capas 2015: PNLD 2016 Fundamental I PNLD 2017 Fundamental II  Parceria: Ministério da Saúde</vt:lpstr>
      <vt:lpstr>Apresentação do PowerPoint</vt:lpstr>
      <vt:lpstr>Apresentação do PowerPoint</vt:lpstr>
      <vt:lpstr>Capas 2017: PNLD 2018  Ensino Médio  Parcerias: CGAN/MS e Projeto Comer pra quê?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Capas 2018: PNLD 2019  Fundamental I  Parceria: Cecane UNIRIO</vt:lpstr>
      <vt:lpstr>Apresentação do PowerPoint</vt:lpstr>
      <vt:lpstr>Apresentação do PowerPoint</vt:lpstr>
      <vt:lpstr>Apresentação do PowerPoint</vt:lpstr>
      <vt:lpstr>Apresentação do PowerPoint</vt:lpstr>
      <vt:lpstr>Capas 2019 PNLD 2020  Ensino Fundamental II  Parceria:  CGAN/MS</vt:lpstr>
      <vt:lpstr>Apresentação do PowerPoint</vt:lpstr>
      <vt:lpstr>Geografia </vt:lpstr>
      <vt:lpstr>História</vt:lpstr>
      <vt:lpstr>Matemática</vt:lpstr>
      <vt:lpstr>Ciências e Ed. Física</vt:lpstr>
      <vt:lpstr>Língua Portuguesa</vt:lpstr>
      <vt:lpstr>Língua Inglesa</vt:lpstr>
      <vt:lpstr>Artes</vt:lpstr>
      <vt:lpstr>Capas 2021 PNLD 2022  Educação Infantil   Parcerias:  MS UERJ  Obs: Não teve capa para o PNLD 2021 (concurso do desenho da bandeira)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Capas 2018 Ensino Médio</dc:title>
  <dc:creator>JUAREZ CALIL ALEXANDRE</dc:creator>
  <cp:lastModifiedBy>MARIANA BELLONI MELGACO</cp:lastModifiedBy>
  <cp:revision>17</cp:revision>
  <dcterms:created xsi:type="dcterms:W3CDTF">2019-01-29T16:41:35Z</dcterms:created>
  <dcterms:modified xsi:type="dcterms:W3CDTF">2022-04-12T21:45:57Z</dcterms:modified>
</cp:coreProperties>
</file>