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0" r:id="rId3"/>
    <p:sldId id="426" r:id="rId4"/>
    <p:sldId id="431" r:id="rId5"/>
    <p:sldId id="293" r:id="rId6"/>
    <p:sldId id="427" r:id="rId7"/>
    <p:sldId id="297" r:id="rId8"/>
    <p:sldId id="295" r:id="rId9"/>
    <p:sldId id="257" r:id="rId10"/>
    <p:sldId id="384" r:id="rId11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3339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88AE-3C65-481B-84C2-38B4B6ACEE66}" type="datetimeFigureOut">
              <a:rPr lang="pt-BR" smtClean="0"/>
              <a:t>17/08/2022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479C5-F561-46B2-9E45-C83E1E055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410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E7A5-F578-4F3F-80D3-418B3B95E773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67F3F-BF68-43E4-BC4B-738F49E4194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74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61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69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286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66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26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80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465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678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84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46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46102-2228-4DD9-95BF-DAA0D00986FF}" type="datetimeFigureOut">
              <a:rPr lang="pt-BR" smtClean="0"/>
              <a:pPr/>
              <a:t>17/08/2022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E6302-FB0F-4D08-8475-51B265BBFD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5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gpae@fnde.gov.b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v.br/fnde/pt-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09" y="1561754"/>
            <a:ext cx="6091329" cy="36470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401" y="5450682"/>
            <a:ext cx="1985963" cy="5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3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5914349"/>
            <a:ext cx="9144000" cy="94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1331640" y="3701944"/>
            <a:ext cx="7200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Fundo Nacional de Desenvolvimento da Educação – FNDE</a:t>
            </a:r>
            <a:br>
              <a:rPr lang="pt-BR" altLang="pt-BR" sz="1600" dirty="0"/>
            </a:br>
            <a:r>
              <a:rPr lang="pt-BR" altLang="pt-BR" sz="1600" dirty="0"/>
              <a:t>Diretoria de Ações Educacionais – DIRAE</a:t>
            </a:r>
            <a:br>
              <a:rPr lang="pt-BR" altLang="pt-BR" sz="1600" dirty="0"/>
            </a:br>
            <a:r>
              <a:rPr lang="pt-BR" altLang="pt-BR" sz="1600" dirty="0"/>
              <a:t>Coordenação-Geral do Programa Nacional de Alimentação Escolar – CGPAE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Coordenação de Execução Financeira da Alimentação – COEFA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pt-BR" altLang="pt-BR" sz="1600" b="1" dirty="0">
                <a:solidFill>
                  <a:schemeClr val="tx2"/>
                </a:solidFill>
              </a:rPr>
            </a:br>
            <a:r>
              <a:rPr lang="pt-BR" altLang="pt-BR" sz="16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cgpae@fnde.gov.br</a:t>
            </a:r>
            <a:r>
              <a:rPr lang="pt-BR" altLang="pt-BR" sz="1600" b="1" dirty="0">
                <a:solidFill>
                  <a:schemeClr val="tx2"/>
                </a:solidFill>
              </a:rPr>
              <a:t>  ou  </a:t>
            </a:r>
            <a:r>
              <a:rPr lang="pt-BR" altLang="pt-BR" sz="1600" b="1" u="sng" dirty="0">
                <a:solidFill>
                  <a:schemeClr val="tx2"/>
                </a:solidFill>
              </a:rPr>
              <a:t>coefa@fnde.gov.br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3563888" y="2939463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70C0"/>
                </a:solidFill>
                <a:latin typeface="+mn-lt"/>
                <a:cs typeface="+mn-cs"/>
              </a:rPr>
              <a:t>Obrigado!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11" y="16568"/>
            <a:ext cx="3514389" cy="22315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1" y="0"/>
            <a:ext cx="3006130" cy="224811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68"/>
            <a:ext cx="3360812" cy="22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6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83092" y="1843868"/>
            <a:ext cx="593736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350" dirty="0">
                <a:cs typeface="Arial" panose="020B0604020202020204" pitchFamily="34" charset="0"/>
              </a:rPr>
              <a:t>O Cartão PNAE é um cartão de pagamento, em função débito, para uso no território nacional, no âmbito do Programa, cujo objetivo é possibilitar a utilização dos recursos em consonância com a Lei nº 11.947/2009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57853" y="2846999"/>
            <a:ext cx="5862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>
                <a:solidFill>
                  <a:srgbClr val="2186A5"/>
                </a:solidFill>
                <a:cs typeface="Arial" panose="020B0604020202020204" pitchFamily="34" charset="0"/>
              </a:rPr>
              <a:t>Entidades  Executoras (</a:t>
            </a:r>
            <a:r>
              <a:rPr lang="pt-BR" sz="1200" b="1" dirty="0" err="1">
                <a:solidFill>
                  <a:srgbClr val="2186A5"/>
                </a:solidFill>
                <a:cs typeface="Arial" panose="020B0604020202020204" pitchFamily="34" charset="0"/>
              </a:rPr>
              <a:t>EEx</a:t>
            </a:r>
            <a:r>
              <a:rPr lang="pt-BR" sz="1200" b="1" dirty="0">
                <a:solidFill>
                  <a:srgbClr val="2186A5"/>
                </a:solidFill>
                <a:cs typeface="Arial" panose="020B0604020202020204" pitchFamily="34" charset="0"/>
              </a:rPr>
              <a:t>): </a:t>
            </a:r>
            <a:r>
              <a:rPr lang="pt-BR" sz="1200" dirty="0">
                <a:cs typeface="Arial" panose="020B0604020202020204" pitchFamily="34" charset="0"/>
              </a:rPr>
              <a:t>Secretarias de Educação estaduais e Prefeituras Municipais</a:t>
            </a:r>
          </a:p>
          <a:p>
            <a:pPr algn="just"/>
            <a:r>
              <a:rPr lang="pt-BR" sz="1200" b="1" dirty="0">
                <a:solidFill>
                  <a:srgbClr val="2186A5"/>
                </a:solidFill>
                <a:cs typeface="Arial" panose="020B0604020202020204" pitchFamily="34" charset="0"/>
              </a:rPr>
              <a:t>Unidades Executoras (</a:t>
            </a:r>
            <a:r>
              <a:rPr lang="pt-BR" sz="1200" b="1" dirty="0" err="1">
                <a:solidFill>
                  <a:srgbClr val="2186A5"/>
                </a:solidFill>
                <a:cs typeface="Arial" panose="020B0604020202020204" pitchFamily="34" charset="0"/>
              </a:rPr>
              <a:t>Uex</a:t>
            </a:r>
            <a:r>
              <a:rPr lang="pt-BR" sz="1200" b="1" dirty="0">
                <a:solidFill>
                  <a:srgbClr val="2186A5"/>
                </a:solidFill>
                <a:cs typeface="Arial" panose="020B0604020202020204" pitchFamily="34" charset="0"/>
              </a:rPr>
              <a:t>) ou Escolas</a:t>
            </a:r>
            <a:r>
              <a:rPr lang="pt-BR" sz="1200" dirty="0">
                <a:cs typeface="Arial" panose="020B0604020202020204" pitchFamily="34" charset="0"/>
              </a:rPr>
              <a:t> (em caso de gestão descentralizada)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C144488-A00F-46ED-A3E1-BD147805B894}"/>
              </a:ext>
            </a:extLst>
          </p:cNvPr>
          <p:cNvSpPr txBox="1"/>
          <p:nvPr/>
        </p:nvSpPr>
        <p:spPr>
          <a:xfrm>
            <a:off x="421055" y="1865664"/>
            <a:ext cx="405839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50" b="1" dirty="0">
                <a:solidFill>
                  <a:srgbClr val="218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cartão PNAE?</a:t>
            </a:r>
          </a:p>
        </p:txBody>
      </p:sp>
      <p:cxnSp>
        <p:nvCxnSpPr>
          <p:cNvPr id="9" name="Conector: Angulado 8">
            <a:extLst>
              <a:ext uri="{FF2B5EF4-FFF2-40B4-BE49-F238E27FC236}">
                <a16:creationId xmlns:a16="http://schemas.microsoft.com/office/drawing/2014/main" id="{5A8B548D-884E-4023-86BC-F75B2D1D5726}"/>
              </a:ext>
            </a:extLst>
          </p:cNvPr>
          <p:cNvCxnSpPr>
            <a:stCxn id="8" idx="1"/>
            <a:endCxn id="2" idx="1"/>
          </p:cNvCxnSpPr>
          <p:nvPr/>
        </p:nvCxnSpPr>
        <p:spPr>
          <a:xfrm rot="10800000" flipH="1" flipV="1">
            <a:off x="421054" y="2015705"/>
            <a:ext cx="2362037" cy="185954"/>
          </a:xfrm>
          <a:prstGeom prst="bentConnector3">
            <a:avLst>
              <a:gd name="adj1" fmla="val -96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F673F9-B1BD-4C63-9068-DB62B6949E07}"/>
              </a:ext>
            </a:extLst>
          </p:cNvPr>
          <p:cNvSpPr txBox="1"/>
          <p:nvPr/>
        </p:nvSpPr>
        <p:spPr>
          <a:xfrm>
            <a:off x="399681" y="2713212"/>
            <a:ext cx="148035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50" b="1" dirty="0">
                <a:solidFill>
                  <a:srgbClr val="218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público?</a:t>
            </a:r>
            <a:endParaRPr lang="pt-B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4E3D5153-F6DF-42D9-B887-8E1F18E2DF85}"/>
              </a:ext>
            </a:extLst>
          </p:cNvPr>
          <p:cNvCxnSpPr>
            <a:cxnSpLocks/>
            <a:stCxn id="11" idx="1"/>
            <a:endCxn id="3" idx="1"/>
          </p:cNvCxnSpPr>
          <p:nvPr/>
        </p:nvCxnSpPr>
        <p:spPr>
          <a:xfrm rot="10800000" flipH="1" flipV="1">
            <a:off x="399681" y="2863252"/>
            <a:ext cx="2458172" cy="214579"/>
          </a:xfrm>
          <a:prstGeom prst="bentConnector3">
            <a:avLst>
              <a:gd name="adj1" fmla="val -93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D3DB424-907F-470C-B601-024D46CA74CC}"/>
              </a:ext>
            </a:extLst>
          </p:cNvPr>
          <p:cNvSpPr txBox="1"/>
          <p:nvPr/>
        </p:nvSpPr>
        <p:spPr>
          <a:xfrm>
            <a:off x="-27988" y="3757797"/>
            <a:ext cx="364176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350" b="1" dirty="0">
                <a:solidFill>
                  <a:srgbClr val="218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Vantagens da utilização do cartão</a:t>
            </a:r>
            <a:endParaRPr lang="pt-BR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E538BFF-E5A8-4A04-89E5-BDF388DC2B36}"/>
              </a:ext>
            </a:extLst>
          </p:cNvPr>
          <p:cNvSpPr txBox="1"/>
          <p:nvPr/>
        </p:nvSpPr>
        <p:spPr>
          <a:xfrm>
            <a:off x="354172" y="4081087"/>
            <a:ext cx="84356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050" b="1" dirty="0">
                <a:solidFill>
                  <a:srgbClr val="2186A5"/>
                </a:solidFill>
                <a:cs typeface="Arial" panose="020B0604020202020204" pitchFamily="34" charset="0"/>
              </a:rPr>
              <a:t>Mais agilidade </a:t>
            </a:r>
            <a:r>
              <a:rPr lang="pt-BR" sz="1050" dirty="0">
                <a:cs typeface="Arial" panose="020B0604020202020204" pitchFamily="34" charset="0"/>
              </a:rPr>
              <a:t>na realização dos pagamentos dos gêneros alimentícios, visto que o uso do Cartão PNAE permite a liquidação automática das despesas em favor do estabelecimento comercial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pt-BR" sz="1050" dirty="0">
              <a:cs typeface="Arial" panose="020B0604020202020204" pitchFamily="34" charset="0"/>
            </a:endParaRPr>
          </a:p>
          <a:p>
            <a:pPr algn="just"/>
            <a:r>
              <a:rPr lang="pt-BR" sz="1050" b="1" dirty="0">
                <a:solidFill>
                  <a:srgbClr val="2186A5"/>
                </a:solidFill>
                <a:cs typeface="Arial" panose="020B0604020202020204" pitchFamily="34" charset="0"/>
              </a:rPr>
              <a:t>Mais controle </a:t>
            </a:r>
            <a:r>
              <a:rPr lang="pt-BR" sz="1050" dirty="0">
                <a:cs typeface="Arial" panose="020B0604020202020204" pitchFamily="34" charset="0"/>
              </a:rPr>
              <a:t>sobre a destinação dada aos recursos, já que todos os pagamentos realizados com o cartão trazem a identificação dos estabelecimentos comerciais destinatários dos créditos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pt-BR" sz="1050" dirty="0">
              <a:cs typeface="Arial" panose="020B0604020202020204" pitchFamily="34" charset="0"/>
            </a:endParaRPr>
          </a:p>
          <a:p>
            <a:pPr algn="just"/>
            <a:r>
              <a:rPr lang="pt-BR" sz="1050" b="1" dirty="0">
                <a:solidFill>
                  <a:srgbClr val="2186A5"/>
                </a:solidFill>
                <a:cs typeface="Arial" panose="020B0604020202020204" pitchFamily="34" charset="0"/>
              </a:rPr>
              <a:t>Transparência</a:t>
            </a:r>
            <a:r>
              <a:rPr lang="pt-BR" sz="1050" b="1" dirty="0">
                <a:cs typeface="Arial" panose="020B0604020202020204" pitchFamily="34" charset="0"/>
              </a:rPr>
              <a:t> </a:t>
            </a:r>
            <a:r>
              <a:rPr lang="pt-BR" sz="1050" dirty="0">
                <a:cs typeface="Arial" panose="020B0604020202020204" pitchFamily="34" charset="0"/>
              </a:rPr>
              <a:t>na execução dos recursos, já que os gestores poderão gerar demonstrativos de todos os pagamentos realizados com o cartão PNAE, pela internet, por meio do Autoatendimento Setor Público, ou pelos Terminais de Autoatendimento do Banco do Brasil, no caso dos portadores 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356DB56-8EED-44B9-11E9-B4696B85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6071262"/>
            <a:ext cx="9144000" cy="7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D7D77AB-8DC8-4E9B-7879-A2AFCA83A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1"/>
            <a:ext cx="5228571" cy="438095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C74F3FE-0320-BFB1-08B5-127837BD8CE2}"/>
              </a:ext>
            </a:extLst>
          </p:cNvPr>
          <p:cNvGrpSpPr/>
          <p:nvPr/>
        </p:nvGrpSpPr>
        <p:grpSpPr>
          <a:xfrm>
            <a:off x="2341353" y="329671"/>
            <a:ext cx="6911546" cy="951139"/>
            <a:chOff x="2341353" y="329671"/>
            <a:chExt cx="6911546" cy="95113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C478A4E-9A92-55A8-151C-F5F1FC04885B}"/>
                </a:ext>
              </a:extLst>
            </p:cNvPr>
            <p:cNvSpPr/>
            <p:nvPr/>
          </p:nvSpPr>
          <p:spPr>
            <a:xfrm>
              <a:off x="2341353" y="329671"/>
              <a:ext cx="3447803" cy="754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200" b="1" i="1" dirty="0">
                  <a:solidFill>
                    <a:srgbClr val="4BACC6">
                      <a:lumMod val="75000"/>
                    </a:srgbClr>
                  </a:solidFill>
                </a:rPr>
                <a:t>Conta Cartão PNAE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CE4EE434-5495-19F0-108E-8FF9C9659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252" y="980728"/>
              <a:ext cx="6693748" cy="43223"/>
            </a:xfrm>
            <a:prstGeom prst="line">
              <a:avLst/>
            </a:prstGeom>
            <a:noFill/>
            <a:ln w="38100">
              <a:solidFill>
                <a:srgbClr val="FA9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C1DF5F15-8DB4-6D14-CD06-2E7493B5FC81}"/>
                </a:ext>
              </a:extLst>
            </p:cNvPr>
            <p:cNvSpPr txBox="1"/>
            <p:nvPr/>
          </p:nvSpPr>
          <p:spPr>
            <a:xfrm>
              <a:off x="5097594" y="980728"/>
              <a:ext cx="415530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Resolução CD/FNDE nº 6/2020, Art. 47, inciso XI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3356DB56-8EED-44B9-11E9-B4696B85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6071262"/>
            <a:ext cx="9144000" cy="7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D7D77AB-8DC8-4E9B-7879-A2AFCA83A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1"/>
            <a:ext cx="5228571" cy="438095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C74F3FE-0320-BFB1-08B5-127837BD8CE2}"/>
              </a:ext>
            </a:extLst>
          </p:cNvPr>
          <p:cNvGrpSpPr/>
          <p:nvPr/>
        </p:nvGrpSpPr>
        <p:grpSpPr>
          <a:xfrm>
            <a:off x="2341353" y="329671"/>
            <a:ext cx="6932179" cy="962654"/>
            <a:chOff x="2341353" y="329671"/>
            <a:chExt cx="6932179" cy="962654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C478A4E-9A92-55A8-151C-F5F1FC04885B}"/>
                </a:ext>
              </a:extLst>
            </p:cNvPr>
            <p:cNvSpPr/>
            <p:nvPr/>
          </p:nvSpPr>
          <p:spPr>
            <a:xfrm>
              <a:off x="2341353" y="329671"/>
              <a:ext cx="3447803" cy="754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200" b="1" i="1" dirty="0">
                  <a:solidFill>
                    <a:srgbClr val="4BACC6">
                      <a:lumMod val="75000"/>
                    </a:srgbClr>
                  </a:solidFill>
                </a:rPr>
                <a:t>Conta Cartão PNAE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CE4EE434-5495-19F0-108E-8FF9C9659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252" y="980728"/>
              <a:ext cx="6693748" cy="43223"/>
            </a:xfrm>
            <a:prstGeom prst="line">
              <a:avLst/>
            </a:prstGeom>
            <a:noFill/>
            <a:ln w="38100">
              <a:solidFill>
                <a:srgbClr val="FA9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C1DF5F15-8DB4-6D14-CD06-2E7493B5FC81}"/>
                </a:ext>
              </a:extLst>
            </p:cNvPr>
            <p:cNvSpPr txBox="1"/>
            <p:nvPr/>
          </p:nvSpPr>
          <p:spPr>
            <a:xfrm>
              <a:off x="5118227" y="992243"/>
              <a:ext cx="415530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Resolução CD/FNDE nº 6/2020, Art. 47, inciso XI </a:t>
              </a: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33AC8DD2-F7F7-CE6B-BA92-E9D2FD7E8FCF}"/>
              </a:ext>
            </a:extLst>
          </p:cNvPr>
          <p:cNvSpPr/>
          <p:nvPr/>
        </p:nvSpPr>
        <p:spPr>
          <a:xfrm>
            <a:off x="395534" y="1818809"/>
            <a:ext cx="86594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sz="1400" b="1" dirty="0">
                <a:solidFill>
                  <a:srgbClr val="2186A5"/>
                </a:solidFill>
              </a:rPr>
              <a:t>Para aderir, </a:t>
            </a:r>
            <a:r>
              <a:rPr lang="pt-BR" sz="1400" b="1" dirty="0" err="1">
                <a:solidFill>
                  <a:srgbClr val="2186A5"/>
                </a:solidFill>
              </a:rPr>
              <a:t>EEx</a:t>
            </a:r>
            <a:r>
              <a:rPr lang="pt-BR" sz="1400" b="1" dirty="0">
                <a:solidFill>
                  <a:srgbClr val="2186A5"/>
                </a:solidFill>
              </a:rPr>
              <a:t> entrega ao Banco do Brasil: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1400" dirty="0"/>
              <a:t>Termo de Adesão ao Acordo de Cooperação Técnica nº 047/2018 (disponível na agência bancária e no Portal do FNDE </a:t>
            </a:r>
            <a:r>
              <a:rPr lang="pt-BR" sz="1400" dirty="0">
                <a:hlinkClick r:id="rId4"/>
              </a:rPr>
              <a:t>https://www.gov.br/</a:t>
            </a:r>
            <a:r>
              <a:rPr lang="pt-BR" sz="1400" dirty="0" err="1">
                <a:hlinkClick r:id="rId4"/>
              </a:rPr>
              <a:t>fnde</a:t>
            </a:r>
            <a:r>
              <a:rPr lang="pt-BR" sz="1400" dirty="0">
                <a:hlinkClick r:id="rId4"/>
              </a:rPr>
              <a:t>/</a:t>
            </a:r>
            <a:r>
              <a:rPr lang="pt-BR" sz="1400" dirty="0" err="1">
                <a:hlinkClick r:id="rId4"/>
              </a:rPr>
              <a:t>pt-br</a:t>
            </a:r>
            <a:r>
              <a:rPr lang="pt-BR" sz="1400" dirty="0"/>
              <a:t>) assinado pelo Prefeito ou Secretário Estadual de Educação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1400" dirty="0"/>
              <a:t>Termo de Adesão ao Fundo de Investimento BB CP Supremo Setor Público (disponível na agência bancária)</a:t>
            </a:r>
          </a:p>
          <a:p>
            <a:pPr marL="800100" lvl="1" indent="-342900" algn="just">
              <a:buFont typeface="+mj-lt"/>
              <a:buAutoNum type="alphaLcParenR"/>
            </a:pPr>
            <a:r>
              <a:rPr lang="pt-BR" sz="1400" dirty="0"/>
              <a:t>Termo de Autorização para Envio de Informações ao FNDE (disponível na agência bancária e no Portal do FNDE </a:t>
            </a:r>
            <a:r>
              <a:rPr lang="pt-BR" sz="1400" dirty="0">
                <a:hlinkClick r:id="rId4"/>
              </a:rPr>
              <a:t>https://www.gov.br/</a:t>
            </a:r>
            <a:r>
              <a:rPr lang="pt-BR" sz="1400" dirty="0" err="1">
                <a:hlinkClick r:id="rId4"/>
              </a:rPr>
              <a:t>fnde</a:t>
            </a:r>
            <a:r>
              <a:rPr lang="pt-BR" sz="1400" dirty="0">
                <a:hlinkClick r:id="rId4"/>
              </a:rPr>
              <a:t>/</a:t>
            </a:r>
            <a:r>
              <a:rPr lang="pt-BR" sz="1400" dirty="0" err="1">
                <a:hlinkClick r:id="rId4"/>
              </a:rPr>
              <a:t>pt</a:t>
            </a:r>
            <a:r>
              <a:rPr lang="pt-BR" sz="1400" dirty="0">
                <a:hlinkClick r:id="rId4"/>
              </a:rPr>
              <a:t>-br</a:t>
            </a:r>
            <a:r>
              <a:rPr lang="pt-BR" sz="1400" dirty="0"/>
              <a:t>. O termo deve ser assinado pelo(s) representante(s) legal(</a:t>
            </a:r>
            <a:r>
              <a:rPr lang="pt-BR" sz="1400" dirty="0" err="1"/>
              <a:t>is</a:t>
            </a:r>
            <a:r>
              <a:rPr lang="pt-BR" sz="1400" dirty="0"/>
              <a:t>) da entidade, para autorizar o Banco do Brasil a enviar, ao FNDE, periodicamente, informações sobre a movimentação dos recursos, com vistas a viabilizar iniciativas de monitoramento e controle por parte do órgão e da sociedade civil</a:t>
            </a:r>
          </a:p>
          <a:p>
            <a:pPr marL="342900" indent="-342900" algn="just">
              <a:buAutoNum type="arabicPeriod"/>
            </a:pPr>
            <a:endParaRPr lang="pt-BR" sz="140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7244DCD-36B4-4EBC-3B2E-5F69DC974854}"/>
              </a:ext>
            </a:extLst>
          </p:cNvPr>
          <p:cNvSpPr/>
          <p:nvPr/>
        </p:nvSpPr>
        <p:spPr>
          <a:xfrm>
            <a:off x="395535" y="4690073"/>
            <a:ext cx="86594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dirty="0"/>
          </a:p>
          <a:p>
            <a:pPr marL="342900" indent="-342900" algn="just">
              <a:buAutoNum type="arabicPeriod" startAt="2"/>
            </a:pPr>
            <a:r>
              <a:rPr lang="pt-BR" sz="1400" b="1" dirty="0">
                <a:solidFill>
                  <a:srgbClr val="2186A5"/>
                </a:solidFill>
              </a:rPr>
              <a:t>Para abertura da Conta, </a:t>
            </a:r>
            <a:r>
              <a:rPr lang="pt-BR" sz="1400" b="1" dirty="0" err="1">
                <a:solidFill>
                  <a:srgbClr val="2186A5"/>
                </a:solidFill>
              </a:rPr>
              <a:t>EEx</a:t>
            </a:r>
            <a:r>
              <a:rPr lang="pt-BR" sz="1400" b="1" dirty="0">
                <a:solidFill>
                  <a:srgbClr val="2186A5"/>
                </a:solidFill>
              </a:rPr>
              <a:t> envia para o FNDE um ofício com a cópia do Termo de Adesão ao ACT nº 47/2022, assinado pelo representante legal da </a:t>
            </a:r>
            <a:r>
              <a:rPr lang="pt-BR" sz="1400" b="1" dirty="0" err="1">
                <a:solidFill>
                  <a:srgbClr val="2186A5"/>
                </a:solidFill>
              </a:rPr>
              <a:t>EEx</a:t>
            </a:r>
            <a:r>
              <a:rPr lang="pt-BR" sz="1400" b="1" dirty="0">
                <a:solidFill>
                  <a:srgbClr val="2186A5"/>
                </a:solidFill>
              </a:rPr>
              <a:t>.</a:t>
            </a:r>
          </a:p>
          <a:p>
            <a:pPr marL="342900" indent="-342900" algn="just">
              <a:buAutoNum type="arabicPeriod" startAt="2"/>
            </a:pPr>
            <a:endParaRPr lang="pt-BR" sz="1400" dirty="0"/>
          </a:p>
          <a:p>
            <a:pPr marL="342900" indent="-342900" algn="just">
              <a:buAutoNum type="arabicPeriod" startAt="2"/>
            </a:pPr>
            <a:r>
              <a:rPr lang="pt-BR" sz="1400" b="1" dirty="0">
                <a:solidFill>
                  <a:srgbClr val="2186A5"/>
                </a:solidFill>
              </a:rPr>
              <a:t>Em seguida, o FNDE analisa a documentação e abre a conta de relacionamento para recebimento dos recursos.</a:t>
            </a:r>
          </a:p>
          <a:p>
            <a:pPr algn="just"/>
            <a:endParaRPr lang="pt-BR" sz="1400" b="1" dirty="0">
              <a:solidFill>
                <a:srgbClr val="2186A5"/>
              </a:solidFill>
            </a:endParaRPr>
          </a:p>
          <a:p>
            <a:pPr algn="ctr"/>
            <a:endParaRPr lang="pt-BR" sz="1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6FC21C-7061-7E55-16F1-736795485CBD}"/>
              </a:ext>
            </a:extLst>
          </p:cNvPr>
          <p:cNvSpPr txBox="1"/>
          <p:nvPr/>
        </p:nvSpPr>
        <p:spPr>
          <a:xfrm>
            <a:off x="2117649" y="1413436"/>
            <a:ext cx="4635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u="sng" dirty="0">
                <a:solidFill>
                  <a:srgbClr val="0070C0"/>
                </a:solidFill>
              </a:rPr>
              <a:t>Como aderir?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BAFFA12-161E-35E4-7F8F-15137C6F89EF}"/>
              </a:ext>
            </a:extLst>
          </p:cNvPr>
          <p:cNvSpPr txBox="1"/>
          <p:nvPr/>
        </p:nvSpPr>
        <p:spPr>
          <a:xfrm>
            <a:off x="2117649" y="4397457"/>
            <a:ext cx="4635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u="sng" dirty="0">
                <a:solidFill>
                  <a:srgbClr val="0070C0"/>
                </a:solidFill>
              </a:rPr>
              <a:t>Para abrir a Conta Cartão PNAE</a:t>
            </a:r>
          </a:p>
        </p:txBody>
      </p:sp>
    </p:spTree>
    <p:extLst>
      <p:ext uri="{BB962C8B-B14F-4D97-AF65-F5344CB8AC3E}">
        <p14:creationId xmlns:p14="http://schemas.microsoft.com/office/powerpoint/2010/main" val="1136776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3356DB56-8EED-44B9-11E9-B4696B85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6071262"/>
            <a:ext cx="9144000" cy="7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D7D77AB-8DC8-4E9B-7879-A2AFCA83A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1"/>
            <a:ext cx="5228571" cy="438095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C74F3FE-0320-BFB1-08B5-127837BD8CE2}"/>
              </a:ext>
            </a:extLst>
          </p:cNvPr>
          <p:cNvGrpSpPr/>
          <p:nvPr/>
        </p:nvGrpSpPr>
        <p:grpSpPr>
          <a:xfrm>
            <a:off x="2341353" y="329671"/>
            <a:ext cx="6932179" cy="962654"/>
            <a:chOff x="2341353" y="329671"/>
            <a:chExt cx="6932179" cy="962654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C478A4E-9A92-55A8-151C-F5F1FC04885B}"/>
                </a:ext>
              </a:extLst>
            </p:cNvPr>
            <p:cNvSpPr/>
            <p:nvPr/>
          </p:nvSpPr>
          <p:spPr>
            <a:xfrm>
              <a:off x="2341353" y="329671"/>
              <a:ext cx="3447803" cy="754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200" b="1" i="1" dirty="0">
                  <a:solidFill>
                    <a:srgbClr val="4BACC6">
                      <a:lumMod val="75000"/>
                    </a:srgbClr>
                  </a:solidFill>
                </a:rPr>
                <a:t>Conta Cartão PNAE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CE4EE434-5495-19F0-108E-8FF9C9659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252" y="980728"/>
              <a:ext cx="6693748" cy="43223"/>
            </a:xfrm>
            <a:prstGeom prst="line">
              <a:avLst/>
            </a:prstGeom>
            <a:noFill/>
            <a:ln w="38100">
              <a:solidFill>
                <a:srgbClr val="FA9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C1DF5F15-8DB4-6D14-CD06-2E7493B5FC81}"/>
                </a:ext>
              </a:extLst>
            </p:cNvPr>
            <p:cNvSpPr txBox="1"/>
            <p:nvPr/>
          </p:nvSpPr>
          <p:spPr>
            <a:xfrm>
              <a:off x="5118227" y="992243"/>
              <a:ext cx="415530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b="1" dirty="0">
                  <a:latin typeface="Arial" panose="020B0604020202020204" pitchFamily="34" charset="0"/>
                  <a:cs typeface="Arial" panose="020B0604020202020204" pitchFamily="34" charset="0"/>
                </a:rPr>
                <a:t>Resolução CD/FNDE nº 6/2020, Art. 47, inciso XI </a:t>
              </a: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67244DCD-36B4-4EBC-3B2E-5F69DC974854}"/>
              </a:ext>
            </a:extLst>
          </p:cNvPr>
          <p:cNvSpPr/>
          <p:nvPr/>
        </p:nvSpPr>
        <p:spPr>
          <a:xfrm>
            <a:off x="395536" y="1735422"/>
            <a:ext cx="86594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400" b="1" dirty="0">
              <a:solidFill>
                <a:srgbClr val="2186A5"/>
              </a:solidFill>
            </a:endParaRPr>
          </a:p>
          <a:p>
            <a:pPr algn="ctr"/>
            <a:r>
              <a:rPr lang="pt-BR" sz="1600" b="1" u="sng" dirty="0">
                <a:solidFill>
                  <a:srgbClr val="0070C0"/>
                </a:solidFill>
              </a:rPr>
              <a:t>Passos para a emissão do Cartão/Plástico</a:t>
            </a:r>
          </a:p>
          <a:p>
            <a:pPr algn="just"/>
            <a:endParaRPr lang="pt-BR" sz="1400" dirty="0"/>
          </a:p>
          <a:p>
            <a:pPr algn="just"/>
            <a:r>
              <a:rPr lang="pt-BR" sz="1400" b="1" dirty="0">
                <a:solidFill>
                  <a:srgbClr val="2186A5"/>
                </a:solidFill>
              </a:rPr>
              <a:t>4.      </a:t>
            </a:r>
            <a:r>
              <a:rPr lang="pt-BR" sz="1400" b="1" dirty="0" err="1">
                <a:solidFill>
                  <a:srgbClr val="2186A5"/>
                </a:solidFill>
              </a:rPr>
              <a:t>EEx</a:t>
            </a:r>
            <a:r>
              <a:rPr lang="pt-BR" sz="1400" b="1" dirty="0">
                <a:solidFill>
                  <a:srgbClr val="2186A5"/>
                </a:solidFill>
              </a:rPr>
              <a:t> envia ao Banco do Brasil os dados dos portadores </a:t>
            </a:r>
            <a:r>
              <a:rPr lang="pt-BR" sz="1400" dirty="0"/>
              <a:t>e solicita aos portadores indicados que atualizem seus cadastros pessoais, já que o Cartão PNAE será encaminhado para o endereço residencial ou outro endereço de preferência.</a:t>
            </a:r>
          </a:p>
          <a:p>
            <a:pPr marL="342900" indent="-342900" algn="just">
              <a:buAutoNum type="arabicPeriod" startAt="2"/>
            </a:pPr>
            <a:endParaRPr lang="pt-BR" sz="1400" dirty="0"/>
          </a:p>
          <a:p>
            <a:pPr algn="just"/>
            <a:r>
              <a:rPr lang="pt-BR" sz="1400" b="1" dirty="0">
                <a:solidFill>
                  <a:srgbClr val="2186A5"/>
                </a:solidFill>
              </a:rPr>
              <a:t>5.      </a:t>
            </a:r>
            <a:r>
              <a:rPr lang="pt-BR" sz="1400" b="1" dirty="0" err="1">
                <a:solidFill>
                  <a:srgbClr val="2186A5"/>
                </a:solidFill>
              </a:rPr>
              <a:t>EEx</a:t>
            </a:r>
            <a:r>
              <a:rPr lang="pt-BR" sz="1400" b="1" dirty="0">
                <a:solidFill>
                  <a:srgbClr val="2186A5"/>
                </a:solidFill>
              </a:rPr>
              <a:t> cadastra junto à agência de relacionamento BB os Centros de Custo, portadores e respectivos limites</a:t>
            </a:r>
            <a:r>
              <a:rPr lang="pt-BR" sz="1400" dirty="0"/>
              <a:t>. Pode ser feito por meio do Autoatendimento Setor Público, </a:t>
            </a:r>
            <a:r>
              <a:rPr lang="pt-BR" sz="1400" b="1" dirty="0">
                <a:solidFill>
                  <a:srgbClr val="2186A5"/>
                </a:solidFill>
              </a:rPr>
              <a:t>pela</a:t>
            </a:r>
            <a:r>
              <a:rPr lang="pt-BR" sz="1400" dirty="0"/>
              <a:t> internet, ou por meio de arquivo, para cadastramento massificado. </a:t>
            </a:r>
          </a:p>
          <a:p>
            <a:pPr marL="342900" indent="-342900" algn="just">
              <a:buAutoNum type="arabicPeriod" startAt="2"/>
            </a:pPr>
            <a:endParaRPr lang="pt-BR" sz="1400" dirty="0"/>
          </a:p>
          <a:p>
            <a:pPr algn="just"/>
            <a:r>
              <a:rPr lang="pt-BR" sz="1400" b="1" dirty="0">
                <a:solidFill>
                  <a:srgbClr val="2186A5"/>
                </a:solidFill>
              </a:rPr>
              <a:t>6.       Cada portador dirige-se a qualquer Agência BB e realiza o cadastramento de sua senha pessoal </a:t>
            </a:r>
            <a:r>
              <a:rPr lang="pt-BR" sz="1400" dirty="0"/>
              <a:t>para utilização do Cartão PNAE. Salienta-se que o cartão somente será gerado após  a conclusão desta etapa.</a:t>
            </a:r>
          </a:p>
          <a:p>
            <a:pPr marL="342900" indent="-342900" algn="just">
              <a:buAutoNum type="arabicPeriod" startAt="2"/>
            </a:pPr>
            <a:endParaRPr lang="pt-BR" sz="1400" dirty="0"/>
          </a:p>
          <a:p>
            <a:pPr algn="just"/>
            <a:r>
              <a:rPr lang="pt-BR" sz="1400" b="1" dirty="0">
                <a:solidFill>
                  <a:srgbClr val="2186A5"/>
                </a:solidFill>
              </a:rPr>
              <a:t>7.        Liberação do Cartão</a:t>
            </a:r>
            <a:r>
              <a:rPr lang="pt-BR" sz="1400" dirty="0"/>
              <a:t>: após o recebimento do cartão, o portador deverá se dirigir a qualquer Terminal de Autoatendimento do Banco do Brasil para efetuar a liberação do cartão, passando assim a poder utilizá-lo normalmente. </a:t>
            </a:r>
          </a:p>
          <a:p>
            <a:pPr algn="just"/>
            <a:r>
              <a:rPr lang="pt-B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93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786573" y="1267427"/>
            <a:ext cx="6012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u="sng" dirty="0">
                <a:solidFill>
                  <a:srgbClr val="0070C0"/>
                </a:solidFill>
              </a:rPr>
              <a:t>Fluxo de Adesão e Emissão do Cartão/Plástico</a:t>
            </a:r>
          </a:p>
          <a:p>
            <a:pPr algn="ctr"/>
            <a:endParaRPr lang="pt-BR" sz="1600" u="sng" dirty="0">
              <a:solidFill>
                <a:schemeClr val="accent6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60107" y="2408147"/>
            <a:ext cx="1543884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350" dirty="0"/>
              <a:t>Entidade Executora</a:t>
            </a:r>
          </a:p>
        </p:txBody>
      </p:sp>
      <p:grpSp>
        <p:nvGrpSpPr>
          <p:cNvPr id="78" name="Agrupar 77"/>
          <p:cNvGrpSpPr/>
          <p:nvPr/>
        </p:nvGrpSpPr>
        <p:grpSpPr>
          <a:xfrm>
            <a:off x="3273123" y="1700808"/>
            <a:ext cx="2248967" cy="901612"/>
            <a:chOff x="2826327" y="162620"/>
            <a:chExt cx="2926080" cy="1222942"/>
          </a:xfrm>
        </p:grpSpPr>
        <p:cxnSp>
          <p:nvCxnSpPr>
            <p:cNvPr id="14" name="Conector de Seta Reta 13"/>
            <p:cNvCxnSpPr/>
            <p:nvPr/>
          </p:nvCxnSpPr>
          <p:spPr>
            <a:xfrm>
              <a:off x="2826327" y="1385562"/>
              <a:ext cx="292608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19"/>
            <p:cNvSpPr/>
            <p:nvPr/>
          </p:nvSpPr>
          <p:spPr>
            <a:xfrm>
              <a:off x="2923571" y="162620"/>
              <a:ext cx="2716765" cy="1127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dirty="0"/>
                <a:t>entrega documentos de adesão (Termo de Adesão ao ACT, Termo de Adesão Fundo, Termo de Autorização) </a:t>
              </a: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1690611" y="3443716"/>
            <a:ext cx="567784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350" b="1" dirty="0">
                <a:solidFill>
                  <a:schemeClr val="accent6">
                    <a:lumMod val="75000"/>
                  </a:schemeClr>
                </a:solidFill>
              </a:rPr>
              <a:t>FNDE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591224" y="2362415"/>
            <a:ext cx="823830" cy="7155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FFFF00"/>
                </a:solidFill>
              </a:rPr>
              <a:t>Banco </a:t>
            </a:r>
          </a:p>
          <a:p>
            <a:pPr algn="ctr"/>
            <a:r>
              <a:rPr lang="pt-BR" sz="1350" b="1" dirty="0">
                <a:solidFill>
                  <a:srgbClr val="FFFF00"/>
                </a:solidFill>
              </a:rPr>
              <a:t>do </a:t>
            </a:r>
          </a:p>
          <a:p>
            <a:pPr algn="ctr"/>
            <a:r>
              <a:rPr lang="pt-BR" sz="1350" b="1" dirty="0">
                <a:solidFill>
                  <a:srgbClr val="FFFF00"/>
                </a:solidFill>
              </a:rPr>
              <a:t>Brasil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708524" y="4663457"/>
            <a:ext cx="816570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350" b="1" dirty="0">
                <a:solidFill>
                  <a:srgbClr val="92D050"/>
                </a:solidFill>
              </a:rPr>
              <a:t>Portador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5503215" y="4451155"/>
            <a:ext cx="1326389" cy="5078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350" dirty="0"/>
              <a:t>Agência local do</a:t>
            </a:r>
          </a:p>
          <a:p>
            <a:r>
              <a:rPr lang="pt-BR" sz="1350" dirty="0"/>
              <a:t>Banco do Brasil</a:t>
            </a:r>
          </a:p>
        </p:txBody>
      </p:sp>
      <p:grpSp>
        <p:nvGrpSpPr>
          <p:cNvPr id="86" name="Agrupar 85"/>
          <p:cNvGrpSpPr/>
          <p:nvPr/>
        </p:nvGrpSpPr>
        <p:grpSpPr>
          <a:xfrm>
            <a:off x="2539995" y="4461366"/>
            <a:ext cx="2945208" cy="276999"/>
            <a:chOff x="2868803" y="3726177"/>
            <a:chExt cx="3024918" cy="369331"/>
          </a:xfrm>
        </p:grpSpPr>
        <p:sp>
          <p:nvSpPr>
            <p:cNvPr id="50" name="Retângulo 49"/>
            <p:cNvSpPr/>
            <p:nvPr/>
          </p:nvSpPr>
          <p:spPr>
            <a:xfrm>
              <a:off x="3024531" y="3726177"/>
              <a:ext cx="2748612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dirty="0"/>
                <a:t>cadastra a senha e endereço</a:t>
              </a:r>
            </a:p>
          </p:txBody>
        </p:sp>
        <p:cxnSp>
          <p:nvCxnSpPr>
            <p:cNvPr id="57" name="Conector de Seta Reta 56"/>
            <p:cNvCxnSpPr/>
            <p:nvPr/>
          </p:nvCxnSpPr>
          <p:spPr>
            <a:xfrm>
              <a:off x="2868803" y="4020183"/>
              <a:ext cx="302491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Agrupar 86"/>
          <p:cNvGrpSpPr/>
          <p:nvPr/>
        </p:nvGrpSpPr>
        <p:grpSpPr>
          <a:xfrm>
            <a:off x="2576884" y="4727183"/>
            <a:ext cx="2945207" cy="276999"/>
            <a:chOff x="2902054" y="4095509"/>
            <a:chExt cx="3024917" cy="369332"/>
          </a:xfrm>
        </p:grpSpPr>
        <p:cxnSp>
          <p:nvCxnSpPr>
            <p:cNvPr id="58" name="Conector Angulado 57"/>
            <p:cNvCxnSpPr/>
            <p:nvPr/>
          </p:nvCxnSpPr>
          <p:spPr>
            <a:xfrm rot="10800000" flipV="1">
              <a:off x="2902054" y="4135359"/>
              <a:ext cx="3024917" cy="259322"/>
            </a:xfrm>
            <a:prstGeom prst="bentConnector3">
              <a:avLst>
                <a:gd name="adj1" fmla="val 3832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tângulo 58"/>
            <p:cNvSpPr/>
            <p:nvPr/>
          </p:nvSpPr>
          <p:spPr>
            <a:xfrm>
              <a:off x="3277447" y="4095509"/>
              <a:ext cx="25033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1200" dirty="0"/>
                <a:t>  emite o cartão/plástico</a:t>
              </a:r>
            </a:p>
          </p:txBody>
        </p:sp>
      </p:grpSp>
      <p:grpSp>
        <p:nvGrpSpPr>
          <p:cNvPr id="85" name="Agrupar 84"/>
          <p:cNvGrpSpPr/>
          <p:nvPr/>
        </p:nvGrpSpPr>
        <p:grpSpPr>
          <a:xfrm>
            <a:off x="5996200" y="3059869"/>
            <a:ext cx="2055430" cy="1430489"/>
            <a:chOff x="7819463" y="3061400"/>
            <a:chExt cx="3440098" cy="1135923"/>
          </a:xfrm>
        </p:grpSpPr>
        <p:cxnSp>
          <p:nvCxnSpPr>
            <p:cNvPr id="66" name="Conector de Seta Reta 65"/>
            <p:cNvCxnSpPr>
              <a:cxnSpLocks/>
            </p:cNvCxnSpPr>
            <p:nvPr/>
          </p:nvCxnSpPr>
          <p:spPr>
            <a:xfrm>
              <a:off x="7819463" y="3061400"/>
              <a:ext cx="1" cy="110189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tângulo 66"/>
            <p:cNvSpPr/>
            <p:nvPr/>
          </p:nvSpPr>
          <p:spPr>
            <a:xfrm>
              <a:off x="7905287" y="3097526"/>
              <a:ext cx="3354274" cy="1099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200" dirty="0"/>
                <a:t>1. Cadastra a estrutura do Cartão PNAE, conforme solicitação da EEX: </a:t>
              </a:r>
            </a:p>
            <a:p>
              <a:r>
                <a:rPr lang="pt-BR" sz="1200" dirty="0"/>
                <a:t>- Centro de Custos</a:t>
              </a:r>
              <a:r>
                <a:rPr lang="pt-BR" sz="1200" b="1" dirty="0">
                  <a:solidFill>
                    <a:srgbClr val="FF0000"/>
                  </a:solidFill>
                </a:rPr>
                <a:t>*</a:t>
              </a:r>
              <a:endParaRPr lang="pt-BR" sz="1200" dirty="0"/>
            </a:p>
            <a:p>
              <a:r>
                <a:rPr lang="pt-BR" sz="1200" dirty="0"/>
                <a:t>- Portadores </a:t>
              </a:r>
            </a:p>
            <a:p>
              <a:r>
                <a:rPr lang="pt-BR" sz="1200" dirty="0"/>
                <a:t>2. Auxilia a </a:t>
              </a:r>
              <a:r>
                <a:rPr lang="pt-BR" sz="1200" dirty="0" err="1"/>
                <a:t>EEx</a:t>
              </a:r>
              <a:r>
                <a:rPr lang="pt-BR" sz="1200" dirty="0"/>
                <a:t> no processo massificado</a:t>
              </a:r>
            </a:p>
          </p:txBody>
        </p:sp>
      </p:grpSp>
      <p:grpSp>
        <p:nvGrpSpPr>
          <p:cNvPr id="88" name="Agrupar 87"/>
          <p:cNvGrpSpPr/>
          <p:nvPr/>
        </p:nvGrpSpPr>
        <p:grpSpPr>
          <a:xfrm>
            <a:off x="1969936" y="2708355"/>
            <a:ext cx="1777643" cy="646331"/>
            <a:chOff x="6361064" y="1534636"/>
            <a:chExt cx="2370190" cy="861774"/>
          </a:xfrm>
        </p:grpSpPr>
        <p:sp>
          <p:nvSpPr>
            <p:cNvPr id="89" name="Retângulo 88"/>
            <p:cNvSpPr/>
            <p:nvPr/>
          </p:nvSpPr>
          <p:spPr>
            <a:xfrm>
              <a:off x="6380268" y="1534636"/>
              <a:ext cx="235098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/>
                <a:t>envia ofício</a:t>
              </a:r>
            </a:p>
            <a:p>
              <a:r>
                <a:rPr lang="pt-BR" sz="1200" dirty="0"/>
                <a:t>e Termo de </a:t>
              </a:r>
            </a:p>
            <a:p>
              <a:r>
                <a:rPr lang="pt-BR" sz="1200" dirty="0"/>
                <a:t>Adesão ao ACT assinados</a:t>
              </a:r>
            </a:p>
          </p:txBody>
        </p:sp>
        <p:cxnSp>
          <p:nvCxnSpPr>
            <p:cNvPr id="90" name="Conector de Seta Reta 89"/>
            <p:cNvCxnSpPr/>
            <p:nvPr/>
          </p:nvCxnSpPr>
          <p:spPr>
            <a:xfrm>
              <a:off x="6361064" y="1584392"/>
              <a:ext cx="0" cy="80136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CaixaDeTexto 97"/>
          <p:cNvSpPr txBox="1"/>
          <p:nvPr/>
        </p:nvSpPr>
        <p:spPr>
          <a:xfrm>
            <a:off x="2218971" y="3464504"/>
            <a:ext cx="1424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abre a Conta Cartão</a:t>
            </a:r>
          </a:p>
        </p:txBody>
      </p:sp>
      <p:cxnSp>
        <p:nvCxnSpPr>
          <p:cNvPr id="3" name="Conector: Angulado 2">
            <a:extLst>
              <a:ext uri="{FF2B5EF4-FFF2-40B4-BE49-F238E27FC236}">
                <a16:creationId xmlns:a16="http://schemas.microsoft.com/office/drawing/2014/main" id="{28AA721A-E823-4AFA-9A09-654CCEA0865F}"/>
              </a:ext>
            </a:extLst>
          </p:cNvPr>
          <p:cNvCxnSpPr>
            <a:stCxn id="21" idx="2"/>
            <a:endCxn id="8" idx="1"/>
          </p:cNvCxnSpPr>
          <p:nvPr/>
        </p:nvCxnSpPr>
        <p:spPr>
          <a:xfrm rot="5400000" flipH="1">
            <a:off x="1224500" y="2993795"/>
            <a:ext cx="1185610" cy="314396"/>
          </a:xfrm>
          <a:prstGeom prst="bentConnector4">
            <a:avLst>
              <a:gd name="adj1" fmla="val -19281"/>
              <a:gd name="adj2" fmla="val 172711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787020-E699-4296-B540-9DCEDC56D49C}"/>
              </a:ext>
            </a:extLst>
          </p:cNvPr>
          <p:cNvSpPr txBox="1"/>
          <p:nvPr/>
        </p:nvSpPr>
        <p:spPr>
          <a:xfrm>
            <a:off x="380861" y="3046183"/>
            <a:ext cx="87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Comunica a abertura</a:t>
            </a: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08C07E23-96FE-8B61-65C5-449FE742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6071262"/>
            <a:ext cx="9144000" cy="7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C7F4BDAC-0337-313B-CA72-E1B591DD9E00}"/>
              </a:ext>
            </a:extLst>
          </p:cNvPr>
          <p:cNvGrpSpPr/>
          <p:nvPr/>
        </p:nvGrpSpPr>
        <p:grpSpPr>
          <a:xfrm>
            <a:off x="2341353" y="329671"/>
            <a:ext cx="6838726" cy="972750"/>
            <a:chOff x="2341353" y="329671"/>
            <a:chExt cx="6838726" cy="972750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99A832DF-346E-DA61-49D3-BD0AEA361CCF}"/>
                </a:ext>
              </a:extLst>
            </p:cNvPr>
            <p:cNvSpPr/>
            <p:nvPr/>
          </p:nvSpPr>
          <p:spPr>
            <a:xfrm>
              <a:off x="2341353" y="329671"/>
              <a:ext cx="3447803" cy="754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200" b="1" i="1" dirty="0">
                  <a:solidFill>
                    <a:srgbClr val="4BACC6">
                      <a:lumMod val="75000"/>
                    </a:srgbClr>
                  </a:solidFill>
                </a:rPr>
                <a:t>Conta Cartão PNAE</a:t>
              </a: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3CA35E59-6135-F026-0988-4E2127095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252" y="980728"/>
              <a:ext cx="6693748" cy="43223"/>
            </a:xfrm>
            <a:prstGeom prst="line">
              <a:avLst/>
            </a:prstGeom>
            <a:noFill/>
            <a:ln w="38100">
              <a:solidFill>
                <a:srgbClr val="FA9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4B6C8B97-36C1-42EB-1FC7-549AC3D53281}"/>
                </a:ext>
              </a:extLst>
            </p:cNvPr>
            <p:cNvSpPr txBox="1"/>
            <p:nvPr/>
          </p:nvSpPr>
          <p:spPr>
            <a:xfrm>
              <a:off x="5522090" y="1002339"/>
              <a:ext cx="365798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b="1" dirty="0">
                  <a:cs typeface="Arial" panose="020B0604020202020204" pitchFamily="34" charset="0"/>
                </a:rPr>
                <a:t>Resolução CD/FNDE nº 6/2020, Art. 47, inciso XI </a:t>
              </a:r>
            </a:p>
          </p:txBody>
        </p:sp>
      </p:grpSp>
      <p:pic>
        <p:nvPicPr>
          <p:cNvPr id="37" name="Imagem 36">
            <a:extLst>
              <a:ext uri="{FF2B5EF4-FFF2-40B4-BE49-F238E27FC236}">
                <a16:creationId xmlns:a16="http://schemas.microsoft.com/office/drawing/2014/main" id="{D62D539E-961D-C36E-B22B-7068628B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61"/>
            <a:ext cx="3347864" cy="280513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A4FB8233-4B92-10B3-EA21-BCC6404E758A}"/>
              </a:ext>
            </a:extLst>
          </p:cNvPr>
          <p:cNvCxnSpPr>
            <a:cxnSpLocks/>
          </p:cNvCxnSpPr>
          <p:nvPr/>
        </p:nvCxnSpPr>
        <p:spPr>
          <a:xfrm>
            <a:off x="3491880" y="4966716"/>
            <a:ext cx="0" cy="6667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5646A24-5A98-7BF1-52B1-F66FDBB4CD29}"/>
              </a:ext>
            </a:extLst>
          </p:cNvPr>
          <p:cNvSpPr txBox="1"/>
          <p:nvPr/>
        </p:nvSpPr>
        <p:spPr>
          <a:xfrm>
            <a:off x="3018797" y="5670912"/>
            <a:ext cx="773866" cy="30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1350" dirty="0"/>
              <a:t>Correios</a:t>
            </a:r>
          </a:p>
        </p:txBody>
      </p: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393987F9-EC83-949D-848C-AD5A518F88AF}"/>
              </a:ext>
            </a:extLst>
          </p:cNvPr>
          <p:cNvCxnSpPr/>
          <p:nvPr/>
        </p:nvCxnSpPr>
        <p:spPr>
          <a:xfrm rot="16200000" flipV="1">
            <a:off x="2472066" y="4971959"/>
            <a:ext cx="666730" cy="6562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id="{2EB1BE7E-9200-9318-2504-C953857D8A5B}"/>
              </a:ext>
            </a:extLst>
          </p:cNvPr>
          <p:cNvSpPr/>
          <p:nvPr/>
        </p:nvSpPr>
        <p:spPr>
          <a:xfrm>
            <a:off x="602706" y="5341295"/>
            <a:ext cx="24373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dirty="0"/>
              <a:t>  envia o cartão/plástico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9C31911-7608-41F2-8B9F-C51F093DFE54}"/>
              </a:ext>
            </a:extLst>
          </p:cNvPr>
          <p:cNvSpPr txBox="1"/>
          <p:nvPr/>
        </p:nvSpPr>
        <p:spPr>
          <a:xfrm>
            <a:off x="7390543" y="5163080"/>
            <a:ext cx="18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FF0000"/>
                </a:solidFill>
              </a:rPr>
              <a:t>*</a:t>
            </a:r>
            <a:r>
              <a:rPr lang="pt-PT" sz="1000" dirty="0">
                <a:solidFill>
                  <a:srgbClr val="FF0000"/>
                </a:solidFill>
              </a:rPr>
              <a:t>São instâncias definidas pelas Eex, autorizadas a operar o Cartão PNAE para facilitar a organização da execução e das informações</a:t>
            </a:r>
          </a:p>
          <a:p>
            <a:endParaRPr lang="pt-BR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CE538BFF-E5A8-4A04-89E5-BDF388DC2B36}"/>
              </a:ext>
            </a:extLst>
          </p:cNvPr>
          <p:cNvSpPr txBox="1"/>
          <p:nvPr/>
        </p:nvSpPr>
        <p:spPr>
          <a:xfrm>
            <a:off x="1285087" y="1341488"/>
            <a:ext cx="7679402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cs typeface="Arial" panose="020B0604020202020204" pitchFamily="34" charset="0"/>
              </a:rPr>
              <a:t>Conta única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cs typeface="Arial" panose="020B0604020202020204" pitchFamily="34" charset="0"/>
              </a:rPr>
              <a:t>O cartão PNAE não altera a forma de gestão do PNAE (gestão centralizada, mista ou descentralizada)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cs typeface="Arial" panose="020B0604020202020204" pitchFamily="34" charset="0"/>
              </a:rPr>
              <a:t>O cartão PNAE também não altera as regras de aquisição dos gêneros alimentícios e as </a:t>
            </a:r>
            <a:r>
              <a:rPr lang="pt-PT" sz="1400" dirty="0">
                <a:cs typeface="Arial" panose="020B0604020202020204" pitchFamily="34" charset="0"/>
              </a:rPr>
              <a:t>regras de aquisição de alimentos diretamente da agricultura familiar</a:t>
            </a: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400" dirty="0">
                <a:cs typeface="Arial" panose="020B0604020202020204" pitchFamily="34" charset="0"/>
              </a:rPr>
              <a:t>Na gestão descentralizada, não haverá transferência de recursos federais para contas das Uex/Escola: atribuição de limite, preferencialmente de acordo com a quantidade de alunos e os respectivos valores per capitas de cada modalidade de ensino</a:t>
            </a: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cs typeface="Arial" panose="020B0604020202020204" pitchFamily="34" charset="0"/>
              </a:rPr>
              <a:t>A </a:t>
            </a:r>
            <a:r>
              <a:rPr lang="pt-BR" sz="1400" dirty="0" err="1">
                <a:cs typeface="Arial" panose="020B0604020202020204" pitchFamily="34" charset="0"/>
              </a:rPr>
              <a:t>EEx</a:t>
            </a:r>
            <a:r>
              <a:rPr lang="pt-BR" sz="1400" dirty="0">
                <a:cs typeface="Arial" panose="020B0604020202020204" pitchFamily="34" charset="0"/>
              </a:rPr>
              <a:t> deverá informar, no Edital de Licitação </a:t>
            </a:r>
            <a:r>
              <a:rPr lang="pt-BR" sz="1200" dirty="0">
                <a:cs typeface="Arial" panose="020B0604020202020204" pitchFamily="34" charset="0"/>
              </a:rPr>
              <a:t>(pregão eletrônico, preferencialmente)</a:t>
            </a:r>
            <a:r>
              <a:rPr lang="pt-BR" sz="1400" dirty="0">
                <a:cs typeface="Arial" panose="020B0604020202020204" pitchFamily="34" charset="0"/>
              </a:rPr>
              <a:t>/Chamada Pública, que o pagamento dos gêneros alimentícios a serem adquiridos com os recursos federais do PNAE será realizado por meio de cartão magnético (composição do preço de venda)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400" dirty="0">
                <a:cs typeface="Arial" panose="020B0604020202020204" pitchFamily="34" charset="0"/>
              </a:rPr>
              <a:t>A </a:t>
            </a:r>
            <a:r>
              <a:rPr lang="pt-BR" sz="1400" dirty="0" err="1">
                <a:cs typeface="Arial" panose="020B0604020202020204" pitchFamily="34" charset="0"/>
              </a:rPr>
              <a:t>EEx</a:t>
            </a:r>
            <a:r>
              <a:rPr lang="pt-BR" sz="1400" dirty="0">
                <a:cs typeface="Arial" panose="020B0604020202020204" pitchFamily="34" charset="0"/>
              </a:rPr>
              <a:t> deverá implementar medidas de forma a orientar os agricultores familiares e suas organizações a receber os pagamentos via “maquininha” – possibilidade de transferência eletrônica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sz="1400" dirty="0">
              <a:cs typeface="Arial" panose="020B0604020202020204" pitchFamily="34" charset="0"/>
            </a:endParaRPr>
          </a:p>
          <a:p>
            <a:pPr algn="just"/>
            <a:endParaRPr lang="pt-BR" sz="1050" dirty="0"/>
          </a:p>
          <a:p>
            <a:pPr algn="just"/>
            <a:endParaRPr lang="pt-BR" sz="1050" dirty="0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356DB56-8EED-44B9-11E9-B4696B857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D7D77AB-8DC8-4E9B-7879-A2AFCA83A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61"/>
            <a:ext cx="5228571" cy="438095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C74F3FE-0320-BFB1-08B5-127837BD8CE2}"/>
              </a:ext>
            </a:extLst>
          </p:cNvPr>
          <p:cNvGrpSpPr/>
          <p:nvPr/>
        </p:nvGrpSpPr>
        <p:grpSpPr>
          <a:xfrm>
            <a:off x="2341353" y="329671"/>
            <a:ext cx="6802647" cy="951139"/>
            <a:chOff x="2341353" y="329671"/>
            <a:chExt cx="6802647" cy="95113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C478A4E-9A92-55A8-151C-F5F1FC04885B}"/>
                </a:ext>
              </a:extLst>
            </p:cNvPr>
            <p:cNvSpPr/>
            <p:nvPr/>
          </p:nvSpPr>
          <p:spPr>
            <a:xfrm>
              <a:off x="2341353" y="329671"/>
              <a:ext cx="3447803" cy="754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200" b="1" i="1" dirty="0">
                  <a:solidFill>
                    <a:srgbClr val="4BACC6">
                      <a:lumMod val="75000"/>
                    </a:srgbClr>
                  </a:solidFill>
                </a:rPr>
                <a:t>Conta Cartão PNAE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CE4EE434-5495-19F0-108E-8FF9C9659F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252" y="980728"/>
              <a:ext cx="6693748" cy="43223"/>
            </a:xfrm>
            <a:prstGeom prst="line">
              <a:avLst/>
            </a:prstGeom>
            <a:noFill/>
            <a:ln w="38100">
              <a:solidFill>
                <a:srgbClr val="FA9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C1DF5F15-8DB4-6D14-CD06-2E7493B5FC81}"/>
                </a:ext>
              </a:extLst>
            </p:cNvPr>
            <p:cNvSpPr txBox="1"/>
            <p:nvPr/>
          </p:nvSpPr>
          <p:spPr>
            <a:xfrm>
              <a:off x="5472179" y="980728"/>
              <a:ext cx="365798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b="1" dirty="0">
                  <a:cs typeface="Arial" panose="020B0604020202020204" pitchFamily="34" charset="0"/>
                </a:rPr>
                <a:t>Resolução CD/FNDE nº 6/2020, Art. 47, inciso XI </a:t>
              </a:r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8BC66B3B-1B32-80AC-1811-5D42218B9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30617"/>
            <a:ext cx="1105574" cy="14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38AFF7-AF2D-F7AA-9FED-4EB2A587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6071262"/>
            <a:ext cx="9144000" cy="7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362CF532-365D-97B1-5D41-0D85FA3DB363}"/>
              </a:ext>
            </a:extLst>
          </p:cNvPr>
          <p:cNvGrpSpPr/>
          <p:nvPr/>
        </p:nvGrpSpPr>
        <p:grpSpPr>
          <a:xfrm>
            <a:off x="2090454" y="2351737"/>
            <a:ext cx="5832648" cy="1364092"/>
            <a:chOff x="2228938" y="3926280"/>
            <a:chExt cx="6672457" cy="1844781"/>
          </a:xfrm>
        </p:grpSpPr>
        <p:cxnSp>
          <p:nvCxnSpPr>
            <p:cNvPr id="10" name="Conector de Seta Reta 9">
              <a:extLst>
                <a:ext uri="{FF2B5EF4-FFF2-40B4-BE49-F238E27FC236}">
                  <a16:creationId xmlns:a16="http://schemas.microsoft.com/office/drawing/2014/main" id="{6921EB05-AFCF-F2BF-B852-8DF2B56B4F5C}"/>
                </a:ext>
              </a:extLst>
            </p:cNvPr>
            <p:cNvCxnSpPr>
              <a:stCxn id="13" idx="3"/>
              <a:endCxn id="11" idx="1"/>
            </p:cNvCxnSpPr>
            <p:nvPr/>
          </p:nvCxnSpPr>
          <p:spPr>
            <a:xfrm>
              <a:off x="5544792" y="4848670"/>
              <a:ext cx="219469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314BAD0-CB38-4C30-DC73-6F19C84C6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9490" y="4353432"/>
              <a:ext cx="1161905" cy="990476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F26FCFF-A6E3-92F0-09D0-79868BF81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8938" y="3926280"/>
              <a:ext cx="1291347" cy="1844781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6EBD43E-9DAC-36BF-915E-1E3ECBA77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0030" y="4201051"/>
              <a:ext cx="1104762" cy="1295238"/>
            </a:xfrm>
            <a:prstGeom prst="rect">
              <a:avLst/>
            </a:prstGeom>
          </p:spPr>
        </p:pic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41D03D15-CB74-E5E7-FBEF-F2FC69524CDF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 flipV="1">
              <a:off x="3520285" y="4848670"/>
              <a:ext cx="919745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C90145C8-B9B0-20BA-F9ED-31EF3D87C0EC}"/>
                </a:ext>
              </a:extLst>
            </p:cNvPr>
            <p:cNvSpPr/>
            <p:nvPr/>
          </p:nvSpPr>
          <p:spPr>
            <a:xfrm>
              <a:off x="5702342" y="4718368"/>
              <a:ext cx="1800200" cy="1919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6" name="Picture 4" descr="ilustração de desenho vetorial de cesta de piquenique de vime com alimentos  orgânicos saudáveis isolados no fundo branco 2300728 Vetor no Vecteezy">
              <a:extLst>
                <a:ext uri="{FF2B5EF4-FFF2-40B4-BE49-F238E27FC236}">
                  <a16:creationId xmlns:a16="http://schemas.microsoft.com/office/drawing/2014/main" id="{C30633C9-64EE-1918-28C1-41F6DCC8D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403" y="4400219"/>
              <a:ext cx="897814" cy="897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D45B087-9CD7-5BE8-84F1-EEEB24D194DA}"/>
                </a:ext>
              </a:extLst>
            </p:cNvPr>
            <p:cNvSpPr txBox="1"/>
            <p:nvPr/>
          </p:nvSpPr>
          <p:spPr>
            <a:xfrm>
              <a:off x="6269033" y="4675416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ou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B1A095D-9FF0-5889-F08D-DD98B540A55D}"/>
                </a:ext>
              </a:extLst>
            </p:cNvPr>
            <p:cNvSpPr/>
            <p:nvPr/>
          </p:nvSpPr>
          <p:spPr>
            <a:xfrm>
              <a:off x="5674256" y="4282218"/>
              <a:ext cx="1856372" cy="10642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CIFRAO - Paulo Gala / Economia &amp; Finanças">
              <a:extLst>
                <a:ext uri="{FF2B5EF4-FFF2-40B4-BE49-F238E27FC236}">
                  <a16:creationId xmlns:a16="http://schemas.microsoft.com/office/drawing/2014/main" id="{BDCBD9F1-6882-2423-BAD5-E7FDA8CBB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358" y="4562510"/>
              <a:ext cx="616624" cy="61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016D2E6-F052-1589-7445-6BCF55FED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63005" y="4682165"/>
              <a:ext cx="567630" cy="333010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57619A1-28C6-FD6F-6F0E-9941CCDD099D}"/>
              </a:ext>
            </a:extLst>
          </p:cNvPr>
          <p:cNvGrpSpPr/>
          <p:nvPr/>
        </p:nvGrpSpPr>
        <p:grpSpPr>
          <a:xfrm>
            <a:off x="2341353" y="329671"/>
            <a:ext cx="6839546" cy="971038"/>
            <a:chOff x="2341353" y="329671"/>
            <a:chExt cx="6839546" cy="971038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F7F471C-55E4-F449-A921-C5B4EB3FD0BC}"/>
                </a:ext>
              </a:extLst>
            </p:cNvPr>
            <p:cNvSpPr/>
            <p:nvPr/>
          </p:nvSpPr>
          <p:spPr>
            <a:xfrm>
              <a:off x="2341353" y="329671"/>
              <a:ext cx="3447803" cy="754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200" b="1" i="1" dirty="0">
                  <a:solidFill>
                    <a:srgbClr val="4BACC6">
                      <a:lumMod val="75000"/>
                    </a:srgbClr>
                  </a:solidFill>
                </a:rPr>
                <a:t>Conta Cartão PNAE</a:t>
              </a:r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700CCEC0-CEFD-57AE-C72A-B2E5DA19D8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252" y="980728"/>
              <a:ext cx="6693748" cy="43223"/>
            </a:xfrm>
            <a:prstGeom prst="line">
              <a:avLst/>
            </a:prstGeom>
            <a:noFill/>
            <a:ln w="38100">
              <a:solidFill>
                <a:srgbClr val="FA9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B05F5ABC-20B6-F294-3CE1-9D1805C55934}"/>
                </a:ext>
              </a:extLst>
            </p:cNvPr>
            <p:cNvSpPr txBox="1"/>
            <p:nvPr/>
          </p:nvSpPr>
          <p:spPr>
            <a:xfrm>
              <a:off x="5522910" y="1000627"/>
              <a:ext cx="365798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b="1" dirty="0">
                  <a:cs typeface="Arial" panose="020B0604020202020204" pitchFamily="34" charset="0"/>
                </a:rPr>
                <a:t>Resolução CD/FNDE nº 6/2020, Art. 47, inciso XI </a:t>
              </a:r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FD85CCA-B413-61C2-4F17-AC55DBA55CD8}"/>
              </a:ext>
            </a:extLst>
          </p:cNvPr>
          <p:cNvSpPr txBox="1"/>
          <p:nvPr/>
        </p:nvSpPr>
        <p:spPr>
          <a:xfrm>
            <a:off x="4750921" y="1706231"/>
            <a:ext cx="1737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Descentralizada ou Mista: </a:t>
            </a:r>
          </a:p>
          <a:p>
            <a:r>
              <a:rPr lang="pt-BR" sz="1100" dirty="0">
                <a:solidFill>
                  <a:srgbClr val="0070C0"/>
                </a:solidFill>
              </a:rPr>
              <a:t>Limite atribuído ao cartão</a:t>
            </a:r>
          </a:p>
        </p:txBody>
      </p: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7ECA2BF9-EDA9-DB36-8E93-0C1BA88D4D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01405" y="2288789"/>
            <a:ext cx="444038" cy="215620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>
            <a:extLst>
              <a:ext uri="{FF2B5EF4-FFF2-40B4-BE49-F238E27FC236}">
                <a16:creationId xmlns:a16="http://schemas.microsoft.com/office/drawing/2014/main" id="{B56B3D8B-9BE6-40E5-3F0C-A7804CF307B7}"/>
              </a:ext>
            </a:extLst>
          </p:cNvPr>
          <p:cNvSpPr/>
          <p:nvPr/>
        </p:nvSpPr>
        <p:spPr>
          <a:xfrm>
            <a:off x="4572000" y="1637778"/>
            <a:ext cx="1918469" cy="501969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0EE051D2-BCAC-9F2C-D732-C856A35C84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9861"/>
            <a:ext cx="3347864" cy="280513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EEEBD425-1F72-C24E-2E41-8C6E5BB45EC7}"/>
              </a:ext>
            </a:extLst>
          </p:cNvPr>
          <p:cNvSpPr/>
          <p:nvPr/>
        </p:nvSpPr>
        <p:spPr>
          <a:xfrm rot="16200000">
            <a:off x="4611" y="2786994"/>
            <a:ext cx="3027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u="sng" dirty="0">
                <a:solidFill>
                  <a:schemeClr val="accent6"/>
                </a:solidFill>
              </a:rPr>
              <a:t>Movimentação Financeira</a:t>
            </a:r>
          </a:p>
          <a:p>
            <a:pPr algn="ctr"/>
            <a:endParaRPr lang="pt-BR" sz="1600" u="sng" dirty="0">
              <a:solidFill>
                <a:schemeClr val="accent6"/>
              </a:solidFill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FB7AE86-41DD-D7FD-C256-903A48D06360}"/>
              </a:ext>
            </a:extLst>
          </p:cNvPr>
          <p:cNvSpPr/>
          <p:nvPr/>
        </p:nvSpPr>
        <p:spPr>
          <a:xfrm>
            <a:off x="5675903" y="3852690"/>
            <a:ext cx="1721672" cy="501969"/>
          </a:xfrm>
          <a:prstGeom prst="ellipse">
            <a:avLst/>
          </a:prstGeom>
          <a:noFill/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30DA25E-8BEA-72E2-2D8A-81BC657771B3}"/>
              </a:ext>
            </a:extLst>
          </p:cNvPr>
          <p:cNvSpPr txBox="1"/>
          <p:nvPr/>
        </p:nvSpPr>
        <p:spPr>
          <a:xfrm>
            <a:off x="5882792" y="3910941"/>
            <a:ext cx="1535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rgbClr val="0070C0"/>
                </a:solidFill>
              </a:rPr>
              <a:t>Centralizada: entrega de alimentos</a:t>
            </a:r>
          </a:p>
        </p:txBody>
      </p: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9FFC3F68-1E13-9262-615E-155410E40ACF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02960" y="3483664"/>
            <a:ext cx="425441" cy="257895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664737" y="2658980"/>
            <a:ext cx="6012180" cy="2700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2186A5"/>
                </a:solidFill>
              </a:rPr>
              <a:t>                                  Vedações de uso do cartão</a:t>
            </a:r>
          </a:p>
          <a:p>
            <a:pPr marL="1612900" indent="-354013">
              <a:buFont typeface="Wingdings" panose="05000000000000000000" pitchFamily="2" charset="2"/>
              <a:buChar char="ü"/>
            </a:pPr>
            <a:r>
              <a:rPr lang="pt-BR" sz="1400" dirty="0"/>
              <a:t>Compras Parceladas;</a:t>
            </a:r>
          </a:p>
          <a:p>
            <a:pPr marL="1612900" indent="-354013">
              <a:buFont typeface="Wingdings" panose="05000000000000000000" pitchFamily="2" charset="2"/>
              <a:buChar char="ü"/>
            </a:pPr>
            <a:r>
              <a:rPr lang="pt-BR" sz="1400" dirty="0"/>
              <a:t>Compras no exterior;</a:t>
            </a:r>
          </a:p>
          <a:p>
            <a:pPr marL="1612900" indent="-354013">
              <a:buFont typeface="Wingdings" panose="05000000000000000000" pitchFamily="2" charset="2"/>
              <a:buChar char="ü"/>
            </a:pPr>
            <a:r>
              <a:rPr lang="pt-BR" sz="1400" dirty="0"/>
              <a:t>Demais vedações conta “normal”: depósito de recursos próprios, Saques, Ordens de Pagamento; pagamento de boleto, emissão de cheques e transferência eletrônica para demais contas correntes que não seja de fornecedor com DAP e correntistas do BB.</a:t>
            </a:r>
          </a:p>
          <a:p>
            <a:pPr marL="1258888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1258888">
              <a:buFont typeface="Wingdings" panose="05000000000000000000" pitchFamily="2" charset="2"/>
              <a:buChar char="ü"/>
            </a:pPr>
            <a:endParaRPr lang="pt-BR" sz="14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pt-BR" sz="1400" b="1" dirty="0">
              <a:solidFill>
                <a:srgbClr val="2186A5"/>
              </a:solidFill>
            </a:endParaRPr>
          </a:p>
          <a:p>
            <a:pPr algn="ctr"/>
            <a:endParaRPr lang="pt-BR" sz="1350" dirty="0"/>
          </a:p>
        </p:txBody>
      </p:sp>
      <p:sp>
        <p:nvSpPr>
          <p:cNvPr id="2" name="Retângulo 1"/>
          <p:cNvSpPr/>
          <p:nvPr/>
        </p:nvSpPr>
        <p:spPr>
          <a:xfrm>
            <a:off x="607195" y="4329444"/>
            <a:ext cx="8175451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350" dirty="0"/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marL="265113" indent="-265113" algn="just">
              <a:buFont typeface="Wingdings" panose="05000000000000000000" pitchFamily="2" charset="2"/>
              <a:buChar char="ü"/>
            </a:pPr>
            <a:r>
              <a:rPr lang="pt-BR" sz="1400" dirty="0"/>
              <a:t>Da Conta Cartão:</a:t>
            </a:r>
          </a:p>
          <a:p>
            <a:pPr marL="265113" indent="-265113" algn="just"/>
            <a:r>
              <a:rPr lang="pt-BR" sz="1400" dirty="0"/>
              <a:t>         - Via internet, por meio do BB Digital Governo, pelo gestor/portador da </a:t>
            </a:r>
            <a:r>
              <a:rPr lang="pt-BR" sz="1400" dirty="0" err="1"/>
              <a:t>EEx</a:t>
            </a:r>
            <a:r>
              <a:rPr lang="pt-BR" sz="1400" dirty="0"/>
              <a:t>;</a:t>
            </a:r>
          </a:p>
          <a:p>
            <a:pPr marL="265113" indent="-265113" algn="just"/>
            <a:r>
              <a:rPr lang="pt-BR" sz="1400" dirty="0"/>
              <a:t>         - Via Terminal de Autoatendimento (TAA), pelo gestor/portador da </a:t>
            </a:r>
            <a:r>
              <a:rPr lang="pt-BR" sz="1400" dirty="0" err="1"/>
              <a:t>EEx</a:t>
            </a:r>
            <a:r>
              <a:rPr lang="pt-BR" sz="1400" dirty="0"/>
              <a:t>;</a:t>
            </a:r>
          </a:p>
          <a:p>
            <a:pPr marL="265113" indent="-265113" algn="just">
              <a:buFont typeface="Wingdings" panose="05000000000000000000" pitchFamily="2" charset="2"/>
              <a:buChar char="ü"/>
            </a:pPr>
            <a:r>
              <a:rPr lang="pt-BR" sz="1400" dirty="0"/>
              <a:t>Do Cartão PNAE/Plástico:</a:t>
            </a:r>
          </a:p>
          <a:p>
            <a:pPr marL="265113" indent="-265113" algn="just"/>
            <a:r>
              <a:rPr lang="pt-BR" sz="1400" dirty="0"/>
              <a:t>         - Via internet, por meio do BB Digital Governo, pelo gestor/portador da </a:t>
            </a:r>
            <a:r>
              <a:rPr lang="pt-BR" sz="1400" dirty="0" err="1"/>
              <a:t>EEx</a:t>
            </a:r>
            <a:r>
              <a:rPr lang="pt-BR" sz="1400" dirty="0"/>
              <a:t>;  </a:t>
            </a:r>
          </a:p>
          <a:p>
            <a:pPr marL="265113" indent="-265113" algn="just"/>
            <a:r>
              <a:rPr lang="pt-BR" sz="1400" dirty="0"/>
              <a:t>         - Via Terminal de Autoatendimento (TAA), pelos Portadores.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-950219" y="4495122"/>
            <a:ext cx="60121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2186A5"/>
                </a:solidFill>
              </a:rPr>
              <a:t>Extratos/Demonstrativos</a:t>
            </a:r>
          </a:p>
          <a:p>
            <a:pPr algn="ctr"/>
            <a:endParaRPr lang="pt-BR" sz="1600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D75D0D4-01DF-F022-8481-C53485B1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609329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1FB2B6C-952E-534A-9083-2CF649A3BEF7}"/>
              </a:ext>
            </a:extLst>
          </p:cNvPr>
          <p:cNvGrpSpPr/>
          <p:nvPr/>
        </p:nvGrpSpPr>
        <p:grpSpPr>
          <a:xfrm>
            <a:off x="2341353" y="329671"/>
            <a:ext cx="6802647" cy="754694"/>
            <a:chOff x="2341353" y="329671"/>
            <a:chExt cx="6802647" cy="754694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7F588A42-A978-5BF9-FD20-5526A21D4713}"/>
                </a:ext>
              </a:extLst>
            </p:cNvPr>
            <p:cNvSpPr/>
            <p:nvPr/>
          </p:nvSpPr>
          <p:spPr>
            <a:xfrm>
              <a:off x="2341353" y="329671"/>
              <a:ext cx="3447803" cy="754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200" b="1" i="1" dirty="0">
                  <a:solidFill>
                    <a:srgbClr val="4BACC6">
                      <a:lumMod val="75000"/>
                    </a:srgbClr>
                  </a:solidFill>
                </a:rPr>
                <a:t>Conta Cartão PNAE</a:t>
              </a: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EA5B435D-9E68-D2B8-1B11-B822FF6EE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252" y="980728"/>
              <a:ext cx="6693748" cy="43223"/>
            </a:xfrm>
            <a:prstGeom prst="line">
              <a:avLst/>
            </a:prstGeom>
            <a:noFill/>
            <a:ln w="38100">
              <a:solidFill>
                <a:srgbClr val="FA9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55D5B159-2B42-60A3-CDE5-7692B3020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61"/>
            <a:ext cx="3347864" cy="2805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CC4E8F8-A08B-9413-A539-53A042F9059B}"/>
              </a:ext>
            </a:extLst>
          </p:cNvPr>
          <p:cNvSpPr txBox="1"/>
          <p:nvPr/>
        </p:nvSpPr>
        <p:spPr>
          <a:xfrm>
            <a:off x="611560" y="1425359"/>
            <a:ext cx="8280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Pagamento na função débito;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Pagamento via internet ou maquininha (adquirente);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Pagamento via transferência eletrônica, apenas para fornecedores com DAP (agricultores familiares) e com conta no Banco do Brasil que, ainda, não possuem maquininha – pode ser efetuada pelo BB Digital Governo pelo gestor da </a:t>
            </a:r>
            <a:r>
              <a:rPr lang="pt-BR" sz="1400" dirty="0" err="1"/>
              <a:t>EEx</a:t>
            </a:r>
            <a:r>
              <a:rPr lang="pt-BR" sz="1400" dirty="0"/>
              <a:t> ou, ainda por meio do TAA pelo portador.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4779B16-DFC6-63C0-5BEC-2B81EA2CE188}"/>
              </a:ext>
            </a:extLst>
          </p:cNvPr>
          <p:cNvSpPr/>
          <p:nvPr/>
        </p:nvSpPr>
        <p:spPr>
          <a:xfrm>
            <a:off x="-767758" y="1160976"/>
            <a:ext cx="60121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2186A5"/>
                </a:solidFill>
              </a:rPr>
              <a:t>Permissões de uso do cartão</a:t>
            </a:r>
          </a:p>
          <a:p>
            <a:pPr algn="ctr"/>
            <a:endParaRPr lang="pt-BR" sz="1400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CB5680F-8EE5-1CF0-49A9-D7E7EC065F26}"/>
              </a:ext>
            </a:extLst>
          </p:cNvPr>
          <p:cNvSpPr/>
          <p:nvPr/>
        </p:nvSpPr>
        <p:spPr>
          <a:xfrm>
            <a:off x="5846470" y="3857553"/>
            <a:ext cx="2902680" cy="1002417"/>
          </a:xfrm>
          <a:prstGeom prst="ellipse">
            <a:avLst/>
          </a:prstGeom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800" dirty="0"/>
              <a:t>Para usar o Autoatendimento Setor Público (BB Digital Governo) por meio de computadores, tablets e smartphones, acesse a página do Banco do Brasil (www.bb.com.br -&gt; Setor Público -&gt; (Estadual ou Municipal) -&gt; Acesse a Conta)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>
            <a:extLst>
              <a:ext uri="{FF2B5EF4-FFF2-40B4-BE49-F238E27FC236}">
                <a16:creationId xmlns:a16="http://schemas.microsoft.com/office/drawing/2014/main" id="{C18E4877-8E07-C105-6949-EFA14B10828C}"/>
              </a:ext>
            </a:extLst>
          </p:cNvPr>
          <p:cNvGrpSpPr/>
          <p:nvPr/>
        </p:nvGrpSpPr>
        <p:grpSpPr>
          <a:xfrm>
            <a:off x="107504" y="1123662"/>
            <a:ext cx="8784976" cy="5026099"/>
            <a:chOff x="0" y="963738"/>
            <a:chExt cx="9144000" cy="4985542"/>
          </a:xfrm>
        </p:grpSpPr>
        <p:sp>
          <p:nvSpPr>
            <p:cNvPr id="4" name="CaixaDeTexto 3"/>
            <p:cNvSpPr txBox="1"/>
            <p:nvPr/>
          </p:nvSpPr>
          <p:spPr>
            <a:xfrm>
              <a:off x="39684" y="3003587"/>
              <a:ext cx="945659" cy="5078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1350" b="1" dirty="0"/>
                <a:t>Entidade Executora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44498" y="2227712"/>
              <a:ext cx="572593" cy="3000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pt-BR" sz="1350" b="1" dirty="0"/>
                <a:t>FNDE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 flipH="1">
              <a:off x="1082405" y="4946834"/>
              <a:ext cx="1029566" cy="274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Fiscal 1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1322241" y="1619073"/>
              <a:ext cx="215469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/>
                <a:t>Repasse Conta “Normal”</a:t>
              </a: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0" y="2830126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0" y="3732046"/>
              <a:ext cx="91440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0" y="1974125"/>
              <a:ext cx="9144000" cy="29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0" y="4732118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>
              <a:cxnSpLocks/>
            </p:cNvCxnSpPr>
            <p:nvPr/>
          </p:nvCxnSpPr>
          <p:spPr>
            <a:xfrm>
              <a:off x="1030799" y="1568218"/>
              <a:ext cx="0" cy="43810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aixaDeTexto 49"/>
            <p:cNvSpPr txBox="1"/>
            <p:nvPr/>
          </p:nvSpPr>
          <p:spPr>
            <a:xfrm>
              <a:off x="8828" y="3957029"/>
              <a:ext cx="979193" cy="503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350" b="1" dirty="0"/>
                <a:t>Unidade Executora</a:t>
              </a:r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1322242" y="3948599"/>
              <a:ext cx="875723" cy="5078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1350" dirty="0"/>
                <a:t>Conta Corrente</a:t>
              </a:r>
            </a:p>
          </p:txBody>
        </p:sp>
        <p:sp>
          <p:nvSpPr>
            <p:cNvPr id="2048" name="CaixaDeTexto 2047"/>
            <p:cNvSpPr txBox="1"/>
            <p:nvPr/>
          </p:nvSpPr>
          <p:spPr>
            <a:xfrm>
              <a:off x="1244508" y="3093114"/>
              <a:ext cx="867099" cy="45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Recursos próprios</a:t>
              </a:r>
            </a:p>
          </p:txBody>
        </p:sp>
        <p:cxnSp>
          <p:nvCxnSpPr>
            <p:cNvPr id="2051" name="Conector Angulado 2050"/>
            <p:cNvCxnSpPr>
              <a:cxnSpLocks/>
              <a:stCxn id="2048" idx="3"/>
              <a:endCxn id="59" idx="3"/>
            </p:cNvCxnSpPr>
            <p:nvPr/>
          </p:nvCxnSpPr>
          <p:spPr>
            <a:xfrm>
              <a:off x="2111607" y="3322084"/>
              <a:ext cx="86358" cy="880431"/>
            </a:xfrm>
            <a:prstGeom prst="bentConnector3">
              <a:avLst>
                <a:gd name="adj1" fmla="val 37553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Conector reto 2059"/>
            <p:cNvCxnSpPr/>
            <p:nvPr/>
          </p:nvCxnSpPr>
          <p:spPr>
            <a:xfrm>
              <a:off x="0" y="5877272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CaixaDeTexto 2062"/>
            <p:cNvSpPr txBox="1"/>
            <p:nvPr/>
          </p:nvSpPr>
          <p:spPr>
            <a:xfrm>
              <a:off x="234263" y="4944979"/>
              <a:ext cx="606256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b="1" dirty="0"/>
                <a:t>SIGPC</a:t>
              </a:r>
            </a:p>
          </p:txBody>
        </p:sp>
        <p:sp>
          <p:nvSpPr>
            <p:cNvPr id="2068" name="CaixaDeTexto 2067"/>
            <p:cNvSpPr txBox="1"/>
            <p:nvPr/>
          </p:nvSpPr>
          <p:spPr>
            <a:xfrm>
              <a:off x="2653512" y="3093114"/>
              <a:ext cx="1250950" cy="45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/>
                <a:t>Conta corrente/PNAE</a:t>
              </a:r>
            </a:p>
          </p:txBody>
        </p:sp>
        <p:cxnSp>
          <p:nvCxnSpPr>
            <p:cNvPr id="2073" name="Conector Angulado 2072"/>
            <p:cNvCxnSpPr>
              <a:stCxn id="2068" idx="2"/>
              <a:endCxn id="59" idx="3"/>
            </p:cNvCxnSpPr>
            <p:nvPr/>
          </p:nvCxnSpPr>
          <p:spPr>
            <a:xfrm rot="5400000">
              <a:off x="2412746" y="3336272"/>
              <a:ext cx="651461" cy="108102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4" name="CaixaDeTexto 2073"/>
            <p:cNvSpPr txBox="1"/>
            <p:nvPr/>
          </p:nvSpPr>
          <p:spPr>
            <a:xfrm>
              <a:off x="1290549" y="2179451"/>
              <a:ext cx="1426649" cy="45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Recursos financeiros/PNAE</a:t>
              </a:r>
            </a:p>
          </p:txBody>
        </p:sp>
        <p:cxnSp>
          <p:nvCxnSpPr>
            <p:cNvPr id="2082" name="Conector Angulado 2081"/>
            <p:cNvCxnSpPr>
              <a:cxnSpLocks/>
              <a:stCxn id="2074" idx="3"/>
              <a:endCxn id="2068" idx="0"/>
            </p:cNvCxnSpPr>
            <p:nvPr/>
          </p:nvCxnSpPr>
          <p:spPr>
            <a:xfrm>
              <a:off x="2717198" y="2408422"/>
              <a:ext cx="561789" cy="68469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9" name="Conector reto 2098"/>
            <p:cNvCxnSpPr>
              <a:cxnSpLocks/>
            </p:cNvCxnSpPr>
            <p:nvPr/>
          </p:nvCxnSpPr>
          <p:spPr>
            <a:xfrm>
              <a:off x="4545065" y="1568218"/>
              <a:ext cx="0" cy="43810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1" name="CaixaDeTexto 2100"/>
            <p:cNvSpPr txBox="1"/>
            <p:nvPr/>
          </p:nvSpPr>
          <p:spPr>
            <a:xfrm>
              <a:off x="3327428" y="4862067"/>
              <a:ext cx="1167760" cy="274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Recursos PNAE</a:t>
              </a:r>
            </a:p>
          </p:txBody>
        </p:sp>
        <p:sp>
          <p:nvSpPr>
            <p:cNvPr id="2102" name="CaixaDeTexto 2101"/>
            <p:cNvSpPr txBox="1"/>
            <p:nvPr/>
          </p:nvSpPr>
          <p:spPr>
            <a:xfrm>
              <a:off x="3297837" y="5053940"/>
              <a:ext cx="1353700" cy="274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200" dirty="0"/>
                <a:t>Recursos Próprios</a:t>
              </a:r>
            </a:p>
          </p:txBody>
        </p:sp>
        <p:sp>
          <p:nvSpPr>
            <p:cNvPr id="123" name="CaixaDeTexto 122"/>
            <p:cNvSpPr txBox="1"/>
            <p:nvPr/>
          </p:nvSpPr>
          <p:spPr>
            <a:xfrm>
              <a:off x="5880660" y="1626716"/>
              <a:ext cx="240290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500" b="1" dirty="0"/>
                <a:t>Repasse Conta Cartão PNAE</a:t>
              </a:r>
            </a:p>
          </p:txBody>
        </p:sp>
        <p:sp>
          <p:nvSpPr>
            <p:cNvPr id="124" name="CaixaDeTexto 123"/>
            <p:cNvSpPr txBox="1"/>
            <p:nvPr/>
          </p:nvSpPr>
          <p:spPr>
            <a:xfrm>
              <a:off x="5242000" y="2204521"/>
              <a:ext cx="1457763" cy="45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Recursos financeiros/PNAE</a:t>
              </a:r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6508079" y="3083857"/>
              <a:ext cx="1250950" cy="45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1200" dirty="0"/>
                <a:t>Conta Cartão/PNAE</a:t>
              </a:r>
            </a:p>
          </p:txBody>
        </p:sp>
        <p:cxnSp>
          <p:nvCxnSpPr>
            <p:cNvPr id="2108" name="Conector Angulado 2107"/>
            <p:cNvCxnSpPr>
              <a:cxnSpLocks/>
              <a:stCxn id="124" idx="3"/>
              <a:endCxn id="125" idx="0"/>
            </p:cNvCxnSpPr>
            <p:nvPr/>
          </p:nvCxnSpPr>
          <p:spPr>
            <a:xfrm>
              <a:off x="6699763" y="2433492"/>
              <a:ext cx="433791" cy="650365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CaixaDeTexto 127"/>
            <p:cNvSpPr txBox="1"/>
            <p:nvPr/>
          </p:nvSpPr>
          <p:spPr>
            <a:xfrm>
              <a:off x="5242000" y="3025801"/>
              <a:ext cx="855957" cy="45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dirty="0"/>
                <a:t>Recursos próprios</a:t>
              </a: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5348013" y="3935746"/>
              <a:ext cx="875723" cy="5078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pt-BR" sz="1350" dirty="0"/>
                <a:t>Conta Corrente</a:t>
              </a:r>
            </a:p>
          </p:txBody>
        </p:sp>
        <p:sp>
          <p:nvSpPr>
            <p:cNvPr id="2109" name="CaixaDeTexto 2108"/>
            <p:cNvSpPr txBox="1"/>
            <p:nvPr/>
          </p:nvSpPr>
          <p:spPr>
            <a:xfrm>
              <a:off x="6609645" y="4075907"/>
              <a:ext cx="1121042" cy="297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Cartão PNAE</a:t>
              </a:r>
            </a:p>
          </p:txBody>
        </p:sp>
        <p:cxnSp>
          <p:nvCxnSpPr>
            <p:cNvPr id="2111" name="Conector Angulado 2110"/>
            <p:cNvCxnSpPr/>
            <p:nvPr/>
          </p:nvCxnSpPr>
          <p:spPr>
            <a:xfrm rot="5400000">
              <a:off x="5510884" y="3743673"/>
              <a:ext cx="409853" cy="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Angulado 64"/>
            <p:cNvCxnSpPr>
              <a:stCxn id="125" idx="2"/>
            </p:cNvCxnSpPr>
            <p:nvPr/>
          </p:nvCxnSpPr>
          <p:spPr>
            <a:xfrm rot="5400000">
              <a:off x="6866499" y="3808541"/>
              <a:ext cx="534111" cy="13219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CaixaDeTexto 135"/>
            <p:cNvSpPr txBox="1"/>
            <p:nvPr/>
          </p:nvSpPr>
          <p:spPr>
            <a:xfrm flipH="1">
              <a:off x="5011359" y="4938164"/>
              <a:ext cx="1064698" cy="274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Fiscal 1</a:t>
              </a:r>
            </a:p>
          </p:txBody>
        </p:sp>
        <p:sp>
          <p:nvSpPr>
            <p:cNvPr id="137" name="CaixaDeTexto 136"/>
            <p:cNvSpPr txBox="1"/>
            <p:nvPr/>
          </p:nvSpPr>
          <p:spPr>
            <a:xfrm flipH="1">
              <a:off x="6609645" y="4944979"/>
              <a:ext cx="1017827" cy="274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Fiscal 2</a:t>
              </a:r>
            </a:p>
          </p:txBody>
        </p:sp>
        <p:cxnSp>
          <p:nvCxnSpPr>
            <p:cNvPr id="70" name="Conector Angulado 69"/>
            <p:cNvCxnSpPr>
              <a:cxnSpLocks/>
              <a:endCxn id="136" idx="0"/>
            </p:cNvCxnSpPr>
            <p:nvPr/>
          </p:nvCxnSpPr>
          <p:spPr>
            <a:xfrm rot="5400000">
              <a:off x="5367787" y="4577609"/>
              <a:ext cx="536476" cy="184635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CaixaDeTexto 145"/>
            <p:cNvSpPr txBox="1"/>
            <p:nvPr/>
          </p:nvSpPr>
          <p:spPr>
            <a:xfrm flipH="1">
              <a:off x="7750585" y="4940847"/>
              <a:ext cx="1017825" cy="274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Fiscal 3</a:t>
              </a:r>
            </a:p>
          </p:txBody>
        </p:sp>
        <p:cxnSp>
          <p:nvCxnSpPr>
            <p:cNvPr id="83" name="Conector Angulado 82"/>
            <p:cNvCxnSpPr>
              <a:cxnSpLocks/>
              <a:stCxn id="2109" idx="1"/>
              <a:endCxn id="136" idx="1"/>
            </p:cNvCxnSpPr>
            <p:nvPr/>
          </p:nvCxnSpPr>
          <p:spPr>
            <a:xfrm rot="10800000" flipV="1">
              <a:off x="6076056" y="4224736"/>
              <a:ext cx="533588" cy="850810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Angulado 84"/>
            <p:cNvCxnSpPr>
              <a:cxnSpLocks/>
              <a:stCxn id="2109" idx="3"/>
              <a:endCxn id="146" idx="0"/>
            </p:cNvCxnSpPr>
            <p:nvPr/>
          </p:nvCxnSpPr>
          <p:spPr>
            <a:xfrm>
              <a:off x="7730687" y="4224737"/>
              <a:ext cx="528811" cy="716110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Angulado 88"/>
            <p:cNvCxnSpPr>
              <a:cxnSpLocks/>
              <a:endCxn id="137" idx="0"/>
            </p:cNvCxnSpPr>
            <p:nvPr/>
          </p:nvCxnSpPr>
          <p:spPr>
            <a:xfrm>
              <a:off x="5728341" y="4401689"/>
              <a:ext cx="1390218" cy="543290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CaixaDeTexto 165"/>
            <p:cNvSpPr txBox="1"/>
            <p:nvPr/>
          </p:nvSpPr>
          <p:spPr>
            <a:xfrm flipH="1">
              <a:off x="2086164" y="4944978"/>
              <a:ext cx="1022975" cy="274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Nota Fiscal 2</a:t>
              </a:r>
            </a:p>
          </p:txBody>
        </p:sp>
        <p:cxnSp>
          <p:nvCxnSpPr>
            <p:cNvPr id="94" name="Conector Angulado 93"/>
            <p:cNvCxnSpPr>
              <a:stCxn id="59" idx="2"/>
            </p:cNvCxnSpPr>
            <p:nvPr/>
          </p:nvCxnSpPr>
          <p:spPr>
            <a:xfrm rot="5400000">
              <a:off x="1511068" y="4700706"/>
              <a:ext cx="493312" cy="476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Angulado 95"/>
            <p:cNvCxnSpPr>
              <a:cxnSpLocks/>
              <a:stCxn id="59" idx="2"/>
              <a:endCxn id="166" idx="0"/>
            </p:cNvCxnSpPr>
            <p:nvPr/>
          </p:nvCxnSpPr>
          <p:spPr>
            <a:xfrm rot="16200000" flipH="1">
              <a:off x="1934603" y="4281930"/>
              <a:ext cx="488548" cy="837548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Angulado 106"/>
            <p:cNvCxnSpPr>
              <a:cxnSpLocks/>
              <a:stCxn id="2102" idx="2"/>
              <a:endCxn id="166" idx="2"/>
            </p:cNvCxnSpPr>
            <p:nvPr/>
          </p:nvCxnSpPr>
          <p:spPr>
            <a:xfrm rot="5400000" flipH="1">
              <a:off x="3231689" y="4585705"/>
              <a:ext cx="108962" cy="1377036"/>
            </a:xfrm>
            <a:prstGeom prst="bentConnector3">
              <a:avLst>
                <a:gd name="adj1" fmla="val -208106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Angulado 108"/>
            <p:cNvCxnSpPr>
              <a:cxnSpLocks/>
              <a:stCxn id="2102" idx="2"/>
              <a:endCxn id="27" idx="2"/>
            </p:cNvCxnSpPr>
            <p:nvPr/>
          </p:nvCxnSpPr>
          <p:spPr>
            <a:xfrm rot="5400000" flipH="1">
              <a:off x="2732385" y="4086402"/>
              <a:ext cx="107106" cy="2377500"/>
            </a:xfrm>
            <a:prstGeom prst="bentConnector3">
              <a:avLst>
                <a:gd name="adj1" fmla="val -211712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Angulado 111"/>
            <p:cNvCxnSpPr>
              <a:cxnSpLocks/>
              <a:stCxn id="2101" idx="1"/>
              <a:endCxn id="166" idx="1"/>
            </p:cNvCxnSpPr>
            <p:nvPr/>
          </p:nvCxnSpPr>
          <p:spPr>
            <a:xfrm rot="10800000" flipV="1">
              <a:off x="3109139" y="4999449"/>
              <a:ext cx="218289" cy="82911"/>
            </a:xfrm>
            <a:prstGeom prst="bentConnector3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723F4F09-C733-42EB-A9D6-1CDE9D5BBE28}"/>
                </a:ext>
              </a:extLst>
            </p:cNvPr>
            <p:cNvSpPr txBox="1"/>
            <p:nvPr/>
          </p:nvSpPr>
          <p:spPr>
            <a:xfrm>
              <a:off x="1947344" y="963738"/>
              <a:ext cx="42277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u="sng" dirty="0">
                  <a:solidFill>
                    <a:schemeClr val="accent6"/>
                  </a:solidFill>
                </a:rPr>
                <a:t>Fluxo Financeiro PNAE - Gestão Descentralizada</a:t>
              </a:r>
            </a:p>
          </p:txBody>
        </p:sp>
      </p:grpSp>
      <p:pic>
        <p:nvPicPr>
          <p:cNvPr id="47" name="Picture 7">
            <a:extLst>
              <a:ext uri="{FF2B5EF4-FFF2-40B4-BE49-F238E27FC236}">
                <a16:creationId xmlns:a16="http://schemas.microsoft.com/office/drawing/2014/main" id="{8734BDF1-D019-A47E-CDE6-ED40DBB20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61375" r="20781" b="27251"/>
          <a:stretch>
            <a:fillRect/>
          </a:stretch>
        </p:blipFill>
        <p:spPr bwMode="auto">
          <a:xfrm>
            <a:off x="0" y="6071262"/>
            <a:ext cx="9144000" cy="7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Agrupar 55">
            <a:extLst>
              <a:ext uri="{FF2B5EF4-FFF2-40B4-BE49-F238E27FC236}">
                <a16:creationId xmlns:a16="http://schemas.microsoft.com/office/drawing/2014/main" id="{4E6773D3-C334-60D9-EE14-9C9BCDA944E5}"/>
              </a:ext>
            </a:extLst>
          </p:cNvPr>
          <p:cNvGrpSpPr/>
          <p:nvPr/>
        </p:nvGrpSpPr>
        <p:grpSpPr>
          <a:xfrm>
            <a:off x="2341353" y="329671"/>
            <a:ext cx="6802647" cy="754694"/>
            <a:chOff x="2341353" y="329671"/>
            <a:chExt cx="6802647" cy="754694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C468BDBF-E766-E754-E4F1-E42E6543C2A5}"/>
                </a:ext>
              </a:extLst>
            </p:cNvPr>
            <p:cNvSpPr/>
            <p:nvPr/>
          </p:nvSpPr>
          <p:spPr>
            <a:xfrm>
              <a:off x="2341353" y="329671"/>
              <a:ext cx="3447803" cy="754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3200" b="1" i="1" dirty="0">
                  <a:solidFill>
                    <a:srgbClr val="4BACC6">
                      <a:lumMod val="75000"/>
                    </a:srgbClr>
                  </a:solidFill>
                </a:rPr>
                <a:t>Conta Cartão PNAE</a:t>
              </a:r>
            </a:p>
          </p:txBody>
        </p:sp>
        <p:sp>
          <p:nvSpPr>
            <p:cNvPr id="58" name="Line 14">
              <a:extLst>
                <a:ext uri="{FF2B5EF4-FFF2-40B4-BE49-F238E27FC236}">
                  <a16:creationId xmlns:a16="http://schemas.microsoft.com/office/drawing/2014/main" id="{15F12C12-8782-CA7A-3158-8AB50E1E66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252" y="980728"/>
              <a:ext cx="6693748" cy="43223"/>
            </a:xfrm>
            <a:prstGeom prst="line">
              <a:avLst/>
            </a:prstGeom>
            <a:noFill/>
            <a:ln w="38100">
              <a:solidFill>
                <a:srgbClr val="FA95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pic>
        <p:nvPicPr>
          <p:cNvPr id="61" name="Imagem 60">
            <a:extLst>
              <a:ext uri="{FF2B5EF4-FFF2-40B4-BE49-F238E27FC236}">
                <a16:creationId xmlns:a16="http://schemas.microsoft.com/office/drawing/2014/main" id="{6096E507-6FAB-E1C4-AE4E-6667C20F2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61"/>
            <a:ext cx="3347864" cy="2805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10321</TotalTime>
  <Words>1341</Words>
  <Application>Microsoft Office PowerPoint</Application>
  <PresentationFormat>Apresentação na tela (4:3)</PresentationFormat>
  <Paragraphs>134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FNDE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NUNES</dc:creator>
  <cp:lastModifiedBy>LUCIANA MENDONCA GOTTSCHALL</cp:lastModifiedBy>
  <cp:revision>400</cp:revision>
  <cp:lastPrinted>2019-05-14T17:20:28Z</cp:lastPrinted>
  <dcterms:created xsi:type="dcterms:W3CDTF">2015-04-30T12:39:13Z</dcterms:created>
  <dcterms:modified xsi:type="dcterms:W3CDTF">2022-08-17T21:03:33Z</dcterms:modified>
</cp:coreProperties>
</file>