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F_A5501333.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8" r:id="rId2"/>
    <p:sldId id="425" r:id="rId3"/>
    <p:sldId id="428" r:id="rId4"/>
    <p:sldId id="416" r:id="rId5"/>
    <p:sldId id="429" r:id="rId6"/>
    <p:sldId id="417" r:id="rId7"/>
    <p:sldId id="420" r:id="rId8"/>
    <p:sldId id="271" r:id="rId9"/>
    <p:sldId id="418" r:id="rId10"/>
    <p:sldId id="385" r:id="rId11"/>
    <p:sldId id="419" r:id="rId12"/>
    <p:sldId id="334" r:id="rId13"/>
    <p:sldId id="411" r:id="rId14"/>
    <p:sldId id="412" r:id="rId15"/>
    <p:sldId id="424" r:id="rId16"/>
    <p:sldId id="421" r:id="rId17"/>
    <p:sldId id="408" r:id="rId18"/>
    <p:sldId id="432" r:id="rId19"/>
    <p:sldId id="401" r:id="rId20"/>
    <p:sldId id="415" r:id="rId21"/>
    <p:sldId id="403" r:id="rId22"/>
    <p:sldId id="422" r:id="rId23"/>
    <p:sldId id="273" r:id="rId24"/>
    <p:sldId id="274" r:id="rId25"/>
    <p:sldId id="275" r:id="rId26"/>
    <p:sldId id="303" r:id="rId27"/>
    <p:sldId id="423" r:id="rId28"/>
    <p:sldId id="256" r:id="rId29"/>
    <p:sldId id="290" r:id="rId30"/>
    <p:sldId id="426" r:id="rId31"/>
    <p:sldId id="431" r:id="rId32"/>
    <p:sldId id="293" r:id="rId33"/>
    <p:sldId id="427" r:id="rId34"/>
    <p:sldId id="297" r:id="rId35"/>
    <p:sldId id="295" r:id="rId36"/>
    <p:sldId id="257" r:id="rId37"/>
    <p:sldId id="430" r:id="rId38"/>
    <p:sldId id="384" r:id="rId39"/>
  </p:sldIdLst>
  <p:sldSz cx="9144000" cy="6858000" type="screen4x3"/>
  <p:notesSz cx="6669088"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39">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5896EC-3571-BBC0-2B14-56DBB754F180}" name="LUCIANA MENDONCA GOTTSCHALL" initials="LMG" userId="S::71617060178@fnde.gov.br::50ecc948-0d02-4759-8d0c-8e3dafce25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350" y="60"/>
      </p:cViewPr>
      <p:guideLst>
        <p:guide orient="horz" pos="3339"/>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omments/modernComment_10F_A5501333.xml><?xml version="1.0" encoding="utf-8"?>
<p188:cmLst xmlns:a="http://schemas.openxmlformats.org/drawingml/2006/main" xmlns:r="http://schemas.openxmlformats.org/officeDocument/2006/relationships" xmlns:p188="http://schemas.microsoft.com/office/powerpoint/2018/8/main">
  <p188:cm id="{C3275382-54F9-4173-9912-2F018E83957A}" authorId="{F35896EC-3571-BBC0-2B14-56DBB754F180}" created="2022-09-09T17:08:02.727">
    <pc:sldMkLst xmlns:pc="http://schemas.microsoft.com/office/powerpoint/2013/main/command">
      <pc:docMk/>
      <pc:sldMk cId="2773488435" sldId="271"/>
    </pc:sldMkLst>
    <p188:txBody>
      <a:bodyPr/>
      <a:lstStyle/>
      <a:p>
        <a:r>
          <a:rPr lang="pt-BR"/>
          <a:t>Confirmar o critérios de seleção dos municípios para assistência técnica. Sei que o monitoramento e assessoria seleciona aqueles com mais problemas. Mas a capacitação eu não sei.</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592D10-FACB-452B-ABCC-4C9D1461A198}" type="doc">
      <dgm:prSet loTypeId="urn:microsoft.com/office/officeart/2005/8/layout/bList2" loCatId="list" qsTypeId="urn:microsoft.com/office/officeart/2005/8/quickstyle/simple1" qsCatId="simple" csTypeId="urn:microsoft.com/office/officeart/2005/8/colors/accent1_2" csCatId="accent1" phldr="1"/>
      <dgm:spPr/>
    </dgm:pt>
    <dgm:pt modelId="{BF97C64A-2071-4659-9369-A8F54DC81C54}">
      <dgm:prSet phldrT="[Texto]" custT="1"/>
      <dgm:spPr/>
      <dgm:t>
        <a:bodyPr/>
        <a:lstStyle/>
        <a:p>
          <a:r>
            <a:rPr lang="pt-BR" sz="1600" dirty="0">
              <a:latin typeface="+mn-lt"/>
            </a:rPr>
            <a:t>Art. 6º (EC nº 90/2015) </a:t>
          </a:r>
        </a:p>
      </dgm:t>
    </dgm:pt>
    <dgm:pt modelId="{675C713A-2458-4153-B490-45F16B881FCF}" type="parTrans" cxnId="{BF697A0D-245B-406B-B9C5-4B19D6C09E4F}">
      <dgm:prSet/>
      <dgm:spPr/>
      <dgm:t>
        <a:bodyPr/>
        <a:lstStyle/>
        <a:p>
          <a:endParaRPr lang="pt-BR" sz="1600">
            <a:latin typeface="+mn-lt"/>
          </a:endParaRPr>
        </a:p>
      </dgm:t>
    </dgm:pt>
    <dgm:pt modelId="{D11C1FA1-73B7-4255-BBA1-079009CD6BC4}" type="sibTrans" cxnId="{BF697A0D-245B-406B-B9C5-4B19D6C09E4F}">
      <dgm:prSet/>
      <dgm:spPr/>
      <dgm:t>
        <a:bodyPr/>
        <a:lstStyle/>
        <a:p>
          <a:endParaRPr lang="pt-BR" sz="1600">
            <a:latin typeface="+mn-lt"/>
          </a:endParaRPr>
        </a:p>
      </dgm:t>
    </dgm:pt>
    <dgm:pt modelId="{6A184828-D323-4755-8A2C-6E326638B8DB}">
      <dgm:prSet phldrT="[Texto]" custT="1"/>
      <dgm:spPr/>
      <dgm:t>
        <a:bodyPr/>
        <a:lstStyle/>
        <a:p>
          <a:r>
            <a:rPr lang="pt-BR" sz="1600" dirty="0">
              <a:latin typeface="+mn-lt"/>
              <a:ea typeface="Calibri" panose="020F0502020204030204" pitchFamily="34" charset="0"/>
              <a:cs typeface="Times New Roman" panose="02020603050405020304" pitchFamily="18" charset="0"/>
            </a:rPr>
            <a:t>Inciso VII, do Art. 208</a:t>
          </a:r>
          <a:endParaRPr lang="pt-BR" sz="1600" dirty="0">
            <a:latin typeface="+mn-lt"/>
          </a:endParaRPr>
        </a:p>
      </dgm:t>
    </dgm:pt>
    <dgm:pt modelId="{27BE2375-5BD2-4D5F-9760-AB508618ED3E}" type="parTrans" cxnId="{AFE9628B-2085-4CAE-93E2-9340AFA3ECFA}">
      <dgm:prSet/>
      <dgm:spPr/>
      <dgm:t>
        <a:bodyPr/>
        <a:lstStyle/>
        <a:p>
          <a:endParaRPr lang="pt-BR" sz="1600">
            <a:latin typeface="+mn-lt"/>
          </a:endParaRPr>
        </a:p>
      </dgm:t>
    </dgm:pt>
    <dgm:pt modelId="{2DEC579C-3BBF-4587-A9D6-BF64AE5B0610}" type="sibTrans" cxnId="{AFE9628B-2085-4CAE-93E2-9340AFA3ECFA}">
      <dgm:prSet/>
      <dgm:spPr/>
      <dgm:t>
        <a:bodyPr/>
        <a:lstStyle/>
        <a:p>
          <a:endParaRPr lang="pt-BR" sz="1600">
            <a:latin typeface="+mn-lt"/>
          </a:endParaRPr>
        </a:p>
      </dgm:t>
    </dgm:pt>
    <dgm:pt modelId="{63A7FCB8-9FC0-4577-A845-6DFA2057A44F}">
      <dgm:prSet phldrT="[Texto]" custT="1"/>
      <dgm:spPr/>
      <dgm:t>
        <a:bodyPr/>
        <a:lstStyle/>
        <a:p>
          <a:r>
            <a:rPr lang="pt-BR" sz="1600" dirty="0">
              <a:latin typeface="+mn-lt"/>
              <a:ea typeface="Calibri" panose="020F0502020204030204" pitchFamily="34" charset="0"/>
              <a:cs typeface="Times New Roman" panose="02020603050405020304" pitchFamily="18" charset="0"/>
            </a:rPr>
            <a:t>Art. 211</a:t>
          </a:r>
          <a:endParaRPr lang="pt-BR" sz="1600" dirty="0">
            <a:latin typeface="+mn-lt"/>
          </a:endParaRPr>
        </a:p>
      </dgm:t>
    </dgm:pt>
    <dgm:pt modelId="{FE3E05B3-6A16-4F6C-8A13-91819D48DE3C}" type="parTrans" cxnId="{86A763F7-66D4-4E31-B13D-8BC83BC7881C}">
      <dgm:prSet/>
      <dgm:spPr/>
      <dgm:t>
        <a:bodyPr/>
        <a:lstStyle/>
        <a:p>
          <a:endParaRPr lang="pt-BR" sz="1600">
            <a:latin typeface="+mn-lt"/>
          </a:endParaRPr>
        </a:p>
      </dgm:t>
    </dgm:pt>
    <dgm:pt modelId="{BAF3138B-C857-440A-9014-4A246B323EF4}" type="sibTrans" cxnId="{86A763F7-66D4-4E31-B13D-8BC83BC7881C}">
      <dgm:prSet/>
      <dgm:spPr/>
      <dgm:t>
        <a:bodyPr/>
        <a:lstStyle/>
        <a:p>
          <a:endParaRPr lang="pt-BR" sz="1600">
            <a:latin typeface="+mn-lt"/>
          </a:endParaRPr>
        </a:p>
      </dgm:t>
    </dgm:pt>
    <dgm:pt modelId="{E3A043B7-E921-4F1D-820E-E0C78BCDD23A}">
      <dgm:prSet custT="1"/>
      <dgm:spPr/>
      <dgm:t>
        <a:bodyPr/>
        <a:lstStyle/>
        <a:p>
          <a:r>
            <a:rPr lang="pt-BR" sz="1600" dirty="0">
              <a:latin typeface="+mn-lt"/>
            </a:rPr>
            <a:t>Alimentação – Direito Social</a:t>
          </a:r>
        </a:p>
      </dgm:t>
    </dgm:pt>
    <dgm:pt modelId="{32173914-300A-4728-BAD7-11C6F090EECF}" type="parTrans" cxnId="{56006B45-48ED-405F-BDC1-C56C6BD1A250}">
      <dgm:prSet/>
      <dgm:spPr/>
      <dgm:t>
        <a:bodyPr/>
        <a:lstStyle/>
        <a:p>
          <a:endParaRPr lang="pt-BR" sz="1600">
            <a:latin typeface="+mn-lt"/>
          </a:endParaRPr>
        </a:p>
      </dgm:t>
    </dgm:pt>
    <dgm:pt modelId="{57A58342-DE08-465A-9B45-3BEDE72E6BD7}" type="sibTrans" cxnId="{56006B45-48ED-405F-BDC1-C56C6BD1A250}">
      <dgm:prSet/>
      <dgm:spPr/>
      <dgm:t>
        <a:bodyPr/>
        <a:lstStyle/>
        <a:p>
          <a:endParaRPr lang="pt-BR" sz="1600">
            <a:latin typeface="+mn-lt"/>
          </a:endParaRPr>
        </a:p>
      </dgm:t>
    </dgm:pt>
    <dgm:pt modelId="{C195C556-1409-47B6-B8A9-DFAF20D294D5}">
      <dgm:prSet custT="1"/>
      <dgm:spPr/>
      <dgm:t>
        <a:bodyPr/>
        <a:lstStyle/>
        <a:p>
          <a:r>
            <a:rPr lang="pt-BR" sz="1600" dirty="0">
              <a:latin typeface="+mn-lt"/>
            </a:rPr>
            <a:t>Atendimento ao Educando por meio de Programas Suplementares</a:t>
          </a:r>
        </a:p>
      </dgm:t>
    </dgm:pt>
    <dgm:pt modelId="{81AF3589-1954-4355-91A5-A2A457AC2A8C}" type="parTrans" cxnId="{956516BE-2048-446D-BF6C-222AB8247064}">
      <dgm:prSet/>
      <dgm:spPr/>
      <dgm:t>
        <a:bodyPr/>
        <a:lstStyle/>
        <a:p>
          <a:endParaRPr lang="pt-BR" sz="1600">
            <a:latin typeface="+mn-lt"/>
          </a:endParaRPr>
        </a:p>
      </dgm:t>
    </dgm:pt>
    <dgm:pt modelId="{9A02A0B1-9FC8-4CCD-A679-5FD1B9C44D63}" type="sibTrans" cxnId="{956516BE-2048-446D-BF6C-222AB8247064}">
      <dgm:prSet/>
      <dgm:spPr/>
      <dgm:t>
        <a:bodyPr/>
        <a:lstStyle/>
        <a:p>
          <a:endParaRPr lang="pt-BR" sz="1600">
            <a:latin typeface="+mn-lt"/>
          </a:endParaRPr>
        </a:p>
      </dgm:t>
    </dgm:pt>
    <dgm:pt modelId="{AB165D56-0E7A-49EB-8218-38BF402DCB70}">
      <dgm:prSet custT="1"/>
      <dgm:spPr/>
      <dgm:t>
        <a:bodyPr/>
        <a:lstStyle/>
        <a:p>
          <a:r>
            <a:rPr lang="pt-BR" sz="1600">
              <a:latin typeface="+mn-lt"/>
            </a:rPr>
            <a:t>Organização dos Sistemas de Ensino em Regime de Colaboração</a:t>
          </a:r>
        </a:p>
      </dgm:t>
    </dgm:pt>
    <dgm:pt modelId="{52AD16A3-2DAA-4C64-A65D-D89A2897FAC3}" type="parTrans" cxnId="{AF2352A2-C4E3-473C-8325-EED34A46E524}">
      <dgm:prSet/>
      <dgm:spPr/>
      <dgm:t>
        <a:bodyPr/>
        <a:lstStyle/>
        <a:p>
          <a:endParaRPr lang="pt-BR" sz="1600">
            <a:latin typeface="+mn-lt"/>
          </a:endParaRPr>
        </a:p>
      </dgm:t>
    </dgm:pt>
    <dgm:pt modelId="{0D539ED0-FD3B-4390-8AEC-2025F3B72252}" type="sibTrans" cxnId="{AF2352A2-C4E3-473C-8325-EED34A46E524}">
      <dgm:prSet/>
      <dgm:spPr/>
      <dgm:t>
        <a:bodyPr/>
        <a:lstStyle/>
        <a:p>
          <a:endParaRPr lang="pt-BR" sz="1600">
            <a:latin typeface="+mn-lt"/>
          </a:endParaRPr>
        </a:p>
      </dgm:t>
    </dgm:pt>
    <dgm:pt modelId="{E40F7E4A-B68E-49E8-B7CB-75BA52C30952}" type="pres">
      <dgm:prSet presAssocID="{F6592D10-FACB-452B-ABCC-4C9D1461A198}" presName="diagram" presStyleCnt="0">
        <dgm:presLayoutVars>
          <dgm:dir/>
          <dgm:animLvl val="lvl"/>
          <dgm:resizeHandles val="exact"/>
        </dgm:presLayoutVars>
      </dgm:prSet>
      <dgm:spPr/>
    </dgm:pt>
    <dgm:pt modelId="{0EC8EC21-D79D-46F1-A02F-4D4FA04F8212}" type="pres">
      <dgm:prSet presAssocID="{BF97C64A-2071-4659-9369-A8F54DC81C54}" presName="compNode" presStyleCnt="0"/>
      <dgm:spPr/>
    </dgm:pt>
    <dgm:pt modelId="{E9E78DD3-3224-4593-A9D5-CC569ECCF4C7}" type="pres">
      <dgm:prSet presAssocID="{BF97C64A-2071-4659-9369-A8F54DC81C54}" presName="childRect" presStyleLbl="bgAcc1" presStyleIdx="0" presStyleCnt="3">
        <dgm:presLayoutVars>
          <dgm:bulletEnabled val="1"/>
        </dgm:presLayoutVars>
      </dgm:prSet>
      <dgm:spPr/>
    </dgm:pt>
    <dgm:pt modelId="{35BBF41C-E64F-4E23-8896-8786DC158F7C}" type="pres">
      <dgm:prSet presAssocID="{BF97C64A-2071-4659-9369-A8F54DC81C54}" presName="parentText" presStyleLbl="node1" presStyleIdx="0" presStyleCnt="0">
        <dgm:presLayoutVars>
          <dgm:chMax val="0"/>
          <dgm:bulletEnabled val="1"/>
        </dgm:presLayoutVars>
      </dgm:prSet>
      <dgm:spPr/>
    </dgm:pt>
    <dgm:pt modelId="{64FED31C-AC2C-47F4-970F-ADD3CA397241}" type="pres">
      <dgm:prSet presAssocID="{BF97C64A-2071-4659-9369-A8F54DC81C54}" presName="parentRect" presStyleLbl="alignNode1" presStyleIdx="0" presStyleCnt="3"/>
      <dgm:spPr/>
    </dgm:pt>
    <dgm:pt modelId="{71DEE087-DC71-46B9-BA23-4AEBADBB07E1}" type="pres">
      <dgm:prSet presAssocID="{BF97C64A-2071-4659-9369-A8F54DC81C54}"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elo 1 com preenchimento sólido"/>
        </a:ext>
      </dgm:extLst>
    </dgm:pt>
    <dgm:pt modelId="{87033F0F-8FF9-4E23-8A27-FF1FD7435CC8}" type="pres">
      <dgm:prSet presAssocID="{D11C1FA1-73B7-4255-BBA1-079009CD6BC4}" presName="sibTrans" presStyleLbl="sibTrans2D1" presStyleIdx="0" presStyleCnt="0"/>
      <dgm:spPr/>
    </dgm:pt>
    <dgm:pt modelId="{66D1CFF2-00CC-47A2-9E3B-F01D2CE6ACF1}" type="pres">
      <dgm:prSet presAssocID="{6A184828-D323-4755-8A2C-6E326638B8DB}" presName="compNode" presStyleCnt="0"/>
      <dgm:spPr/>
    </dgm:pt>
    <dgm:pt modelId="{787EB74E-D4E2-4239-8E7B-F8311A408A28}" type="pres">
      <dgm:prSet presAssocID="{6A184828-D323-4755-8A2C-6E326638B8DB}" presName="childRect" presStyleLbl="bgAcc1" presStyleIdx="1" presStyleCnt="3">
        <dgm:presLayoutVars>
          <dgm:bulletEnabled val="1"/>
        </dgm:presLayoutVars>
      </dgm:prSet>
      <dgm:spPr/>
    </dgm:pt>
    <dgm:pt modelId="{6C7B2C8B-03CE-4E7C-87EA-E65D910E6645}" type="pres">
      <dgm:prSet presAssocID="{6A184828-D323-4755-8A2C-6E326638B8DB}" presName="parentText" presStyleLbl="node1" presStyleIdx="0" presStyleCnt="0">
        <dgm:presLayoutVars>
          <dgm:chMax val="0"/>
          <dgm:bulletEnabled val="1"/>
        </dgm:presLayoutVars>
      </dgm:prSet>
      <dgm:spPr/>
    </dgm:pt>
    <dgm:pt modelId="{66EFB6EC-56B3-4DA3-A7F9-ADA0E2E14616}" type="pres">
      <dgm:prSet presAssocID="{6A184828-D323-4755-8A2C-6E326638B8DB}" presName="parentRect" presStyleLbl="alignNode1" presStyleIdx="1" presStyleCnt="3"/>
      <dgm:spPr/>
    </dgm:pt>
    <dgm:pt modelId="{5ECA6387-A3D9-4974-9565-44C7CBA942AE}" type="pres">
      <dgm:prSet presAssocID="{6A184828-D323-4755-8A2C-6E326638B8DB}"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rachá com preenchimento sólido"/>
        </a:ext>
      </dgm:extLst>
    </dgm:pt>
    <dgm:pt modelId="{FA9FAFC2-30AE-4CC8-928B-66F6741F4187}" type="pres">
      <dgm:prSet presAssocID="{2DEC579C-3BBF-4587-A9D6-BF64AE5B0610}" presName="sibTrans" presStyleLbl="sibTrans2D1" presStyleIdx="0" presStyleCnt="0"/>
      <dgm:spPr/>
    </dgm:pt>
    <dgm:pt modelId="{47B49A32-B712-432C-A675-0CCA4F1E93E8}" type="pres">
      <dgm:prSet presAssocID="{63A7FCB8-9FC0-4577-A845-6DFA2057A44F}" presName="compNode" presStyleCnt="0"/>
      <dgm:spPr/>
    </dgm:pt>
    <dgm:pt modelId="{58B9D80F-5D7F-4020-A89B-51DAB3EC509A}" type="pres">
      <dgm:prSet presAssocID="{63A7FCB8-9FC0-4577-A845-6DFA2057A44F}" presName="childRect" presStyleLbl="bgAcc1" presStyleIdx="2" presStyleCnt="3">
        <dgm:presLayoutVars>
          <dgm:bulletEnabled val="1"/>
        </dgm:presLayoutVars>
      </dgm:prSet>
      <dgm:spPr/>
    </dgm:pt>
    <dgm:pt modelId="{181E5B1B-A9EA-4543-9630-318700597440}" type="pres">
      <dgm:prSet presAssocID="{63A7FCB8-9FC0-4577-A845-6DFA2057A44F}" presName="parentText" presStyleLbl="node1" presStyleIdx="0" presStyleCnt="0">
        <dgm:presLayoutVars>
          <dgm:chMax val="0"/>
          <dgm:bulletEnabled val="1"/>
        </dgm:presLayoutVars>
      </dgm:prSet>
      <dgm:spPr/>
    </dgm:pt>
    <dgm:pt modelId="{20EC2622-CA98-4195-B564-F74326E2E0D4}" type="pres">
      <dgm:prSet presAssocID="{63A7FCB8-9FC0-4577-A845-6DFA2057A44F}" presName="parentRect" presStyleLbl="alignNode1" presStyleIdx="2" presStyleCnt="3"/>
      <dgm:spPr/>
    </dgm:pt>
    <dgm:pt modelId="{3ACA7333-6BD7-4D66-B7A8-629DE5165DA4}" type="pres">
      <dgm:prSet presAssocID="{63A7FCB8-9FC0-4577-A845-6DFA2057A44F}"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elo 3 com preenchimento sólido"/>
        </a:ext>
      </dgm:extLst>
    </dgm:pt>
  </dgm:ptLst>
  <dgm:cxnLst>
    <dgm:cxn modelId="{F4543504-856C-4493-B246-61B147AF4C1B}" type="presOf" srcId="{E3A043B7-E921-4F1D-820E-E0C78BCDD23A}" destId="{E9E78DD3-3224-4593-A9D5-CC569ECCF4C7}" srcOrd="0" destOrd="0" presId="urn:microsoft.com/office/officeart/2005/8/layout/bList2"/>
    <dgm:cxn modelId="{BF697A0D-245B-406B-B9C5-4B19D6C09E4F}" srcId="{F6592D10-FACB-452B-ABCC-4C9D1461A198}" destId="{BF97C64A-2071-4659-9369-A8F54DC81C54}" srcOrd="0" destOrd="0" parTransId="{675C713A-2458-4153-B490-45F16B881FCF}" sibTransId="{D11C1FA1-73B7-4255-BBA1-079009CD6BC4}"/>
    <dgm:cxn modelId="{46037819-4ADD-497B-8FB7-BAAF2E4D6B94}" type="presOf" srcId="{D11C1FA1-73B7-4255-BBA1-079009CD6BC4}" destId="{87033F0F-8FF9-4E23-8A27-FF1FD7435CC8}" srcOrd="0" destOrd="0" presId="urn:microsoft.com/office/officeart/2005/8/layout/bList2"/>
    <dgm:cxn modelId="{8511FA23-61F6-4948-8967-960697F6E66F}" type="presOf" srcId="{2DEC579C-3BBF-4587-A9D6-BF64AE5B0610}" destId="{FA9FAFC2-30AE-4CC8-928B-66F6741F4187}" srcOrd="0" destOrd="0" presId="urn:microsoft.com/office/officeart/2005/8/layout/bList2"/>
    <dgm:cxn modelId="{7C048A27-199B-4D63-992F-D30C20396DF7}" type="presOf" srcId="{F6592D10-FACB-452B-ABCC-4C9D1461A198}" destId="{E40F7E4A-B68E-49E8-B7CB-75BA52C30952}" srcOrd="0" destOrd="0" presId="urn:microsoft.com/office/officeart/2005/8/layout/bList2"/>
    <dgm:cxn modelId="{D7A3E43E-F41D-44BE-A089-9E2FCC2BD6BE}" type="presOf" srcId="{6A184828-D323-4755-8A2C-6E326638B8DB}" destId="{6C7B2C8B-03CE-4E7C-87EA-E65D910E6645}" srcOrd="0" destOrd="0" presId="urn:microsoft.com/office/officeart/2005/8/layout/bList2"/>
    <dgm:cxn modelId="{56006B45-48ED-405F-BDC1-C56C6BD1A250}" srcId="{BF97C64A-2071-4659-9369-A8F54DC81C54}" destId="{E3A043B7-E921-4F1D-820E-E0C78BCDD23A}" srcOrd="0" destOrd="0" parTransId="{32173914-300A-4728-BAD7-11C6F090EECF}" sibTransId="{57A58342-DE08-465A-9B45-3BEDE72E6BD7}"/>
    <dgm:cxn modelId="{812B4349-C244-4FEA-B9B1-60E15457C4FB}" type="presOf" srcId="{63A7FCB8-9FC0-4577-A845-6DFA2057A44F}" destId="{20EC2622-CA98-4195-B564-F74326E2E0D4}" srcOrd="1" destOrd="0" presId="urn:microsoft.com/office/officeart/2005/8/layout/bList2"/>
    <dgm:cxn modelId="{7AAF1170-D402-4CA3-BA8C-C7225359CE1F}" type="presOf" srcId="{BF97C64A-2071-4659-9369-A8F54DC81C54}" destId="{35BBF41C-E64F-4E23-8896-8786DC158F7C}" srcOrd="0" destOrd="0" presId="urn:microsoft.com/office/officeart/2005/8/layout/bList2"/>
    <dgm:cxn modelId="{5BE3D678-5F85-455E-B89A-F7B532B3B368}" type="presOf" srcId="{AB165D56-0E7A-49EB-8218-38BF402DCB70}" destId="{58B9D80F-5D7F-4020-A89B-51DAB3EC509A}" srcOrd="0" destOrd="0" presId="urn:microsoft.com/office/officeart/2005/8/layout/bList2"/>
    <dgm:cxn modelId="{794E0D80-7BA5-4DF2-97A3-8DD1AB07B169}" type="presOf" srcId="{C195C556-1409-47B6-B8A9-DFAF20D294D5}" destId="{787EB74E-D4E2-4239-8E7B-F8311A408A28}" srcOrd="0" destOrd="0" presId="urn:microsoft.com/office/officeart/2005/8/layout/bList2"/>
    <dgm:cxn modelId="{83C4B580-48F5-4906-80AC-DA985431D481}" type="presOf" srcId="{BF97C64A-2071-4659-9369-A8F54DC81C54}" destId="{64FED31C-AC2C-47F4-970F-ADD3CA397241}" srcOrd="1" destOrd="0" presId="urn:microsoft.com/office/officeart/2005/8/layout/bList2"/>
    <dgm:cxn modelId="{AFE9628B-2085-4CAE-93E2-9340AFA3ECFA}" srcId="{F6592D10-FACB-452B-ABCC-4C9D1461A198}" destId="{6A184828-D323-4755-8A2C-6E326638B8DB}" srcOrd="1" destOrd="0" parTransId="{27BE2375-5BD2-4D5F-9760-AB508618ED3E}" sibTransId="{2DEC579C-3BBF-4587-A9D6-BF64AE5B0610}"/>
    <dgm:cxn modelId="{AF2352A2-C4E3-473C-8325-EED34A46E524}" srcId="{63A7FCB8-9FC0-4577-A845-6DFA2057A44F}" destId="{AB165D56-0E7A-49EB-8218-38BF402DCB70}" srcOrd="0" destOrd="0" parTransId="{52AD16A3-2DAA-4C64-A65D-D89A2897FAC3}" sibTransId="{0D539ED0-FD3B-4390-8AEC-2025F3B72252}"/>
    <dgm:cxn modelId="{C460A4AE-D5DC-41D6-B6D6-2AED08CF3969}" type="presOf" srcId="{6A184828-D323-4755-8A2C-6E326638B8DB}" destId="{66EFB6EC-56B3-4DA3-A7F9-ADA0E2E14616}" srcOrd="1" destOrd="0" presId="urn:microsoft.com/office/officeart/2005/8/layout/bList2"/>
    <dgm:cxn modelId="{956516BE-2048-446D-BF6C-222AB8247064}" srcId="{6A184828-D323-4755-8A2C-6E326638B8DB}" destId="{C195C556-1409-47B6-B8A9-DFAF20D294D5}" srcOrd="0" destOrd="0" parTransId="{81AF3589-1954-4355-91A5-A2A457AC2A8C}" sibTransId="{9A02A0B1-9FC8-4CCD-A679-5FD1B9C44D63}"/>
    <dgm:cxn modelId="{D984E2DE-10B5-4311-A269-BA6DFD7A332C}" type="presOf" srcId="{63A7FCB8-9FC0-4577-A845-6DFA2057A44F}" destId="{181E5B1B-A9EA-4543-9630-318700597440}" srcOrd="0" destOrd="0" presId="urn:microsoft.com/office/officeart/2005/8/layout/bList2"/>
    <dgm:cxn modelId="{86A763F7-66D4-4E31-B13D-8BC83BC7881C}" srcId="{F6592D10-FACB-452B-ABCC-4C9D1461A198}" destId="{63A7FCB8-9FC0-4577-A845-6DFA2057A44F}" srcOrd="2" destOrd="0" parTransId="{FE3E05B3-6A16-4F6C-8A13-91819D48DE3C}" sibTransId="{BAF3138B-C857-440A-9014-4A246B323EF4}"/>
    <dgm:cxn modelId="{FB09B84E-228D-43C9-817F-4B13ADAE5B6C}" type="presParOf" srcId="{E40F7E4A-B68E-49E8-B7CB-75BA52C30952}" destId="{0EC8EC21-D79D-46F1-A02F-4D4FA04F8212}" srcOrd="0" destOrd="0" presId="urn:microsoft.com/office/officeart/2005/8/layout/bList2"/>
    <dgm:cxn modelId="{970BE1E1-D23C-4589-B7F6-D5F188BEEA55}" type="presParOf" srcId="{0EC8EC21-D79D-46F1-A02F-4D4FA04F8212}" destId="{E9E78DD3-3224-4593-A9D5-CC569ECCF4C7}" srcOrd="0" destOrd="0" presId="urn:microsoft.com/office/officeart/2005/8/layout/bList2"/>
    <dgm:cxn modelId="{B896AB2A-0668-489C-9E00-075536D43191}" type="presParOf" srcId="{0EC8EC21-D79D-46F1-A02F-4D4FA04F8212}" destId="{35BBF41C-E64F-4E23-8896-8786DC158F7C}" srcOrd="1" destOrd="0" presId="urn:microsoft.com/office/officeart/2005/8/layout/bList2"/>
    <dgm:cxn modelId="{82B2A7DE-6010-45F5-A6EC-F89306743968}" type="presParOf" srcId="{0EC8EC21-D79D-46F1-A02F-4D4FA04F8212}" destId="{64FED31C-AC2C-47F4-970F-ADD3CA397241}" srcOrd="2" destOrd="0" presId="urn:microsoft.com/office/officeart/2005/8/layout/bList2"/>
    <dgm:cxn modelId="{A0C4C6B9-92DE-48B8-93D6-74054FE6D1C2}" type="presParOf" srcId="{0EC8EC21-D79D-46F1-A02F-4D4FA04F8212}" destId="{71DEE087-DC71-46B9-BA23-4AEBADBB07E1}" srcOrd="3" destOrd="0" presId="urn:microsoft.com/office/officeart/2005/8/layout/bList2"/>
    <dgm:cxn modelId="{63188510-1CCF-46EC-A945-6380CAC0A211}" type="presParOf" srcId="{E40F7E4A-B68E-49E8-B7CB-75BA52C30952}" destId="{87033F0F-8FF9-4E23-8A27-FF1FD7435CC8}" srcOrd="1" destOrd="0" presId="urn:microsoft.com/office/officeart/2005/8/layout/bList2"/>
    <dgm:cxn modelId="{B8859D1E-07BD-4E87-8766-9BD197DF1BE3}" type="presParOf" srcId="{E40F7E4A-B68E-49E8-B7CB-75BA52C30952}" destId="{66D1CFF2-00CC-47A2-9E3B-F01D2CE6ACF1}" srcOrd="2" destOrd="0" presId="urn:microsoft.com/office/officeart/2005/8/layout/bList2"/>
    <dgm:cxn modelId="{0068EFE1-720C-404D-ABAE-59771DCAED71}" type="presParOf" srcId="{66D1CFF2-00CC-47A2-9E3B-F01D2CE6ACF1}" destId="{787EB74E-D4E2-4239-8E7B-F8311A408A28}" srcOrd="0" destOrd="0" presId="urn:microsoft.com/office/officeart/2005/8/layout/bList2"/>
    <dgm:cxn modelId="{736EF89D-E3ED-4E91-96D1-06379F750F42}" type="presParOf" srcId="{66D1CFF2-00CC-47A2-9E3B-F01D2CE6ACF1}" destId="{6C7B2C8B-03CE-4E7C-87EA-E65D910E6645}" srcOrd="1" destOrd="0" presId="urn:microsoft.com/office/officeart/2005/8/layout/bList2"/>
    <dgm:cxn modelId="{E870641A-964B-4A98-B10C-1789B930DFB2}" type="presParOf" srcId="{66D1CFF2-00CC-47A2-9E3B-F01D2CE6ACF1}" destId="{66EFB6EC-56B3-4DA3-A7F9-ADA0E2E14616}" srcOrd="2" destOrd="0" presId="urn:microsoft.com/office/officeart/2005/8/layout/bList2"/>
    <dgm:cxn modelId="{4EE468C2-02EA-4570-AF56-1DA2602A1CD4}" type="presParOf" srcId="{66D1CFF2-00CC-47A2-9E3B-F01D2CE6ACF1}" destId="{5ECA6387-A3D9-4974-9565-44C7CBA942AE}" srcOrd="3" destOrd="0" presId="urn:microsoft.com/office/officeart/2005/8/layout/bList2"/>
    <dgm:cxn modelId="{4743F28E-73A5-493E-80CC-50FF0C091ECC}" type="presParOf" srcId="{E40F7E4A-B68E-49E8-B7CB-75BA52C30952}" destId="{FA9FAFC2-30AE-4CC8-928B-66F6741F4187}" srcOrd="3" destOrd="0" presId="urn:microsoft.com/office/officeart/2005/8/layout/bList2"/>
    <dgm:cxn modelId="{962B5A91-E459-4CC4-A389-78E23945D4E0}" type="presParOf" srcId="{E40F7E4A-B68E-49E8-B7CB-75BA52C30952}" destId="{47B49A32-B712-432C-A675-0CCA4F1E93E8}" srcOrd="4" destOrd="0" presId="urn:microsoft.com/office/officeart/2005/8/layout/bList2"/>
    <dgm:cxn modelId="{DCCB0E67-CFF0-4634-94B4-C332E5550E7E}" type="presParOf" srcId="{47B49A32-B712-432C-A675-0CCA4F1E93E8}" destId="{58B9D80F-5D7F-4020-A89B-51DAB3EC509A}" srcOrd="0" destOrd="0" presId="urn:microsoft.com/office/officeart/2005/8/layout/bList2"/>
    <dgm:cxn modelId="{926ACFAE-82F0-465E-B87D-C902B2C76585}" type="presParOf" srcId="{47B49A32-B712-432C-A675-0CCA4F1E93E8}" destId="{181E5B1B-A9EA-4543-9630-318700597440}" srcOrd="1" destOrd="0" presId="urn:microsoft.com/office/officeart/2005/8/layout/bList2"/>
    <dgm:cxn modelId="{B76B1A51-072A-4239-9B19-E969B91A0BA6}" type="presParOf" srcId="{47B49A32-B712-432C-A675-0CCA4F1E93E8}" destId="{20EC2622-CA98-4195-B564-F74326E2E0D4}" srcOrd="2" destOrd="0" presId="urn:microsoft.com/office/officeart/2005/8/layout/bList2"/>
    <dgm:cxn modelId="{FC7DD152-6B34-4BE3-A304-D8B9E9DD3F88}" type="presParOf" srcId="{47B49A32-B712-432C-A675-0CCA4F1E93E8}" destId="{3ACA7333-6BD7-4D66-B7A8-629DE5165DA4}"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592D10-FACB-452B-ABCC-4C9D1461A198}" type="doc">
      <dgm:prSet loTypeId="urn:microsoft.com/office/officeart/2005/8/layout/bList2" loCatId="list" qsTypeId="urn:microsoft.com/office/officeart/2005/8/quickstyle/simple1" qsCatId="simple" csTypeId="urn:microsoft.com/office/officeart/2005/8/colors/accent1_2" csCatId="accent1" phldr="1"/>
      <dgm:spPr/>
    </dgm:pt>
    <dgm:pt modelId="{BF97C64A-2071-4659-9369-A8F54DC81C54}">
      <dgm:prSet phldrT="[Texto]" custT="1"/>
      <dgm:spPr/>
      <dgm:t>
        <a:bodyPr/>
        <a:lstStyle/>
        <a:p>
          <a:r>
            <a:rPr lang="pt-BR" sz="1600" dirty="0">
              <a:latin typeface="Calibri" panose="020F0502020204030204" pitchFamily="34" charset="0"/>
              <a:ea typeface="Calibri" panose="020F0502020204030204" pitchFamily="34" charset="0"/>
              <a:cs typeface="Times New Roman" panose="02020603050405020304" pitchFamily="18" charset="0"/>
            </a:rPr>
            <a:t>§1º, do Art. 211</a:t>
          </a:r>
          <a:endParaRPr lang="pt-BR" sz="1600" dirty="0">
            <a:latin typeface="+mn-lt"/>
          </a:endParaRPr>
        </a:p>
      </dgm:t>
    </dgm:pt>
    <dgm:pt modelId="{675C713A-2458-4153-B490-45F16B881FCF}" type="parTrans" cxnId="{BF697A0D-245B-406B-B9C5-4B19D6C09E4F}">
      <dgm:prSet/>
      <dgm:spPr/>
      <dgm:t>
        <a:bodyPr/>
        <a:lstStyle/>
        <a:p>
          <a:endParaRPr lang="pt-BR" sz="1600">
            <a:latin typeface="+mn-lt"/>
          </a:endParaRPr>
        </a:p>
      </dgm:t>
    </dgm:pt>
    <dgm:pt modelId="{D11C1FA1-73B7-4255-BBA1-079009CD6BC4}" type="sibTrans" cxnId="{BF697A0D-245B-406B-B9C5-4B19D6C09E4F}">
      <dgm:prSet/>
      <dgm:spPr/>
      <dgm:t>
        <a:bodyPr/>
        <a:lstStyle/>
        <a:p>
          <a:endParaRPr lang="pt-BR" sz="1600">
            <a:latin typeface="+mn-lt"/>
          </a:endParaRPr>
        </a:p>
      </dgm:t>
    </dgm:pt>
    <dgm:pt modelId="{6A184828-D323-4755-8A2C-6E326638B8DB}">
      <dgm:prSet phldrT="[Texto]" custT="1"/>
      <dgm:spPr/>
      <dgm:t>
        <a:bodyPr/>
        <a:lstStyle/>
        <a:p>
          <a:r>
            <a:rPr lang="pt-BR" sz="1600" dirty="0">
              <a:latin typeface="Calibri" panose="020F0502020204030204" pitchFamily="34" charset="0"/>
              <a:ea typeface="Calibri" panose="020F0502020204030204" pitchFamily="34" charset="0"/>
              <a:cs typeface="Times New Roman" panose="02020603050405020304" pitchFamily="18" charset="0"/>
            </a:rPr>
            <a:t>§1º, do Art. 211</a:t>
          </a:r>
          <a:endParaRPr lang="pt-BR" sz="1600" dirty="0">
            <a:latin typeface="+mn-lt"/>
          </a:endParaRPr>
        </a:p>
      </dgm:t>
    </dgm:pt>
    <dgm:pt modelId="{27BE2375-5BD2-4D5F-9760-AB508618ED3E}" type="parTrans" cxnId="{AFE9628B-2085-4CAE-93E2-9340AFA3ECFA}">
      <dgm:prSet/>
      <dgm:spPr/>
      <dgm:t>
        <a:bodyPr/>
        <a:lstStyle/>
        <a:p>
          <a:endParaRPr lang="pt-BR" sz="1600">
            <a:latin typeface="+mn-lt"/>
          </a:endParaRPr>
        </a:p>
      </dgm:t>
    </dgm:pt>
    <dgm:pt modelId="{2DEC579C-3BBF-4587-A9D6-BF64AE5B0610}" type="sibTrans" cxnId="{AFE9628B-2085-4CAE-93E2-9340AFA3ECFA}">
      <dgm:prSet/>
      <dgm:spPr/>
      <dgm:t>
        <a:bodyPr/>
        <a:lstStyle/>
        <a:p>
          <a:endParaRPr lang="pt-BR" sz="1600">
            <a:latin typeface="+mn-lt"/>
          </a:endParaRPr>
        </a:p>
      </dgm:t>
    </dgm:pt>
    <dgm:pt modelId="{63A7FCB8-9FC0-4577-A845-6DFA2057A44F}">
      <dgm:prSet phldrT="[Texto]" custT="1"/>
      <dgm:spPr/>
      <dgm:t>
        <a:bodyPr/>
        <a:lstStyle/>
        <a:p>
          <a:r>
            <a:rPr lang="pt-BR" sz="1600" dirty="0">
              <a:latin typeface="Calibri" panose="020F0502020204030204" pitchFamily="34" charset="0"/>
              <a:ea typeface="Calibri" panose="020F0502020204030204" pitchFamily="34" charset="0"/>
              <a:cs typeface="Times New Roman" panose="02020603050405020304" pitchFamily="18" charset="0"/>
            </a:rPr>
            <a:t>§§ 2º e 3º, do Art. 211</a:t>
          </a:r>
          <a:endParaRPr lang="pt-BR" sz="1600" dirty="0">
            <a:latin typeface="+mn-lt"/>
          </a:endParaRPr>
        </a:p>
      </dgm:t>
    </dgm:pt>
    <dgm:pt modelId="{FE3E05B3-6A16-4F6C-8A13-91819D48DE3C}" type="parTrans" cxnId="{86A763F7-66D4-4E31-B13D-8BC83BC7881C}">
      <dgm:prSet/>
      <dgm:spPr/>
      <dgm:t>
        <a:bodyPr/>
        <a:lstStyle/>
        <a:p>
          <a:endParaRPr lang="pt-BR" sz="1600">
            <a:latin typeface="+mn-lt"/>
          </a:endParaRPr>
        </a:p>
      </dgm:t>
    </dgm:pt>
    <dgm:pt modelId="{BAF3138B-C857-440A-9014-4A246B323EF4}" type="sibTrans" cxnId="{86A763F7-66D4-4E31-B13D-8BC83BC7881C}">
      <dgm:prSet/>
      <dgm:spPr/>
      <dgm:t>
        <a:bodyPr/>
        <a:lstStyle/>
        <a:p>
          <a:endParaRPr lang="pt-BR" sz="1600">
            <a:latin typeface="+mn-lt"/>
          </a:endParaRPr>
        </a:p>
      </dgm:t>
    </dgm:pt>
    <dgm:pt modelId="{E3A043B7-E921-4F1D-820E-E0C78BCDD23A}">
      <dgm:prSet custT="1"/>
      <dgm:spPr/>
      <dgm:t>
        <a:bodyPr/>
        <a:lstStyle/>
        <a:p>
          <a:r>
            <a:rPr lang="pt-BR" sz="1600" dirty="0">
              <a:latin typeface="+mn-lt"/>
            </a:rPr>
            <a:t>Função da União: supletiva e  redistributiva</a:t>
          </a:r>
        </a:p>
      </dgm:t>
    </dgm:pt>
    <dgm:pt modelId="{32173914-300A-4728-BAD7-11C6F090EECF}" type="parTrans" cxnId="{56006B45-48ED-405F-BDC1-C56C6BD1A250}">
      <dgm:prSet/>
      <dgm:spPr/>
      <dgm:t>
        <a:bodyPr/>
        <a:lstStyle/>
        <a:p>
          <a:endParaRPr lang="pt-BR" sz="1600">
            <a:latin typeface="+mn-lt"/>
          </a:endParaRPr>
        </a:p>
      </dgm:t>
    </dgm:pt>
    <dgm:pt modelId="{57A58342-DE08-465A-9B45-3BEDE72E6BD7}" type="sibTrans" cxnId="{56006B45-48ED-405F-BDC1-C56C6BD1A250}">
      <dgm:prSet/>
      <dgm:spPr/>
      <dgm:t>
        <a:bodyPr/>
        <a:lstStyle/>
        <a:p>
          <a:endParaRPr lang="pt-BR" sz="1600">
            <a:latin typeface="+mn-lt"/>
          </a:endParaRPr>
        </a:p>
      </dgm:t>
    </dgm:pt>
    <dgm:pt modelId="{C195C556-1409-47B6-B8A9-DFAF20D294D5}">
      <dgm:prSet custT="1"/>
      <dgm:spPr/>
      <dgm:t>
        <a:bodyPr/>
        <a:lstStyle/>
        <a:p>
          <a:r>
            <a:rPr lang="pt-BR" sz="1600" dirty="0">
              <a:latin typeface="+mn-lt"/>
            </a:rPr>
            <a:t>Função da União: equalização de oportunidades; padrão mínimo de qualidade do ensino</a:t>
          </a:r>
        </a:p>
      </dgm:t>
    </dgm:pt>
    <dgm:pt modelId="{81AF3589-1954-4355-91A5-A2A457AC2A8C}" type="parTrans" cxnId="{956516BE-2048-446D-BF6C-222AB8247064}">
      <dgm:prSet/>
      <dgm:spPr/>
      <dgm:t>
        <a:bodyPr/>
        <a:lstStyle/>
        <a:p>
          <a:endParaRPr lang="pt-BR" sz="1600">
            <a:latin typeface="+mn-lt"/>
          </a:endParaRPr>
        </a:p>
      </dgm:t>
    </dgm:pt>
    <dgm:pt modelId="{9A02A0B1-9FC8-4CCD-A679-5FD1B9C44D63}" type="sibTrans" cxnId="{956516BE-2048-446D-BF6C-222AB8247064}">
      <dgm:prSet/>
      <dgm:spPr/>
      <dgm:t>
        <a:bodyPr/>
        <a:lstStyle/>
        <a:p>
          <a:endParaRPr lang="pt-BR" sz="1600">
            <a:latin typeface="+mn-lt"/>
          </a:endParaRPr>
        </a:p>
      </dgm:t>
    </dgm:pt>
    <dgm:pt modelId="{AB165D56-0E7A-49EB-8218-38BF402DCB70}">
      <dgm:prSet custT="1"/>
      <dgm:spPr/>
      <dgm:t>
        <a:bodyPr/>
        <a:lstStyle/>
        <a:p>
          <a:r>
            <a:rPr lang="pt-BR" sz="1600" dirty="0">
              <a:latin typeface="+mn-lt"/>
            </a:rPr>
            <a:t>Município</a:t>
          </a:r>
          <a:r>
            <a:rPr lang="pt-BR" sz="1600" baseline="0" dirty="0">
              <a:latin typeface="+mn-lt"/>
            </a:rPr>
            <a:t> – prioritariamente E.I e E.F.</a:t>
          </a:r>
          <a:endParaRPr lang="pt-BR" sz="1600" dirty="0">
            <a:latin typeface="+mn-lt"/>
          </a:endParaRPr>
        </a:p>
      </dgm:t>
    </dgm:pt>
    <dgm:pt modelId="{52AD16A3-2DAA-4C64-A65D-D89A2897FAC3}" type="parTrans" cxnId="{AF2352A2-C4E3-473C-8325-EED34A46E524}">
      <dgm:prSet/>
      <dgm:spPr/>
      <dgm:t>
        <a:bodyPr/>
        <a:lstStyle/>
        <a:p>
          <a:endParaRPr lang="pt-BR" sz="1600">
            <a:latin typeface="+mn-lt"/>
          </a:endParaRPr>
        </a:p>
      </dgm:t>
    </dgm:pt>
    <dgm:pt modelId="{0D539ED0-FD3B-4390-8AEC-2025F3B72252}" type="sibTrans" cxnId="{AF2352A2-C4E3-473C-8325-EED34A46E524}">
      <dgm:prSet/>
      <dgm:spPr/>
      <dgm:t>
        <a:bodyPr/>
        <a:lstStyle/>
        <a:p>
          <a:endParaRPr lang="pt-BR" sz="1600">
            <a:latin typeface="+mn-lt"/>
          </a:endParaRPr>
        </a:p>
      </dgm:t>
    </dgm:pt>
    <dgm:pt modelId="{524E2033-72B6-473E-9A39-5CB941A1B9B3}">
      <dgm:prSet custT="1"/>
      <dgm:spPr/>
      <dgm:t>
        <a:bodyPr/>
        <a:lstStyle/>
        <a:p>
          <a:r>
            <a:rPr lang="pt-BR" sz="1600" dirty="0">
              <a:latin typeface="+mn-lt"/>
            </a:rPr>
            <a:t>Estados – prioritariamente E.F. e E.M.</a:t>
          </a:r>
        </a:p>
      </dgm:t>
    </dgm:pt>
    <dgm:pt modelId="{156EAAD9-9218-4E20-B99D-7967F17F1533}" type="parTrans" cxnId="{19D560DF-6F0E-43A3-8CB7-B2FC643FA523}">
      <dgm:prSet/>
      <dgm:spPr/>
      <dgm:t>
        <a:bodyPr/>
        <a:lstStyle/>
        <a:p>
          <a:endParaRPr lang="pt-BR"/>
        </a:p>
      </dgm:t>
    </dgm:pt>
    <dgm:pt modelId="{8E882ED4-F72A-49E4-A372-F5C5E62BF5F7}" type="sibTrans" cxnId="{19D560DF-6F0E-43A3-8CB7-B2FC643FA523}">
      <dgm:prSet/>
      <dgm:spPr/>
      <dgm:t>
        <a:bodyPr/>
        <a:lstStyle/>
        <a:p>
          <a:endParaRPr lang="pt-BR"/>
        </a:p>
      </dgm:t>
    </dgm:pt>
    <dgm:pt modelId="{E40F7E4A-B68E-49E8-B7CB-75BA52C30952}" type="pres">
      <dgm:prSet presAssocID="{F6592D10-FACB-452B-ABCC-4C9D1461A198}" presName="diagram" presStyleCnt="0">
        <dgm:presLayoutVars>
          <dgm:dir/>
          <dgm:animLvl val="lvl"/>
          <dgm:resizeHandles val="exact"/>
        </dgm:presLayoutVars>
      </dgm:prSet>
      <dgm:spPr/>
    </dgm:pt>
    <dgm:pt modelId="{0EC8EC21-D79D-46F1-A02F-4D4FA04F8212}" type="pres">
      <dgm:prSet presAssocID="{BF97C64A-2071-4659-9369-A8F54DC81C54}" presName="compNode" presStyleCnt="0"/>
      <dgm:spPr/>
    </dgm:pt>
    <dgm:pt modelId="{E9E78DD3-3224-4593-A9D5-CC569ECCF4C7}" type="pres">
      <dgm:prSet presAssocID="{BF97C64A-2071-4659-9369-A8F54DC81C54}" presName="childRect" presStyleLbl="bgAcc1" presStyleIdx="0" presStyleCnt="3">
        <dgm:presLayoutVars>
          <dgm:bulletEnabled val="1"/>
        </dgm:presLayoutVars>
      </dgm:prSet>
      <dgm:spPr/>
    </dgm:pt>
    <dgm:pt modelId="{35BBF41C-E64F-4E23-8896-8786DC158F7C}" type="pres">
      <dgm:prSet presAssocID="{BF97C64A-2071-4659-9369-A8F54DC81C54}" presName="parentText" presStyleLbl="node1" presStyleIdx="0" presStyleCnt="0">
        <dgm:presLayoutVars>
          <dgm:chMax val="0"/>
          <dgm:bulletEnabled val="1"/>
        </dgm:presLayoutVars>
      </dgm:prSet>
      <dgm:spPr/>
    </dgm:pt>
    <dgm:pt modelId="{64FED31C-AC2C-47F4-970F-ADD3CA397241}" type="pres">
      <dgm:prSet presAssocID="{BF97C64A-2071-4659-9369-A8F54DC81C54}" presName="parentRect" presStyleLbl="alignNode1" presStyleIdx="0" presStyleCnt="3"/>
      <dgm:spPr/>
    </dgm:pt>
    <dgm:pt modelId="{71DEE087-DC71-46B9-BA23-4AEBADBB07E1}" type="pres">
      <dgm:prSet presAssocID="{BF97C64A-2071-4659-9369-A8F54DC81C54}"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elo 4 com preenchimento sólido"/>
        </a:ext>
      </dgm:extLst>
    </dgm:pt>
    <dgm:pt modelId="{87033F0F-8FF9-4E23-8A27-FF1FD7435CC8}" type="pres">
      <dgm:prSet presAssocID="{D11C1FA1-73B7-4255-BBA1-079009CD6BC4}" presName="sibTrans" presStyleLbl="sibTrans2D1" presStyleIdx="0" presStyleCnt="0"/>
      <dgm:spPr/>
    </dgm:pt>
    <dgm:pt modelId="{66D1CFF2-00CC-47A2-9E3B-F01D2CE6ACF1}" type="pres">
      <dgm:prSet presAssocID="{6A184828-D323-4755-8A2C-6E326638B8DB}" presName="compNode" presStyleCnt="0"/>
      <dgm:spPr/>
    </dgm:pt>
    <dgm:pt modelId="{787EB74E-D4E2-4239-8E7B-F8311A408A28}" type="pres">
      <dgm:prSet presAssocID="{6A184828-D323-4755-8A2C-6E326638B8DB}" presName="childRect" presStyleLbl="bgAcc1" presStyleIdx="1" presStyleCnt="3">
        <dgm:presLayoutVars>
          <dgm:bulletEnabled val="1"/>
        </dgm:presLayoutVars>
      </dgm:prSet>
      <dgm:spPr/>
    </dgm:pt>
    <dgm:pt modelId="{6C7B2C8B-03CE-4E7C-87EA-E65D910E6645}" type="pres">
      <dgm:prSet presAssocID="{6A184828-D323-4755-8A2C-6E326638B8DB}" presName="parentText" presStyleLbl="node1" presStyleIdx="0" presStyleCnt="0">
        <dgm:presLayoutVars>
          <dgm:chMax val="0"/>
          <dgm:bulletEnabled val="1"/>
        </dgm:presLayoutVars>
      </dgm:prSet>
      <dgm:spPr/>
    </dgm:pt>
    <dgm:pt modelId="{66EFB6EC-56B3-4DA3-A7F9-ADA0E2E14616}" type="pres">
      <dgm:prSet presAssocID="{6A184828-D323-4755-8A2C-6E326638B8DB}" presName="parentRect" presStyleLbl="alignNode1" presStyleIdx="1" presStyleCnt="3"/>
      <dgm:spPr/>
    </dgm:pt>
    <dgm:pt modelId="{5ECA6387-A3D9-4974-9565-44C7CBA942AE}" type="pres">
      <dgm:prSet presAssocID="{6A184828-D323-4755-8A2C-6E326638B8DB}"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elo 5 com preenchimento sólido"/>
        </a:ext>
      </dgm:extLst>
    </dgm:pt>
    <dgm:pt modelId="{FA9FAFC2-30AE-4CC8-928B-66F6741F4187}" type="pres">
      <dgm:prSet presAssocID="{2DEC579C-3BBF-4587-A9D6-BF64AE5B0610}" presName="sibTrans" presStyleLbl="sibTrans2D1" presStyleIdx="0" presStyleCnt="0"/>
      <dgm:spPr/>
    </dgm:pt>
    <dgm:pt modelId="{47B49A32-B712-432C-A675-0CCA4F1E93E8}" type="pres">
      <dgm:prSet presAssocID="{63A7FCB8-9FC0-4577-A845-6DFA2057A44F}" presName="compNode" presStyleCnt="0"/>
      <dgm:spPr/>
    </dgm:pt>
    <dgm:pt modelId="{58B9D80F-5D7F-4020-A89B-51DAB3EC509A}" type="pres">
      <dgm:prSet presAssocID="{63A7FCB8-9FC0-4577-A845-6DFA2057A44F}" presName="childRect" presStyleLbl="bgAcc1" presStyleIdx="2" presStyleCnt="3">
        <dgm:presLayoutVars>
          <dgm:bulletEnabled val="1"/>
        </dgm:presLayoutVars>
      </dgm:prSet>
      <dgm:spPr/>
    </dgm:pt>
    <dgm:pt modelId="{181E5B1B-A9EA-4543-9630-318700597440}" type="pres">
      <dgm:prSet presAssocID="{63A7FCB8-9FC0-4577-A845-6DFA2057A44F}" presName="parentText" presStyleLbl="node1" presStyleIdx="0" presStyleCnt="0">
        <dgm:presLayoutVars>
          <dgm:chMax val="0"/>
          <dgm:bulletEnabled val="1"/>
        </dgm:presLayoutVars>
      </dgm:prSet>
      <dgm:spPr/>
    </dgm:pt>
    <dgm:pt modelId="{20EC2622-CA98-4195-B564-F74326E2E0D4}" type="pres">
      <dgm:prSet presAssocID="{63A7FCB8-9FC0-4577-A845-6DFA2057A44F}" presName="parentRect" presStyleLbl="alignNode1" presStyleIdx="2" presStyleCnt="3"/>
      <dgm:spPr/>
    </dgm:pt>
    <dgm:pt modelId="{3ACA7333-6BD7-4D66-B7A8-629DE5165DA4}" type="pres">
      <dgm:prSet presAssocID="{63A7FCB8-9FC0-4577-A845-6DFA2057A44F}"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elo 6 com preenchimento sólido"/>
        </a:ext>
      </dgm:extLst>
    </dgm:pt>
  </dgm:ptLst>
  <dgm:cxnLst>
    <dgm:cxn modelId="{F4543504-856C-4493-B246-61B147AF4C1B}" type="presOf" srcId="{E3A043B7-E921-4F1D-820E-E0C78BCDD23A}" destId="{E9E78DD3-3224-4593-A9D5-CC569ECCF4C7}" srcOrd="0" destOrd="0" presId="urn:microsoft.com/office/officeart/2005/8/layout/bList2"/>
    <dgm:cxn modelId="{BF697A0D-245B-406B-B9C5-4B19D6C09E4F}" srcId="{F6592D10-FACB-452B-ABCC-4C9D1461A198}" destId="{BF97C64A-2071-4659-9369-A8F54DC81C54}" srcOrd="0" destOrd="0" parTransId="{675C713A-2458-4153-B490-45F16B881FCF}" sibTransId="{D11C1FA1-73B7-4255-BBA1-079009CD6BC4}"/>
    <dgm:cxn modelId="{46037819-4ADD-497B-8FB7-BAAF2E4D6B94}" type="presOf" srcId="{D11C1FA1-73B7-4255-BBA1-079009CD6BC4}" destId="{87033F0F-8FF9-4E23-8A27-FF1FD7435CC8}" srcOrd="0" destOrd="0" presId="urn:microsoft.com/office/officeart/2005/8/layout/bList2"/>
    <dgm:cxn modelId="{8511FA23-61F6-4948-8967-960697F6E66F}" type="presOf" srcId="{2DEC579C-3BBF-4587-A9D6-BF64AE5B0610}" destId="{FA9FAFC2-30AE-4CC8-928B-66F6741F4187}" srcOrd="0" destOrd="0" presId="urn:microsoft.com/office/officeart/2005/8/layout/bList2"/>
    <dgm:cxn modelId="{7C048A27-199B-4D63-992F-D30C20396DF7}" type="presOf" srcId="{F6592D10-FACB-452B-ABCC-4C9D1461A198}" destId="{E40F7E4A-B68E-49E8-B7CB-75BA52C30952}" srcOrd="0" destOrd="0" presId="urn:microsoft.com/office/officeart/2005/8/layout/bList2"/>
    <dgm:cxn modelId="{D7A3E43E-F41D-44BE-A089-9E2FCC2BD6BE}" type="presOf" srcId="{6A184828-D323-4755-8A2C-6E326638B8DB}" destId="{6C7B2C8B-03CE-4E7C-87EA-E65D910E6645}" srcOrd="0" destOrd="0" presId="urn:microsoft.com/office/officeart/2005/8/layout/bList2"/>
    <dgm:cxn modelId="{56006B45-48ED-405F-BDC1-C56C6BD1A250}" srcId="{BF97C64A-2071-4659-9369-A8F54DC81C54}" destId="{E3A043B7-E921-4F1D-820E-E0C78BCDD23A}" srcOrd="0" destOrd="0" parTransId="{32173914-300A-4728-BAD7-11C6F090EECF}" sibTransId="{57A58342-DE08-465A-9B45-3BEDE72E6BD7}"/>
    <dgm:cxn modelId="{812B4349-C244-4FEA-B9B1-60E15457C4FB}" type="presOf" srcId="{63A7FCB8-9FC0-4577-A845-6DFA2057A44F}" destId="{20EC2622-CA98-4195-B564-F74326E2E0D4}" srcOrd="1" destOrd="0" presId="urn:microsoft.com/office/officeart/2005/8/layout/bList2"/>
    <dgm:cxn modelId="{DD31FB69-3940-4E8F-96C4-358E7FCD2056}" type="presOf" srcId="{524E2033-72B6-473E-9A39-5CB941A1B9B3}" destId="{58B9D80F-5D7F-4020-A89B-51DAB3EC509A}" srcOrd="0" destOrd="1" presId="urn:microsoft.com/office/officeart/2005/8/layout/bList2"/>
    <dgm:cxn modelId="{7AAF1170-D402-4CA3-BA8C-C7225359CE1F}" type="presOf" srcId="{BF97C64A-2071-4659-9369-A8F54DC81C54}" destId="{35BBF41C-E64F-4E23-8896-8786DC158F7C}" srcOrd="0" destOrd="0" presId="urn:microsoft.com/office/officeart/2005/8/layout/bList2"/>
    <dgm:cxn modelId="{5BE3D678-5F85-455E-B89A-F7B532B3B368}" type="presOf" srcId="{AB165D56-0E7A-49EB-8218-38BF402DCB70}" destId="{58B9D80F-5D7F-4020-A89B-51DAB3EC509A}" srcOrd="0" destOrd="0" presId="urn:microsoft.com/office/officeart/2005/8/layout/bList2"/>
    <dgm:cxn modelId="{794E0D80-7BA5-4DF2-97A3-8DD1AB07B169}" type="presOf" srcId="{C195C556-1409-47B6-B8A9-DFAF20D294D5}" destId="{787EB74E-D4E2-4239-8E7B-F8311A408A28}" srcOrd="0" destOrd="0" presId="urn:microsoft.com/office/officeart/2005/8/layout/bList2"/>
    <dgm:cxn modelId="{83C4B580-48F5-4906-80AC-DA985431D481}" type="presOf" srcId="{BF97C64A-2071-4659-9369-A8F54DC81C54}" destId="{64FED31C-AC2C-47F4-970F-ADD3CA397241}" srcOrd="1" destOrd="0" presId="urn:microsoft.com/office/officeart/2005/8/layout/bList2"/>
    <dgm:cxn modelId="{AFE9628B-2085-4CAE-93E2-9340AFA3ECFA}" srcId="{F6592D10-FACB-452B-ABCC-4C9D1461A198}" destId="{6A184828-D323-4755-8A2C-6E326638B8DB}" srcOrd="1" destOrd="0" parTransId="{27BE2375-5BD2-4D5F-9760-AB508618ED3E}" sibTransId="{2DEC579C-3BBF-4587-A9D6-BF64AE5B0610}"/>
    <dgm:cxn modelId="{AF2352A2-C4E3-473C-8325-EED34A46E524}" srcId="{63A7FCB8-9FC0-4577-A845-6DFA2057A44F}" destId="{AB165D56-0E7A-49EB-8218-38BF402DCB70}" srcOrd="0" destOrd="0" parTransId="{52AD16A3-2DAA-4C64-A65D-D89A2897FAC3}" sibTransId="{0D539ED0-FD3B-4390-8AEC-2025F3B72252}"/>
    <dgm:cxn modelId="{C460A4AE-D5DC-41D6-B6D6-2AED08CF3969}" type="presOf" srcId="{6A184828-D323-4755-8A2C-6E326638B8DB}" destId="{66EFB6EC-56B3-4DA3-A7F9-ADA0E2E14616}" srcOrd="1" destOrd="0" presId="urn:microsoft.com/office/officeart/2005/8/layout/bList2"/>
    <dgm:cxn modelId="{956516BE-2048-446D-BF6C-222AB8247064}" srcId="{6A184828-D323-4755-8A2C-6E326638B8DB}" destId="{C195C556-1409-47B6-B8A9-DFAF20D294D5}" srcOrd="0" destOrd="0" parTransId="{81AF3589-1954-4355-91A5-A2A457AC2A8C}" sibTransId="{9A02A0B1-9FC8-4CCD-A679-5FD1B9C44D63}"/>
    <dgm:cxn modelId="{D984E2DE-10B5-4311-A269-BA6DFD7A332C}" type="presOf" srcId="{63A7FCB8-9FC0-4577-A845-6DFA2057A44F}" destId="{181E5B1B-A9EA-4543-9630-318700597440}" srcOrd="0" destOrd="0" presId="urn:microsoft.com/office/officeart/2005/8/layout/bList2"/>
    <dgm:cxn modelId="{19D560DF-6F0E-43A3-8CB7-B2FC643FA523}" srcId="{63A7FCB8-9FC0-4577-A845-6DFA2057A44F}" destId="{524E2033-72B6-473E-9A39-5CB941A1B9B3}" srcOrd="1" destOrd="0" parTransId="{156EAAD9-9218-4E20-B99D-7967F17F1533}" sibTransId="{8E882ED4-F72A-49E4-A372-F5C5E62BF5F7}"/>
    <dgm:cxn modelId="{86A763F7-66D4-4E31-B13D-8BC83BC7881C}" srcId="{F6592D10-FACB-452B-ABCC-4C9D1461A198}" destId="{63A7FCB8-9FC0-4577-A845-6DFA2057A44F}" srcOrd="2" destOrd="0" parTransId="{FE3E05B3-6A16-4F6C-8A13-91819D48DE3C}" sibTransId="{BAF3138B-C857-440A-9014-4A246B323EF4}"/>
    <dgm:cxn modelId="{FB09B84E-228D-43C9-817F-4B13ADAE5B6C}" type="presParOf" srcId="{E40F7E4A-B68E-49E8-B7CB-75BA52C30952}" destId="{0EC8EC21-D79D-46F1-A02F-4D4FA04F8212}" srcOrd="0" destOrd="0" presId="urn:microsoft.com/office/officeart/2005/8/layout/bList2"/>
    <dgm:cxn modelId="{970BE1E1-D23C-4589-B7F6-D5F188BEEA55}" type="presParOf" srcId="{0EC8EC21-D79D-46F1-A02F-4D4FA04F8212}" destId="{E9E78DD3-3224-4593-A9D5-CC569ECCF4C7}" srcOrd="0" destOrd="0" presId="urn:microsoft.com/office/officeart/2005/8/layout/bList2"/>
    <dgm:cxn modelId="{B896AB2A-0668-489C-9E00-075536D43191}" type="presParOf" srcId="{0EC8EC21-D79D-46F1-A02F-4D4FA04F8212}" destId="{35BBF41C-E64F-4E23-8896-8786DC158F7C}" srcOrd="1" destOrd="0" presId="urn:microsoft.com/office/officeart/2005/8/layout/bList2"/>
    <dgm:cxn modelId="{82B2A7DE-6010-45F5-A6EC-F89306743968}" type="presParOf" srcId="{0EC8EC21-D79D-46F1-A02F-4D4FA04F8212}" destId="{64FED31C-AC2C-47F4-970F-ADD3CA397241}" srcOrd="2" destOrd="0" presId="urn:microsoft.com/office/officeart/2005/8/layout/bList2"/>
    <dgm:cxn modelId="{A0C4C6B9-92DE-48B8-93D6-74054FE6D1C2}" type="presParOf" srcId="{0EC8EC21-D79D-46F1-A02F-4D4FA04F8212}" destId="{71DEE087-DC71-46B9-BA23-4AEBADBB07E1}" srcOrd="3" destOrd="0" presId="urn:microsoft.com/office/officeart/2005/8/layout/bList2"/>
    <dgm:cxn modelId="{63188510-1CCF-46EC-A945-6380CAC0A211}" type="presParOf" srcId="{E40F7E4A-B68E-49E8-B7CB-75BA52C30952}" destId="{87033F0F-8FF9-4E23-8A27-FF1FD7435CC8}" srcOrd="1" destOrd="0" presId="urn:microsoft.com/office/officeart/2005/8/layout/bList2"/>
    <dgm:cxn modelId="{B8859D1E-07BD-4E87-8766-9BD197DF1BE3}" type="presParOf" srcId="{E40F7E4A-B68E-49E8-B7CB-75BA52C30952}" destId="{66D1CFF2-00CC-47A2-9E3B-F01D2CE6ACF1}" srcOrd="2" destOrd="0" presId="urn:microsoft.com/office/officeart/2005/8/layout/bList2"/>
    <dgm:cxn modelId="{0068EFE1-720C-404D-ABAE-59771DCAED71}" type="presParOf" srcId="{66D1CFF2-00CC-47A2-9E3B-F01D2CE6ACF1}" destId="{787EB74E-D4E2-4239-8E7B-F8311A408A28}" srcOrd="0" destOrd="0" presId="urn:microsoft.com/office/officeart/2005/8/layout/bList2"/>
    <dgm:cxn modelId="{736EF89D-E3ED-4E91-96D1-06379F750F42}" type="presParOf" srcId="{66D1CFF2-00CC-47A2-9E3B-F01D2CE6ACF1}" destId="{6C7B2C8B-03CE-4E7C-87EA-E65D910E6645}" srcOrd="1" destOrd="0" presId="urn:microsoft.com/office/officeart/2005/8/layout/bList2"/>
    <dgm:cxn modelId="{E870641A-964B-4A98-B10C-1789B930DFB2}" type="presParOf" srcId="{66D1CFF2-00CC-47A2-9E3B-F01D2CE6ACF1}" destId="{66EFB6EC-56B3-4DA3-A7F9-ADA0E2E14616}" srcOrd="2" destOrd="0" presId="urn:microsoft.com/office/officeart/2005/8/layout/bList2"/>
    <dgm:cxn modelId="{4EE468C2-02EA-4570-AF56-1DA2602A1CD4}" type="presParOf" srcId="{66D1CFF2-00CC-47A2-9E3B-F01D2CE6ACF1}" destId="{5ECA6387-A3D9-4974-9565-44C7CBA942AE}" srcOrd="3" destOrd="0" presId="urn:microsoft.com/office/officeart/2005/8/layout/bList2"/>
    <dgm:cxn modelId="{4743F28E-73A5-493E-80CC-50FF0C091ECC}" type="presParOf" srcId="{E40F7E4A-B68E-49E8-B7CB-75BA52C30952}" destId="{FA9FAFC2-30AE-4CC8-928B-66F6741F4187}" srcOrd="3" destOrd="0" presId="urn:microsoft.com/office/officeart/2005/8/layout/bList2"/>
    <dgm:cxn modelId="{962B5A91-E459-4CC4-A389-78E23945D4E0}" type="presParOf" srcId="{E40F7E4A-B68E-49E8-B7CB-75BA52C30952}" destId="{47B49A32-B712-432C-A675-0CCA4F1E93E8}" srcOrd="4" destOrd="0" presId="urn:microsoft.com/office/officeart/2005/8/layout/bList2"/>
    <dgm:cxn modelId="{DCCB0E67-CFF0-4634-94B4-C332E5550E7E}" type="presParOf" srcId="{47B49A32-B712-432C-A675-0CCA4F1E93E8}" destId="{58B9D80F-5D7F-4020-A89B-51DAB3EC509A}" srcOrd="0" destOrd="0" presId="urn:microsoft.com/office/officeart/2005/8/layout/bList2"/>
    <dgm:cxn modelId="{926ACFAE-82F0-465E-B87D-C902B2C76585}" type="presParOf" srcId="{47B49A32-B712-432C-A675-0CCA4F1E93E8}" destId="{181E5B1B-A9EA-4543-9630-318700597440}" srcOrd="1" destOrd="0" presId="urn:microsoft.com/office/officeart/2005/8/layout/bList2"/>
    <dgm:cxn modelId="{B76B1A51-072A-4239-9B19-E969B91A0BA6}" type="presParOf" srcId="{47B49A32-B712-432C-A675-0CCA4F1E93E8}" destId="{20EC2622-CA98-4195-B564-F74326E2E0D4}" srcOrd="2" destOrd="0" presId="urn:microsoft.com/office/officeart/2005/8/layout/bList2"/>
    <dgm:cxn modelId="{FC7DD152-6B34-4BE3-A304-D8B9E9DD3F88}" type="presParOf" srcId="{47B49A32-B712-432C-A675-0CCA4F1E93E8}" destId="{3ACA7333-6BD7-4D66-B7A8-629DE5165DA4}" srcOrd="3" destOrd="0" presId="urn:microsoft.com/office/officeart/2005/8/layout/b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592D10-FACB-452B-ABCC-4C9D1461A198}" type="doc">
      <dgm:prSet loTypeId="urn:microsoft.com/office/officeart/2005/8/layout/bList2" loCatId="list" qsTypeId="urn:microsoft.com/office/officeart/2005/8/quickstyle/simple1" qsCatId="simple" csTypeId="urn:microsoft.com/office/officeart/2005/8/colors/accent1_2" csCatId="accent1" phldr="1"/>
      <dgm:spPr/>
    </dgm:pt>
    <dgm:pt modelId="{BF97C64A-2071-4659-9369-A8F54DC81C54}">
      <dgm:prSet phldrT="[Texto]" custT="1"/>
      <dgm:spPr/>
      <dgm:t>
        <a:bodyPr/>
        <a:lstStyle/>
        <a:p>
          <a:r>
            <a:rPr lang="pt-BR" sz="1600" dirty="0">
              <a:latin typeface="+mn-lt"/>
            </a:rPr>
            <a:t>Art. 4º</a:t>
          </a:r>
        </a:p>
      </dgm:t>
    </dgm:pt>
    <dgm:pt modelId="{675C713A-2458-4153-B490-45F16B881FCF}" type="parTrans" cxnId="{BF697A0D-245B-406B-B9C5-4B19D6C09E4F}">
      <dgm:prSet/>
      <dgm:spPr/>
      <dgm:t>
        <a:bodyPr/>
        <a:lstStyle/>
        <a:p>
          <a:endParaRPr lang="pt-BR" sz="1600">
            <a:latin typeface="+mn-lt"/>
          </a:endParaRPr>
        </a:p>
      </dgm:t>
    </dgm:pt>
    <dgm:pt modelId="{D11C1FA1-73B7-4255-BBA1-079009CD6BC4}" type="sibTrans" cxnId="{BF697A0D-245B-406B-B9C5-4B19D6C09E4F}">
      <dgm:prSet/>
      <dgm:spPr/>
      <dgm:t>
        <a:bodyPr/>
        <a:lstStyle/>
        <a:p>
          <a:endParaRPr lang="pt-BR" sz="1600">
            <a:latin typeface="+mn-lt"/>
          </a:endParaRPr>
        </a:p>
      </dgm:t>
    </dgm:pt>
    <dgm:pt modelId="{6A184828-D323-4755-8A2C-6E326638B8DB}">
      <dgm:prSet phldrT="[Texto]" custT="1"/>
      <dgm:spPr/>
      <dgm:t>
        <a:bodyPr/>
        <a:lstStyle/>
        <a:p>
          <a:r>
            <a:rPr lang="pt-BR" sz="1600" dirty="0">
              <a:latin typeface="+mn-lt"/>
              <a:ea typeface="Calibri" panose="020F0502020204030204" pitchFamily="34" charset="0"/>
              <a:cs typeface="Times New Roman" panose="02020603050405020304" pitchFamily="18" charset="0"/>
            </a:rPr>
            <a:t>§1º, do Art. 8º</a:t>
          </a:r>
          <a:endParaRPr lang="pt-BR" sz="1600" dirty="0">
            <a:latin typeface="+mn-lt"/>
          </a:endParaRPr>
        </a:p>
      </dgm:t>
    </dgm:pt>
    <dgm:pt modelId="{27BE2375-5BD2-4D5F-9760-AB508618ED3E}" type="parTrans" cxnId="{AFE9628B-2085-4CAE-93E2-9340AFA3ECFA}">
      <dgm:prSet/>
      <dgm:spPr/>
      <dgm:t>
        <a:bodyPr/>
        <a:lstStyle/>
        <a:p>
          <a:endParaRPr lang="pt-BR" sz="1600">
            <a:latin typeface="+mn-lt"/>
          </a:endParaRPr>
        </a:p>
      </dgm:t>
    </dgm:pt>
    <dgm:pt modelId="{2DEC579C-3BBF-4587-A9D6-BF64AE5B0610}" type="sibTrans" cxnId="{AFE9628B-2085-4CAE-93E2-9340AFA3ECFA}">
      <dgm:prSet/>
      <dgm:spPr/>
      <dgm:t>
        <a:bodyPr/>
        <a:lstStyle/>
        <a:p>
          <a:endParaRPr lang="pt-BR" sz="1600">
            <a:latin typeface="+mn-lt"/>
          </a:endParaRPr>
        </a:p>
      </dgm:t>
    </dgm:pt>
    <dgm:pt modelId="{63A7FCB8-9FC0-4577-A845-6DFA2057A44F}">
      <dgm:prSet phldrT="[Texto]" custT="1"/>
      <dgm:spPr/>
      <dgm:t>
        <a:bodyPr/>
        <a:lstStyle/>
        <a:p>
          <a:r>
            <a:rPr lang="pt-BR" sz="1600" dirty="0">
              <a:latin typeface="+mn-lt"/>
              <a:ea typeface="Calibri" panose="020F0502020204030204" pitchFamily="34" charset="0"/>
              <a:cs typeface="Times New Roman" panose="02020603050405020304" pitchFamily="18" charset="0"/>
            </a:rPr>
            <a:t>§1º, do Art. 8º</a:t>
          </a:r>
          <a:endParaRPr lang="pt-BR" sz="1600" dirty="0">
            <a:latin typeface="+mn-lt"/>
          </a:endParaRPr>
        </a:p>
      </dgm:t>
    </dgm:pt>
    <dgm:pt modelId="{FE3E05B3-6A16-4F6C-8A13-91819D48DE3C}" type="parTrans" cxnId="{86A763F7-66D4-4E31-B13D-8BC83BC7881C}">
      <dgm:prSet/>
      <dgm:spPr/>
      <dgm:t>
        <a:bodyPr/>
        <a:lstStyle/>
        <a:p>
          <a:endParaRPr lang="pt-BR" sz="1600">
            <a:latin typeface="+mn-lt"/>
          </a:endParaRPr>
        </a:p>
      </dgm:t>
    </dgm:pt>
    <dgm:pt modelId="{BAF3138B-C857-440A-9014-4A246B323EF4}" type="sibTrans" cxnId="{86A763F7-66D4-4E31-B13D-8BC83BC7881C}">
      <dgm:prSet/>
      <dgm:spPr/>
      <dgm:t>
        <a:bodyPr/>
        <a:lstStyle/>
        <a:p>
          <a:endParaRPr lang="pt-BR" sz="1600">
            <a:latin typeface="+mn-lt"/>
          </a:endParaRPr>
        </a:p>
      </dgm:t>
    </dgm:pt>
    <dgm:pt modelId="{E3A043B7-E921-4F1D-820E-E0C78BCDD23A}">
      <dgm:prSet custT="1"/>
      <dgm:spPr/>
      <dgm:t>
        <a:bodyPr/>
        <a:lstStyle/>
        <a:p>
          <a:r>
            <a:rPr lang="pt-BR" sz="1600" dirty="0">
              <a:latin typeface="+mn-lt"/>
            </a:rPr>
            <a:t>Atendimento ao Educando por meio de Programas Suplementares</a:t>
          </a:r>
        </a:p>
      </dgm:t>
    </dgm:pt>
    <dgm:pt modelId="{32173914-300A-4728-BAD7-11C6F090EECF}" type="parTrans" cxnId="{56006B45-48ED-405F-BDC1-C56C6BD1A250}">
      <dgm:prSet/>
      <dgm:spPr/>
      <dgm:t>
        <a:bodyPr/>
        <a:lstStyle/>
        <a:p>
          <a:endParaRPr lang="pt-BR" sz="1600">
            <a:latin typeface="+mn-lt"/>
          </a:endParaRPr>
        </a:p>
      </dgm:t>
    </dgm:pt>
    <dgm:pt modelId="{57A58342-DE08-465A-9B45-3BEDE72E6BD7}" type="sibTrans" cxnId="{56006B45-48ED-405F-BDC1-C56C6BD1A250}">
      <dgm:prSet/>
      <dgm:spPr/>
      <dgm:t>
        <a:bodyPr/>
        <a:lstStyle/>
        <a:p>
          <a:endParaRPr lang="pt-BR" sz="1600">
            <a:latin typeface="+mn-lt"/>
          </a:endParaRPr>
        </a:p>
      </dgm:t>
    </dgm:pt>
    <dgm:pt modelId="{C195C556-1409-47B6-B8A9-DFAF20D294D5}">
      <dgm:prSet custT="1"/>
      <dgm:spPr/>
      <dgm:t>
        <a:bodyPr/>
        <a:lstStyle/>
        <a:p>
          <a:r>
            <a:rPr lang="pt-BR" sz="1600" dirty="0">
              <a:latin typeface="+mn-lt"/>
            </a:rPr>
            <a:t>Função da União: coordenação da política nacional de educação</a:t>
          </a:r>
        </a:p>
      </dgm:t>
    </dgm:pt>
    <dgm:pt modelId="{81AF3589-1954-4355-91A5-A2A457AC2A8C}" type="parTrans" cxnId="{956516BE-2048-446D-BF6C-222AB8247064}">
      <dgm:prSet/>
      <dgm:spPr/>
      <dgm:t>
        <a:bodyPr/>
        <a:lstStyle/>
        <a:p>
          <a:endParaRPr lang="pt-BR" sz="1600">
            <a:latin typeface="+mn-lt"/>
          </a:endParaRPr>
        </a:p>
      </dgm:t>
    </dgm:pt>
    <dgm:pt modelId="{9A02A0B1-9FC8-4CCD-A679-5FD1B9C44D63}" type="sibTrans" cxnId="{956516BE-2048-446D-BF6C-222AB8247064}">
      <dgm:prSet/>
      <dgm:spPr/>
      <dgm:t>
        <a:bodyPr/>
        <a:lstStyle/>
        <a:p>
          <a:endParaRPr lang="pt-BR" sz="1600">
            <a:latin typeface="+mn-lt"/>
          </a:endParaRPr>
        </a:p>
      </dgm:t>
    </dgm:pt>
    <dgm:pt modelId="{AB165D56-0E7A-49EB-8218-38BF402DCB70}">
      <dgm:prSet custT="1"/>
      <dgm:spPr/>
      <dgm:t>
        <a:bodyPr/>
        <a:lstStyle/>
        <a:p>
          <a:r>
            <a:rPr kumimoji="0" lang="pt-BR" sz="1600" b="0" i="0" u="none" strike="noStrike"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Função da União: normativa, redistributiva e supletiva </a:t>
          </a:r>
          <a:endParaRPr lang="pt-BR" sz="1600" dirty="0">
            <a:latin typeface="+mn-lt"/>
          </a:endParaRPr>
        </a:p>
      </dgm:t>
    </dgm:pt>
    <dgm:pt modelId="{52AD16A3-2DAA-4C64-A65D-D89A2897FAC3}" type="parTrans" cxnId="{AF2352A2-C4E3-473C-8325-EED34A46E524}">
      <dgm:prSet/>
      <dgm:spPr/>
      <dgm:t>
        <a:bodyPr/>
        <a:lstStyle/>
        <a:p>
          <a:endParaRPr lang="pt-BR" sz="1600">
            <a:latin typeface="+mn-lt"/>
          </a:endParaRPr>
        </a:p>
      </dgm:t>
    </dgm:pt>
    <dgm:pt modelId="{0D539ED0-FD3B-4390-8AEC-2025F3B72252}" type="sibTrans" cxnId="{AF2352A2-C4E3-473C-8325-EED34A46E524}">
      <dgm:prSet/>
      <dgm:spPr/>
      <dgm:t>
        <a:bodyPr/>
        <a:lstStyle/>
        <a:p>
          <a:endParaRPr lang="pt-BR" sz="1600">
            <a:latin typeface="+mn-lt"/>
          </a:endParaRPr>
        </a:p>
      </dgm:t>
    </dgm:pt>
    <dgm:pt modelId="{E40F7E4A-B68E-49E8-B7CB-75BA52C30952}" type="pres">
      <dgm:prSet presAssocID="{F6592D10-FACB-452B-ABCC-4C9D1461A198}" presName="diagram" presStyleCnt="0">
        <dgm:presLayoutVars>
          <dgm:dir/>
          <dgm:animLvl val="lvl"/>
          <dgm:resizeHandles val="exact"/>
        </dgm:presLayoutVars>
      </dgm:prSet>
      <dgm:spPr/>
    </dgm:pt>
    <dgm:pt modelId="{0EC8EC21-D79D-46F1-A02F-4D4FA04F8212}" type="pres">
      <dgm:prSet presAssocID="{BF97C64A-2071-4659-9369-A8F54DC81C54}" presName="compNode" presStyleCnt="0"/>
      <dgm:spPr/>
    </dgm:pt>
    <dgm:pt modelId="{E9E78DD3-3224-4593-A9D5-CC569ECCF4C7}" type="pres">
      <dgm:prSet presAssocID="{BF97C64A-2071-4659-9369-A8F54DC81C54}" presName="childRect" presStyleLbl="bgAcc1" presStyleIdx="0" presStyleCnt="3">
        <dgm:presLayoutVars>
          <dgm:bulletEnabled val="1"/>
        </dgm:presLayoutVars>
      </dgm:prSet>
      <dgm:spPr/>
    </dgm:pt>
    <dgm:pt modelId="{35BBF41C-E64F-4E23-8896-8786DC158F7C}" type="pres">
      <dgm:prSet presAssocID="{BF97C64A-2071-4659-9369-A8F54DC81C54}" presName="parentText" presStyleLbl="node1" presStyleIdx="0" presStyleCnt="0">
        <dgm:presLayoutVars>
          <dgm:chMax val="0"/>
          <dgm:bulletEnabled val="1"/>
        </dgm:presLayoutVars>
      </dgm:prSet>
      <dgm:spPr/>
    </dgm:pt>
    <dgm:pt modelId="{64FED31C-AC2C-47F4-970F-ADD3CA397241}" type="pres">
      <dgm:prSet presAssocID="{BF97C64A-2071-4659-9369-A8F54DC81C54}" presName="parentRect" presStyleLbl="alignNode1" presStyleIdx="0" presStyleCnt="3"/>
      <dgm:spPr/>
    </dgm:pt>
    <dgm:pt modelId="{71DEE087-DC71-46B9-BA23-4AEBADBB07E1}" type="pres">
      <dgm:prSet presAssocID="{BF97C64A-2071-4659-9369-A8F54DC81C54}"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elo 1 com preenchimento sólido"/>
        </a:ext>
      </dgm:extLst>
    </dgm:pt>
    <dgm:pt modelId="{87033F0F-8FF9-4E23-8A27-FF1FD7435CC8}" type="pres">
      <dgm:prSet presAssocID="{D11C1FA1-73B7-4255-BBA1-079009CD6BC4}" presName="sibTrans" presStyleLbl="sibTrans2D1" presStyleIdx="0" presStyleCnt="0"/>
      <dgm:spPr/>
    </dgm:pt>
    <dgm:pt modelId="{66D1CFF2-00CC-47A2-9E3B-F01D2CE6ACF1}" type="pres">
      <dgm:prSet presAssocID="{6A184828-D323-4755-8A2C-6E326638B8DB}" presName="compNode" presStyleCnt="0"/>
      <dgm:spPr/>
    </dgm:pt>
    <dgm:pt modelId="{787EB74E-D4E2-4239-8E7B-F8311A408A28}" type="pres">
      <dgm:prSet presAssocID="{6A184828-D323-4755-8A2C-6E326638B8DB}" presName="childRect" presStyleLbl="bgAcc1" presStyleIdx="1" presStyleCnt="3">
        <dgm:presLayoutVars>
          <dgm:bulletEnabled val="1"/>
        </dgm:presLayoutVars>
      </dgm:prSet>
      <dgm:spPr/>
    </dgm:pt>
    <dgm:pt modelId="{6C7B2C8B-03CE-4E7C-87EA-E65D910E6645}" type="pres">
      <dgm:prSet presAssocID="{6A184828-D323-4755-8A2C-6E326638B8DB}" presName="parentText" presStyleLbl="node1" presStyleIdx="0" presStyleCnt="0">
        <dgm:presLayoutVars>
          <dgm:chMax val="0"/>
          <dgm:bulletEnabled val="1"/>
        </dgm:presLayoutVars>
      </dgm:prSet>
      <dgm:spPr/>
    </dgm:pt>
    <dgm:pt modelId="{66EFB6EC-56B3-4DA3-A7F9-ADA0E2E14616}" type="pres">
      <dgm:prSet presAssocID="{6A184828-D323-4755-8A2C-6E326638B8DB}" presName="parentRect" presStyleLbl="alignNode1" presStyleIdx="1" presStyleCnt="3"/>
      <dgm:spPr/>
    </dgm:pt>
    <dgm:pt modelId="{5ECA6387-A3D9-4974-9565-44C7CBA942AE}" type="pres">
      <dgm:prSet presAssocID="{6A184828-D323-4755-8A2C-6E326638B8DB}"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rachá com preenchimento sólido"/>
        </a:ext>
      </dgm:extLst>
    </dgm:pt>
    <dgm:pt modelId="{FA9FAFC2-30AE-4CC8-928B-66F6741F4187}" type="pres">
      <dgm:prSet presAssocID="{2DEC579C-3BBF-4587-A9D6-BF64AE5B0610}" presName="sibTrans" presStyleLbl="sibTrans2D1" presStyleIdx="0" presStyleCnt="0"/>
      <dgm:spPr/>
    </dgm:pt>
    <dgm:pt modelId="{47B49A32-B712-432C-A675-0CCA4F1E93E8}" type="pres">
      <dgm:prSet presAssocID="{63A7FCB8-9FC0-4577-A845-6DFA2057A44F}" presName="compNode" presStyleCnt="0"/>
      <dgm:spPr/>
    </dgm:pt>
    <dgm:pt modelId="{58B9D80F-5D7F-4020-A89B-51DAB3EC509A}" type="pres">
      <dgm:prSet presAssocID="{63A7FCB8-9FC0-4577-A845-6DFA2057A44F}" presName="childRect" presStyleLbl="bgAcc1" presStyleIdx="2" presStyleCnt="3">
        <dgm:presLayoutVars>
          <dgm:bulletEnabled val="1"/>
        </dgm:presLayoutVars>
      </dgm:prSet>
      <dgm:spPr/>
    </dgm:pt>
    <dgm:pt modelId="{181E5B1B-A9EA-4543-9630-318700597440}" type="pres">
      <dgm:prSet presAssocID="{63A7FCB8-9FC0-4577-A845-6DFA2057A44F}" presName="parentText" presStyleLbl="node1" presStyleIdx="0" presStyleCnt="0">
        <dgm:presLayoutVars>
          <dgm:chMax val="0"/>
          <dgm:bulletEnabled val="1"/>
        </dgm:presLayoutVars>
      </dgm:prSet>
      <dgm:spPr/>
    </dgm:pt>
    <dgm:pt modelId="{20EC2622-CA98-4195-B564-F74326E2E0D4}" type="pres">
      <dgm:prSet presAssocID="{63A7FCB8-9FC0-4577-A845-6DFA2057A44F}" presName="parentRect" presStyleLbl="alignNode1" presStyleIdx="2" presStyleCnt="3"/>
      <dgm:spPr/>
    </dgm:pt>
    <dgm:pt modelId="{3ACA7333-6BD7-4D66-B7A8-629DE5165DA4}" type="pres">
      <dgm:prSet presAssocID="{63A7FCB8-9FC0-4577-A845-6DFA2057A44F}"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elo 3 com preenchimento sólido"/>
        </a:ext>
      </dgm:extLst>
    </dgm:pt>
  </dgm:ptLst>
  <dgm:cxnLst>
    <dgm:cxn modelId="{F4543504-856C-4493-B246-61B147AF4C1B}" type="presOf" srcId="{E3A043B7-E921-4F1D-820E-E0C78BCDD23A}" destId="{E9E78DD3-3224-4593-A9D5-CC569ECCF4C7}" srcOrd="0" destOrd="0" presId="urn:microsoft.com/office/officeart/2005/8/layout/bList2"/>
    <dgm:cxn modelId="{BF697A0D-245B-406B-B9C5-4B19D6C09E4F}" srcId="{F6592D10-FACB-452B-ABCC-4C9D1461A198}" destId="{BF97C64A-2071-4659-9369-A8F54DC81C54}" srcOrd="0" destOrd="0" parTransId="{675C713A-2458-4153-B490-45F16B881FCF}" sibTransId="{D11C1FA1-73B7-4255-BBA1-079009CD6BC4}"/>
    <dgm:cxn modelId="{46037819-4ADD-497B-8FB7-BAAF2E4D6B94}" type="presOf" srcId="{D11C1FA1-73B7-4255-BBA1-079009CD6BC4}" destId="{87033F0F-8FF9-4E23-8A27-FF1FD7435CC8}" srcOrd="0" destOrd="0" presId="urn:microsoft.com/office/officeart/2005/8/layout/bList2"/>
    <dgm:cxn modelId="{8511FA23-61F6-4948-8967-960697F6E66F}" type="presOf" srcId="{2DEC579C-3BBF-4587-A9D6-BF64AE5B0610}" destId="{FA9FAFC2-30AE-4CC8-928B-66F6741F4187}" srcOrd="0" destOrd="0" presId="urn:microsoft.com/office/officeart/2005/8/layout/bList2"/>
    <dgm:cxn modelId="{7C048A27-199B-4D63-992F-D30C20396DF7}" type="presOf" srcId="{F6592D10-FACB-452B-ABCC-4C9D1461A198}" destId="{E40F7E4A-B68E-49E8-B7CB-75BA52C30952}" srcOrd="0" destOrd="0" presId="urn:microsoft.com/office/officeart/2005/8/layout/bList2"/>
    <dgm:cxn modelId="{D7A3E43E-F41D-44BE-A089-9E2FCC2BD6BE}" type="presOf" srcId="{6A184828-D323-4755-8A2C-6E326638B8DB}" destId="{6C7B2C8B-03CE-4E7C-87EA-E65D910E6645}" srcOrd="0" destOrd="0" presId="urn:microsoft.com/office/officeart/2005/8/layout/bList2"/>
    <dgm:cxn modelId="{56006B45-48ED-405F-BDC1-C56C6BD1A250}" srcId="{BF97C64A-2071-4659-9369-A8F54DC81C54}" destId="{E3A043B7-E921-4F1D-820E-E0C78BCDD23A}" srcOrd="0" destOrd="0" parTransId="{32173914-300A-4728-BAD7-11C6F090EECF}" sibTransId="{57A58342-DE08-465A-9B45-3BEDE72E6BD7}"/>
    <dgm:cxn modelId="{812B4349-C244-4FEA-B9B1-60E15457C4FB}" type="presOf" srcId="{63A7FCB8-9FC0-4577-A845-6DFA2057A44F}" destId="{20EC2622-CA98-4195-B564-F74326E2E0D4}" srcOrd="1" destOrd="0" presId="urn:microsoft.com/office/officeart/2005/8/layout/bList2"/>
    <dgm:cxn modelId="{7AAF1170-D402-4CA3-BA8C-C7225359CE1F}" type="presOf" srcId="{BF97C64A-2071-4659-9369-A8F54DC81C54}" destId="{35BBF41C-E64F-4E23-8896-8786DC158F7C}" srcOrd="0" destOrd="0" presId="urn:microsoft.com/office/officeart/2005/8/layout/bList2"/>
    <dgm:cxn modelId="{5BE3D678-5F85-455E-B89A-F7B532B3B368}" type="presOf" srcId="{AB165D56-0E7A-49EB-8218-38BF402DCB70}" destId="{58B9D80F-5D7F-4020-A89B-51DAB3EC509A}" srcOrd="0" destOrd="0" presId="urn:microsoft.com/office/officeart/2005/8/layout/bList2"/>
    <dgm:cxn modelId="{794E0D80-7BA5-4DF2-97A3-8DD1AB07B169}" type="presOf" srcId="{C195C556-1409-47B6-B8A9-DFAF20D294D5}" destId="{787EB74E-D4E2-4239-8E7B-F8311A408A28}" srcOrd="0" destOrd="0" presId="urn:microsoft.com/office/officeart/2005/8/layout/bList2"/>
    <dgm:cxn modelId="{83C4B580-48F5-4906-80AC-DA985431D481}" type="presOf" srcId="{BF97C64A-2071-4659-9369-A8F54DC81C54}" destId="{64FED31C-AC2C-47F4-970F-ADD3CA397241}" srcOrd="1" destOrd="0" presId="urn:microsoft.com/office/officeart/2005/8/layout/bList2"/>
    <dgm:cxn modelId="{AFE9628B-2085-4CAE-93E2-9340AFA3ECFA}" srcId="{F6592D10-FACB-452B-ABCC-4C9D1461A198}" destId="{6A184828-D323-4755-8A2C-6E326638B8DB}" srcOrd="1" destOrd="0" parTransId="{27BE2375-5BD2-4D5F-9760-AB508618ED3E}" sibTransId="{2DEC579C-3BBF-4587-A9D6-BF64AE5B0610}"/>
    <dgm:cxn modelId="{AF2352A2-C4E3-473C-8325-EED34A46E524}" srcId="{63A7FCB8-9FC0-4577-A845-6DFA2057A44F}" destId="{AB165D56-0E7A-49EB-8218-38BF402DCB70}" srcOrd="0" destOrd="0" parTransId="{52AD16A3-2DAA-4C64-A65D-D89A2897FAC3}" sibTransId="{0D539ED0-FD3B-4390-8AEC-2025F3B72252}"/>
    <dgm:cxn modelId="{C460A4AE-D5DC-41D6-B6D6-2AED08CF3969}" type="presOf" srcId="{6A184828-D323-4755-8A2C-6E326638B8DB}" destId="{66EFB6EC-56B3-4DA3-A7F9-ADA0E2E14616}" srcOrd="1" destOrd="0" presId="urn:microsoft.com/office/officeart/2005/8/layout/bList2"/>
    <dgm:cxn modelId="{956516BE-2048-446D-BF6C-222AB8247064}" srcId="{6A184828-D323-4755-8A2C-6E326638B8DB}" destId="{C195C556-1409-47B6-B8A9-DFAF20D294D5}" srcOrd="0" destOrd="0" parTransId="{81AF3589-1954-4355-91A5-A2A457AC2A8C}" sibTransId="{9A02A0B1-9FC8-4CCD-A679-5FD1B9C44D63}"/>
    <dgm:cxn modelId="{D984E2DE-10B5-4311-A269-BA6DFD7A332C}" type="presOf" srcId="{63A7FCB8-9FC0-4577-A845-6DFA2057A44F}" destId="{181E5B1B-A9EA-4543-9630-318700597440}" srcOrd="0" destOrd="0" presId="urn:microsoft.com/office/officeart/2005/8/layout/bList2"/>
    <dgm:cxn modelId="{86A763F7-66D4-4E31-B13D-8BC83BC7881C}" srcId="{F6592D10-FACB-452B-ABCC-4C9D1461A198}" destId="{63A7FCB8-9FC0-4577-A845-6DFA2057A44F}" srcOrd="2" destOrd="0" parTransId="{FE3E05B3-6A16-4F6C-8A13-91819D48DE3C}" sibTransId="{BAF3138B-C857-440A-9014-4A246B323EF4}"/>
    <dgm:cxn modelId="{FB09B84E-228D-43C9-817F-4B13ADAE5B6C}" type="presParOf" srcId="{E40F7E4A-B68E-49E8-B7CB-75BA52C30952}" destId="{0EC8EC21-D79D-46F1-A02F-4D4FA04F8212}" srcOrd="0" destOrd="0" presId="urn:microsoft.com/office/officeart/2005/8/layout/bList2"/>
    <dgm:cxn modelId="{970BE1E1-D23C-4589-B7F6-D5F188BEEA55}" type="presParOf" srcId="{0EC8EC21-D79D-46F1-A02F-4D4FA04F8212}" destId="{E9E78DD3-3224-4593-A9D5-CC569ECCF4C7}" srcOrd="0" destOrd="0" presId="urn:microsoft.com/office/officeart/2005/8/layout/bList2"/>
    <dgm:cxn modelId="{B896AB2A-0668-489C-9E00-075536D43191}" type="presParOf" srcId="{0EC8EC21-D79D-46F1-A02F-4D4FA04F8212}" destId="{35BBF41C-E64F-4E23-8896-8786DC158F7C}" srcOrd="1" destOrd="0" presId="urn:microsoft.com/office/officeart/2005/8/layout/bList2"/>
    <dgm:cxn modelId="{82B2A7DE-6010-45F5-A6EC-F89306743968}" type="presParOf" srcId="{0EC8EC21-D79D-46F1-A02F-4D4FA04F8212}" destId="{64FED31C-AC2C-47F4-970F-ADD3CA397241}" srcOrd="2" destOrd="0" presId="urn:microsoft.com/office/officeart/2005/8/layout/bList2"/>
    <dgm:cxn modelId="{A0C4C6B9-92DE-48B8-93D6-74054FE6D1C2}" type="presParOf" srcId="{0EC8EC21-D79D-46F1-A02F-4D4FA04F8212}" destId="{71DEE087-DC71-46B9-BA23-4AEBADBB07E1}" srcOrd="3" destOrd="0" presId="urn:microsoft.com/office/officeart/2005/8/layout/bList2"/>
    <dgm:cxn modelId="{63188510-1CCF-46EC-A945-6380CAC0A211}" type="presParOf" srcId="{E40F7E4A-B68E-49E8-B7CB-75BA52C30952}" destId="{87033F0F-8FF9-4E23-8A27-FF1FD7435CC8}" srcOrd="1" destOrd="0" presId="urn:microsoft.com/office/officeart/2005/8/layout/bList2"/>
    <dgm:cxn modelId="{B8859D1E-07BD-4E87-8766-9BD197DF1BE3}" type="presParOf" srcId="{E40F7E4A-B68E-49E8-B7CB-75BA52C30952}" destId="{66D1CFF2-00CC-47A2-9E3B-F01D2CE6ACF1}" srcOrd="2" destOrd="0" presId="urn:microsoft.com/office/officeart/2005/8/layout/bList2"/>
    <dgm:cxn modelId="{0068EFE1-720C-404D-ABAE-59771DCAED71}" type="presParOf" srcId="{66D1CFF2-00CC-47A2-9E3B-F01D2CE6ACF1}" destId="{787EB74E-D4E2-4239-8E7B-F8311A408A28}" srcOrd="0" destOrd="0" presId="urn:microsoft.com/office/officeart/2005/8/layout/bList2"/>
    <dgm:cxn modelId="{736EF89D-E3ED-4E91-96D1-06379F750F42}" type="presParOf" srcId="{66D1CFF2-00CC-47A2-9E3B-F01D2CE6ACF1}" destId="{6C7B2C8B-03CE-4E7C-87EA-E65D910E6645}" srcOrd="1" destOrd="0" presId="urn:microsoft.com/office/officeart/2005/8/layout/bList2"/>
    <dgm:cxn modelId="{E870641A-964B-4A98-B10C-1789B930DFB2}" type="presParOf" srcId="{66D1CFF2-00CC-47A2-9E3B-F01D2CE6ACF1}" destId="{66EFB6EC-56B3-4DA3-A7F9-ADA0E2E14616}" srcOrd="2" destOrd="0" presId="urn:microsoft.com/office/officeart/2005/8/layout/bList2"/>
    <dgm:cxn modelId="{4EE468C2-02EA-4570-AF56-1DA2602A1CD4}" type="presParOf" srcId="{66D1CFF2-00CC-47A2-9E3B-F01D2CE6ACF1}" destId="{5ECA6387-A3D9-4974-9565-44C7CBA942AE}" srcOrd="3" destOrd="0" presId="urn:microsoft.com/office/officeart/2005/8/layout/bList2"/>
    <dgm:cxn modelId="{4743F28E-73A5-493E-80CC-50FF0C091ECC}" type="presParOf" srcId="{E40F7E4A-B68E-49E8-B7CB-75BA52C30952}" destId="{FA9FAFC2-30AE-4CC8-928B-66F6741F4187}" srcOrd="3" destOrd="0" presId="urn:microsoft.com/office/officeart/2005/8/layout/bList2"/>
    <dgm:cxn modelId="{962B5A91-E459-4CC4-A389-78E23945D4E0}" type="presParOf" srcId="{E40F7E4A-B68E-49E8-B7CB-75BA52C30952}" destId="{47B49A32-B712-432C-A675-0CCA4F1E93E8}" srcOrd="4" destOrd="0" presId="urn:microsoft.com/office/officeart/2005/8/layout/bList2"/>
    <dgm:cxn modelId="{DCCB0E67-CFF0-4634-94B4-C332E5550E7E}" type="presParOf" srcId="{47B49A32-B712-432C-A675-0CCA4F1E93E8}" destId="{58B9D80F-5D7F-4020-A89B-51DAB3EC509A}" srcOrd="0" destOrd="0" presId="urn:microsoft.com/office/officeart/2005/8/layout/bList2"/>
    <dgm:cxn modelId="{926ACFAE-82F0-465E-B87D-C902B2C76585}" type="presParOf" srcId="{47B49A32-B712-432C-A675-0CCA4F1E93E8}" destId="{181E5B1B-A9EA-4543-9630-318700597440}" srcOrd="1" destOrd="0" presId="urn:microsoft.com/office/officeart/2005/8/layout/bList2"/>
    <dgm:cxn modelId="{B76B1A51-072A-4239-9B19-E969B91A0BA6}" type="presParOf" srcId="{47B49A32-B712-432C-A675-0CCA4F1E93E8}" destId="{20EC2622-CA98-4195-B564-F74326E2E0D4}" srcOrd="2" destOrd="0" presId="urn:microsoft.com/office/officeart/2005/8/layout/bList2"/>
    <dgm:cxn modelId="{FC7DD152-6B34-4BE3-A304-D8B9E9DD3F88}" type="presParOf" srcId="{47B49A32-B712-432C-A675-0CCA4F1E93E8}" destId="{3ACA7333-6BD7-4D66-B7A8-629DE5165DA4}"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592D10-FACB-452B-ABCC-4C9D1461A198}" type="doc">
      <dgm:prSet loTypeId="urn:microsoft.com/office/officeart/2005/8/layout/bList2" loCatId="list" qsTypeId="urn:microsoft.com/office/officeart/2005/8/quickstyle/simple1" qsCatId="simple" csTypeId="urn:microsoft.com/office/officeart/2005/8/colors/accent1_2" csCatId="accent1" phldr="1"/>
      <dgm:spPr/>
    </dgm:pt>
    <dgm:pt modelId="{BF97C64A-2071-4659-9369-A8F54DC81C54}">
      <dgm:prSet phldrT="[Texto]" custT="1"/>
      <dgm:spPr/>
      <dgm:t>
        <a:bodyPr/>
        <a:lstStyle/>
        <a:p>
          <a:r>
            <a:rPr lang="pt-BR" sz="1600" dirty="0">
              <a:latin typeface="Calibri" panose="020F0502020204030204" pitchFamily="34" charset="0"/>
              <a:ea typeface="Calibri" panose="020F0502020204030204" pitchFamily="34" charset="0"/>
              <a:cs typeface="Times New Roman" panose="02020603050405020304" pitchFamily="18" charset="0"/>
            </a:rPr>
            <a:t>Incisos II e VI, Art. 10</a:t>
          </a:r>
          <a:endParaRPr lang="pt-BR" sz="1600" dirty="0">
            <a:latin typeface="+mn-lt"/>
          </a:endParaRPr>
        </a:p>
      </dgm:t>
    </dgm:pt>
    <dgm:pt modelId="{675C713A-2458-4153-B490-45F16B881FCF}" type="parTrans" cxnId="{BF697A0D-245B-406B-B9C5-4B19D6C09E4F}">
      <dgm:prSet/>
      <dgm:spPr/>
      <dgm:t>
        <a:bodyPr/>
        <a:lstStyle/>
        <a:p>
          <a:endParaRPr lang="pt-BR" sz="1600">
            <a:latin typeface="+mn-lt"/>
          </a:endParaRPr>
        </a:p>
      </dgm:t>
    </dgm:pt>
    <dgm:pt modelId="{D11C1FA1-73B7-4255-BBA1-079009CD6BC4}" type="sibTrans" cxnId="{BF697A0D-245B-406B-B9C5-4B19D6C09E4F}">
      <dgm:prSet/>
      <dgm:spPr/>
      <dgm:t>
        <a:bodyPr/>
        <a:lstStyle/>
        <a:p>
          <a:endParaRPr lang="pt-BR" sz="1600">
            <a:latin typeface="+mn-lt"/>
          </a:endParaRPr>
        </a:p>
      </dgm:t>
    </dgm:pt>
    <dgm:pt modelId="{6A184828-D323-4755-8A2C-6E326638B8DB}">
      <dgm:prSet phldrT="[Texto]" custT="1"/>
      <dgm:spPr/>
      <dgm:t>
        <a:bodyPr/>
        <a:lstStyle/>
        <a:p>
          <a:r>
            <a:rPr lang="pt-BR" sz="1600" dirty="0">
              <a:latin typeface="Calibri" panose="020F0502020204030204" pitchFamily="34" charset="0"/>
              <a:ea typeface="Calibri" panose="020F0502020204030204" pitchFamily="34" charset="0"/>
              <a:cs typeface="Times New Roman" panose="02020603050405020304" pitchFamily="18" charset="0"/>
            </a:rPr>
            <a:t>Inciso V, do Art. 10</a:t>
          </a:r>
          <a:endParaRPr lang="pt-BR" sz="1600" dirty="0">
            <a:latin typeface="+mn-lt"/>
          </a:endParaRPr>
        </a:p>
      </dgm:t>
    </dgm:pt>
    <dgm:pt modelId="{27BE2375-5BD2-4D5F-9760-AB508618ED3E}" type="parTrans" cxnId="{AFE9628B-2085-4CAE-93E2-9340AFA3ECFA}">
      <dgm:prSet/>
      <dgm:spPr/>
      <dgm:t>
        <a:bodyPr/>
        <a:lstStyle/>
        <a:p>
          <a:endParaRPr lang="pt-BR" sz="1600">
            <a:latin typeface="+mn-lt"/>
          </a:endParaRPr>
        </a:p>
      </dgm:t>
    </dgm:pt>
    <dgm:pt modelId="{2DEC579C-3BBF-4587-A9D6-BF64AE5B0610}" type="sibTrans" cxnId="{AFE9628B-2085-4CAE-93E2-9340AFA3ECFA}">
      <dgm:prSet/>
      <dgm:spPr/>
      <dgm:t>
        <a:bodyPr/>
        <a:lstStyle/>
        <a:p>
          <a:endParaRPr lang="pt-BR" sz="1600">
            <a:latin typeface="+mn-lt"/>
          </a:endParaRPr>
        </a:p>
      </dgm:t>
    </dgm:pt>
    <dgm:pt modelId="{63A7FCB8-9FC0-4577-A845-6DFA2057A44F}">
      <dgm:prSet phldrT="[Texto]" custT="1"/>
      <dgm:spPr/>
      <dgm:t>
        <a:bodyPr/>
        <a:lstStyle/>
        <a:p>
          <a:r>
            <a:rPr lang="pt-BR" sz="1400" dirty="0">
              <a:solidFill>
                <a:schemeClr val="bg1"/>
              </a:solidFill>
              <a:latin typeface="Calibri" panose="020F0502020204030204" pitchFamily="34" charset="0"/>
              <a:ea typeface="Calibri" panose="020F0502020204030204" pitchFamily="34" charset="0"/>
              <a:cs typeface="Times New Roman" panose="02020603050405020304" pitchFamily="18" charset="0"/>
            </a:rPr>
            <a:t>§9º-A, do Art. 26 (Lei nº 13.666/2018) e Art. 71</a:t>
          </a:r>
          <a:endParaRPr lang="pt-BR" sz="1400" dirty="0">
            <a:solidFill>
              <a:schemeClr val="bg1"/>
            </a:solidFill>
            <a:latin typeface="+mn-lt"/>
          </a:endParaRPr>
        </a:p>
      </dgm:t>
    </dgm:pt>
    <dgm:pt modelId="{FE3E05B3-6A16-4F6C-8A13-91819D48DE3C}" type="parTrans" cxnId="{86A763F7-66D4-4E31-B13D-8BC83BC7881C}">
      <dgm:prSet/>
      <dgm:spPr/>
      <dgm:t>
        <a:bodyPr/>
        <a:lstStyle/>
        <a:p>
          <a:endParaRPr lang="pt-BR" sz="1600">
            <a:latin typeface="+mn-lt"/>
          </a:endParaRPr>
        </a:p>
      </dgm:t>
    </dgm:pt>
    <dgm:pt modelId="{BAF3138B-C857-440A-9014-4A246B323EF4}" type="sibTrans" cxnId="{86A763F7-66D4-4E31-B13D-8BC83BC7881C}">
      <dgm:prSet/>
      <dgm:spPr/>
      <dgm:t>
        <a:bodyPr/>
        <a:lstStyle/>
        <a:p>
          <a:endParaRPr lang="pt-BR" sz="1600">
            <a:latin typeface="+mn-lt"/>
          </a:endParaRPr>
        </a:p>
      </dgm:t>
    </dgm:pt>
    <dgm:pt modelId="{E3A043B7-E921-4F1D-820E-E0C78BCDD23A}">
      <dgm:prSet custT="1"/>
      <dgm:spPr/>
      <dgm:t>
        <a:bodyPr/>
        <a:lstStyle/>
        <a:p>
          <a:r>
            <a:rPr lang="pt-BR" sz="1600" dirty="0">
              <a:latin typeface="+mn-lt"/>
            </a:rPr>
            <a:t>Estados: colabora com municípios na oferta do E.F.; assegura o E.F.; atende com prioridade o E.M.</a:t>
          </a:r>
        </a:p>
      </dgm:t>
    </dgm:pt>
    <dgm:pt modelId="{32173914-300A-4728-BAD7-11C6F090EECF}" type="parTrans" cxnId="{56006B45-48ED-405F-BDC1-C56C6BD1A250}">
      <dgm:prSet/>
      <dgm:spPr/>
      <dgm:t>
        <a:bodyPr/>
        <a:lstStyle/>
        <a:p>
          <a:endParaRPr lang="pt-BR" sz="1600">
            <a:latin typeface="+mn-lt"/>
          </a:endParaRPr>
        </a:p>
      </dgm:t>
    </dgm:pt>
    <dgm:pt modelId="{57A58342-DE08-465A-9B45-3BEDE72E6BD7}" type="sibTrans" cxnId="{56006B45-48ED-405F-BDC1-C56C6BD1A250}">
      <dgm:prSet/>
      <dgm:spPr/>
      <dgm:t>
        <a:bodyPr/>
        <a:lstStyle/>
        <a:p>
          <a:endParaRPr lang="pt-BR" sz="1600">
            <a:latin typeface="+mn-lt"/>
          </a:endParaRPr>
        </a:p>
      </dgm:t>
    </dgm:pt>
    <dgm:pt modelId="{C195C556-1409-47B6-B8A9-DFAF20D294D5}">
      <dgm:prSet custT="1"/>
      <dgm:spPr/>
      <dgm:t>
        <a:bodyPr/>
        <a:lstStyle/>
        <a:p>
          <a:r>
            <a:rPr lang="pt-BR" sz="1600" dirty="0">
              <a:latin typeface="+mn-lt"/>
            </a:rPr>
            <a:t>Municípios: oferecer a E.I e ofertar, com prioridade, o E.F. </a:t>
          </a:r>
        </a:p>
      </dgm:t>
    </dgm:pt>
    <dgm:pt modelId="{81AF3589-1954-4355-91A5-A2A457AC2A8C}" type="parTrans" cxnId="{956516BE-2048-446D-BF6C-222AB8247064}">
      <dgm:prSet/>
      <dgm:spPr/>
      <dgm:t>
        <a:bodyPr/>
        <a:lstStyle/>
        <a:p>
          <a:endParaRPr lang="pt-BR" sz="1600">
            <a:latin typeface="+mn-lt"/>
          </a:endParaRPr>
        </a:p>
      </dgm:t>
    </dgm:pt>
    <dgm:pt modelId="{9A02A0B1-9FC8-4CCD-A679-5FD1B9C44D63}" type="sibTrans" cxnId="{956516BE-2048-446D-BF6C-222AB8247064}">
      <dgm:prSet/>
      <dgm:spPr/>
      <dgm:t>
        <a:bodyPr/>
        <a:lstStyle/>
        <a:p>
          <a:endParaRPr lang="pt-BR" sz="1600">
            <a:latin typeface="+mn-lt"/>
          </a:endParaRPr>
        </a:p>
      </dgm:t>
    </dgm:pt>
    <dgm:pt modelId="{AB165D56-0E7A-49EB-8218-38BF402DCB70}">
      <dgm:prSet custT="1"/>
      <dgm:spPr/>
      <dgm:t>
        <a:bodyPr/>
        <a:lstStyle/>
        <a:p>
          <a:r>
            <a:rPr lang="pt-BR" sz="1600" dirty="0">
              <a:latin typeface="+mn-lt"/>
            </a:rPr>
            <a:t>EAN como tema transversal</a:t>
          </a:r>
        </a:p>
      </dgm:t>
    </dgm:pt>
    <dgm:pt modelId="{52AD16A3-2DAA-4C64-A65D-D89A2897FAC3}" type="parTrans" cxnId="{AF2352A2-C4E3-473C-8325-EED34A46E524}">
      <dgm:prSet/>
      <dgm:spPr/>
      <dgm:t>
        <a:bodyPr/>
        <a:lstStyle/>
        <a:p>
          <a:endParaRPr lang="pt-BR" sz="1600">
            <a:latin typeface="+mn-lt"/>
          </a:endParaRPr>
        </a:p>
      </dgm:t>
    </dgm:pt>
    <dgm:pt modelId="{0D539ED0-FD3B-4390-8AEC-2025F3B72252}" type="sibTrans" cxnId="{AF2352A2-C4E3-473C-8325-EED34A46E524}">
      <dgm:prSet/>
      <dgm:spPr/>
      <dgm:t>
        <a:bodyPr/>
        <a:lstStyle/>
        <a:p>
          <a:endParaRPr lang="pt-BR" sz="1600">
            <a:latin typeface="+mn-lt"/>
          </a:endParaRPr>
        </a:p>
      </dgm:t>
    </dgm:pt>
    <dgm:pt modelId="{823D3529-2E9A-440C-A95F-3F62B7A101E9}">
      <dgm:prSet custT="1"/>
      <dgm:spPr/>
      <dgm:t>
        <a:bodyPr/>
        <a:lstStyle/>
        <a:p>
          <a:r>
            <a:rPr lang="pt-BR" sz="1600" dirty="0">
              <a:latin typeface="+mn-lt"/>
            </a:rPr>
            <a:t>Alimentação Escolar </a:t>
          </a:r>
          <a:r>
            <a:rPr lang="pt-BR" sz="1600" b="1" u="sng" dirty="0">
              <a:latin typeface="+mn-lt"/>
            </a:rPr>
            <a:t>NÃO</a:t>
          </a:r>
          <a:r>
            <a:rPr lang="pt-BR" sz="1600" dirty="0">
              <a:latin typeface="+mn-lt"/>
            </a:rPr>
            <a:t> é MDE</a:t>
          </a:r>
        </a:p>
      </dgm:t>
    </dgm:pt>
    <dgm:pt modelId="{6C3E122D-8EC6-4246-AE51-3112E7CE55C6}" type="parTrans" cxnId="{DDA6DC66-8DB8-427D-AE44-259C93D1B6AD}">
      <dgm:prSet/>
      <dgm:spPr/>
      <dgm:t>
        <a:bodyPr/>
        <a:lstStyle/>
        <a:p>
          <a:endParaRPr lang="pt-BR"/>
        </a:p>
      </dgm:t>
    </dgm:pt>
    <dgm:pt modelId="{7EB285B6-E218-4231-9C66-BA8F5EF41626}" type="sibTrans" cxnId="{DDA6DC66-8DB8-427D-AE44-259C93D1B6AD}">
      <dgm:prSet/>
      <dgm:spPr/>
      <dgm:t>
        <a:bodyPr/>
        <a:lstStyle/>
        <a:p>
          <a:endParaRPr lang="pt-BR"/>
        </a:p>
      </dgm:t>
    </dgm:pt>
    <dgm:pt modelId="{E40F7E4A-B68E-49E8-B7CB-75BA52C30952}" type="pres">
      <dgm:prSet presAssocID="{F6592D10-FACB-452B-ABCC-4C9D1461A198}" presName="diagram" presStyleCnt="0">
        <dgm:presLayoutVars>
          <dgm:dir/>
          <dgm:animLvl val="lvl"/>
          <dgm:resizeHandles val="exact"/>
        </dgm:presLayoutVars>
      </dgm:prSet>
      <dgm:spPr/>
    </dgm:pt>
    <dgm:pt modelId="{0EC8EC21-D79D-46F1-A02F-4D4FA04F8212}" type="pres">
      <dgm:prSet presAssocID="{BF97C64A-2071-4659-9369-A8F54DC81C54}" presName="compNode" presStyleCnt="0"/>
      <dgm:spPr/>
    </dgm:pt>
    <dgm:pt modelId="{E9E78DD3-3224-4593-A9D5-CC569ECCF4C7}" type="pres">
      <dgm:prSet presAssocID="{BF97C64A-2071-4659-9369-A8F54DC81C54}" presName="childRect" presStyleLbl="bgAcc1" presStyleIdx="0" presStyleCnt="3" custLinFactNeighborX="-1022" custLinFactNeighborY="1158">
        <dgm:presLayoutVars>
          <dgm:bulletEnabled val="1"/>
        </dgm:presLayoutVars>
      </dgm:prSet>
      <dgm:spPr/>
    </dgm:pt>
    <dgm:pt modelId="{35BBF41C-E64F-4E23-8896-8786DC158F7C}" type="pres">
      <dgm:prSet presAssocID="{BF97C64A-2071-4659-9369-A8F54DC81C54}" presName="parentText" presStyleLbl="node1" presStyleIdx="0" presStyleCnt="0">
        <dgm:presLayoutVars>
          <dgm:chMax val="0"/>
          <dgm:bulletEnabled val="1"/>
        </dgm:presLayoutVars>
      </dgm:prSet>
      <dgm:spPr/>
    </dgm:pt>
    <dgm:pt modelId="{64FED31C-AC2C-47F4-970F-ADD3CA397241}" type="pres">
      <dgm:prSet presAssocID="{BF97C64A-2071-4659-9369-A8F54DC81C54}" presName="parentRect" presStyleLbl="alignNode1" presStyleIdx="0" presStyleCnt="3"/>
      <dgm:spPr/>
    </dgm:pt>
    <dgm:pt modelId="{71DEE087-DC71-46B9-BA23-4AEBADBB07E1}" type="pres">
      <dgm:prSet presAssocID="{BF97C64A-2071-4659-9369-A8F54DC81C54}" presName="adorn" presStyleLbl="fgAccFollow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elo 4 com preenchimento sólido"/>
        </a:ext>
      </dgm:extLst>
    </dgm:pt>
    <dgm:pt modelId="{87033F0F-8FF9-4E23-8A27-FF1FD7435CC8}" type="pres">
      <dgm:prSet presAssocID="{D11C1FA1-73B7-4255-BBA1-079009CD6BC4}" presName="sibTrans" presStyleLbl="sibTrans2D1" presStyleIdx="0" presStyleCnt="0"/>
      <dgm:spPr/>
    </dgm:pt>
    <dgm:pt modelId="{66D1CFF2-00CC-47A2-9E3B-F01D2CE6ACF1}" type="pres">
      <dgm:prSet presAssocID="{6A184828-D323-4755-8A2C-6E326638B8DB}" presName="compNode" presStyleCnt="0"/>
      <dgm:spPr/>
    </dgm:pt>
    <dgm:pt modelId="{787EB74E-D4E2-4239-8E7B-F8311A408A28}" type="pres">
      <dgm:prSet presAssocID="{6A184828-D323-4755-8A2C-6E326638B8DB}" presName="childRect" presStyleLbl="bgAcc1" presStyleIdx="1" presStyleCnt="3">
        <dgm:presLayoutVars>
          <dgm:bulletEnabled val="1"/>
        </dgm:presLayoutVars>
      </dgm:prSet>
      <dgm:spPr/>
    </dgm:pt>
    <dgm:pt modelId="{6C7B2C8B-03CE-4E7C-87EA-E65D910E6645}" type="pres">
      <dgm:prSet presAssocID="{6A184828-D323-4755-8A2C-6E326638B8DB}" presName="parentText" presStyleLbl="node1" presStyleIdx="0" presStyleCnt="0">
        <dgm:presLayoutVars>
          <dgm:chMax val="0"/>
          <dgm:bulletEnabled val="1"/>
        </dgm:presLayoutVars>
      </dgm:prSet>
      <dgm:spPr/>
    </dgm:pt>
    <dgm:pt modelId="{66EFB6EC-56B3-4DA3-A7F9-ADA0E2E14616}" type="pres">
      <dgm:prSet presAssocID="{6A184828-D323-4755-8A2C-6E326638B8DB}" presName="parentRect" presStyleLbl="alignNode1" presStyleIdx="1" presStyleCnt="3"/>
      <dgm:spPr/>
    </dgm:pt>
    <dgm:pt modelId="{5ECA6387-A3D9-4974-9565-44C7CBA942AE}" type="pres">
      <dgm:prSet presAssocID="{6A184828-D323-4755-8A2C-6E326638B8DB}"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elo 5 com preenchimento sólido"/>
        </a:ext>
      </dgm:extLst>
    </dgm:pt>
    <dgm:pt modelId="{FA9FAFC2-30AE-4CC8-928B-66F6741F4187}" type="pres">
      <dgm:prSet presAssocID="{2DEC579C-3BBF-4587-A9D6-BF64AE5B0610}" presName="sibTrans" presStyleLbl="sibTrans2D1" presStyleIdx="0" presStyleCnt="0"/>
      <dgm:spPr/>
    </dgm:pt>
    <dgm:pt modelId="{47B49A32-B712-432C-A675-0CCA4F1E93E8}" type="pres">
      <dgm:prSet presAssocID="{63A7FCB8-9FC0-4577-A845-6DFA2057A44F}" presName="compNode" presStyleCnt="0"/>
      <dgm:spPr/>
    </dgm:pt>
    <dgm:pt modelId="{58B9D80F-5D7F-4020-A89B-51DAB3EC509A}" type="pres">
      <dgm:prSet presAssocID="{63A7FCB8-9FC0-4577-A845-6DFA2057A44F}" presName="childRect" presStyleLbl="bgAcc1" presStyleIdx="2" presStyleCnt="3">
        <dgm:presLayoutVars>
          <dgm:bulletEnabled val="1"/>
        </dgm:presLayoutVars>
      </dgm:prSet>
      <dgm:spPr/>
    </dgm:pt>
    <dgm:pt modelId="{181E5B1B-A9EA-4543-9630-318700597440}" type="pres">
      <dgm:prSet presAssocID="{63A7FCB8-9FC0-4577-A845-6DFA2057A44F}" presName="parentText" presStyleLbl="node1" presStyleIdx="0" presStyleCnt="0">
        <dgm:presLayoutVars>
          <dgm:chMax val="0"/>
          <dgm:bulletEnabled val="1"/>
        </dgm:presLayoutVars>
      </dgm:prSet>
      <dgm:spPr/>
    </dgm:pt>
    <dgm:pt modelId="{20EC2622-CA98-4195-B564-F74326E2E0D4}" type="pres">
      <dgm:prSet presAssocID="{63A7FCB8-9FC0-4577-A845-6DFA2057A44F}" presName="parentRect" presStyleLbl="alignNode1" presStyleIdx="2" presStyleCnt="3" custScaleY="160727"/>
      <dgm:spPr/>
    </dgm:pt>
    <dgm:pt modelId="{3ACA7333-6BD7-4D66-B7A8-629DE5165DA4}" type="pres">
      <dgm:prSet presAssocID="{63A7FCB8-9FC0-4577-A845-6DFA2057A44F}"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elo 6 com preenchimento sólido"/>
        </a:ext>
      </dgm:extLst>
    </dgm:pt>
  </dgm:ptLst>
  <dgm:cxnLst>
    <dgm:cxn modelId="{F4543504-856C-4493-B246-61B147AF4C1B}" type="presOf" srcId="{E3A043B7-E921-4F1D-820E-E0C78BCDD23A}" destId="{E9E78DD3-3224-4593-A9D5-CC569ECCF4C7}" srcOrd="0" destOrd="0" presId="urn:microsoft.com/office/officeart/2005/8/layout/bList2"/>
    <dgm:cxn modelId="{BF697A0D-245B-406B-B9C5-4B19D6C09E4F}" srcId="{F6592D10-FACB-452B-ABCC-4C9D1461A198}" destId="{BF97C64A-2071-4659-9369-A8F54DC81C54}" srcOrd="0" destOrd="0" parTransId="{675C713A-2458-4153-B490-45F16B881FCF}" sibTransId="{D11C1FA1-73B7-4255-BBA1-079009CD6BC4}"/>
    <dgm:cxn modelId="{46037819-4ADD-497B-8FB7-BAAF2E4D6B94}" type="presOf" srcId="{D11C1FA1-73B7-4255-BBA1-079009CD6BC4}" destId="{87033F0F-8FF9-4E23-8A27-FF1FD7435CC8}" srcOrd="0" destOrd="0" presId="urn:microsoft.com/office/officeart/2005/8/layout/bList2"/>
    <dgm:cxn modelId="{8511FA23-61F6-4948-8967-960697F6E66F}" type="presOf" srcId="{2DEC579C-3BBF-4587-A9D6-BF64AE5B0610}" destId="{FA9FAFC2-30AE-4CC8-928B-66F6741F4187}" srcOrd="0" destOrd="0" presId="urn:microsoft.com/office/officeart/2005/8/layout/bList2"/>
    <dgm:cxn modelId="{7C048A27-199B-4D63-992F-D30C20396DF7}" type="presOf" srcId="{F6592D10-FACB-452B-ABCC-4C9D1461A198}" destId="{E40F7E4A-B68E-49E8-B7CB-75BA52C30952}" srcOrd="0" destOrd="0" presId="urn:microsoft.com/office/officeart/2005/8/layout/bList2"/>
    <dgm:cxn modelId="{D7A3E43E-F41D-44BE-A089-9E2FCC2BD6BE}" type="presOf" srcId="{6A184828-D323-4755-8A2C-6E326638B8DB}" destId="{6C7B2C8B-03CE-4E7C-87EA-E65D910E6645}" srcOrd="0" destOrd="0" presId="urn:microsoft.com/office/officeart/2005/8/layout/bList2"/>
    <dgm:cxn modelId="{56006B45-48ED-405F-BDC1-C56C6BD1A250}" srcId="{BF97C64A-2071-4659-9369-A8F54DC81C54}" destId="{E3A043B7-E921-4F1D-820E-E0C78BCDD23A}" srcOrd="0" destOrd="0" parTransId="{32173914-300A-4728-BAD7-11C6F090EECF}" sibTransId="{57A58342-DE08-465A-9B45-3BEDE72E6BD7}"/>
    <dgm:cxn modelId="{DDA6DC66-8DB8-427D-AE44-259C93D1B6AD}" srcId="{63A7FCB8-9FC0-4577-A845-6DFA2057A44F}" destId="{823D3529-2E9A-440C-A95F-3F62B7A101E9}" srcOrd="1" destOrd="0" parTransId="{6C3E122D-8EC6-4246-AE51-3112E7CE55C6}" sibTransId="{7EB285B6-E218-4231-9C66-BA8F5EF41626}"/>
    <dgm:cxn modelId="{1F03E068-D413-4C64-8632-8DA88C42C6DB}" type="presOf" srcId="{823D3529-2E9A-440C-A95F-3F62B7A101E9}" destId="{58B9D80F-5D7F-4020-A89B-51DAB3EC509A}" srcOrd="0" destOrd="1" presId="urn:microsoft.com/office/officeart/2005/8/layout/bList2"/>
    <dgm:cxn modelId="{812B4349-C244-4FEA-B9B1-60E15457C4FB}" type="presOf" srcId="{63A7FCB8-9FC0-4577-A845-6DFA2057A44F}" destId="{20EC2622-CA98-4195-B564-F74326E2E0D4}" srcOrd="1" destOrd="0" presId="urn:microsoft.com/office/officeart/2005/8/layout/bList2"/>
    <dgm:cxn modelId="{7AAF1170-D402-4CA3-BA8C-C7225359CE1F}" type="presOf" srcId="{BF97C64A-2071-4659-9369-A8F54DC81C54}" destId="{35BBF41C-E64F-4E23-8896-8786DC158F7C}" srcOrd="0" destOrd="0" presId="urn:microsoft.com/office/officeart/2005/8/layout/bList2"/>
    <dgm:cxn modelId="{5BE3D678-5F85-455E-B89A-F7B532B3B368}" type="presOf" srcId="{AB165D56-0E7A-49EB-8218-38BF402DCB70}" destId="{58B9D80F-5D7F-4020-A89B-51DAB3EC509A}" srcOrd="0" destOrd="0" presId="urn:microsoft.com/office/officeart/2005/8/layout/bList2"/>
    <dgm:cxn modelId="{794E0D80-7BA5-4DF2-97A3-8DD1AB07B169}" type="presOf" srcId="{C195C556-1409-47B6-B8A9-DFAF20D294D5}" destId="{787EB74E-D4E2-4239-8E7B-F8311A408A28}" srcOrd="0" destOrd="0" presId="urn:microsoft.com/office/officeart/2005/8/layout/bList2"/>
    <dgm:cxn modelId="{83C4B580-48F5-4906-80AC-DA985431D481}" type="presOf" srcId="{BF97C64A-2071-4659-9369-A8F54DC81C54}" destId="{64FED31C-AC2C-47F4-970F-ADD3CA397241}" srcOrd="1" destOrd="0" presId="urn:microsoft.com/office/officeart/2005/8/layout/bList2"/>
    <dgm:cxn modelId="{AFE9628B-2085-4CAE-93E2-9340AFA3ECFA}" srcId="{F6592D10-FACB-452B-ABCC-4C9D1461A198}" destId="{6A184828-D323-4755-8A2C-6E326638B8DB}" srcOrd="1" destOrd="0" parTransId="{27BE2375-5BD2-4D5F-9760-AB508618ED3E}" sibTransId="{2DEC579C-3BBF-4587-A9D6-BF64AE5B0610}"/>
    <dgm:cxn modelId="{AF2352A2-C4E3-473C-8325-EED34A46E524}" srcId="{63A7FCB8-9FC0-4577-A845-6DFA2057A44F}" destId="{AB165D56-0E7A-49EB-8218-38BF402DCB70}" srcOrd="0" destOrd="0" parTransId="{52AD16A3-2DAA-4C64-A65D-D89A2897FAC3}" sibTransId="{0D539ED0-FD3B-4390-8AEC-2025F3B72252}"/>
    <dgm:cxn modelId="{C460A4AE-D5DC-41D6-B6D6-2AED08CF3969}" type="presOf" srcId="{6A184828-D323-4755-8A2C-6E326638B8DB}" destId="{66EFB6EC-56B3-4DA3-A7F9-ADA0E2E14616}" srcOrd="1" destOrd="0" presId="urn:microsoft.com/office/officeart/2005/8/layout/bList2"/>
    <dgm:cxn modelId="{956516BE-2048-446D-BF6C-222AB8247064}" srcId="{6A184828-D323-4755-8A2C-6E326638B8DB}" destId="{C195C556-1409-47B6-B8A9-DFAF20D294D5}" srcOrd="0" destOrd="0" parTransId="{81AF3589-1954-4355-91A5-A2A457AC2A8C}" sibTransId="{9A02A0B1-9FC8-4CCD-A679-5FD1B9C44D63}"/>
    <dgm:cxn modelId="{D984E2DE-10B5-4311-A269-BA6DFD7A332C}" type="presOf" srcId="{63A7FCB8-9FC0-4577-A845-6DFA2057A44F}" destId="{181E5B1B-A9EA-4543-9630-318700597440}" srcOrd="0" destOrd="0" presId="urn:microsoft.com/office/officeart/2005/8/layout/bList2"/>
    <dgm:cxn modelId="{86A763F7-66D4-4E31-B13D-8BC83BC7881C}" srcId="{F6592D10-FACB-452B-ABCC-4C9D1461A198}" destId="{63A7FCB8-9FC0-4577-A845-6DFA2057A44F}" srcOrd="2" destOrd="0" parTransId="{FE3E05B3-6A16-4F6C-8A13-91819D48DE3C}" sibTransId="{BAF3138B-C857-440A-9014-4A246B323EF4}"/>
    <dgm:cxn modelId="{FB09B84E-228D-43C9-817F-4B13ADAE5B6C}" type="presParOf" srcId="{E40F7E4A-B68E-49E8-B7CB-75BA52C30952}" destId="{0EC8EC21-D79D-46F1-A02F-4D4FA04F8212}" srcOrd="0" destOrd="0" presId="urn:microsoft.com/office/officeart/2005/8/layout/bList2"/>
    <dgm:cxn modelId="{970BE1E1-D23C-4589-B7F6-D5F188BEEA55}" type="presParOf" srcId="{0EC8EC21-D79D-46F1-A02F-4D4FA04F8212}" destId="{E9E78DD3-3224-4593-A9D5-CC569ECCF4C7}" srcOrd="0" destOrd="0" presId="urn:microsoft.com/office/officeart/2005/8/layout/bList2"/>
    <dgm:cxn modelId="{B896AB2A-0668-489C-9E00-075536D43191}" type="presParOf" srcId="{0EC8EC21-D79D-46F1-A02F-4D4FA04F8212}" destId="{35BBF41C-E64F-4E23-8896-8786DC158F7C}" srcOrd="1" destOrd="0" presId="urn:microsoft.com/office/officeart/2005/8/layout/bList2"/>
    <dgm:cxn modelId="{82B2A7DE-6010-45F5-A6EC-F89306743968}" type="presParOf" srcId="{0EC8EC21-D79D-46F1-A02F-4D4FA04F8212}" destId="{64FED31C-AC2C-47F4-970F-ADD3CA397241}" srcOrd="2" destOrd="0" presId="urn:microsoft.com/office/officeart/2005/8/layout/bList2"/>
    <dgm:cxn modelId="{A0C4C6B9-92DE-48B8-93D6-74054FE6D1C2}" type="presParOf" srcId="{0EC8EC21-D79D-46F1-A02F-4D4FA04F8212}" destId="{71DEE087-DC71-46B9-BA23-4AEBADBB07E1}" srcOrd="3" destOrd="0" presId="urn:microsoft.com/office/officeart/2005/8/layout/bList2"/>
    <dgm:cxn modelId="{63188510-1CCF-46EC-A945-6380CAC0A211}" type="presParOf" srcId="{E40F7E4A-B68E-49E8-B7CB-75BA52C30952}" destId="{87033F0F-8FF9-4E23-8A27-FF1FD7435CC8}" srcOrd="1" destOrd="0" presId="urn:microsoft.com/office/officeart/2005/8/layout/bList2"/>
    <dgm:cxn modelId="{B8859D1E-07BD-4E87-8766-9BD197DF1BE3}" type="presParOf" srcId="{E40F7E4A-B68E-49E8-B7CB-75BA52C30952}" destId="{66D1CFF2-00CC-47A2-9E3B-F01D2CE6ACF1}" srcOrd="2" destOrd="0" presId="urn:microsoft.com/office/officeart/2005/8/layout/bList2"/>
    <dgm:cxn modelId="{0068EFE1-720C-404D-ABAE-59771DCAED71}" type="presParOf" srcId="{66D1CFF2-00CC-47A2-9E3B-F01D2CE6ACF1}" destId="{787EB74E-D4E2-4239-8E7B-F8311A408A28}" srcOrd="0" destOrd="0" presId="urn:microsoft.com/office/officeart/2005/8/layout/bList2"/>
    <dgm:cxn modelId="{736EF89D-E3ED-4E91-96D1-06379F750F42}" type="presParOf" srcId="{66D1CFF2-00CC-47A2-9E3B-F01D2CE6ACF1}" destId="{6C7B2C8B-03CE-4E7C-87EA-E65D910E6645}" srcOrd="1" destOrd="0" presId="urn:microsoft.com/office/officeart/2005/8/layout/bList2"/>
    <dgm:cxn modelId="{E870641A-964B-4A98-B10C-1789B930DFB2}" type="presParOf" srcId="{66D1CFF2-00CC-47A2-9E3B-F01D2CE6ACF1}" destId="{66EFB6EC-56B3-4DA3-A7F9-ADA0E2E14616}" srcOrd="2" destOrd="0" presId="urn:microsoft.com/office/officeart/2005/8/layout/bList2"/>
    <dgm:cxn modelId="{4EE468C2-02EA-4570-AF56-1DA2602A1CD4}" type="presParOf" srcId="{66D1CFF2-00CC-47A2-9E3B-F01D2CE6ACF1}" destId="{5ECA6387-A3D9-4974-9565-44C7CBA942AE}" srcOrd="3" destOrd="0" presId="urn:microsoft.com/office/officeart/2005/8/layout/bList2"/>
    <dgm:cxn modelId="{4743F28E-73A5-493E-80CC-50FF0C091ECC}" type="presParOf" srcId="{E40F7E4A-B68E-49E8-B7CB-75BA52C30952}" destId="{FA9FAFC2-30AE-4CC8-928B-66F6741F4187}" srcOrd="3" destOrd="0" presId="urn:microsoft.com/office/officeart/2005/8/layout/bList2"/>
    <dgm:cxn modelId="{962B5A91-E459-4CC4-A389-78E23945D4E0}" type="presParOf" srcId="{E40F7E4A-B68E-49E8-B7CB-75BA52C30952}" destId="{47B49A32-B712-432C-A675-0CCA4F1E93E8}" srcOrd="4" destOrd="0" presId="urn:microsoft.com/office/officeart/2005/8/layout/bList2"/>
    <dgm:cxn modelId="{DCCB0E67-CFF0-4634-94B4-C332E5550E7E}" type="presParOf" srcId="{47B49A32-B712-432C-A675-0CCA4F1E93E8}" destId="{58B9D80F-5D7F-4020-A89B-51DAB3EC509A}" srcOrd="0" destOrd="0" presId="urn:microsoft.com/office/officeart/2005/8/layout/bList2"/>
    <dgm:cxn modelId="{926ACFAE-82F0-465E-B87D-C902B2C76585}" type="presParOf" srcId="{47B49A32-B712-432C-A675-0CCA4F1E93E8}" destId="{181E5B1B-A9EA-4543-9630-318700597440}" srcOrd="1" destOrd="0" presId="urn:microsoft.com/office/officeart/2005/8/layout/bList2"/>
    <dgm:cxn modelId="{B76B1A51-072A-4239-9B19-E969B91A0BA6}" type="presParOf" srcId="{47B49A32-B712-432C-A675-0CCA4F1E93E8}" destId="{20EC2622-CA98-4195-B564-F74326E2E0D4}" srcOrd="2" destOrd="0" presId="urn:microsoft.com/office/officeart/2005/8/layout/bList2"/>
    <dgm:cxn modelId="{FC7DD152-6B34-4BE3-A304-D8B9E9DD3F88}" type="presParOf" srcId="{47B49A32-B712-432C-A675-0CCA4F1E93E8}" destId="{3ACA7333-6BD7-4D66-B7A8-629DE5165DA4}" srcOrd="3" destOrd="0" presId="urn:microsoft.com/office/officeart/2005/8/layout/b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7633E3-7A53-4A26-BA2D-0A7DB642F041}" type="doc">
      <dgm:prSet loTypeId="urn:microsoft.com/office/officeart/2005/8/layout/radial6" loCatId="cycle" qsTypeId="urn:microsoft.com/office/officeart/2005/8/quickstyle/simple3" qsCatId="simple" csTypeId="urn:microsoft.com/office/officeart/2005/8/colors/colorful1#1" csCatId="colorful" phldr="1"/>
      <dgm:spPr/>
      <dgm:t>
        <a:bodyPr/>
        <a:lstStyle/>
        <a:p>
          <a:endParaRPr lang="pt-BR"/>
        </a:p>
      </dgm:t>
    </dgm:pt>
    <dgm:pt modelId="{30131371-6B61-4BEF-999B-0B44D455562A}">
      <dgm:prSet phldrT="[Texto]" custT="1"/>
      <dgm:spPr/>
      <dgm:t>
        <a:bodyPr/>
        <a:lstStyle/>
        <a:p>
          <a:r>
            <a:rPr lang="pt-BR" sz="2400" b="1" dirty="0">
              <a:latin typeface="+mj-lt"/>
            </a:rPr>
            <a:t>PNAE</a:t>
          </a:r>
        </a:p>
      </dgm:t>
    </dgm:pt>
    <dgm:pt modelId="{BBF28034-3BE1-44C9-954C-EC6B7FAD4D82}" type="parTrans" cxnId="{E71C5CAD-6C11-42D8-A024-E0E61BBAD3EF}">
      <dgm:prSet/>
      <dgm:spPr/>
      <dgm:t>
        <a:bodyPr/>
        <a:lstStyle/>
        <a:p>
          <a:endParaRPr lang="pt-BR" sz="1200" b="1">
            <a:latin typeface="+mj-lt"/>
          </a:endParaRPr>
        </a:p>
      </dgm:t>
    </dgm:pt>
    <dgm:pt modelId="{3484CF66-BC61-4851-898B-A66A2729FBC2}" type="sibTrans" cxnId="{E71C5CAD-6C11-42D8-A024-E0E61BBAD3EF}">
      <dgm:prSet/>
      <dgm:spPr/>
      <dgm:t>
        <a:bodyPr/>
        <a:lstStyle/>
        <a:p>
          <a:endParaRPr lang="pt-BR" sz="1200" b="1">
            <a:latin typeface="+mj-lt"/>
          </a:endParaRPr>
        </a:p>
      </dgm:t>
    </dgm:pt>
    <dgm:pt modelId="{4F26FA16-BC8F-49B7-AD77-97B0EABBCAF6}">
      <dgm:prSet phldrT="[Texto]" custT="1"/>
      <dgm:spPr/>
      <dgm:t>
        <a:bodyPr/>
        <a:lstStyle/>
        <a:p>
          <a:pPr rtl="0"/>
          <a:r>
            <a:rPr kumimoji="0" lang="pt-BR" sz="1400" b="1" i="0" u="none" strike="noStrike" cap="none" normalizeH="0" baseline="0">
              <a:ln/>
              <a:effectLst/>
              <a:latin typeface="+mj-lt"/>
            </a:rPr>
            <a:t>Rendimento escolar</a:t>
          </a:r>
          <a:endParaRPr lang="pt-BR" sz="1400" b="1" dirty="0">
            <a:latin typeface="+mj-lt"/>
          </a:endParaRPr>
        </a:p>
      </dgm:t>
    </dgm:pt>
    <dgm:pt modelId="{597B3F22-E21B-45DE-8294-9BA969BF514F}" type="parTrans" cxnId="{2A190CCB-0D99-46BB-B1D7-59830DED91F2}">
      <dgm:prSet/>
      <dgm:spPr/>
      <dgm:t>
        <a:bodyPr/>
        <a:lstStyle/>
        <a:p>
          <a:endParaRPr lang="pt-BR" sz="1200" b="1">
            <a:latin typeface="+mj-lt"/>
          </a:endParaRPr>
        </a:p>
      </dgm:t>
    </dgm:pt>
    <dgm:pt modelId="{2FE19A83-B5BC-42C0-8215-E90937196D38}" type="sibTrans" cxnId="{2A190CCB-0D99-46BB-B1D7-59830DED91F2}">
      <dgm:prSet/>
      <dgm:spPr/>
      <dgm:t>
        <a:bodyPr/>
        <a:lstStyle/>
        <a:p>
          <a:endParaRPr lang="pt-BR" sz="1200" b="1">
            <a:latin typeface="+mj-lt"/>
          </a:endParaRPr>
        </a:p>
      </dgm:t>
    </dgm:pt>
    <dgm:pt modelId="{FA0DD9D3-5778-46A0-92D5-40ABD54F4016}">
      <dgm:prSet custT="1"/>
      <dgm:spPr/>
      <dgm:t>
        <a:bodyPr/>
        <a:lstStyle/>
        <a:p>
          <a:pPr rtl="0"/>
          <a:r>
            <a:rPr kumimoji="0" lang="pt-BR" sz="1300" b="1" i="0" u="none" strike="noStrike" cap="none" normalizeH="0" baseline="0">
              <a:ln/>
              <a:effectLst/>
              <a:latin typeface="+mj-lt"/>
            </a:rPr>
            <a:t>Desenvolvimento biopsicossocial</a:t>
          </a:r>
          <a:endParaRPr kumimoji="0" lang="pt-BR" sz="1300" b="1" i="0" u="none" strike="noStrike" cap="none" normalizeH="0" baseline="0" dirty="0">
            <a:ln/>
            <a:effectLst/>
            <a:latin typeface="+mj-lt"/>
          </a:endParaRPr>
        </a:p>
      </dgm:t>
    </dgm:pt>
    <dgm:pt modelId="{21C1C5F6-02EF-4213-8365-FF8EDB75FE9F}" type="parTrans" cxnId="{47872DDA-6394-419C-A01E-3C0AC285A688}">
      <dgm:prSet/>
      <dgm:spPr/>
      <dgm:t>
        <a:bodyPr/>
        <a:lstStyle/>
        <a:p>
          <a:endParaRPr lang="pt-BR" sz="1200" b="1">
            <a:latin typeface="+mj-lt"/>
          </a:endParaRPr>
        </a:p>
      </dgm:t>
    </dgm:pt>
    <dgm:pt modelId="{D646A164-9FCF-46F1-9A88-C221889071B4}" type="sibTrans" cxnId="{47872DDA-6394-419C-A01E-3C0AC285A688}">
      <dgm:prSet/>
      <dgm:spPr/>
      <dgm:t>
        <a:bodyPr/>
        <a:lstStyle/>
        <a:p>
          <a:endParaRPr lang="pt-BR" sz="1200" b="1">
            <a:latin typeface="+mj-lt"/>
          </a:endParaRPr>
        </a:p>
      </dgm:t>
    </dgm:pt>
    <dgm:pt modelId="{61079E95-5BC9-449F-B86B-91CEF782C788}">
      <dgm:prSet custT="1"/>
      <dgm:spPr/>
      <dgm:t>
        <a:bodyPr/>
        <a:lstStyle/>
        <a:p>
          <a:pPr rtl="0"/>
          <a:r>
            <a:rPr lang="pt-BR" sz="1400" b="1">
              <a:latin typeface="+mj-lt"/>
            </a:rPr>
            <a:t>A</a:t>
          </a:r>
          <a:r>
            <a:rPr kumimoji="0" lang="pt-BR" sz="1400" b="1" i="0" u="none" strike="noStrike" cap="none" normalizeH="0" baseline="0">
              <a:ln/>
              <a:effectLst/>
              <a:latin typeface="+mj-lt"/>
            </a:rPr>
            <a:t>prendizagem</a:t>
          </a:r>
          <a:endParaRPr kumimoji="0" lang="pt-BR" sz="1400" b="1" i="0" u="none" strike="noStrike" cap="none" normalizeH="0" baseline="0" dirty="0">
            <a:ln/>
            <a:effectLst/>
            <a:latin typeface="+mj-lt"/>
          </a:endParaRPr>
        </a:p>
      </dgm:t>
    </dgm:pt>
    <dgm:pt modelId="{706ED962-00D2-4E05-909B-33584C7B9A6B}" type="parTrans" cxnId="{4A2CA4FF-396D-489B-841D-F0A7ECA97E88}">
      <dgm:prSet/>
      <dgm:spPr/>
      <dgm:t>
        <a:bodyPr/>
        <a:lstStyle/>
        <a:p>
          <a:endParaRPr lang="pt-BR" sz="1200" b="1">
            <a:latin typeface="+mj-lt"/>
          </a:endParaRPr>
        </a:p>
      </dgm:t>
    </dgm:pt>
    <dgm:pt modelId="{A699EB44-A2A2-4315-A89F-48D06F4F2256}" type="sibTrans" cxnId="{4A2CA4FF-396D-489B-841D-F0A7ECA97E88}">
      <dgm:prSet/>
      <dgm:spPr/>
      <dgm:t>
        <a:bodyPr/>
        <a:lstStyle/>
        <a:p>
          <a:endParaRPr lang="pt-BR" sz="1200" b="1">
            <a:latin typeface="+mj-lt"/>
          </a:endParaRPr>
        </a:p>
      </dgm:t>
    </dgm:pt>
    <dgm:pt modelId="{1792F790-B6EB-4697-BE01-D1758155BDAD}">
      <dgm:prSet custT="1"/>
      <dgm:spPr/>
      <dgm:t>
        <a:bodyPr/>
        <a:lstStyle/>
        <a:p>
          <a:pPr rtl="0"/>
          <a:r>
            <a:rPr kumimoji="0" lang="pt-BR" sz="1400" b="1" i="0" u="none" strike="noStrike" cap="none" normalizeH="0" baseline="0">
              <a:ln/>
              <a:effectLst/>
              <a:latin typeface="+mj-lt"/>
            </a:rPr>
            <a:t>Formação de práticas alimentares saudáveis</a:t>
          </a:r>
          <a:endParaRPr kumimoji="0" lang="pt-BR" sz="1400" b="1" i="0" u="none" strike="noStrike" cap="none" normalizeH="0" baseline="0" dirty="0">
            <a:ln/>
            <a:effectLst/>
            <a:latin typeface="+mj-lt"/>
          </a:endParaRPr>
        </a:p>
      </dgm:t>
    </dgm:pt>
    <dgm:pt modelId="{62AA51E6-34BE-4C78-AABF-E0C54417F78D}" type="parTrans" cxnId="{72DF2B78-58C8-4E0A-9731-9A02801F4C40}">
      <dgm:prSet/>
      <dgm:spPr/>
      <dgm:t>
        <a:bodyPr/>
        <a:lstStyle/>
        <a:p>
          <a:endParaRPr lang="pt-BR" sz="1200" b="1">
            <a:latin typeface="+mj-lt"/>
          </a:endParaRPr>
        </a:p>
      </dgm:t>
    </dgm:pt>
    <dgm:pt modelId="{3B3C8A53-20A5-42D1-8698-A488F510F050}" type="sibTrans" cxnId="{72DF2B78-58C8-4E0A-9731-9A02801F4C40}">
      <dgm:prSet/>
      <dgm:spPr/>
      <dgm:t>
        <a:bodyPr/>
        <a:lstStyle/>
        <a:p>
          <a:endParaRPr lang="pt-BR" sz="1200" b="1">
            <a:latin typeface="+mj-lt"/>
          </a:endParaRPr>
        </a:p>
      </dgm:t>
    </dgm:pt>
    <dgm:pt modelId="{2D200659-1526-4CEE-817D-9E01D610626B}">
      <dgm:prSet phldrT="[Texto]" custT="1"/>
      <dgm:spPr/>
      <dgm:t>
        <a:bodyPr/>
        <a:lstStyle/>
        <a:p>
          <a:pPr rtl="0"/>
          <a:r>
            <a:rPr kumimoji="0" lang="pt-BR" sz="1600" b="1" i="0" u="none" strike="noStrike" cap="none" normalizeH="0" baseline="0">
              <a:ln/>
              <a:effectLst/>
              <a:latin typeface="+mj-lt"/>
            </a:rPr>
            <a:t>Crescimento</a:t>
          </a:r>
          <a:endParaRPr lang="pt-BR" sz="1600" b="1" dirty="0">
            <a:latin typeface="+mj-lt"/>
          </a:endParaRPr>
        </a:p>
      </dgm:t>
    </dgm:pt>
    <dgm:pt modelId="{E55B8D6B-88FC-4719-84B4-5270D118B54B}" type="sibTrans" cxnId="{0B331146-2DBC-4863-A6D3-140CD789D8C5}">
      <dgm:prSet/>
      <dgm:spPr/>
      <dgm:t>
        <a:bodyPr/>
        <a:lstStyle/>
        <a:p>
          <a:endParaRPr lang="pt-BR" sz="1200" b="1">
            <a:latin typeface="+mj-lt"/>
          </a:endParaRPr>
        </a:p>
      </dgm:t>
    </dgm:pt>
    <dgm:pt modelId="{4DEB3850-8BD8-4F47-98AC-320EB16A01F7}" type="parTrans" cxnId="{0B331146-2DBC-4863-A6D3-140CD789D8C5}">
      <dgm:prSet/>
      <dgm:spPr/>
      <dgm:t>
        <a:bodyPr/>
        <a:lstStyle/>
        <a:p>
          <a:endParaRPr lang="pt-BR" sz="1200" b="1">
            <a:latin typeface="+mj-lt"/>
          </a:endParaRPr>
        </a:p>
      </dgm:t>
    </dgm:pt>
    <dgm:pt modelId="{03F32C21-0A4C-4186-A71F-6329F078CEBD}" type="pres">
      <dgm:prSet presAssocID="{9B7633E3-7A53-4A26-BA2D-0A7DB642F041}" presName="Name0" presStyleCnt="0">
        <dgm:presLayoutVars>
          <dgm:chMax val="1"/>
          <dgm:dir/>
          <dgm:animLvl val="ctr"/>
          <dgm:resizeHandles val="exact"/>
        </dgm:presLayoutVars>
      </dgm:prSet>
      <dgm:spPr/>
    </dgm:pt>
    <dgm:pt modelId="{B777BD2A-A8BF-4704-A684-99915AA5EE10}" type="pres">
      <dgm:prSet presAssocID="{30131371-6B61-4BEF-999B-0B44D455562A}" presName="centerShape" presStyleLbl="node0" presStyleIdx="0" presStyleCnt="1" custScaleX="114459" custScaleY="93275" custLinFactNeighborX="-1386" custLinFactNeighborY="1268"/>
      <dgm:spPr/>
    </dgm:pt>
    <dgm:pt modelId="{83065678-E0E4-4D4E-9B13-4946909F1145}" type="pres">
      <dgm:prSet presAssocID="{2D200659-1526-4CEE-817D-9E01D610626B}" presName="node" presStyleLbl="node1" presStyleIdx="0" presStyleCnt="5" custScaleX="168412" custScaleY="136125" custRadScaleRad="104370">
        <dgm:presLayoutVars>
          <dgm:bulletEnabled val="1"/>
        </dgm:presLayoutVars>
      </dgm:prSet>
      <dgm:spPr/>
    </dgm:pt>
    <dgm:pt modelId="{57E08A6B-E1BD-4F04-B5AC-4B8557D40409}" type="pres">
      <dgm:prSet presAssocID="{2D200659-1526-4CEE-817D-9E01D610626B}" presName="dummy" presStyleCnt="0"/>
      <dgm:spPr/>
    </dgm:pt>
    <dgm:pt modelId="{5C4B5520-FD16-400E-B0AA-EB89586E9799}" type="pres">
      <dgm:prSet presAssocID="{E55B8D6B-88FC-4719-84B4-5270D118B54B}" presName="sibTrans" presStyleLbl="sibTrans2D1" presStyleIdx="0" presStyleCnt="5" custLinFactNeighborX="-2933" custLinFactNeighborY="-345"/>
      <dgm:spPr/>
    </dgm:pt>
    <dgm:pt modelId="{5F29BE4D-2D2D-4DAA-A549-1B7E173B70A8}" type="pres">
      <dgm:prSet presAssocID="{61079E95-5BC9-449F-B86B-91CEF782C788}" presName="node" presStyleLbl="node1" presStyleIdx="1" presStyleCnt="5" custScaleX="174610" custScaleY="147601" custRadScaleRad="122915" custRadScaleInc="26877">
        <dgm:presLayoutVars>
          <dgm:bulletEnabled val="1"/>
        </dgm:presLayoutVars>
      </dgm:prSet>
      <dgm:spPr/>
    </dgm:pt>
    <dgm:pt modelId="{8D34AC3C-C8C5-4749-933A-0F5DFFD842B7}" type="pres">
      <dgm:prSet presAssocID="{61079E95-5BC9-449F-B86B-91CEF782C788}" presName="dummy" presStyleCnt="0"/>
      <dgm:spPr/>
    </dgm:pt>
    <dgm:pt modelId="{F38FA4E1-871A-4C48-8292-088BE1E96B86}" type="pres">
      <dgm:prSet presAssocID="{A699EB44-A2A2-4315-A89F-48D06F4F2256}" presName="sibTrans" presStyleLbl="sibTrans2D1" presStyleIdx="1" presStyleCnt="5" custLinFactNeighborX="305" custLinFactNeighborY="1479"/>
      <dgm:spPr/>
    </dgm:pt>
    <dgm:pt modelId="{8B826A55-915C-4E48-A3B6-266F247EFE64}" type="pres">
      <dgm:prSet presAssocID="{FA0DD9D3-5778-46A0-92D5-40ABD54F4016}" presName="node" presStyleLbl="node1" presStyleIdx="2" presStyleCnt="5" custScaleX="190027" custScaleY="126309" custRadScaleRad="104070" custRadScaleInc="-9641">
        <dgm:presLayoutVars>
          <dgm:bulletEnabled val="1"/>
        </dgm:presLayoutVars>
      </dgm:prSet>
      <dgm:spPr/>
    </dgm:pt>
    <dgm:pt modelId="{154D71BA-71A8-461B-A802-DFF8ADBB1EA2}" type="pres">
      <dgm:prSet presAssocID="{FA0DD9D3-5778-46A0-92D5-40ABD54F4016}" presName="dummy" presStyleCnt="0"/>
      <dgm:spPr/>
    </dgm:pt>
    <dgm:pt modelId="{16813F68-A2B9-4F93-B4CD-D4547540D478}" type="pres">
      <dgm:prSet presAssocID="{D646A164-9FCF-46F1-9A88-C221889071B4}" presName="sibTrans" presStyleLbl="sibTrans2D1" presStyleIdx="2" presStyleCnt="5"/>
      <dgm:spPr/>
    </dgm:pt>
    <dgm:pt modelId="{0C9F27F2-FD8E-41AD-8066-7B25CC8E95AB}" type="pres">
      <dgm:prSet presAssocID="{4F26FA16-BC8F-49B7-AD77-97B0EABBCAF6}" presName="node" presStyleLbl="node1" presStyleIdx="3" presStyleCnt="5" custScaleX="182945" custScaleY="126029" custRadScaleRad="108414" custRadScaleInc="27651">
        <dgm:presLayoutVars>
          <dgm:bulletEnabled val="1"/>
        </dgm:presLayoutVars>
      </dgm:prSet>
      <dgm:spPr/>
    </dgm:pt>
    <dgm:pt modelId="{0C0229BA-B232-4ADE-AE9E-A8FC0D0AAC90}" type="pres">
      <dgm:prSet presAssocID="{4F26FA16-BC8F-49B7-AD77-97B0EABBCAF6}" presName="dummy" presStyleCnt="0"/>
      <dgm:spPr/>
    </dgm:pt>
    <dgm:pt modelId="{B5F16DBF-F1E9-4333-A17C-C9F6F6CE0832}" type="pres">
      <dgm:prSet presAssocID="{2FE19A83-B5BC-42C0-8215-E90937196D38}" presName="sibTrans" presStyleLbl="sibTrans2D1" presStyleIdx="3" presStyleCnt="5"/>
      <dgm:spPr/>
    </dgm:pt>
    <dgm:pt modelId="{65B01933-3F84-4AE2-928E-1CA261375259}" type="pres">
      <dgm:prSet presAssocID="{1792F790-B6EB-4697-BE01-D1758155BDAD}" presName="node" presStyleLbl="node1" presStyleIdx="4" presStyleCnt="5" custScaleX="156710" custScaleY="136125" custRadScaleRad="127124" custRadScaleInc="-22651">
        <dgm:presLayoutVars>
          <dgm:bulletEnabled val="1"/>
        </dgm:presLayoutVars>
      </dgm:prSet>
      <dgm:spPr/>
    </dgm:pt>
    <dgm:pt modelId="{35278B15-0BB3-4109-9BB1-53FBF2920900}" type="pres">
      <dgm:prSet presAssocID="{1792F790-B6EB-4697-BE01-D1758155BDAD}" presName="dummy" presStyleCnt="0"/>
      <dgm:spPr/>
    </dgm:pt>
    <dgm:pt modelId="{96F09585-93B2-42B3-B3A9-069A6042016E}" type="pres">
      <dgm:prSet presAssocID="{3B3C8A53-20A5-42D1-8698-A488F510F050}" presName="sibTrans" presStyleLbl="sibTrans2D1" presStyleIdx="4" presStyleCnt="5"/>
      <dgm:spPr/>
    </dgm:pt>
  </dgm:ptLst>
  <dgm:cxnLst>
    <dgm:cxn modelId="{6307DC00-6D9A-4570-B9B5-AA19B0280A1F}" type="presOf" srcId="{1792F790-B6EB-4697-BE01-D1758155BDAD}" destId="{65B01933-3F84-4AE2-928E-1CA261375259}" srcOrd="0" destOrd="0" presId="urn:microsoft.com/office/officeart/2005/8/layout/radial6"/>
    <dgm:cxn modelId="{9D7D860B-1830-4AFA-9329-862C8BB16350}" type="presOf" srcId="{30131371-6B61-4BEF-999B-0B44D455562A}" destId="{B777BD2A-A8BF-4704-A684-99915AA5EE10}" srcOrd="0" destOrd="0" presId="urn:microsoft.com/office/officeart/2005/8/layout/radial6"/>
    <dgm:cxn modelId="{01290713-5413-4953-864E-9C167904F61A}" type="presOf" srcId="{E55B8D6B-88FC-4719-84B4-5270D118B54B}" destId="{5C4B5520-FD16-400E-B0AA-EB89586E9799}" srcOrd="0" destOrd="0" presId="urn:microsoft.com/office/officeart/2005/8/layout/radial6"/>
    <dgm:cxn modelId="{F9534724-D798-4E9D-9A21-D7739581A8F8}" type="presOf" srcId="{2D200659-1526-4CEE-817D-9E01D610626B}" destId="{83065678-E0E4-4D4E-9B13-4946909F1145}" srcOrd="0" destOrd="0" presId="urn:microsoft.com/office/officeart/2005/8/layout/radial6"/>
    <dgm:cxn modelId="{0B331146-2DBC-4863-A6D3-140CD789D8C5}" srcId="{30131371-6B61-4BEF-999B-0B44D455562A}" destId="{2D200659-1526-4CEE-817D-9E01D610626B}" srcOrd="0" destOrd="0" parTransId="{4DEB3850-8BD8-4F47-98AC-320EB16A01F7}" sibTransId="{E55B8D6B-88FC-4719-84B4-5270D118B54B}"/>
    <dgm:cxn modelId="{6D39286E-5C06-419A-9E25-708C9B6993E1}" type="presOf" srcId="{61079E95-5BC9-449F-B86B-91CEF782C788}" destId="{5F29BE4D-2D2D-4DAA-A549-1B7E173B70A8}" srcOrd="0" destOrd="0" presId="urn:microsoft.com/office/officeart/2005/8/layout/radial6"/>
    <dgm:cxn modelId="{2D602255-7593-4C51-8E36-B02D357623ED}" type="presOf" srcId="{A699EB44-A2A2-4315-A89F-48D06F4F2256}" destId="{F38FA4E1-871A-4C48-8292-088BE1E96B86}" srcOrd="0" destOrd="0" presId="urn:microsoft.com/office/officeart/2005/8/layout/radial6"/>
    <dgm:cxn modelId="{328F2157-5E06-43B0-AD35-4C1EA602E138}" type="presOf" srcId="{D646A164-9FCF-46F1-9A88-C221889071B4}" destId="{16813F68-A2B9-4F93-B4CD-D4547540D478}" srcOrd="0" destOrd="0" presId="urn:microsoft.com/office/officeart/2005/8/layout/radial6"/>
    <dgm:cxn modelId="{72DF2B78-58C8-4E0A-9731-9A02801F4C40}" srcId="{30131371-6B61-4BEF-999B-0B44D455562A}" destId="{1792F790-B6EB-4697-BE01-D1758155BDAD}" srcOrd="4" destOrd="0" parTransId="{62AA51E6-34BE-4C78-AABF-E0C54417F78D}" sibTransId="{3B3C8A53-20A5-42D1-8698-A488F510F050}"/>
    <dgm:cxn modelId="{7FA07383-1CCB-4E7B-827F-0C43D5A15384}" type="presOf" srcId="{2FE19A83-B5BC-42C0-8215-E90937196D38}" destId="{B5F16DBF-F1E9-4333-A17C-C9F6F6CE0832}" srcOrd="0" destOrd="0" presId="urn:microsoft.com/office/officeart/2005/8/layout/radial6"/>
    <dgm:cxn modelId="{E71C5CAD-6C11-42D8-A024-E0E61BBAD3EF}" srcId="{9B7633E3-7A53-4A26-BA2D-0A7DB642F041}" destId="{30131371-6B61-4BEF-999B-0B44D455562A}" srcOrd="0" destOrd="0" parTransId="{BBF28034-3BE1-44C9-954C-EC6B7FAD4D82}" sibTransId="{3484CF66-BC61-4851-898B-A66A2729FBC2}"/>
    <dgm:cxn modelId="{2A190CCB-0D99-46BB-B1D7-59830DED91F2}" srcId="{30131371-6B61-4BEF-999B-0B44D455562A}" destId="{4F26FA16-BC8F-49B7-AD77-97B0EABBCAF6}" srcOrd="3" destOrd="0" parTransId="{597B3F22-E21B-45DE-8294-9BA969BF514F}" sibTransId="{2FE19A83-B5BC-42C0-8215-E90937196D38}"/>
    <dgm:cxn modelId="{47872DDA-6394-419C-A01E-3C0AC285A688}" srcId="{30131371-6B61-4BEF-999B-0B44D455562A}" destId="{FA0DD9D3-5778-46A0-92D5-40ABD54F4016}" srcOrd="2" destOrd="0" parTransId="{21C1C5F6-02EF-4213-8365-FF8EDB75FE9F}" sibTransId="{D646A164-9FCF-46F1-9A88-C221889071B4}"/>
    <dgm:cxn modelId="{5C4F79E7-9F2F-4921-95C2-C16F0A968E1D}" type="presOf" srcId="{9B7633E3-7A53-4A26-BA2D-0A7DB642F041}" destId="{03F32C21-0A4C-4186-A71F-6329F078CEBD}" srcOrd="0" destOrd="0" presId="urn:microsoft.com/office/officeart/2005/8/layout/radial6"/>
    <dgm:cxn modelId="{3C7585F5-CD23-42FF-895B-BBAFF0E9DBFE}" type="presOf" srcId="{FA0DD9D3-5778-46A0-92D5-40ABD54F4016}" destId="{8B826A55-915C-4E48-A3B6-266F247EFE64}" srcOrd="0" destOrd="0" presId="urn:microsoft.com/office/officeart/2005/8/layout/radial6"/>
    <dgm:cxn modelId="{7DABEDF7-E3DD-4CB2-813B-C8138F76F105}" type="presOf" srcId="{4F26FA16-BC8F-49B7-AD77-97B0EABBCAF6}" destId="{0C9F27F2-FD8E-41AD-8066-7B25CC8E95AB}" srcOrd="0" destOrd="0" presId="urn:microsoft.com/office/officeart/2005/8/layout/radial6"/>
    <dgm:cxn modelId="{C4D685FD-B3D9-4C1A-9185-595DD70C7568}" type="presOf" srcId="{3B3C8A53-20A5-42D1-8698-A488F510F050}" destId="{96F09585-93B2-42B3-B3A9-069A6042016E}" srcOrd="0" destOrd="0" presId="urn:microsoft.com/office/officeart/2005/8/layout/radial6"/>
    <dgm:cxn modelId="{4A2CA4FF-396D-489B-841D-F0A7ECA97E88}" srcId="{30131371-6B61-4BEF-999B-0B44D455562A}" destId="{61079E95-5BC9-449F-B86B-91CEF782C788}" srcOrd="1" destOrd="0" parTransId="{706ED962-00D2-4E05-909B-33584C7B9A6B}" sibTransId="{A699EB44-A2A2-4315-A89F-48D06F4F2256}"/>
    <dgm:cxn modelId="{6B65570F-0259-47E2-9A52-4F15178E26A1}" type="presParOf" srcId="{03F32C21-0A4C-4186-A71F-6329F078CEBD}" destId="{B777BD2A-A8BF-4704-A684-99915AA5EE10}" srcOrd="0" destOrd="0" presId="urn:microsoft.com/office/officeart/2005/8/layout/radial6"/>
    <dgm:cxn modelId="{166EAFAC-20A2-427D-BF50-11B972EABCC4}" type="presParOf" srcId="{03F32C21-0A4C-4186-A71F-6329F078CEBD}" destId="{83065678-E0E4-4D4E-9B13-4946909F1145}" srcOrd="1" destOrd="0" presId="urn:microsoft.com/office/officeart/2005/8/layout/radial6"/>
    <dgm:cxn modelId="{57B05150-3C41-4AA0-9E26-179483BE1B2C}" type="presParOf" srcId="{03F32C21-0A4C-4186-A71F-6329F078CEBD}" destId="{57E08A6B-E1BD-4F04-B5AC-4B8557D40409}" srcOrd="2" destOrd="0" presId="urn:microsoft.com/office/officeart/2005/8/layout/radial6"/>
    <dgm:cxn modelId="{E01C3BA5-89C8-4BC3-9CEA-2EE8FAAEB053}" type="presParOf" srcId="{03F32C21-0A4C-4186-A71F-6329F078CEBD}" destId="{5C4B5520-FD16-400E-B0AA-EB89586E9799}" srcOrd="3" destOrd="0" presId="urn:microsoft.com/office/officeart/2005/8/layout/radial6"/>
    <dgm:cxn modelId="{14C45E86-4813-4B1B-928C-2A0D02A9410E}" type="presParOf" srcId="{03F32C21-0A4C-4186-A71F-6329F078CEBD}" destId="{5F29BE4D-2D2D-4DAA-A549-1B7E173B70A8}" srcOrd="4" destOrd="0" presId="urn:microsoft.com/office/officeart/2005/8/layout/radial6"/>
    <dgm:cxn modelId="{037BCA99-7FC6-497B-BFD1-39A8A9500EE2}" type="presParOf" srcId="{03F32C21-0A4C-4186-A71F-6329F078CEBD}" destId="{8D34AC3C-C8C5-4749-933A-0F5DFFD842B7}" srcOrd="5" destOrd="0" presId="urn:microsoft.com/office/officeart/2005/8/layout/radial6"/>
    <dgm:cxn modelId="{9BBCBE25-A70B-423D-9E80-D69836A7B543}" type="presParOf" srcId="{03F32C21-0A4C-4186-A71F-6329F078CEBD}" destId="{F38FA4E1-871A-4C48-8292-088BE1E96B86}" srcOrd="6" destOrd="0" presId="urn:microsoft.com/office/officeart/2005/8/layout/radial6"/>
    <dgm:cxn modelId="{FE894C88-3C71-47ED-A03F-F980D94C1999}" type="presParOf" srcId="{03F32C21-0A4C-4186-A71F-6329F078CEBD}" destId="{8B826A55-915C-4E48-A3B6-266F247EFE64}" srcOrd="7" destOrd="0" presId="urn:microsoft.com/office/officeart/2005/8/layout/radial6"/>
    <dgm:cxn modelId="{DEE349B6-DB22-44A5-8D88-490AD1F22909}" type="presParOf" srcId="{03F32C21-0A4C-4186-A71F-6329F078CEBD}" destId="{154D71BA-71A8-461B-A802-DFF8ADBB1EA2}" srcOrd="8" destOrd="0" presId="urn:microsoft.com/office/officeart/2005/8/layout/radial6"/>
    <dgm:cxn modelId="{9F1FA349-E70C-4048-A1C0-3F3639AFF2E9}" type="presParOf" srcId="{03F32C21-0A4C-4186-A71F-6329F078CEBD}" destId="{16813F68-A2B9-4F93-B4CD-D4547540D478}" srcOrd="9" destOrd="0" presId="urn:microsoft.com/office/officeart/2005/8/layout/radial6"/>
    <dgm:cxn modelId="{F404124F-9520-49DE-9E96-35EF2C6D4D0B}" type="presParOf" srcId="{03F32C21-0A4C-4186-A71F-6329F078CEBD}" destId="{0C9F27F2-FD8E-41AD-8066-7B25CC8E95AB}" srcOrd="10" destOrd="0" presId="urn:microsoft.com/office/officeart/2005/8/layout/radial6"/>
    <dgm:cxn modelId="{E0D9A55F-1548-4F5C-9BB4-E4EFA4F1B530}" type="presParOf" srcId="{03F32C21-0A4C-4186-A71F-6329F078CEBD}" destId="{0C0229BA-B232-4ADE-AE9E-A8FC0D0AAC90}" srcOrd="11" destOrd="0" presId="urn:microsoft.com/office/officeart/2005/8/layout/radial6"/>
    <dgm:cxn modelId="{9390CA08-8847-4DC3-A3E8-26D5A3939585}" type="presParOf" srcId="{03F32C21-0A4C-4186-A71F-6329F078CEBD}" destId="{B5F16DBF-F1E9-4333-A17C-C9F6F6CE0832}" srcOrd="12" destOrd="0" presId="urn:microsoft.com/office/officeart/2005/8/layout/radial6"/>
    <dgm:cxn modelId="{068F7EA6-E894-43D4-8A84-AA2A8D110C7C}" type="presParOf" srcId="{03F32C21-0A4C-4186-A71F-6329F078CEBD}" destId="{65B01933-3F84-4AE2-928E-1CA261375259}" srcOrd="13" destOrd="0" presId="urn:microsoft.com/office/officeart/2005/8/layout/radial6"/>
    <dgm:cxn modelId="{716D08B6-9C4F-445E-BBC7-2C02849D1178}" type="presParOf" srcId="{03F32C21-0A4C-4186-A71F-6329F078CEBD}" destId="{35278B15-0BB3-4109-9BB1-53FBF2920900}" srcOrd="14" destOrd="0" presId="urn:microsoft.com/office/officeart/2005/8/layout/radial6"/>
    <dgm:cxn modelId="{4E425465-F744-4114-B06E-926C817426E5}" type="presParOf" srcId="{03F32C21-0A4C-4186-A71F-6329F078CEBD}" destId="{96F09585-93B2-42B3-B3A9-069A6042016E}"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BAD03B-B505-4665-9FDA-6D607973696F}"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pt-BR"/>
        </a:p>
      </dgm:t>
    </dgm:pt>
    <dgm:pt modelId="{9E35C605-3187-4F99-B01E-C2FD73F2CFC2}">
      <dgm:prSet phldrT="[Texto]" custT="1"/>
      <dgm:spPr>
        <a:solidFill>
          <a:schemeClr val="bg1"/>
        </a:solidFill>
        <a:ln>
          <a:solidFill>
            <a:srgbClr val="00B050"/>
          </a:solidFill>
        </a:ln>
      </dgm:spPr>
      <dgm:t>
        <a:bodyPr/>
        <a:lstStyle/>
        <a:p>
          <a:r>
            <a:rPr lang="pt-BR" sz="1900" dirty="0"/>
            <a:t>Estudantes </a:t>
          </a:r>
        </a:p>
        <a:p>
          <a:r>
            <a:rPr lang="pt-BR" sz="1900" dirty="0"/>
            <a:t>Educação básica</a:t>
          </a:r>
        </a:p>
        <a:p>
          <a:r>
            <a:rPr lang="pt-BR" sz="1800" dirty="0">
              <a:solidFill>
                <a:srgbClr val="FF0000"/>
              </a:solidFill>
            </a:rPr>
            <a:t>(Censo Escolar Ano anterior)</a:t>
          </a:r>
        </a:p>
      </dgm:t>
    </dgm:pt>
    <dgm:pt modelId="{0AE91425-2BA8-42AC-B7CE-B4BE9CCDDB90}" type="parTrans" cxnId="{D221EFBF-A3BD-48CA-9525-22CABCD05CA1}">
      <dgm:prSet/>
      <dgm:spPr/>
      <dgm:t>
        <a:bodyPr/>
        <a:lstStyle/>
        <a:p>
          <a:endParaRPr lang="pt-BR"/>
        </a:p>
      </dgm:t>
    </dgm:pt>
    <dgm:pt modelId="{6AAAB854-5F90-4C30-A04E-C1D593D47068}" type="sibTrans" cxnId="{D221EFBF-A3BD-48CA-9525-22CABCD05CA1}">
      <dgm:prSet/>
      <dgm:spPr/>
      <dgm:t>
        <a:bodyPr/>
        <a:lstStyle/>
        <a:p>
          <a:endParaRPr lang="pt-BR"/>
        </a:p>
      </dgm:t>
    </dgm:pt>
    <dgm:pt modelId="{A911C1AB-A274-4D55-82EB-B01EE89BEF31}">
      <dgm:prSet phldrT="[Texto]" custT="1"/>
      <dgm:spPr>
        <a:solidFill>
          <a:prstClr val="white"/>
        </a:solidFill>
        <a:ln>
          <a:solidFill>
            <a:srgbClr val="00B050"/>
          </a:solid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spcFirstLastPara="0" vert="horz" wrap="square" lIns="10160" tIns="10160" rIns="10160" bIns="10160" numCol="1" spcCol="1270" anchor="ctr" anchorCtr="0"/>
        <a:lstStyle/>
        <a:p>
          <a:pPr marL="0" lvl="0" algn="ctr" defTabSz="711200">
            <a:lnSpc>
              <a:spcPct val="90000"/>
            </a:lnSpc>
            <a:spcBef>
              <a:spcPct val="0"/>
            </a:spcBef>
            <a:spcAft>
              <a:spcPct val="35000"/>
            </a:spcAft>
            <a:buNone/>
          </a:pPr>
          <a:r>
            <a:rPr lang="pt-BR" sz="1600" kern="1200" dirty="0">
              <a:solidFill>
                <a:prstClr val="black"/>
              </a:solidFill>
              <a:latin typeface="Calibri"/>
              <a:ea typeface="+mn-ea"/>
              <a:cs typeface="+mn-cs"/>
            </a:rPr>
            <a:t>Rede federal</a:t>
          </a:r>
        </a:p>
      </dgm:t>
    </dgm:pt>
    <dgm:pt modelId="{12C6C2A0-C9F2-417D-9EA4-B2AF04DB30CC}" type="parTrans" cxnId="{36F344E9-DDDF-4B4E-93A2-1983A9FC59AA}">
      <dgm:prSet/>
      <dgm:spPr>
        <a:ln w="3175"/>
      </dgm:spPr>
      <dgm:t>
        <a:bodyPr/>
        <a:lstStyle/>
        <a:p>
          <a:endParaRPr lang="pt-BR"/>
        </a:p>
      </dgm:t>
    </dgm:pt>
    <dgm:pt modelId="{20F885FB-759B-4CC7-B3FE-5875CC32811F}" type="sibTrans" cxnId="{36F344E9-DDDF-4B4E-93A2-1983A9FC59AA}">
      <dgm:prSet/>
      <dgm:spPr/>
      <dgm:t>
        <a:bodyPr/>
        <a:lstStyle/>
        <a:p>
          <a:endParaRPr lang="pt-BR"/>
        </a:p>
      </dgm:t>
    </dgm:pt>
    <dgm:pt modelId="{D34788A9-EBD5-4337-A8DD-C50E28A75A3F}">
      <dgm:prSet phldrT="[Texto]" custT="1"/>
      <dgm:spPr>
        <a:solidFill>
          <a:prstClr val="white"/>
        </a:solidFill>
        <a:ln>
          <a:solidFill>
            <a:srgbClr val="00B050"/>
          </a:solid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r>
            <a:rPr lang="pt-BR" sz="1600" kern="1200" dirty="0">
              <a:solidFill>
                <a:prstClr val="black"/>
              </a:solidFill>
              <a:latin typeface="Calibri"/>
              <a:ea typeface="+mn-ea"/>
              <a:cs typeface="+mn-cs"/>
            </a:rPr>
            <a:t>Rede estadual</a:t>
          </a:r>
        </a:p>
      </dgm:t>
    </dgm:pt>
    <dgm:pt modelId="{59367126-A973-48AA-A743-FBD883711D12}" type="parTrans" cxnId="{7845A2F3-156D-4AB3-A40F-80EBB9F69848}">
      <dgm:prSet/>
      <dgm:spPr>
        <a:ln w="3175"/>
      </dgm:spPr>
      <dgm:t>
        <a:bodyPr/>
        <a:lstStyle/>
        <a:p>
          <a:endParaRPr lang="pt-BR"/>
        </a:p>
      </dgm:t>
    </dgm:pt>
    <dgm:pt modelId="{64801394-5692-46A3-9798-F107C32D0965}" type="sibTrans" cxnId="{7845A2F3-156D-4AB3-A40F-80EBB9F69848}">
      <dgm:prSet/>
      <dgm:spPr/>
      <dgm:t>
        <a:bodyPr/>
        <a:lstStyle/>
        <a:p>
          <a:endParaRPr lang="pt-BR"/>
        </a:p>
      </dgm:t>
    </dgm:pt>
    <dgm:pt modelId="{8D5DA901-9E7F-4C97-9BF1-0A94E00A3A31}">
      <dgm:prSet phldrT="[Texto]" custT="1"/>
      <dgm:spPr>
        <a:solidFill>
          <a:prstClr val="white"/>
        </a:solidFill>
        <a:ln>
          <a:solidFill>
            <a:srgbClr val="00B050"/>
          </a:solid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r>
            <a:rPr lang="pt-BR" sz="1600" kern="1200" dirty="0">
              <a:solidFill>
                <a:prstClr val="black"/>
              </a:solidFill>
              <a:latin typeface="Calibri"/>
              <a:ea typeface="+mn-ea"/>
              <a:cs typeface="+mn-cs"/>
            </a:rPr>
            <a:t>Rede municipal</a:t>
          </a:r>
        </a:p>
      </dgm:t>
    </dgm:pt>
    <dgm:pt modelId="{12189501-4679-4D51-8E75-AB8D00C86D82}" type="parTrans" cxnId="{1281FA50-DDDF-4AC9-8BAC-885A5C2A691D}">
      <dgm:prSet/>
      <dgm:spPr>
        <a:ln w="3175"/>
      </dgm:spPr>
      <dgm:t>
        <a:bodyPr/>
        <a:lstStyle/>
        <a:p>
          <a:endParaRPr lang="pt-BR"/>
        </a:p>
      </dgm:t>
    </dgm:pt>
    <dgm:pt modelId="{F629B57C-C7FE-448F-ABEA-522313E98DD0}" type="sibTrans" cxnId="{1281FA50-DDDF-4AC9-8BAC-885A5C2A691D}">
      <dgm:prSet/>
      <dgm:spPr/>
      <dgm:t>
        <a:bodyPr/>
        <a:lstStyle/>
        <a:p>
          <a:endParaRPr lang="pt-BR"/>
        </a:p>
      </dgm:t>
    </dgm:pt>
    <dgm:pt modelId="{EDD6D8B1-37C3-46E3-B9FD-5A2DCC701D11}">
      <dgm:prSet phldrT="[Texto]" custT="1"/>
      <dgm:spPr>
        <a:solidFill>
          <a:prstClr val="white"/>
        </a:solidFill>
        <a:ln>
          <a:solidFill>
            <a:srgbClr val="00B050"/>
          </a:solid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spcFirstLastPara="0" vert="horz" wrap="square" lIns="10160" tIns="10160" rIns="10160" bIns="10160" numCol="1" spcCol="1270" anchor="ctr" anchorCtr="0"/>
        <a:lstStyle/>
        <a:p>
          <a:pPr>
            <a:buFont typeface="Wingdings" panose="05000000000000000000" pitchFamily="2" charset="2"/>
            <a:buChar char="v"/>
          </a:pPr>
          <a:r>
            <a:rPr lang="pt-BR" sz="1600" kern="1200" dirty="0">
              <a:solidFill>
                <a:schemeClr val="tx1"/>
              </a:solidFill>
              <a:latin typeface="+mn-lt"/>
            </a:rPr>
            <a:t>*Escolas filantrópicas, confessionais e </a:t>
          </a:r>
          <a:r>
            <a:rPr lang="pt-BR" sz="1600" kern="1200" dirty="0">
              <a:solidFill>
                <a:schemeClr val="tx1"/>
              </a:solidFill>
              <a:latin typeface="+mn-lt"/>
              <a:ea typeface="+mn-ea"/>
              <a:cs typeface="+mn-cs"/>
            </a:rPr>
            <a:t>comunitárias</a:t>
          </a:r>
        </a:p>
      </dgm:t>
    </dgm:pt>
    <dgm:pt modelId="{C936E8D0-55EE-4CAE-8B9F-BB29E7D1D885}" type="parTrans" cxnId="{C6E103A0-1D54-4B19-AD3F-2B3042E9BA09}">
      <dgm:prSet/>
      <dgm:spPr>
        <a:ln w="3175"/>
      </dgm:spPr>
      <dgm:t>
        <a:bodyPr/>
        <a:lstStyle/>
        <a:p>
          <a:endParaRPr lang="pt-BR"/>
        </a:p>
      </dgm:t>
    </dgm:pt>
    <dgm:pt modelId="{D7315692-606A-4686-A993-A76BBF18C6BA}" type="sibTrans" cxnId="{C6E103A0-1D54-4B19-AD3F-2B3042E9BA09}">
      <dgm:prSet/>
      <dgm:spPr/>
      <dgm:t>
        <a:bodyPr/>
        <a:lstStyle/>
        <a:p>
          <a:endParaRPr lang="pt-BR"/>
        </a:p>
      </dgm:t>
    </dgm:pt>
    <dgm:pt modelId="{5A73738B-8DE1-449B-BCAE-C4A678A0F9A0}" type="pres">
      <dgm:prSet presAssocID="{5DBAD03B-B505-4665-9FDA-6D607973696F}" presName="diagram" presStyleCnt="0">
        <dgm:presLayoutVars>
          <dgm:chPref val="1"/>
          <dgm:dir/>
          <dgm:animOne val="branch"/>
          <dgm:animLvl val="lvl"/>
          <dgm:resizeHandles val="exact"/>
        </dgm:presLayoutVars>
      </dgm:prSet>
      <dgm:spPr/>
    </dgm:pt>
    <dgm:pt modelId="{5F976558-00A8-47F3-9B37-1463753EED36}" type="pres">
      <dgm:prSet presAssocID="{9E35C605-3187-4F99-B01E-C2FD73F2CFC2}" presName="root1" presStyleCnt="0"/>
      <dgm:spPr/>
    </dgm:pt>
    <dgm:pt modelId="{E114BAC0-459E-40AA-97CD-A43A30CCAAB6}" type="pres">
      <dgm:prSet presAssocID="{9E35C605-3187-4F99-B01E-C2FD73F2CFC2}" presName="LevelOneTextNode" presStyleLbl="node0" presStyleIdx="0" presStyleCnt="1" custScaleX="76561" custScaleY="150950">
        <dgm:presLayoutVars>
          <dgm:chPref val="3"/>
        </dgm:presLayoutVars>
      </dgm:prSet>
      <dgm:spPr/>
    </dgm:pt>
    <dgm:pt modelId="{1942C73A-F0D9-4365-882E-DD5329B2FFC0}" type="pres">
      <dgm:prSet presAssocID="{9E35C605-3187-4F99-B01E-C2FD73F2CFC2}" presName="level2hierChild" presStyleCnt="0"/>
      <dgm:spPr/>
    </dgm:pt>
    <dgm:pt modelId="{3C260FAF-65F8-4F33-BD78-026E04FDA1A2}" type="pres">
      <dgm:prSet presAssocID="{12C6C2A0-C9F2-417D-9EA4-B2AF04DB30CC}" presName="conn2-1" presStyleLbl="parChTrans1D2" presStyleIdx="0" presStyleCnt="3"/>
      <dgm:spPr/>
    </dgm:pt>
    <dgm:pt modelId="{60E14430-366F-4F01-A34F-1125947300AC}" type="pres">
      <dgm:prSet presAssocID="{12C6C2A0-C9F2-417D-9EA4-B2AF04DB30CC}" presName="connTx" presStyleLbl="parChTrans1D2" presStyleIdx="0" presStyleCnt="3"/>
      <dgm:spPr/>
    </dgm:pt>
    <dgm:pt modelId="{3428DB37-28C2-40B6-BED8-130ECB0A776B}" type="pres">
      <dgm:prSet presAssocID="{A911C1AB-A274-4D55-82EB-B01EE89BEF31}" presName="root2" presStyleCnt="0"/>
      <dgm:spPr/>
    </dgm:pt>
    <dgm:pt modelId="{2085F940-ADB9-4DFB-B5ED-EDEB057E236A}" type="pres">
      <dgm:prSet presAssocID="{A911C1AB-A274-4D55-82EB-B01EE89BEF31}" presName="LevelTwoTextNode" presStyleLbl="node2" presStyleIdx="0" presStyleCnt="3" custScaleX="82595" custScaleY="38504">
        <dgm:presLayoutVars>
          <dgm:chPref val="3"/>
        </dgm:presLayoutVars>
      </dgm:prSet>
      <dgm:spPr>
        <a:xfrm>
          <a:off x="2705004" y="567001"/>
          <a:ext cx="1914703" cy="446296"/>
        </a:xfrm>
        <a:prstGeom prst="roundRect">
          <a:avLst>
            <a:gd name="adj" fmla="val 10000"/>
          </a:avLst>
        </a:prstGeom>
      </dgm:spPr>
    </dgm:pt>
    <dgm:pt modelId="{17F9F774-9C95-4E5E-A891-D69B24CBA40B}" type="pres">
      <dgm:prSet presAssocID="{A911C1AB-A274-4D55-82EB-B01EE89BEF31}" presName="level3hierChild" presStyleCnt="0"/>
      <dgm:spPr/>
    </dgm:pt>
    <dgm:pt modelId="{65F1F814-8E21-486C-9471-82729C6566B3}" type="pres">
      <dgm:prSet presAssocID="{59367126-A973-48AA-A743-FBD883711D12}" presName="conn2-1" presStyleLbl="parChTrans1D2" presStyleIdx="1" presStyleCnt="3"/>
      <dgm:spPr/>
    </dgm:pt>
    <dgm:pt modelId="{FF62A95B-F860-4311-985D-975BFA254C9A}" type="pres">
      <dgm:prSet presAssocID="{59367126-A973-48AA-A743-FBD883711D12}" presName="connTx" presStyleLbl="parChTrans1D2" presStyleIdx="1" presStyleCnt="3"/>
      <dgm:spPr/>
    </dgm:pt>
    <dgm:pt modelId="{065E302B-0B57-45EA-8BB7-94078B257D23}" type="pres">
      <dgm:prSet presAssocID="{D34788A9-EBD5-4337-A8DD-C50E28A75A3F}" presName="root2" presStyleCnt="0"/>
      <dgm:spPr/>
    </dgm:pt>
    <dgm:pt modelId="{6E85E488-7A85-462E-9863-B6561F0BB50A}" type="pres">
      <dgm:prSet presAssocID="{D34788A9-EBD5-4337-A8DD-C50E28A75A3F}" presName="LevelTwoTextNode" presStyleLbl="node2" presStyleIdx="1" presStyleCnt="3" custScaleX="84630" custScaleY="41544">
        <dgm:presLayoutVars>
          <dgm:chPref val="3"/>
        </dgm:presLayoutVars>
      </dgm:prSet>
      <dgm:spPr>
        <a:xfrm>
          <a:off x="2705004" y="1187161"/>
          <a:ext cx="1961878" cy="481532"/>
        </a:xfrm>
        <a:prstGeom prst="roundRect">
          <a:avLst>
            <a:gd name="adj" fmla="val 10000"/>
          </a:avLst>
        </a:prstGeom>
      </dgm:spPr>
    </dgm:pt>
    <dgm:pt modelId="{9B080369-4790-4876-B303-6574E60C0D55}" type="pres">
      <dgm:prSet presAssocID="{D34788A9-EBD5-4337-A8DD-C50E28A75A3F}" presName="level3hierChild" presStyleCnt="0"/>
      <dgm:spPr/>
    </dgm:pt>
    <dgm:pt modelId="{66E61CA2-BA79-45EF-8B84-ADFFA22CD279}" type="pres">
      <dgm:prSet presAssocID="{12189501-4679-4D51-8E75-AB8D00C86D82}" presName="conn2-1" presStyleLbl="parChTrans1D2" presStyleIdx="2" presStyleCnt="3"/>
      <dgm:spPr/>
    </dgm:pt>
    <dgm:pt modelId="{E4EBCFD5-EDA5-46C7-95C0-1989291488E8}" type="pres">
      <dgm:prSet presAssocID="{12189501-4679-4D51-8E75-AB8D00C86D82}" presName="connTx" presStyleLbl="parChTrans1D2" presStyleIdx="2" presStyleCnt="3"/>
      <dgm:spPr/>
    </dgm:pt>
    <dgm:pt modelId="{E9407D9A-C446-487B-8531-EE2A2E57F470}" type="pres">
      <dgm:prSet presAssocID="{8D5DA901-9E7F-4C97-9BF1-0A94E00A3A31}" presName="root2" presStyleCnt="0"/>
      <dgm:spPr/>
    </dgm:pt>
    <dgm:pt modelId="{1AEF3E16-3A17-4DFA-87DD-3F25FFE7CB7F}" type="pres">
      <dgm:prSet presAssocID="{8D5DA901-9E7F-4C97-9BF1-0A94E00A3A31}" presName="LevelTwoTextNode" presStyleLbl="node2" presStyleIdx="2" presStyleCnt="3" custScaleX="83983" custScaleY="49403">
        <dgm:presLayoutVars>
          <dgm:chPref val="3"/>
        </dgm:presLayoutVars>
      </dgm:prSet>
      <dgm:spPr>
        <a:xfrm>
          <a:off x="2705004" y="1842558"/>
          <a:ext cx="1946879" cy="572625"/>
        </a:xfrm>
        <a:prstGeom prst="roundRect">
          <a:avLst>
            <a:gd name="adj" fmla="val 10000"/>
          </a:avLst>
        </a:prstGeom>
      </dgm:spPr>
    </dgm:pt>
    <dgm:pt modelId="{D1045751-EA95-4A65-A3EF-D2E426CE6C5C}" type="pres">
      <dgm:prSet presAssocID="{8D5DA901-9E7F-4C97-9BF1-0A94E00A3A31}" presName="level3hierChild" presStyleCnt="0"/>
      <dgm:spPr/>
    </dgm:pt>
    <dgm:pt modelId="{2239E778-E978-4DCA-8846-300409FCCD30}" type="pres">
      <dgm:prSet presAssocID="{C936E8D0-55EE-4CAE-8B9F-BB29E7D1D885}" presName="conn2-1" presStyleLbl="parChTrans1D3" presStyleIdx="0" presStyleCnt="1"/>
      <dgm:spPr/>
    </dgm:pt>
    <dgm:pt modelId="{8ECE551F-DFD7-4EA9-89D8-5ECC47B0323E}" type="pres">
      <dgm:prSet presAssocID="{C936E8D0-55EE-4CAE-8B9F-BB29E7D1D885}" presName="connTx" presStyleLbl="parChTrans1D3" presStyleIdx="0" presStyleCnt="1"/>
      <dgm:spPr/>
    </dgm:pt>
    <dgm:pt modelId="{5014662E-E939-48DD-B9B2-8F3B7AF5B6BD}" type="pres">
      <dgm:prSet presAssocID="{EDD6D8B1-37C3-46E3-B9FD-5A2DCC701D11}" presName="root2" presStyleCnt="0"/>
      <dgm:spPr/>
    </dgm:pt>
    <dgm:pt modelId="{3DF28D08-BB47-417F-8E0A-5D22CEEC4F72}" type="pres">
      <dgm:prSet presAssocID="{EDD6D8B1-37C3-46E3-B9FD-5A2DCC701D11}" presName="LevelTwoTextNode" presStyleLbl="node3" presStyleIdx="0" presStyleCnt="1" custScaleX="117614" custScaleY="56199" custLinFactNeighborX="-28885" custLinFactNeighborY="2348">
        <dgm:presLayoutVars>
          <dgm:chPref val="3"/>
        </dgm:presLayoutVars>
      </dgm:prSet>
      <dgm:spPr>
        <a:xfrm>
          <a:off x="5181936" y="1898884"/>
          <a:ext cx="2726507" cy="507241"/>
        </a:xfrm>
        <a:prstGeom prst="roundRect">
          <a:avLst>
            <a:gd name="adj" fmla="val 10000"/>
          </a:avLst>
        </a:prstGeom>
      </dgm:spPr>
    </dgm:pt>
    <dgm:pt modelId="{960639CD-2AAB-404E-87F6-461F8625AD1E}" type="pres">
      <dgm:prSet presAssocID="{EDD6D8B1-37C3-46E3-B9FD-5A2DCC701D11}" presName="level3hierChild" presStyleCnt="0"/>
      <dgm:spPr/>
    </dgm:pt>
  </dgm:ptLst>
  <dgm:cxnLst>
    <dgm:cxn modelId="{E4A0C702-4467-4466-A473-292DF1228AF8}" type="presOf" srcId="{9E35C605-3187-4F99-B01E-C2FD73F2CFC2}" destId="{E114BAC0-459E-40AA-97CD-A43A30CCAAB6}" srcOrd="0" destOrd="0" presId="urn:microsoft.com/office/officeart/2005/8/layout/hierarchy2"/>
    <dgm:cxn modelId="{95161C24-E279-4109-A65C-12611F77CBBE}" type="presOf" srcId="{D34788A9-EBD5-4337-A8DD-C50E28A75A3F}" destId="{6E85E488-7A85-462E-9863-B6561F0BB50A}" srcOrd="0" destOrd="0" presId="urn:microsoft.com/office/officeart/2005/8/layout/hierarchy2"/>
    <dgm:cxn modelId="{AB60B533-AEA2-4448-ACCF-0AD28D6F2865}" type="presOf" srcId="{C936E8D0-55EE-4CAE-8B9F-BB29E7D1D885}" destId="{8ECE551F-DFD7-4EA9-89D8-5ECC47B0323E}" srcOrd="1" destOrd="0" presId="urn:microsoft.com/office/officeart/2005/8/layout/hierarchy2"/>
    <dgm:cxn modelId="{B0B36134-F94E-47D0-A735-69A253E2F722}" type="presOf" srcId="{59367126-A973-48AA-A743-FBD883711D12}" destId="{65F1F814-8E21-486C-9471-82729C6566B3}" srcOrd="0" destOrd="0" presId="urn:microsoft.com/office/officeart/2005/8/layout/hierarchy2"/>
    <dgm:cxn modelId="{7ECAEB39-D4F8-43A0-B80A-5FEEE37C1FD3}" type="presOf" srcId="{12189501-4679-4D51-8E75-AB8D00C86D82}" destId="{66E61CA2-BA79-45EF-8B84-ADFFA22CD279}" srcOrd="0" destOrd="0" presId="urn:microsoft.com/office/officeart/2005/8/layout/hierarchy2"/>
    <dgm:cxn modelId="{16A02041-664E-40B3-A50D-355C933E7E08}" type="presOf" srcId="{A911C1AB-A274-4D55-82EB-B01EE89BEF31}" destId="{2085F940-ADB9-4DFB-B5ED-EDEB057E236A}" srcOrd="0" destOrd="0" presId="urn:microsoft.com/office/officeart/2005/8/layout/hierarchy2"/>
    <dgm:cxn modelId="{1281FA50-DDDF-4AC9-8BAC-885A5C2A691D}" srcId="{9E35C605-3187-4F99-B01E-C2FD73F2CFC2}" destId="{8D5DA901-9E7F-4C97-9BF1-0A94E00A3A31}" srcOrd="2" destOrd="0" parTransId="{12189501-4679-4D51-8E75-AB8D00C86D82}" sibTransId="{F629B57C-C7FE-448F-ABEA-522313E98DD0}"/>
    <dgm:cxn modelId="{A87B0151-A9B8-44FD-AE34-595FACB82965}" type="presOf" srcId="{EDD6D8B1-37C3-46E3-B9FD-5A2DCC701D11}" destId="{3DF28D08-BB47-417F-8E0A-5D22CEEC4F72}" srcOrd="0" destOrd="0" presId="urn:microsoft.com/office/officeart/2005/8/layout/hierarchy2"/>
    <dgm:cxn modelId="{B46FEA8C-D8EC-4105-A9F0-72888154DEF5}" type="presOf" srcId="{8D5DA901-9E7F-4C97-9BF1-0A94E00A3A31}" destId="{1AEF3E16-3A17-4DFA-87DD-3F25FFE7CB7F}" srcOrd="0" destOrd="0" presId="urn:microsoft.com/office/officeart/2005/8/layout/hierarchy2"/>
    <dgm:cxn modelId="{D2433E9B-67F9-4ACB-941A-83E79E072DC5}" type="presOf" srcId="{5DBAD03B-B505-4665-9FDA-6D607973696F}" destId="{5A73738B-8DE1-449B-BCAE-C4A678A0F9A0}" srcOrd="0" destOrd="0" presId="urn:microsoft.com/office/officeart/2005/8/layout/hierarchy2"/>
    <dgm:cxn modelId="{C6E103A0-1D54-4B19-AD3F-2B3042E9BA09}" srcId="{8D5DA901-9E7F-4C97-9BF1-0A94E00A3A31}" destId="{EDD6D8B1-37C3-46E3-B9FD-5A2DCC701D11}" srcOrd="0" destOrd="0" parTransId="{C936E8D0-55EE-4CAE-8B9F-BB29E7D1D885}" sibTransId="{D7315692-606A-4686-A993-A76BBF18C6BA}"/>
    <dgm:cxn modelId="{EC675DA1-69A5-4E2C-AFE2-4B0671B9C19D}" type="presOf" srcId="{12C6C2A0-C9F2-417D-9EA4-B2AF04DB30CC}" destId="{60E14430-366F-4F01-A34F-1125947300AC}" srcOrd="1" destOrd="0" presId="urn:microsoft.com/office/officeart/2005/8/layout/hierarchy2"/>
    <dgm:cxn modelId="{D221EFBF-A3BD-48CA-9525-22CABCD05CA1}" srcId="{5DBAD03B-B505-4665-9FDA-6D607973696F}" destId="{9E35C605-3187-4F99-B01E-C2FD73F2CFC2}" srcOrd="0" destOrd="0" parTransId="{0AE91425-2BA8-42AC-B7CE-B4BE9CCDDB90}" sibTransId="{6AAAB854-5F90-4C30-A04E-C1D593D47068}"/>
    <dgm:cxn modelId="{0D7C55CB-7858-4C16-8375-7EFBA48E58AE}" type="presOf" srcId="{12189501-4679-4D51-8E75-AB8D00C86D82}" destId="{E4EBCFD5-EDA5-46C7-95C0-1989291488E8}" srcOrd="1" destOrd="0" presId="urn:microsoft.com/office/officeart/2005/8/layout/hierarchy2"/>
    <dgm:cxn modelId="{240772D1-E9AC-4EB2-AA41-29D258057609}" type="presOf" srcId="{12C6C2A0-C9F2-417D-9EA4-B2AF04DB30CC}" destId="{3C260FAF-65F8-4F33-BD78-026E04FDA1A2}" srcOrd="0" destOrd="0" presId="urn:microsoft.com/office/officeart/2005/8/layout/hierarchy2"/>
    <dgm:cxn modelId="{B73C07DA-E59D-4D4B-B0CE-3B9AB7260142}" type="presOf" srcId="{59367126-A973-48AA-A743-FBD883711D12}" destId="{FF62A95B-F860-4311-985D-975BFA254C9A}" srcOrd="1" destOrd="0" presId="urn:microsoft.com/office/officeart/2005/8/layout/hierarchy2"/>
    <dgm:cxn modelId="{36F344E9-DDDF-4B4E-93A2-1983A9FC59AA}" srcId="{9E35C605-3187-4F99-B01E-C2FD73F2CFC2}" destId="{A911C1AB-A274-4D55-82EB-B01EE89BEF31}" srcOrd="0" destOrd="0" parTransId="{12C6C2A0-C9F2-417D-9EA4-B2AF04DB30CC}" sibTransId="{20F885FB-759B-4CC7-B3FE-5875CC32811F}"/>
    <dgm:cxn modelId="{7845A2F3-156D-4AB3-A40F-80EBB9F69848}" srcId="{9E35C605-3187-4F99-B01E-C2FD73F2CFC2}" destId="{D34788A9-EBD5-4337-A8DD-C50E28A75A3F}" srcOrd="1" destOrd="0" parTransId="{59367126-A973-48AA-A743-FBD883711D12}" sibTransId="{64801394-5692-46A3-9798-F107C32D0965}"/>
    <dgm:cxn modelId="{1CE401F9-DB72-49A3-B737-0EF6B67B019E}" type="presOf" srcId="{C936E8D0-55EE-4CAE-8B9F-BB29E7D1D885}" destId="{2239E778-E978-4DCA-8846-300409FCCD30}" srcOrd="0" destOrd="0" presId="urn:microsoft.com/office/officeart/2005/8/layout/hierarchy2"/>
    <dgm:cxn modelId="{3572C31F-61A6-49AD-ADF5-7FEA2E596F0E}" type="presParOf" srcId="{5A73738B-8DE1-449B-BCAE-C4A678A0F9A0}" destId="{5F976558-00A8-47F3-9B37-1463753EED36}" srcOrd="0" destOrd="0" presId="urn:microsoft.com/office/officeart/2005/8/layout/hierarchy2"/>
    <dgm:cxn modelId="{AD1D6B5F-A9D8-4960-831C-5F72D97CC3A9}" type="presParOf" srcId="{5F976558-00A8-47F3-9B37-1463753EED36}" destId="{E114BAC0-459E-40AA-97CD-A43A30CCAAB6}" srcOrd="0" destOrd="0" presId="urn:microsoft.com/office/officeart/2005/8/layout/hierarchy2"/>
    <dgm:cxn modelId="{D0101F2D-7C20-428D-8A88-76DB3348B6B7}" type="presParOf" srcId="{5F976558-00A8-47F3-9B37-1463753EED36}" destId="{1942C73A-F0D9-4365-882E-DD5329B2FFC0}" srcOrd="1" destOrd="0" presId="urn:microsoft.com/office/officeart/2005/8/layout/hierarchy2"/>
    <dgm:cxn modelId="{67B99A7B-961D-4D8B-A726-8BA5C2860C65}" type="presParOf" srcId="{1942C73A-F0D9-4365-882E-DD5329B2FFC0}" destId="{3C260FAF-65F8-4F33-BD78-026E04FDA1A2}" srcOrd="0" destOrd="0" presId="urn:microsoft.com/office/officeart/2005/8/layout/hierarchy2"/>
    <dgm:cxn modelId="{472D6F13-1FD4-45CE-BF77-7205457A9784}" type="presParOf" srcId="{3C260FAF-65F8-4F33-BD78-026E04FDA1A2}" destId="{60E14430-366F-4F01-A34F-1125947300AC}" srcOrd="0" destOrd="0" presId="urn:microsoft.com/office/officeart/2005/8/layout/hierarchy2"/>
    <dgm:cxn modelId="{390703B2-49D6-471F-9163-13F96BF0A3E9}" type="presParOf" srcId="{1942C73A-F0D9-4365-882E-DD5329B2FFC0}" destId="{3428DB37-28C2-40B6-BED8-130ECB0A776B}" srcOrd="1" destOrd="0" presId="urn:microsoft.com/office/officeart/2005/8/layout/hierarchy2"/>
    <dgm:cxn modelId="{3B7FAF94-0396-45F1-A38A-4950E6C5DFAF}" type="presParOf" srcId="{3428DB37-28C2-40B6-BED8-130ECB0A776B}" destId="{2085F940-ADB9-4DFB-B5ED-EDEB057E236A}" srcOrd="0" destOrd="0" presId="urn:microsoft.com/office/officeart/2005/8/layout/hierarchy2"/>
    <dgm:cxn modelId="{639555BF-F1A9-4721-975C-A33F0271C19A}" type="presParOf" srcId="{3428DB37-28C2-40B6-BED8-130ECB0A776B}" destId="{17F9F774-9C95-4E5E-A891-D69B24CBA40B}" srcOrd="1" destOrd="0" presId="urn:microsoft.com/office/officeart/2005/8/layout/hierarchy2"/>
    <dgm:cxn modelId="{B9791B07-F413-492D-BCCE-FE9E83108146}" type="presParOf" srcId="{1942C73A-F0D9-4365-882E-DD5329B2FFC0}" destId="{65F1F814-8E21-486C-9471-82729C6566B3}" srcOrd="2" destOrd="0" presId="urn:microsoft.com/office/officeart/2005/8/layout/hierarchy2"/>
    <dgm:cxn modelId="{7CC9BA2A-2C84-420C-89EF-A4AF53A4C124}" type="presParOf" srcId="{65F1F814-8E21-486C-9471-82729C6566B3}" destId="{FF62A95B-F860-4311-985D-975BFA254C9A}" srcOrd="0" destOrd="0" presId="urn:microsoft.com/office/officeart/2005/8/layout/hierarchy2"/>
    <dgm:cxn modelId="{B415C71B-4F16-4691-889D-0AAE339D6886}" type="presParOf" srcId="{1942C73A-F0D9-4365-882E-DD5329B2FFC0}" destId="{065E302B-0B57-45EA-8BB7-94078B257D23}" srcOrd="3" destOrd="0" presId="urn:microsoft.com/office/officeart/2005/8/layout/hierarchy2"/>
    <dgm:cxn modelId="{84BD898F-BC46-449D-AF8C-906015C53DC3}" type="presParOf" srcId="{065E302B-0B57-45EA-8BB7-94078B257D23}" destId="{6E85E488-7A85-462E-9863-B6561F0BB50A}" srcOrd="0" destOrd="0" presId="urn:microsoft.com/office/officeart/2005/8/layout/hierarchy2"/>
    <dgm:cxn modelId="{44EFC5AC-71FA-4798-AF0F-BB91221A0C3B}" type="presParOf" srcId="{065E302B-0B57-45EA-8BB7-94078B257D23}" destId="{9B080369-4790-4876-B303-6574E60C0D55}" srcOrd="1" destOrd="0" presId="urn:microsoft.com/office/officeart/2005/8/layout/hierarchy2"/>
    <dgm:cxn modelId="{DD222B5C-4A19-4569-A222-47A5DD076AD9}" type="presParOf" srcId="{1942C73A-F0D9-4365-882E-DD5329B2FFC0}" destId="{66E61CA2-BA79-45EF-8B84-ADFFA22CD279}" srcOrd="4" destOrd="0" presId="urn:microsoft.com/office/officeart/2005/8/layout/hierarchy2"/>
    <dgm:cxn modelId="{01E181ED-A513-4C11-897F-A1386BA4F9D8}" type="presParOf" srcId="{66E61CA2-BA79-45EF-8B84-ADFFA22CD279}" destId="{E4EBCFD5-EDA5-46C7-95C0-1989291488E8}" srcOrd="0" destOrd="0" presId="urn:microsoft.com/office/officeart/2005/8/layout/hierarchy2"/>
    <dgm:cxn modelId="{CC524820-FBF6-4CDF-BAE0-914233C10BFE}" type="presParOf" srcId="{1942C73A-F0D9-4365-882E-DD5329B2FFC0}" destId="{E9407D9A-C446-487B-8531-EE2A2E57F470}" srcOrd="5" destOrd="0" presId="urn:microsoft.com/office/officeart/2005/8/layout/hierarchy2"/>
    <dgm:cxn modelId="{5BC48002-049B-43DE-B51A-5D5653CB6F4E}" type="presParOf" srcId="{E9407D9A-C446-487B-8531-EE2A2E57F470}" destId="{1AEF3E16-3A17-4DFA-87DD-3F25FFE7CB7F}" srcOrd="0" destOrd="0" presId="urn:microsoft.com/office/officeart/2005/8/layout/hierarchy2"/>
    <dgm:cxn modelId="{B31F4FF4-9D5F-4EDC-AF28-D728A37DCEF5}" type="presParOf" srcId="{E9407D9A-C446-487B-8531-EE2A2E57F470}" destId="{D1045751-EA95-4A65-A3EF-D2E426CE6C5C}" srcOrd="1" destOrd="0" presId="urn:microsoft.com/office/officeart/2005/8/layout/hierarchy2"/>
    <dgm:cxn modelId="{0E1FD40B-A33B-4C7A-8676-5F4C2F4367A7}" type="presParOf" srcId="{D1045751-EA95-4A65-A3EF-D2E426CE6C5C}" destId="{2239E778-E978-4DCA-8846-300409FCCD30}" srcOrd="0" destOrd="0" presId="urn:microsoft.com/office/officeart/2005/8/layout/hierarchy2"/>
    <dgm:cxn modelId="{801ADF05-F0E1-407D-8AF6-765997EB61B0}" type="presParOf" srcId="{2239E778-E978-4DCA-8846-300409FCCD30}" destId="{8ECE551F-DFD7-4EA9-89D8-5ECC47B0323E}" srcOrd="0" destOrd="0" presId="urn:microsoft.com/office/officeart/2005/8/layout/hierarchy2"/>
    <dgm:cxn modelId="{CC7B9CFC-628E-4802-AC12-46CE4EB6EBE7}" type="presParOf" srcId="{D1045751-EA95-4A65-A3EF-D2E426CE6C5C}" destId="{5014662E-E939-48DD-B9B2-8F3B7AF5B6BD}" srcOrd="1" destOrd="0" presId="urn:microsoft.com/office/officeart/2005/8/layout/hierarchy2"/>
    <dgm:cxn modelId="{F8A9734F-E0E5-4188-86CF-FE15B5AAE9CF}" type="presParOf" srcId="{5014662E-E939-48DD-B9B2-8F3B7AF5B6BD}" destId="{3DF28D08-BB47-417F-8E0A-5D22CEEC4F72}" srcOrd="0" destOrd="0" presId="urn:microsoft.com/office/officeart/2005/8/layout/hierarchy2"/>
    <dgm:cxn modelId="{125F86B6-2559-4941-81A6-75D89A9D97A6}" type="presParOf" srcId="{5014662E-E939-48DD-B9B2-8F3B7AF5B6BD}" destId="{960639CD-2AAB-404E-87F6-461F8625AD1E}"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78DD3-3224-4593-A9D5-CC569ECCF4C7}">
      <dsp:nvSpPr>
        <dsp:cNvPr id="0" name=""/>
        <dsp:cNvSpPr/>
      </dsp:nvSpPr>
      <dsp:spPr>
        <a:xfrm>
          <a:off x="380151" y="2365"/>
          <a:ext cx="1966853" cy="146821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pt-BR" sz="1600" kern="1200" dirty="0">
              <a:latin typeface="+mn-lt"/>
            </a:rPr>
            <a:t>Alimentação – Direito Social</a:t>
          </a:r>
        </a:p>
      </dsp:txBody>
      <dsp:txXfrm>
        <a:off x="414553" y="36767"/>
        <a:ext cx="1898049" cy="1433812"/>
      </dsp:txXfrm>
    </dsp:sp>
    <dsp:sp modelId="{64FED31C-AC2C-47F4-970F-ADD3CA397241}">
      <dsp:nvSpPr>
        <dsp:cNvPr id="0" name=""/>
        <dsp:cNvSpPr/>
      </dsp:nvSpPr>
      <dsp:spPr>
        <a:xfrm>
          <a:off x="380151" y="1470580"/>
          <a:ext cx="1966853" cy="63133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pt-BR" sz="1600" kern="1200" dirty="0">
              <a:latin typeface="+mn-lt"/>
            </a:rPr>
            <a:t>Art. 6º (EC nº 90/2015) </a:t>
          </a:r>
        </a:p>
      </dsp:txBody>
      <dsp:txXfrm>
        <a:off x="380151" y="1470580"/>
        <a:ext cx="1385107" cy="631332"/>
      </dsp:txXfrm>
    </dsp:sp>
    <dsp:sp modelId="{71DEE087-DC71-46B9-BA23-4AEBADBB07E1}">
      <dsp:nvSpPr>
        <dsp:cNvPr id="0" name=""/>
        <dsp:cNvSpPr/>
      </dsp:nvSpPr>
      <dsp:spPr>
        <a:xfrm>
          <a:off x="1820898" y="1570861"/>
          <a:ext cx="688398" cy="68839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7EB74E-D4E2-4239-8E7B-F8311A408A28}">
      <dsp:nvSpPr>
        <dsp:cNvPr id="0" name=""/>
        <dsp:cNvSpPr/>
      </dsp:nvSpPr>
      <dsp:spPr>
        <a:xfrm>
          <a:off x="2679843" y="2365"/>
          <a:ext cx="1966853" cy="146821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pt-BR" sz="1600" kern="1200" dirty="0">
              <a:latin typeface="+mn-lt"/>
            </a:rPr>
            <a:t>Atendimento ao Educando por meio de Programas Suplementares</a:t>
          </a:r>
        </a:p>
      </dsp:txBody>
      <dsp:txXfrm>
        <a:off x="2714245" y="36767"/>
        <a:ext cx="1898049" cy="1433812"/>
      </dsp:txXfrm>
    </dsp:sp>
    <dsp:sp modelId="{66EFB6EC-56B3-4DA3-A7F9-ADA0E2E14616}">
      <dsp:nvSpPr>
        <dsp:cNvPr id="0" name=""/>
        <dsp:cNvSpPr/>
      </dsp:nvSpPr>
      <dsp:spPr>
        <a:xfrm>
          <a:off x="2679843" y="1470580"/>
          <a:ext cx="1966853" cy="63133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pt-BR" sz="1600" kern="1200" dirty="0">
              <a:latin typeface="+mn-lt"/>
              <a:ea typeface="Calibri" panose="020F0502020204030204" pitchFamily="34" charset="0"/>
              <a:cs typeface="Times New Roman" panose="02020603050405020304" pitchFamily="18" charset="0"/>
            </a:rPr>
            <a:t>Inciso VII, do Art. 208</a:t>
          </a:r>
          <a:endParaRPr lang="pt-BR" sz="1600" kern="1200" dirty="0">
            <a:latin typeface="+mn-lt"/>
          </a:endParaRPr>
        </a:p>
      </dsp:txBody>
      <dsp:txXfrm>
        <a:off x="2679843" y="1470580"/>
        <a:ext cx="1385107" cy="631332"/>
      </dsp:txXfrm>
    </dsp:sp>
    <dsp:sp modelId="{5ECA6387-A3D9-4974-9565-44C7CBA942AE}">
      <dsp:nvSpPr>
        <dsp:cNvPr id="0" name=""/>
        <dsp:cNvSpPr/>
      </dsp:nvSpPr>
      <dsp:spPr>
        <a:xfrm>
          <a:off x="4120590" y="1570861"/>
          <a:ext cx="688398" cy="68839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B9D80F-5D7F-4020-A89B-51DAB3EC509A}">
      <dsp:nvSpPr>
        <dsp:cNvPr id="0" name=""/>
        <dsp:cNvSpPr/>
      </dsp:nvSpPr>
      <dsp:spPr>
        <a:xfrm>
          <a:off x="4979535" y="2365"/>
          <a:ext cx="1966853" cy="146821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pt-BR" sz="1600" kern="1200">
              <a:latin typeface="+mn-lt"/>
            </a:rPr>
            <a:t>Organização dos Sistemas de Ensino em Regime de Colaboração</a:t>
          </a:r>
        </a:p>
      </dsp:txBody>
      <dsp:txXfrm>
        <a:off x="5013937" y="36767"/>
        <a:ext cx="1898049" cy="1433812"/>
      </dsp:txXfrm>
    </dsp:sp>
    <dsp:sp modelId="{20EC2622-CA98-4195-B564-F74326E2E0D4}">
      <dsp:nvSpPr>
        <dsp:cNvPr id="0" name=""/>
        <dsp:cNvSpPr/>
      </dsp:nvSpPr>
      <dsp:spPr>
        <a:xfrm>
          <a:off x="4979535" y="1470580"/>
          <a:ext cx="1966853" cy="63133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pt-BR" sz="1600" kern="1200" dirty="0">
              <a:latin typeface="+mn-lt"/>
              <a:ea typeface="Calibri" panose="020F0502020204030204" pitchFamily="34" charset="0"/>
              <a:cs typeface="Times New Roman" panose="02020603050405020304" pitchFamily="18" charset="0"/>
            </a:rPr>
            <a:t>Art. 211</a:t>
          </a:r>
          <a:endParaRPr lang="pt-BR" sz="1600" kern="1200" dirty="0">
            <a:latin typeface="+mn-lt"/>
          </a:endParaRPr>
        </a:p>
      </dsp:txBody>
      <dsp:txXfrm>
        <a:off x="4979535" y="1470580"/>
        <a:ext cx="1385107" cy="631332"/>
      </dsp:txXfrm>
    </dsp:sp>
    <dsp:sp modelId="{3ACA7333-6BD7-4D66-B7A8-629DE5165DA4}">
      <dsp:nvSpPr>
        <dsp:cNvPr id="0" name=""/>
        <dsp:cNvSpPr/>
      </dsp:nvSpPr>
      <dsp:spPr>
        <a:xfrm>
          <a:off x="6420282" y="1570861"/>
          <a:ext cx="688398" cy="68839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78DD3-3224-4593-A9D5-CC569ECCF4C7}">
      <dsp:nvSpPr>
        <dsp:cNvPr id="0" name=""/>
        <dsp:cNvSpPr/>
      </dsp:nvSpPr>
      <dsp:spPr>
        <a:xfrm>
          <a:off x="380151" y="2365"/>
          <a:ext cx="1966853" cy="146821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pt-BR" sz="1600" kern="1200" dirty="0">
              <a:latin typeface="+mn-lt"/>
            </a:rPr>
            <a:t>Função da União: supletiva e  redistributiva</a:t>
          </a:r>
        </a:p>
      </dsp:txBody>
      <dsp:txXfrm>
        <a:off x="414553" y="36767"/>
        <a:ext cx="1898049" cy="1433812"/>
      </dsp:txXfrm>
    </dsp:sp>
    <dsp:sp modelId="{64FED31C-AC2C-47F4-970F-ADD3CA397241}">
      <dsp:nvSpPr>
        <dsp:cNvPr id="0" name=""/>
        <dsp:cNvSpPr/>
      </dsp:nvSpPr>
      <dsp:spPr>
        <a:xfrm>
          <a:off x="380151" y="1470580"/>
          <a:ext cx="1966853" cy="63133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pt-BR" sz="1600" kern="1200" dirty="0">
              <a:latin typeface="Calibri" panose="020F0502020204030204" pitchFamily="34" charset="0"/>
              <a:ea typeface="Calibri" panose="020F0502020204030204" pitchFamily="34" charset="0"/>
              <a:cs typeface="Times New Roman" panose="02020603050405020304" pitchFamily="18" charset="0"/>
            </a:rPr>
            <a:t>§1º, do Art. 211</a:t>
          </a:r>
          <a:endParaRPr lang="pt-BR" sz="1600" kern="1200" dirty="0">
            <a:latin typeface="+mn-lt"/>
          </a:endParaRPr>
        </a:p>
      </dsp:txBody>
      <dsp:txXfrm>
        <a:off x="380151" y="1470580"/>
        <a:ext cx="1385107" cy="631332"/>
      </dsp:txXfrm>
    </dsp:sp>
    <dsp:sp modelId="{71DEE087-DC71-46B9-BA23-4AEBADBB07E1}">
      <dsp:nvSpPr>
        <dsp:cNvPr id="0" name=""/>
        <dsp:cNvSpPr/>
      </dsp:nvSpPr>
      <dsp:spPr>
        <a:xfrm>
          <a:off x="1820898" y="1570861"/>
          <a:ext cx="688398" cy="68839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7EB74E-D4E2-4239-8E7B-F8311A408A28}">
      <dsp:nvSpPr>
        <dsp:cNvPr id="0" name=""/>
        <dsp:cNvSpPr/>
      </dsp:nvSpPr>
      <dsp:spPr>
        <a:xfrm>
          <a:off x="2679843" y="2365"/>
          <a:ext cx="1966853" cy="146821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pt-BR" sz="1600" kern="1200" dirty="0">
              <a:latin typeface="+mn-lt"/>
            </a:rPr>
            <a:t>Função da União: equalização de oportunidades; padrão mínimo de qualidade do ensino</a:t>
          </a:r>
        </a:p>
      </dsp:txBody>
      <dsp:txXfrm>
        <a:off x="2714245" y="36767"/>
        <a:ext cx="1898049" cy="1433812"/>
      </dsp:txXfrm>
    </dsp:sp>
    <dsp:sp modelId="{66EFB6EC-56B3-4DA3-A7F9-ADA0E2E14616}">
      <dsp:nvSpPr>
        <dsp:cNvPr id="0" name=""/>
        <dsp:cNvSpPr/>
      </dsp:nvSpPr>
      <dsp:spPr>
        <a:xfrm>
          <a:off x="2679843" y="1470580"/>
          <a:ext cx="1966853" cy="63133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pt-BR" sz="1600" kern="1200" dirty="0">
              <a:latin typeface="Calibri" panose="020F0502020204030204" pitchFamily="34" charset="0"/>
              <a:ea typeface="Calibri" panose="020F0502020204030204" pitchFamily="34" charset="0"/>
              <a:cs typeface="Times New Roman" panose="02020603050405020304" pitchFamily="18" charset="0"/>
            </a:rPr>
            <a:t>§1º, do Art. 211</a:t>
          </a:r>
          <a:endParaRPr lang="pt-BR" sz="1600" kern="1200" dirty="0">
            <a:latin typeface="+mn-lt"/>
          </a:endParaRPr>
        </a:p>
      </dsp:txBody>
      <dsp:txXfrm>
        <a:off x="2679843" y="1470580"/>
        <a:ext cx="1385107" cy="631332"/>
      </dsp:txXfrm>
    </dsp:sp>
    <dsp:sp modelId="{5ECA6387-A3D9-4974-9565-44C7CBA942AE}">
      <dsp:nvSpPr>
        <dsp:cNvPr id="0" name=""/>
        <dsp:cNvSpPr/>
      </dsp:nvSpPr>
      <dsp:spPr>
        <a:xfrm>
          <a:off x="4120590" y="1570861"/>
          <a:ext cx="688398" cy="68839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B9D80F-5D7F-4020-A89B-51DAB3EC509A}">
      <dsp:nvSpPr>
        <dsp:cNvPr id="0" name=""/>
        <dsp:cNvSpPr/>
      </dsp:nvSpPr>
      <dsp:spPr>
        <a:xfrm>
          <a:off x="4979535" y="2365"/>
          <a:ext cx="1966853" cy="146821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pt-BR" sz="1600" kern="1200" dirty="0">
              <a:latin typeface="+mn-lt"/>
            </a:rPr>
            <a:t>Município</a:t>
          </a:r>
          <a:r>
            <a:rPr lang="pt-BR" sz="1600" kern="1200" baseline="0" dirty="0">
              <a:latin typeface="+mn-lt"/>
            </a:rPr>
            <a:t> – prioritariamente E.I e E.F.</a:t>
          </a:r>
          <a:endParaRPr lang="pt-BR" sz="1600" kern="1200" dirty="0">
            <a:latin typeface="+mn-lt"/>
          </a:endParaRPr>
        </a:p>
        <a:p>
          <a:pPr marL="171450" lvl="1" indent="-171450" algn="l" defTabSz="711200">
            <a:lnSpc>
              <a:spcPct val="90000"/>
            </a:lnSpc>
            <a:spcBef>
              <a:spcPct val="0"/>
            </a:spcBef>
            <a:spcAft>
              <a:spcPct val="15000"/>
            </a:spcAft>
            <a:buChar char="•"/>
          </a:pPr>
          <a:r>
            <a:rPr lang="pt-BR" sz="1600" kern="1200" dirty="0">
              <a:latin typeface="+mn-lt"/>
            </a:rPr>
            <a:t>Estados – prioritariamente E.F. e E.M.</a:t>
          </a:r>
        </a:p>
      </dsp:txBody>
      <dsp:txXfrm>
        <a:off x="5013937" y="36767"/>
        <a:ext cx="1898049" cy="1433812"/>
      </dsp:txXfrm>
    </dsp:sp>
    <dsp:sp modelId="{20EC2622-CA98-4195-B564-F74326E2E0D4}">
      <dsp:nvSpPr>
        <dsp:cNvPr id="0" name=""/>
        <dsp:cNvSpPr/>
      </dsp:nvSpPr>
      <dsp:spPr>
        <a:xfrm>
          <a:off x="4979535" y="1470580"/>
          <a:ext cx="1966853" cy="63133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pt-BR" sz="1600" kern="1200" dirty="0">
              <a:latin typeface="Calibri" panose="020F0502020204030204" pitchFamily="34" charset="0"/>
              <a:ea typeface="Calibri" panose="020F0502020204030204" pitchFamily="34" charset="0"/>
              <a:cs typeface="Times New Roman" panose="02020603050405020304" pitchFamily="18" charset="0"/>
            </a:rPr>
            <a:t>§§ 2º e 3º, do Art. 211</a:t>
          </a:r>
          <a:endParaRPr lang="pt-BR" sz="1600" kern="1200" dirty="0">
            <a:latin typeface="+mn-lt"/>
          </a:endParaRPr>
        </a:p>
      </dsp:txBody>
      <dsp:txXfrm>
        <a:off x="4979535" y="1470580"/>
        <a:ext cx="1385107" cy="631332"/>
      </dsp:txXfrm>
    </dsp:sp>
    <dsp:sp modelId="{3ACA7333-6BD7-4D66-B7A8-629DE5165DA4}">
      <dsp:nvSpPr>
        <dsp:cNvPr id="0" name=""/>
        <dsp:cNvSpPr/>
      </dsp:nvSpPr>
      <dsp:spPr>
        <a:xfrm>
          <a:off x="6420282" y="1570861"/>
          <a:ext cx="688398" cy="68839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78DD3-3224-4593-A9D5-CC569ECCF4C7}">
      <dsp:nvSpPr>
        <dsp:cNvPr id="0" name=""/>
        <dsp:cNvSpPr/>
      </dsp:nvSpPr>
      <dsp:spPr>
        <a:xfrm>
          <a:off x="380151" y="2365"/>
          <a:ext cx="1966853" cy="146821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pt-BR" sz="1600" kern="1200" dirty="0">
              <a:latin typeface="+mn-lt"/>
            </a:rPr>
            <a:t>Atendimento ao Educando por meio de Programas Suplementares</a:t>
          </a:r>
        </a:p>
      </dsp:txBody>
      <dsp:txXfrm>
        <a:off x="414553" y="36767"/>
        <a:ext cx="1898049" cy="1433812"/>
      </dsp:txXfrm>
    </dsp:sp>
    <dsp:sp modelId="{64FED31C-AC2C-47F4-970F-ADD3CA397241}">
      <dsp:nvSpPr>
        <dsp:cNvPr id="0" name=""/>
        <dsp:cNvSpPr/>
      </dsp:nvSpPr>
      <dsp:spPr>
        <a:xfrm>
          <a:off x="380151" y="1470580"/>
          <a:ext cx="1966853" cy="63133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pt-BR" sz="1600" kern="1200" dirty="0">
              <a:latin typeface="+mn-lt"/>
            </a:rPr>
            <a:t>Art. 4º</a:t>
          </a:r>
        </a:p>
      </dsp:txBody>
      <dsp:txXfrm>
        <a:off x="380151" y="1470580"/>
        <a:ext cx="1385107" cy="631332"/>
      </dsp:txXfrm>
    </dsp:sp>
    <dsp:sp modelId="{71DEE087-DC71-46B9-BA23-4AEBADBB07E1}">
      <dsp:nvSpPr>
        <dsp:cNvPr id="0" name=""/>
        <dsp:cNvSpPr/>
      </dsp:nvSpPr>
      <dsp:spPr>
        <a:xfrm>
          <a:off x="1820898" y="1570861"/>
          <a:ext cx="688398" cy="68839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7EB74E-D4E2-4239-8E7B-F8311A408A28}">
      <dsp:nvSpPr>
        <dsp:cNvPr id="0" name=""/>
        <dsp:cNvSpPr/>
      </dsp:nvSpPr>
      <dsp:spPr>
        <a:xfrm>
          <a:off x="2679843" y="2365"/>
          <a:ext cx="1966853" cy="146821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pt-BR" sz="1600" kern="1200" dirty="0">
              <a:latin typeface="+mn-lt"/>
            </a:rPr>
            <a:t>Função da União: coordenação da política nacional de educação</a:t>
          </a:r>
        </a:p>
      </dsp:txBody>
      <dsp:txXfrm>
        <a:off x="2714245" y="36767"/>
        <a:ext cx="1898049" cy="1433812"/>
      </dsp:txXfrm>
    </dsp:sp>
    <dsp:sp modelId="{66EFB6EC-56B3-4DA3-A7F9-ADA0E2E14616}">
      <dsp:nvSpPr>
        <dsp:cNvPr id="0" name=""/>
        <dsp:cNvSpPr/>
      </dsp:nvSpPr>
      <dsp:spPr>
        <a:xfrm>
          <a:off x="2679843" y="1470580"/>
          <a:ext cx="1966853" cy="63133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pt-BR" sz="1600" kern="1200" dirty="0">
              <a:latin typeface="+mn-lt"/>
              <a:ea typeface="Calibri" panose="020F0502020204030204" pitchFamily="34" charset="0"/>
              <a:cs typeface="Times New Roman" panose="02020603050405020304" pitchFamily="18" charset="0"/>
            </a:rPr>
            <a:t>§1º, do Art. 8º</a:t>
          </a:r>
          <a:endParaRPr lang="pt-BR" sz="1600" kern="1200" dirty="0">
            <a:latin typeface="+mn-lt"/>
          </a:endParaRPr>
        </a:p>
      </dsp:txBody>
      <dsp:txXfrm>
        <a:off x="2679843" y="1470580"/>
        <a:ext cx="1385107" cy="631332"/>
      </dsp:txXfrm>
    </dsp:sp>
    <dsp:sp modelId="{5ECA6387-A3D9-4974-9565-44C7CBA942AE}">
      <dsp:nvSpPr>
        <dsp:cNvPr id="0" name=""/>
        <dsp:cNvSpPr/>
      </dsp:nvSpPr>
      <dsp:spPr>
        <a:xfrm>
          <a:off x="4120590" y="1570861"/>
          <a:ext cx="688398" cy="68839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B9D80F-5D7F-4020-A89B-51DAB3EC509A}">
      <dsp:nvSpPr>
        <dsp:cNvPr id="0" name=""/>
        <dsp:cNvSpPr/>
      </dsp:nvSpPr>
      <dsp:spPr>
        <a:xfrm>
          <a:off x="4979535" y="2365"/>
          <a:ext cx="1966853" cy="1468214"/>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kumimoji="0" lang="pt-B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Função da União: normativa, redistributiva e supletiva </a:t>
          </a:r>
          <a:endParaRPr lang="pt-BR" sz="1600" kern="1200" dirty="0">
            <a:latin typeface="+mn-lt"/>
          </a:endParaRPr>
        </a:p>
      </dsp:txBody>
      <dsp:txXfrm>
        <a:off x="5013937" y="36767"/>
        <a:ext cx="1898049" cy="1433812"/>
      </dsp:txXfrm>
    </dsp:sp>
    <dsp:sp modelId="{20EC2622-CA98-4195-B564-F74326E2E0D4}">
      <dsp:nvSpPr>
        <dsp:cNvPr id="0" name=""/>
        <dsp:cNvSpPr/>
      </dsp:nvSpPr>
      <dsp:spPr>
        <a:xfrm>
          <a:off x="4979535" y="1470580"/>
          <a:ext cx="1966853" cy="63133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pt-BR" sz="1600" kern="1200" dirty="0">
              <a:latin typeface="+mn-lt"/>
              <a:ea typeface="Calibri" panose="020F0502020204030204" pitchFamily="34" charset="0"/>
              <a:cs typeface="Times New Roman" panose="02020603050405020304" pitchFamily="18" charset="0"/>
            </a:rPr>
            <a:t>§1º, do Art. 8º</a:t>
          </a:r>
          <a:endParaRPr lang="pt-BR" sz="1600" kern="1200" dirty="0">
            <a:latin typeface="+mn-lt"/>
          </a:endParaRPr>
        </a:p>
      </dsp:txBody>
      <dsp:txXfrm>
        <a:off x="4979535" y="1470580"/>
        <a:ext cx="1385107" cy="631332"/>
      </dsp:txXfrm>
    </dsp:sp>
    <dsp:sp modelId="{3ACA7333-6BD7-4D66-B7A8-629DE5165DA4}">
      <dsp:nvSpPr>
        <dsp:cNvPr id="0" name=""/>
        <dsp:cNvSpPr/>
      </dsp:nvSpPr>
      <dsp:spPr>
        <a:xfrm>
          <a:off x="6420282" y="1570861"/>
          <a:ext cx="688398" cy="688398"/>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E78DD3-3224-4593-A9D5-CC569ECCF4C7}">
      <dsp:nvSpPr>
        <dsp:cNvPr id="0" name=""/>
        <dsp:cNvSpPr/>
      </dsp:nvSpPr>
      <dsp:spPr>
        <a:xfrm>
          <a:off x="406490" y="34619"/>
          <a:ext cx="1939863" cy="144806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pt-BR" sz="1600" kern="1200" dirty="0">
              <a:latin typeface="+mn-lt"/>
            </a:rPr>
            <a:t>Estados: colabora com municípios na oferta do E.F.; assegura o E.F.; atende com prioridade o E.M.</a:t>
          </a:r>
        </a:p>
      </dsp:txBody>
      <dsp:txXfrm>
        <a:off x="440420" y="68549"/>
        <a:ext cx="1872003" cy="1414137"/>
      </dsp:txXfrm>
    </dsp:sp>
    <dsp:sp modelId="{64FED31C-AC2C-47F4-970F-ADD3CA397241}">
      <dsp:nvSpPr>
        <dsp:cNvPr id="0" name=""/>
        <dsp:cNvSpPr/>
      </dsp:nvSpPr>
      <dsp:spPr>
        <a:xfrm>
          <a:off x="426315" y="1465917"/>
          <a:ext cx="1939863" cy="62266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pt-BR" sz="1600" kern="1200" dirty="0">
              <a:latin typeface="Calibri" panose="020F0502020204030204" pitchFamily="34" charset="0"/>
              <a:ea typeface="Calibri" panose="020F0502020204030204" pitchFamily="34" charset="0"/>
              <a:cs typeface="Times New Roman" panose="02020603050405020304" pitchFamily="18" charset="0"/>
            </a:rPr>
            <a:t>Incisos II e VI, Art. 10</a:t>
          </a:r>
          <a:endParaRPr lang="pt-BR" sz="1600" kern="1200" dirty="0">
            <a:latin typeface="+mn-lt"/>
          </a:endParaRPr>
        </a:p>
      </dsp:txBody>
      <dsp:txXfrm>
        <a:off x="426315" y="1465917"/>
        <a:ext cx="1366101" cy="622668"/>
      </dsp:txXfrm>
    </dsp:sp>
    <dsp:sp modelId="{71DEE087-DC71-46B9-BA23-4AEBADBB07E1}">
      <dsp:nvSpPr>
        <dsp:cNvPr id="0" name=""/>
        <dsp:cNvSpPr/>
      </dsp:nvSpPr>
      <dsp:spPr>
        <a:xfrm>
          <a:off x="1847292" y="1564823"/>
          <a:ext cx="678952" cy="67895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7EB74E-D4E2-4239-8E7B-F8311A408A28}">
      <dsp:nvSpPr>
        <dsp:cNvPr id="0" name=""/>
        <dsp:cNvSpPr/>
      </dsp:nvSpPr>
      <dsp:spPr>
        <a:xfrm>
          <a:off x="2694451" y="17850"/>
          <a:ext cx="1939863" cy="144806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pt-BR" sz="1600" kern="1200" dirty="0">
              <a:latin typeface="+mn-lt"/>
            </a:rPr>
            <a:t>Municípios: oferecer a E.I e ofertar, com prioridade, o E.F. </a:t>
          </a:r>
        </a:p>
      </dsp:txBody>
      <dsp:txXfrm>
        <a:off x="2728381" y="51780"/>
        <a:ext cx="1872003" cy="1414137"/>
      </dsp:txXfrm>
    </dsp:sp>
    <dsp:sp modelId="{66EFB6EC-56B3-4DA3-A7F9-ADA0E2E14616}">
      <dsp:nvSpPr>
        <dsp:cNvPr id="0" name=""/>
        <dsp:cNvSpPr/>
      </dsp:nvSpPr>
      <dsp:spPr>
        <a:xfrm>
          <a:off x="2694451" y="1465917"/>
          <a:ext cx="1939863" cy="62266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l" defTabSz="711200">
            <a:lnSpc>
              <a:spcPct val="90000"/>
            </a:lnSpc>
            <a:spcBef>
              <a:spcPct val="0"/>
            </a:spcBef>
            <a:spcAft>
              <a:spcPct val="35000"/>
            </a:spcAft>
            <a:buNone/>
          </a:pPr>
          <a:r>
            <a:rPr lang="pt-BR" sz="1600" kern="1200" dirty="0">
              <a:latin typeface="Calibri" panose="020F0502020204030204" pitchFamily="34" charset="0"/>
              <a:ea typeface="Calibri" panose="020F0502020204030204" pitchFamily="34" charset="0"/>
              <a:cs typeface="Times New Roman" panose="02020603050405020304" pitchFamily="18" charset="0"/>
            </a:rPr>
            <a:t>Inciso V, do Art. 10</a:t>
          </a:r>
          <a:endParaRPr lang="pt-BR" sz="1600" kern="1200" dirty="0">
            <a:latin typeface="+mn-lt"/>
          </a:endParaRPr>
        </a:p>
      </dsp:txBody>
      <dsp:txXfrm>
        <a:off x="2694451" y="1465917"/>
        <a:ext cx="1366101" cy="622668"/>
      </dsp:txXfrm>
    </dsp:sp>
    <dsp:sp modelId="{5ECA6387-A3D9-4974-9565-44C7CBA942AE}">
      <dsp:nvSpPr>
        <dsp:cNvPr id="0" name=""/>
        <dsp:cNvSpPr/>
      </dsp:nvSpPr>
      <dsp:spPr>
        <a:xfrm>
          <a:off x="4115428" y="1564823"/>
          <a:ext cx="678952" cy="67895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B9D80F-5D7F-4020-A89B-51DAB3EC509A}">
      <dsp:nvSpPr>
        <dsp:cNvPr id="0" name=""/>
        <dsp:cNvSpPr/>
      </dsp:nvSpPr>
      <dsp:spPr>
        <a:xfrm>
          <a:off x="4962586" y="912"/>
          <a:ext cx="1939863" cy="144806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pt-BR" sz="1600" kern="1200" dirty="0">
              <a:latin typeface="+mn-lt"/>
            </a:rPr>
            <a:t>EAN como tema transversal</a:t>
          </a:r>
        </a:p>
        <a:p>
          <a:pPr marL="171450" lvl="1" indent="-171450" algn="l" defTabSz="711200">
            <a:lnSpc>
              <a:spcPct val="90000"/>
            </a:lnSpc>
            <a:spcBef>
              <a:spcPct val="0"/>
            </a:spcBef>
            <a:spcAft>
              <a:spcPct val="15000"/>
            </a:spcAft>
            <a:buChar char="•"/>
          </a:pPr>
          <a:r>
            <a:rPr lang="pt-BR" sz="1600" kern="1200" dirty="0">
              <a:latin typeface="+mn-lt"/>
            </a:rPr>
            <a:t>Alimentação Escolar </a:t>
          </a:r>
          <a:r>
            <a:rPr lang="pt-BR" sz="1600" b="1" u="sng" kern="1200" dirty="0">
              <a:latin typeface="+mn-lt"/>
            </a:rPr>
            <a:t>NÃO</a:t>
          </a:r>
          <a:r>
            <a:rPr lang="pt-BR" sz="1600" kern="1200" dirty="0">
              <a:latin typeface="+mn-lt"/>
            </a:rPr>
            <a:t> é MDE</a:t>
          </a:r>
        </a:p>
      </dsp:txBody>
      <dsp:txXfrm>
        <a:off x="4996516" y="34842"/>
        <a:ext cx="1872003" cy="1414137"/>
      </dsp:txXfrm>
    </dsp:sp>
    <dsp:sp modelId="{20EC2622-CA98-4195-B564-F74326E2E0D4}">
      <dsp:nvSpPr>
        <dsp:cNvPr id="0" name=""/>
        <dsp:cNvSpPr/>
      </dsp:nvSpPr>
      <dsp:spPr>
        <a:xfrm>
          <a:off x="4962586" y="1259916"/>
          <a:ext cx="1939863" cy="100079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marL="0" lvl="0" indent="0" algn="l" defTabSz="622300">
            <a:lnSpc>
              <a:spcPct val="90000"/>
            </a:lnSpc>
            <a:spcBef>
              <a:spcPct val="0"/>
            </a:spcBef>
            <a:spcAft>
              <a:spcPct val="35000"/>
            </a:spcAft>
            <a:buNone/>
          </a:pPr>
          <a:r>
            <a:rPr lang="pt-BR" sz="1400" kern="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§9º-A, do Art. 26 (Lei nº 13.666/2018) e Art. 71</a:t>
          </a:r>
          <a:endParaRPr lang="pt-BR" sz="1400" kern="1200" dirty="0">
            <a:solidFill>
              <a:schemeClr val="bg1"/>
            </a:solidFill>
            <a:latin typeface="+mn-lt"/>
          </a:endParaRPr>
        </a:p>
      </dsp:txBody>
      <dsp:txXfrm>
        <a:off x="4962586" y="1259916"/>
        <a:ext cx="1366101" cy="1000797"/>
      </dsp:txXfrm>
    </dsp:sp>
    <dsp:sp modelId="{3ACA7333-6BD7-4D66-B7A8-629DE5165DA4}">
      <dsp:nvSpPr>
        <dsp:cNvPr id="0" name=""/>
        <dsp:cNvSpPr/>
      </dsp:nvSpPr>
      <dsp:spPr>
        <a:xfrm>
          <a:off x="6383563" y="1547885"/>
          <a:ext cx="678952" cy="67895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09585-93B2-42B3-B3A9-069A6042016E}">
      <dsp:nvSpPr>
        <dsp:cNvPr id="0" name=""/>
        <dsp:cNvSpPr/>
      </dsp:nvSpPr>
      <dsp:spPr>
        <a:xfrm>
          <a:off x="1485654" y="414507"/>
          <a:ext cx="2882065" cy="2882065"/>
        </a:xfrm>
        <a:prstGeom prst="blockArc">
          <a:avLst>
            <a:gd name="adj1" fmla="val 11631141"/>
            <a:gd name="adj2" fmla="val 17139441"/>
            <a:gd name="adj3" fmla="val 4643"/>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5F16DBF-F1E9-4333-A17C-C9F6F6CE0832}">
      <dsp:nvSpPr>
        <dsp:cNvPr id="0" name=""/>
        <dsp:cNvSpPr/>
      </dsp:nvSpPr>
      <dsp:spPr>
        <a:xfrm>
          <a:off x="1499886" y="350395"/>
          <a:ext cx="2882065" cy="2882065"/>
        </a:xfrm>
        <a:prstGeom prst="blockArc">
          <a:avLst>
            <a:gd name="adj1" fmla="val 7099843"/>
            <a:gd name="adj2" fmla="val 11470732"/>
            <a:gd name="adj3" fmla="val 4643"/>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16813F68-A2B9-4F93-B4CD-D4547540D478}">
      <dsp:nvSpPr>
        <dsp:cNvPr id="0" name=""/>
        <dsp:cNvSpPr/>
      </dsp:nvSpPr>
      <dsp:spPr>
        <a:xfrm>
          <a:off x="1811264" y="578372"/>
          <a:ext cx="2882065" cy="2882065"/>
        </a:xfrm>
        <a:prstGeom prst="blockArc">
          <a:avLst>
            <a:gd name="adj1" fmla="val 2811716"/>
            <a:gd name="adj2" fmla="val 8045343"/>
            <a:gd name="adj3" fmla="val 4643"/>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38FA4E1-871A-4C48-8292-088BE1E96B86}">
      <dsp:nvSpPr>
        <dsp:cNvPr id="0" name=""/>
        <dsp:cNvSpPr/>
      </dsp:nvSpPr>
      <dsp:spPr>
        <a:xfrm>
          <a:off x="2178189" y="376865"/>
          <a:ext cx="2882065" cy="2882065"/>
        </a:xfrm>
        <a:prstGeom prst="blockArc">
          <a:avLst>
            <a:gd name="adj1" fmla="val 21075564"/>
            <a:gd name="adj2" fmla="val 3874514"/>
            <a:gd name="adj3" fmla="val 4643"/>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C4B5520-FD16-400E-B0AA-EB89586E9799}">
      <dsp:nvSpPr>
        <dsp:cNvPr id="0" name=""/>
        <dsp:cNvSpPr/>
      </dsp:nvSpPr>
      <dsp:spPr>
        <a:xfrm>
          <a:off x="2102879" y="419500"/>
          <a:ext cx="2882065" cy="2882065"/>
        </a:xfrm>
        <a:prstGeom prst="blockArc">
          <a:avLst>
            <a:gd name="adj1" fmla="val 15406867"/>
            <a:gd name="adj2" fmla="val 20838876"/>
            <a:gd name="adj3" fmla="val 4643"/>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777BD2A-A8BF-4704-A684-99915AA5EE10}">
      <dsp:nvSpPr>
        <dsp:cNvPr id="0" name=""/>
        <dsp:cNvSpPr/>
      </dsp:nvSpPr>
      <dsp:spPr>
        <a:xfrm>
          <a:off x="2507835" y="1324359"/>
          <a:ext cx="1519432" cy="1238216"/>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pt-BR" sz="2400" b="1" kern="1200" dirty="0">
              <a:latin typeface="+mj-lt"/>
            </a:rPr>
            <a:t>PNAE</a:t>
          </a:r>
        </a:p>
      </dsp:txBody>
      <dsp:txXfrm>
        <a:off x="2730351" y="1505692"/>
        <a:ext cx="1074400" cy="875550"/>
      </dsp:txXfrm>
    </dsp:sp>
    <dsp:sp modelId="{83065678-E0E4-4D4E-9B13-4946909F1145}">
      <dsp:nvSpPr>
        <dsp:cNvPr id="0" name=""/>
        <dsp:cNvSpPr/>
      </dsp:nvSpPr>
      <dsp:spPr>
        <a:xfrm>
          <a:off x="2524091" y="-132274"/>
          <a:ext cx="1564957" cy="1264932"/>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kumimoji="0" lang="pt-BR" sz="1600" b="1" i="0" u="none" strike="noStrike" kern="1200" cap="none" normalizeH="0" baseline="0">
              <a:ln/>
              <a:effectLst/>
              <a:latin typeface="+mj-lt"/>
            </a:rPr>
            <a:t>Crescimento</a:t>
          </a:r>
          <a:endParaRPr lang="pt-BR" sz="1600" b="1" kern="1200" dirty="0">
            <a:latin typeface="+mj-lt"/>
          </a:endParaRPr>
        </a:p>
      </dsp:txBody>
      <dsp:txXfrm>
        <a:off x="2753274" y="52971"/>
        <a:ext cx="1106591" cy="894442"/>
      </dsp:txXfrm>
    </dsp:sp>
    <dsp:sp modelId="{5F29BE4D-2D2D-4DAA-A549-1B7E173B70A8}">
      <dsp:nvSpPr>
        <dsp:cNvPr id="0" name=""/>
        <dsp:cNvSpPr/>
      </dsp:nvSpPr>
      <dsp:spPr>
        <a:xfrm>
          <a:off x="4190389" y="875588"/>
          <a:ext cx="1622551" cy="1371572"/>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pt-BR" sz="1400" b="1" kern="1200">
              <a:latin typeface="+mj-lt"/>
            </a:rPr>
            <a:t>A</a:t>
          </a:r>
          <a:r>
            <a:rPr kumimoji="0" lang="pt-BR" sz="1400" b="1" i="0" u="none" strike="noStrike" kern="1200" cap="none" normalizeH="0" baseline="0">
              <a:ln/>
              <a:effectLst/>
              <a:latin typeface="+mj-lt"/>
            </a:rPr>
            <a:t>prendizagem</a:t>
          </a:r>
          <a:endParaRPr kumimoji="0" lang="pt-BR" sz="1400" b="1" i="0" u="none" strike="noStrike" kern="1200" cap="none" normalizeH="0" baseline="0" dirty="0">
            <a:ln/>
            <a:effectLst/>
            <a:latin typeface="+mj-lt"/>
          </a:endParaRPr>
        </a:p>
      </dsp:txBody>
      <dsp:txXfrm>
        <a:off x="4428006" y="1076450"/>
        <a:ext cx="1147317" cy="969848"/>
      </dsp:txXfrm>
    </dsp:sp>
    <dsp:sp modelId="{8B826A55-915C-4E48-A3B6-266F247EFE64}">
      <dsp:nvSpPr>
        <dsp:cNvPr id="0" name=""/>
        <dsp:cNvSpPr/>
      </dsp:nvSpPr>
      <dsp:spPr>
        <a:xfrm>
          <a:off x="3331835" y="2459668"/>
          <a:ext cx="1765813" cy="1173718"/>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kumimoji="0" lang="pt-BR" sz="1300" b="1" i="0" u="none" strike="noStrike" kern="1200" cap="none" normalizeH="0" baseline="0">
              <a:ln/>
              <a:effectLst/>
              <a:latin typeface="+mj-lt"/>
            </a:rPr>
            <a:t>Desenvolvimento biopsicossocial</a:t>
          </a:r>
          <a:endParaRPr kumimoji="0" lang="pt-BR" sz="1300" b="1" i="0" u="none" strike="noStrike" kern="1200" cap="none" normalizeH="0" baseline="0" dirty="0">
            <a:ln/>
            <a:effectLst/>
            <a:latin typeface="+mj-lt"/>
          </a:endParaRPr>
        </a:p>
      </dsp:txBody>
      <dsp:txXfrm>
        <a:off x="3590432" y="2631555"/>
        <a:ext cx="1248619" cy="829944"/>
      </dsp:txXfrm>
    </dsp:sp>
    <dsp:sp modelId="{0C9F27F2-FD8E-41AD-8066-7B25CC8E95AB}">
      <dsp:nvSpPr>
        <dsp:cNvPr id="0" name=""/>
        <dsp:cNvSpPr/>
      </dsp:nvSpPr>
      <dsp:spPr>
        <a:xfrm>
          <a:off x="1422935" y="2444854"/>
          <a:ext cx="1700004" cy="1171116"/>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kumimoji="0" lang="pt-BR" sz="1400" b="1" i="0" u="none" strike="noStrike" kern="1200" cap="none" normalizeH="0" baseline="0">
              <a:ln/>
              <a:effectLst/>
              <a:latin typeface="+mj-lt"/>
            </a:rPr>
            <a:t>Rendimento escolar</a:t>
          </a:r>
          <a:endParaRPr lang="pt-BR" sz="1400" b="1" kern="1200" dirty="0">
            <a:latin typeface="+mj-lt"/>
          </a:endParaRPr>
        </a:p>
      </dsp:txBody>
      <dsp:txXfrm>
        <a:off x="1671895" y="2616360"/>
        <a:ext cx="1202084" cy="828104"/>
      </dsp:txXfrm>
    </dsp:sp>
    <dsp:sp modelId="{65B01933-3F84-4AE2-928E-1CA261375259}">
      <dsp:nvSpPr>
        <dsp:cNvPr id="0" name=""/>
        <dsp:cNvSpPr/>
      </dsp:nvSpPr>
      <dsp:spPr>
        <a:xfrm>
          <a:off x="831936" y="886070"/>
          <a:ext cx="1456217" cy="1264932"/>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kumimoji="0" lang="pt-BR" sz="1400" b="1" i="0" u="none" strike="noStrike" kern="1200" cap="none" normalizeH="0" baseline="0">
              <a:ln/>
              <a:effectLst/>
              <a:latin typeface="+mj-lt"/>
            </a:rPr>
            <a:t>Formação de práticas alimentares saudáveis</a:t>
          </a:r>
          <a:endParaRPr kumimoji="0" lang="pt-BR" sz="1400" b="1" i="0" u="none" strike="noStrike" kern="1200" cap="none" normalizeH="0" baseline="0" dirty="0">
            <a:ln/>
            <a:effectLst/>
            <a:latin typeface="+mj-lt"/>
          </a:endParaRPr>
        </a:p>
      </dsp:txBody>
      <dsp:txXfrm>
        <a:off x="1045194" y="1071315"/>
        <a:ext cx="1029701" cy="8944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4BAC0-459E-40AA-97CD-A43A30CCAAB6}">
      <dsp:nvSpPr>
        <dsp:cNvPr id="0" name=""/>
        <dsp:cNvSpPr/>
      </dsp:nvSpPr>
      <dsp:spPr>
        <a:xfrm>
          <a:off x="6961" y="597448"/>
          <a:ext cx="1773090" cy="1747939"/>
        </a:xfrm>
        <a:prstGeom prst="roundRect">
          <a:avLst>
            <a:gd name="adj" fmla="val 10000"/>
          </a:avLst>
        </a:prstGeom>
        <a:solidFill>
          <a:schemeClr val="bg1"/>
        </a:solidFill>
        <a:ln>
          <a:solidFill>
            <a:srgbClr val="00B05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pt-BR" sz="1900" kern="1200" dirty="0"/>
            <a:t>Estudantes </a:t>
          </a:r>
        </a:p>
        <a:p>
          <a:pPr marL="0" lvl="0" indent="0" algn="ctr" defTabSz="844550">
            <a:lnSpc>
              <a:spcPct val="90000"/>
            </a:lnSpc>
            <a:spcBef>
              <a:spcPct val="0"/>
            </a:spcBef>
            <a:spcAft>
              <a:spcPct val="35000"/>
            </a:spcAft>
            <a:buNone/>
          </a:pPr>
          <a:r>
            <a:rPr lang="pt-BR" sz="1900" kern="1200" dirty="0"/>
            <a:t>Educação básica</a:t>
          </a:r>
        </a:p>
        <a:p>
          <a:pPr marL="0" lvl="0" indent="0" algn="ctr" defTabSz="844550">
            <a:lnSpc>
              <a:spcPct val="90000"/>
            </a:lnSpc>
            <a:spcBef>
              <a:spcPct val="0"/>
            </a:spcBef>
            <a:spcAft>
              <a:spcPct val="35000"/>
            </a:spcAft>
            <a:buNone/>
          </a:pPr>
          <a:r>
            <a:rPr lang="pt-BR" sz="1800" kern="1200" dirty="0">
              <a:solidFill>
                <a:srgbClr val="FF0000"/>
              </a:solidFill>
            </a:rPr>
            <a:t>(Censo Escolar Ano anterior)</a:t>
          </a:r>
        </a:p>
      </dsp:txBody>
      <dsp:txXfrm>
        <a:off x="58156" y="648643"/>
        <a:ext cx="1670700" cy="1645549"/>
      </dsp:txXfrm>
    </dsp:sp>
    <dsp:sp modelId="{3C260FAF-65F8-4F33-BD78-026E04FDA1A2}">
      <dsp:nvSpPr>
        <dsp:cNvPr id="0" name=""/>
        <dsp:cNvSpPr/>
      </dsp:nvSpPr>
      <dsp:spPr>
        <a:xfrm rot="19374821">
          <a:off x="1662607" y="1086343"/>
          <a:ext cx="1161257" cy="69892"/>
        </a:xfrm>
        <a:custGeom>
          <a:avLst/>
          <a:gdLst/>
          <a:ahLst/>
          <a:cxnLst/>
          <a:rect l="0" t="0" r="0" b="0"/>
          <a:pathLst>
            <a:path>
              <a:moveTo>
                <a:pt x="0" y="34946"/>
              </a:moveTo>
              <a:lnTo>
                <a:pt x="1161257" y="34946"/>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2214205" y="1092258"/>
        <a:ext cx="58062" cy="58062"/>
      </dsp:txXfrm>
    </dsp:sp>
    <dsp:sp modelId="{2085F940-ADB9-4DFB-B5ED-EDEB057E236A}">
      <dsp:nvSpPr>
        <dsp:cNvPr id="0" name=""/>
        <dsp:cNvSpPr/>
      </dsp:nvSpPr>
      <dsp:spPr>
        <a:xfrm>
          <a:off x="2706420" y="548229"/>
          <a:ext cx="1912833" cy="445860"/>
        </a:xfrm>
        <a:prstGeom prst="roundRect">
          <a:avLst>
            <a:gd name="adj" fmla="val 10000"/>
          </a:avLst>
        </a:prstGeom>
        <a:solidFill>
          <a:prstClr val="white"/>
        </a:solidFill>
        <a:ln>
          <a:solidFill>
            <a:srgbClr val="00B05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t-BR" sz="1600" kern="1200" dirty="0">
              <a:solidFill>
                <a:prstClr val="black"/>
              </a:solidFill>
              <a:latin typeface="Calibri"/>
              <a:ea typeface="+mn-ea"/>
              <a:cs typeface="+mn-cs"/>
            </a:rPr>
            <a:t>Rede federal</a:t>
          </a:r>
        </a:p>
      </dsp:txBody>
      <dsp:txXfrm>
        <a:off x="2719479" y="561288"/>
        <a:ext cx="1886715" cy="419742"/>
      </dsp:txXfrm>
    </dsp:sp>
    <dsp:sp modelId="{65F1F814-8E21-486C-9471-82729C6566B3}">
      <dsp:nvSpPr>
        <dsp:cNvPr id="0" name=""/>
        <dsp:cNvSpPr/>
      </dsp:nvSpPr>
      <dsp:spPr>
        <a:xfrm rot="21366186">
          <a:off x="1778979" y="1404920"/>
          <a:ext cx="928514" cy="69892"/>
        </a:xfrm>
        <a:custGeom>
          <a:avLst/>
          <a:gdLst/>
          <a:ahLst/>
          <a:cxnLst/>
          <a:rect l="0" t="0" r="0" b="0"/>
          <a:pathLst>
            <a:path>
              <a:moveTo>
                <a:pt x="0" y="34946"/>
              </a:moveTo>
              <a:lnTo>
                <a:pt x="928514" y="34946"/>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2220023" y="1416654"/>
        <a:ext cx="46425" cy="46425"/>
      </dsp:txXfrm>
    </dsp:sp>
    <dsp:sp modelId="{6E85E488-7A85-462E-9863-B6561F0BB50A}">
      <dsp:nvSpPr>
        <dsp:cNvPr id="0" name=""/>
        <dsp:cNvSpPr/>
      </dsp:nvSpPr>
      <dsp:spPr>
        <a:xfrm>
          <a:off x="2706420" y="1167784"/>
          <a:ext cx="1959962" cy="481062"/>
        </a:xfrm>
        <a:prstGeom prst="roundRect">
          <a:avLst>
            <a:gd name="adj" fmla="val 10000"/>
          </a:avLst>
        </a:prstGeom>
        <a:solidFill>
          <a:prstClr val="white"/>
        </a:solidFill>
        <a:ln>
          <a:solidFill>
            <a:srgbClr val="00B05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t-BR" sz="1600" kern="1200" dirty="0">
              <a:solidFill>
                <a:prstClr val="black"/>
              </a:solidFill>
              <a:latin typeface="Calibri"/>
              <a:ea typeface="+mn-ea"/>
              <a:cs typeface="+mn-cs"/>
            </a:rPr>
            <a:t>Rede estadual</a:t>
          </a:r>
        </a:p>
      </dsp:txBody>
      <dsp:txXfrm>
        <a:off x="2720510" y="1181874"/>
        <a:ext cx="1931782" cy="452882"/>
      </dsp:txXfrm>
    </dsp:sp>
    <dsp:sp modelId="{66E61CA2-BA79-45EF-8B84-ADFFA22CD279}">
      <dsp:nvSpPr>
        <dsp:cNvPr id="0" name=""/>
        <dsp:cNvSpPr/>
      </dsp:nvSpPr>
      <dsp:spPr>
        <a:xfrm rot="2071212">
          <a:off x="1681070" y="1755050"/>
          <a:ext cx="1124332" cy="69892"/>
        </a:xfrm>
        <a:custGeom>
          <a:avLst/>
          <a:gdLst/>
          <a:ahLst/>
          <a:cxnLst/>
          <a:rect l="0" t="0" r="0" b="0"/>
          <a:pathLst>
            <a:path>
              <a:moveTo>
                <a:pt x="0" y="34946"/>
              </a:moveTo>
              <a:lnTo>
                <a:pt x="1124332" y="34946"/>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2215128" y="1761888"/>
        <a:ext cx="56216" cy="56216"/>
      </dsp:txXfrm>
    </dsp:sp>
    <dsp:sp modelId="{1AEF3E16-3A17-4DFA-87DD-3F25FFE7CB7F}">
      <dsp:nvSpPr>
        <dsp:cNvPr id="0" name=""/>
        <dsp:cNvSpPr/>
      </dsp:nvSpPr>
      <dsp:spPr>
        <a:xfrm>
          <a:off x="2706420" y="1822541"/>
          <a:ext cx="1944978" cy="572066"/>
        </a:xfrm>
        <a:prstGeom prst="roundRect">
          <a:avLst>
            <a:gd name="adj" fmla="val 10000"/>
          </a:avLst>
        </a:prstGeom>
        <a:solidFill>
          <a:prstClr val="white"/>
        </a:solidFill>
        <a:ln>
          <a:solidFill>
            <a:srgbClr val="00B05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t-BR" sz="1600" kern="1200" dirty="0">
              <a:solidFill>
                <a:prstClr val="black"/>
              </a:solidFill>
              <a:latin typeface="Calibri"/>
              <a:ea typeface="+mn-ea"/>
              <a:cs typeface="+mn-cs"/>
            </a:rPr>
            <a:t>Rede municipal</a:t>
          </a:r>
        </a:p>
      </dsp:txBody>
      <dsp:txXfrm>
        <a:off x="2723175" y="1839296"/>
        <a:ext cx="1911468" cy="538556"/>
      </dsp:txXfrm>
    </dsp:sp>
    <dsp:sp modelId="{2239E778-E978-4DCA-8846-300409FCCD30}">
      <dsp:nvSpPr>
        <dsp:cNvPr id="0" name=""/>
        <dsp:cNvSpPr/>
      </dsp:nvSpPr>
      <dsp:spPr>
        <a:xfrm rot="361764">
          <a:off x="4650682" y="2087222"/>
          <a:ext cx="258846" cy="69892"/>
        </a:xfrm>
        <a:custGeom>
          <a:avLst/>
          <a:gdLst/>
          <a:ahLst/>
          <a:cxnLst/>
          <a:rect l="0" t="0" r="0" b="0"/>
          <a:pathLst>
            <a:path>
              <a:moveTo>
                <a:pt x="0" y="34946"/>
              </a:moveTo>
              <a:lnTo>
                <a:pt x="258846" y="34946"/>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t-BR" sz="500" kern="1200"/>
        </a:p>
      </dsp:txBody>
      <dsp:txXfrm>
        <a:off x="4773634" y="2115697"/>
        <a:ext cx="12942" cy="12942"/>
      </dsp:txXfrm>
    </dsp:sp>
    <dsp:sp modelId="{3DF28D08-BB47-417F-8E0A-5D22CEEC4F72}">
      <dsp:nvSpPr>
        <dsp:cNvPr id="0" name=""/>
        <dsp:cNvSpPr/>
      </dsp:nvSpPr>
      <dsp:spPr>
        <a:xfrm>
          <a:off x="4908812" y="1810382"/>
          <a:ext cx="2723844" cy="650761"/>
        </a:xfrm>
        <a:prstGeom prst="roundRect">
          <a:avLst>
            <a:gd name="adj" fmla="val 10000"/>
          </a:avLst>
        </a:prstGeom>
        <a:solidFill>
          <a:prstClr val="white"/>
        </a:solidFill>
        <a:ln>
          <a:solidFill>
            <a:srgbClr val="00B05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pt-BR" sz="1600" kern="1200" dirty="0">
              <a:solidFill>
                <a:schemeClr val="tx1"/>
              </a:solidFill>
              <a:latin typeface="+mn-lt"/>
            </a:rPr>
            <a:t>*Escolas filantrópicas, confessionais e </a:t>
          </a:r>
          <a:r>
            <a:rPr lang="pt-BR" sz="1600" kern="1200" dirty="0">
              <a:solidFill>
                <a:schemeClr val="tx1"/>
              </a:solidFill>
              <a:latin typeface="+mn-lt"/>
              <a:ea typeface="+mn-ea"/>
              <a:cs typeface="+mn-cs"/>
            </a:rPr>
            <a:t>comunitárias</a:t>
          </a:r>
        </a:p>
      </dsp:txBody>
      <dsp:txXfrm>
        <a:off x="4927872" y="1829442"/>
        <a:ext cx="2685724" cy="612641"/>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4FD988AE-3C65-481B-84C2-38B4B6ACEE66}" type="datetimeFigureOut">
              <a:rPr lang="pt-BR" smtClean="0"/>
              <a:t>02/05/2023</a:t>
            </a:fld>
            <a:endParaRPr lang="pt-BR"/>
          </a:p>
        </p:txBody>
      </p:sp>
      <p:sp>
        <p:nvSpPr>
          <p:cNvPr id="4" name="Espaço Reservado para Rodapé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9DA479C5-F561-46B2-9E45-C83E1E055072}" type="slidenum">
              <a:rPr lang="pt-BR" smtClean="0"/>
              <a:t>‹nº›</a:t>
            </a:fld>
            <a:endParaRPr lang="pt-BR"/>
          </a:p>
        </p:txBody>
      </p:sp>
    </p:spTree>
    <p:extLst>
      <p:ext uri="{BB962C8B-B14F-4D97-AF65-F5344CB8AC3E}">
        <p14:creationId xmlns:p14="http://schemas.microsoft.com/office/powerpoint/2010/main" val="2211410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8FF8E7A5-F578-4F3F-80D3-418B3B95E773}" type="datetimeFigureOut">
              <a:rPr lang="pt-BR" smtClean="0"/>
              <a:pPr/>
              <a:t>02/05/2023</a:t>
            </a:fld>
            <a:endParaRPr lang="pt-BR"/>
          </a:p>
        </p:txBody>
      </p:sp>
      <p:sp>
        <p:nvSpPr>
          <p:cNvPr id="4" name="Espaço Reservado para Imagem de Slide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21B67F3F-BF68-43E4-BC4B-738F49E41947}" type="slidenum">
              <a:rPr lang="pt-BR" smtClean="0"/>
              <a:pPr/>
              <a:t>‹nº›</a:t>
            </a:fld>
            <a:endParaRPr lang="pt-BR"/>
          </a:p>
        </p:txBody>
      </p:sp>
    </p:spTree>
    <p:extLst>
      <p:ext uri="{BB962C8B-B14F-4D97-AF65-F5344CB8AC3E}">
        <p14:creationId xmlns:p14="http://schemas.microsoft.com/office/powerpoint/2010/main" val="2114742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C69E74F4-08BA-4CAD-B929-6165ACE8FEF0}"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8EA94A3-BA17-48FD-9255-BF9F2617BB1C}" type="slidenum">
              <a:rPr lang="pt-BR" smtClean="0"/>
              <a:t>14</a:t>
            </a:fld>
            <a:endParaRPr lang="pt-BR"/>
          </a:p>
        </p:txBody>
      </p:sp>
    </p:spTree>
    <p:extLst>
      <p:ext uri="{BB962C8B-B14F-4D97-AF65-F5344CB8AC3E}">
        <p14:creationId xmlns:p14="http://schemas.microsoft.com/office/powerpoint/2010/main" val="3034440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8EA94A3-BA17-48FD-9255-BF9F2617BB1C}" type="slidenum">
              <a:rPr lang="pt-BR" smtClean="0"/>
              <a:t>15</a:t>
            </a:fld>
            <a:endParaRPr lang="pt-BR"/>
          </a:p>
        </p:txBody>
      </p:sp>
    </p:spTree>
    <p:extLst>
      <p:ext uri="{BB962C8B-B14F-4D97-AF65-F5344CB8AC3E}">
        <p14:creationId xmlns:p14="http://schemas.microsoft.com/office/powerpoint/2010/main" val="3383510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8EA94A3-BA17-48FD-9255-BF9F2617BB1C}" type="slidenum">
              <a:rPr lang="pt-BR" smtClean="0"/>
              <a:t>16</a:t>
            </a:fld>
            <a:endParaRPr lang="pt-BR"/>
          </a:p>
        </p:txBody>
      </p:sp>
    </p:spTree>
    <p:extLst>
      <p:ext uri="{BB962C8B-B14F-4D97-AF65-F5344CB8AC3E}">
        <p14:creationId xmlns:p14="http://schemas.microsoft.com/office/powerpoint/2010/main" val="3235093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8EA94A3-BA17-48FD-9255-BF9F2617BB1C}" type="slidenum">
              <a:rPr lang="pt-BR" smtClean="0"/>
              <a:t>17</a:t>
            </a:fld>
            <a:endParaRPr lang="pt-BR"/>
          </a:p>
        </p:txBody>
      </p:sp>
    </p:spTree>
    <p:extLst>
      <p:ext uri="{BB962C8B-B14F-4D97-AF65-F5344CB8AC3E}">
        <p14:creationId xmlns:p14="http://schemas.microsoft.com/office/powerpoint/2010/main" val="1131693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8EA94A3-BA17-48FD-9255-BF9F2617BB1C}" type="slidenum">
              <a:rPr lang="pt-BR" smtClean="0"/>
              <a:t>19</a:t>
            </a:fld>
            <a:endParaRPr lang="pt-BR"/>
          </a:p>
        </p:txBody>
      </p:sp>
    </p:spTree>
    <p:extLst>
      <p:ext uri="{BB962C8B-B14F-4D97-AF65-F5344CB8AC3E}">
        <p14:creationId xmlns:p14="http://schemas.microsoft.com/office/powerpoint/2010/main" val="3736004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8EA94A3-BA17-48FD-9255-BF9F2617BB1C}" type="slidenum">
              <a:rPr lang="pt-BR" smtClean="0"/>
              <a:t>20</a:t>
            </a:fld>
            <a:endParaRPr lang="pt-BR"/>
          </a:p>
        </p:txBody>
      </p:sp>
    </p:spTree>
    <p:extLst>
      <p:ext uri="{BB962C8B-B14F-4D97-AF65-F5344CB8AC3E}">
        <p14:creationId xmlns:p14="http://schemas.microsoft.com/office/powerpoint/2010/main" val="3274441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8EA94A3-BA17-48FD-9255-BF9F2617BB1C}" type="slidenum">
              <a:rPr lang="pt-BR" smtClean="0"/>
              <a:t>3</a:t>
            </a:fld>
            <a:endParaRPr lang="pt-BR"/>
          </a:p>
        </p:txBody>
      </p:sp>
    </p:spTree>
    <p:extLst>
      <p:ext uri="{BB962C8B-B14F-4D97-AF65-F5344CB8AC3E}">
        <p14:creationId xmlns:p14="http://schemas.microsoft.com/office/powerpoint/2010/main" val="3080784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8EA94A3-BA17-48FD-9255-BF9F2617BB1C}" type="slidenum">
              <a:rPr lang="pt-BR" smtClean="0"/>
              <a:t>4</a:t>
            </a:fld>
            <a:endParaRPr lang="pt-BR"/>
          </a:p>
        </p:txBody>
      </p:sp>
    </p:spTree>
    <p:extLst>
      <p:ext uri="{BB962C8B-B14F-4D97-AF65-F5344CB8AC3E}">
        <p14:creationId xmlns:p14="http://schemas.microsoft.com/office/powerpoint/2010/main" val="3481827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C8EA94A3-BA17-48FD-9255-BF9F2617BB1C}" type="slidenum">
              <a:rPr lang="pt-BR" smtClean="0"/>
              <a:t>5</a:t>
            </a:fld>
            <a:endParaRPr lang="pt-BR"/>
          </a:p>
        </p:txBody>
      </p:sp>
    </p:spTree>
    <p:extLst>
      <p:ext uri="{BB962C8B-B14F-4D97-AF65-F5344CB8AC3E}">
        <p14:creationId xmlns:p14="http://schemas.microsoft.com/office/powerpoint/2010/main" val="3522800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A94A3-BA17-48FD-9255-BF9F2617BB1C}"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489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A94A3-BA17-48FD-9255-BF9F2617BB1C}"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0880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A94A3-BA17-48FD-9255-BF9F2617BB1C}"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697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EA94A3-BA17-48FD-9255-BF9F2617BB1C}"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6232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C7186F3-21F9-4E02-82F8-2E8E89A9625E}" type="slidenum">
              <a:rPr lang="pt-BR" smtClean="0"/>
              <a:pPr/>
              <a:t>13</a:t>
            </a:fld>
            <a:endParaRPr lang="pt-BR" dirty="0"/>
          </a:p>
        </p:txBody>
      </p:sp>
    </p:spTree>
    <p:extLst>
      <p:ext uri="{BB962C8B-B14F-4D97-AF65-F5344CB8AC3E}">
        <p14:creationId xmlns:p14="http://schemas.microsoft.com/office/powerpoint/2010/main" val="372979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EA546102-2228-4DD9-95BF-DAA0D00986FF}" type="datetimeFigureOut">
              <a:rPr lang="pt-BR" smtClean="0"/>
              <a:pPr/>
              <a:t>02/05/2023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3429615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A546102-2228-4DD9-95BF-DAA0D00986FF}" type="datetimeFigureOut">
              <a:rPr lang="pt-BR" smtClean="0"/>
              <a:pPr/>
              <a:t>02/05/2023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2825698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A546102-2228-4DD9-95BF-DAA0D00986FF}" type="datetimeFigureOut">
              <a:rPr lang="pt-BR" smtClean="0"/>
              <a:pPr/>
              <a:t>02/05/2023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2472865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EA546102-2228-4DD9-95BF-DAA0D00986FF}" type="datetimeFigureOut">
              <a:rPr lang="pt-BR" smtClean="0"/>
              <a:pPr/>
              <a:t>02/05/2023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2418773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EA546102-2228-4DD9-95BF-DAA0D00986FF}" type="datetimeFigureOut">
              <a:rPr lang="pt-BR" smtClean="0"/>
              <a:pPr/>
              <a:t>02/05/2023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3565663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EA546102-2228-4DD9-95BF-DAA0D00986FF}" type="datetimeFigureOut">
              <a:rPr lang="pt-BR" smtClean="0"/>
              <a:pPr/>
              <a:t>02/05/2023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402526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EA546102-2228-4DD9-95BF-DAA0D00986FF}" type="datetimeFigureOut">
              <a:rPr lang="pt-BR" smtClean="0"/>
              <a:pPr/>
              <a:t>02/05/2023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397280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EA546102-2228-4DD9-95BF-DAA0D00986FF}" type="datetimeFigureOut">
              <a:rPr lang="pt-BR" smtClean="0"/>
              <a:pPr/>
              <a:t>02/05/2023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235465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A546102-2228-4DD9-95BF-DAA0D00986FF}" type="datetimeFigureOut">
              <a:rPr lang="pt-BR" smtClean="0"/>
              <a:pPr/>
              <a:t>02/05/2023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3696783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A546102-2228-4DD9-95BF-DAA0D00986FF}" type="datetimeFigureOut">
              <a:rPr lang="pt-BR" smtClean="0"/>
              <a:pPr/>
              <a:t>02/05/2023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220884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A546102-2228-4DD9-95BF-DAA0D00986FF}" type="datetimeFigureOut">
              <a:rPr lang="pt-BR" smtClean="0"/>
              <a:pPr/>
              <a:t>02/05/2023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938E6302-FB0F-4D08-8475-51B265BBFD13}" type="slidenum">
              <a:rPr lang="pt-BR" smtClean="0"/>
              <a:pPr/>
              <a:t>‹nº›</a:t>
            </a:fld>
            <a:endParaRPr lang="pt-BR"/>
          </a:p>
        </p:txBody>
      </p:sp>
    </p:spTree>
    <p:extLst>
      <p:ext uri="{BB962C8B-B14F-4D97-AF65-F5344CB8AC3E}">
        <p14:creationId xmlns:p14="http://schemas.microsoft.com/office/powerpoint/2010/main" val="249846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546102-2228-4DD9-95BF-DAA0D00986FF}" type="datetimeFigureOut">
              <a:rPr lang="pt-BR" smtClean="0"/>
              <a:pPr/>
              <a:t>02/05/2023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E6302-FB0F-4D08-8475-51B265BBFD13}" type="slidenum">
              <a:rPr lang="pt-BR" smtClean="0"/>
              <a:pPr/>
              <a:t>‹nº›</a:t>
            </a:fld>
            <a:endParaRPr lang="pt-BR"/>
          </a:p>
        </p:txBody>
      </p:sp>
    </p:spTree>
    <p:extLst>
      <p:ext uri="{BB962C8B-B14F-4D97-AF65-F5344CB8AC3E}">
        <p14:creationId xmlns:p14="http://schemas.microsoft.com/office/powerpoint/2010/main" val="3414582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7.png"/><Relationship Id="rId7" Type="http://schemas.openxmlformats.org/officeDocument/2006/relationships/diagramQuickStyle" Target="../diagrams/quickStyle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6.png"/><Relationship Id="rId9" Type="http://schemas.microsoft.com/office/2007/relationships/diagramDrawing" Target="../diagrams/drawing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6.png"/><Relationship Id="rId7"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7.png"/><Relationship Id="rId5" Type="http://schemas.openxmlformats.org/officeDocument/2006/relationships/image" Target="../media/image20.png"/><Relationship Id="rId10" Type="http://schemas.openxmlformats.org/officeDocument/2006/relationships/image" Target="../media/image32.jpeg"/><Relationship Id="rId4" Type="http://schemas.openxmlformats.org/officeDocument/2006/relationships/image" Target="../media/image28.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gov.br/fnde/pt-b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gov.br/fnde/pt-br"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5.sv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1.xml"/><Relationship Id="rId14" Type="http://schemas.microsoft.com/office/2007/relationships/diagramDrawing" Target="../diagrams/drawing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s://www.gov.br/fnde/pt-b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26.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0.png"/><Relationship Id="rId9"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s://www.gov.br/fnde/pt-br/consultas-online/gru-devolucao-de-saldos-e-debitos-apurados" TargetMode="External"/><Relationship Id="rId3" Type="http://schemas.openxmlformats.org/officeDocument/2006/relationships/image" Target="../media/image6.png"/><Relationship Id="rId7" Type="http://schemas.openxmlformats.org/officeDocument/2006/relationships/hyperlink" Target="https://www.gov.br/fnde/pt-br" TargetMode="External"/><Relationship Id="rId12" Type="http://schemas.openxmlformats.org/officeDocument/2006/relationships/hyperlink" Target="https://www.gov.br/fnde/pt-br/acesso-a-informacao/acoes-e-programas/programas/pnae/informe-recursos-pnae" TargetMode="External"/><Relationship Id="rId2" Type="http://schemas.openxmlformats.org/officeDocument/2006/relationships/hyperlink" Target="https://www.fnde.gov.br/caeweb/publico/relatorioDelegacaoEstadual.do" TargetMode="External"/><Relationship Id="rId1" Type="http://schemas.openxmlformats.org/officeDocument/2006/relationships/slideLayout" Target="../slideLayouts/slideLayout2.xml"/><Relationship Id="rId6" Type="http://schemas.openxmlformats.org/officeDocument/2006/relationships/hyperlink" Target="https://www.fnde.gov.br/sigefweb/index.php/liberacoes" TargetMode="External"/><Relationship Id="rId11" Type="http://schemas.openxmlformats.org/officeDocument/2006/relationships/hyperlink" Target="https://www.gov.br/fnde/pt-br/acesso-a-informacao/acoes-e-programas/programas/pnae/cartao-pnae-area-gestor" TargetMode="External"/><Relationship Id="rId5" Type="http://schemas.openxmlformats.org/officeDocument/2006/relationships/hyperlink" Target="http://www.fnde.gov.br/dadosabertos/" TargetMode="External"/><Relationship Id="rId10" Type="http://schemas.openxmlformats.org/officeDocument/2006/relationships/hyperlink" Target="https://www.gov.br/pt-br/orgaos/fundo-nacional-de-desenvolvimento-da-educacao" TargetMode="External"/><Relationship Id="rId4" Type="http://schemas.openxmlformats.org/officeDocument/2006/relationships/image" Target="../media/image7.png"/><Relationship Id="rId9" Type="http://schemas.openxmlformats.org/officeDocument/2006/relationships/hyperlink" Target="https://contas.tcu.gov.br/debito/Web/Debito/CalculoDeDebito.face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cgpae@fnde.gov.br"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6.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7.png"/><Relationship Id="rId9" Type="http://schemas.microsoft.com/office/2007/relationships/diagramDrawing" Target="../diagrams/drawing3.xml"/><Relationship Id="rId14" Type="http://schemas.microsoft.com/office/2007/relationships/diagramDrawing" Target="../diagrams/drawing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18/10/relationships/comments" Target="../comments/modernComment_10F_A550133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5940141"/>
            <a:ext cx="9144000" cy="944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ixaDeTexto 8"/>
          <p:cNvSpPr txBox="1"/>
          <p:nvPr/>
        </p:nvSpPr>
        <p:spPr>
          <a:xfrm>
            <a:off x="179512" y="2519395"/>
            <a:ext cx="9210777" cy="1446550"/>
          </a:xfrm>
          <a:prstGeom prst="rect">
            <a:avLst/>
          </a:prstGeom>
          <a:noFill/>
        </p:spPr>
        <p:txBody>
          <a:bodyPr wrap="square">
            <a:spAutoFit/>
          </a:bodyPr>
          <a:lstStyle/>
          <a:p>
            <a:pPr algn="ctr">
              <a:defRPr/>
            </a:pPr>
            <a:r>
              <a:rPr lang="pt-BR" sz="4400" b="1" cap="small" dirty="0">
                <a:solidFill>
                  <a:srgbClr val="002060"/>
                </a:solidFill>
              </a:rPr>
              <a:t>Programa Nacional de Alimentação Escolar (PNAE)</a:t>
            </a:r>
            <a:endParaRPr lang="pt-BR" sz="4400" dirty="0"/>
          </a:p>
        </p:txBody>
      </p:sp>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51" y="0"/>
            <a:ext cx="3540890" cy="1991751"/>
          </a:xfrm>
          <a:prstGeom prst="rect">
            <a:avLst/>
          </a:prstGeom>
        </p:spPr>
      </p:pic>
      <p:pic>
        <p:nvPicPr>
          <p:cNvPr id="8" name="Image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7443" y="-1"/>
            <a:ext cx="2655668" cy="1991751"/>
          </a:xfrm>
          <a:prstGeom prst="rect">
            <a:avLst/>
          </a:prstGeom>
        </p:spPr>
      </p:pic>
      <p:pic>
        <p:nvPicPr>
          <p:cNvPr id="10" name="Image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3313" y="-2"/>
            <a:ext cx="3030688" cy="1991752"/>
          </a:xfrm>
          <a:prstGeom prst="rect">
            <a:avLst/>
          </a:prstGeom>
        </p:spPr>
      </p:pic>
      <p:sp>
        <p:nvSpPr>
          <p:cNvPr id="3" name="CaixaDeTexto 2"/>
          <p:cNvSpPr txBox="1"/>
          <p:nvPr/>
        </p:nvSpPr>
        <p:spPr>
          <a:xfrm>
            <a:off x="6113313" y="5570808"/>
            <a:ext cx="1532535" cy="369332"/>
          </a:xfrm>
          <a:prstGeom prst="rect">
            <a:avLst/>
          </a:prstGeom>
          <a:noFill/>
        </p:spPr>
        <p:txBody>
          <a:bodyPr wrap="none" rtlCol="0">
            <a:spAutoFit/>
          </a:bodyPr>
          <a:lstStyle/>
          <a:p>
            <a:r>
              <a:rPr lang="pt-BR" dirty="0"/>
              <a:t>Apresentação:</a:t>
            </a:r>
          </a:p>
        </p:txBody>
      </p:sp>
      <p:sp>
        <p:nvSpPr>
          <p:cNvPr id="5" name="Retângulo 4"/>
          <p:cNvSpPr/>
          <p:nvPr/>
        </p:nvSpPr>
        <p:spPr>
          <a:xfrm>
            <a:off x="3041602" y="4687959"/>
            <a:ext cx="3486595" cy="388696"/>
          </a:xfrm>
          <a:prstGeom prst="rect">
            <a:avLst/>
          </a:prstGeom>
        </p:spPr>
        <p:txBody>
          <a:bodyPr wrap="none">
            <a:spAutoFit/>
          </a:bodyPr>
          <a:lstStyle/>
          <a:p>
            <a:pPr>
              <a:lnSpc>
                <a:spcPct val="107000"/>
              </a:lnSpc>
              <a:spcAft>
                <a:spcPts val="800"/>
              </a:spcAft>
            </a:pPr>
            <a:r>
              <a:rPr lang="pt-BR" b="1" dirty="0"/>
              <a:t>Execução dos Recursos Financeiros</a:t>
            </a:r>
          </a:p>
        </p:txBody>
      </p:sp>
    </p:spTree>
    <p:extLst>
      <p:ext uri="{BB962C8B-B14F-4D97-AF65-F5344CB8AC3E}">
        <p14:creationId xmlns:p14="http://schemas.microsoft.com/office/powerpoint/2010/main" val="1525269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a:spLocks noChangeArrowheads="1"/>
          </p:cNvSpPr>
          <p:nvPr/>
        </p:nvSpPr>
        <p:spPr bwMode="auto">
          <a:xfrm>
            <a:off x="541140" y="2149697"/>
            <a:ext cx="7162800" cy="434975"/>
          </a:xfrm>
          <a:prstGeom prst="roundRect">
            <a:avLst>
              <a:gd name="adj" fmla="val 16667"/>
            </a:avLst>
          </a:prstGeom>
          <a:solidFill>
            <a:schemeClr val="bg1"/>
          </a:solidFill>
          <a:ln w="9525">
            <a:solidFill>
              <a:srgbClr val="00B050"/>
            </a:solidFill>
            <a:headEnd/>
            <a:tailEnd/>
          </a:ln>
        </p:spPr>
        <p:style>
          <a:lnRef idx="1">
            <a:schemeClr val="accent1"/>
          </a:lnRef>
          <a:fillRef idx="2">
            <a:schemeClr val="accent1"/>
          </a:fillRef>
          <a:effectRef idx="1">
            <a:schemeClr val="accent1"/>
          </a:effectRef>
          <a:fontRef idx="minor">
            <a:schemeClr val="dk1"/>
          </a:fontRef>
        </p:style>
        <p:txBody>
          <a:bodyPr/>
          <a:lstStyle/>
          <a:p>
            <a:r>
              <a:rPr lang="pt-BR" dirty="0">
                <a:solidFill>
                  <a:srgbClr val="00B050"/>
                </a:solidFill>
                <a:latin typeface="+mj-lt"/>
              </a:rPr>
              <a:t>Emprego da alimentação saudável e adequada</a:t>
            </a:r>
          </a:p>
          <a:p>
            <a:endParaRPr lang="pt-BR" dirty="0">
              <a:solidFill>
                <a:srgbClr val="00B050"/>
              </a:solidFill>
              <a:latin typeface="+mj-lt"/>
            </a:endParaRPr>
          </a:p>
          <a:p>
            <a:endParaRPr lang="pt-BR" dirty="0">
              <a:solidFill>
                <a:srgbClr val="00B050"/>
              </a:solidFill>
              <a:latin typeface="+mj-lt"/>
            </a:endParaRPr>
          </a:p>
        </p:txBody>
      </p:sp>
      <p:sp>
        <p:nvSpPr>
          <p:cNvPr id="9" name="AutoShape 2"/>
          <p:cNvSpPr>
            <a:spLocks noChangeArrowheads="1"/>
          </p:cNvSpPr>
          <p:nvPr/>
        </p:nvSpPr>
        <p:spPr bwMode="auto">
          <a:xfrm>
            <a:off x="527185" y="2867741"/>
            <a:ext cx="7162800" cy="415925"/>
          </a:xfrm>
          <a:prstGeom prst="roundRect">
            <a:avLst>
              <a:gd name="adj" fmla="val 16667"/>
            </a:avLst>
          </a:prstGeom>
          <a:solidFill>
            <a:schemeClr val="bg1"/>
          </a:solidFill>
          <a:ln w="9525">
            <a:solidFill>
              <a:srgbClr val="00B050"/>
            </a:solidFill>
            <a:headEnd/>
            <a:tailEnd/>
          </a:ln>
        </p:spPr>
        <p:style>
          <a:lnRef idx="1">
            <a:schemeClr val="accent1"/>
          </a:lnRef>
          <a:fillRef idx="2">
            <a:schemeClr val="accent1"/>
          </a:fillRef>
          <a:effectRef idx="1">
            <a:schemeClr val="accent1"/>
          </a:effectRef>
          <a:fontRef idx="minor">
            <a:schemeClr val="dk1"/>
          </a:fontRef>
        </p:style>
        <p:txBody>
          <a:bodyPr/>
          <a:lstStyle/>
          <a:p>
            <a:r>
              <a:rPr lang="pt-BR" dirty="0">
                <a:solidFill>
                  <a:srgbClr val="00B050"/>
                </a:solidFill>
                <a:latin typeface="+mj-lt"/>
              </a:rPr>
              <a:t>Educação Alimentar e Nutricional</a:t>
            </a:r>
          </a:p>
          <a:p>
            <a:endParaRPr lang="pt-BR" dirty="0">
              <a:solidFill>
                <a:srgbClr val="00B050"/>
              </a:solidFill>
              <a:latin typeface="+mj-lt"/>
            </a:endParaRPr>
          </a:p>
          <a:p>
            <a:endParaRPr lang="pt-BR" dirty="0">
              <a:solidFill>
                <a:srgbClr val="00B050"/>
              </a:solidFill>
              <a:latin typeface="+mj-lt"/>
            </a:endParaRPr>
          </a:p>
        </p:txBody>
      </p:sp>
      <p:sp>
        <p:nvSpPr>
          <p:cNvPr id="10" name="AutoShape 2"/>
          <p:cNvSpPr>
            <a:spLocks noChangeArrowheads="1"/>
          </p:cNvSpPr>
          <p:nvPr/>
        </p:nvSpPr>
        <p:spPr bwMode="auto">
          <a:xfrm>
            <a:off x="539552" y="3559353"/>
            <a:ext cx="7164388" cy="433388"/>
          </a:xfrm>
          <a:prstGeom prst="roundRect">
            <a:avLst>
              <a:gd name="adj" fmla="val 16667"/>
            </a:avLst>
          </a:prstGeom>
          <a:solidFill>
            <a:schemeClr val="bg1"/>
          </a:solidFill>
          <a:ln w="9525">
            <a:solidFill>
              <a:srgbClr val="00B050"/>
            </a:solidFill>
            <a:headEnd/>
            <a:tailEnd/>
          </a:ln>
        </p:spPr>
        <p:style>
          <a:lnRef idx="1">
            <a:schemeClr val="accent1"/>
          </a:lnRef>
          <a:fillRef idx="2">
            <a:schemeClr val="accent1"/>
          </a:fillRef>
          <a:effectRef idx="1">
            <a:schemeClr val="accent1"/>
          </a:effectRef>
          <a:fontRef idx="minor">
            <a:schemeClr val="dk1"/>
          </a:fontRef>
        </p:style>
        <p:txBody>
          <a:bodyPr/>
          <a:lstStyle/>
          <a:p>
            <a:r>
              <a:rPr lang="pt-BR" dirty="0">
                <a:solidFill>
                  <a:srgbClr val="00B050"/>
                </a:solidFill>
                <a:latin typeface="+mj-lt"/>
              </a:rPr>
              <a:t>Universalidade do atendimento</a:t>
            </a:r>
          </a:p>
          <a:p>
            <a:endParaRPr lang="pt-BR" dirty="0">
              <a:solidFill>
                <a:srgbClr val="00B050"/>
              </a:solidFill>
              <a:latin typeface="+mj-lt"/>
            </a:endParaRPr>
          </a:p>
        </p:txBody>
      </p:sp>
      <p:sp>
        <p:nvSpPr>
          <p:cNvPr id="11" name="AutoShape 2"/>
          <p:cNvSpPr>
            <a:spLocks noChangeArrowheads="1"/>
          </p:cNvSpPr>
          <p:nvPr/>
        </p:nvSpPr>
        <p:spPr bwMode="auto">
          <a:xfrm>
            <a:off x="555152" y="4241062"/>
            <a:ext cx="7164388" cy="433388"/>
          </a:xfrm>
          <a:prstGeom prst="roundRect">
            <a:avLst>
              <a:gd name="adj" fmla="val 16667"/>
            </a:avLst>
          </a:prstGeom>
          <a:solidFill>
            <a:schemeClr val="bg1"/>
          </a:solidFill>
          <a:ln w="9525">
            <a:solidFill>
              <a:srgbClr val="00B050"/>
            </a:solidFill>
            <a:headEnd/>
            <a:tailEnd/>
          </a:ln>
        </p:spPr>
        <p:style>
          <a:lnRef idx="1">
            <a:schemeClr val="accent1"/>
          </a:lnRef>
          <a:fillRef idx="2">
            <a:schemeClr val="accent1"/>
          </a:fillRef>
          <a:effectRef idx="1">
            <a:schemeClr val="accent1"/>
          </a:effectRef>
          <a:fontRef idx="minor">
            <a:schemeClr val="dk1"/>
          </a:fontRef>
        </p:style>
        <p:txBody>
          <a:bodyPr/>
          <a:lstStyle/>
          <a:p>
            <a:r>
              <a:rPr lang="pt-BR" dirty="0">
                <a:solidFill>
                  <a:srgbClr val="00B050"/>
                </a:solidFill>
                <a:latin typeface="+mj-lt"/>
              </a:rPr>
              <a:t>Controle Social</a:t>
            </a:r>
          </a:p>
          <a:p>
            <a:endParaRPr lang="pt-BR" dirty="0">
              <a:solidFill>
                <a:srgbClr val="00B050"/>
              </a:solidFill>
              <a:latin typeface="+mj-lt"/>
            </a:endParaRPr>
          </a:p>
          <a:p>
            <a:endParaRPr lang="pt-BR" dirty="0">
              <a:solidFill>
                <a:srgbClr val="00B050"/>
              </a:solidFill>
              <a:latin typeface="+mj-lt"/>
            </a:endParaRPr>
          </a:p>
        </p:txBody>
      </p:sp>
      <p:sp>
        <p:nvSpPr>
          <p:cNvPr id="12" name="AutoShape 2"/>
          <p:cNvSpPr>
            <a:spLocks noChangeArrowheads="1"/>
          </p:cNvSpPr>
          <p:nvPr/>
        </p:nvSpPr>
        <p:spPr bwMode="auto">
          <a:xfrm>
            <a:off x="539552" y="4903507"/>
            <a:ext cx="7240588" cy="613723"/>
          </a:xfrm>
          <a:prstGeom prst="roundRect">
            <a:avLst>
              <a:gd name="adj" fmla="val 16667"/>
            </a:avLst>
          </a:prstGeom>
          <a:solidFill>
            <a:schemeClr val="bg1"/>
          </a:solidFill>
          <a:ln w="9525">
            <a:solidFill>
              <a:srgbClr val="00B050"/>
            </a:solidFill>
            <a:headEnd/>
            <a:tailEnd/>
          </a:ln>
        </p:spPr>
        <p:style>
          <a:lnRef idx="1">
            <a:schemeClr val="accent1"/>
          </a:lnRef>
          <a:fillRef idx="2">
            <a:schemeClr val="accent1"/>
          </a:fillRef>
          <a:effectRef idx="1">
            <a:schemeClr val="accent1"/>
          </a:effectRef>
          <a:fontRef idx="minor">
            <a:schemeClr val="dk1"/>
          </a:fontRef>
        </p:style>
        <p:txBody>
          <a:bodyPr/>
          <a:lstStyle/>
          <a:p>
            <a:r>
              <a:rPr lang="pt-BR" dirty="0">
                <a:solidFill>
                  <a:srgbClr val="00B050"/>
                </a:solidFill>
                <a:latin typeface="+mj-lt"/>
              </a:rPr>
              <a:t>Apoio ao desenvolvimento sustentável </a:t>
            </a:r>
            <a:r>
              <a:rPr lang="pt-BR" sz="1600" dirty="0">
                <a:solidFill>
                  <a:srgbClr val="00B050"/>
                </a:solidFill>
                <a:latin typeface="+mj-lt"/>
              </a:rPr>
              <a:t>(Agricultura Familiar, obrigatoriedade de pelo 30%)</a:t>
            </a:r>
          </a:p>
        </p:txBody>
      </p:sp>
      <p:sp>
        <p:nvSpPr>
          <p:cNvPr id="13" name="AutoShape 2"/>
          <p:cNvSpPr>
            <a:spLocks noChangeArrowheads="1"/>
          </p:cNvSpPr>
          <p:nvPr/>
        </p:nvSpPr>
        <p:spPr bwMode="auto">
          <a:xfrm>
            <a:off x="539552" y="1499766"/>
            <a:ext cx="7164388" cy="433387"/>
          </a:xfrm>
          <a:prstGeom prst="roundRect">
            <a:avLst>
              <a:gd name="adj" fmla="val 16667"/>
            </a:avLst>
          </a:prstGeom>
          <a:solidFill>
            <a:schemeClr val="bg1"/>
          </a:solidFill>
          <a:ln w="9525">
            <a:solidFill>
              <a:srgbClr val="00B050"/>
            </a:solidFill>
            <a:headEnd/>
            <a:tailEnd/>
          </a:ln>
        </p:spPr>
        <p:style>
          <a:lnRef idx="1">
            <a:schemeClr val="accent1"/>
          </a:lnRef>
          <a:fillRef idx="2">
            <a:schemeClr val="accent1"/>
          </a:fillRef>
          <a:effectRef idx="1">
            <a:schemeClr val="accent1"/>
          </a:effectRef>
          <a:fontRef idx="minor">
            <a:schemeClr val="dk1"/>
          </a:fontRef>
        </p:style>
        <p:txBody>
          <a:bodyPr/>
          <a:lstStyle/>
          <a:p>
            <a:r>
              <a:rPr lang="pt-BR" dirty="0">
                <a:solidFill>
                  <a:srgbClr val="00B050"/>
                </a:solidFill>
                <a:latin typeface="+mj-lt"/>
              </a:rPr>
              <a:t>Direito Humano à Alimentação Adequada</a:t>
            </a:r>
          </a:p>
          <a:p>
            <a:endParaRPr lang="pt-BR" dirty="0">
              <a:solidFill>
                <a:srgbClr val="00B050"/>
              </a:solidFill>
              <a:latin typeface="+mj-lt"/>
            </a:endParaRPr>
          </a:p>
          <a:p>
            <a:endParaRPr lang="pt-BR" dirty="0">
              <a:solidFill>
                <a:srgbClr val="00B050"/>
              </a:solidFill>
              <a:latin typeface="+mj-lt"/>
            </a:endParaRPr>
          </a:p>
        </p:txBody>
      </p:sp>
      <p:sp>
        <p:nvSpPr>
          <p:cNvPr id="14" name="Retângulo 13"/>
          <p:cNvSpPr/>
          <p:nvPr/>
        </p:nvSpPr>
        <p:spPr>
          <a:xfrm>
            <a:off x="1691680" y="394994"/>
            <a:ext cx="7776864" cy="584775"/>
          </a:xfrm>
          <a:prstGeom prst="rect">
            <a:avLst/>
          </a:prstGeom>
        </p:spPr>
        <p:txBody>
          <a:bodyPr wrap="square">
            <a:spAutoFit/>
          </a:bodyPr>
          <a:lstStyle/>
          <a:p>
            <a:pPr algn="ctr">
              <a:defRPr/>
            </a:pPr>
            <a:r>
              <a:rPr lang="pt-BR" sz="3200" b="1" i="1" dirty="0">
                <a:solidFill>
                  <a:srgbClr val="4BACC6">
                    <a:lumMod val="75000"/>
                  </a:srgbClr>
                </a:solidFill>
              </a:rPr>
              <a:t>Diretrizes da Alimentação Escolar </a:t>
            </a:r>
            <a:endParaRPr lang="pt-BR" sz="3200" b="1" dirty="0">
              <a:solidFill>
                <a:prstClr val="black"/>
              </a:solidFill>
            </a:endParaRPr>
          </a:p>
        </p:txBody>
      </p:sp>
      <p:sp>
        <p:nvSpPr>
          <p:cNvPr id="15" name="Line 14"/>
          <p:cNvSpPr>
            <a:spLocks noChangeShapeType="1"/>
          </p:cNvSpPr>
          <p:nvPr/>
        </p:nvSpPr>
        <p:spPr bwMode="auto">
          <a:xfrm>
            <a:off x="3563938" y="928670"/>
            <a:ext cx="5580062" cy="0"/>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rcRect l="8333" t="61375" r="20781" b="27251"/>
          <a:stretch>
            <a:fillRect/>
          </a:stretch>
        </p:blipFill>
        <p:spPr bwMode="auto">
          <a:xfrm>
            <a:off x="0" y="5959464"/>
            <a:ext cx="9144000" cy="89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m 17">
            <a:extLst>
              <a:ext uri="{FF2B5EF4-FFF2-40B4-BE49-F238E27FC236}">
                <a16:creationId xmlns:a16="http://schemas.microsoft.com/office/drawing/2014/main" id="{FF2566EE-0070-0059-A075-EAD76B614A6E}"/>
              </a:ext>
            </a:extLst>
          </p:cNvPr>
          <p:cNvPicPr>
            <a:picLocks noChangeAspect="1"/>
          </p:cNvPicPr>
          <p:nvPr/>
        </p:nvPicPr>
        <p:blipFill>
          <a:blip r:embed="rId3"/>
          <a:stretch>
            <a:fillRect/>
          </a:stretch>
        </p:blipFill>
        <p:spPr>
          <a:xfrm>
            <a:off x="1" y="9861"/>
            <a:ext cx="3347864" cy="280513"/>
          </a:xfrm>
          <a:prstGeom prst="rect">
            <a:avLst/>
          </a:prstGeom>
        </p:spPr>
      </p:pic>
    </p:spTree>
    <p:extLst>
      <p:ext uri="{BB962C8B-B14F-4D97-AF65-F5344CB8AC3E}">
        <p14:creationId xmlns:p14="http://schemas.microsoft.com/office/powerpoint/2010/main" val="2262954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75556" y="1556792"/>
            <a:ext cx="7992888" cy="3625673"/>
          </a:xfrm>
          <a:prstGeom prst="rect">
            <a:avLst/>
          </a:prstGeom>
        </p:spPr>
        <p:txBody>
          <a:bodyPr wrap="square">
            <a:spAutoFit/>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pt-BR"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Instituído pela Lei nº 11.947/2009</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pt-BR" sz="2000" dirty="0">
                <a:solidFill>
                  <a:prstClr val="black"/>
                </a:solidFill>
                <a:latin typeface="Calibri"/>
                <a:ea typeface="Calibri" panose="020F0502020204030204" pitchFamily="34" charset="0"/>
                <a:cs typeface="Times New Roman" panose="02020603050405020304" pitchFamily="18" charset="0"/>
              </a:rPr>
              <a:t>Regulamentado pela Resolução CD/FNDE nº 6/2020 e suas </a:t>
            </a:r>
            <a:r>
              <a:rPr kumimoji="0" lang="pt-BR"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atualizações</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pt-BR"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Gerenciado pelo FNDE</a:t>
            </a:r>
            <a:r>
              <a:rPr lang="pt-BR" sz="2000" dirty="0">
                <a:solidFill>
                  <a:prstClr val="black"/>
                </a:solidFill>
                <a:latin typeface="Calibri"/>
                <a:ea typeface="Calibri" panose="020F0502020204030204" pitchFamily="34" charset="0"/>
                <a:cs typeface="Times New Roman" panose="02020603050405020304" pitchFamily="18" charset="0"/>
              </a:rPr>
              <a:t>, </a:t>
            </a:r>
            <a:r>
              <a:rPr kumimoji="0" lang="pt-BR"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que exerce a função supletiva da União em relação à oferta da alimentação escolar aos estudantes da educação básica pública</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pt-BR"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Repasse suplementar para aquisição exclusiva de gêneros alimentícios</a:t>
            </a:r>
          </a:p>
          <a:p>
            <a:pPr marR="0" lvl="0" algn="just" defTabSz="914400" rtl="0" eaLnBrk="1" fontAlgn="auto" latinLnBrk="0" hangingPunct="1">
              <a:lnSpc>
                <a:spcPct val="107000"/>
              </a:lnSpc>
              <a:spcBef>
                <a:spcPts val="0"/>
              </a:spcBef>
              <a:spcAft>
                <a:spcPts val="800"/>
              </a:spcAft>
              <a:buClrTx/>
              <a:buSzTx/>
              <a:tabLst/>
              <a:defRPr/>
            </a:pPr>
            <a:endParaRPr kumimoji="0" lang="pt-BR"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endParaRPr kumimoji="0" lang="pt-BR"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Line 14"/>
          <p:cNvSpPr>
            <a:spLocks noChangeShapeType="1"/>
          </p:cNvSpPr>
          <p:nvPr/>
        </p:nvSpPr>
        <p:spPr bwMode="auto">
          <a:xfrm>
            <a:off x="2339752" y="1028707"/>
            <a:ext cx="6580381" cy="24029"/>
          </a:xfrm>
          <a:prstGeom prst="line">
            <a:avLst/>
          </a:prstGeom>
          <a:noFill/>
          <a:ln w="38100">
            <a:solidFill>
              <a:srgbClr val="FA95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mn-cs"/>
            </a:endParaRPr>
          </a:p>
        </p:txBody>
      </p:sp>
      <p:sp>
        <p:nvSpPr>
          <p:cNvPr id="18" name="Retângulo 17"/>
          <p:cNvSpPr/>
          <p:nvPr/>
        </p:nvSpPr>
        <p:spPr>
          <a:xfrm>
            <a:off x="2339752" y="424753"/>
            <a:ext cx="6724397" cy="595932"/>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pt-BR" sz="3200" b="1" i="1" dirty="0">
                <a:solidFill>
                  <a:srgbClr val="4BACC6">
                    <a:lumMod val="75000"/>
                  </a:srgbClr>
                </a:solidFill>
                <a:latin typeface="Calibri"/>
              </a:rPr>
              <a:t>PNAE – Aspectos Gerais</a:t>
            </a:r>
            <a:endParaRPr kumimoji="0" lang="pt-BR" sz="3200" b="1" i="1" u="none" strike="noStrike" kern="1200" cap="none" spc="0" normalizeH="0" baseline="0" noProof="0" dirty="0">
              <a:ln>
                <a:noFill/>
              </a:ln>
              <a:solidFill>
                <a:srgbClr val="4BACC6">
                  <a:lumMod val="75000"/>
                </a:srgbClr>
              </a:solidFill>
              <a:effectLst/>
              <a:uLnTx/>
              <a:uFillTx/>
              <a:latin typeface="Calibri"/>
              <a:ea typeface="+mn-ea"/>
              <a:cs typeface="+mn-cs"/>
            </a:endParaRPr>
          </a:p>
        </p:txBody>
      </p:sp>
      <p:pic>
        <p:nvPicPr>
          <p:cNvPr id="19"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a:extLst>
              <a:ext uri="{FF2B5EF4-FFF2-40B4-BE49-F238E27FC236}">
                <a16:creationId xmlns:a16="http://schemas.microsoft.com/office/drawing/2014/main" id="{CABA48D3-5811-9FE9-15AB-A80F4E07DFFF}"/>
              </a:ext>
            </a:extLst>
          </p:cNvPr>
          <p:cNvPicPr>
            <a:picLocks noChangeAspect="1"/>
          </p:cNvPicPr>
          <p:nvPr/>
        </p:nvPicPr>
        <p:blipFill>
          <a:blip r:embed="rId4"/>
          <a:stretch>
            <a:fillRect/>
          </a:stretch>
        </p:blipFill>
        <p:spPr>
          <a:xfrm>
            <a:off x="1" y="9861"/>
            <a:ext cx="3347864" cy="280513"/>
          </a:xfrm>
          <a:prstGeom prst="rect">
            <a:avLst/>
          </a:prstGeom>
        </p:spPr>
      </p:pic>
    </p:spTree>
    <p:extLst>
      <p:ext uri="{BB962C8B-B14F-4D97-AF65-F5344CB8AC3E}">
        <p14:creationId xmlns:p14="http://schemas.microsoft.com/office/powerpoint/2010/main" val="2216386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3.bp.blogspot.com/-3h1z_BPPm8o/Tl2YIJE2-HI/AAAAAAAAALc/9JUN3de-kss/s1600/mapa+do+bras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8186" y="1496903"/>
            <a:ext cx="357505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a:spLocks noChangeArrowheads="1"/>
          </p:cNvSpPr>
          <p:nvPr/>
        </p:nvSpPr>
        <p:spPr bwMode="auto">
          <a:xfrm>
            <a:off x="621500" y="1561605"/>
            <a:ext cx="4695773" cy="377832"/>
          </a:xfrm>
          <a:prstGeom prst="rect">
            <a:avLst/>
          </a:prstGeom>
          <a:ln w="3175" cap="rnd">
            <a:solidFill>
              <a:srgbClr val="00B050"/>
            </a:solidFill>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lstStyle/>
          <a:p>
            <a:r>
              <a:rPr lang="pt-BR" sz="1600" b="1" dirty="0">
                <a:solidFill>
                  <a:srgbClr val="00B050"/>
                </a:solidFill>
                <a:latin typeface="+mj-lt"/>
              </a:rPr>
              <a:t>Atendimento universal – educação básica pública</a:t>
            </a:r>
          </a:p>
        </p:txBody>
      </p:sp>
      <p:sp>
        <p:nvSpPr>
          <p:cNvPr id="7" name="Rectangle 7"/>
          <p:cNvSpPr>
            <a:spLocks noChangeArrowheads="1"/>
          </p:cNvSpPr>
          <p:nvPr/>
        </p:nvSpPr>
        <p:spPr bwMode="auto">
          <a:xfrm>
            <a:off x="635273" y="2056055"/>
            <a:ext cx="4695773" cy="400752"/>
          </a:xfrm>
          <a:prstGeom prst="rect">
            <a:avLst/>
          </a:prstGeom>
          <a:ln w="3175" cap="rnd">
            <a:solidFill>
              <a:srgbClr val="00B050"/>
            </a:solidFill>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lstStyle/>
          <a:p>
            <a:r>
              <a:rPr lang="pt-BR" sz="1600" b="1" dirty="0">
                <a:solidFill>
                  <a:srgbClr val="00B050"/>
                </a:solidFill>
                <a:latin typeface="+mj-lt"/>
              </a:rPr>
              <a:t>27 estados</a:t>
            </a:r>
          </a:p>
        </p:txBody>
      </p:sp>
      <p:sp>
        <p:nvSpPr>
          <p:cNvPr id="8" name="Rectangle 6"/>
          <p:cNvSpPr>
            <a:spLocks noChangeArrowheads="1"/>
          </p:cNvSpPr>
          <p:nvPr/>
        </p:nvSpPr>
        <p:spPr bwMode="auto">
          <a:xfrm>
            <a:off x="621500" y="2630344"/>
            <a:ext cx="4693572" cy="400752"/>
          </a:xfrm>
          <a:prstGeom prst="rect">
            <a:avLst/>
          </a:prstGeom>
          <a:ln w="3175" cap="rnd">
            <a:solidFill>
              <a:srgbClr val="00B050"/>
            </a:solidFill>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lstStyle/>
          <a:p>
            <a:r>
              <a:rPr lang="pt-BR" sz="1600" b="1" dirty="0">
                <a:solidFill>
                  <a:srgbClr val="00B050"/>
                </a:solidFill>
                <a:latin typeface="+mj-lt"/>
              </a:rPr>
              <a:t>5.570 municípios</a:t>
            </a:r>
          </a:p>
        </p:txBody>
      </p:sp>
      <p:sp>
        <p:nvSpPr>
          <p:cNvPr id="9" name="Rectangle 6"/>
          <p:cNvSpPr>
            <a:spLocks noChangeArrowheads="1"/>
          </p:cNvSpPr>
          <p:nvPr/>
        </p:nvSpPr>
        <p:spPr bwMode="auto">
          <a:xfrm>
            <a:off x="632129" y="3162581"/>
            <a:ext cx="4693572" cy="400752"/>
          </a:xfrm>
          <a:prstGeom prst="rect">
            <a:avLst/>
          </a:prstGeom>
          <a:ln w="3175" cap="rnd">
            <a:solidFill>
              <a:srgbClr val="00B050"/>
            </a:solidFill>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lstStyle/>
          <a:p>
            <a:r>
              <a:rPr lang="pt-BR" sz="1600" b="1" dirty="0">
                <a:solidFill>
                  <a:srgbClr val="00B050"/>
                </a:solidFill>
                <a:latin typeface="+mj-lt"/>
              </a:rPr>
              <a:t>Cerca de 150 mil escolas</a:t>
            </a:r>
          </a:p>
        </p:txBody>
      </p:sp>
      <p:sp>
        <p:nvSpPr>
          <p:cNvPr id="10" name="Rectangle 6"/>
          <p:cNvSpPr>
            <a:spLocks noChangeArrowheads="1"/>
          </p:cNvSpPr>
          <p:nvPr/>
        </p:nvSpPr>
        <p:spPr bwMode="auto">
          <a:xfrm>
            <a:off x="632129" y="3722004"/>
            <a:ext cx="4693572" cy="400752"/>
          </a:xfrm>
          <a:prstGeom prst="rect">
            <a:avLst/>
          </a:prstGeom>
          <a:ln w="3175" cap="rnd">
            <a:solidFill>
              <a:srgbClr val="00B050"/>
            </a:solidFill>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lstStyle/>
          <a:p>
            <a:r>
              <a:rPr lang="pt-BR" sz="1600" b="1" dirty="0">
                <a:solidFill>
                  <a:srgbClr val="00B050"/>
                </a:solidFill>
                <a:latin typeface="+mj-lt"/>
              </a:rPr>
              <a:t>Aproximadamente 40 milhões de alunos</a:t>
            </a:r>
          </a:p>
        </p:txBody>
      </p:sp>
      <p:sp>
        <p:nvSpPr>
          <p:cNvPr id="11" name="Rectangle 6"/>
          <p:cNvSpPr>
            <a:spLocks noChangeArrowheads="1"/>
          </p:cNvSpPr>
          <p:nvPr/>
        </p:nvSpPr>
        <p:spPr bwMode="auto">
          <a:xfrm>
            <a:off x="640781" y="4845462"/>
            <a:ext cx="4672314" cy="339196"/>
          </a:xfrm>
          <a:prstGeom prst="rect">
            <a:avLst/>
          </a:prstGeom>
          <a:ln w="3175" cap="rnd">
            <a:solidFill>
              <a:srgbClr val="00B050"/>
            </a:solidFill>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lstStyle/>
          <a:p>
            <a:r>
              <a:rPr lang="pt-BR" sz="1600" b="1" dirty="0">
                <a:solidFill>
                  <a:srgbClr val="00B050"/>
                </a:solidFill>
                <a:latin typeface="+mj-lt"/>
              </a:rPr>
              <a:t>Em média, R$ 4 bilhões em investimentos por ano</a:t>
            </a:r>
          </a:p>
        </p:txBody>
      </p:sp>
      <p:sp>
        <p:nvSpPr>
          <p:cNvPr id="12" name="Retângulo 11"/>
          <p:cNvSpPr/>
          <p:nvPr/>
        </p:nvSpPr>
        <p:spPr>
          <a:xfrm>
            <a:off x="3131840" y="376656"/>
            <a:ext cx="5040560" cy="646331"/>
          </a:xfrm>
          <a:prstGeom prst="rect">
            <a:avLst/>
          </a:prstGeom>
        </p:spPr>
        <p:txBody>
          <a:bodyPr wrap="square">
            <a:spAutoFit/>
          </a:bodyPr>
          <a:lstStyle/>
          <a:p>
            <a:pPr algn="ctr">
              <a:defRPr/>
            </a:pPr>
            <a:r>
              <a:rPr lang="pt-BR" sz="3600" b="1" i="1" dirty="0">
                <a:solidFill>
                  <a:srgbClr val="4BACC6">
                    <a:lumMod val="75000"/>
                  </a:srgbClr>
                </a:solidFill>
              </a:rPr>
              <a:t>PNAE - Abrangência</a:t>
            </a:r>
            <a:endParaRPr lang="pt-BR" sz="3600" b="1" dirty="0">
              <a:solidFill>
                <a:prstClr val="black"/>
              </a:solidFill>
            </a:endParaRPr>
          </a:p>
        </p:txBody>
      </p:sp>
      <p:sp>
        <p:nvSpPr>
          <p:cNvPr id="14" name="Line 14"/>
          <p:cNvSpPr>
            <a:spLocks noChangeShapeType="1"/>
          </p:cNvSpPr>
          <p:nvPr/>
        </p:nvSpPr>
        <p:spPr bwMode="auto">
          <a:xfrm>
            <a:off x="3563938" y="980530"/>
            <a:ext cx="5580062" cy="0"/>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15" name="Rectangle 6"/>
          <p:cNvSpPr>
            <a:spLocks noChangeArrowheads="1"/>
          </p:cNvSpPr>
          <p:nvPr/>
        </p:nvSpPr>
        <p:spPr bwMode="auto">
          <a:xfrm>
            <a:off x="632129" y="4299122"/>
            <a:ext cx="4693572" cy="369974"/>
          </a:xfrm>
          <a:prstGeom prst="rect">
            <a:avLst/>
          </a:prstGeom>
          <a:ln w="3175" cap="rnd">
            <a:solidFill>
              <a:srgbClr val="00B050"/>
            </a:solidFill>
            <a:headEnd/>
            <a:tailEnd/>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lstStyle/>
          <a:p>
            <a:r>
              <a:rPr lang="pt-BR" sz="1600" b="1" dirty="0">
                <a:solidFill>
                  <a:srgbClr val="00B050"/>
                </a:solidFill>
                <a:latin typeface="+mj-lt"/>
              </a:rPr>
              <a:t>Cerca de 50 milhões de refeições diariamente</a:t>
            </a:r>
          </a:p>
        </p:txBody>
      </p:sp>
      <p:pic>
        <p:nvPicPr>
          <p:cNvPr id="17"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0" y="5959464"/>
            <a:ext cx="9144000" cy="898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m 17">
            <a:extLst>
              <a:ext uri="{FF2B5EF4-FFF2-40B4-BE49-F238E27FC236}">
                <a16:creationId xmlns:a16="http://schemas.microsoft.com/office/drawing/2014/main" id="{4D2FC9ED-ABFE-BC54-5863-6C2CB163F6D8}"/>
              </a:ext>
            </a:extLst>
          </p:cNvPr>
          <p:cNvPicPr>
            <a:picLocks noChangeAspect="1"/>
          </p:cNvPicPr>
          <p:nvPr/>
        </p:nvPicPr>
        <p:blipFill>
          <a:blip r:embed="rId4"/>
          <a:stretch>
            <a:fillRect/>
          </a:stretch>
        </p:blipFill>
        <p:spPr>
          <a:xfrm>
            <a:off x="1" y="9861"/>
            <a:ext cx="3347864" cy="280513"/>
          </a:xfrm>
          <a:prstGeom prst="rect">
            <a:avLst/>
          </a:prstGeom>
        </p:spPr>
      </p:pic>
    </p:spTree>
    <p:extLst>
      <p:ext uri="{BB962C8B-B14F-4D97-AF65-F5344CB8AC3E}">
        <p14:creationId xmlns:p14="http://schemas.microsoft.com/office/powerpoint/2010/main" val="369333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a 15"/>
          <p:cNvGraphicFramePr/>
          <p:nvPr>
            <p:extLst>
              <p:ext uri="{D42A27DB-BD31-4B8C-83A1-F6EECF244321}">
                <p14:modId xmlns:p14="http://schemas.microsoft.com/office/powerpoint/2010/main" val="4086878913"/>
              </p:ext>
            </p:extLst>
          </p:nvPr>
        </p:nvGraphicFramePr>
        <p:xfrm>
          <a:off x="1673933" y="1174015"/>
          <a:ext cx="6696307" cy="3501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Imagem 17"/>
          <p:cNvPicPr>
            <a:picLocks noChangeAspect="1"/>
          </p:cNvPicPr>
          <p:nvPr/>
        </p:nvPicPr>
        <p:blipFill>
          <a:blip r:embed="rId8"/>
          <a:stretch>
            <a:fillRect/>
          </a:stretch>
        </p:blipFill>
        <p:spPr>
          <a:xfrm rot="10800000">
            <a:off x="2730956" y="5167502"/>
            <a:ext cx="4483820" cy="338357"/>
          </a:xfrm>
          <a:prstGeom prst="rect">
            <a:avLst/>
          </a:prstGeom>
        </p:spPr>
      </p:pic>
      <p:sp>
        <p:nvSpPr>
          <p:cNvPr id="19" name="AutoShape 2"/>
          <p:cNvSpPr>
            <a:spLocks noChangeArrowheads="1"/>
          </p:cNvSpPr>
          <p:nvPr/>
        </p:nvSpPr>
        <p:spPr bwMode="auto">
          <a:xfrm>
            <a:off x="6345252" y="5505860"/>
            <a:ext cx="1562591" cy="982671"/>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spcAft>
                <a:spcPts val="750"/>
              </a:spcAft>
            </a:pPr>
            <a:r>
              <a:rPr lang="pt-BR" altLang="pt-BR" sz="2400" b="1" dirty="0">
                <a:solidFill>
                  <a:schemeClr val="bg1"/>
                </a:solidFill>
              </a:rPr>
              <a:t>Ações de EAN</a:t>
            </a:r>
          </a:p>
          <a:p>
            <a:pPr algn="ctr">
              <a:spcAft>
                <a:spcPts val="750"/>
              </a:spcAft>
            </a:pPr>
            <a:endParaRPr lang="pt-BR" altLang="pt-BR" sz="1650" b="1" dirty="0">
              <a:solidFill>
                <a:schemeClr val="bg1"/>
              </a:solidFill>
            </a:endParaRPr>
          </a:p>
        </p:txBody>
      </p:sp>
      <p:sp>
        <p:nvSpPr>
          <p:cNvPr id="11" name="Retângulo 10"/>
          <p:cNvSpPr/>
          <p:nvPr/>
        </p:nvSpPr>
        <p:spPr>
          <a:xfrm>
            <a:off x="3360416" y="438787"/>
            <a:ext cx="3371824" cy="646331"/>
          </a:xfrm>
          <a:prstGeom prst="rect">
            <a:avLst/>
          </a:prstGeom>
        </p:spPr>
        <p:txBody>
          <a:bodyPr wrap="square">
            <a:spAutoFit/>
          </a:bodyPr>
          <a:lstStyle/>
          <a:p>
            <a:pPr algn="ctr">
              <a:defRPr/>
            </a:pPr>
            <a:r>
              <a:rPr lang="pt-BR" sz="3600" b="1" i="1" dirty="0">
                <a:solidFill>
                  <a:srgbClr val="4BACC6">
                    <a:lumMod val="75000"/>
                  </a:srgbClr>
                </a:solidFill>
              </a:rPr>
              <a:t>PNAE - Objetivo</a:t>
            </a:r>
            <a:endParaRPr lang="pt-BR" sz="3600" b="1" dirty="0">
              <a:solidFill>
                <a:prstClr val="black"/>
              </a:solidFill>
            </a:endParaRPr>
          </a:p>
        </p:txBody>
      </p:sp>
      <p:sp>
        <p:nvSpPr>
          <p:cNvPr id="12" name="Line 14"/>
          <p:cNvSpPr>
            <a:spLocks noChangeShapeType="1"/>
          </p:cNvSpPr>
          <p:nvPr/>
        </p:nvSpPr>
        <p:spPr bwMode="auto">
          <a:xfrm>
            <a:off x="3563938" y="980530"/>
            <a:ext cx="5580062" cy="0"/>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2" name="CaixaDeTexto 1"/>
          <p:cNvSpPr txBox="1"/>
          <p:nvPr/>
        </p:nvSpPr>
        <p:spPr>
          <a:xfrm>
            <a:off x="4645597" y="4825130"/>
            <a:ext cx="654538" cy="369332"/>
          </a:xfrm>
          <a:prstGeom prst="rect">
            <a:avLst/>
          </a:prstGeom>
          <a:noFill/>
        </p:spPr>
        <p:txBody>
          <a:bodyPr wrap="none" rtlCol="0">
            <a:spAutoFit/>
          </a:bodyPr>
          <a:lstStyle/>
          <a:p>
            <a:r>
              <a:rPr lang="pt-BR" dirty="0"/>
              <a:t>Eixos</a:t>
            </a:r>
          </a:p>
        </p:txBody>
      </p:sp>
      <p:pic>
        <p:nvPicPr>
          <p:cNvPr id="13" name="Imagem 12">
            <a:extLst>
              <a:ext uri="{FF2B5EF4-FFF2-40B4-BE49-F238E27FC236}">
                <a16:creationId xmlns:a16="http://schemas.microsoft.com/office/drawing/2014/main" id="{847C7518-99C3-059C-F3C2-8D5F8CC65142}"/>
              </a:ext>
            </a:extLst>
          </p:cNvPr>
          <p:cNvPicPr>
            <a:picLocks noChangeAspect="1"/>
          </p:cNvPicPr>
          <p:nvPr/>
        </p:nvPicPr>
        <p:blipFill>
          <a:blip r:embed="rId9"/>
          <a:stretch>
            <a:fillRect/>
          </a:stretch>
        </p:blipFill>
        <p:spPr>
          <a:xfrm>
            <a:off x="1" y="9861"/>
            <a:ext cx="3347864" cy="280513"/>
          </a:xfrm>
          <a:prstGeom prst="rect">
            <a:avLst/>
          </a:prstGeom>
        </p:spPr>
      </p:pic>
      <p:sp>
        <p:nvSpPr>
          <p:cNvPr id="14" name="AutoShape 2">
            <a:extLst>
              <a:ext uri="{FF2B5EF4-FFF2-40B4-BE49-F238E27FC236}">
                <a16:creationId xmlns:a16="http://schemas.microsoft.com/office/drawing/2014/main" id="{8C99E069-AAFA-9021-E963-01AED3FFE1F8}"/>
              </a:ext>
            </a:extLst>
          </p:cNvPr>
          <p:cNvSpPr>
            <a:spLocks noChangeArrowheads="1"/>
          </p:cNvSpPr>
          <p:nvPr/>
        </p:nvSpPr>
        <p:spPr bwMode="auto">
          <a:xfrm>
            <a:off x="1227440" y="5524621"/>
            <a:ext cx="2808313" cy="904313"/>
          </a:xfrm>
          <a:prstGeom prst="roundRect">
            <a:avLst>
              <a:gd name="adj" fmla="val 16667"/>
            </a:avLst>
          </a:pr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a:spcAft>
                <a:spcPts val="750"/>
              </a:spcAft>
            </a:pPr>
            <a:r>
              <a:rPr lang="pt-BR" altLang="pt-BR" sz="1200" b="1" dirty="0">
                <a:solidFill>
                  <a:schemeClr val="bg1"/>
                </a:solidFill>
              </a:rPr>
              <a:t>Oferta de Refeições Saudáveis e Adequadas, que cubram as necessidades nutricionais durante o período letivo</a:t>
            </a:r>
          </a:p>
          <a:p>
            <a:pPr algn="ctr">
              <a:spcAft>
                <a:spcPts val="750"/>
              </a:spcAft>
            </a:pPr>
            <a:endParaRPr lang="pt-BR" altLang="pt-BR" sz="1200" dirty="0">
              <a:solidFill>
                <a:schemeClr val="bg1"/>
              </a:solidFill>
            </a:endParaRPr>
          </a:p>
          <a:p>
            <a:pPr algn="ctr">
              <a:spcAft>
                <a:spcPts val="750"/>
              </a:spcAft>
            </a:pPr>
            <a:endParaRPr lang="pt-BR" altLang="pt-BR" sz="1200" dirty="0"/>
          </a:p>
        </p:txBody>
      </p:sp>
    </p:spTree>
    <p:extLst>
      <p:ext uri="{BB962C8B-B14F-4D97-AF65-F5344CB8AC3E}">
        <p14:creationId xmlns:p14="http://schemas.microsoft.com/office/powerpoint/2010/main" val="2865010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4"/>
          <p:cNvSpPr>
            <a:spLocks noChangeShapeType="1"/>
          </p:cNvSpPr>
          <p:nvPr/>
        </p:nvSpPr>
        <p:spPr bwMode="auto">
          <a:xfrm>
            <a:off x="2339752" y="1028707"/>
            <a:ext cx="6580381" cy="24029"/>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pic>
        <p:nvPicPr>
          <p:cNvPr id="13" name="Imagem 12"/>
          <p:cNvPicPr>
            <a:picLocks noChangeAspect="1"/>
          </p:cNvPicPr>
          <p:nvPr/>
        </p:nvPicPr>
        <p:blipFill>
          <a:blip r:embed="rId3"/>
          <a:stretch>
            <a:fillRect/>
          </a:stretch>
        </p:blipFill>
        <p:spPr>
          <a:xfrm>
            <a:off x="0" y="9861"/>
            <a:ext cx="5228571" cy="438095"/>
          </a:xfrm>
          <a:prstGeom prst="rect">
            <a:avLst/>
          </a:prstGeom>
        </p:spPr>
      </p:pic>
      <p:sp>
        <p:nvSpPr>
          <p:cNvPr id="14" name="Retângulo 13"/>
          <p:cNvSpPr/>
          <p:nvPr/>
        </p:nvSpPr>
        <p:spPr>
          <a:xfrm>
            <a:off x="2336788" y="467961"/>
            <a:ext cx="3622082" cy="584775"/>
          </a:xfrm>
          <a:prstGeom prst="rect">
            <a:avLst/>
          </a:prstGeom>
        </p:spPr>
        <p:txBody>
          <a:bodyPr wrap="none">
            <a:spAutoFit/>
          </a:bodyPr>
          <a:lstStyle/>
          <a:p>
            <a:r>
              <a:rPr lang="pt-BR" sz="3200" b="1" i="1" dirty="0">
                <a:solidFill>
                  <a:srgbClr val="4BACC6">
                    <a:lumMod val="75000"/>
                  </a:srgbClr>
                </a:solidFill>
              </a:rPr>
              <a:t>PNAE - Beneficiários</a:t>
            </a:r>
          </a:p>
        </p:txBody>
      </p:sp>
      <p:pic>
        <p:nvPicPr>
          <p:cNvPr id="22" name="Picture 7"/>
          <p:cNvPicPr>
            <a:picLocks noChangeAspect="1" noChangeArrowheads="1"/>
          </p:cNvPicPr>
          <p:nvPr/>
        </p:nvPicPr>
        <p:blipFill>
          <a:blip r:embed="rId4">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a 4">
            <a:extLst>
              <a:ext uri="{FF2B5EF4-FFF2-40B4-BE49-F238E27FC236}">
                <a16:creationId xmlns:a16="http://schemas.microsoft.com/office/drawing/2014/main" id="{79768253-70CE-A215-A6F7-516BB08029CC}"/>
              </a:ext>
            </a:extLst>
          </p:cNvPr>
          <p:cNvGraphicFramePr/>
          <p:nvPr>
            <p:extLst>
              <p:ext uri="{D42A27DB-BD31-4B8C-83A1-F6EECF244321}">
                <p14:modId xmlns:p14="http://schemas.microsoft.com/office/powerpoint/2010/main" val="3487780719"/>
              </p:ext>
            </p:extLst>
          </p:nvPr>
        </p:nvGraphicFramePr>
        <p:xfrm>
          <a:off x="721139" y="1454927"/>
          <a:ext cx="8308573" cy="29821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3" name="CaixaDeTexto 22">
            <a:extLst>
              <a:ext uri="{FF2B5EF4-FFF2-40B4-BE49-F238E27FC236}">
                <a16:creationId xmlns:a16="http://schemas.microsoft.com/office/drawing/2014/main" id="{ABF0AE6D-0114-2FED-E55D-F8AB99A4B377}"/>
              </a:ext>
            </a:extLst>
          </p:cNvPr>
          <p:cNvSpPr txBox="1"/>
          <p:nvPr/>
        </p:nvSpPr>
        <p:spPr>
          <a:xfrm>
            <a:off x="5228571" y="1040721"/>
            <a:ext cx="3854271" cy="369332"/>
          </a:xfrm>
          <a:prstGeom prst="rect">
            <a:avLst/>
          </a:prstGeom>
          <a:noFill/>
        </p:spPr>
        <p:txBody>
          <a:bodyPr wrap="square">
            <a:spAutoFit/>
          </a:bodyPr>
          <a:lstStyle/>
          <a:p>
            <a:r>
              <a:rPr lang="pt-BR" b="1" dirty="0">
                <a:latin typeface="Calibri" panose="020F0502020204030204" pitchFamily="34" charset="0"/>
                <a:ea typeface="Calibri" panose="020F0502020204030204" pitchFamily="34" charset="0"/>
                <a:cs typeface="Times New Roman" panose="02020603050405020304" pitchFamily="18" charset="0"/>
              </a:rPr>
              <a:t>Resolução CD/FNDE nº 6/20, Art. 6º </a:t>
            </a:r>
            <a:endParaRPr lang="pt-BR" b="1" dirty="0"/>
          </a:p>
        </p:txBody>
      </p:sp>
      <p:sp>
        <p:nvSpPr>
          <p:cNvPr id="31" name="CaixaDeTexto 30">
            <a:extLst>
              <a:ext uri="{FF2B5EF4-FFF2-40B4-BE49-F238E27FC236}">
                <a16:creationId xmlns:a16="http://schemas.microsoft.com/office/drawing/2014/main" id="{6391D4BB-C5F6-8898-AA37-72303CAC0FE8}"/>
              </a:ext>
            </a:extLst>
          </p:cNvPr>
          <p:cNvSpPr txBox="1"/>
          <p:nvPr/>
        </p:nvSpPr>
        <p:spPr>
          <a:xfrm>
            <a:off x="611560" y="4958648"/>
            <a:ext cx="8121073" cy="1077218"/>
          </a:xfrm>
          <a:prstGeom prst="rect">
            <a:avLst/>
          </a:prstGeom>
          <a:ln w="9525">
            <a:solidFill>
              <a:srgbClr val="FFC000"/>
            </a:solidFill>
          </a:ln>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Arial" panose="020B0604020202020204" pitchFamily="34" charset="0"/>
              <a:buChar char="⃰"/>
            </a:pPr>
            <a:r>
              <a:rPr lang="pt-BR" sz="1600" dirty="0">
                <a:solidFill>
                  <a:schemeClr val="tx1"/>
                </a:solidFill>
                <a:cs typeface="Arial" panose="020B0604020202020204" pitchFamily="34" charset="0"/>
              </a:rPr>
              <a:t>Declarar, no Censo Escolar, o interesse de oferecer a alimentação escolar gratuita;</a:t>
            </a:r>
          </a:p>
          <a:p>
            <a:pPr marL="285750" indent="-285750">
              <a:buFont typeface="Arial" panose="020B0604020202020204" pitchFamily="34" charset="0"/>
              <a:buChar char="⃰"/>
            </a:pPr>
            <a:r>
              <a:rPr lang="pt-BR" sz="1600" dirty="0">
                <a:solidFill>
                  <a:schemeClr val="tx1"/>
                </a:solidFill>
                <a:cs typeface="Arial" panose="020B0604020202020204" pitchFamily="34" charset="0"/>
              </a:rPr>
              <a:t>V</a:t>
            </a:r>
            <a:r>
              <a:rPr lang="pt-BR" sz="1600" i="0" u="none" strike="noStrike" baseline="0" dirty="0">
                <a:solidFill>
                  <a:schemeClr val="tx1"/>
                </a:solidFill>
                <a:cs typeface="Arial" panose="020B0604020202020204" pitchFamily="34" charset="0"/>
              </a:rPr>
              <a:t>inculadas automaticamente pelo FNDE às redes municipal e distrital de ensino;</a:t>
            </a:r>
          </a:p>
          <a:p>
            <a:pPr marL="285750" indent="-285750">
              <a:buFont typeface="Arial" panose="020B0604020202020204" pitchFamily="34" charset="0"/>
              <a:buChar char="⃰"/>
            </a:pPr>
            <a:r>
              <a:rPr lang="pt-BR" sz="1600" dirty="0">
                <a:solidFill>
                  <a:schemeClr val="tx1"/>
                </a:solidFill>
                <a:cs typeface="Arial" panose="020B0604020202020204" pitchFamily="34" charset="0"/>
              </a:rPr>
              <a:t>Se não tiverem interesse em ser atendidas pelo PNAE devem comunicar ao FNDE;</a:t>
            </a:r>
          </a:p>
          <a:p>
            <a:pPr marL="285750" indent="-285750">
              <a:buFont typeface="Arial" panose="020B0604020202020204" pitchFamily="34" charset="0"/>
              <a:buChar char="⃰"/>
            </a:pPr>
            <a:r>
              <a:rPr lang="pt-BR" sz="1600" dirty="0">
                <a:solidFill>
                  <a:schemeClr val="tx1"/>
                </a:solidFill>
                <a:cs typeface="Arial" panose="020B0604020202020204" pitchFamily="34" charset="0"/>
              </a:rPr>
              <a:t>No caso da gestão descentralizada, há a necessidade de formalização de convênio</a:t>
            </a:r>
            <a:r>
              <a:rPr lang="pt-BR" sz="16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84106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4"/>
          <p:cNvSpPr>
            <a:spLocks noChangeShapeType="1"/>
          </p:cNvSpPr>
          <p:nvPr/>
        </p:nvSpPr>
        <p:spPr bwMode="auto">
          <a:xfrm>
            <a:off x="2339752" y="1028707"/>
            <a:ext cx="6580381" cy="24029"/>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pic>
        <p:nvPicPr>
          <p:cNvPr id="13" name="Imagem 12"/>
          <p:cNvPicPr>
            <a:picLocks noChangeAspect="1"/>
          </p:cNvPicPr>
          <p:nvPr/>
        </p:nvPicPr>
        <p:blipFill>
          <a:blip r:embed="rId3"/>
          <a:stretch>
            <a:fillRect/>
          </a:stretch>
        </p:blipFill>
        <p:spPr>
          <a:xfrm>
            <a:off x="0" y="9861"/>
            <a:ext cx="5228571" cy="438095"/>
          </a:xfrm>
          <a:prstGeom prst="rect">
            <a:avLst/>
          </a:prstGeom>
        </p:spPr>
      </p:pic>
      <p:sp>
        <p:nvSpPr>
          <p:cNvPr id="14" name="Retângulo 13"/>
          <p:cNvSpPr/>
          <p:nvPr/>
        </p:nvSpPr>
        <p:spPr>
          <a:xfrm>
            <a:off x="2336788" y="467961"/>
            <a:ext cx="3622082" cy="584775"/>
          </a:xfrm>
          <a:prstGeom prst="rect">
            <a:avLst/>
          </a:prstGeom>
        </p:spPr>
        <p:txBody>
          <a:bodyPr wrap="none">
            <a:spAutoFit/>
          </a:bodyPr>
          <a:lstStyle/>
          <a:p>
            <a:r>
              <a:rPr lang="pt-BR" sz="3200" b="1" i="1" dirty="0">
                <a:solidFill>
                  <a:srgbClr val="4BACC6">
                    <a:lumMod val="75000"/>
                  </a:srgbClr>
                </a:solidFill>
              </a:rPr>
              <a:t>PNAE - Beneficiários</a:t>
            </a:r>
          </a:p>
        </p:txBody>
      </p:sp>
      <p:pic>
        <p:nvPicPr>
          <p:cNvPr id="22" name="Picture 7"/>
          <p:cNvPicPr>
            <a:picLocks noChangeAspect="1" noChangeArrowheads="1"/>
          </p:cNvPicPr>
          <p:nvPr/>
        </p:nvPicPr>
        <p:blipFill>
          <a:blip r:embed="rId4">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aixaDeTexto 22">
            <a:extLst>
              <a:ext uri="{FF2B5EF4-FFF2-40B4-BE49-F238E27FC236}">
                <a16:creationId xmlns:a16="http://schemas.microsoft.com/office/drawing/2014/main" id="{ABF0AE6D-0114-2FED-E55D-F8AB99A4B377}"/>
              </a:ext>
            </a:extLst>
          </p:cNvPr>
          <p:cNvSpPr txBox="1"/>
          <p:nvPr/>
        </p:nvSpPr>
        <p:spPr>
          <a:xfrm>
            <a:off x="5228571" y="1040721"/>
            <a:ext cx="3854271" cy="369332"/>
          </a:xfrm>
          <a:prstGeom prst="rect">
            <a:avLst/>
          </a:prstGeom>
          <a:noFill/>
        </p:spPr>
        <p:txBody>
          <a:bodyPr wrap="square">
            <a:spAutoFit/>
          </a:bodyPr>
          <a:lstStyle/>
          <a:p>
            <a:r>
              <a:rPr lang="pt-BR" b="1" dirty="0">
                <a:latin typeface="Calibri" panose="020F0502020204030204" pitchFamily="34" charset="0"/>
                <a:ea typeface="Calibri" panose="020F0502020204030204" pitchFamily="34" charset="0"/>
                <a:cs typeface="Times New Roman" panose="02020603050405020304" pitchFamily="18" charset="0"/>
              </a:rPr>
              <a:t>Resolução CD/FNDE nº 6/20, Art. 6º </a:t>
            </a:r>
            <a:endParaRPr lang="pt-BR" b="1" dirty="0"/>
          </a:p>
        </p:txBody>
      </p:sp>
      <p:sp>
        <p:nvSpPr>
          <p:cNvPr id="2" name="CaixaDeTexto 1">
            <a:extLst>
              <a:ext uri="{FF2B5EF4-FFF2-40B4-BE49-F238E27FC236}">
                <a16:creationId xmlns:a16="http://schemas.microsoft.com/office/drawing/2014/main" id="{CCBD2CD2-B8E3-EE52-9315-27114A9BD96C}"/>
              </a:ext>
            </a:extLst>
          </p:cNvPr>
          <p:cNvSpPr txBox="1"/>
          <p:nvPr/>
        </p:nvSpPr>
        <p:spPr>
          <a:xfrm>
            <a:off x="1010892" y="1518042"/>
            <a:ext cx="7128792" cy="6272679"/>
          </a:xfrm>
          <a:prstGeom prst="rect">
            <a:avLst/>
          </a:prstGeom>
          <a:noFill/>
        </p:spPr>
        <p:txBody>
          <a:bodyPr wrap="square" rtlCol="0">
            <a:spAutoFit/>
          </a:bodyPr>
          <a:lstStyle/>
          <a:p>
            <a:pPr marL="361950" marR="76200" indent="-285750" algn="just">
              <a:lnSpc>
                <a:spcPct val="107000"/>
              </a:lnSpc>
              <a:spcAft>
                <a:spcPts val="800"/>
              </a:spcAft>
              <a:buFont typeface="Wingdings" panose="05000000000000000000" pitchFamily="2" charset="2"/>
              <a:buChar char="ü"/>
            </a:pPr>
            <a:r>
              <a:rPr lang="pt-BR" dirty="0">
                <a:solidFill>
                  <a:srgbClr val="000000"/>
                </a:solidFill>
                <a:effectLst/>
                <a:ea typeface="Times New Roman" panose="02020603050405020304" pitchFamily="18" charset="0"/>
                <a:cs typeface="Calibri" panose="020F0502020204030204" pitchFamily="34" charset="0"/>
              </a:rPr>
              <a:t>Quilombola – o estudante de educação básica deve estar matriculado em escola de área onde se localiza comunidade remanescente de quilombos.</a:t>
            </a:r>
          </a:p>
          <a:p>
            <a:pPr marL="361950" marR="76200" indent="-285750" algn="just">
              <a:lnSpc>
                <a:spcPct val="107000"/>
              </a:lnSpc>
              <a:spcAft>
                <a:spcPts val="800"/>
              </a:spcAft>
              <a:buFont typeface="Wingdings" panose="05000000000000000000" pitchFamily="2" charset="2"/>
              <a:buChar char="ü"/>
            </a:pPr>
            <a:r>
              <a:rPr lang="pt-BR" dirty="0">
                <a:solidFill>
                  <a:srgbClr val="000000"/>
                </a:solidFill>
                <a:ea typeface="Times New Roman" panose="02020603050405020304" pitchFamily="18" charset="0"/>
                <a:cs typeface="Calibri" panose="020F0502020204030204" pitchFamily="34" charset="0"/>
              </a:rPr>
              <a:t>Indígena - </a:t>
            </a:r>
            <a:r>
              <a:rPr lang="pt-BR" dirty="0">
                <a:solidFill>
                  <a:srgbClr val="000000"/>
                </a:solidFill>
                <a:effectLst/>
                <a:ea typeface="Times New Roman" panose="02020603050405020304" pitchFamily="18" charset="0"/>
                <a:cs typeface="Calibri" panose="020F0502020204030204" pitchFamily="34" charset="0"/>
              </a:rPr>
              <a:t>o estudante de educação básica deve estar matriculado em escola localizada em Terra indígena.</a:t>
            </a:r>
          </a:p>
          <a:p>
            <a:pPr marL="361950" marR="76200" indent="-285750" algn="just">
              <a:lnSpc>
                <a:spcPct val="107000"/>
              </a:lnSpc>
              <a:spcAft>
                <a:spcPts val="800"/>
              </a:spcAft>
              <a:buFont typeface="Wingdings" panose="05000000000000000000" pitchFamily="2" charset="2"/>
              <a:buChar char="ü"/>
            </a:pPr>
            <a:r>
              <a:rPr lang="pt-BR" dirty="0">
                <a:solidFill>
                  <a:srgbClr val="000000"/>
                </a:solidFill>
                <a:ea typeface="Times New Roman" panose="02020603050405020304" pitchFamily="18" charset="0"/>
                <a:cs typeface="Calibri" panose="020F0502020204030204" pitchFamily="34" charset="0"/>
              </a:rPr>
              <a:t>Escola Filantrópica - </a:t>
            </a:r>
            <a:r>
              <a:rPr lang="pt-BR" dirty="0">
                <a:solidFill>
                  <a:srgbClr val="000000"/>
                </a:solidFill>
                <a:effectLst/>
                <a:ea typeface="Times New Roman" panose="02020603050405020304" pitchFamily="18" charset="0"/>
                <a:cs typeface="Calibri" panose="020F0502020204030204" pitchFamily="34" charset="0"/>
              </a:rPr>
              <a:t>Para ser atendida pelo PNAE</a:t>
            </a:r>
            <a:r>
              <a:rPr lang="pt-BR" dirty="0">
                <a:solidFill>
                  <a:srgbClr val="000000"/>
                </a:solidFill>
                <a:ea typeface="Times New Roman" panose="02020603050405020304" pitchFamily="18" charset="0"/>
                <a:cs typeface="Calibri" panose="020F0502020204030204" pitchFamily="34" charset="0"/>
              </a:rPr>
              <a:t>, deve </a:t>
            </a:r>
            <a:r>
              <a:rPr lang="pt-BR" dirty="0">
                <a:solidFill>
                  <a:srgbClr val="000000"/>
                </a:solidFill>
                <a:effectLst/>
                <a:ea typeface="Times New Roman" panose="02020603050405020304" pitchFamily="18" charset="0"/>
                <a:cs typeface="Calibri" panose="020F0502020204030204" pitchFamily="34" charset="0"/>
              </a:rPr>
              <a:t>informar, no Censo Escolar, que oferece alimentação escolar para os alunos.</a:t>
            </a:r>
          </a:p>
          <a:p>
            <a:pPr marL="361950" marR="76200" indent="-285750" algn="just">
              <a:lnSpc>
                <a:spcPct val="107000"/>
              </a:lnSpc>
              <a:spcAft>
                <a:spcPts val="800"/>
              </a:spcAft>
              <a:buFont typeface="Wingdings" panose="05000000000000000000" pitchFamily="2" charset="2"/>
              <a:buChar char="ü"/>
            </a:pPr>
            <a:r>
              <a:rPr lang="pt-BR" dirty="0">
                <a:solidFill>
                  <a:srgbClr val="000000"/>
                </a:solidFill>
                <a:effectLst/>
                <a:ea typeface="Calibri" panose="020F0502020204030204" pitchFamily="34" charset="0"/>
                <a:cs typeface="Calibri" panose="020F0502020204030204" pitchFamily="34" charset="0"/>
              </a:rPr>
              <a:t>Escola Comunitária – deve </a:t>
            </a:r>
            <a:r>
              <a:rPr lang="pt-BR" dirty="0">
                <a:solidFill>
                  <a:srgbClr val="000000"/>
                </a:solidFill>
                <a:ea typeface="Calibri" panose="020F0502020204030204" pitchFamily="34" charset="0"/>
                <a:cs typeface="Calibri" panose="020F0502020204030204" pitchFamily="34" charset="0"/>
              </a:rPr>
              <a:t>informar, no Censo Escolar, que possui convênio com o Poder Público estadual ou municipal e declarar que oferece alimentação escolar.</a:t>
            </a:r>
          </a:p>
          <a:p>
            <a:pPr marL="361950" marR="76200" indent="-285750" algn="just">
              <a:lnSpc>
                <a:spcPct val="107000"/>
              </a:lnSpc>
              <a:spcAft>
                <a:spcPts val="800"/>
              </a:spcAft>
              <a:buFont typeface="Wingdings" panose="05000000000000000000" pitchFamily="2" charset="2"/>
              <a:buChar char="ü"/>
            </a:pPr>
            <a:r>
              <a:rPr lang="pt-BR" dirty="0">
                <a:solidFill>
                  <a:srgbClr val="000000"/>
                </a:solidFill>
                <a:effectLst/>
                <a:ea typeface="Calibri" panose="020F0502020204030204" pitchFamily="34" charset="0"/>
                <a:cs typeface="Calibri" panose="020F0502020204030204" pitchFamily="34" charset="0"/>
              </a:rPr>
              <a:t>Escola Confessional - deve </a:t>
            </a:r>
            <a:r>
              <a:rPr lang="pt-BR" dirty="0">
                <a:solidFill>
                  <a:srgbClr val="000000"/>
                </a:solidFill>
                <a:ea typeface="Calibri" panose="020F0502020204030204" pitchFamily="34" charset="0"/>
                <a:cs typeface="Calibri" panose="020F0502020204030204" pitchFamily="34" charset="0"/>
              </a:rPr>
              <a:t>informar, no Censo Escolar, que é mantida exclusivamente por Instituição Sem Fins Lucrativos e declarar que oferece alimentação escolar.</a:t>
            </a:r>
          </a:p>
          <a:p>
            <a:pPr marL="361950" marR="76200" indent="-285750" algn="just">
              <a:lnSpc>
                <a:spcPct val="107000"/>
              </a:lnSpc>
              <a:spcAft>
                <a:spcPts val="800"/>
              </a:spcAft>
              <a:buFont typeface="Wingdings" panose="05000000000000000000" pitchFamily="2" charset="2"/>
              <a:buChar char="ü"/>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R="76200" algn="just">
              <a:lnSpc>
                <a:spcPct val="107000"/>
              </a:lnSpc>
              <a:spcAft>
                <a:spcPts val="800"/>
              </a:spcAft>
            </a:pPr>
            <a:r>
              <a:rPr lang="pt-BR"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361950" marR="76200" indent="-285750" algn="just">
              <a:lnSpc>
                <a:spcPct val="107000"/>
              </a:lnSpc>
              <a:spcAft>
                <a:spcPts val="800"/>
              </a:spcAft>
              <a:buFont typeface="Wingdings" panose="05000000000000000000" pitchFamily="2" charset="2"/>
              <a:buChar char="ü"/>
            </a:pPr>
            <a:endParaRPr lang="pt-BR" sz="1800" dirty="0">
              <a:effectLst/>
              <a:latin typeface="Calibri" panose="020F0502020204030204" pitchFamily="34" charset="0"/>
              <a:ea typeface="Calibri" panose="020F0502020204030204" pitchFamily="34" charset="0"/>
              <a:cs typeface="Times New Roman" panose="02020603050405020304" pitchFamily="18" charset="0"/>
            </a:endParaRPr>
          </a:p>
          <a:p>
            <a:pPr marL="76200" marR="76200" indent="373380" algn="just">
              <a:lnSpc>
                <a:spcPct val="107000"/>
              </a:lnSpc>
              <a:spcAft>
                <a:spcPts val="800"/>
              </a:spcAft>
            </a:pPr>
            <a:endParaRPr lang="pt-BR"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76200" marR="76200" indent="373380" algn="just">
              <a:lnSpc>
                <a:spcPct val="107000"/>
              </a:lnSpc>
              <a:spcAft>
                <a:spcPts val="800"/>
              </a:spcAft>
            </a:pP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0071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4"/>
          <p:cNvSpPr>
            <a:spLocks noChangeShapeType="1"/>
          </p:cNvSpPr>
          <p:nvPr/>
        </p:nvSpPr>
        <p:spPr bwMode="auto">
          <a:xfrm flipV="1">
            <a:off x="2339752" y="1020698"/>
            <a:ext cx="6804248" cy="8009"/>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5" name="Retângulo 4"/>
          <p:cNvSpPr/>
          <p:nvPr/>
        </p:nvSpPr>
        <p:spPr>
          <a:xfrm>
            <a:off x="179512" y="1124744"/>
            <a:ext cx="8568952" cy="5037598"/>
          </a:xfrm>
          <a:prstGeom prst="rect">
            <a:avLst/>
          </a:prstGeom>
          <a:noFill/>
          <a:ln>
            <a:noFill/>
          </a:ln>
        </p:spPr>
        <p:txBody>
          <a:bodyPr wrap="square">
            <a:spAutoFit/>
          </a:bodyPr>
          <a:lstStyle/>
          <a:p>
            <a:pPr marL="342900" indent="-342900" algn="just">
              <a:lnSpc>
                <a:spcPct val="107000"/>
              </a:lnSpc>
              <a:spcAft>
                <a:spcPts val="800"/>
              </a:spcAft>
              <a:buFont typeface="Wingdings" panose="05000000000000000000" pitchFamily="2" charset="2"/>
              <a:buChar char="ü"/>
            </a:pPr>
            <a:r>
              <a:rPr lang="pt-BR" dirty="0">
                <a:latin typeface="Calibri" panose="020F0502020204030204" pitchFamily="34" charset="0"/>
                <a:ea typeface="Calibri" panose="020F0502020204030204" pitchFamily="34" charset="0"/>
                <a:cs typeface="Times New Roman" panose="02020603050405020304" pitchFamily="18" charset="0"/>
              </a:rPr>
              <a:t>Federais – Art. 5º, Lei nº 11.947/2009;</a:t>
            </a:r>
          </a:p>
          <a:p>
            <a:pPr marL="342900" indent="-342900" algn="just">
              <a:lnSpc>
                <a:spcPct val="107000"/>
              </a:lnSpc>
              <a:spcAft>
                <a:spcPts val="800"/>
              </a:spcAft>
              <a:buFont typeface="Wingdings" panose="05000000000000000000" pitchFamily="2" charset="2"/>
              <a:buChar char="ü"/>
            </a:pPr>
            <a:r>
              <a:rPr lang="pt-BR" dirty="0">
                <a:latin typeface="Calibri" panose="020F0502020204030204" pitchFamily="34" charset="0"/>
                <a:ea typeface="Calibri" panose="020F0502020204030204" pitchFamily="34" charset="0"/>
                <a:cs typeface="Times New Roman" panose="02020603050405020304" pitchFamily="18" charset="0"/>
              </a:rPr>
              <a:t>Caráter suplementar (função supletiva da União) - </a:t>
            </a:r>
            <a:r>
              <a:rPr lang="pt-BR" dirty="0">
                <a:solidFill>
                  <a:prstClr val="black"/>
                </a:solidFill>
                <a:latin typeface="Calibri" panose="020F0502020204030204" pitchFamily="34" charset="0"/>
                <a:ea typeface="Calibri" panose="020F0502020204030204" pitchFamily="34" charset="0"/>
                <a:cs typeface="Times New Roman" panose="02020603050405020304" pitchFamily="18" charset="0"/>
              </a:rPr>
              <a:t>Art. 208 e 211 da Constituição Federal, combinados com os Art. 8º, 10 e 11 da LDB;</a:t>
            </a:r>
            <a:endParaRPr lang="pt-BR"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Wingdings" panose="05000000000000000000" pitchFamily="2" charset="2"/>
              <a:buChar char="ü"/>
            </a:pPr>
            <a:r>
              <a:rPr lang="pt-BR" dirty="0">
                <a:latin typeface="Calibri" panose="020F0502020204030204" pitchFamily="34" charset="0"/>
                <a:ea typeface="Calibri" panose="020F0502020204030204" pitchFamily="34" charset="0"/>
                <a:cs typeface="Times New Roman" panose="02020603050405020304" pitchFamily="18" charset="0"/>
              </a:rPr>
              <a:t>Transferência automática, sem necessidade de convênio, ajuste, acordo, contrato ou instrumento congênere - §1º, Art. 5º, Lei nº 11.947/2009 e Art. 47, Resolução CD/FNDE nº 6/2020;</a:t>
            </a:r>
          </a:p>
          <a:p>
            <a:pPr marL="342900" indent="-342900" algn="just">
              <a:lnSpc>
                <a:spcPct val="107000"/>
              </a:lnSpc>
              <a:spcAft>
                <a:spcPts val="800"/>
              </a:spcAft>
              <a:buFont typeface="Wingdings" panose="05000000000000000000" pitchFamily="2" charset="2"/>
              <a:buChar char="ü"/>
            </a:pPr>
            <a:r>
              <a:rPr lang="pt-BR" dirty="0">
                <a:latin typeface="Calibri" panose="020F0502020204030204" pitchFamily="34" charset="0"/>
                <a:ea typeface="Calibri" panose="020F0502020204030204" pitchFamily="34" charset="0"/>
                <a:cs typeface="Times New Roman" panose="02020603050405020304" pitchFamily="18" charset="0"/>
              </a:rPr>
              <a:t>Exclusivos para aquisição de gêneros alimentícios (vedado pagamento de serviços – Notas Fiscais separadas) - §2º, Art. 5º, Lei nº 11.947/2009; Art. 51, caput e §2º e §3º, Resolução CD/FNDE nº 6/2020)</a:t>
            </a:r>
          </a:p>
          <a:p>
            <a:pPr marL="342900" indent="-342900" algn="just">
              <a:lnSpc>
                <a:spcPct val="107000"/>
              </a:lnSpc>
              <a:spcAft>
                <a:spcPts val="800"/>
              </a:spcAft>
              <a:buFont typeface="Wingdings" panose="05000000000000000000" pitchFamily="2" charset="2"/>
              <a:buChar char="ü"/>
            </a:pPr>
            <a:r>
              <a:rPr lang="pt-BR" dirty="0">
                <a:latin typeface="Calibri" panose="020F0502020204030204" pitchFamily="34" charset="0"/>
                <a:ea typeface="Calibri" panose="020F0502020204030204" pitchFamily="34" charset="0"/>
                <a:cs typeface="Times New Roman" panose="02020603050405020304" pitchFamily="18" charset="0"/>
              </a:rPr>
              <a:t>Atendimento exclusivo de estudantes da educação básica pública (vedado a professores, pais, profissionais da educação, </a:t>
            </a:r>
            <a:r>
              <a:rPr lang="pt-BR" dirty="0" err="1">
                <a:latin typeface="Calibri" panose="020F0502020204030204" pitchFamily="34" charset="0"/>
                <a:ea typeface="Calibri" panose="020F0502020204030204" pitchFamily="34" charset="0"/>
                <a:cs typeface="Times New Roman" panose="02020603050405020304" pitchFamily="18" charset="0"/>
              </a:rPr>
              <a:t>etc</a:t>
            </a:r>
            <a:r>
              <a:rPr lang="pt-BR" dirty="0">
                <a:latin typeface="Calibri" panose="020F0502020204030204" pitchFamily="34" charset="0"/>
                <a:ea typeface="Calibri" panose="020F0502020204030204" pitchFamily="34" charset="0"/>
                <a:cs typeface="Times New Roman" panose="02020603050405020304" pitchFamily="18" charset="0"/>
              </a:rPr>
              <a:t>) – Art. 3º, Lei nº 11.947/2009 e Art. 6º, Resolução CD/FNDE nº 6/2020) </a:t>
            </a:r>
          </a:p>
          <a:p>
            <a:pPr marL="342900" indent="-342900" algn="just">
              <a:lnSpc>
                <a:spcPct val="107000"/>
              </a:lnSpc>
              <a:spcAft>
                <a:spcPts val="800"/>
              </a:spcAft>
              <a:buFont typeface="Wingdings" panose="05000000000000000000" pitchFamily="2" charset="2"/>
              <a:buChar char="ü"/>
            </a:pPr>
            <a:r>
              <a:rPr lang="pt-BR" dirty="0">
                <a:latin typeface="Calibri" panose="020F0502020204030204" pitchFamily="34" charset="0"/>
                <a:ea typeface="Calibri" panose="020F0502020204030204" pitchFamily="34" charset="0"/>
                <a:cs typeface="Times New Roman" panose="02020603050405020304" pitchFamily="18" charset="0"/>
              </a:rPr>
              <a:t>No mínimo, 30% deve ser utilizado para aquisição de gêneros alimentícios diretamente da Agricultura Familiar (não cumprimento, devolução) – Art. 14, Lei nº 11.947/2009 e Art. 29, caput e Art. 29, §1º, Resolução CD/FNDE nº 6/2020</a:t>
            </a:r>
          </a:p>
        </p:txBody>
      </p:sp>
      <p:sp>
        <p:nvSpPr>
          <p:cNvPr id="6" name="Retângulo 5"/>
          <p:cNvSpPr/>
          <p:nvPr/>
        </p:nvSpPr>
        <p:spPr>
          <a:xfrm>
            <a:off x="2339752" y="424766"/>
            <a:ext cx="6724397" cy="595932"/>
          </a:xfrm>
          <a:prstGeom prst="rect">
            <a:avLst/>
          </a:prstGeom>
        </p:spPr>
        <p:txBody>
          <a:bodyPr wrap="square">
            <a:spAutoFit/>
          </a:bodyPr>
          <a:lstStyle/>
          <a:p>
            <a:pPr algn="just">
              <a:lnSpc>
                <a:spcPct val="107000"/>
              </a:lnSpc>
              <a:spcAft>
                <a:spcPts val="800"/>
              </a:spcAft>
            </a:pPr>
            <a:r>
              <a:rPr lang="pt-BR" sz="3200" b="1" i="1" dirty="0">
                <a:solidFill>
                  <a:srgbClr val="4BACC6">
                    <a:lumMod val="75000"/>
                  </a:srgbClr>
                </a:solidFill>
              </a:rPr>
              <a:t>PNAE - Recursos Financeiros</a:t>
            </a: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0" y="6039865"/>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m 14">
            <a:extLst>
              <a:ext uri="{FF2B5EF4-FFF2-40B4-BE49-F238E27FC236}">
                <a16:creationId xmlns:a16="http://schemas.microsoft.com/office/drawing/2014/main" id="{1ED467FF-9246-766D-0522-6AB023CA90E9}"/>
              </a:ext>
            </a:extLst>
          </p:cNvPr>
          <p:cNvPicPr>
            <a:picLocks noChangeAspect="1"/>
          </p:cNvPicPr>
          <p:nvPr/>
        </p:nvPicPr>
        <p:blipFill>
          <a:blip r:embed="rId4"/>
          <a:stretch>
            <a:fillRect/>
          </a:stretch>
        </p:blipFill>
        <p:spPr>
          <a:xfrm>
            <a:off x="1" y="9861"/>
            <a:ext cx="3347864" cy="280513"/>
          </a:xfrm>
          <a:prstGeom prst="rect">
            <a:avLst/>
          </a:prstGeom>
        </p:spPr>
      </p:pic>
    </p:spTree>
    <p:extLst>
      <p:ext uri="{BB962C8B-B14F-4D97-AF65-F5344CB8AC3E}">
        <p14:creationId xmlns:p14="http://schemas.microsoft.com/office/powerpoint/2010/main" val="1139495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14"/>
          <p:cNvSpPr>
            <a:spLocks noChangeShapeType="1"/>
          </p:cNvSpPr>
          <p:nvPr/>
        </p:nvSpPr>
        <p:spPr bwMode="auto">
          <a:xfrm flipV="1">
            <a:off x="2339752" y="1020698"/>
            <a:ext cx="6804248" cy="8009"/>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6" name="Retângulo 5"/>
          <p:cNvSpPr/>
          <p:nvPr/>
        </p:nvSpPr>
        <p:spPr>
          <a:xfrm>
            <a:off x="2339752" y="424766"/>
            <a:ext cx="6724397" cy="595932"/>
          </a:xfrm>
          <a:prstGeom prst="rect">
            <a:avLst/>
          </a:prstGeom>
        </p:spPr>
        <p:txBody>
          <a:bodyPr wrap="square">
            <a:spAutoFit/>
          </a:bodyPr>
          <a:lstStyle/>
          <a:p>
            <a:pPr algn="just">
              <a:lnSpc>
                <a:spcPct val="107000"/>
              </a:lnSpc>
              <a:spcAft>
                <a:spcPts val="800"/>
              </a:spcAft>
            </a:pPr>
            <a:r>
              <a:rPr lang="pt-BR" sz="3200" b="1" i="1" dirty="0">
                <a:solidFill>
                  <a:srgbClr val="4BACC6">
                    <a:lumMod val="75000"/>
                  </a:srgbClr>
                </a:solidFill>
              </a:rPr>
              <a:t>PNAE – Cálculo dos Repasses</a:t>
            </a:r>
          </a:p>
        </p:txBody>
      </p:sp>
      <p:sp>
        <p:nvSpPr>
          <p:cNvPr id="7" name="Retângulo 6"/>
          <p:cNvSpPr/>
          <p:nvPr/>
        </p:nvSpPr>
        <p:spPr>
          <a:xfrm>
            <a:off x="1331640" y="2780928"/>
            <a:ext cx="7567531" cy="1868781"/>
          </a:xfrm>
          <a:prstGeom prst="rect">
            <a:avLst/>
          </a:prstGeom>
        </p:spPr>
        <p:txBody>
          <a:bodyPr wrap="square">
            <a:spAutoFit/>
          </a:bodyPr>
          <a:lstStyle/>
          <a:p>
            <a:pPr algn="just">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VT = valor a ser transferido; </a:t>
            </a:r>
          </a:p>
          <a:p>
            <a:pPr algn="just">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A = número de alunos (</a:t>
            </a:r>
            <a:r>
              <a:rPr lang="pt-BR" sz="1200" dirty="0">
                <a:latin typeface="Calibri" panose="020F0502020204030204" pitchFamily="34" charset="0"/>
                <a:ea typeface="Calibri" panose="020F0502020204030204" pitchFamily="34" charset="0"/>
                <a:cs typeface="Times New Roman" panose="02020603050405020304" pitchFamily="18" charset="0"/>
              </a:rPr>
              <a:t>Censo Escolar do ano anterior ao do atendimento</a:t>
            </a:r>
            <a:r>
              <a:rPr lang="pt-BR"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D = número de dias de atendimento (200); </a:t>
            </a:r>
          </a:p>
          <a:p>
            <a:pPr algn="just">
              <a:lnSpc>
                <a:spcPct val="107000"/>
              </a:lnSpc>
              <a:spcAft>
                <a:spcPts val="800"/>
              </a:spcAft>
            </a:pPr>
            <a:r>
              <a:rPr lang="pt-BR" dirty="0">
                <a:latin typeface="Calibri" panose="020F0502020204030204" pitchFamily="34" charset="0"/>
                <a:ea typeface="Calibri" panose="020F0502020204030204" pitchFamily="34" charset="0"/>
                <a:cs typeface="Times New Roman" panose="02020603050405020304" pitchFamily="18" charset="0"/>
              </a:rPr>
              <a:t>C = valor per capita para a aquisição de gêneros para o alunado (</a:t>
            </a:r>
            <a:r>
              <a:rPr lang="pt-BR" sz="1200" dirty="0">
                <a:latin typeface="Calibri" panose="020F0502020204030204" pitchFamily="34" charset="0"/>
                <a:ea typeface="Calibri" panose="020F0502020204030204" pitchFamily="34" charset="0"/>
                <a:cs typeface="Times New Roman" panose="02020603050405020304" pitchFamily="18" charset="0"/>
              </a:rPr>
              <a:t>definidos no Inciso II, do Art. 47, da Resolução CD/FNDE nº 6/2020</a:t>
            </a:r>
            <a:r>
              <a:rPr lang="pt-BR" dirty="0">
                <a:latin typeface="Calibri" panose="020F0502020204030204" pitchFamily="34" charset="0"/>
                <a:ea typeface="Calibri" panose="020F0502020204030204" pitchFamily="34" charset="0"/>
                <a:cs typeface="Times New Roman" panose="02020603050405020304" pitchFamily="18" charset="0"/>
              </a:rPr>
              <a:t>). </a:t>
            </a:r>
          </a:p>
        </p:txBody>
      </p:sp>
      <p:sp>
        <p:nvSpPr>
          <p:cNvPr id="12" name="Retângulo 11"/>
          <p:cNvSpPr/>
          <p:nvPr/>
        </p:nvSpPr>
        <p:spPr>
          <a:xfrm>
            <a:off x="1907704" y="1902211"/>
            <a:ext cx="2589170" cy="5959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just">
              <a:lnSpc>
                <a:spcPct val="107000"/>
              </a:lnSpc>
              <a:spcAft>
                <a:spcPts val="800"/>
              </a:spcAft>
            </a:pPr>
            <a:r>
              <a:rPr lang="pt-BR" sz="3200" b="1" dirty="0">
                <a:latin typeface="Calibri" panose="020F0502020204030204" pitchFamily="34" charset="0"/>
                <a:ea typeface="Calibri" panose="020F0502020204030204" pitchFamily="34" charset="0"/>
                <a:cs typeface="Times New Roman" panose="02020603050405020304" pitchFamily="18" charset="0"/>
              </a:rPr>
              <a:t>VT = A x D x C </a:t>
            </a:r>
          </a:p>
        </p:txBody>
      </p:sp>
      <p:pic>
        <p:nvPicPr>
          <p:cNvPr id="11"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ixaDeTexto 13">
            <a:extLst>
              <a:ext uri="{FF2B5EF4-FFF2-40B4-BE49-F238E27FC236}">
                <a16:creationId xmlns:a16="http://schemas.microsoft.com/office/drawing/2014/main" id="{5CFF0A47-8D39-0586-29B0-4E7D79E2DA73}"/>
              </a:ext>
            </a:extLst>
          </p:cNvPr>
          <p:cNvSpPr txBox="1"/>
          <p:nvPr/>
        </p:nvSpPr>
        <p:spPr>
          <a:xfrm>
            <a:off x="5076056" y="1035735"/>
            <a:ext cx="3834175" cy="369332"/>
          </a:xfrm>
          <a:prstGeom prst="rect">
            <a:avLst/>
          </a:prstGeom>
          <a:noFill/>
        </p:spPr>
        <p:txBody>
          <a:bodyPr wrap="square">
            <a:spAutoFit/>
          </a:bodyPr>
          <a:lstStyle/>
          <a:p>
            <a:r>
              <a:rPr lang="pt-BR" b="1" dirty="0">
                <a:latin typeface="Calibri" panose="020F0502020204030204" pitchFamily="34" charset="0"/>
                <a:ea typeface="Calibri" panose="020F0502020204030204" pitchFamily="34" charset="0"/>
                <a:cs typeface="Times New Roman" panose="02020603050405020304" pitchFamily="18" charset="0"/>
              </a:rPr>
              <a:t>Resolução CD/FNDE nº 6/20 - Art. 47 </a:t>
            </a:r>
            <a:endParaRPr lang="pt-BR" b="1" dirty="0"/>
          </a:p>
        </p:txBody>
      </p:sp>
      <p:pic>
        <p:nvPicPr>
          <p:cNvPr id="15" name="Imagem 14">
            <a:extLst>
              <a:ext uri="{FF2B5EF4-FFF2-40B4-BE49-F238E27FC236}">
                <a16:creationId xmlns:a16="http://schemas.microsoft.com/office/drawing/2014/main" id="{1ED467FF-9246-766D-0522-6AB023CA90E9}"/>
              </a:ext>
            </a:extLst>
          </p:cNvPr>
          <p:cNvPicPr>
            <a:picLocks noChangeAspect="1"/>
          </p:cNvPicPr>
          <p:nvPr/>
        </p:nvPicPr>
        <p:blipFill>
          <a:blip r:embed="rId4"/>
          <a:stretch>
            <a:fillRect/>
          </a:stretch>
        </p:blipFill>
        <p:spPr>
          <a:xfrm>
            <a:off x="1" y="9861"/>
            <a:ext cx="3347864" cy="280513"/>
          </a:xfrm>
          <a:prstGeom prst="rect">
            <a:avLst/>
          </a:prstGeom>
        </p:spPr>
      </p:pic>
    </p:spTree>
    <p:extLst>
      <p:ext uri="{BB962C8B-B14F-4D97-AF65-F5344CB8AC3E}">
        <p14:creationId xmlns:p14="http://schemas.microsoft.com/office/powerpoint/2010/main" val="889115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4"/>
          <p:cNvSpPr>
            <a:spLocks noChangeShapeType="1"/>
          </p:cNvSpPr>
          <p:nvPr/>
        </p:nvSpPr>
        <p:spPr bwMode="auto">
          <a:xfrm>
            <a:off x="2339752" y="1028707"/>
            <a:ext cx="6580381" cy="24029"/>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6" name="Retângulo 5"/>
          <p:cNvSpPr/>
          <p:nvPr/>
        </p:nvSpPr>
        <p:spPr>
          <a:xfrm>
            <a:off x="2195736" y="424766"/>
            <a:ext cx="6724397" cy="595932"/>
          </a:xfrm>
          <a:prstGeom prst="rect">
            <a:avLst/>
          </a:prstGeom>
        </p:spPr>
        <p:txBody>
          <a:bodyPr wrap="square">
            <a:spAutoFit/>
          </a:bodyPr>
          <a:lstStyle/>
          <a:p>
            <a:pPr algn="just">
              <a:lnSpc>
                <a:spcPct val="107000"/>
              </a:lnSpc>
              <a:spcAft>
                <a:spcPts val="800"/>
              </a:spcAft>
            </a:pPr>
            <a:r>
              <a:rPr lang="pt-BR" sz="3200" b="1" i="1" dirty="0">
                <a:solidFill>
                  <a:srgbClr val="4BACC6">
                    <a:lumMod val="75000"/>
                  </a:srgbClr>
                </a:solidFill>
              </a:rPr>
              <a:t> PNAE - Valores Per capita</a:t>
            </a:r>
          </a:p>
        </p:txBody>
      </p:sp>
      <p:graphicFrame>
        <p:nvGraphicFramePr>
          <p:cNvPr id="2" name="Tabela 2">
            <a:extLst>
              <a:ext uri="{FF2B5EF4-FFF2-40B4-BE49-F238E27FC236}">
                <a16:creationId xmlns:a16="http://schemas.microsoft.com/office/drawing/2014/main" id="{B7E0B0F5-B09B-89CA-29B0-7AA4A94CE74A}"/>
              </a:ext>
            </a:extLst>
          </p:cNvPr>
          <p:cNvGraphicFramePr>
            <a:graphicFrameLocks noGrp="1"/>
          </p:cNvGraphicFramePr>
          <p:nvPr/>
        </p:nvGraphicFramePr>
        <p:xfrm>
          <a:off x="467544" y="1245885"/>
          <a:ext cx="8452589" cy="3268942"/>
        </p:xfrm>
        <a:graphic>
          <a:graphicData uri="http://schemas.openxmlformats.org/drawingml/2006/table">
            <a:tbl>
              <a:tblPr firstRow="1" bandRow="1">
                <a:tableStyleId>{5C22544A-7EE6-4342-B048-85BDC9FD1C3A}</a:tableStyleId>
              </a:tblPr>
              <a:tblGrid>
                <a:gridCol w="4896544">
                  <a:extLst>
                    <a:ext uri="{9D8B030D-6E8A-4147-A177-3AD203B41FA5}">
                      <a16:colId xmlns:a16="http://schemas.microsoft.com/office/drawing/2014/main" val="2386478531"/>
                    </a:ext>
                  </a:extLst>
                </a:gridCol>
                <a:gridCol w="1800200">
                  <a:extLst>
                    <a:ext uri="{9D8B030D-6E8A-4147-A177-3AD203B41FA5}">
                      <a16:colId xmlns:a16="http://schemas.microsoft.com/office/drawing/2014/main" val="1118198175"/>
                    </a:ext>
                  </a:extLst>
                </a:gridCol>
                <a:gridCol w="1755845">
                  <a:extLst>
                    <a:ext uri="{9D8B030D-6E8A-4147-A177-3AD203B41FA5}">
                      <a16:colId xmlns:a16="http://schemas.microsoft.com/office/drawing/2014/main" val="4101338694"/>
                    </a:ext>
                  </a:extLst>
                </a:gridCol>
              </a:tblGrid>
              <a:tr h="363508">
                <a:tc rowSpan="2">
                  <a:txBody>
                    <a:bodyPr/>
                    <a:lstStyle/>
                    <a:p>
                      <a:pPr algn="ctr"/>
                      <a:r>
                        <a:rPr lang="pt-BR" sz="1600" dirty="0"/>
                        <a:t>Etapa/modalidade de ensino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pt-BR" sz="1600" dirty="0"/>
                        <a:t>Período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pt-BR"/>
                    </a:p>
                  </a:txBody>
                  <a:tcPr/>
                </a:tc>
                <a:extLst>
                  <a:ext uri="{0D108BD9-81ED-4DB2-BD59-A6C34878D82A}">
                    <a16:rowId xmlns:a16="http://schemas.microsoft.com/office/drawing/2014/main" val="390614554"/>
                  </a:ext>
                </a:extLst>
              </a:tr>
              <a:tr h="332191">
                <a:tc vMerge="1">
                  <a:txBody>
                    <a:bodyPr/>
                    <a:lstStyle/>
                    <a:p>
                      <a:endParaRPr lang="pt-BR"/>
                    </a:p>
                  </a:txBody>
                  <a:tcPr/>
                </a:tc>
                <a:tc>
                  <a:txBody>
                    <a:bodyPr/>
                    <a:lstStyle/>
                    <a:p>
                      <a:pPr algn="ctr"/>
                      <a:r>
                        <a:rPr lang="pt-BR" sz="1600" b="1" dirty="0"/>
                        <a:t>Parcial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pt-BR" sz="1600" b="1" dirty="0"/>
                        <a:t>Integral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1640978"/>
                  </a:ext>
                </a:extLst>
              </a:tr>
              <a:tr h="336804">
                <a:tc>
                  <a:txBody>
                    <a:bodyPr/>
                    <a:lstStyle/>
                    <a:p>
                      <a:r>
                        <a:rPr lang="pt-BR" sz="1400" dirty="0"/>
                        <a:t>Creche (</a:t>
                      </a:r>
                      <a:r>
                        <a:rPr lang="pt-BR" sz="1400" dirty="0" err="1"/>
                        <a:t>guarderia</a:t>
                      </a:r>
                      <a:r>
                        <a:rPr lang="pt-BR" sz="1400" dirty="0"/>
                        <a:t> 0 a 3 </a:t>
                      </a:r>
                      <a:r>
                        <a:rPr lang="pt-BR" sz="1400" dirty="0" err="1"/>
                        <a:t>años</a:t>
                      </a:r>
                      <a:r>
                        <a:rPr lang="pt-BR" sz="1400" dirty="0"/>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pt-BR" sz="1400" dirty="0"/>
                        <a:t>R$ 1,37/ USD 0,27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pt-BR" sz="1400" dirty="0"/>
                        <a:t>R$ 1,37/ USD 0,27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44754937"/>
                  </a:ext>
                </a:extLst>
              </a:tr>
              <a:tr h="3368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dirty="0"/>
                        <a:t>Pré-escola (4 e 5 </a:t>
                      </a:r>
                      <a:r>
                        <a:rPr lang="pt-BR" sz="1400" dirty="0" err="1"/>
                        <a:t>años</a:t>
                      </a:r>
                      <a:r>
                        <a:rPr lang="pt-BR" sz="1400" dirty="0"/>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pt-BR" sz="1400" dirty="0"/>
                        <a:t>R$ 0,72/USD 0,14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pt-BR" sz="1400" dirty="0"/>
                        <a:t>R$ 1,37/ USD 0,27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9336385"/>
                  </a:ext>
                </a:extLst>
              </a:tr>
              <a:tr h="336804">
                <a:tc>
                  <a:txBody>
                    <a:bodyPr/>
                    <a:lstStyle/>
                    <a:p>
                      <a:r>
                        <a:rPr lang="pt-BR" sz="1400" dirty="0"/>
                        <a:t>Ens. Fundamental e médio (básico y secundário)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pt-BR" sz="1400" dirty="0"/>
                        <a:t>R$ 0,50/USD 0,10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pt-BR" sz="1400" dirty="0"/>
                        <a:t>R$ 1,37/ USD 0,27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08818916"/>
                  </a:ext>
                </a:extLst>
              </a:tr>
              <a:tr h="336804">
                <a:tc>
                  <a:txBody>
                    <a:bodyPr/>
                    <a:lstStyle/>
                    <a:p>
                      <a:r>
                        <a:rPr lang="pt-BR" sz="1400" dirty="0"/>
                        <a:t>EJA (</a:t>
                      </a:r>
                      <a:r>
                        <a:rPr lang="pt-BR" sz="1400" dirty="0" err="1"/>
                        <a:t>educacion</a:t>
                      </a:r>
                      <a:r>
                        <a:rPr lang="pt-BR" sz="1400" dirty="0"/>
                        <a:t> </a:t>
                      </a:r>
                      <a:r>
                        <a:rPr lang="pt-BR" sz="1400" dirty="0" err="1"/>
                        <a:t>jovenes</a:t>
                      </a:r>
                      <a:r>
                        <a:rPr lang="pt-BR" sz="1400" dirty="0"/>
                        <a:t> y adultos)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pt-BR" sz="1400" dirty="0"/>
                        <a:t>R$ 0,41/USD 0,08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pt-BR" sz="1400" dirty="0"/>
                        <a:t>R$ 1,37/ USD 0,27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18166276"/>
                  </a:ext>
                </a:extLst>
              </a:tr>
              <a:tr h="336804">
                <a:tc>
                  <a:txBody>
                    <a:bodyPr/>
                    <a:lstStyle/>
                    <a:p>
                      <a:r>
                        <a:rPr lang="pt-BR" sz="1400" dirty="0"/>
                        <a:t>Indígenas y Quilombolas (afrodescendentes)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pt-BR" sz="1400" dirty="0"/>
                        <a:t>R$ 0,86/USD 0,17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pt-BR" sz="1400" dirty="0"/>
                        <a:t>R$ 1,37/ USD 0,27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86190306"/>
                  </a:ext>
                </a:extLst>
              </a:tr>
              <a:tr h="281488">
                <a:tc>
                  <a:txBody>
                    <a:bodyPr/>
                    <a:lstStyle/>
                    <a:p>
                      <a:r>
                        <a:rPr lang="pt-BR" sz="1400" dirty="0"/>
                        <a:t>Atendimento Educacional Especializado – AEE (contraturno)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pt-BR" sz="1400" dirty="0"/>
                        <a:t>R$ 0,68/USD 0,13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pt-BR" sz="1400" dirty="0"/>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64304954"/>
                  </a:ext>
                </a:extLst>
              </a:tr>
              <a:tr h="5813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dirty="0"/>
                        <a:t>Programa de Fomento às Escolas de Ensino Médio em Tempo Integral (secundário)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pt-BR" sz="1400" dirty="0"/>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400" dirty="0"/>
                        <a:t>R$ 2,56/USD 0,50</a:t>
                      </a:r>
                    </a:p>
                    <a:p>
                      <a:endParaRPr lang="pt-BR"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83034244"/>
                  </a:ext>
                </a:extLst>
              </a:tr>
            </a:tbl>
          </a:graphicData>
        </a:graphic>
      </p:graphicFrame>
      <p:pic>
        <p:nvPicPr>
          <p:cNvPr id="3" name="Imagem 2">
            <a:extLst>
              <a:ext uri="{FF2B5EF4-FFF2-40B4-BE49-F238E27FC236}">
                <a16:creationId xmlns:a16="http://schemas.microsoft.com/office/drawing/2014/main" id="{647C856C-D80E-4BA1-423D-A2A1F76683A3}"/>
              </a:ext>
            </a:extLst>
          </p:cNvPr>
          <p:cNvPicPr>
            <a:picLocks noChangeAspect="1"/>
          </p:cNvPicPr>
          <p:nvPr/>
        </p:nvPicPr>
        <p:blipFill>
          <a:blip r:embed="rId2"/>
          <a:stretch>
            <a:fillRect/>
          </a:stretch>
        </p:blipFill>
        <p:spPr>
          <a:xfrm>
            <a:off x="6876256" y="475721"/>
            <a:ext cx="1866091" cy="577015"/>
          </a:xfrm>
          <a:prstGeom prst="rect">
            <a:avLst/>
          </a:prstGeom>
        </p:spPr>
      </p:pic>
      <p:sp>
        <p:nvSpPr>
          <p:cNvPr id="8" name="CaixaDeTexto 7">
            <a:extLst>
              <a:ext uri="{FF2B5EF4-FFF2-40B4-BE49-F238E27FC236}">
                <a16:creationId xmlns:a16="http://schemas.microsoft.com/office/drawing/2014/main" id="{BBC25F2A-9AB2-0A89-FDD0-A7EA794597BE}"/>
              </a:ext>
            </a:extLst>
          </p:cNvPr>
          <p:cNvSpPr txBox="1"/>
          <p:nvPr/>
        </p:nvSpPr>
        <p:spPr>
          <a:xfrm>
            <a:off x="971600" y="4869160"/>
            <a:ext cx="5184576" cy="369332"/>
          </a:xfrm>
          <a:prstGeom prst="rect">
            <a:avLst/>
          </a:prstGeom>
          <a:noFill/>
        </p:spPr>
        <p:txBody>
          <a:bodyPr wrap="square" rtlCol="0">
            <a:spAutoFit/>
          </a:bodyPr>
          <a:lstStyle/>
          <a:p>
            <a:r>
              <a:rPr lang="pt-BR" dirty="0"/>
              <a:t>Total 2023: R$ 5,5 bilhões ou USD 1,08 </a:t>
            </a:r>
            <a:r>
              <a:rPr lang="pt-BR" dirty="0" err="1"/>
              <a:t>billion</a:t>
            </a:r>
            <a:endParaRPr lang="pt-BR" dirty="0"/>
          </a:p>
        </p:txBody>
      </p:sp>
      <p:pic>
        <p:nvPicPr>
          <p:cNvPr id="9" name="Picture 2" descr="CIFRAO - Paulo Gala / Economia &amp; Finanças">
            <a:extLst>
              <a:ext uri="{FF2B5EF4-FFF2-40B4-BE49-F238E27FC236}">
                <a16:creationId xmlns:a16="http://schemas.microsoft.com/office/drawing/2014/main" id="{8B4850C5-2B5B-5255-4D39-2A9B2C9769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76" y="4740014"/>
            <a:ext cx="616624" cy="616624"/>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a:extLst>
              <a:ext uri="{FF2B5EF4-FFF2-40B4-BE49-F238E27FC236}">
                <a16:creationId xmlns:a16="http://schemas.microsoft.com/office/drawing/2014/main" id="{F8DF5FF8-CAE8-217B-8A7D-42E703AB8171}"/>
              </a:ext>
            </a:extLst>
          </p:cNvPr>
          <p:cNvPicPr>
            <a:picLocks noChangeAspect="1"/>
          </p:cNvPicPr>
          <p:nvPr/>
        </p:nvPicPr>
        <p:blipFill>
          <a:blip r:embed="rId4"/>
          <a:stretch>
            <a:fillRect/>
          </a:stretch>
        </p:blipFill>
        <p:spPr>
          <a:xfrm>
            <a:off x="6300192" y="6029208"/>
            <a:ext cx="2763956" cy="719653"/>
          </a:xfrm>
          <a:prstGeom prst="rect">
            <a:avLst/>
          </a:prstGeom>
        </p:spPr>
      </p:pic>
    </p:spTree>
    <p:extLst>
      <p:ext uri="{BB962C8B-B14F-4D97-AF65-F5344CB8AC3E}">
        <p14:creationId xmlns:p14="http://schemas.microsoft.com/office/powerpoint/2010/main" val="1066052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14"/>
          <p:cNvSpPr>
            <a:spLocks noChangeShapeType="1"/>
          </p:cNvSpPr>
          <p:nvPr/>
        </p:nvSpPr>
        <p:spPr bwMode="auto">
          <a:xfrm>
            <a:off x="2332986" y="1011900"/>
            <a:ext cx="6580381" cy="24029"/>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18" name="Retângulo 17"/>
          <p:cNvSpPr/>
          <p:nvPr/>
        </p:nvSpPr>
        <p:spPr>
          <a:xfrm>
            <a:off x="2327910" y="425583"/>
            <a:ext cx="6724397" cy="595932"/>
          </a:xfrm>
          <a:prstGeom prst="rect">
            <a:avLst/>
          </a:prstGeom>
        </p:spPr>
        <p:txBody>
          <a:bodyPr wrap="square">
            <a:spAutoFit/>
          </a:bodyPr>
          <a:lstStyle/>
          <a:p>
            <a:pPr algn="just">
              <a:lnSpc>
                <a:spcPct val="107000"/>
              </a:lnSpc>
              <a:spcAft>
                <a:spcPts val="800"/>
              </a:spcAft>
            </a:pPr>
            <a:r>
              <a:rPr lang="pt-BR" sz="3200" b="1" i="1" dirty="0">
                <a:solidFill>
                  <a:srgbClr val="4BACC6">
                    <a:lumMod val="75000"/>
                  </a:srgbClr>
                </a:solidFill>
              </a:rPr>
              <a:t>PNAE - Fluxo de repasse</a:t>
            </a:r>
          </a:p>
        </p:txBody>
      </p:sp>
      <p:pic>
        <p:nvPicPr>
          <p:cNvPr id="19"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Agrupar 49">
            <a:extLst>
              <a:ext uri="{FF2B5EF4-FFF2-40B4-BE49-F238E27FC236}">
                <a16:creationId xmlns:a16="http://schemas.microsoft.com/office/drawing/2014/main" id="{D427A115-B3CF-DEF6-17A5-D2C5A15A3D9E}"/>
              </a:ext>
            </a:extLst>
          </p:cNvPr>
          <p:cNvGrpSpPr/>
          <p:nvPr/>
        </p:nvGrpSpPr>
        <p:grpSpPr>
          <a:xfrm>
            <a:off x="257867" y="2258466"/>
            <a:ext cx="8655500" cy="1844781"/>
            <a:chOff x="159856" y="1235481"/>
            <a:chExt cx="8655500" cy="1844781"/>
          </a:xfrm>
        </p:grpSpPr>
        <p:cxnSp>
          <p:nvCxnSpPr>
            <p:cNvPr id="31" name="Conector de Seta Reta 30">
              <a:extLst>
                <a:ext uri="{FF2B5EF4-FFF2-40B4-BE49-F238E27FC236}">
                  <a16:creationId xmlns:a16="http://schemas.microsoft.com/office/drawing/2014/main" id="{C7E9A15D-A2AD-ED08-0B03-9DF9C3215EA0}"/>
                </a:ext>
              </a:extLst>
            </p:cNvPr>
            <p:cNvCxnSpPr>
              <a:stCxn id="21" idx="3"/>
              <a:endCxn id="11" idx="1"/>
            </p:cNvCxnSpPr>
            <p:nvPr/>
          </p:nvCxnSpPr>
          <p:spPr>
            <a:xfrm>
              <a:off x="5458753" y="2157871"/>
              <a:ext cx="219469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1" name="Imagem 10">
              <a:extLst>
                <a:ext uri="{FF2B5EF4-FFF2-40B4-BE49-F238E27FC236}">
                  <a16:creationId xmlns:a16="http://schemas.microsoft.com/office/drawing/2014/main" id="{ACE29E84-97C5-4EC0-223D-145745FB2A72}"/>
                </a:ext>
              </a:extLst>
            </p:cNvPr>
            <p:cNvPicPr>
              <a:picLocks noChangeAspect="1"/>
            </p:cNvPicPr>
            <p:nvPr/>
          </p:nvPicPr>
          <p:blipFill>
            <a:blip r:embed="rId4"/>
            <a:stretch>
              <a:fillRect/>
            </a:stretch>
          </p:blipFill>
          <p:spPr>
            <a:xfrm>
              <a:off x="7653451" y="1662633"/>
              <a:ext cx="1161905" cy="990476"/>
            </a:xfrm>
            <a:prstGeom prst="rect">
              <a:avLst/>
            </a:prstGeom>
          </p:spPr>
        </p:pic>
        <p:pic>
          <p:nvPicPr>
            <p:cNvPr id="15" name="Imagem 14">
              <a:extLst>
                <a:ext uri="{FF2B5EF4-FFF2-40B4-BE49-F238E27FC236}">
                  <a16:creationId xmlns:a16="http://schemas.microsoft.com/office/drawing/2014/main" id="{D54B8A1D-73F1-752B-1BA5-B05AA174C088}"/>
                </a:ext>
              </a:extLst>
            </p:cNvPr>
            <p:cNvPicPr>
              <a:picLocks noChangeAspect="1"/>
            </p:cNvPicPr>
            <p:nvPr/>
          </p:nvPicPr>
          <p:blipFill>
            <a:blip r:embed="rId5"/>
            <a:stretch>
              <a:fillRect/>
            </a:stretch>
          </p:blipFill>
          <p:spPr>
            <a:xfrm>
              <a:off x="2142899" y="1235481"/>
              <a:ext cx="1291347" cy="1844781"/>
            </a:xfrm>
            <a:prstGeom prst="rect">
              <a:avLst/>
            </a:prstGeom>
          </p:spPr>
        </p:pic>
        <p:pic>
          <p:nvPicPr>
            <p:cNvPr id="21" name="Imagem 20">
              <a:extLst>
                <a:ext uri="{FF2B5EF4-FFF2-40B4-BE49-F238E27FC236}">
                  <a16:creationId xmlns:a16="http://schemas.microsoft.com/office/drawing/2014/main" id="{AE1F0F87-10D2-48EC-F4B7-D84DE06FF9C2}"/>
                </a:ext>
              </a:extLst>
            </p:cNvPr>
            <p:cNvPicPr>
              <a:picLocks noChangeAspect="1"/>
            </p:cNvPicPr>
            <p:nvPr/>
          </p:nvPicPr>
          <p:blipFill>
            <a:blip r:embed="rId6"/>
            <a:stretch>
              <a:fillRect/>
            </a:stretch>
          </p:blipFill>
          <p:spPr>
            <a:xfrm>
              <a:off x="4353991" y="1510252"/>
              <a:ext cx="1104762" cy="1295238"/>
            </a:xfrm>
            <a:prstGeom prst="rect">
              <a:avLst/>
            </a:prstGeom>
          </p:spPr>
        </p:pic>
        <p:cxnSp>
          <p:nvCxnSpPr>
            <p:cNvPr id="25" name="Conector de Seta Reta 24">
              <a:extLst>
                <a:ext uri="{FF2B5EF4-FFF2-40B4-BE49-F238E27FC236}">
                  <a16:creationId xmlns:a16="http://schemas.microsoft.com/office/drawing/2014/main" id="{FF94A703-E8C3-806B-CDDF-50D8138D4FA4}"/>
                </a:ext>
              </a:extLst>
            </p:cNvPr>
            <p:cNvCxnSpPr>
              <a:stCxn id="15" idx="3"/>
              <a:endCxn id="21" idx="1"/>
            </p:cNvCxnSpPr>
            <p:nvPr/>
          </p:nvCxnSpPr>
          <p:spPr>
            <a:xfrm flipV="1">
              <a:off x="3434246" y="2157871"/>
              <a:ext cx="91974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Retângulo 32">
              <a:extLst>
                <a:ext uri="{FF2B5EF4-FFF2-40B4-BE49-F238E27FC236}">
                  <a16:creationId xmlns:a16="http://schemas.microsoft.com/office/drawing/2014/main" id="{60E6BE24-BDC2-BC25-76D7-936B0172F0E2}"/>
                </a:ext>
              </a:extLst>
            </p:cNvPr>
            <p:cNvSpPr/>
            <p:nvPr/>
          </p:nvSpPr>
          <p:spPr>
            <a:xfrm>
              <a:off x="5616303" y="2027569"/>
              <a:ext cx="1800200" cy="191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solidFill>
                    <a:schemeClr val="bg1"/>
                  </a:solidFill>
                </a:ln>
                <a:solidFill>
                  <a:schemeClr val="bg1"/>
                </a:solidFill>
              </a:endParaRPr>
            </a:p>
          </p:txBody>
        </p:sp>
        <p:grpSp>
          <p:nvGrpSpPr>
            <p:cNvPr id="32" name="Agrupar 31">
              <a:extLst>
                <a:ext uri="{FF2B5EF4-FFF2-40B4-BE49-F238E27FC236}">
                  <a16:creationId xmlns:a16="http://schemas.microsoft.com/office/drawing/2014/main" id="{65FC0F87-F366-28A5-C8E6-B21AF8B663AC}"/>
                </a:ext>
              </a:extLst>
            </p:cNvPr>
            <p:cNvGrpSpPr/>
            <p:nvPr/>
          </p:nvGrpSpPr>
          <p:grpSpPr>
            <a:xfrm>
              <a:off x="5588217" y="1591419"/>
              <a:ext cx="1856372" cy="1064270"/>
              <a:chOff x="4155788" y="3113541"/>
              <a:chExt cx="1856372" cy="1064270"/>
            </a:xfrm>
          </p:grpSpPr>
          <p:pic>
            <p:nvPicPr>
              <p:cNvPr id="1028" name="Picture 4" descr="ilustração de desenho vetorial de cesta de piquenique de vime com alimentos  orgânicos saudáveis isolados no fundo branco 2300728 Vetor no Vecteezy">
                <a:extLst>
                  <a:ext uri="{FF2B5EF4-FFF2-40B4-BE49-F238E27FC236}">
                    <a16:creationId xmlns:a16="http://schemas.microsoft.com/office/drawing/2014/main" id="{7DFC0285-1702-6C3D-E5AE-5A898BBB36A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7935" y="3231542"/>
                <a:ext cx="897814" cy="89781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IFRAO - Paulo Gala / Economia &amp; Finanças">
                <a:extLst>
                  <a:ext uri="{FF2B5EF4-FFF2-40B4-BE49-F238E27FC236}">
                    <a16:creationId xmlns:a16="http://schemas.microsoft.com/office/drawing/2014/main" id="{0B1D1C36-E8D3-11AC-E8CB-2921AC99E4C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01670" y="3393833"/>
                <a:ext cx="616624" cy="616624"/>
              </a:xfrm>
              <a:prstGeom prst="rect">
                <a:avLst/>
              </a:prstGeom>
              <a:noFill/>
              <a:extLst>
                <a:ext uri="{909E8E84-426E-40DD-AFC4-6F175D3DCCD1}">
                  <a14:hiddenFill xmlns:a14="http://schemas.microsoft.com/office/drawing/2010/main">
                    <a:solidFill>
                      <a:srgbClr val="FFFFFF"/>
                    </a:solidFill>
                  </a14:hiddenFill>
                </a:ext>
              </a:extLst>
            </p:spPr>
          </p:pic>
          <p:sp>
            <p:nvSpPr>
              <p:cNvPr id="27" name="CaixaDeTexto 26">
                <a:extLst>
                  <a:ext uri="{FF2B5EF4-FFF2-40B4-BE49-F238E27FC236}">
                    <a16:creationId xmlns:a16="http://schemas.microsoft.com/office/drawing/2014/main" id="{3D9E87E1-8C72-9368-B47B-7A9DC2B83E5F}"/>
                  </a:ext>
                </a:extLst>
              </p:cNvPr>
              <p:cNvSpPr txBox="1"/>
              <p:nvPr/>
            </p:nvSpPr>
            <p:spPr>
              <a:xfrm>
                <a:off x="4693954" y="3495783"/>
                <a:ext cx="428322" cy="369332"/>
              </a:xfrm>
              <a:prstGeom prst="rect">
                <a:avLst/>
              </a:prstGeom>
              <a:noFill/>
            </p:spPr>
            <p:txBody>
              <a:bodyPr wrap="none" rtlCol="0">
                <a:spAutoFit/>
              </a:bodyPr>
              <a:lstStyle/>
              <a:p>
                <a:r>
                  <a:rPr lang="pt-BR" dirty="0"/>
                  <a:t>ou</a:t>
                </a:r>
              </a:p>
            </p:txBody>
          </p:sp>
          <p:sp>
            <p:nvSpPr>
              <p:cNvPr id="28" name="Elipse 27">
                <a:extLst>
                  <a:ext uri="{FF2B5EF4-FFF2-40B4-BE49-F238E27FC236}">
                    <a16:creationId xmlns:a16="http://schemas.microsoft.com/office/drawing/2014/main" id="{CA90E6A4-D28A-F836-0C8E-A4B8DE7D5041}"/>
                  </a:ext>
                </a:extLst>
              </p:cNvPr>
              <p:cNvSpPr/>
              <p:nvPr/>
            </p:nvSpPr>
            <p:spPr>
              <a:xfrm>
                <a:off x="4155788" y="3113541"/>
                <a:ext cx="1856372" cy="10642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1026" name="Picture 2" descr="CIFRAO - Paulo Gala / Economia &amp; Finanças">
              <a:extLst>
                <a:ext uri="{FF2B5EF4-FFF2-40B4-BE49-F238E27FC236}">
                  <a16:creationId xmlns:a16="http://schemas.microsoft.com/office/drawing/2014/main" id="{20B0F616-79C1-E41D-28E3-6CA0AD8996A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86319" y="1871711"/>
              <a:ext cx="616624" cy="616624"/>
            </a:xfrm>
            <a:prstGeom prst="rect">
              <a:avLst/>
            </a:prstGeom>
            <a:noFill/>
            <a:extLst>
              <a:ext uri="{909E8E84-426E-40DD-AFC4-6F175D3DCCD1}">
                <a14:hiddenFill xmlns:a14="http://schemas.microsoft.com/office/drawing/2010/main">
                  <a:solidFill>
                    <a:srgbClr val="FFFFFF"/>
                  </a:solidFill>
                </a14:hiddenFill>
              </a:ext>
            </a:extLst>
          </p:spPr>
        </p:pic>
        <p:sp>
          <p:nvSpPr>
            <p:cNvPr id="48" name="CaixaDeTexto 47">
              <a:extLst>
                <a:ext uri="{FF2B5EF4-FFF2-40B4-BE49-F238E27FC236}">
                  <a16:creationId xmlns:a16="http://schemas.microsoft.com/office/drawing/2014/main" id="{B3451B86-8163-76F7-C9D6-052161A8969A}"/>
                </a:ext>
              </a:extLst>
            </p:cNvPr>
            <p:cNvSpPr txBox="1"/>
            <p:nvPr/>
          </p:nvSpPr>
          <p:spPr>
            <a:xfrm>
              <a:off x="159856" y="1938888"/>
              <a:ext cx="1676677" cy="338554"/>
            </a:xfrm>
            <a:prstGeom prst="rect">
              <a:avLst/>
            </a:prstGeom>
            <a:noFill/>
          </p:spPr>
          <p:txBody>
            <a:bodyPr wrap="none" rtlCol="0">
              <a:spAutoFit/>
            </a:bodyPr>
            <a:lstStyle/>
            <a:p>
              <a:r>
                <a:rPr lang="pt-BR" sz="1600" b="1" dirty="0">
                  <a:solidFill>
                    <a:schemeClr val="accent1">
                      <a:lumMod val="75000"/>
                    </a:schemeClr>
                  </a:solidFill>
                </a:rPr>
                <a:t>Sem Cartão PNAE</a:t>
              </a:r>
            </a:p>
          </p:txBody>
        </p:sp>
        <p:sp>
          <p:nvSpPr>
            <p:cNvPr id="49" name="Seta: para a Direita 48">
              <a:extLst>
                <a:ext uri="{FF2B5EF4-FFF2-40B4-BE49-F238E27FC236}">
                  <a16:creationId xmlns:a16="http://schemas.microsoft.com/office/drawing/2014/main" id="{FA91629E-8E11-D7B5-469C-7413BEB203D6}"/>
                </a:ext>
              </a:extLst>
            </p:cNvPr>
            <p:cNvSpPr/>
            <p:nvPr/>
          </p:nvSpPr>
          <p:spPr>
            <a:xfrm>
              <a:off x="205073" y="1709420"/>
              <a:ext cx="1799701" cy="77891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52" name="Agrupar 51">
            <a:extLst>
              <a:ext uri="{FF2B5EF4-FFF2-40B4-BE49-F238E27FC236}">
                <a16:creationId xmlns:a16="http://schemas.microsoft.com/office/drawing/2014/main" id="{1E2D4530-33D1-E303-C0E1-385DB8AC7D50}"/>
              </a:ext>
            </a:extLst>
          </p:cNvPr>
          <p:cNvGrpSpPr/>
          <p:nvPr/>
        </p:nvGrpSpPr>
        <p:grpSpPr>
          <a:xfrm>
            <a:off x="263458" y="4401744"/>
            <a:ext cx="8788849" cy="1844781"/>
            <a:chOff x="112546" y="3926280"/>
            <a:chExt cx="8788849" cy="1844781"/>
          </a:xfrm>
        </p:grpSpPr>
        <p:cxnSp>
          <p:nvCxnSpPr>
            <p:cNvPr id="36" name="Conector de Seta Reta 35">
              <a:extLst>
                <a:ext uri="{FF2B5EF4-FFF2-40B4-BE49-F238E27FC236}">
                  <a16:creationId xmlns:a16="http://schemas.microsoft.com/office/drawing/2014/main" id="{C20D7C1F-4676-CB4E-F253-4B83E055108E}"/>
                </a:ext>
              </a:extLst>
            </p:cNvPr>
            <p:cNvCxnSpPr>
              <a:stCxn id="39" idx="3"/>
              <a:endCxn id="37" idx="1"/>
            </p:cNvCxnSpPr>
            <p:nvPr/>
          </p:nvCxnSpPr>
          <p:spPr>
            <a:xfrm>
              <a:off x="5544792" y="4848670"/>
              <a:ext cx="219469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7" name="Imagem 36">
              <a:extLst>
                <a:ext uri="{FF2B5EF4-FFF2-40B4-BE49-F238E27FC236}">
                  <a16:creationId xmlns:a16="http://schemas.microsoft.com/office/drawing/2014/main" id="{42FE2E95-4529-D14C-4078-B4E41F3D25C0}"/>
                </a:ext>
              </a:extLst>
            </p:cNvPr>
            <p:cNvPicPr>
              <a:picLocks noChangeAspect="1"/>
            </p:cNvPicPr>
            <p:nvPr/>
          </p:nvPicPr>
          <p:blipFill>
            <a:blip r:embed="rId4"/>
            <a:stretch>
              <a:fillRect/>
            </a:stretch>
          </p:blipFill>
          <p:spPr>
            <a:xfrm>
              <a:off x="7739490" y="4353432"/>
              <a:ext cx="1161905" cy="990476"/>
            </a:xfrm>
            <a:prstGeom prst="rect">
              <a:avLst/>
            </a:prstGeom>
          </p:spPr>
        </p:pic>
        <p:pic>
          <p:nvPicPr>
            <p:cNvPr id="38" name="Imagem 37">
              <a:extLst>
                <a:ext uri="{FF2B5EF4-FFF2-40B4-BE49-F238E27FC236}">
                  <a16:creationId xmlns:a16="http://schemas.microsoft.com/office/drawing/2014/main" id="{05771699-EE5B-6D8B-1D86-FC5164266BBB}"/>
                </a:ext>
              </a:extLst>
            </p:cNvPr>
            <p:cNvPicPr>
              <a:picLocks noChangeAspect="1"/>
            </p:cNvPicPr>
            <p:nvPr/>
          </p:nvPicPr>
          <p:blipFill>
            <a:blip r:embed="rId5"/>
            <a:stretch>
              <a:fillRect/>
            </a:stretch>
          </p:blipFill>
          <p:spPr>
            <a:xfrm>
              <a:off x="2228938" y="3926280"/>
              <a:ext cx="1291347" cy="1844781"/>
            </a:xfrm>
            <a:prstGeom prst="rect">
              <a:avLst/>
            </a:prstGeom>
          </p:spPr>
        </p:pic>
        <p:pic>
          <p:nvPicPr>
            <p:cNvPr id="39" name="Imagem 38">
              <a:extLst>
                <a:ext uri="{FF2B5EF4-FFF2-40B4-BE49-F238E27FC236}">
                  <a16:creationId xmlns:a16="http://schemas.microsoft.com/office/drawing/2014/main" id="{9326095C-D43B-715F-41C6-38F1C35C8EAC}"/>
                </a:ext>
              </a:extLst>
            </p:cNvPr>
            <p:cNvPicPr>
              <a:picLocks noChangeAspect="1"/>
            </p:cNvPicPr>
            <p:nvPr/>
          </p:nvPicPr>
          <p:blipFill>
            <a:blip r:embed="rId6"/>
            <a:stretch>
              <a:fillRect/>
            </a:stretch>
          </p:blipFill>
          <p:spPr>
            <a:xfrm>
              <a:off x="4440030" y="4201051"/>
              <a:ext cx="1104762" cy="1295238"/>
            </a:xfrm>
            <a:prstGeom prst="rect">
              <a:avLst/>
            </a:prstGeom>
          </p:spPr>
        </p:pic>
        <p:cxnSp>
          <p:nvCxnSpPr>
            <p:cNvPr id="40" name="Conector de Seta Reta 39">
              <a:extLst>
                <a:ext uri="{FF2B5EF4-FFF2-40B4-BE49-F238E27FC236}">
                  <a16:creationId xmlns:a16="http://schemas.microsoft.com/office/drawing/2014/main" id="{0E3656A8-15C0-FB36-30DD-3302E5AC0119}"/>
                </a:ext>
              </a:extLst>
            </p:cNvPr>
            <p:cNvCxnSpPr>
              <a:stCxn id="38" idx="3"/>
              <a:endCxn id="39" idx="1"/>
            </p:cNvCxnSpPr>
            <p:nvPr/>
          </p:nvCxnSpPr>
          <p:spPr>
            <a:xfrm flipV="1">
              <a:off x="3520285" y="4848670"/>
              <a:ext cx="91974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1" name="Retângulo 40">
              <a:extLst>
                <a:ext uri="{FF2B5EF4-FFF2-40B4-BE49-F238E27FC236}">
                  <a16:creationId xmlns:a16="http://schemas.microsoft.com/office/drawing/2014/main" id="{DAFF8D9A-B6E3-590E-F74C-7D441FD73185}"/>
                </a:ext>
              </a:extLst>
            </p:cNvPr>
            <p:cNvSpPr/>
            <p:nvPr/>
          </p:nvSpPr>
          <p:spPr>
            <a:xfrm>
              <a:off x="5702342" y="4718368"/>
              <a:ext cx="1800200" cy="191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solidFill>
                    <a:schemeClr val="bg1"/>
                  </a:solidFill>
                </a:ln>
                <a:solidFill>
                  <a:schemeClr val="bg1"/>
                </a:solidFill>
              </a:endParaRPr>
            </a:p>
          </p:txBody>
        </p:sp>
        <p:pic>
          <p:nvPicPr>
            <p:cNvPr id="43" name="Picture 4" descr="ilustração de desenho vetorial de cesta de piquenique de vime com alimentos  orgânicos saudáveis isolados no fundo branco 2300728 Vetor no Vecteezy">
              <a:extLst>
                <a:ext uri="{FF2B5EF4-FFF2-40B4-BE49-F238E27FC236}">
                  <a16:creationId xmlns:a16="http://schemas.microsoft.com/office/drawing/2014/main" id="{A4032F0A-DA23-07D5-1B3C-C9DBA2B2B31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403" y="4400219"/>
              <a:ext cx="897814" cy="897814"/>
            </a:xfrm>
            <a:prstGeom prst="rect">
              <a:avLst/>
            </a:prstGeom>
            <a:noFill/>
            <a:extLst>
              <a:ext uri="{909E8E84-426E-40DD-AFC4-6F175D3DCCD1}">
                <a14:hiddenFill xmlns:a14="http://schemas.microsoft.com/office/drawing/2010/main">
                  <a:solidFill>
                    <a:srgbClr val="FFFFFF"/>
                  </a:solidFill>
                </a14:hiddenFill>
              </a:ext>
            </a:extLst>
          </p:spPr>
        </p:pic>
        <p:sp>
          <p:nvSpPr>
            <p:cNvPr id="45" name="CaixaDeTexto 44">
              <a:extLst>
                <a:ext uri="{FF2B5EF4-FFF2-40B4-BE49-F238E27FC236}">
                  <a16:creationId xmlns:a16="http://schemas.microsoft.com/office/drawing/2014/main" id="{FEDA6750-8334-B680-3453-06EDD7F132D5}"/>
                </a:ext>
              </a:extLst>
            </p:cNvPr>
            <p:cNvSpPr txBox="1"/>
            <p:nvPr/>
          </p:nvSpPr>
          <p:spPr>
            <a:xfrm>
              <a:off x="6269033" y="4675416"/>
              <a:ext cx="428322" cy="369332"/>
            </a:xfrm>
            <a:prstGeom prst="rect">
              <a:avLst/>
            </a:prstGeom>
            <a:noFill/>
          </p:spPr>
          <p:txBody>
            <a:bodyPr wrap="none" rtlCol="0">
              <a:spAutoFit/>
            </a:bodyPr>
            <a:lstStyle/>
            <a:p>
              <a:r>
                <a:rPr lang="pt-BR" dirty="0"/>
                <a:t>ou</a:t>
              </a:r>
            </a:p>
          </p:txBody>
        </p:sp>
        <p:sp>
          <p:nvSpPr>
            <p:cNvPr id="46" name="Elipse 45">
              <a:extLst>
                <a:ext uri="{FF2B5EF4-FFF2-40B4-BE49-F238E27FC236}">
                  <a16:creationId xmlns:a16="http://schemas.microsoft.com/office/drawing/2014/main" id="{7547C5B6-DBCB-37A0-AEEE-05DE0E10EBA8}"/>
                </a:ext>
              </a:extLst>
            </p:cNvPr>
            <p:cNvSpPr/>
            <p:nvPr/>
          </p:nvSpPr>
          <p:spPr>
            <a:xfrm>
              <a:off x="5674256" y="4282218"/>
              <a:ext cx="1856372" cy="10642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7" name="Picture 2" descr="CIFRAO - Paulo Gala / Economia &amp; Finanças">
              <a:extLst>
                <a:ext uri="{FF2B5EF4-FFF2-40B4-BE49-F238E27FC236}">
                  <a16:creationId xmlns:a16="http://schemas.microsoft.com/office/drawing/2014/main" id="{94410FBA-063C-165B-64E5-835208ABF2E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2358" y="4562510"/>
              <a:ext cx="616624" cy="616624"/>
            </a:xfrm>
            <a:prstGeom prst="rect">
              <a:avLst/>
            </a:prstGeom>
            <a:noFill/>
            <a:extLst>
              <a:ext uri="{909E8E84-426E-40DD-AFC4-6F175D3DCCD1}">
                <a14:hiddenFill xmlns:a14="http://schemas.microsoft.com/office/drawing/2010/main">
                  <a:solidFill>
                    <a:srgbClr val="FFFFFF"/>
                  </a:solidFill>
                </a14:hiddenFill>
              </a:ext>
            </a:extLst>
          </p:spPr>
        </p:pic>
        <p:pic>
          <p:nvPicPr>
            <p:cNvPr id="35" name="Imagem 34">
              <a:extLst>
                <a:ext uri="{FF2B5EF4-FFF2-40B4-BE49-F238E27FC236}">
                  <a16:creationId xmlns:a16="http://schemas.microsoft.com/office/drawing/2014/main" id="{938EF50A-1F00-9E86-555D-6632E4AC0801}"/>
                </a:ext>
              </a:extLst>
            </p:cNvPr>
            <p:cNvPicPr>
              <a:picLocks noChangeAspect="1"/>
            </p:cNvPicPr>
            <p:nvPr/>
          </p:nvPicPr>
          <p:blipFill>
            <a:blip r:embed="rId9"/>
            <a:stretch>
              <a:fillRect/>
            </a:stretch>
          </p:blipFill>
          <p:spPr>
            <a:xfrm>
              <a:off x="5763005" y="4682165"/>
              <a:ext cx="567630" cy="333010"/>
            </a:xfrm>
            <a:prstGeom prst="rect">
              <a:avLst/>
            </a:prstGeom>
          </p:spPr>
        </p:pic>
        <p:sp>
          <p:nvSpPr>
            <p:cNvPr id="51" name="CaixaDeTexto 50">
              <a:extLst>
                <a:ext uri="{FF2B5EF4-FFF2-40B4-BE49-F238E27FC236}">
                  <a16:creationId xmlns:a16="http://schemas.microsoft.com/office/drawing/2014/main" id="{700EC80F-8494-791B-8570-C59F4F4137CB}"/>
                </a:ext>
              </a:extLst>
            </p:cNvPr>
            <p:cNvSpPr txBox="1"/>
            <p:nvPr/>
          </p:nvSpPr>
          <p:spPr>
            <a:xfrm>
              <a:off x="112546" y="4686156"/>
              <a:ext cx="1695913" cy="338554"/>
            </a:xfrm>
            <a:prstGeom prst="rect">
              <a:avLst/>
            </a:prstGeom>
            <a:noFill/>
          </p:spPr>
          <p:txBody>
            <a:bodyPr wrap="none" rtlCol="0">
              <a:spAutoFit/>
            </a:bodyPr>
            <a:lstStyle/>
            <a:p>
              <a:r>
                <a:rPr lang="pt-BR" sz="1600" b="1" dirty="0">
                  <a:solidFill>
                    <a:schemeClr val="accent1">
                      <a:lumMod val="75000"/>
                    </a:schemeClr>
                  </a:solidFill>
                </a:rPr>
                <a:t>Com Cartão PNAE</a:t>
              </a:r>
            </a:p>
          </p:txBody>
        </p:sp>
        <p:sp>
          <p:nvSpPr>
            <p:cNvPr id="53" name="Seta: para a Direita 52">
              <a:extLst>
                <a:ext uri="{FF2B5EF4-FFF2-40B4-BE49-F238E27FC236}">
                  <a16:creationId xmlns:a16="http://schemas.microsoft.com/office/drawing/2014/main" id="{72E78A1A-97AE-726D-BD48-C07E2DEAF9A5}"/>
                </a:ext>
              </a:extLst>
            </p:cNvPr>
            <p:cNvSpPr/>
            <p:nvPr/>
          </p:nvSpPr>
          <p:spPr>
            <a:xfrm>
              <a:off x="166622" y="4456826"/>
              <a:ext cx="1799701" cy="77891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grpSp>
        <p:nvGrpSpPr>
          <p:cNvPr id="1034" name="Agrupar 1033">
            <a:extLst>
              <a:ext uri="{FF2B5EF4-FFF2-40B4-BE49-F238E27FC236}">
                <a16:creationId xmlns:a16="http://schemas.microsoft.com/office/drawing/2014/main" id="{26208825-ADB8-6597-B6BA-4DBEF99AF99A}"/>
              </a:ext>
            </a:extLst>
          </p:cNvPr>
          <p:cNvGrpSpPr/>
          <p:nvPr/>
        </p:nvGrpSpPr>
        <p:grpSpPr>
          <a:xfrm>
            <a:off x="401959" y="819166"/>
            <a:ext cx="8571075" cy="1095207"/>
            <a:chOff x="202908" y="2762069"/>
            <a:chExt cx="8571075" cy="1095207"/>
          </a:xfrm>
        </p:grpSpPr>
        <p:sp>
          <p:nvSpPr>
            <p:cNvPr id="57" name="CaixaDeTexto 56">
              <a:extLst>
                <a:ext uri="{FF2B5EF4-FFF2-40B4-BE49-F238E27FC236}">
                  <a16:creationId xmlns:a16="http://schemas.microsoft.com/office/drawing/2014/main" id="{D9DB73B4-ECF7-2BD1-4AEA-4625206A927F}"/>
                </a:ext>
              </a:extLst>
            </p:cNvPr>
            <p:cNvSpPr txBox="1"/>
            <p:nvPr/>
          </p:nvSpPr>
          <p:spPr>
            <a:xfrm>
              <a:off x="4204423" y="3281343"/>
              <a:ext cx="1853777" cy="369332"/>
            </a:xfrm>
            <a:prstGeom prst="rect">
              <a:avLst/>
            </a:prstGeom>
            <a:noFill/>
          </p:spPr>
          <p:txBody>
            <a:bodyPr wrap="square">
              <a:spAutoFit/>
            </a:bodyPr>
            <a:lstStyle/>
            <a:p>
              <a:r>
                <a:rPr lang="pt-BR" dirty="0"/>
                <a:t>Descentralizada</a:t>
              </a:r>
            </a:p>
          </p:txBody>
        </p:sp>
        <p:sp>
          <p:nvSpPr>
            <p:cNvPr id="67" name="CaixaDeTexto 66">
              <a:extLst>
                <a:ext uri="{FF2B5EF4-FFF2-40B4-BE49-F238E27FC236}">
                  <a16:creationId xmlns:a16="http://schemas.microsoft.com/office/drawing/2014/main" id="{228C7C63-DB90-F41A-20BC-C57CE9B810EE}"/>
                </a:ext>
              </a:extLst>
            </p:cNvPr>
            <p:cNvSpPr txBox="1"/>
            <p:nvPr/>
          </p:nvSpPr>
          <p:spPr>
            <a:xfrm>
              <a:off x="2188928" y="3275147"/>
              <a:ext cx="1493912" cy="369332"/>
            </a:xfrm>
            <a:prstGeom prst="rect">
              <a:avLst/>
            </a:prstGeom>
            <a:noFill/>
          </p:spPr>
          <p:txBody>
            <a:bodyPr wrap="square">
              <a:spAutoFit/>
            </a:bodyPr>
            <a:lstStyle/>
            <a:p>
              <a:r>
                <a:rPr lang="pt-BR" dirty="0"/>
                <a:t>Centralizada</a:t>
              </a:r>
            </a:p>
          </p:txBody>
        </p:sp>
        <p:sp>
          <p:nvSpPr>
            <p:cNvPr id="69" name="CaixaDeTexto 68">
              <a:extLst>
                <a:ext uri="{FF2B5EF4-FFF2-40B4-BE49-F238E27FC236}">
                  <a16:creationId xmlns:a16="http://schemas.microsoft.com/office/drawing/2014/main" id="{2C2CD6EC-07E1-60B8-D816-26013F110477}"/>
                </a:ext>
              </a:extLst>
            </p:cNvPr>
            <p:cNvSpPr txBox="1"/>
            <p:nvPr/>
          </p:nvSpPr>
          <p:spPr>
            <a:xfrm>
              <a:off x="6358225" y="3281125"/>
              <a:ext cx="2415758" cy="369332"/>
            </a:xfrm>
            <a:prstGeom prst="rect">
              <a:avLst/>
            </a:prstGeom>
            <a:noFill/>
          </p:spPr>
          <p:txBody>
            <a:bodyPr wrap="square">
              <a:spAutoFit/>
            </a:bodyPr>
            <a:lstStyle/>
            <a:p>
              <a:r>
                <a:rPr lang="pt-BR" dirty="0" err="1"/>
                <a:t>Semidescentralizada</a:t>
              </a:r>
              <a:endParaRPr lang="pt-BR" dirty="0"/>
            </a:p>
          </p:txBody>
        </p:sp>
        <p:pic>
          <p:nvPicPr>
            <p:cNvPr id="1032" name="Picture 8" descr="importante">
              <a:extLst>
                <a:ext uri="{FF2B5EF4-FFF2-40B4-BE49-F238E27FC236}">
                  <a16:creationId xmlns:a16="http://schemas.microsoft.com/office/drawing/2014/main" id="{EC0AB431-0E9B-BE2B-26D8-BF82933F42C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2908" y="2762069"/>
              <a:ext cx="815320" cy="1059502"/>
            </a:xfrm>
            <a:prstGeom prst="rect">
              <a:avLst/>
            </a:prstGeom>
            <a:noFill/>
            <a:extLst>
              <a:ext uri="{909E8E84-426E-40DD-AFC4-6F175D3DCCD1}">
                <a14:hiddenFill xmlns:a14="http://schemas.microsoft.com/office/drawing/2010/main">
                  <a:solidFill>
                    <a:srgbClr val="FFFFFF"/>
                  </a:solidFill>
                </a14:hiddenFill>
              </a:ext>
            </a:extLst>
          </p:spPr>
        </p:pic>
        <p:sp>
          <p:nvSpPr>
            <p:cNvPr id="71" name="CaixaDeTexto 70">
              <a:extLst>
                <a:ext uri="{FF2B5EF4-FFF2-40B4-BE49-F238E27FC236}">
                  <a16:creationId xmlns:a16="http://schemas.microsoft.com/office/drawing/2014/main" id="{27668D12-1937-2EB7-A9E5-6BB0B8FC5729}"/>
                </a:ext>
              </a:extLst>
            </p:cNvPr>
            <p:cNvSpPr txBox="1"/>
            <p:nvPr/>
          </p:nvSpPr>
          <p:spPr>
            <a:xfrm>
              <a:off x="819095" y="3210945"/>
              <a:ext cx="1291347" cy="646331"/>
            </a:xfrm>
            <a:prstGeom prst="rect">
              <a:avLst/>
            </a:prstGeom>
            <a:noFill/>
          </p:spPr>
          <p:txBody>
            <a:bodyPr wrap="square">
              <a:spAutoFit/>
            </a:bodyPr>
            <a:lstStyle/>
            <a:p>
              <a:pPr algn="ctr"/>
              <a:r>
                <a:rPr lang="pt-BR" b="1" dirty="0">
                  <a:solidFill>
                    <a:schemeClr val="accent1">
                      <a:lumMod val="75000"/>
                    </a:schemeClr>
                  </a:solidFill>
                </a:rPr>
                <a:t>Formas de Gestão</a:t>
              </a:r>
            </a:p>
          </p:txBody>
        </p:sp>
        <p:cxnSp>
          <p:nvCxnSpPr>
            <p:cNvPr id="1033" name="Conector reto 1032">
              <a:extLst>
                <a:ext uri="{FF2B5EF4-FFF2-40B4-BE49-F238E27FC236}">
                  <a16:creationId xmlns:a16="http://schemas.microsoft.com/office/drawing/2014/main" id="{F989DD22-D22E-0CEF-6AC9-90A1A268DD2E}"/>
                </a:ext>
              </a:extLst>
            </p:cNvPr>
            <p:cNvCxnSpPr/>
            <p:nvPr/>
          </p:nvCxnSpPr>
          <p:spPr>
            <a:xfrm>
              <a:off x="2110442" y="3291820"/>
              <a:ext cx="0" cy="425212"/>
            </a:xfrm>
            <a:prstGeom prst="line">
              <a:avLst/>
            </a:prstGeom>
          </p:spPr>
          <p:style>
            <a:lnRef idx="1">
              <a:schemeClr val="accent1"/>
            </a:lnRef>
            <a:fillRef idx="0">
              <a:schemeClr val="accent1"/>
            </a:fillRef>
            <a:effectRef idx="0">
              <a:schemeClr val="accent1"/>
            </a:effectRef>
            <a:fontRef idx="minor">
              <a:schemeClr val="tx1"/>
            </a:fontRef>
          </p:style>
        </p:cxnSp>
        <p:sp>
          <p:nvSpPr>
            <p:cNvPr id="78" name="CaixaDeTexto 77">
              <a:extLst>
                <a:ext uri="{FF2B5EF4-FFF2-40B4-BE49-F238E27FC236}">
                  <a16:creationId xmlns:a16="http://schemas.microsoft.com/office/drawing/2014/main" id="{FF93B6DF-D355-5046-1188-E3CD1EFAA3F0}"/>
                </a:ext>
              </a:extLst>
            </p:cNvPr>
            <p:cNvSpPr txBox="1"/>
            <p:nvPr/>
          </p:nvSpPr>
          <p:spPr>
            <a:xfrm>
              <a:off x="3600625" y="3255713"/>
              <a:ext cx="428322" cy="369332"/>
            </a:xfrm>
            <a:prstGeom prst="rect">
              <a:avLst/>
            </a:prstGeom>
            <a:noFill/>
          </p:spPr>
          <p:txBody>
            <a:bodyPr wrap="none" rtlCol="0">
              <a:spAutoFit/>
            </a:bodyPr>
            <a:lstStyle/>
            <a:p>
              <a:r>
                <a:rPr lang="pt-BR" b="1" dirty="0">
                  <a:solidFill>
                    <a:srgbClr val="FF0000"/>
                  </a:solidFill>
                </a:rPr>
                <a:t>ou</a:t>
              </a:r>
            </a:p>
          </p:txBody>
        </p:sp>
        <p:sp>
          <p:nvSpPr>
            <p:cNvPr id="79" name="CaixaDeTexto 78">
              <a:extLst>
                <a:ext uri="{FF2B5EF4-FFF2-40B4-BE49-F238E27FC236}">
                  <a16:creationId xmlns:a16="http://schemas.microsoft.com/office/drawing/2014/main" id="{D791E05D-F90E-B287-DE59-FF70983768A1}"/>
                </a:ext>
              </a:extLst>
            </p:cNvPr>
            <p:cNvSpPr txBox="1"/>
            <p:nvPr/>
          </p:nvSpPr>
          <p:spPr>
            <a:xfrm>
              <a:off x="5889501" y="3265771"/>
              <a:ext cx="428322" cy="369332"/>
            </a:xfrm>
            <a:prstGeom prst="rect">
              <a:avLst/>
            </a:prstGeom>
            <a:noFill/>
          </p:spPr>
          <p:txBody>
            <a:bodyPr wrap="none" rtlCol="0">
              <a:spAutoFit/>
            </a:bodyPr>
            <a:lstStyle/>
            <a:p>
              <a:r>
                <a:rPr lang="pt-BR" b="1" dirty="0">
                  <a:solidFill>
                    <a:srgbClr val="FF0000"/>
                  </a:solidFill>
                </a:rPr>
                <a:t>ou</a:t>
              </a:r>
            </a:p>
          </p:txBody>
        </p:sp>
      </p:grpSp>
      <p:cxnSp>
        <p:nvCxnSpPr>
          <p:cNvPr id="1036" name="Conector reto 1035">
            <a:extLst>
              <a:ext uri="{FF2B5EF4-FFF2-40B4-BE49-F238E27FC236}">
                <a16:creationId xmlns:a16="http://schemas.microsoft.com/office/drawing/2014/main" id="{955313B4-792C-27CB-BD37-D9A4FBD28638}"/>
              </a:ext>
            </a:extLst>
          </p:cNvPr>
          <p:cNvCxnSpPr/>
          <p:nvPr/>
        </p:nvCxnSpPr>
        <p:spPr>
          <a:xfrm>
            <a:off x="401959" y="4293096"/>
            <a:ext cx="85710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8" name="Conector reto 1037">
            <a:extLst>
              <a:ext uri="{FF2B5EF4-FFF2-40B4-BE49-F238E27FC236}">
                <a16:creationId xmlns:a16="http://schemas.microsoft.com/office/drawing/2014/main" id="{16D8BD7E-D8E2-A85B-2454-F6802BFCDF0B}"/>
              </a:ext>
            </a:extLst>
          </p:cNvPr>
          <p:cNvCxnSpPr/>
          <p:nvPr/>
        </p:nvCxnSpPr>
        <p:spPr>
          <a:xfrm>
            <a:off x="467544" y="2153287"/>
            <a:ext cx="8445823" cy="0"/>
          </a:xfrm>
          <a:prstGeom prst="line">
            <a:avLst/>
          </a:prstGeom>
        </p:spPr>
        <p:style>
          <a:lnRef idx="1">
            <a:schemeClr val="accent1"/>
          </a:lnRef>
          <a:fillRef idx="0">
            <a:schemeClr val="accent1"/>
          </a:fillRef>
          <a:effectRef idx="0">
            <a:schemeClr val="accent1"/>
          </a:effectRef>
          <a:fontRef idx="minor">
            <a:schemeClr val="tx1"/>
          </a:fontRef>
        </p:style>
      </p:cxnSp>
      <p:pic>
        <p:nvPicPr>
          <p:cNvPr id="85" name="Imagem 84">
            <a:extLst>
              <a:ext uri="{FF2B5EF4-FFF2-40B4-BE49-F238E27FC236}">
                <a16:creationId xmlns:a16="http://schemas.microsoft.com/office/drawing/2014/main" id="{B844F67D-87DA-9921-89EF-8D70B5D274C0}"/>
              </a:ext>
            </a:extLst>
          </p:cNvPr>
          <p:cNvPicPr>
            <a:picLocks noChangeAspect="1"/>
          </p:cNvPicPr>
          <p:nvPr/>
        </p:nvPicPr>
        <p:blipFill>
          <a:blip r:embed="rId11"/>
          <a:stretch>
            <a:fillRect/>
          </a:stretch>
        </p:blipFill>
        <p:spPr>
          <a:xfrm>
            <a:off x="1" y="9861"/>
            <a:ext cx="3347864" cy="280513"/>
          </a:xfrm>
          <a:prstGeom prst="rect">
            <a:avLst/>
          </a:prstGeom>
        </p:spPr>
      </p:pic>
    </p:spTree>
    <p:extLst>
      <p:ext uri="{BB962C8B-B14F-4D97-AF65-F5344CB8AC3E}">
        <p14:creationId xmlns:p14="http://schemas.microsoft.com/office/powerpoint/2010/main" val="70200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6021388"/>
            <a:ext cx="91694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p:cNvSpPr txBox="1"/>
          <p:nvPr/>
        </p:nvSpPr>
        <p:spPr>
          <a:xfrm>
            <a:off x="3034129" y="308036"/>
            <a:ext cx="2871134" cy="646331"/>
          </a:xfrm>
          <a:prstGeom prst="rect">
            <a:avLst/>
          </a:prstGeom>
          <a:noFill/>
        </p:spPr>
        <p:txBody>
          <a:bodyPr wrap="square">
            <a:spAutoFit/>
          </a:bodyPr>
          <a:lstStyle/>
          <a:p>
            <a:pPr fontAlgn="auto">
              <a:spcBef>
                <a:spcPts val="0"/>
              </a:spcBef>
              <a:spcAft>
                <a:spcPts val="0"/>
              </a:spcAft>
              <a:defRPr/>
            </a:pPr>
            <a:r>
              <a:rPr lang="pt-BR" sz="3600" b="1" dirty="0">
                <a:latin typeface="+mj-lt"/>
                <a:cs typeface="+mn-cs"/>
              </a:rPr>
              <a:t>    </a:t>
            </a:r>
            <a:r>
              <a:rPr lang="pt-BR" sz="3600" b="1" i="1" dirty="0">
                <a:solidFill>
                  <a:schemeClr val="accent5">
                    <a:lumMod val="75000"/>
                  </a:schemeClr>
                </a:solidFill>
                <a:latin typeface="+mj-lt"/>
              </a:rPr>
              <a:t>Base Legal</a:t>
            </a:r>
            <a:r>
              <a:rPr lang="pt-BR" sz="3600" b="1" i="1" dirty="0">
                <a:solidFill>
                  <a:schemeClr val="accent5">
                    <a:lumMod val="75000"/>
                  </a:schemeClr>
                </a:solidFill>
                <a:latin typeface="+mj-lt"/>
                <a:cs typeface="+mn-cs"/>
              </a:rPr>
              <a:t> </a:t>
            </a: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0" y="5914349"/>
            <a:ext cx="9144000" cy="94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ine 14"/>
          <p:cNvSpPr>
            <a:spLocks noChangeShapeType="1"/>
          </p:cNvSpPr>
          <p:nvPr/>
        </p:nvSpPr>
        <p:spPr bwMode="auto">
          <a:xfrm>
            <a:off x="3527425" y="908720"/>
            <a:ext cx="5580062" cy="0"/>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pic>
        <p:nvPicPr>
          <p:cNvPr id="37" name="Imagem 36"/>
          <p:cNvPicPr>
            <a:picLocks noChangeAspect="1"/>
          </p:cNvPicPr>
          <p:nvPr/>
        </p:nvPicPr>
        <p:blipFill>
          <a:blip r:embed="rId4"/>
          <a:stretch>
            <a:fillRect/>
          </a:stretch>
        </p:blipFill>
        <p:spPr>
          <a:xfrm>
            <a:off x="1" y="9861"/>
            <a:ext cx="3347864" cy="280513"/>
          </a:xfrm>
          <a:prstGeom prst="rect">
            <a:avLst/>
          </a:prstGeom>
        </p:spPr>
      </p:pic>
      <p:sp>
        <p:nvSpPr>
          <p:cNvPr id="5" name="Retângulo: Cantos Arredondados 4">
            <a:extLst>
              <a:ext uri="{FF2B5EF4-FFF2-40B4-BE49-F238E27FC236}">
                <a16:creationId xmlns:a16="http://schemas.microsoft.com/office/drawing/2014/main" id="{4285D3D8-469C-32C4-A5F9-3A4D06E97DC3}"/>
              </a:ext>
            </a:extLst>
          </p:cNvPr>
          <p:cNvSpPr/>
          <p:nvPr/>
        </p:nvSpPr>
        <p:spPr>
          <a:xfrm>
            <a:off x="1016487" y="1361673"/>
            <a:ext cx="2016224" cy="551153"/>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t>Art. 208 e 2011</a:t>
            </a:r>
          </a:p>
          <a:p>
            <a:pPr algn="ctr"/>
            <a:r>
              <a:rPr lang="pt-BR" dirty="0"/>
              <a:t>CF/88</a:t>
            </a:r>
          </a:p>
        </p:txBody>
      </p:sp>
      <p:sp>
        <p:nvSpPr>
          <p:cNvPr id="36" name="Retângulo: Cantos Arredondados 35">
            <a:extLst>
              <a:ext uri="{FF2B5EF4-FFF2-40B4-BE49-F238E27FC236}">
                <a16:creationId xmlns:a16="http://schemas.microsoft.com/office/drawing/2014/main" id="{4A32D921-0221-672A-7567-621C0323C36B}"/>
              </a:ext>
            </a:extLst>
          </p:cNvPr>
          <p:cNvSpPr/>
          <p:nvPr/>
        </p:nvSpPr>
        <p:spPr>
          <a:xfrm>
            <a:off x="6444208" y="4149081"/>
            <a:ext cx="2016224" cy="1440159"/>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t>Alimentação como Direito Social (Art. 6º, CF/88 – EC nº 90/2015)</a:t>
            </a:r>
          </a:p>
        </p:txBody>
      </p:sp>
      <p:sp>
        <p:nvSpPr>
          <p:cNvPr id="39" name="Retângulo: Cantos Arredondados 38">
            <a:extLst>
              <a:ext uri="{FF2B5EF4-FFF2-40B4-BE49-F238E27FC236}">
                <a16:creationId xmlns:a16="http://schemas.microsoft.com/office/drawing/2014/main" id="{44EF6FED-E1F5-BB51-D449-8D52605771EE}"/>
              </a:ext>
            </a:extLst>
          </p:cNvPr>
          <p:cNvSpPr/>
          <p:nvPr/>
        </p:nvSpPr>
        <p:spPr>
          <a:xfrm>
            <a:off x="6317456" y="1751409"/>
            <a:ext cx="2016224" cy="957511"/>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t>Direito Humano à Alimentação Adequada (DHAA)</a:t>
            </a:r>
          </a:p>
        </p:txBody>
      </p:sp>
      <p:sp>
        <p:nvSpPr>
          <p:cNvPr id="40" name="Retângulo: Cantos Arredondados 39">
            <a:extLst>
              <a:ext uri="{FF2B5EF4-FFF2-40B4-BE49-F238E27FC236}">
                <a16:creationId xmlns:a16="http://schemas.microsoft.com/office/drawing/2014/main" id="{8BDECCBE-ECAD-881E-98A7-D5A689AAD7A0}"/>
              </a:ext>
            </a:extLst>
          </p:cNvPr>
          <p:cNvSpPr/>
          <p:nvPr/>
        </p:nvSpPr>
        <p:spPr>
          <a:xfrm>
            <a:off x="6317456" y="3015919"/>
            <a:ext cx="2016224" cy="845129"/>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t>Segurança Alimentar e Nutricional (SAN)</a:t>
            </a:r>
          </a:p>
        </p:txBody>
      </p:sp>
      <p:sp>
        <p:nvSpPr>
          <p:cNvPr id="41" name="Retângulo: Cantos Arredondados 40">
            <a:extLst>
              <a:ext uri="{FF2B5EF4-FFF2-40B4-BE49-F238E27FC236}">
                <a16:creationId xmlns:a16="http://schemas.microsoft.com/office/drawing/2014/main" id="{34057AC6-9DC1-1208-58E0-602EC9E7E509}"/>
              </a:ext>
            </a:extLst>
          </p:cNvPr>
          <p:cNvSpPr/>
          <p:nvPr/>
        </p:nvSpPr>
        <p:spPr>
          <a:xfrm>
            <a:off x="1040248" y="3650867"/>
            <a:ext cx="2016224" cy="576064"/>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t>Lei nº 11.947/2009 e suas alterações</a:t>
            </a:r>
          </a:p>
        </p:txBody>
      </p:sp>
      <p:sp>
        <p:nvSpPr>
          <p:cNvPr id="42" name="Retângulo: Cantos Arredondados 41">
            <a:extLst>
              <a:ext uri="{FF2B5EF4-FFF2-40B4-BE49-F238E27FC236}">
                <a16:creationId xmlns:a16="http://schemas.microsoft.com/office/drawing/2014/main" id="{AB2312E4-0009-62AF-353F-D6B3E41D51AF}"/>
              </a:ext>
            </a:extLst>
          </p:cNvPr>
          <p:cNvSpPr/>
          <p:nvPr/>
        </p:nvSpPr>
        <p:spPr>
          <a:xfrm>
            <a:off x="1031531" y="2119675"/>
            <a:ext cx="2016224" cy="576064"/>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t>Lei nº 9.394/96</a:t>
            </a:r>
          </a:p>
          <a:p>
            <a:pPr algn="ctr"/>
            <a:r>
              <a:rPr lang="pt-BR" dirty="0"/>
              <a:t>LDB</a:t>
            </a:r>
          </a:p>
        </p:txBody>
      </p:sp>
      <p:sp>
        <p:nvSpPr>
          <p:cNvPr id="14" name="Elipse 13">
            <a:extLst>
              <a:ext uri="{FF2B5EF4-FFF2-40B4-BE49-F238E27FC236}">
                <a16:creationId xmlns:a16="http://schemas.microsoft.com/office/drawing/2014/main" id="{7DADBD7F-5688-5208-D748-040796DAD13E}"/>
              </a:ext>
            </a:extLst>
          </p:cNvPr>
          <p:cNvSpPr/>
          <p:nvPr/>
        </p:nvSpPr>
        <p:spPr>
          <a:xfrm>
            <a:off x="3785620" y="2595970"/>
            <a:ext cx="1938508" cy="1533652"/>
          </a:xfrm>
          <a:prstGeom prst="ellipse">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t>PNAE</a:t>
            </a:r>
          </a:p>
        </p:txBody>
      </p:sp>
      <p:sp>
        <p:nvSpPr>
          <p:cNvPr id="44" name="Retângulo: Cantos Arredondados 43">
            <a:extLst>
              <a:ext uri="{FF2B5EF4-FFF2-40B4-BE49-F238E27FC236}">
                <a16:creationId xmlns:a16="http://schemas.microsoft.com/office/drawing/2014/main" id="{6165456C-F9C5-9EB8-C177-83F0374F5073}"/>
              </a:ext>
            </a:extLst>
          </p:cNvPr>
          <p:cNvSpPr/>
          <p:nvPr/>
        </p:nvSpPr>
        <p:spPr>
          <a:xfrm>
            <a:off x="1016487" y="2900222"/>
            <a:ext cx="2016224" cy="576064"/>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a:t>Plano Nacional de Educação</a:t>
            </a:r>
          </a:p>
        </p:txBody>
      </p:sp>
      <p:sp>
        <p:nvSpPr>
          <p:cNvPr id="45" name="Retângulo: Cantos Arredondados 44">
            <a:extLst>
              <a:ext uri="{FF2B5EF4-FFF2-40B4-BE49-F238E27FC236}">
                <a16:creationId xmlns:a16="http://schemas.microsoft.com/office/drawing/2014/main" id="{323AFC9D-8348-FD63-0480-B86F52ED3400}"/>
              </a:ext>
            </a:extLst>
          </p:cNvPr>
          <p:cNvSpPr/>
          <p:nvPr/>
        </p:nvSpPr>
        <p:spPr>
          <a:xfrm>
            <a:off x="1040248" y="4401512"/>
            <a:ext cx="2016224" cy="732290"/>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1600" dirty="0"/>
              <a:t>Resolução CD/FNDE nº 6/2020 e suas alterações</a:t>
            </a:r>
          </a:p>
        </p:txBody>
      </p:sp>
      <p:sp>
        <p:nvSpPr>
          <p:cNvPr id="46" name="Retângulo: Cantos Arredondados 45">
            <a:extLst>
              <a:ext uri="{FF2B5EF4-FFF2-40B4-BE49-F238E27FC236}">
                <a16:creationId xmlns:a16="http://schemas.microsoft.com/office/drawing/2014/main" id="{41D99D48-8D2F-594C-8C77-7F910C0ECF19}"/>
              </a:ext>
            </a:extLst>
          </p:cNvPr>
          <p:cNvSpPr/>
          <p:nvPr/>
        </p:nvSpPr>
        <p:spPr>
          <a:xfrm>
            <a:off x="1031531" y="5354493"/>
            <a:ext cx="2016224" cy="576064"/>
          </a:xfrm>
          <a:prstGeom prst="round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1600" dirty="0"/>
              <a:t>Resolução CFN nº 465/2020</a:t>
            </a:r>
          </a:p>
        </p:txBody>
      </p:sp>
      <p:sp>
        <p:nvSpPr>
          <p:cNvPr id="21" name="Chave Direita 20">
            <a:extLst>
              <a:ext uri="{FF2B5EF4-FFF2-40B4-BE49-F238E27FC236}">
                <a16:creationId xmlns:a16="http://schemas.microsoft.com/office/drawing/2014/main" id="{C89A49DF-1018-B828-527C-DF904CAB4D68}"/>
              </a:ext>
            </a:extLst>
          </p:cNvPr>
          <p:cNvSpPr/>
          <p:nvPr/>
        </p:nvSpPr>
        <p:spPr>
          <a:xfrm>
            <a:off x="3275856" y="1361673"/>
            <a:ext cx="350183" cy="45688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6" name="Chave Esquerda 25">
            <a:extLst>
              <a:ext uri="{FF2B5EF4-FFF2-40B4-BE49-F238E27FC236}">
                <a16:creationId xmlns:a16="http://schemas.microsoft.com/office/drawing/2014/main" id="{DF31A00B-F022-6BC9-7FC7-1F114E3D3D76}"/>
              </a:ext>
            </a:extLst>
          </p:cNvPr>
          <p:cNvSpPr/>
          <p:nvPr/>
        </p:nvSpPr>
        <p:spPr>
          <a:xfrm>
            <a:off x="5940152" y="1556792"/>
            <a:ext cx="288032" cy="40857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1858271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629963" y="3191663"/>
            <a:ext cx="7956423" cy="2256323"/>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ü"/>
            </a:pPr>
            <a:r>
              <a:rPr lang="pt-BR" dirty="0">
                <a:latin typeface="Calibri" panose="020F0502020204030204" pitchFamily="34" charset="0"/>
                <a:ea typeface="Calibri" panose="020F0502020204030204" pitchFamily="34" charset="0"/>
                <a:cs typeface="Times New Roman" panose="02020603050405020304" pitchFamily="18" charset="0"/>
              </a:rPr>
              <a:t>Conta Corrente Específica “Normal”: aberta pelo FNDE, em agência do BB indicada pela EEX, em que são creditados, mantidos e geridos os recursos do PNAE</a:t>
            </a:r>
          </a:p>
          <a:p>
            <a:pPr marL="285750" indent="-285750" algn="just">
              <a:lnSpc>
                <a:spcPct val="107000"/>
              </a:lnSpc>
              <a:spcAft>
                <a:spcPts val="800"/>
              </a:spcAft>
              <a:buFont typeface="Wingdings" panose="05000000000000000000" pitchFamily="2" charset="2"/>
              <a:buChar char="ü"/>
            </a:pPr>
            <a:r>
              <a:rPr lang="pt-BR" dirty="0">
                <a:latin typeface="Calibri" panose="020F0502020204030204" pitchFamily="34" charset="0"/>
                <a:ea typeface="Calibri" panose="020F0502020204030204" pitchFamily="34" charset="0"/>
                <a:cs typeface="Times New Roman" panose="02020603050405020304" pitchFamily="18" charset="0"/>
              </a:rPr>
              <a:t>Conta Corrente Única e Específica Cartão PNAE: inovação criada a partir do ACT nº 47/2018. Por adesão e aberta pelo FNDE, em nome da Seduc ou da PM, para movimentação dos recursos do PNAE (gradativamente, todas as </a:t>
            </a:r>
            <a:r>
              <a:rPr lang="pt-BR" dirty="0" err="1">
                <a:latin typeface="Calibri" panose="020F0502020204030204" pitchFamily="34" charset="0"/>
                <a:ea typeface="Calibri" panose="020F0502020204030204" pitchFamily="34" charset="0"/>
                <a:cs typeface="Times New Roman" panose="02020603050405020304" pitchFamily="18" charset="0"/>
              </a:rPr>
              <a:t>EEx</a:t>
            </a:r>
            <a:r>
              <a:rPr lang="pt-BR" dirty="0">
                <a:latin typeface="Calibri" panose="020F0502020204030204" pitchFamily="34" charset="0"/>
                <a:ea typeface="Calibri" panose="020F0502020204030204" pitchFamily="34" charset="0"/>
                <a:cs typeface="Times New Roman" panose="02020603050405020304" pitchFamily="18" charset="0"/>
              </a:rPr>
              <a:t> deverão aderir)</a:t>
            </a:r>
          </a:p>
        </p:txBody>
      </p:sp>
      <p:sp>
        <p:nvSpPr>
          <p:cNvPr id="17" name="Line 14"/>
          <p:cNvSpPr>
            <a:spLocks noChangeShapeType="1"/>
          </p:cNvSpPr>
          <p:nvPr/>
        </p:nvSpPr>
        <p:spPr bwMode="auto">
          <a:xfrm>
            <a:off x="2339752" y="1028707"/>
            <a:ext cx="6580381" cy="24029"/>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18" name="Retângulo 17"/>
          <p:cNvSpPr/>
          <p:nvPr/>
        </p:nvSpPr>
        <p:spPr>
          <a:xfrm>
            <a:off x="2267744" y="548680"/>
            <a:ext cx="6724397" cy="470000"/>
          </a:xfrm>
          <a:prstGeom prst="rect">
            <a:avLst/>
          </a:prstGeom>
        </p:spPr>
        <p:txBody>
          <a:bodyPr wrap="square">
            <a:spAutoFit/>
          </a:bodyPr>
          <a:lstStyle/>
          <a:p>
            <a:pPr algn="just">
              <a:lnSpc>
                <a:spcPct val="107000"/>
              </a:lnSpc>
              <a:spcAft>
                <a:spcPts val="800"/>
              </a:spcAft>
            </a:pPr>
            <a:r>
              <a:rPr lang="pt-BR" sz="2400" b="1" i="1" dirty="0">
                <a:solidFill>
                  <a:srgbClr val="4BACC6">
                    <a:lumMod val="75000"/>
                  </a:srgbClr>
                </a:solidFill>
              </a:rPr>
              <a:t>PNAE – Repasse e Movimentação Financeira</a:t>
            </a:r>
          </a:p>
        </p:txBody>
      </p:sp>
      <p:pic>
        <p:nvPicPr>
          <p:cNvPr id="19"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a:extLst>
              <a:ext uri="{FF2B5EF4-FFF2-40B4-BE49-F238E27FC236}">
                <a16:creationId xmlns:a16="http://schemas.microsoft.com/office/drawing/2014/main" id="{CABA48D3-5811-9FE9-15AB-A80F4E07DFFF}"/>
              </a:ext>
            </a:extLst>
          </p:cNvPr>
          <p:cNvPicPr>
            <a:picLocks noChangeAspect="1"/>
          </p:cNvPicPr>
          <p:nvPr/>
        </p:nvPicPr>
        <p:blipFill>
          <a:blip r:embed="rId4"/>
          <a:stretch>
            <a:fillRect/>
          </a:stretch>
        </p:blipFill>
        <p:spPr>
          <a:xfrm>
            <a:off x="1" y="9861"/>
            <a:ext cx="3347864" cy="280513"/>
          </a:xfrm>
          <a:prstGeom prst="rect">
            <a:avLst/>
          </a:prstGeom>
        </p:spPr>
      </p:pic>
      <p:sp>
        <p:nvSpPr>
          <p:cNvPr id="11" name="CaixaDeTexto 10">
            <a:extLst>
              <a:ext uri="{FF2B5EF4-FFF2-40B4-BE49-F238E27FC236}">
                <a16:creationId xmlns:a16="http://schemas.microsoft.com/office/drawing/2014/main" id="{4378638E-0DD7-6991-088A-106D70326E75}"/>
              </a:ext>
            </a:extLst>
          </p:cNvPr>
          <p:cNvSpPr txBox="1"/>
          <p:nvPr/>
        </p:nvSpPr>
        <p:spPr>
          <a:xfrm>
            <a:off x="714781" y="1477371"/>
            <a:ext cx="7889666" cy="1663597"/>
          </a:xfrm>
          <a:prstGeom prst="rect">
            <a:avLst/>
          </a:prstGeom>
          <a:noFill/>
        </p:spPr>
        <p:txBody>
          <a:bodyPr wrap="square">
            <a:spAutoFit/>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pt-BR" sz="1800" dirty="0">
                <a:solidFill>
                  <a:prstClr val="black"/>
                </a:solidFill>
                <a:latin typeface="Calibri"/>
                <a:ea typeface="Calibri" panose="020F0502020204030204" pitchFamily="34" charset="0"/>
                <a:cs typeface="Times New Roman" panose="02020603050405020304" pitchFamily="18" charset="0"/>
              </a:rPr>
              <a:t>Secretarias de Estado de Educação e Prefeituras Municipais: em até 10 parcelas, de fevereiro a novembro</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pt-BR"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rPr>
              <a:t>Unidades Gestoras das IFE às quais as escolas federais são vinculadas: descentralização orçamentária, em parcela única, e liberação financeira, conforme solicitação</a:t>
            </a:r>
          </a:p>
        </p:txBody>
      </p:sp>
      <p:sp>
        <p:nvSpPr>
          <p:cNvPr id="8" name="CaixaDeTexto 7">
            <a:extLst>
              <a:ext uri="{FF2B5EF4-FFF2-40B4-BE49-F238E27FC236}">
                <a16:creationId xmlns:a16="http://schemas.microsoft.com/office/drawing/2014/main" id="{0808B20F-4480-FD4D-DAAB-356E08A4AB5A}"/>
              </a:ext>
            </a:extLst>
          </p:cNvPr>
          <p:cNvSpPr txBox="1"/>
          <p:nvPr/>
        </p:nvSpPr>
        <p:spPr>
          <a:xfrm>
            <a:off x="4860032" y="1124744"/>
            <a:ext cx="4060101" cy="369332"/>
          </a:xfrm>
          <a:prstGeom prst="rect">
            <a:avLst/>
          </a:prstGeom>
          <a:noFill/>
        </p:spPr>
        <p:txBody>
          <a:bodyPr wrap="square" rtlCol="0">
            <a:spAutoFit/>
          </a:bodyPr>
          <a:lstStyle/>
          <a:p>
            <a:r>
              <a:rPr lang="pt-BR" b="1" dirty="0"/>
              <a:t>Resolução CD/FNDE nº 6/2020, Art. 47</a:t>
            </a:r>
          </a:p>
        </p:txBody>
      </p:sp>
    </p:spTree>
    <p:extLst>
      <p:ext uri="{BB962C8B-B14F-4D97-AF65-F5344CB8AC3E}">
        <p14:creationId xmlns:p14="http://schemas.microsoft.com/office/powerpoint/2010/main" val="1265688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6" y="1548341"/>
            <a:ext cx="8208912" cy="4650056"/>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ü"/>
            </a:pPr>
            <a:r>
              <a:rPr lang="pt-BR" dirty="0">
                <a:latin typeface="Calibri" panose="020F0502020204030204" pitchFamily="34" charset="0"/>
                <a:ea typeface="Calibri" panose="020F0502020204030204" pitchFamily="34" charset="0"/>
                <a:cs typeface="Times New Roman" panose="02020603050405020304" pitchFamily="18" charset="0"/>
              </a:rPr>
              <a:t>A movimentação de recursos da conta específica do Programa somente será permitida para a compra de gêneros alimentícios ou para a realização de aplicações financeiras e das transferências previstas nos </a:t>
            </a:r>
            <a:r>
              <a:rPr lang="pt-BR" dirty="0" err="1">
                <a:latin typeface="Calibri" panose="020F0502020204030204" pitchFamily="34" charset="0"/>
                <a:ea typeface="Calibri" panose="020F0502020204030204" pitchFamily="34" charset="0"/>
                <a:cs typeface="Times New Roman" panose="02020603050405020304" pitchFamily="18" charset="0"/>
              </a:rPr>
              <a:t>arts</a:t>
            </a:r>
            <a:r>
              <a:rPr lang="pt-BR" dirty="0">
                <a:latin typeface="Calibri" panose="020F0502020204030204" pitchFamily="34" charset="0"/>
                <a:ea typeface="Calibri" panose="020F0502020204030204" pitchFamily="34" charset="0"/>
                <a:cs typeface="Times New Roman" panose="02020603050405020304" pitchFamily="18" charset="0"/>
              </a:rPr>
              <a:t>. 10, 49 e 50 da Resolução nº 6/2020 </a:t>
            </a:r>
          </a:p>
          <a:p>
            <a:pPr marL="285750" indent="-285750" algn="just">
              <a:lnSpc>
                <a:spcPct val="107000"/>
              </a:lnSpc>
              <a:spcAft>
                <a:spcPts val="800"/>
              </a:spcAft>
              <a:buFont typeface="Wingdings" panose="05000000000000000000" pitchFamily="2" charset="2"/>
              <a:buChar char="ü"/>
            </a:pPr>
            <a:r>
              <a:rPr lang="pt-BR" dirty="0">
                <a:latin typeface="Calibri" panose="020F0502020204030204" pitchFamily="34" charset="0"/>
                <a:ea typeface="Calibri" panose="020F0502020204030204" pitchFamily="34" charset="0"/>
                <a:cs typeface="Times New Roman" panose="02020603050405020304" pitchFamily="18" charset="0"/>
              </a:rPr>
              <a:t>São vedados: pagamento de boleto, saque, emissão de cheque, ordem de bancária</a:t>
            </a:r>
          </a:p>
          <a:p>
            <a:pPr marL="285750" indent="-285750" algn="just">
              <a:lnSpc>
                <a:spcPct val="107000"/>
              </a:lnSpc>
              <a:spcAft>
                <a:spcPts val="800"/>
              </a:spcAft>
              <a:buFont typeface="Wingdings" panose="05000000000000000000" pitchFamily="2" charset="2"/>
              <a:buChar char="ü"/>
            </a:pPr>
            <a:r>
              <a:rPr lang="pt-BR" dirty="0">
                <a:latin typeface="Calibri" panose="020F0502020204030204" pitchFamily="34" charset="0"/>
                <a:ea typeface="Calibri" panose="020F0502020204030204" pitchFamily="34" charset="0"/>
                <a:cs typeface="Times New Roman" panose="02020603050405020304" pitchFamily="18" charset="0"/>
              </a:rPr>
              <a:t>As contas correntes não podem receber nenhum recurso que não seja o federal do PNAE (não transferir recursos próprios)</a:t>
            </a:r>
          </a:p>
          <a:p>
            <a:pPr marL="285750" indent="-285750" algn="just">
              <a:lnSpc>
                <a:spcPct val="107000"/>
              </a:lnSpc>
              <a:spcAft>
                <a:spcPts val="800"/>
              </a:spcAft>
              <a:buFont typeface="Wingdings" panose="05000000000000000000" pitchFamily="2" charset="2"/>
              <a:buChar char="ü"/>
            </a:pPr>
            <a:r>
              <a:rPr lang="pt-BR" dirty="0">
                <a:latin typeface="Calibri" panose="020F0502020204030204" pitchFamily="34" charset="0"/>
                <a:ea typeface="Calibri" panose="020F0502020204030204" pitchFamily="34" charset="0"/>
                <a:cs typeface="Times New Roman" panose="02020603050405020304" pitchFamily="18" charset="0"/>
              </a:rPr>
              <a:t>As contas não poderão ter titularidade de Fundos de Educação ou de Organizações Sociais</a:t>
            </a:r>
          </a:p>
          <a:p>
            <a:pPr marL="285750" indent="-285750" algn="just">
              <a:lnSpc>
                <a:spcPct val="107000"/>
              </a:lnSpc>
              <a:spcAft>
                <a:spcPts val="800"/>
              </a:spcAft>
              <a:buFont typeface="Wingdings" panose="05000000000000000000" pitchFamily="2" charset="2"/>
              <a:buChar char="ü"/>
            </a:pPr>
            <a:r>
              <a:rPr lang="pt-BR" dirty="0">
                <a:latin typeface="Calibri" panose="020F0502020204030204" pitchFamily="34" charset="0"/>
                <a:ea typeface="Calibri" panose="020F0502020204030204" pitchFamily="34" charset="0"/>
                <a:cs typeface="Times New Roman" panose="02020603050405020304" pitchFamily="18" charset="0"/>
              </a:rPr>
              <a:t>Aplicação financeira automática</a:t>
            </a:r>
          </a:p>
          <a:p>
            <a:pPr marL="285750" indent="-285750" algn="just">
              <a:lnSpc>
                <a:spcPct val="107000"/>
              </a:lnSpc>
              <a:spcAft>
                <a:spcPts val="800"/>
              </a:spcAft>
              <a:buFont typeface="Wingdings" panose="05000000000000000000" pitchFamily="2" charset="2"/>
              <a:buChar char="ü"/>
            </a:pPr>
            <a:r>
              <a:rPr lang="pt-BR" dirty="0">
                <a:latin typeface="Calibri" panose="020F0502020204030204" pitchFamily="34" charset="0"/>
                <a:ea typeface="Calibri" panose="020F0502020204030204" pitchFamily="34" charset="0"/>
                <a:cs typeface="Times New Roman" panose="02020603050405020304" pitchFamily="18" charset="0"/>
              </a:rPr>
              <a:t>Pode haver remanejamento de recursos entre etapas e modalidades de ensino</a:t>
            </a:r>
          </a:p>
          <a:p>
            <a:pPr marL="285750" indent="-285750" algn="just">
              <a:lnSpc>
                <a:spcPct val="107000"/>
              </a:lnSpc>
              <a:spcAft>
                <a:spcPts val="800"/>
              </a:spcAft>
              <a:buFont typeface="Wingdings" panose="05000000000000000000" pitchFamily="2" charset="2"/>
              <a:buChar char="ü"/>
            </a:pPr>
            <a:endParaRPr lang="pt-BR"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ü"/>
            </a:pPr>
            <a:endParaRPr lang="pt-BR"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Line 14"/>
          <p:cNvSpPr>
            <a:spLocks noChangeShapeType="1"/>
          </p:cNvSpPr>
          <p:nvPr/>
        </p:nvSpPr>
        <p:spPr bwMode="auto">
          <a:xfrm>
            <a:off x="2267743" y="988273"/>
            <a:ext cx="6580381" cy="24029"/>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a:extLst>
              <a:ext uri="{FF2B5EF4-FFF2-40B4-BE49-F238E27FC236}">
                <a16:creationId xmlns:a16="http://schemas.microsoft.com/office/drawing/2014/main" id="{1292893C-F53D-2FBA-0C14-10F3DB612D2E}"/>
              </a:ext>
            </a:extLst>
          </p:cNvPr>
          <p:cNvPicPr>
            <a:picLocks noChangeAspect="1"/>
          </p:cNvPicPr>
          <p:nvPr/>
        </p:nvPicPr>
        <p:blipFill>
          <a:blip r:embed="rId3"/>
          <a:stretch>
            <a:fillRect/>
          </a:stretch>
        </p:blipFill>
        <p:spPr>
          <a:xfrm>
            <a:off x="1" y="9861"/>
            <a:ext cx="3347864" cy="280513"/>
          </a:xfrm>
          <a:prstGeom prst="rect">
            <a:avLst/>
          </a:prstGeom>
        </p:spPr>
      </p:pic>
      <p:sp>
        <p:nvSpPr>
          <p:cNvPr id="11" name="CaixaDeTexto 10">
            <a:extLst>
              <a:ext uri="{FF2B5EF4-FFF2-40B4-BE49-F238E27FC236}">
                <a16:creationId xmlns:a16="http://schemas.microsoft.com/office/drawing/2014/main" id="{67A23403-F572-FB70-55E8-FF281916D0DE}"/>
              </a:ext>
            </a:extLst>
          </p:cNvPr>
          <p:cNvSpPr txBox="1"/>
          <p:nvPr/>
        </p:nvSpPr>
        <p:spPr>
          <a:xfrm>
            <a:off x="2195734" y="548680"/>
            <a:ext cx="6652389" cy="470000"/>
          </a:xfrm>
          <a:prstGeom prst="rect">
            <a:avLst/>
          </a:prstGeom>
          <a:noFill/>
        </p:spPr>
        <p:txBody>
          <a:bodyPr wrap="square">
            <a:spAutoFit/>
          </a:bodyPr>
          <a:lstStyle/>
          <a:p>
            <a:pPr algn="just">
              <a:lnSpc>
                <a:spcPct val="107000"/>
              </a:lnSpc>
              <a:spcAft>
                <a:spcPts val="800"/>
              </a:spcAft>
            </a:pPr>
            <a:r>
              <a:rPr lang="pt-BR" sz="2400" b="1" i="1" dirty="0">
                <a:solidFill>
                  <a:srgbClr val="4BACC6">
                    <a:lumMod val="75000"/>
                  </a:srgbClr>
                </a:solidFill>
              </a:rPr>
              <a:t>PNAE – Repasse e Movimentação Financeira</a:t>
            </a:r>
          </a:p>
        </p:txBody>
      </p:sp>
      <p:sp>
        <p:nvSpPr>
          <p:cNvPr id="12" name="Retângulo 11">
            <a:extLst>
              <a:ext uri="{FF2B5EF4-FFF2-40B4-BE49-F238E27FC236}">
                <a16:creationId xmlns:a16="http://schemas.microsoft.com/office/drawing/2014/main" id="{DF74225A-0E2A-3533-6B9A-15C914E793E5}"/>
              </a:ext>
            </a:extLst>
          </p:cNvPr>
          <p:cNvSpPr/>
          <p:nvPr/>
        </p:nvSpPr>
        <p:spPr>
          <a:xfrm>
            <a:off x="395536" y="5373216"/>
            <a:ext cx="8484069" cy="871008"/>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ü"/>
            </a:pPr>
            <a:r>
              <a:rPr lang="pt-BR" sz="1600" dirty="0">
                <a:latin typeface="Calibri" panose="020F0502020204030204" pitchFamily="34" charset="0"/>
                <a:ea typeface="Calibri" panose="020F0502020204030204" pitchFamily="34" charset="0"/>
                <a:cs typeface="Times New Roman" panose="02020603050405020304" pitchFamily="18" charset="0"/>
              </a:rPr>
              <a:t>O FNDE divulga a transferência dos recursos financeiros destinados ao PNAE no portal </a:t>
            </a:r>
            <a:r>
              <a:rPr lang="pt-BR" sz="1600" dirty="0">
                <a:latin typeface="Calibri" panose="020F0502020204030204" pitchFamily="34" charset="0"/>
                <a:ea typeface="Calibri" panose="020F0502020204030204" pitchFamily="34" charset="0"/>
                <a:cs typeface="Times New Roman" panose="02020603050405020304" pitchFamily="18" charset="0"/>
                <a:hlinkClick r:id="rId4"/>
              </a:rPr>
              <a:t>https://www.gov.br/fnde/pt-br</a:t>
            </a:r>
            <a:r>
              <a:rPr lang="pt-BR" sz="1600" dirty="0">
                <a:latin typeface="Calibri" panose="020F0502020204030204" pitchFamily="34" charset="0"/>
                <a:ea typeface="Calibri" panose="020F0502020204030204" pitchFamily="34" charset="0"/>
                <a:cs typeface="Times New Roman" panose="02020603050405020304" pitchFamily="18" charset="0"/>
              </a:rPr>
              <a:t>  - “Sistema de Consultas à Liberação de Recursos dos Programas do FNDE” ou “Plano de Dados Abertos” ou “Painel de Investimento da Educação Básica”</a:t>
            </a:r>
          </a:p>
        </p:txBody>
      </p:sp>
      <p:sp>
        <p:nvSpPr>
          <p:cNvPr id="13" name="CaixaDeTexto 12">
            <a:extLst>
              <a:ext uri="{FF2B5EF4-FFF2-40B4-BE49-F238E27FC236}">
                <a16:creationId xmlns:a16="http://schemas.microsoft.com/office/drawing/2014/main" id="{8A3DE519-D12D-AE1C-3B09-62CA12E3C5FC}"/>
              </a:ext>
            </a:extLst>
          </p:cNvPr>
          <p:cNvSpPr txBox="1"/>
          <p:nvPr/>
        </p:nvSpPr>
        <p:spPr>
          <a:xfrm>
            <a:off x="4860032" y="1124744"/>
            <a:ext cx="4060101" cy="369332"/>
          </a:xfrm>
          <a:prstGeom prst="rect">
            <a:avLst/>
          </a:prstGeom>
          <a:noFill/>
        </p:spPr>
        <p:txBody>
          <a:bodyPr wrap="square" rtlCol="0">
            <a:spAutoFit/>
          </a:bodyPr>
          <a:lstStyle/>
          <a:p>
            <a:r>
              <a:rPr lang="pt-BR" b="1" dirty="0"/>
              <a:t>Resolução CD/FNDE nº 6/2020, Art. 47</a:t>
            </a:r>
          </a:p>
        </p:txBody>
      </p:sp>
    </p:spTree>
    <p:extLst>
      <p:ext uri="{BB962C8B-B14F-4D97-AF65-F5344CB8AC3E}">
        <p14:creationId xmlns:p14="http://schemas.microsoft.com/office/powerpoint/2010/main" val="3518113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600546" y="1367974"/>
            <a:ext cx="8236565" cy="5355312"/>
          </a:xfrm>
          <a:prstGeom prst="rect">
            <a:avLst/>
          </a:prstGeom>
        </p:spPr>
        <p:txBody>
          <a:bodyPr wrap="square">
            <a:spAutoFit/>
          </a:bodyPr>
          <a:lstStyle/>
          <a:p>
            <a:pPr marL="285750" indent="-285750" algn="just">
              <a:buFont typeface="Wingdings" panose="05000000000000000000" pitchFamily="2" charset="2"/>
              <a:buChar char="ü"/>
            </a:pPr>
            <a:r>
              <a:rPr lang="pt-BR" sz="1600" u="sng" dirty="0">
                <a:effectLst/>
                <a:latin typeface="Calibri" panose="020F0502020204030204" pitchFamily="34" charset="0"/>
                <a:ea typeface="Calibri" panose="020F0502020204030204" pitchFamily="34" charset="0"/>
                <a:cs typeface="Calibri" panose="020F0502020204030204" pitchFamily="34" charset="0"/>
              </a:rPr>
              <a:t>Saldo</a:t>
            </a:r>
            <a:r>
              <a:rPr lang="pt-BR" sz="1600" dirty="0">
                <a:effectLst/>
                <a:latin typeface="Calibri" panose="020F0502020204030204" pitchFamily="34" charset="0"/>
                <a:ea typeface="Calibri" panose="020F0502020204030204" pitchFamily="34" charset="0"/>
                <a:cs typeface="Calibri" panose="020F0502020204030204" pitchFamily="34" charset="0"/>
              </a:rPr>
              <a:t> - são recursos existentes nas contas correntes específicas do PNAE, abertas pelo FNDE, de titularidade das Entidades Executoras (Secretarias de Educação ou Prefeituras Municipais), oriundos dos repasses financeiros federais do PNAE não utilizados e dos rendimentos das aplicações financeiras. </a:t>
            </a:r>
          </a:p>
          <a:p>
            <a:pPr marL="285750" indent="-285750" algn="just">
              <a:buFont typeface="Wingdings" panose="05000000000000000000" pitchFamily="2" charset="2"/>
              <a:buChar char="ü"/>
            </a:pPr>
            <a:endParaRPr lang="pt-BR" sz="16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pt-BR" sz="1600" dirty="0">
                <a:effectLst/>
                <a:latin typeface="Calibri" panose="020F0502020204030204" pitchFamily="34" charset="0"/>
                <a:ea typeface="Calibri" panose="020F0502020204030204" pitchFamily="34" charset="0"/>
              </a:rPr>
              <a:t>O FNDE considera como saldo os valores existentes nas contas específicas ativas e inativas aberta por ele mesmo. Portanto, os recursos existentes nas contas das </a:t>
            </a:r>
            <a:r>
              <a:rPr lang="pt-BR" sz="1600" dirty="0" err="1">
                <a:effectLst/>
                <a:latin typeface="Calibri" panose="020F0502020204030204" pitchFamily="34" charset="0"/>
                <a:ea typeface="Calibri" panose="020F0502020204030204" pitchFamily="34" charset="0"/>
              </a:rPr>
              <a:t>Uex</a:t>
            </a:r>
            <a:r>
              <a:rPr lang="pt-BR" sz="1600" dirty="0">
                <a:effectLst/>
                <a:latin typeface="Calibri" panose="020F0502020204030204" pitchFamily="34" charset="0"/>
                <a:ea typeface="Calibri" panose="020F0502020204030204" pitchFamily="34" charset="0"/>
              </a:rPr>
              <a:t>/Escolas não são considerados como saldo.</a:t>
            </a:r>
          </a:p>
          <a:p>
            <a:pPr marL="285750" indent="-285750" algn="just">
              <a:buFont typeface="Wingdings" panose="05000000000000000000" pitchFamily="2" charset="2"/>
              <a:buChar char="ü"/>
            </a:pPr>
            <a:endParaRPr lang="pt-BR" sz="16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pt-BR" sz="1600" u="sng" dirty="0">
                <a:latin typeface="Calibri" panose="020F0502020204030204" pitchFamily="34" charset="0"/>
                <a:ea typeface="Calibri" panose="020F0502020204030204" pitchFamily="34" charset="0"/>
                <a:cs typeface="Calibri" panose="020F0502020204030204" pitchFamily="34" charset="0"/>
              </a:rPr>
              <a:t>R</a:t>
            </a:r>
            <a:r>
              <a:rPr lang="pt-BR" sz="1600" u="sng" dirty="0">
                <a:effectLst/>
                <a:latin typeface="Calibri" panose="020F0502020204030204" pitchFamily="34" charset="0"/>
                <a:ea typeface="Calibri" panose="020F0502020204030204" pitchFamily="34" charset="0"/>
                <a:cs typeface="Calibri" panose="020F0502020204030204" pitchFamily="34" charset="0"/>
              </a:rPr>
              <a:t>ecursos disponíveis no exercício </a:t>
            </a:r>
            <a:r>
              <a:rPr lang="pt-BR" sz="1600" dirty="0">
                <a:effectLst/>
                <a:latin typeface="Calibri" panose="020F0502020204030204" pitchFamily="34" charset="0"/>
                <a:ea typeface="Calibri" panose="020F0502020204030204" pitchFamily="34" charset="0"/>
                <a:cs typeface="Calibri" panose="020F0502020204030204" pitchFamily="34" charset="0"/>
              </a:rPr>
              <a:t>- o somatório dos valores repassados no ano, de eventuais saldos reprogramados de exercícios anteriores e de rendimentos de aplicações no mercado financeiro.</a:t>
            </a:r>
          </a:p>
          <a:p>
            <a:pPr marL="285750" indent="-285750" algn="just">
              <a:buFont typeface="Wingdings" panose="05000000000000000000" pitchFamily="2" charset="2"/>
              <a:buChar char="ü"/>
            </a:pPr>
            <a:endParaRPr lang="pt-BR" sz="1600"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pt-BR" sz="1600" b="1" dirty="0">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rPr>
              <a:t>Dica! </a:t>
            </a:r>
            <a:r>
              <a:rPr lang="pt-BR" sz="1600" dirty="0">
                <a:effectLst/>
                <a:latin typeface="Calibri" panose="020F0502020204030204" pitchFamily="34" charset="0"/>
                <a:ea typeface="Calibri" panose="020F0502020204030204" pitchFamily="34" charset="0"/>
                <a:cs typeface="Calibri" panose="020F0502020204030204" pitchFamily="34" charset="0"/>
              </a:rPr>
              <a:t>A </a:t>
            </a:r>
            <a:r>
              <a:rPr lang="pt-BR" sz="1600" dirty="0" err="1">
                <a:effectLst/>
                <a:latin typeface="Calibri" panose="020F0502020204030204" pitchFamily="34" charset="0"/>
                <a:ea typeface="Calibri" panose="020F0502020204030204" pitchFamily="34" charset="0"/>
                <a:cs typeface="Calibri" panose="020F0502020204030204" pitchFamily="34" charset="0"/>
              </a:rPr>
              <a:t>EEx</a:t>
            </a:r>
            <a:r>
              <a:rPr lang="pt-BR" sz="1600" dirty="0">
                <a:effectLst/>
                <a:latin typeface="Calibri" panose="020F0502020204030204" pitchFamily="34" charset="0"/>
                <a:ea typeface="Calibri" panose="020F0502020204030204" pitchFamily="34" charset="0"/>
                <a:cs typeface="Calibri" panose="020F0502020204030204" pitchFamily="34" charset="0"/>
              </a:rPr>
              <a:t> deve dar prioridade para a utilização dos recursos financeiros federais do PNAE para evitar dedução no ano subsequente.</a:t>
            </a:r>
          </a:p>
          <a:p>
            <a:pPr marL="285750" indent="-285750" algn="just">
              <a:buFont typeface="Wingdings" panose="05000000000000000000" pitchFamily="2" charset="2"/>
              <a:buChar char="ü"/>
            </a:pPr>
            <a:endParaRPr lang="pt-BR"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ü"/>
            </a:pPr>
            <a:r>
              <a:rPr lang="pt-BR" sz="1600" dirty="0">
                <a:latin typeface="Calibri" panose="020F0502020204030204" pitchFamily="34" charset="0"/>
                <a:cs typeface="Times New Roman" panose="02020603050405020304" pitchFamily="18" charset="0"/>
              </a:rPr>
              <a:t>Para conhecer o valor do saldo em conta, basta acessar o “Painel de Investimentos da Educação Básica” </a:t>
            </a:r>
            <a:r>
              <a:rPr lang="pt-BR" sz="1600" dirty="0">
                <a:latin typeface="Calibri" panose="020F0502020204030204" pitchFamily="34" charset="0"/>
                <a:cs typeface="Times New Roman" panose="02020603050405020304" pitchFamily="18" charset="0"/>
                <a:hlinkClick r:id="rId2"/>
              </a:rPr>
              <a:t> https://www.gov.br/fnde/pt-br</a:t>
            </a:r>
            <a:r>
              <a:rPr lang="pt-BR" sz="1600" dirty="0">
                <a:latin typeface="Calibri" panose="020F0502020204030204" pitchFamily="34" charset="0"/>
                <a:cs typeface="Times New Roman" panose="02020603050405020304" pitchFamily="18" charset="0"/>
              </a:rPr>
              <a:t> </a:t>
            </a:r>
          </a:p>
          <a:p>
            <a:pPr marL="285750" indent="-285750" algn="just">
              <a:buFont typeface="Wingdings" panose="05000000000000000000" pitchFamily="2" charset="2"/>
              <a:buChar char="ü"/>
            </a:pPr>
            <a:endParaRPr lang="pt-BR" dirty="0">
              <a:latin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ü"/>
            </a:pPr>
            <a:endParaRPr lang="pt-BR" dirty="0">
              <a:latin typeface="Calibri" panose="020F0502020204030204" pitchFamily="34" charset="0"/>
              <a:cs typeface="Times New Roman" panose="02020603050405020304" pitchFamily="18" charset="0"/>
            </a:endParaRPr>
          </a:p>
          <a:p>
            <a:pPr marL="285750" indent="-285750" algn="just">
              <a:buFont typeface="Wingdings" panose="05000000000000000000" pitchFamily="2" charset="2"/>
              <a:buChar char="ü"/>
            </a:pPr>
            <a:endParaRPr lang="pt-BR" dirty="0"/>
          </a:p>
        </p:txBody>
      </p:sp>
      <p:sp>
        <p:nvSpPr>
          <p:cNvPr id="14" name="Line 14"/>
          <p:cNvSpPr>
            <a:spLocks noChangeShapeType="1"/>
          </p:cNvSpPr>
          <p:nvPr/>
        </p:nvSpPr>
        <p:spPr bwMode="auto">
          <a:xfrm>
            <a:off x="2267743" y="988273"/>
            <a:ext cx="6580381" cy="24029"/>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pic>
        <p:nvPicPr>
          <p:cNvPr id="16"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a:extLst>
              <a:ext uri="{FF2B5EF4-FFF2-40B4-BE49-F238E27FC236}">
                <a16:creationId xmlns:a16="http://schemas.microsoft.com/office/drawing/2014/main" id="{1292893C-F53D-2FBA-0C14-10F3DB612D2E}"/>
              </a:ext>
            </a:extLst>
          </p:cNvPr>
          <p:cNvPicPr>
            <a:picLocks noChangeAspect="1"/>
          </p:cNvPicPr>
          <p:nvPr/>
        </p:nvPicPr>
        <p:blipFill>
          <a:blip r:embed="rId4"/>
          <a:stretch>
            <a:fillRect/>
          </a:stretch>
        </p:blipFill>
        <p:spPr>
          <a:xfrm>
            <a:off x="1" y="9861"/>
            <a:ext cx="3347864" cy="280513"/>
          </a:xfrm>
          <a:prstGeom prst="rect">
            <a:avLst/>
          </a:prstGeom>
        </p:spPr>
      </p:pic>
      <p:sp>
        <p:nvSpPr>
          <p:cNvPr id="11" name="CaixaDeTexto 10">
            <a:extLst>
              <a:ext uri="{FF2B5EF4-FFF2-40B4-BE49-F238E27FC236}">
                <a16:creationId xmlns:a16="http://schemas.microsoft.com/office/drawing/2014/main" id="{67A23403-F572-FB70-55E8-FF281916D0DE}"/>
              </a:ext>
            </a:extLst>
          </p:cNvPr>
          <p:cNvSpPr txBox="1"/>
          <p:nvPr/>
        </p:nvSpPr>
        <p:spPr>
          <a:xfrm>
            <a:off x="2195734" y="548680"/>
            <a:ext cx="6652389" cy="470000"/>
          </a:xfrm>
          <a:prstGeom prst="rect">
            <a:avLst/>
          </a:prstGeom>
          <a:noFill/>
        </p:spPr>
        <p:txBody>
          <a:bodyPr wrap="square">
            <a:spAutoFit/>
          </a:bodyPr>
          <a:lstStyle/>
          <a:p>
            <a:pPr algn="just">
              <a:lnSpc>
                <a:spcPct val="107000"/>
              </a:lnSpc>
              <a:spcAft>
                <a:spcPts val="800"/>
              </a:spcAft>
            </a:pPr>
            <a:r>
              <a:rPr lang="pt-BR" sz="2400" b="1" i="1" dirty="0">
                <a:solidFill>
                  <a:srgbClr val="4BACC6">
                    <a:lumMod val="75000"/>
                  </a:srgbClr>
                </a:solidFill>
              </a:rPr>
              <a:t>PNAE – Saldo</a:t>
            </a:r>
          </a:p>
        </p:txBody>
      </p:sp>
      <p:sp>
        <p:nvSpPr>
          <p:cNvPr id="13" name="CaixaDeTexto 12">
            <a:extLst>
              <a:ext uri="{FF2B5EF4-FFF2-40B4-BE49-F238E27FC236}">
                <a16:creationId xmlns:a16="http://schemas.microsoft.com/office/drawing/2014/main" id="{A4AF5D19-9A2D-8CC7-B52A-FC0499F56841}"/>
              </a:ext>
            </a:extLst>
          </p:cNvPr>
          <p:cNvSpPr txBox="1"/>
          <p:nvPr/>
        </p:nvSpPr>
        <p:spPr>
          <a:xfrm>
            <a:off x="4860032" y="980728"/>
            <a:ext cx="4060101" cy="369332"/>
          </a:xfrm>
          <a:prstGeom prst="rect">
            <a:avLst/>
          </a:prstGeom>
          <a:noFill/>
        </p:spPr>
        <p:txBody>
          <a:bodyPr wrap="square" rtlCol="0">
            <a:spAutoFit/>
          </a:bodyPr>
          <a:lstStyle/>
          <a:p>
            <a:r>
              <a:rPr lang="pt-BR" b="1" dirty="0"/>
              <a:t>Resolução CD/FNDE nº 6/2020, Art. 47</a:t>
            </a:r>
          </a:p>
        </p:txBody>
      </p:sp>
    </p:spTree>
    <p:extLst>
      <p:ext uri="{BB962C8B-B14F-4D97-AF65-F5344CB8AC3E}">
        <p14:creationId xmlns:p14="http://schemas.microsoft.com/office/powerpoint/2010/main" val="4272525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CFBB10-71EA-5D1C-9F7D-41E2F2AB0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8">
            <a:extLst>
              <a:ext uri="{FF2B5EF4-FFF2-40B4-BE49-F238E27FC236}">
                <a16:creationId xmlns:a16="http://schemas.microsoft.com/office/drawing/2014/main" id="{55C89245-94BF-7811-BC09-DC4F99267D2C}"/>
              </a:ext>
            </a:extLst>
          </p:cNvPr>
          <p:cNvPicPr>
            <a:picLocks noChangeAspect="1"/>
          </p:cNvPicPr>
          <p:nvPr/>
        </p:nvPicPr>
        <p:blipFill>
          <a:blip r:embed="rId3"/>
          <a:stretch>
            <a:fillRect/>
          </a:stretch>
        </p:blipFill>
        <p:spPr>
          <a:xfrm>
            <a:off x="1" y="9861"/>
            <a:ext cx="3347864" cy="280513"/>
          </a:xfrm>
          <a:prstGeom prst="rect">
            <a:avLst/>
          </a:prstGeom>
        </p:spPr>
      </p:pic>
      <p:sp>
        <p:nvSpPr>
          <p:cNvPr id="10" name="CaixaDeTexto 9">
            <a:extLst>
              <a:ext uri="{FF2B5EF4-FFF2-40B4-BE49-F238E27FC236}">
                <a16:creationId xmlns:a16="http://schemas.microsoft.com/office/drawing/2014/main" id="{24914D7E-7B11-7439-1E31-68D7762E19A3}"/>
              </a:ext>
            </a:extLst>
          </p:cNvPr>
          <p:cNvSpPr txBox="1"/>
          <p:nvPr/>
        </p:nvSpPr>
        <p:spPr>
          <a:xfrm>
            <a:off x="2364136" y="432699"/>
            <a:ext cx="5673733" cy="584775"/>
          </a:xfrm>
          <a:prstGeom prst="rect">
            <a:avLst/>
          </a:prstGeom>
          <a:noFill/>
        </p:spPr>
        <p:txBody>
          <a:bodyPr wrap="none" rtlCol="0">
            <a:spAutoFit/>
          </a:bodyPr>
          <a:lstStyle/>
          <a:p>
            <a:r>
              <a:rPr lang="pt-BR" sz="3200" b="1" i="1" dirty="0">
                <a:solidFill>
                  <a:srgbClr val="4BACC6">
                    <a:lumMod val="75000"/>
                  </a:srgbClr>
                </a:solidFill>
              </a:rPr>
              <a:t>PNAE - Reprogramação de Saldo</a:t>
            </a:r>
          </a:p>
        </p:txBody>
      </p:sp>
      <p:sp>
        <p:nvSpPr>
          <p:cNvPr id="11" name="Line 14">
            <a:extLst>
              <a:ext uri="{FF2B5EF4-FFF2-40B4-BE49-F238E27FC236}">
                <a16:creationId xmlns:a16="http://schemas.microsoft.com/office/drawing/2014/main" id="{E6AF20CB-9341-ABF5-683D-32F7E5BAD936}"/>
              </a:ext>
            </a:extLst>
          </p:cNvPr>
          <p:cNvSpPr>
            <a:spLocks noChangeShapeType="1"/>
          </p:cNvSpPr>
          <p:nvPr/>
        </p:nvSpPr>
        <p:spPr bwMode="auto">
          <a:xfrm flipV="1">
            <a:off x="2450252" y="980728"/>
            <a:ext cx="6693748" cy="43223"/>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13" name="Retângulo 12">
            <a:extLst>
              <a:ext uri="{FF2B5EF4-FFF2-40B4-BE49-F238E27FC236}">
                <a16:creationId xmlns:a16="http://schemas.microsoft.com/office/drawing/2014/main" id="{FEC2871B-0247-3BB3-FF9E-37C68D40E2AE}"/>
              </a:ext>
            </a:extLst>
          </p:cNvPr>
          <p:cNvSpPr/>
          <p:nvPr/>
        </p:nvSpPr>
        <p:spPr>
          <a:xfrm>
            <a:off x="395536" y="1501583"/>
            <a:ext cx="8352928" cy="4231928"/>
          </a:xfrm>
          <a:prstGeom prst="rect">
            <a:avLst/>
          </a:prstGeom>
        </p:spPr>
        <p:txBody>
          <a:bodyPr wrap="square">
            <a:spAutoFit/>
          </a:bodyPr>
          <a:lstStyle/>
          <a:p>
            <a:pPr marL="285750" indent="-285750" algn="just">
              <a:spcAft>
                <a:spcPts val="563"/>
              </a:spcAft>
              <a:buFont typeface="Wingdings" panose="05000000000000000000" pitchFamily="2" charset="2"/>
              <a:buChar char="ü"/>
            </a:pPr>
            <a:r>
              <a:rPr lang="pt-BR" dirty="0">
                <a:solidFill>
                  <a:srgbClr val="000000"/>
                </a:solidFill>
                <a:effectLst/>
                <a:ea typeface="Calibri" panose="020F0502020204030204" pitchFamily="34" charset="0"/>
              </a:rPr>
              <a:t>Reprogramação de Saldo - É uma autorização dada pelo inciso XXIV, do art. 47, da Resolução CD/FNDE nº 6/2020 às Entidades Executoras para que o saldo dos recursos financeiros, existente em 31 de dezembro de cada exercício, nas contas específicas do PNAE, seja reprogramado para o ano seguinte.</a:t>
            </a:r>
          </a:p>
          <a:p>
            <a:pPr lvl="2" algn="just">
              <a:spcAft>
                <a:spcPts val="563"/>
              </a:spcAft>
            </a:pPr>
            <a:r>
              <a:rPr lang="pt-BR" dirty="0">
                <a:effectLst/>
                <a:ea typeface="Times New Roman" panose="02020603050405020304" pitchFamily="18" charset="0"/>
              </a:rPr>
              <a:t>a) a reprogramação de que trata este inciso fica limitada em até 30% dos valores repassados no respectivo exercício;</a:t>
            </a:r>
          </a:p>
          <a:p>
            <a:pPr lvl="2" algn="just">
              <a:spcAft>
                <a:spcPts val="563"/>
              </a:spcAft>
            </a:pPr>
            <a:r>
              <a:rPr lang="pt-BR" dirty="0">
                <a:effectLst/>
                <a:ea typeface="Times New Roman" panose="02020603050405020304" pitchFamily="18" charset="0"/>
              </a:rPr>
              <a:t>b) na hipótese do saldo ultrapassar a 30% do total de recursos disponíveis no exercício, os valores excedentes são deduzidos do repasse do exercício subsequente;</a:t>
            </a:r>
          </a:p>
          <a:p>
            <a:pPr marL="171450" indent="-171450" algn="just">
              <a:spcAft>
                <a:spcPts val="563"/>
              </a:spcAft>
              <a:buFont typeface="Wingdings" panose="05000000000000000000" pitchFamily="2" charset="2"/>
              <a:buChar char="ü"/>
            </a:pPr>
            <a:r>
              <a:rPr lang="pt-BR" dirty="0">
                <a:ea typeface="Times New Roman" panose="02020603050405020304" pitchFamily="18" charset="0"/>
              </a:rPr>
              <a:t>N</a:t>
            </a:r>
            <a:r>
              <a:rPr lang="pt-BR" dirty="0">
                <a:effectLst/>
                <a:ea typeface="Times New Roman" panose="02020603050405020304" pitchFamily="18" charset="0"/>
              </a:rPr>
              <a:t>ão haverá dedução nos casos em que forem repassadas parcelas de forma cumulativa nos meses de </a:t>
            </a:r>
            <a:r>
              <a:rPr lang="pt-BR" b="1" dirty="0">
                <a:solidFill>
                  <a:srgbClr val="FF0000"/>
                </a:solidFill>
                <a:effectLst/>
                <a:ea typeface="Times New Roman" panose="02020603050405020304" pitchFamily="18" charset="0"/>
              </a:rPr>
              <a:t>setembro, outubro e novembro</a:t>
            </a:r>
          </a:p>
          <a:p>
            <a:pPr marL="171450" indent="-171450" algn="just">
              <a:spcAft>
                <a:spcPts val="563"/>
              </a:spcAft>
              <a:buFont typeface="Wingdings" panose="05000000000000000000" pitchFamily="2" charset="2"/>
              <a:buChar char="ü"/>
            </a:pPr>
            <a:r>
              <a:rPr lang="pt-BR" b="1" dirty="0">
                <a:solidFill>
                  <a:srgbClr val="000000"/>
                </a:solidFill>
                <a:ea typeface="Times New Roman" panose="02020603050405020304" pitchFamily="18" charset="0"/>
                <a:cs typeface="Arial" panose="020B0604020202020204" pitchFamily="34" charset="0"/>
              </a:rPr>
              <a:t> </a:t>
            </a:r>
            <a:r>
              <a:rPr lang="pt-BR" sz="1800" dirty="0">
                <a:ea typeface="Calibri" panose="020F0502020204030204" pitchFamily="34" charset="0"/>
                <a:cs typeface="Arial" panose="020B0604020202020204" pitchFamily="34" charset="0"/>
              </a:rPr>
              <a:t>O saldo reprogramado poderá ser utilizado </a:t>
            </a:r>
            <a:r>
              <a:rPr lang="pt-BR" sz="1800" b="1" dirty="0">
                <a:solidFill>
                  <a:srgbClr val="FF0000"/>
                </a:solidFill>
                <a:ea typeface="Calibri" panose="020F0502020204030204" pitchFamily="34" charset="0"/>
                <a:cs typeface="Arial" panose="020B0604020202020204" pitchFamily="34" charset="0"/>
              </a:rPr>
              <a:t>em qualquer etapa/modalidade de ensino </a:t>
            </a:r>
            <a:r>
              <a:rPr lang="pt-BR" sz="1800" dirty="0">
                <a:ea typeface="Calibri" panose="020F0502020204030204" pitchFamily="34" charset="0"/>
                <a:cs typeface="Arial" panose="020B0604020202020204" pitchFamily="34" charset="0"/>
              </a:rPr>
              <a:t>(Inciso XXIV-A, Art. 47, incluído pela Resolução 20, de 2/12/2020).</a:t>
            </a:r>
            <a:endParaRPr lang="pt-BR" dirty="0">
              <a:ea typeface="Times New Roman" panose="02020603050405020304" pitchFamily="18" charset="0"/>
              <a:cs typeface="Arial" panose="020B0604020202020204" pitchFamily="34" charset="0"/>
            </a:endParaRPr>
          </a:p>
          <a:p>
            <a:pPr algn="just">
              <a:spcAft>
                <a:spcPts val="563"/>
              </a:spcAft>
            </a:pPr>
            <a:endParaRPr lang="pt-BR" sz="1000" b="1" dirty="0">
              <a:solidFill>
                <a:srgbClr val="000000"/>
              </a:solidFill>
              <a:ea typeface="Times New Roman" panose="02020603050405020304" pitchFamily="18" charset="0"/>
              <a:cs typeface="Arial" panose="020B0604020202020204" pitchFamily="34" charset="0"/>
            </a:endParaRPr>
          </a:p>
        </p:txBody>
      </p:sp>
      <p:sp>
        <p:nvSpPr>
          <p:cNvPr id="15" name="CaixaDeTexto 14">
            <a:extLst>
              <a:ext uri="{FF2B5EF4-FFF2-40B4-BE49-F238E27FC236}">
                <a16:creationId xmlns:a16="http://schemas.microsoft.com/office/drawing/2014/main" id="{BFF29A8C-AEF3-6B03-05CF-81CF7ADD4DC8}"/>
              </a:ext>
            </a:extLst>
          </p:cNvPr>
          <p:cNvSpPr txBox="1"/>
          <p:nvPr/>
        </p:nvSpPr>
        <p:spPr>
          <a:xfrm>
            <a:off x="5048403" y="1052736"/>
            <a:ext cx="4060101" cy="369332"/>
          </a:xfrm>
          <a:prstGeom prst="rect">
            <a:avLst/>
          </a:prstGeom>
          <a:noFill/>
        </p:spPr>
        <p:txBody>
          <a:bodyPr wrap="square" rtlCol="0">
            <a:spAutoFit/>
          </a:bodyPr>
          <a:lstStyle/>
          <a:p>
            <a:r>
              <a:rPr lang="pt-BR" b="1" dirty="0"/>
              <a:t>Resolução CD/FNDE nº 6/2020, Art. 47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347985" y="1497227"/>
            <a:ext cx="1878046" cy="2440506"/>
          </a:xfrm>
          <a:prstGeom prst="rect">
            <a:avLst/>
          </a:prstGeom>
        </p:spPr>
      </p:pic>
      <p:sp>
        <p:nvSpPr>
          <p:cNvPr id="6" name="CaixaDeTexto 5"/>
          <p:cNvSpPr txBox="1"/>
          <p:nvPr/>
        </p:nvSpPr>
        <p:spPr>
          <a:xfrm>
            <a:off x="2680732" y="1955733"/>
            <a:ext cx="6283755" cy="3170099"/>
          </a:xfrm>
          <a:prstGeom prst="rect">
            <a:avLst/>
          </a:prstGeom>
          <a:noFill/>
        </p:spPr>
        <p:txBody>
          <a:bodyPr wrap="square" rtlCol="0">
            <a:spAutoFit/>
          </a:bodyPr>
          <a:lstStyle/>
          <a:p>
            <a:pPr algn="just"/>
            <a:r>
              <a:rPr lang="pt-BR" sz="2000" dirty="0">
                <a:cs typeface="Arial" panose="020B0604020202020204" pitchFamily="34" charset="0"/>
              </a:rPr>
              <a:t>Os recursos financeiros disponíveis em contas antigas:</a:t>
            </a:r>
          </a:p>
          <a:p>
            <a:pPr algn="just"/>
            <a:endParaRPr lang="pt-BR" sz="2000" dirty="0">
              <a:cs typeface="Arial" panose="020B0604020202020204" pitchFamily="34" charset="0"/>
            </a:endParaRPr>
          </a:p>
          <a:p>
            <a:pPr marL="285750" indent="-285750" algn="just">
              <a:buFontTx/>
              <a:buChar char="-"/>
            </a:pPr>
            <a:r>
              <a:rPr lang="pt-BR" sz="2000" dirty="0">
                <a:cs typeface="Arial" panose="020B0604020202020204" pitchFamily="34" charset="0"/>
              </a:rPr>
              <a:t>deverão ser utilizados pela Entidade Executora para a aquisição de gêneros alimentícios;</a:t>
            </a:r>
          </a:p>
          <a:p>
            <a:pPr marL="285750" indent="-285750" algn="just">
              <a:buFontTx/>
              <a:buChar char="-"/>
            </a:pPr>
            <a:r>
              <a:rPr lang="pt-BR" sz="2000" dirty="0">
                <a:cs typeface="Arial" panose="020B0604020202020204" pitchFamily="34" charset="0"/>
              </a:rPr>
              <a:t>deverão ser utilizados exclusivamente mediante crédito em conta corrente de titularidade dos fornecedores;</a:t>
            </a:r>
          </a:p>
          <a:p>
            <a:pPr marL="285750" indent="-285750" algn="just">
              <a:buFontTx/>
              <a:buChar char="-"/>
            </a:pPr>
            <a:r>
              <a:rPr lang="pt-BR" sz="2000" dirty="0">
                <a:cs typeface="Arial" panose="020B0604020202020204" pitchFamily="34" charset="0"/>
              </a:rPr>
              <a:t>deverão ser utilizados até zerar o saldo;</a:t>
            </a:r>
          </a:p>
          <a:p>
            <a:pPr marL="285750" indent="-285750" algn="just">
              <a:buFontTx/>
              <a:buChar char="-"/>
            </a:pPr>
            <a:r>
              <a:rPr lang="pt-BR" sz="2000" dirty="0">
                <a:cs typeface="Arial" panose="020B0604020202020204" pitchFamily="34" charset="0"/>
              </a:rPr>
              <a:t>são considerados para o cálculo da dedução oriunda de saldo excedente.</a:t>
            </a:r>
          </a:p>
          <a:p>
            <a:pPr marL="285750" indent="-285750" algn="just">
              <a:buFontTx/>
              <a:buChar char="-"/>
            </a:pPr>
            <a:endParaRPr lang="pt-BR" sz="2000" dirty="0">
              <a:cs typeface="Arial" panose="020B0604020202020204" pitchFamily="34" charset="0"/>
            </a:endParaRPr>
          </a:p>
        </p:txBody>
      </p:sp>
      <p:sp>
        <p:nvSpPr>
          <p:cNvPr id="9" name="Line 14"/>
          <p:cNvSpPr>
            <a:spLocks noChangeShapeType="1"/>
          </p:cNvSpPr>
          <p:nvPr/>
        </p:nvSpPr>
        <p:spPr bwMode="auto">
          <a:xfrm>
            <a:off x="45102" y="1378220"/>
            <a:ext cx="5318986" cy="30706"/>
          </a:xfrm>
          <a:prstGeom prst="line">
            <a:avLst/>
          </a:prstGeom>
          <a:noFill/>
          <a:ln w="38100">
            <a:solidFill>
              <a:srgbClr val="FA9500"/>
            </a:solidFill>
            <a:round/>
            <a:headEnd/>
            <a:tailEnd/>
          </a:ln>
          <a:effectLst/>
        </p:spPr>
        <p:txBody>
          <a:bodyPr/>
          <a:lstStyle/>
          <a:p>
            <a:pPr>
              <a:defRPr/>
            </a:pPr>
            <a:endParaRPr lang="pt-BR" sz="1350" dirty="0">
              <a:effectLst>
                <a:outerShdw blurRad="38100" dist="38100" dir="2700000" algn="tl">
                  <a:srgbClr val="000000">
                    <a:alpha val="43137"/>
                  </a:srgbClr>
                </a:outerShdw>
              </a:effectLst>
              <a:latin typeface="Arial" pitchFamily="34" charset="0"/>
            </a:endParaRPr>
          </a:p>
        </p:txBody>
      </p:sp>
      <p:sp>
        <p:nvSpPr>
          <p:cNvPr id="10" name="Retângulo 9"/>
          <p:cNvSpPr/>
          <p:nvPr/>
        </p:nvSpPr>
        <p:spPr>
          <a:xfrm>
            <a:off x="-52435" y="1039594"/>
            <a:ext cx="5506636" cy="369332"/>
          </a:xfrm>
          <a:prstGeom prst="rect">
            <a:avLst/>
          </a:prstGeom>
        </p:spPr>
        <p:txBody>
          <a:bodyPr wrap="none">
            <a:spAutoFit/>
          </a:bodyPr>
          <a:lstStyle/>
          <a:p>
            <a:pPr algn="just">
              <a:spcAft>
                <a:spcPts val="563"/>
              </a:spcAft>
            </a:pPr>
            <a:r>
              <a:rPr lang="pt-BR" b="1" dirty="0">
                <a:solidFill>
                  <a:srgbClr val="2186A5"/>
                </a:solidFill>
                <a:latin typeface="Arial" panose="020B0604020202020204" pitchFamily="34" charset="0"/>
                <a:cs typeface="Arial" panose="020B0604020202020204" pitchFamily="34" charset="0"/>
              </a:rPr>
              <a:t>Saldo disponível nas contas antigas/bloqueadas</a:t>
            </a:r>
          </a:p>
        </p:txBody>
      </p:sp>
      <p:pic>
        <p:nvPicPr>
          <p:cNvPr id="11" name="Picture 7">
            <a:extLst>
              <a:ext uri="{FF2B5EF4-FFF2-40B4-BE49-F238E27FC236}">
                <a16:creationId xmlns:a16="http://schemas.microsoft.com/office/drawing/2014/main" id="{0B2406C8-F0DE-621C-7B7D-2CC08BB08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84151579-CE1F-4507-A7F2-A8F3CE132D34}"/>
              </a:ext>
            </a:extLst>
          </p:cNvPr>
          <p:cNvSpPr txBox="1"/>
          <p:nvPr/>
        </p:nvSpPr>
        <p:spPr>
          <a:xfrm>
            <a:off x="5796136" y="1050411"/>
            <a:ext cx="3371309" cy="300082"/>
          </a:xfrm>
          <a:prstGeom prst="rect">
            <a:avLst/>
          </a:prstGeom>
          <a:noFill/>
        </p:spPr>
        <p:txBody>
          <a:bodyPr wrap="square" rtlCol="0">
            <a:spAutoFit/>
          </a:bodyPr>
          <a:lstStyle/>
          <a:p>
            <a:r>
              <a:rPr lang="pt-BR" sz="1350" b="1" dirty="0">
                <a:latin typeface="Arial" panose="020B0604020202020204" pitchFamily="34" charset="0"/>
                <a:cs typeface="Arial" panose="020B0604020202020204" pitchFamily="34" charset="0"/>
              </a:rPr>
              <a:t>Resolução CD/FNDE nº 6/2020, Art. 56</a:t>
            </a:r>
          </a:p>
        </p:txBody>
      </p:sp>
      <p:sp>
        <p:nvSpPr>
          <p:cNvPr id="10" name="CaixaDeTexto 9">
            <a:extLst>
              <a:ext uri="{FF2B5EF4-FFF2-40B4-BE49-F238E27FC236}">
                <a16:creationId xmlns:a16="http://schemas.microsoft.com/office/drawing/2014/main" id="{D9E4B765-7A40-417F-BDBC-C00A4BCDF4DD}"/>
              </a:ext>
            </a:extLst>
          </p:cNvPr>
          <p:cNvSpPr txBox="1"/>
          <p:nvPr/>
        </p:nvSpPr>
        <p:spPr>
          <a:xfrm>
            <a:off x="863391" y="1474619"/>
            <a:ext cx="7737950" cy="3293209"/>
          </a:xfrm>
          <a:prstGeom prst="rect">
            <a:avLst/>
          </a:prstGeom>
          <a:noFill/>
        </p:spPr>
        <p:txBody>
          <a:bodyPr wrap="square">
            <a:spAutoFit/>
          </a:bodyPr>
          <a:lstStyle/>
          <a:p>
            <a:pPr marL="285750" indent="-285750" algn="just">
              <a:buFont typeface="Wingdings" panose="05000000000000000000" pitchFamily="2" charset="2"/>
              <a:buChar char="ü"/>
            </a:pPr>
            <a:r>
              <a:rPr lang="pt-BR" sz="1600" b="1" dirty="0">
                <a:cs typeface="Arial" panose="020B0604020202020204" pitchFamily="34" charset="0"/>
              </a:rPr>
              <a:t>Motivo</a:t>
            </a:r>
            <a:r>
              <a:rPr lang="pt-BR" sz="1600" dirty="0">
                <a:cs typeface="Arial" panose="020B0604020202020204" pitchFamily="34" charset="0"/>
              </a:rPr>
              <a:t>: não constituição do CAE ou mandato vencido ou suspenso</a:t>
            </a:r>
          </a:p>
          <a:p>
            <a:pPr algn="just"/>
            <a:r>
              <a:rPr lang="pt-BR" sz="1600" u="sng" dirty="0">
                <a:cs typeface="Arial" panose="020B0604020202020204" pitchFamily="34" charset="0"/>
              </a:rPr>
              <a:t>Quando</a:t>
            </a:r>
            <a:r>
              <a:rPr lang="pt-BR" sz="1600" dirty="0">
                <a:cs typeface="Arial" panose="020B0604020202020204" pitchFamily="34" charset="0"/>
              </a:rPr>
              <a:t>: </a:t>
            </a:r>
            <a:r>
              <a:rPr lang="pt-BR" sz="1600" dirty="0">
                <a:solidFill>
                  <a:srgbClr val="000000"/>
                </a:solidFill>
                <a:effectLst/>
                <a:ea typeface="Calibri" panose="020F0502020204030204" pitchFamily="34" charset="0"/>
              </a:rPr>
              <a:t>a suspensão ocorrerá a partir </a:t>
            </a:r>
            <a:r>
              <a:rPr lang="pt-BR" sz="1600" dirty="0">
                <a:solidFill>
                  <a:srgbClr val="000000"/>
                </a:solidFill>
                <a:effectLst/>
                <a:ea typeface="Times New Roman" panose="02020603050405020304" pitchFamily="18" charset="0"/>
              </a:rPr>
              <a:t>do repasse subsequente </a:t>
            </a:r>
            <a:r>
              <a:rPr lang="pt-BR" sz="1600" dirty="0">
                <a:solidFill>
                  <a:srgbClr val="000000"/>
                </a:solidFill>
                <a:effectLst/>
                <a:ea typeface="Calibri" panose="020F0502020204030204" pitchFamily="34" charset="0"/>
              </a:rPr>
              <a:t>à data em que a situação do mandato do Conselho for registrada nos Sistemas do FNDE como vencido ou suspenso.</a:t>
            </a:r>
            <a:endParaRPr lang="pt-BR" sz="1600" dirty="0">
              <a:cs typeface="Arial" panose="020B0604020202020204" pitchFamily="34" charset="0"/>
            </a:endParaRPr>
          </a:p>
          <a:p>
            <a:pPr algn="just"/>
            <a:endParaRPr lang="pt-BR" sz="1600" dirty="0">
              <a:cs typeface="Arial" panose="020B0604020202020204" pitchFamily="34" charset="0"/>
            </a:endParaRPr>
          </a:p>
          <a:p>
            <a:pPr marL="285750" indent="-285750" algn="just">
              <a:buFont typeface="Wingdings" panose="05000000000000000000" pitchFamily="2" charset="2"/>
              <a:buChar char="ü"/>
            </a:pPr>
            <a:r>
              <a:rPr lang="pt-BR" sz="1600" b="1" dirty="0">
                <a:cs typeface="Arial" panose="020B0604020202020204" pitchFamily="34" charset="0"/>
              </a:rPr>
              <a:t>Motivo</a:t>
            </a:r>
            <a:r>
              <a:rPr lang="pt-BR" sz="1600" dirty="0">
                <a:cs typeface="Arial" panose="020B0604020202020204" pitchFamily="34" charset="0"/>
              </a:rPr>
              <a:t>: prestação de contas do PNAE em situação de inadimplência</a:t>
            </a:r>
          </a:p>
          <a:p>
            <a:pPr algn="just"/>
            <a:r>
              <a:rPr lang="pt-BR" sz="1600" u="sng" dirty="0">
                <a:cs typeface="Arial" panose="020B0604020202020204" pitchFamily="34" charset="0"/>
              </a:rPr>
              <a:t>Quando</a:t>
            </a:r>
            <a:r>
              <a:rPr lang="pt-BR" sz="1600" dirty="0">
                <a:cs typeface="Arial" panose="020B0604020202020204" pitchFamily="34" charset="0"/>
              </a:rPr>
              <a:t>: </a:t>
            </a:r>
            <a:r>
              <a:rPr lang="pt-BR" sz="1600" dirty="0">
                <a:solidFill>
                  <a:srgbClr val="000000"/>
                </a:solidFill>
                <a:effectLst/>
                <a:ea typeface="Calibri" panose="020F0502020204030204" pitchFamily="34" charset="0"/>
              </a:rPr>
              <a:t>a suspensão ocorrerá a partir do 1º dia do mês subsequente ao mês em que a situação da Obrigação de Prestar Contas for considerada inadimplente no </a:t>
            </a:r>
            <a:r>
              <a:rPr lang="pt-BR" sz="1600" dirty="0" err="1">
                <a:solidFill>
                  <a:srgbClr val="000000"/>
                </a:solidFill>
                <a:effectLst/>
                <a:ea typeface="Calibri" panose="020F0502020204030204" pitchFamily="34" charset="0"/>
              </a:rPr>
              <a:t>SiGPC</a:t>
            </a:r>
            <a:r>
              <a:rPr lang="pt-BR" sz="1600" dirty="0">
                <a:solidFill>
                  <a:srgbClr val="000000"/>
                </a:solidFill>
                <a:effectLst/>
                <a:ea typeface="Calibri" panose="020F0502020204030204" pitchFamily="34" charset="0"/>
              </a:rPr>
              <a:t> Contas Online</a:t>
            </a:r>
          </a:p>
          <a:p>
            <a:pPr algn="just"/>
            <a:endParaRPr lang="pt-BR" sz="1600" dirty="0">
              <a:solidFill>
                <a:srgbClr val="000000"/>
              </a:solidFill>
              <a:effectLst/>
              <a:ea typeface="Calibri" panose="020F0502020204030204" pitchFamily="34" charset="0"/>
            </a:endParaRPr>
          </a:p>
          <a:p>
            <a:pPr marL="285750" indent="-285750" algn="just">
              <a:buFont typeface="Wingdings" panose="05000000000000000000" pitchFamily="2" charset="2"/>
              <a:buChar char="ü"/>
            </a:pPr>
            <a:r>
              <a:rPr lang="pt-BR" sz="1600" b="1" dirty="0">
                <a:cs typeface="Arial" panose="020B0604020202020204" pitchFamily="34" charset="0"/>
              </a:rPr>
              <a:t>Motivo</a:t>
            </a:r>
            <a:r>
              <a:rPr lang="pt-BR" sz="1600" dirty="0">
                <a:cs typeface="Arial" panose="020B0604020202020204" pitchFamily="34" charset="0"/>
              </a:rPr>
              <a:t>: não tiver cadastrado o Responsável Técnico pelo Programa em Sistema do FNDE, conforme previsto no art. 15, desta Resolução.</a:t>
            </a:r>
          </a:p>
          <a:p>
            <a:pPr algn="just"/>
            <a:r>
              <a:rPr lang="pt-BR" sz="1600" u="sng" dirty="0">
                <a:cs typeface="Arial" panose="020B0604020202020204" pitchFamily="34" charset="0"/>
              </a:rPr>
              <a:t>Quando</a:t>
            </a:r>
            <a:r>
              <a:rPr lang="pt-BR" sz="1600" dirty="0">
                <a:cs typeface="Arial" panose="020B0604020202020204" pitchFamily="34" charset="0"/>
              </a:rPr>
              <a:t>: </a:t>
            </a:r>
            <a:r>
              <a:rPr lang="pt-BR" sz="1600" dirty="0">
                <a:solidFill>
                  <a:srgbClr val="000000"/>
                </a:solidFill>
                <a:effectLst/>
                <a:ea typeface="Calibri" panose="020F0502020204030204" pitchFamily="34" charset="0"/>
              </a:rPr>
              <a:t>a suspensão dos recursos ocorrerá a partir da data em que for identificado que não há cadastro do responsável técnico pelo Programa nos Sistemas do FNDE.</a:t>
            </a:r>
            <a:endParaRPr lang="pt-BR" sz="1600" dirty="0">
              <a:cs typeface="Arial" panose="020B0604020202020204" pitchFamily="34" charset="0"/>
            </a:endParaRPr>
          </a:p>
        </p:txBody>
      </p:sp>
      <p:sp>
        <p:nvSpPr>
          <p:cNvPr id="12" name="CaixaDeTexto 11">
            <a:extLst>
              <a:ext uri="{FF2B5EF4-FFF2-40B4-BE49-F238E27FC236}">
                <a16:creationId xmlns:a16="http://schemas.microsoft.com/office/drawing/2014/main" id="{390AC303-6B7E-4CDF-A9A4-4CF6A5AC6666}"/>
              </a:ext>
            </a:extLst>
          </p:cNvPr>
          <p:cNvSpPr txBox="1"/>
          <p:nvPr/>
        </p:nvSpPr>
        <p:spPr>
          <a:xfrm>
            <a:off x="2051720" y="4953942"/>
            <a:ext cx="6549621" cy="715581"/>
          </a:xfrm>
          <a:prstGeom prst="rect">
            <a:avLst/>
          </a:prstGeom>
          <a:noFill/>
          <a:ln w="12700">
            <a:solidFill>
              <a:srgbClr val="FFC000"/>
            </a:solidFill>
          </a:ln>
        </p:spPr>
        <p:txBody>
          <a:bodyPr wrap="square">
            <a:spAutoFit/>
          </a:bodyPr>
          <a:lstStyle/>
          <a:p>
            <a:pPr algn="just"/>
            <a:r>
              <a:rPr lang="pt-BR" sz="1350" dirty="0">
                <a:latin typeface="Arial" panose="020B0604020202020204" pitchFamily="34" charset="0"/>
                <a:cs typeface="Arial" panose="020B0604020202020204" pitchFamily="34" charset="0"/>
              </a:rPr>
              <a:t>§ 4º Ocorrendo a suspensão prevista neste artigo, o Estado, o Distrito Federal e o Município devem garantir o fornecimento da alimentação escolar, de acordo com o estabelecido no Inciso I do art. 17 da Lei nº 11.947/2009. </a:t>
            </a:r>
          </a:p>
        </p:txBody>
      </p:sp>
      <p:pic>
        <p:nvPicPr>
          <p:cNvPr id="13" name="Imagem 12">
            <a:extLst>
              <a:ext uri="{FF2B5EF4-FFF2-40B4-BE49-F238E27FC236}">
                <a16:creationId xmlns:a16="http://schemas.microsoft.com/office/drawing/2014/main" id="{10504FD1-0806-4A96-8607-C53EAFCBE910}"/>
              </a:ext>
            </a:extLst>
          </p:cNvPr>
          <p:cNvPicPr>
            <a:picLocks noChangeAspect="1"/>
          </p:cNvPicPr>
          <p:nvPr/>
        </p:nvPicPr>
        <p:blipFill>
          <a:blip r:embed="rId2"/>
          <a:stretch>
            <a:fillRect/>
          </a:stretch>
        </p:blipFill>
        <p:spPr>
          <a:xfrm>
            <a:off x="863391" y="4783641"/>
            <a:ext cx="798854" cy="1038104"/>
          </a:xfrm>
          <a:prstGeom prst="rect">
            <a:avLst/>
          </a:prstGeom>
        </p:spPr>
      </p:pic>
      <p:pic>
        <p:nvPicPr>
          <p:cNvPr id="11" name="Picture 7">
            <a:extLst>
              <a:ext uri="{FF2B5EF4-FFF2-40B4-BE49-F238E27FC236}">
                <a16:creationId xmlns:a16="http://schemas.microsoft.com/office/drawing/2014/main" id="{31B4D17F-9EDB-B29D-4B6D-EF53DCA13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ixaDeTexto 13">
            <a:extLst>
              <a:ext uri="{FF2B5EF4-FFF2-40B4-BE49-F238E27FC236}">
                <a16:creationId xmlns:a16="http://schemas.microsoft.com/office/drawing/2014/main" id="{A8DAD952-A53A-5B25-DBCC-257B04681A5E}"/>
              </a:ext>
            </a:extLst>
          </p:cNvPr>
          <p:cNvSpPr txBox="1"/>
          <p:nvPr/>
        </p:nvSpPr>
        <p:spPr>
          <a:xfrm>
            <a:off x="2364136" y="432699"/>
            <a:ext cx="5234510" cy="584775"/>
          </a:xfrm>
          <a:prstGeom prst="rect">
            <a:avLst/>
          </a:prstGeom>
          <a:noFill/>
        </p:spPr>
        <p:txBody>
          <a:bodyPr wrap="none" rtlCol="0">
            <a:spAutoFit/>
          </a:bodyPr>
          <a:lstStyle/>
          <a:p>
            <a:r>
              <a:rPr lang="pt-BR" sz="3200" b="1" i="1" dirty="0">
                <a:solidFill>
                  <a:srgbClr val="4BACC6">
                    <a:lumMod val="75000"/>
                  </a:srgbClr>
                </a:solidFill>
              </a:rPr>
              <a:t>PNAE - Suspensão do Repasse</a:t>
            </a:r>
          </a:p>
        </p:txBody>
      </p:sp>
      <p:sp>
        <p:nvSpPr>
          <p:cNvPr id="15" name="Line 14">
            <a:extLst>
              <a:ext uri="{FF2B5EF4-FFF2-40B4-BE49-F238E27FC236}">
                <a16:creationId xmlns:a16="http://schemas.microsoft.com/office/drawing/2014/main" id="{19ACE4CF-95C3-20CA-EFC4-572AEDD36681}"/>
              </a:ext>
            </a:extLst>
          </p:cNvPr>
          <p:cNvSpPr>
            <a:spLocks noChangeShapeType="1"/>
          </p:cNvSpPr>
          <p:nvPr/>
        </p:nvSpPr>
        <p:spPr bwMode="auto">
          <a:xfrm flipV="1">
            <a:off x="2450252" y="980728"/>
            <a:ext cx="6693748" cy="43223"/>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pic>
        <p:nvPicPr>
          <p:cNvPr id="16" name="Imagem 15">
            <a:extLst>
              <a:ext uri="{FF2B5EF4-FFF2-40B4-BE49-F238E27FC236}">
                <a16:creationId xmlns:a16="http://schemas.microsoft.com/office/drawing/2014/main" id="{0C68BA9C-139F-3C76-AE95-F960070CC06F}"/>
              </a:ext>
            </a:extLst>
          </p:cNvPr>
          <p:cNvPicPr>
            <a:picLocks noChangeAspect="1"/>
          </p:cNvPicPr>
          <p:nvPr/>
        </p:nvPicPr>
        <p:blipFill>
          <a:blip r:embed="rId4"/>
          <a:stretch>
            <a:fillRect/>
          </a:stretch>
        </p:blipFill>
        <p:spPr>
          <a:xfrm>
            <a:off x="1" y="9861"/>
            <a:ext cx="3347864" cy="2805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3EFFD012-C122-4606-9DBA-11DA711B026A}"/>
              </a:ext>
            </a:extLst>
          </p:cNvPr>
          <p:cNvSpPr txBox="1"/>
          <p:nvPr/>
        </p:nvSpPr>
        <p:spPr>
          <a:xfrm>
            <a:off x="973395" y="1459694"/>
            <a:ext cx="7910267" cy="830997"/>
          </a:xfrm>
          <a:prstGeom prst="rect">
            <a:avLst/>
          </a:prstGeom>
          <a:noFill/>
        </p:spPr>
        <p:txBody>
          <a:bodyPr wrap="square">
            <a:spAutoFit/>
          </a:bodyPr>
          <a:lstStyle/>
          <a:p>
            <a:pPr marL="285750" indent="-285750">
              <a:buFont typeface="Wingdings" panose="05000000000000000000" pitchFamily="2" charset="2"/>
              <a:buChar char="ü"/>
            </a:pPr>
            <a:r>
              <a:rPr lang="pt-BR" sz="1600" b="1" dirty="0">
                <a:cs typeface="Arial" panose="020B0604020202020204" pitchFamily="34" charset="0"/>
              </a:rPr>
              <a:t>Motivo</a:t>
            </a:r>
            <a:r>
              <a:rPr lang="pt-BR" sz="1600" dirty="0">
                <a:cs typeface="Arial" panose="020B0604020202020204" pitchFamily="34" charset="0"/>
              </a:rPr>
              <a:t>: constituição do CAE e mandato do CAE vigente; </a:t>
            </a:r>
          </a:p>
          <a:p>
            <a:r>
              <a:rPr lang="pt-BR" sz="1600" u="sng" dirty="0">
                <a:cs typeface="Arial" panose="020B0604020202020204" pitchFamily="34" charset="0"/>
              </a:rPr>
              <a:t>Quando: </a:t>
            </a:r>
            <a:r>
              <a:rPr lang="pt-BR" sz="1600" dirty="0">
                <a:cs typeface="Arial" panose="020B0604020202020204" pitchFamily="34" charset="0"/>
              </a:rPr>
              <a:t>A </a:t>
            </a:r>
            <a:r>
              <a:rPr lang="pt-BR" sz="1600" dirty="0" err="1">
                <a:cs typeface="Arial" panose="020B0604020202020204" pitchFamily="34" charset="0"/>
              </a:rPr>
              <a:t>EEx</a:t>
            </a:r>
            <a:r>
              <a:rPr lang="pt-BR" sz="1600" dirty="0">
                <a:cs typeface="Arial" panose="020B0604020202020204" pitchFamily="34" charset="0"/>
              </a:rPr>
              <a:t> fará jus aos pagamentos das parcelas a partir da data de nomeação dos membros do CAE. </a:t>
            </a:r>
          </a:p>
        </p:txBody>
      </p:sp>
      <p:sp>
        <p:nvSpPr>
          <p:cNvPr id="8" name="CaixaDeTexto 7">
            <a:extLst>
              <a:ext uri="{FF2B5EF4-FFF2-40B4-BE49-F238E27FC236}">
                <a16:creationId xmlns:a16="http://schemas.microsoft.com/office/drawing/2014/main" id="{B861E628-8F19-4D0D-82DE-DBB29B044DF8}"/>
              </a:ext>
            </a:extLst>
          </p:cNvPr>
          <p:cNvSpPr txBox="1"/>
          <p:nvPr/>
        </p:nvSpPr>
        <p:spPr>
          <a:xfrm>
            <a:off x="5940152" y="955919"/>
            <a:ext cx="3354437" cy="300082"/>
          </a:xfrm>
          <a:prstGeom prst="rect">
            <a:avLst/>
          </a:prstGeom>
          <a:noFill/>
        </p:spPr>
        <p:txBody>
          <a:bodyPr wrap="square" rtlCol="0">
            <a:spAutoFit/>
          </a:bodyPr>
          <a:lstStyle/>
          <a:p>
            <a:r>
              <a:rPr lang="pt-BR" sz="1350" b="1" dirty="0">
                <a:latin typeface="Arial" panose="020B0604020202020204" pitchFamily="34" charset="0"/>
                <a:cs typeface="Arial" panose="020B0604020202020204" pitchFamily="34" charset="0"/>
              </a:rPr>
              <a:t>Resolução CD/FNDE nº 6/2020, Art. 57</a:t>
            </a:r>
          </a:p>
        </p:txBody>
      </p:sp>
      <p:sp>
        <p:nvSpPr>
          <p:cNvPr id="15" name="CaixaDeTexto 14">
            <a:extLst>
              <a:ext uri="{FF2B5EF4-FFF2-40B4-BE49-F238E27FC236}">
                <a16:creationId xmlns:a16="http://schemas.microsoft.com/office/drawing/2014/main" id="{57971DC8-198C-4A1E-BA83-7DF6632E8FDB}"/>
              </a:ext>
            </a:extLst>
          </p:cNvPr>
          <p:cNvSpPr txBox="1"/>
          <p:nvPr/>
        </p:nvSpPr>
        <p:spPr>
          <a:xfrm>
            <a:off x="973394" y="2228671"/>
            <a:ext cx="7910267" cy="3139321"/>
          </a:xfrm>
          <a:prstGeom prst="rect">
            <a:avLst/>
          </a:prstGeom>
          <a:noFill/>
        </p:spPr>
        <p:txBody>
          <a:bodyPr wrap="square">
            <a:spAutoFit/>
          </a:bodyPr>
          <a:lstStyle/>
          <a:p>
            <a:pPr marL="285750" indent="-285750" algn="just">
              <a:buFont typeface="Wingdings" panose="05000000000000000000" pitchFamily="2" charset="2"/>
              <a:buChar char="ü"/>
            </a:pPr>
            <a:r>
              <a:rPr lang="pt-BR" sz="1600" b="1" dirty="0">
                <a:cs typeface="Arial" panose="020B0604020202020204" pitchFamily="34" charset="0"/>
              </a:rPr>
              <a:t>Motivo</a:t>
            </a:r>
            <a:r>
              <a:rPr lang="pt-BR" sz="1600" dirty="0">
                <a:cs typeface="Arial" panose="020B0604020202020204" pitchFamily="34" charset="0"/>
              </a:rPr>
              <a:t>: regularizada a situação de inadimplência da prestação de contas do PNAE; </a:t>
            </a:r>
          </a:p>
          <a:p>
            <a:pPr algn="just"/>
            <a:r>
              <a:rPr lang="pt-BR" sz="1600" u="sng" dirty="0">
                <a:cs typeface="Arial" panose="020B0604020202020204" pitchFamily="34" charset="0"/>
              </a:rPr>
              <a:t>Quando</a:t>
            </a:r>
            <a:r>
              <a:rPr lang="pt-BR" sz="1600" dirty="0">
                <a:cs typeface="Arial" panose="020B0604020202020204" pitchFamily="34" charset="0"/>
              </a:rPr>
              <a:t>: A </a:t>
            </a:r>
            <a:r>
              <a:rPr lang="pt-BR" sz="1600" dirty="0" err="1">
                <a:cs typeface="Arial" panose="020B0604020202020204" pitchFamily="34" charset="0"/>
              </a:rPr>
              <a:t>EEx</a:t>
            </a:r>
            <a:r>
              <a:rPr lang="pt-BR" sz="1600" dirty="0">
                <a:cs typeface="Arial" panose="020B0604020202020204" pitchFamily="34" charset="0"/>
              </a:rPr>
              <a:t> fará jus aos pagamentos das parcelas a partir do mês em que a documentação de regularização for protocolizada ou inserida em Sistemas do FNDE, desde que seja até ao último dia útil do mês de outubro do ano em curso, condicionadas à disponibilidade orçamentária e financeira</a:t>
            </a:r>
          </a:p>
          <a:p>
            <a:pPr marL="742950" lvl="1" indent="-285750" algn="just">
              <a:buFontTx/>
              <a:buChar char="-"/>
            </a:pPr>
            <a:r>
              <a:rPr lang="pt-BR" sz="1600" dirty="0">
                <a:cs typeface="Arial" panose="020B0604020202020204" pitchFamily="34" charset="0"/>
              </a:rPr>
              <a:t>Possibilidade de pagamento retroativo: enviar Parecer do CAE atestando o fornecimento de AE durante o período de suspensão</a:t>
            </a:r>
          </a:p>
          <a:p>
            <a:pPr lvl="1" algn="just"/>
            <a:endParaRPr lang="pt-BR" sz="1600" dirty="0">
              <a:solidFill>
                <a:srgbClr val="FF0000"/>
              </a:solidFill>
              <a:cs typeface="Arial" panose="020B0604020202020204" pitchFamily="34" charset="0"/>
            </a:endParaRPr>
          </a:p>
          <a:p>
            <a:pPr marL="285750" indent="-285750" algn="just">
              <a:buFont typeface="Wingdings" panose="05000000000000000000" pitchFamily="2" charset="2"/>
              <a:buChar char="ü"/>
            </a:pPr>
            <a:r>
              <a:rPr lang="pt-BR" sz="1600" b="1" dirty="0">
                <a:cs typeface="Arial" panose="020B0604020202020204" pitchFamily="34" charset="0"/>
              </a:rPr>
              <a:t>Motivo</a:t>
            </a:r>
            <a:r>
              <a:rPr lang="pt-BR" sz="1600" dirty="0">
                <a:cs typeface="Arial" panose="020B0604020202020204" pitchFamily="34" charset="0"/>
              </a:rPr>
              <a:t>: </a:t>
            </a:r>
            <a:r>
              <a:rPr lang="pt-BR" sz="1600" dirty="0"/>
              <a:t>for identificado o cadastro do RT </a:t>
            </a:r>
          </a:p>
          <a:p>
            <a:pPr algn="just"/>
            <a:r>
              <a:rPr lang="pt-BR" sz="1600" u="sng" dirty="0">
                <a:cs typeface="Arial" panose="020B0604020202020204" pitchFamily="34" charset="0"/>
              </a:rPr>
              <a:t>Quando</a:t>
            </a:r>
            <a:r>
              <a:rPr lang="pt-BR" sz="1600" dirty="0">
                <a:cs typeface="Arial" panose="020B0604020202020204" pitchFamily="34" charset="0"/>
              </a:rPr>
              <a:t>: </a:t>
            </a:r>
            <a:r>
              <a:rPr lang="pt-BR" sz="1600" dirty="0"/>
              <a:t>a </a:t>
            </a:r>
            <a:r>
              <a:rPr lang="pt-BR" sz="1600" dirty="0" err="1"/>
              <a:t>EEx</a:t>
            </a:r>
            <a:r>
              <a:rPr lang="pt-BR" sz="1600" dirty="0"/>
              <a:t> fará jus aos pagamentos das parcelas a partir da data de vinculação da RT à </a:t>
            </a:r>
            <a:r>
              <a:rPr lang="pt-BR" sz="1600" dirty="0" err="1"/>
              <a:t>EEx</a:t>
            </a:r>
            <a:endParaRPr lang="pt-BR" sz="1600" dirty="0"/>
          </a:p>
          <a:p>
            <a:pPr algn="just"/>
            <a:endParaRPr lang="pt-BR" sz="1600" dirty="0">
              <a:solidFill>
                <a:srgbClr val="FF0000"/>
              </a:solidFill>
              <a:cs typeface="Arial" panose="020B0604020202020204" pitchFamily="34" charset="0"/>
            </a:endParaRPr>
          </a:p>
        </p:txBody>
      </p:sp>
      <p:sp>
        <p:nvSpPr>
          <p:cNvPr id="17" name="CaixaDeTexto 16">
            <a:extLst>
              <a:ext uri="{FF2B5EF4-FFF2-40B4-BE49-F238E27FC236}">
                <a16:creationId xmlns:a16="http://schemas.microsoft.com/office/drawing/2014/main" id="{599C1FB2-E41F-4CFD-8808-24B3281F0623}"/>
              </a:ext>
            </a:extLst>
          </p:cNvPr>
          <p:cNvSpPr txBox="1"/>
          <p:nvPr/>
        </p:nvSpPr>
        <p:spPr>
          <a:xfrm>
            <a:off x="2107471" y="5302193"/>
            <a:ext cx="5771102" cy="507831"/>
          </a:xfrm>
          <a:prstGeom prst="rect">
            <a:avLst/>
          </a:prstGeom>
          <a:noFill/>
        </p:spPr>
        <p:txBody>
          <a:bodyPr wrap="square">
            <a:spAutoFit/>
          </a:bodyPr>
          <a:lstStyle/>
          <a:p>
            <a:pPr algn="just"/>
            <a:r>
              <a:rPr lang="pt-BR" sz="1350" dirty="0">
                <a:latin typeface="Arial" panose="020B0604020202020204" pitchFamily="34" charset="0"/>
                <a:cs typeface="Arial" panose="020B0604020202020204" pitchFamily="34" charset="0"/>
              </a:rPr>
              <a:t>A liberação dos repasses dos recursos suspensos não abrangerá recursos financeiros de exercícios anteriores.</a:t>
            </a:r>
          </a:p>
        </p:txBody>
      </p:sp>
      <p:pic>
        <p:nvPicPr>
          <p:cNvPr id="12" name="Picture 7">
            <a:extLst>
              <a:ext uri="{FF2B5EF4-FFF2-40B4-BE49-F238E27FC236}">
                <a16:creationId xmlns:a16="http://schemas.microsoft.com/office/drawing/2014/main" id="{822B46CF-4C20-5E1B-5B21-ABB6B4CBF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33" t="61375" r="20781" b="27251"/>
          <a:stretch>
            <a:fillRect/>
          </a:stretch>
        </p:blipFill>
        <p:spPr bwMode="auto">
          <a:xfrm>
            <a:off x="4325" y="6084726"/>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ixaDeTexto 13">
            <a:extLst>
              <a:ext uri="{FF2B5EF4-FFF2-40B4-BE49-F238E27FC236}">
                <a16:creationId xmlns:a16="http://schemas.microsoft.com/office/drawing/2014/main" id="{7A0BA4AA-CCCB-7B02-AD01-7D7EDC023026}"/>
              </a:ext>
            </a:extLst>
          </p:cNvPr>
          <p:cNvSpPr txBox="1"/>
          <p:nvPr/>
        </p:nvSpPr>
        <p:spPr>
          <a:xfrm>
            <a:off x="2364136" y="432699"/>
            <a:ext cx="6369757" cy="461665"/>
          </a:xfrm>
          <a:prstGeom prst="rect">
            <a:avLst/>
          </a:prstGeom>
          <a:noFill/>
        </p:spPr>
        <p:txBody>
          <a:bodyPr wrap="none" rtlCol="0">
            <a:spAutoFit/>
          </a:bodyPr>
          <a:lstStyle/>
          <a:p>
            <a:r>
              <a:rPr lang="pt-BR" sz="2400" b="1" i="1" dirty="0">
                <a:solidFill>
                  <a:srgbClr val="4BACC6">
                    <a:lumMod val="75000"/>
                  </a:srgbClr>
                </a:solidFill>
              </a:rPr>
              <a:t>PNAE - Restabelecimento de recursos financeiros</a:t>
            </a:r>
          </a:p>
        </p:txBody>
      </p:sp>
      <p:sp>
        <p:nvSpPr>
          <p:cNvPr id="16" name="Line 14">
            <a:extLst>
              <a:ext uri="{FF2B5EF4-FFF2-40B4-BE49-F238E27FC236}">
                <a16:creationId xmlns:a16="http://schemas.microsoft.com/office/drawing/2014/main" id="{A67932C1-C551-708B-3621-6F36CC17E4AA}"/>
              </a:ext>
            </a:extLst>
          </p:cNvPr>
          <p:cNvSpPr>
            <a:spLocks noChangeShapeType="1"/>
          </p:cNvSpPr>
          <p:nvPr/>
        </p:nvSpPr>
        <p:spPr bwMode="auto">
          <a:xfrm flipV="1">
            <a:off x="2450252" y="980728"/>
            <a:ext cx="6693748" cy="43223"/>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pic>
        <p:nvPicPr>
          <p:cNvPr id="19" name="Imagem 18">
            <a:extLst>
              <a:ext uri="{FF2B5EF4-FFF2-40B4-BE49-F238E27FC236}">
                <a16:creationId xmlns:a16="http://schemas.microsoft.com/office/drawing/2014/main" id="{F45EA613-D25D-CE2C-001A-AB72AA3A4D10}"/>
              </a:ext>
            </a:extLst>
          </p:cNvPr>
          <p:cNvPicPr>
            <a:picLocks noChangeAspect="1"/>
          </p:cNvPicPr>
          <p:nvPr/>
        </p:nvPicPr>
        <p:blipFill>
          <a:blip r:embed="rId3"/>
          <a:stretch>
            <a:fillRect/>
          </a:stretch>
        </p:blipFill>
        <p:spPr>
          <a:xfrm>
            <a:off x="1" y="9861"/>
            <a:ext cx="3347864" cy="280513"/>
          </a:xfrm>
          <a:prstGeom prst="rect">
            <a:avLst/>
          </a:prstGeom>
        </p:spPr>
      </p:pic>
      <p:pic>
        <p:nvPicPr>
          <p:cNvPr id="3" name="Gráfico 2" descr="Lâmpada com preenchimento sólido">
            <a:extLst>
              <a:ext uri="{FF2B5EF4-FFF2-40B4-BE49-F238E27FC236}">
                <a16:creationId xmlns:a16="http://schemas.microsoft.com/office/drawing/2014/main" id="{577B5635-0666-FED0-7D0D-C7EF99D0626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35696" y="5366319"/>
            <a:ext cx="377093" cy="360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84151579-CE1F-4507-A7F2-A8F3CE132D34}"/>
              </a:ext>
            </a:extLst>
          </p:cNvPr>
          <p:cNvSpPr txBox="1"/>
          <p:nvPr/>
        </p:nvSpPr>
        <p:spPr>
          <a:xfrm>
            <a:off x="4139952" y="1050411"/>
            <a:ext cx="5027493" cy="300082"/>
          </a:xfrm>
          <a:prstGeom prst="rect">
            <a:avLst/>
          </a:prstGeom>
          <a:noFill/>
        </p:spPr>
        <p:txBody>
          <a:bodyPr wrap="square" rtlCol="0">
            <a:spAutoFit/>
          </a:bodyPr>
          <a:lstStyle/>
          <a:p>
            <a:r>
              <a:rPr lang="pt-BR" sz="1350" b="1" dirty="0">
                <a:latin typeface="Arial" panose="020B0604020202020204" pitchFamily="34" charset="0"/>
                <a:cs typeface="Arial" panose="020B0604020202020204" pitchFamily="34" charset="0"/>
              </a:rPr>
              <a:t>Resolução CD/FNDE nº 6/2020, Art. 29, §1º; Art. 47 e Art. 55</a:t>
            </a:r>
          </a:p>
        </p:txBody>
      </p:sp>
      <p:sp>
        <p:nvSpPr>
          <p:cNvPr id="10" name="CaixaDeTexto 9">
            <a:extLst>
              <a:ext uri="{FF2B5EF4-FFF2-40B4-BE49-F238E27FC236}">
                <a16:creationId xmlns:a16="http://schemas.microsoft.com/office/drawing/2014/main" id="{D9E4B765-7A40-417F-BDBC-C00A4BCDF4DD}"/>
              </a:ext>
            </a:extLst>
          </p:cNvPr>
          <p:cNvSpPr txBox="1"/>
          <p:nvPr/>
        </p:nvSpPr>
        <p:spPr>
          <a:xfrm>
            <a:off x="863391" y="1474619"/>
            <a:ext cx="7737950" cy="4555093"/>
          </a:xfrm>
          <a:prstGeom prst="rect">
            <a:avLst/>
          </a:prstGeom>
          <a:noFill/>
        </p:spPr>
        <p:txBody>
          <a:bodyPr wrap="square">
            <a:spAutoFit/>
          </a:bodyPr>
          <a:lstStyle/>
          <a:p>
            <a:pPr marL="285750" indent="-285750" algn="just">
              <a:buFont typeface="Wingdings" panose="05000000000000000000" pitchFamily="2" charset="2"/>
              <a:buChar char="ü"/>
            </a:pPr>
            <a:r>
              <a:rPr lang="pt-BR" sz="1400" b="1" u="sng" dirty="0">
                <a:cs typeface="Arial" panose="020B0604020202020204" pitchFamily="34" charset="0"/>
              </a:rPr>
              <a:t>Dedução ou Desconto</a:t>
            </a:r>
            <a:r>
              <a:rPr lang="pt-BR" sz="1400" dirty="0">
                <a:cs typeface="Arial" panose="020B0604020202020204" pitchFamily="34" charset="0"/>
              </a:rPr>
              <a:t>: </a:t>
            </a:r>
          </a:p>
          <a:p>
            <a:pPr algn="just"/>
            <a:r>
              <a:rPr lang="pt-BR" sz="1400" u="sng" dirty="0">
                <a:cs typeface="Arial" panose="020B0604020202020204" pitchFamily="34" charset="0"/>
              </a:rPr>
              <a:t>Quando: </a:t>
            </a:r>
            <a:r>
              <a:rPr lang="pt-BR" sz="1400" dirty="0">
                <a:cs typeface="Arial" panose="020B0604020202020204" pitchFamily="34" charset="0"/>
              </a:rPr>
              <a:t>ocorre no ano do atendimento;</a:t>
            </a:r>
          </a:p>
          <a:p>
            <a:pPr algn="just"/>
            <a:r>
              <a:rPr lang="pt-BR" sz="1400" u="sng" dirty="0">
                <a:cs typeface="Arial" panose="020B0604020202020204" pitchFamily="34" charset="0"/>
              </a:rPr>
              <a:t>Forma: </a:t>
            </a:r>
            <a:r>
              <a:rPr lang="pt-BR" sz="1400" dirty="0">
                <a:cs typeface="Arial" panose="020B0604020202020204" pitchFamily="34" charset="0"/>
              </a:rPr>
              <a:t>automática, efetuada pelo FNDE;</a:t>
            </a:r>
          </a:p>
          <a:p>
            <a:pPr algn="just"/>
            <a:r>
              <a:rPr lang="pt-BR" sz="1400" u="sng" dirty="0">
                <a:cs typeface="Arial" panose="020B0604020202020204" pitchFamily="34" charset="0"/>
              </a:rPr>
              <a:t>Situações: </a:t>
            </a:r>
            <a:r>
              <a:rPr lang="pt-BR" sz="1400" dirty="0">
                <a:cs typeface="Arial" panose="020B0604020202020204" pitchFamily="34" charset="0"/>
              </a:rPr>
              <a:t>saldo excedente; parcela retida; exclusão de escola quando já houver ocorrido pagamento; suspensão de delegação de rede quando já houver ocorrido pagamento.</a:t>
            </a:r>
          </a:p>
          <a:p>
            <a:pPr algn="just"/>
            <a:endParaRPr lang="pt-BR" sz="1400" dirty="0">
              <a:cs typeface="Arial" panose="020B0604020202020204" pitchFamily="34" charset="0"/>
            </a:endParaRPr>
          </a:p>
          <a:p>
            <a:pPr marL="285750" indent="-285750" algn="just">
              <a:buFont typeface="Wingdings" panose="05000000000000000000" pitchFamily="2" charset="2"/>
              <a:buChar char="ü"/>
            </a:pPr>
            <a:r>
              <a:rPr lang="pt-BR" sz="1400" b="1" u="sng" dirty="0">
                <a:cs typeface="Arial" panose="020B0604020202020204" pitchFamily="34" charset="0"/>
              </a:rPr>
              <a:t>Devolução</a:t>
            </a:r>
            <a:r>
              <a:rPr lang="pt-BR" sz="1400" dirty="0">
                <a:cs typeface="Arial" panose="020B0604020202020204" pitchFamily="34" charset="0"/>
              </a:rPr>
              <a:t>: </a:t>
            </a:r>
          </a:p>
          <a:p>
            <a:pPr algn="just"/>
            <a:r>
              <a:rPr lang="pt-BR" sz="1400" u="sng" dirty="0">
                <a:cs typeface="Arial" panose="020B0604020202020204" pitchFamily="34" charset="0"/>
              </a:rPr>
              <a:t>Quando: </a:t>
            </a:r>
            <a:r>
              <a:rPr lang="pt-BR" sz="1400" dirty="0">
                <a:cs typeface="Arial" panose="020B0604020202020204" pitchFamily="34" charset="0"/>
              </a:rPr>
              <a:t>geralmente, </a:t>
            </a:r>
            <a:r>
              <a:rPr lang="pt-BR" sz="1400" dirty="0">
                <a:effectLst/>
                <a:ea typeface="Calibri" panose="020F0502020204030204" pitchFamily="34" charset="0"/>
              </a:rPr>
              <a:t>se dá após análise técnica e financeira da prestação de contas enviada pela Entidade Executora, em que o FNDE identifica que a execução do Programa se deu em desacordo com a legislação vigente, gerando, assim, débito apurado;</a:t>
            </a:r>
          </a:p>
          <a:p>
            <a:pPr algn="just"/>
            <a:r>
              <a:rPr lang="pt-BR" sz="1400" u="sng" dirty="0">
                <a:ea typeface="Calibri" panose="020F0502020204030204" pitchFamily="34" charset="0"/>
              </a:rPr>
              <a:t>Forma: </a:t>
            </a:r>
            <a:r>
              <a:rPr lang="pt-BR" sz="1400" dirty="0">
                <a:ea typeface="Calibri" panose="020F0502020204030204" pitchFamily="34" charset="0"/>
              </a:rPr>
              <a:t>p</a:t>
            </a:r>
            <a:r>
              <a:rPr lang="pt-BR" sz="1400" dirty="0">
                <a:effectLst/>
                <a:ea typeface="Calibri" panose="020F0502020204030204" pitchFamily="34" charset="0"/>
              </a:rPr>
              <a:t>or meio de GRU, atualizado monetariamente pelo Selic, até a data em que for realizado o recolhimento, e a quitação ou a suspensão da inadimplência se dará com a suficiência do valor recolhido, em conformidade com o Sistema Débito/TCU;</a:t>
            </a:r>
            <a:endParaRPr lang="pt-BR" sz="1400" dirty="0">
              <a:cs typeface="Arial" panose="020B0604020202020204" pitchFamily="34" charset="0"/>
            </a:endParaRPr>
          </a:p>
          <a:p>
            <a:pPr algn="just"/>
            <a:r>
              <a:rPr lang="pt-BR" sz="1400" u="sng" dirty="0">
                <a:cs typeface="Arial" panose="020B0604020202020204" pitchFamily="34" charset="0"/>
              </a:rPr>
              <a:t>Situações: </a:t>
            </a:r>
            <a:r>
              <a:rPr lang="pt-BR" sz="1400" dirty="0">
                <a:effectLst/>
                <a:ea typeface="Calibri" panose="020F0502020204030204" pitchFamily="34" charset="0"/>
              </a:rPr>
              <a:t>aquisição de gêneros alimentícios proibidos; aquisição de alimentos processados e </a:t>
            </a:r>
            <a:r>
              <a:rPr lang="pt-BR" sz="1400" dirty="0" err="1">
                <a:effectLst/>
                <a:ea typeface="Calibri" panose="020F0502020204030204" pitchFamily="34" charset="0"/>
              </a:rPr>
              <a:t>ultraprocessados</a:t>
            </a:r>
            <a:r>
              <a:rPr lang="pt-BR" sz="1400" dirty="0">
                <a:effectLst/>
                <a:ea typeface="Calibri" panose="020F0502020204030204" pitchFamily="34" charset="0"/>
              </a:rPr>
              <a:t> acima do limite máximo de 20%; aquisição de ingredientes culinários processados acima do limite máximo de 5%; não cumprimento do percentual mínimo de 30% de aquisições diretas da agricultura familiar; não oferta da alimentação escolar nos 200 dias letivos; despesa não comprovada; aquisição de item diverso de gêneros alimentícios; não aplicação financeira dos recursos financeiros federais  </a:t>
            </a:r>
            <a:endParaRPr lang="pt-BR" sz="1400" dirty="0">
              <a:cs typeface="Arial" panose="020B0604020202020204" pitchFamily="34" charset="0"/>
            </a:endParaRPr>
          </a:p>
          <a:p>
            <a:pPr algn="just"/>
            <a:endParaRPr lang="pt-BR" sz="1600" dirty="0">
              <a:cs typeface="Arial" panose="020B0604020202020204" pitchFamily="34" charset="0"/>
            </a:endParaRPr>
          </a:p>
        </p:txBody>
      </p:sp>
      <p:pic>
        <p:nvPicPr>
          <p:cNvPr id="11" name="Picture 7">
            <a:extLst>
              <a:ext uri="{FF2B5EF4-FFF2-40B4-BE49-F238E27FC236}">
                <a16:creationId xmlns:a16="http://schemas.microsoft.com/office/drawing/2014/main" id="{31B4D17F-9EDB-B29D-4B6D-EF53DCA13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ixaDeTexto 13">
            <a:extLst>
              <a:ext uri="{FF2B5EF4-FFF2-40B4-BE49-F238E27FC236}">
                <a16:creationId xmlns:a16="http://schemas.microsoft.com/office/drawing/2014/main" id="{A8DAD952-A53A-5B25-DBCC-257B04681A5E}"/>
              </a:ext>
            </a:extLst>
          </p:cNvPr>
          <p:cNvSpPr txBox="1"/>
          <p:nvPr/>
        </p:nvSpPr>
        <p:spPr>
          <a:xfrm>
            <a:off x="2364136" y="432699"/>
            <a:ext cx="5156989" cy="584775"/>
          </a:xfrm>
          <a:prstGeom prst="rect">
            <a:avLst/>
          </a:prstGeom>
          <a:noFill/>
        </p:spPr>
        <p:txBody>
          <a:bodyPr wrap="none" rtlCol="0">
            <a:spAutoFit/>
          </a:bodyPr>
          <a:lstStyle/>
          <a:p>
            <a:r>
              <a:rPr lang="pt-BR" sz="3200" b="1" i="1" dirty="0">
                <a:solidFill>
                  <a:srgbClr val="4BACC6">
                    <a:lumMod val="75000"/>
                  </a:srgbClr>
                </a:solidFill>
              </a:rPr>
              <a:t>PNAE – Devolução x Dedução</a:t>
            </a:r>
          </a:p>
        </p:txBody>
      </p:sp>
      <p:sp>
        <p:nvSpPr>
          <p:cNvPr id="15" name="Line 14">
            <a:extLst>
              <a:ext uri="{FF2B5EF4-FFF2-40B4-BE49-F238E27FC236}">
                <a16:creationId xmlns:a16="http://schemas.microsoft.com/office/drawing/2014/main" id="{19ACE4CF-95C3-20CA-EFC4-572AEDD36681}"/>
              </a:ext>
            </a:extLst>
          </p:cNvPr>
          <p:cNvSpPr>
            <a:spLocks noChangeShapeType="1"/>
          </p:cNvSpPr>
          <p:nvPr/>
        </p:nvSpPr>
        <p:spPr bwMode="auto">
          <a:xfrm flipV="1">
            <a:off x="2450252" y="980728"/>
            <a:ext cx="6693748" cy="43223"/>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pic>
        <p:nvPicPr>
          <p:cNvPr id="16" name="Imagem 15">
            <a:extLst>
              <a:ext uri="{FF2B5EF4-FFF2-40B4-BE49-F238E27FC236}">
                <a16:creationId xmlns:a16="http://schemas.microsoft.com/office/drawing/2014/main" id="{0C68BA9C-139F-3C76-AE95-F960070CC06F}"/>
              </a:ext>
            </a:extLst>
          </p:cNvPr>
          <p:cNvPicPr>
            <a:picLocks noChangeAspect="1"/>
          </p:cNvPicPr>
          <p:nvPr/>
        </p:nvPicPr>
        <p:blipFill>
          <a:blip r:embed="rId3"/>
          <a:stretch>
            <a:fillRect/>
          </a:stretch>
        </p:blipFill>
        <p:spPr>
          <a:xfrm>
            <a:off x="1" y="9861"/>
            <a:ext cx="3347864" cy="280513"/>
          </a:xfrm>
          <a:prstGeom prst="rect">
            <a:avLst/>
          </a:prstGeom>
        </p:spPr>
      </p:pic>
    </p:spTree>
    <p:extLst>
      <p:ext uri="{BB962C8B-B14F-4D97-AF65-F5344CB8AC3E}">
        <p14:creationId xmlns:p14="http://schemas.microsoft.com/office/powerpoint/2010/main" val="3047329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1477409" y="1561754"/>
            <a:ext cx="6091329" cy="3647038"/>
          </a:xfrm>
          <a:prstGeom prst="rect">
            <a:avLst/>
          </a:prstGeom>
        </p:spPr>
      </p:pic>
      <p:pic>
        <p:nvPicPr>
          <p:cNvPr id="7" name="Imagem 6"/>
          <p:cNvPicPr>
            <a:picLocks noChangeAspect="1"/>
          </p:cNvPicPr>
          <p:nvPr/>
        </p:nvPicPr>
        <p:blipFill>
          <a:blip r:embed="rId3"/>
          <a:stretch>
            <a:fillRect/>
          </a:stretch>
        </p:blipFill>
        <p:spPr>
          <a:xfrm>
            <a:off x="7049401" y="5450682"/>
            <a:ext cx="1985963" cy="550069"/>
          </a:xfrm>
          <a:prstGeom prst="rect">
            <a:avLst/>
          </a:prstGeom>
        </p:spPr>
      </p:pic>
    </p:spTree>
    <p:extLst>
      <p:ext uri="{BB962C8B-B14F-4D97-AF65-F5344CB8AC3E}">
        <p14:creationId xmlns:p14="http://schemas.microsoft.com/office/powerpoint/2010/main" val="774730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783092" y="1843868"/>
            <a:ext cx="5937366" cy="715581"/>
          </a:xfrm>
          <a:prstGeom prst="rect">
            <a:avLst/>
          </a:prstGeom>
        </p:spPr>
        <p:txBody>
          <a:bodyPr wrap="square">
            <a:spAutoFit/>
          </a:bodyPr>
          <a:lstStyle/>
          <a:p>
            <a:pPr algn="just"/>
            <a:r>
              <a:rPr lang="pt-BR" sz="1350" dirty="0">
                <a:cs typeface="Arial" panose="020B0604020202020204" pitchFamily="34" charset="0"/>
              </a:rPr>
              <a:t>O Cartão PNAE é um cartão de pagamento, em função débito, para uso no território nacional, no âmbito do Programa, cujo objetivo é possibilitar a utilização dos recursos em consonância com a Lei nº 11.947/2009</a:t>
            </a:r>
          </a:p>
        </p:txBody>
      </p:sp>
      <p:sp>
        <p:nvSpPr>
          <p:cNvPr id="3" name="Retângulo 2"/>
          <p:cNvSpPr/>
          <p:nvPr/>
        </p:nvSpPr>
        <p:spPr>
          <a:xfrm>
            <a:off x="2857853" y="2846999"/>
            <a:ext cx="5862605" cy="461665"/>
          </a:xfrm>
          <a:prstGeom prst="rect">
            <a:avLst/>
          </a:prstGeom>
        </p:spPr>
        <p:txBody>
          <a:bodyPr wrap="square">
            <a:spAutoFit/>
          </a:bodyPr>
          <a:lstStyle/>
          <a:p>
            <a:pPr algn="just"/>
            <a:r>
              <a:rPr lang="pt-BR" sz="1200" b="1" dirty="0">
                <a:solidFill>
                  <a:srgbClr val="2186A5"/>
                </a:solidFill>
                <a:cs typeface="Arial" panose="020B0604020202020204" pitchFamily="34" charset="0"/>
              </a:rPr>
              <a:t>Entidades  Executoras (</a:t>
            </a:r>
            <a:r>
              <a:rPr lang="pt-BR" sz="1200" b="1" dirty="0" err="1">
                <a:solidFill>
                  <a:srgbClr val="2186A5"/>
                </a:solidFill>
                <a:cs typeface="Arial" panose="020B0604020202020204" pitchFamily="34" charset="0"/>
              </a:rPr>
              <a:t>EEx</a:t>
            </a:r>
            <a:r>
              <a:rPr lang="pt-BR" sz="1200" b="1" dirty="0">
                <a:solidFill>
                  <a:srgbClr val="2186A5"/>
                </a:solidFill>
                <a:cs typeface="Arial" panose="020B0604020202020204" pitchFamily="34" charset="0"/>
              </a:rPr>
              <a:t>): </a:t>
            </a:r>
            <a:r>
              <a:rPr lang="pt-BR" sz="1200" dirty="0">
                <a:cs typeface="Arial" panose="020B0604020202020204" pitchFamily="34" charset="0"/>
              </a:rPr>
              <a:t>Secretarias de Educação estaduais e Prefeituras Municipais</a:t>
            </a:r>
          </a:p>
          <a:p>
            <a:pPr algn="just"/>
            <a:r>
              <a:rPr lang="pt-BR" sz="1200" b="1" dirty="0">
                <a:solidFill>
                  <a:srgbClr val="2186A5"/>
                </a:solidFill>
                <a:cs typeface="Arial" panose="020B0604020202020204" pitchFamily="34" charset="0"/>
              </a:rPr>
              <a:t>Unidades Executoras (</a:t>
            </a:r>
            <a:r>
              <a:rPr lang="pt-BR" sz="1200" b="1" dirty="0" err="1">
                <a:solidFill>
                  <a:srgbClr val="2186A5"/>
                </a:solidFill>
                <a:cs typeface="Arial" panose="020B0604020202020204" pitchFamily="34" charset="0"/>
              </a:rPr>
              <a:t>Uex</a:t>
            </a:r>
            <a:r>
              <a:rPr lang="pt-BR" sz="1200" b="1" dirty="0">
                <a:solidFill>
                  <a:srgbClr val="2186A5"/>
                </a:solidFill>
                <a:cs typeface="Arial" panose="020B0604020202020204" pitchFamily="34" charset="0"/>
              </a:rPr>
              <a:t>) ou Escolas</a:t>
            </a:r>
            <a:r>
              <a:rPr lang="pt-BR" sz="1200" dirty="0">
                <a:cs typeface="Arial" panose="020B0604020202020204" pitchFamily="34" charset="0"/>
              </a:rPr>
              <a:t> (em caso de gestão descentralizada)</a:t>
            </a:r>
          </a:p>
        </p:txBody>
      </p:sp>
      <p:sp>
        <p:nvSpPr>
          <p:cNvPr id="8" name="CaixaDeTexto 7">
            <a:extLst>
              <a:ext uri="{FF2B5EF4-FFF2-40B4-BE49-F238E27FC236}">
                <a16:creationId xmlns:a16="http://schemas.microsoft.com/office/drawing/2014/main" id="{2C144488-A00F-46ED-A3E1-BD147805B894}"/>
              </a:ext>
            </a:extLst>
          </p:cNvPr>
          <p:cNvSpPr txBox="1"/>
          <p:nvPr/>
        </p:nvSpPr>
        <p:spPr>
          <a:xfrm>
            <a:off x="421055" y="1865664"/>
            <a:ext cx="4058395" cy="300082"/>
          </a:xfrm>
          <a:prstGeom prst="rect">
            <a:avLst/>
          </a:prstGeom>
          <a:noFill/>
        </p:spPr>
        <p:txBody>
          <a:bodyPr wrap="square">
            <a:spAutoFit/>
          </a:bodyPr>
          <a:lstStyle/>
          <a:p>
            <a:r>
              <a:rPr lang="pt-BR" sz="1350" b="1" dirty="0">
                <a:solidFill>
                  <a:srgbClr val="2186A5"/>
                </a:solidFill>
                <a:latin typeface="Arial" panose="020B0604020202020204" pitchFamily="34" charset="0"/>
                <a:cs typeface="Arial" panose="020B0604020202020204" pitchFamily="34" charset="0"/>
              </a:rPr>
              <a:t>O que é o cartão PNAE?</a:t>
            </a:r>
          </a:p>
        </p:txBody>
      </p:sp>
      <p:cxnSp>
        <p:nvCxnSpPr>
          <p:cNvPr id="9" name="Conector: Angulado 8">
            <a:extLst>
              <a:ext uri="{FF2B5EF4-FFF2-40B4-BE49-F238E27FC236}">
                <a16:creationId xmlns:a16="http://schemas.microsoft.com/office/drawing/2014/main" id="{5A8B548D-884E-4023-86BC-F75B2D1D5726}"/>
              </a:ext>
            </a:extLst>
          </p:cNvPr>
          <p:cNvCxnSpPr>
            <a:stCxn id="8" idx="1"/>
            <a:endCxn id="2" idx="1"/>
          </p:cNvCxnSpPr>
          <p:nvPr/>
        </p:nvCxnSpPr>
        <p:spPr>
          <a:xfrm rot="10800000" flipH="1" flipV="1">
            <a:off x="421054" y="2015705"/>
            <a:ext cx="2362037" cy="185954"/>
          </a:xfrm>
          <a:prstGeom prst="bentConnector3">
            <a:avLst>
              <a:gd name="adj1" fmla="val -9678"/>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aixaDeTexto 10">
            <a:extLst>
              <a:ext uri="{FF2B5EF4-FFF2-40B4-BE49-F238E27FC236}">
                <a16:creationId xmlns:a16="http://schemas.microsoft.com/office/drawing/2014/main" id="{7BF673F9-B1BD-4C63-9068-DB62B6949E07}"/>
              </a:ext>
            </a:extLst>
          </p:cNvPr>
          <p:cNvSpPr txBox="1"/>
          <p:nvPr/>
        </p:nvSpPr>
        <p:spPr>
          <a:xfrm>
            <a:off x="399681" y="2713212"/>
            <a:ext cx="1480355" cy="300082"/>
          </a:xfrm>
          <a:prstGeom prst="rect">
            <a:avLst/>
          </a:prstGeom>
          <a:noFill/>
        </p:spPr>
        <p:txBody>
          <a:bodyPr wrap="square">
            <a:spAutoFit/>
          </a:bodyPr>
          <a:lstStyle/>
          <a:p>
            <a:r>
              <a:rPr lang="pt-BR" sz="1350" b="1" dirty="0">
                <a:solidFill>
                  <a:srgbClr val="2186A5"/>
                </a:solidFill>
                <a:latin typeface="Arial" panose="020B0604020202020204" pitchFamily="34" charset="0"/>
                <a:cs typeface="Arial" panose="020B0604020202020204" pitchFamily="34" charset="0"/>
              </a:rPr>
              <a:t>Qual o público?</a:t>
            </a:r>
            <a:endParaRPr lang="pt-BR" sz="1350" dirty="0">
              <a:latin typeface="Arial" panose="020B0604020202020204" pitchFamily="34" charset="0"/>
              <a:cs typeface="Arial" panose="020B0604020202020204" pitchFamily="34" charset="0"/>
            </a:endParaRPr>
          </a:p>
        </p:txBody>
      </p:sp>
      <p:cxnSp>
        <p:nvCxnSpPr>
          <p:cNvPr id="13" name="Conector: Angulado 12">
            <a:extLst>
              <a:ext uri="{FF2B5EF4-FFF2-40B4-BE49-F238E27FC236}">
                <a16:creationId xmlns:a16="http://schemas.microsoft.com/office/drawing/2014/main" id="{4E3D5153-F6DF-42D9-B887-8E1F18E2DF85}"/>
              </a:ext>
            </a:extLst>
          </p:cNvPr>
          <p:cNvCxnSpPr>
            <a:cxnSpLocks/>
            <a:stCxn id="11" idx="1"/>
            <a:endCxn id="3" idx="1"/>
          </p:cNvCxnSpPr>
          <p:nvPr/>
        </p:nvCxnSpPr>
        <p:spPr>
          <a:xfrm rot="10800000" flipH="1" flipV="1">
            <a:off x="399681" y="2863252"/>
            <a:ext cx="2458172" cy="214579"/>
          </a:xfrm>
          <a:prstGeom prst="bentConnector3">
            <a:avLst>
              <a:gd name="adj1" fmla="val -9300"/>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CaixaDeTexto 21">
            <a:extLst>
              <a:ext uri="{FF2B5EF4-FFF2-40B4-BE49-F238E27FC236}">
                <a16:creationId xmlns:a16="http://schemas.microsoft.com/office/drawing/2014/main" id="{AD3DB424-907F-470C-B601-024D46CA74CC}"/>
              </a:ext>
            </a:extLst>
          </p:cNvPr>
          <p:cNvSpPr txBox="1"/>
          <p:nvPr/>
        </p:nvSpPr>
        <p:spPr>
          <a:xfrm>
            <a:off x="-27988" y="3757797"/>
            <a:ext cx="3641764" cy="300082"/>
          </a:xfrm>
          <a:prstGeom prst="rect">
            <a:avLst/>
          </a:prstGeom>
          <a:noFill/>
        </p:spPr>
        <p:txBody>
          <a:bodyPr wrap="square">
            <a:spAutoFit/>
          </a:bodyPr>
          <a:lstStyle/>
          <a:p>
            <a:pPr algn="ctr"/>
            <a:r>
              <a:rPr lang="pt-BR" sz="1350" b="1" dirty="0">
                <a:solidFill>
                  <a:srgbClr val="2186A5"/>
                </a:solidFill>
                <a:latin typeface="Arial" panose="020B0604020202020204" pitchFamily="34" charset="0"/>
                <a:cs typeface="Arial" panose="020B0604020202020204" pitchFamily="34" charset="0"/>
              </a:rPr>
              <a:t>Vantagens da utilização do cartão</a:t>
            </a:r>
            <a:endParaRPr lang="pt-BR" sz="1350" b="1" dirty="0">
              <a:latin typeface="Arial" panose="020B0604020202020204" pitchFamily="34" charset="0"/>
              <a:cs typeface="Arial" panose="020B0604020202020204" pitchFamily="34" charset="0"/>
            </a:endParaRPr>
          </a:p>
        </p:txBody>
      </p:sp>
      <p:sp>
        <p:nvSpPr>
          <p:cNvPr id="24" name="CaixaDeTexto 23">
            <a:extLst>
              <a:ext uri="{FF2B5EF4-FFF2-40B4-BE49-F238E27FC236}">
                <a16:creationId xmlns:a16="http://schemas.microsoft.com/office/drawing/2014/main" id="{CE538BFF-E5A8-4A04-89E5-BDF388DC2B36}"/>
              </a:ext>
            </a:extLst>
          </p:cNvPr>
          <p:cNvSpPr txBox="1"/>
          <p:nvPr/>
        </p:nvSpPr>
        <p:spPr>
          <a:xfrm>
            <a:off x="354172" y="4081087"/>
            <a:ext cx="8435655" cy="1384995"/>
          </a:xfrm>
          <a:prstGeom prst="rect">
            <a:avLst/>
          </a:prstGeom>
          <a:noFill/>
        </p:spPr>
        <p:txBody>
          <a:bodyPr wrap="square">
            <a:spAutoFit/>
          </a:bodyPr>
          <a:lstStyle/>
          <a:p>
            <a:pPr algn="just"/>
            <a:r>
              <a:rPr lang="pt-BR" sz="1050" b="1" dirty="0">
                <a:solidFill>
                  <a:srgbClr val="2186A5"/>
                </a:solidFill>
                <a:cs typeface="Arial" panose="020B0604020202020204" pitchFamily="34" charset="0"/>
              </a:rPr>
              <a:t>Mais agilidade </a:t>
            </a:r>
            <a:r>
              <a:rPr lang="pt-BR" sz="1050" dirty="0">
                <a:cs typeface="Arial" panose="020B0604020202020204" pitchFamily="34" charset="0"/>
              </a:rPr>
              <a:t>na realização dos pagamentos dos gêneros alimentícios, visto que o uso do Cartão PNAE permite a liquidação automática das despesas em favor do estabelecimento comercial</a:t>
            </a:r>
          </a:p>
          <a:p>
            <a:pPr marL="214313" indent="-214313" algn="just">
              <a:buFont typeface="Wingdings" panose="05000000000000000000" pitchFamily="2" charset="2"/>
              <a:buChar char="ü"/>
            </a:pPr>
            <a:endParaRPr lang="pt-BR" sz="1050" dirty="0">
              <a:cs typeface="Arial" panose="020B0604020202020204" pitchFamily="34" charset="0"/>
            </a:endParaRPr>
          </a:p>
          <a:p>
            <a:pPr algn="just"/>
            <a:r>
              <a:rPr lang="pt-BR" sz="1050" b="1" dirty="0">
                <a:solidFill>
                  <a:srgbClr val="2186A5"/>
                </a:solidFill>
                <a:cs typeface="Arial" panose="020B0604020202020204" pitchFamily="34" charset="0"/>
              </a:rPr>
              <a:t>Mais controle </a:t>
            </a:r>
            <a:r>
              <a:rPr lang="pt-BR" sz="1050" dirty="0">
                <a:cs typeface="Arial" panose="020B0604020202020204" pitchFamily="34" charset="0"/>
              </a:rPr>
              <a:t>sobre a destinação dada aos recursos, já que todos os pagamentos realizados com o cartão trazem a identificação dos estabelecimentos comerciais destinatários dos créditos</a:t>
            </a:r>
          </a:p>
          <a:p>
            <a:pPr marL="214313" indent="-214313" algn="just">
              <a:buFont typeface="Wingdings" panose="05000000000000000000" pitchFamily="2" charset="2"/>
              <a:buChar char="ü"/>
            </a:pPr>
            <a:endParaRPr lang="pt-BR" sz="1050" dirty="0">
              <a:cs typeface="Arial" panose="020B0604020202020204" pitchFamily="34" charset="0"/>
            </a:endParaRPr>
          </a:p>
          <a:p>
            <a:pPr algn="just"/>
            <a:r>
              <a:rPr lang="pt-BR" sz="1050" b="1" dirty="0">
                <a:solidFill>
                  <a:srgbClr val="2186A5"/>
                </a:solidFill>
                <a:cs typeface="Arial" panose="020B0604020202020204" pitchFamily="34" charset="0"/>
              </a:rPr>
              <a:t>Transparência</a:t>
            </a:r>
            <a:r>
              <a:rPr lang="pt-BR" sz="1050" b="1" dirty="0">
                <a:cs typeface="Arial" panose="020B0604020202020204" pitchFamily="34" charset="0"/>
              </a:rPr>
              <a:t> </a:t>
            </a:r>
            <a:r>
              <a:rPr lang="pt-BR" sz="1050" dirty="0">
                <a:cs typeface="Arial" panose="020B0604020202020204" pitchFamily="34" charset="0"/>
              </a:rPr>
              <a:t>na execução dos recursos, já que os gestores poderão gerar demonstrativos de todos os pagamentos realizados com o cartão PNAE, pela internet, por meio do Autoatendimento Setor Público, ou pelos Terminais de Autoatendimento do Banco do Brasil, no caso dos portadores </a:t>
            </a:r>
          </a:p>
        </p:txBody>
      </p:sp>
      <p:pic>
        <p:nvPicPr>
          <p:cNvPr id="14" name="Picture 7">
            <a:extLst>
              <a:ext uri="{FF2B5EF4-FFF2-40B4-BE49-F238E27FC236}">
                <a16:creationId xmlns:a16="http://schemas.microsoft.com/office/drawing/2014/main" id="{3356DB56-8EED-44B9-11E9-B4696B857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m 14">
            <a:extLst>
              <a:ext uri="{FF2B5EF4-FFF2-40B4-BE49-F238E27FC236}">
                <a16:creationId xmlns:a16="http://schemas.microsoft.com/office/drawing/2014/main" id="{FD7D77AB-8DC8-4E9B-7879-A2AFCA83A2A6}"/>
              </a:ext>
            </a:extLst>
          </p:cNvPr>
          <p:cNvPicPr>
            <a:picLocks noChangeAspect="1"/>
          </p:cNvPicPr>
          <p:nvPr/>
        </p:nvPicPr>
        <p:blipFill>
          <a:blip r:embed="rId3"/>
          <a:stretch>
            <a:fillRect/>
          </a:stretch>
        </p:blipFill>
        <p:spPr>
          <a:xfrm>
            <a:off x="0" y="9861"/>
            <a:ext cx="5228571" cy="438095"/>
          </a:xfrm>
          <a:prstGeom prst="rect">
            <a:avLst/>
          </a:prstGeom>
        </p:spPr>
      </p:pic>
      <p:grpSp>
        <p:nvGrpSpPr>
          <p:cNvPr id="23" name="Agrupar 22">
            <a:extLst>
              <a:ext uri="{FF2B5EF4-FFF2-40B4-BE49-F238E27FC236}">
                <a16:creationId xmlns:a16="http://schemas.microsoft.com/office/drawing/2014/main" id="{5C74F3FE-0320-BFB1-08B5-127837BD8CE2}"/>
              </a:ext>
            </a:extLst>
          </p:cNvPr>
          <p:cNvGrpSpPr/>
          <p:nvPr/>
        </p:nvGrpSpPr>
        <p:grpSpPr>
          <a:xfrm>
            <a:off x="2341353" y="329671"/>
            <a:ext cx="6911546" cy="951139"/>
            <a:chOff x="2341353" y="329671"/>
            <a:chExt cx="6911546" cy="951139"/>
          </a:xfrm>
        </p:grpSpPr>
        <p:sp>
          <p:nvSpPr>
            <p:cNvPr id="16" name="Retângulo 15">
              <a:extLst>
                <a:ext uri="{FF2B5EF4-FFF2-40B4-BE49-F238E27FC236}">
                  <a16:creationId xmlns:a16="http://schemas.microsoft.com/office/drawing/2014/main" id="{FC478A4E-9A92-55A8-151C-F5F1FC04885B}"/>
                </a:ext>
              </a:extLst>
            </p:cNvPr>
            <p:cNvSpPr/>
            <p:nvPr/>
          </p:nvSpPr>
          <p:spPr>
            <a:xfrm>
              <a:off x="2341353" y="329671"/>
              <a:ext cx="3447803" cy="754694"/>
            </a:xfrm>
            <a:prstGeom prst="rect">
              <a:avLst/>
            </a:prstGeom>
          </p:spPr>
          <p:txBody>
            <a:bodyPr wrap="none">
              <a:spAutoFit/>
            </a:bodyPr>
            <a:lstStyle/>
            <a:p>
              <a:pPr>
                <a:lnSpc>
                  <a:spcPct val="150000"/>
                </a:lnSpc>
              </a:pPr>
              <a:r>
                <a:rPr lang="pt-BR" sz="3200" b="1" i="1" dirty="0">
                  <a:solidFill>
                    <a:srgbClr val="4BACC6">
                      <a:lumMod val="75000"/>
                    </a:srgbClr>
                  </a:solidFill>
                </a:rPr>
                <a:t>Conta Cartão PNAE</a:t>
              </a:r>
            </a:p>
          </p:txBody>
        </p:sp>
        <p:sp>
          <p:nvSpPr>
            <p:cNvPr id="17" name="Line 14">
              <a:extLst>
                <a:ext uri="{FF2B5EF4-FFF2-40B4-BE49-F238E27FC236}">
                  <a16:creationId xmlns:a16="http://schemas.microsoft.com/office/drawing/2014/main" id="{CE4EE434-5495-19F0-108E-8FF9C9659F29}"/>
                </a:ext>
              </a:extLst>
            </p:cNvPr>
            <p:cNvSpPr>
              <a:spLocks noChangeShapeType="1"/>
            </p:cNvSpPr>
            <p:nvPr/>
          </p:nvSpPr>
          <p:spPr bwMode="auto">
            <a:xfrm flipV="1">
              <a:off x="2450252" y="980728"/>
              <a:ext cx="6693748" cy="43223"/>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25" name="CaixaDeTexto 24">
              <a:extLst>
                <a:ext uri="{FF2B5EF4-FFF2-40B4-BE49-F238E27FC236}">
                  <a16:creationId xmlns:a16="http://schemas.microsoft.com/office/drawing/2014/main" id="{C1DF5F15-8DB4-6D14-CD06-2E7493B5FC81}"/>
                </a:ext>
              </a:extLst>
            </p:cNvPr>
            <p:cNvSpPr txBox="1"/>
            <p:nvPr/>
          </p:nvSpPr>
          <p:spPr>
            <a:xfrm>
              <a:off x="5097594" y="980728"/>
              <a:ext cx="4155305" cy="300082"/>
            </a:xfrm>
            <a:prstGeom prst="rect">
              <a:avLst/>
            </a:prstGeom>
            <a:noFill/>
          </p:spPr>
          <p:txBody>
            <a:bodyPr wrap="none" rtlCol="0">
              <a:spAutoFit/>
            </a:bodyPr>
            <a:lstStyle/>
            <a:p>
              <a:r>
                <a:rPr lang="pt-BR" sz="1350" b="1" dirty="0">
                  <a:latin typeface="Arial" panose="020B0604020202020204" pitchFamily="34" charset="0"/>
                  <a:cs typeface="Arial" panose="020B0604020202020204" pitchFamily="34" charset="0"/>
                </a:rPr>
                <a:t>Resolução CD/FNDE nº 6/2020, Art. 47, inciso XI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22"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14"/>
          <p:cNvSpPr>
            <a:spLocks noChangeShapeType="1"/>
          </p:cNvSpPr>
          <p:nvPr/>
        </p:nvSpPr>
        <p:spPr bwMode="auto">
          <a:xfrm>
            <a:off x="2339752" y="1028707"/>
            <a:ext cx="6580381" cy="24029"/>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18" name="Retângulo 17"/>
          <p:cNvSpPr/>
          <p:nvPr/>
        </p:nvSpPr>
        <p:spPr>
          <a:xfrm>
            <a:off x="2339752" y="424753"/>
            <a:ext cx="6724397" cy="595932"/>
          </a:xfrm>
          <a:prstGeom prst="rect">
            <a:avLst/>
          </a:prstGeom>
        </p:spPr>
        <p:txBody>
          <a:bodyPr wrap="square">
            <a:spAutoFit/>
          </a:bodyPr>
          <a:lstStyle/>
          <a:p>
            <a:pPr algn="just">
              <a:lnSpc>
                <a:spcPct val="107000"/>
              </a:lnSpc>
              <a:spcAft>
                <a:spcPts val="800"/>
              </a:spcAft>
            </a:pPr>
            <a:r>
              <a:rPr lang="pt-BR" sz="3200" b="1" i="1" dirty="0">
                <a:solidFill>
                  <a:srgbClr val="4BACC6">
                    <a:lumMod val="75000"/>
                  </a:srgbClr>
                </a:solidFill>
              </a:rPr>
              <a:t>Base Legal – Constituição Federal</a:t>
            </a:r>
          </a:p>
        </p:txBody>
      </p:sp>
      <p:pic>
        <p:nvPicPr>
          <p:cNvPr id="19"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a:extLst>
              <a:ext uri="{FF2B5EF4-FFF2-40B4-BE49-F238E27FC236}">
                <a16:creationId xmlns:a16="http://schemas.microsoft.com/office/drawing/2014/main" id="{CABA48D3-5811-9FE9-15AB-A80F4E07DFFF}"/>
              </a:ext>
            </a:extLst>
          </p:cNvPr>
          <p:cNvPicPr>
            <a:picLocks noChangeAspect="1"/>
          </p:cNvPicPr>
          <p:nvPr/>
        </p:nvPicPr>
        <p:blipFill>
          <a:blip r:embed="rId4"/>
          <a:stretch>
            <a:fillRect/>
          </a:stretch>
        </p:blipFill>
        <p:spPr>
          <a:xfrm>
            <a:off x="1" y="9861"/>
            <a:ext cx="3347864" cy="280513"/>
          </a:xfrm>
          <a:prstGeom prst="rect">
            <a:avLst/>
          </a:prstGeom>
        </p:spPr>
      </p:pic>
      <p:graphicFrame>
        <p:nvGraphicFramePr>
          <p:cNvPr id="4" name="Diagrama 3">
            <a:extLst>
              <a:ext uri="{FF2B5EF4-FFF2-40B4-BE49-F238E27FC236}">
                <a16:creationId xmlns:a16="http://schemas.microsoft.com/office/drawing/2014/main" id="{A33F16C2-0FDE-580E-4F00-11B1228D0790}"/>
              </a:ext>
            </a:extLst>
          </p:cNvPr>
          <p:cNvGraphicFramePr/>
          <p:nvPr>
            <p:extLst>
              <p:ext uri="{D42A27DB-BD31-4B8C-83A1-F6EECF244321}">
                <p14:modId xmlns:p14="http://schemas.microsoft.com/office/powerpoint/2010/main" val="975345511"/>
              </p:ext>
            </p:extLst>
          </p:nvPr>
        </p:nvGraphicFramePr>
        <p:xfrm>
          <a:off x="971600" y="1239382"/>
          <a:ext cx="7488832" cy="22616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3" name="Diagrama 12">
            <a:extLst>
              <a:ext uri="{FF2B5EF4-FFF2-40B4-BE49-F238E27FC236}">
                <a16:creationId xmlns:a16="http://schemas.microsoft.com/office/drawing/2014/main" id="{98FC0E2B-C047-5670-8E9F-E829B269DA01}"/>
              </a:ext>
            </a:extLst>
          </p:cNvPr>
          <p:cNvGraphicFramePr/>
          <p:nvPr>
            <p:extLst>
              <p:ext uri="{D42A27DB-BD31-4B8C-83A1-F6EECF244321}">
                <p14:modId xmlns:p14="http://schemas.microsoft.com/office/powerpoint/2010/main" val="3023235561"/>
              </p:ext>
            </p:extLst>
          </p:nvPr>
        </p:nvGraphicFramePr>
        <p:xfrm>
          <a:off x="827584" y="3841687"/>
          <a:ext cx="7488832" cy="226162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655031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7">
            <a:extLst>
              <a:ext uri="{FF2B5EF4-FFF2-40B4-BE49-F238E27FC236}">
                <a16:creationId xmlns:a16="http://schemas.microsoft.com/office/drawing/2014/main" id="{3356DB56-8EED-44B9-11E9-B4696B857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m 14">
            <a:extLst>
              <a:ext uri="{FF2B5EF4-FFF2-40B4-BE49-F238E27FC236}">
                <a16:creationId xmlns:a16="http://schemas.microsoft.com/office/drawing/2014/main" id="{FD7D77AB-8DC8-4E9B-7879-A2AFCA83A2A6}"/>
              </a:ext>
            </a:extLst>
          </p:cNvPr>
          <p:cNvPicPr>
            <a:picLocks noChangeAspect="1"/>
          </p:cNvPicPr>
          <p:nvPr/>
        </p:nvPicPr>
        <p:blipFill>
          <a:blip r:embed="rId3"/>
          <a:stretch>
            <a:fillRect/>
          </a:stretch>
        </p:blipFill>
        <p:spPr>
          <a:xfrm>
            <a:off x="0" y="9861"/>
            <a:ext cx="5228571" cy="438095"/>
          </a:xfrm>
          <a:prstGeom prst="rect">
            <a:avLst/>
          </a:prstGeom>
        </p:spPr>
      </p:pic>
      <p:grpSp>
        <p:nvGrpSpPr>
          <p:cNvPr id="23" name="Agrupar 22">
            <a:extLst>
              <a:ext uri="{FF2B5EF4-FFF2-40B4-BE49-F238E27FC236}">
                <a16:creationId xmlns:a16="http://schemas.microsoft.com/office/drawing/2014/main" id="{5C74F3FE-0320-BFB1-08B5-127837BD8CE2}"/>
              </a:ext>
            </a:extLst>
          </p:cNvPr>
          <p:cNvGrpSpPr/>
          <p:nvPr/>
        </p:nvGrpSpPr>
        <p:grpSpPr>
          <a:xfrm>
            <a:off x="2341353" y="329671"/>
            <a:ext cx="6932179" cy="962654"/>
            <a:chOff x="2341353" y="329671"/>
            <a:chExt cx="6932179" cy="962654"/>
          </a:xfrm>
        </p:grpSpPr>
        <p:sp>
          <p:nvSpPr>
            <p:cNvPr id="16" name="Retângulo 15">
              <a:extLst>
                <a:ext uri="{FF2B5EF4-FFF2-40B4-BE49-F238E27FC236}">
                  <a16:creationId xmlns:a16="http://schemas.microsoft.com/office/drawing/2014/main" id="{FC478A4E-9A92-55A8-151C-F5F1FC04885B}"/>
                </a:ext>
              </a:extLst>
            </p:cNvPr>
            <p:cNvSpPr/>
            <p:nvPr/>
          </p:nvSpPr>
          <p:spPr>
            <a:xfrm>
              <a:off x="2341353" y="329671"/>
              <a:ext cx="3447803" cy="754694"/>
            </a:xfrm>
            <a:prstGeom prst="rect">
              <a:avLst/>
            </a:prstGeom>
          </p:spPr>
          <p:txBody>
            <a:bodyPr wrap="none">
              <a:spAutoFit/>
            </a:bodyPr>
            <a:lstStyle/>
            <a:p>
              <a:pPr>
                <a:lnSpc>
                  <a:spcPct val="150000"/>
                </a:lnSpc>
              </a:pPr>
              <a:r>
                <a:rPr lang="pt-BR" sz="3200" b="1" i="1" dirty="0">
                  <a:solidFill>
                    <a:srgbClr val="4BACC6">
                      <a:lumMod val="75000"/>
                    </a:srgbClr>
                  </a:solidFill>
                </a:rPr>
                <a:t>Conta Cartão PNAE</a:t>
              </a:r>
            </a:p>
          </p:txBody>
        </p:sp>
        <p:sp>
          <p:nvSpPr>
            <p:cNvPr id="17" name="Line 14">
              <a:extLst>
                <a:ext uri="{FF2B5EF4-FFF2-40B4-BE49-F238E27FC236}">
                  <a16:creationId xmlns:a16="http://schemas.microsoft.com/office/drawing/2014/main" id="{CE4EE434-5495-19F0-108E-8FF9C9659F29}"/>
                </a:ext>
              </a:extLst>
            </p:cNvPr>
            <p:cNvSpPr>
              <a:spLocks noChangeShapeType="1"/>
            </p:cNvSpPr>
            <p:nvPr/>
          </p:nvSpPr>
          <p:spPr bwMode="auto">
            <a:xfrm flipV="1">
              <a:off x="2450252" y="980728"/>
              <a:ext cx="6693748" cy="43223"/>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25" name="CaixaDeTexto 24">
              <a:extLst>
                <a:ext uri="{FF2B5EF4-FFF2-40B4-BE49-F238E27FC236}">
                  <a16:creationId xmlns:a16="http://schemas.microsoft.com/office/drawing/2014/main" id="{C1DF5F15-8DB4-6D14-CD06-2E7493B5FC81}"/>
                </a:ext>
              </a:extLst>
            </p:cNvPr>
            <p:cNvSpPr txBox="1"/>
            <p:nvPr/>
          </p:nvSpPr>
          <p:spPr>
            <a:xfrm>
              <a:off x="5118227" y="992243"/>
              <a:ext cx="4155305" cy="300082"/>
            </a:xfrm>
            <a:prstGeom prst="rect">
              <a:avLst/>
            </a:prstGeom>
            <a:noFill/>
          </p:spPr>
          <p:txBody>
            <a:bodyPr wrap="none" rtlCol="0">
              <a:spAutoFit/>
            </a:bodyPr>
            <a:lstStyle/>
            <a:p>
              <a:r>
                <a:rPr lang="pt-BR" sz="1350" b="1" dirty="0">
                  <a:latin typeface="Arial" panose="020B0604020202020204" pitchFamily="34" charset="0"/>
                  <a:cs typeface="Arial" panose="020B0604020202020204" pitchFamily="34" charset="0"/>
                </a:rPr>
                <a:t>Resolução CD/FNDE nº 6/2020, Art. 47, inciso XI </a:t>
              </a:r>
            </a:p>
          </p:txBody>
        </p:sp>
      </p:grpSp>
      <p:sp>
        <p:nvSpPr>
          <p:cNvPr id="18" name="Retângulo 17">
            <a:extLst>
              <a:ext uri="{FF2B5EF4-FFF2-40B4-BE49-F238E27FC236}">
                <a16:creationId xmlns:a16="http://schemas.microsoft.com/office/drawing/2014/main" id="{33AC8DD2-F7F7-CE6B-BA92-E9D2FD7E8FCF}"/>
              </a:ext>
            </a:extLst>
          </p:cNvPr>
          <p:cNvSpPr/>
          <p:nvPr/>
        </p:nvSpPr>
        <p:spPr>
          <a:xfrm>
            <a:off x="395534" y="1818809"/>
            <a:ext cx="8659499" cy="2462213"/>
          </a:xfrm>
          <a:prstGeom prst="rect">
            <a:avLst/>
          </a:prstGeom>
        </p:spPr>
        <p:txBody>
          <a:bodyPr wrap="square">
            <a:spAutoFit/>
          </a:bodyPr>
          <a:lstStyle/>
          <a:p>
            <a:pPr marL="342900" indent="-342900" algn="just">
              <a:buAutoNum type="arabicPeriod"/>
            </a:pPr>
            <a:r>
              <a:rPr lang="pt-BR" sz="1400" b="1" dirty="0">
                <a:solidFill>
                  <a:srgbClr val="2186A5"/>
                </a:solidFill>
              </a:rPr>
              <a:t>Para aderir, </a:t>
            </a:r>
            <a:r>
              <a:rPr lang="pt-BR" sz="1400" b="1" dirty="0" err="1">
                <a:solidFill>
                  <a:srgbClr val="2186A5"/>
                </a:solidFill>
              </a:rPr>
              <a:t>EEx</a:t>
            </a:r>
            <a:r>
              <a:rPr lang="pt-BR" sz="1400" b="1" dirty="0">
                <a:solidFill>
                  <a:srgbClr val="2186A5"/>
                </a:solidFill>
              </a:rPr>
              <a:t> entrega ao Banco do Brasil:</a:t>
            </a:r>
          </a:p>
          <a:p>
            <a:pPr marL="800100" lvl="1" indent="-342900" algn="just">
              <a:buFont typeface="+mj-lt"/>
              <a:buAutoNum type="alphaLcParenR"/>
            </a:pPr>
            <a:r>
              <a:rPr lang="pt-BR" sz="1400" dirty="0"/>
              <a:t>Termo de Adesão ao Acordo de Cooperação Técnica nº 047/2018 (disponível na agência bancária e no Portal do FNDE </a:t>
            </a:r>
            <a:r>
              <a:rPr lang="pt-BR" sz="1400" dirty="0">
                <a:hlinkClick r:id="rId4"/>
              </a:rPr>
              <a:t>https://www.gov.br/</a:t>
            </a:r>
            <a:r>
              <a:rPr lang="pt-BR" sz="1400" dirty="0" err="1">
                <a:hlinkClick r:id="rId4"/>
              </a:rPr>
              <a:t>fnde</a:t>
            </a:r>
            <a:r>
              <a:rPr lang="pt-BR" sz="1400" dirty="0">
                <a:hlinkClick r:id="rId4"/>
              </a:rPr>
              <a:t>/</a:t>
            </a:r>
            <a:r>
              <a:rPr lang="pt-BR" sz="1400" dirty="0" err="1">
                <a:hlinkClick r:id="rId4"/>
              </a:rPr>
              <a:t>pt-br</a:t>
            </a:r>
            <a:r>
              <a:rPr lang="pt-BR" sz="1400" dirty="0"/>
              <a:t>) assinado pelo Prefeito ou Secretário Estadual de Educação</a:t>
            </a:r>
          </a:p>
          <a:p>
            <a:pPr marL="800100" lvl="1" indent="-342900" algn="just">
              <a:buFont typeface="+mj-lt"/>
              <a:buAutoNum type="alphaLcParenR"/>
            </a:pPr>
            <a:r>
              <a:rPr lang="pt-BR" sz="1400" dirty="0"/>
              <a:t>Termo de Adesão ao Fundo de Investimento BB CP Supremo Setor Público (disponível na agência bancária)</a:t>
            </a:r>
          </a:p>
          <a:p>
            <a:pPr marL="800100" lvl="1" indent="-342900" algn="just">
              <a:buFont typeface="+mj-lt"/>
              <a:buAutoNum type="alphaLcParenR"/>
            </a:pPr>
            <a:r>
              <a:rPr lang="pt-BR" sz="1400" dirty="0"/>
              <a:t>Termo de Autorização para Envio de Informações ao FNDE (disponível na agência bancária e no Portal do FNDE </a:t>
            </a:r>
            <a:r>
              <a:rPr lang="pt-BR" sz="1400" dirty="0">
                <a:hlinkClick r:id="rId4"/>
              </a:rPr>
              <a:t>https://www.gov.br/</a:t>
            </a:r>
            <a:r>
              <a:rPr lang="pt-BR" sz="1400" dirty="0" err="1">
                <a:hlinkClick r:id="rId4"/>
              </a:rPr>
              <a:t>fnde</a:t>
            </a:r>
            <a:r>
              <a:rPr lang="pt-BR" sz="1400" dirty="0">
                <a:hlinkClick r:id="rId4"/>
              </a:rPr>
              <a:t>/</a:t>
            </a:r>
            <a:r>
              <a:rPr lang="pt-BR" sz="1400" dirty="0" err="1">
                <a:hlinkClick r:id="rId4"/>
              </a:rPr>
              <a:t>pt</a:t>
            </a:r>
            <a:r>
              <a:rPr lang="pt-BR" sz="1400" dirty="0">
                <a:hlinkClick r:id="rId4"/>
              </a:rPr>
              <a:t>-br</a:t>
            </a:r>
            <a:r>
              <a:rPr lang="pt-BR" sz="1400" dirty="0"/>
              <a:t>. O termo deve ser assinado pelo(s) representante(s) legal(</a:t>
            </a:r>
            <a:r>
              <a:rPr lang="pt-BR" sz="1400" dirty="0" err="1"/>
              <a:t>is</a:t>
            </a:r>
            <a:r>
              <a:rPr lang="pt-BR" sz="1400" dirty="0"/>
              <a:t>) da entidade, para autorizar o Banco do Brasil a enviar, ao FNDE, periodicamente, informações sobre a movimentação dos recursos, com vistas a viabilizar iniciativas de monitoramento e controle por parte do órgão e da sociedade civil</a:t>
            </a:r>
          </a:p>
          <a:p>
            <a:pPr marL="342900" indent="-342900" algn="just">
              <a:buAutoNum type="arabicPeriod"/>
            </a:pPr>
            <a:endParaRPr lang="pt-BR" sz="1400" dirty="0"/>
          </a:p>
        </p:txBody>
      </p:sp>
      <p:sp>
        <p:nvSpPr>
          <p:cNvPr id="19" name="Retângulo 18">
            <a:extLst>
              <a:ext uri="{FF2B5EF4-FFF2-40B4-BE49-F238E27FC236}">
                <a16:creationId xmlns:a16="http://schemas.microsoft.com/office/drawing/2014/main" id="{67244DCD-36B4-4EBC-3B2E-5F69DC974854}"/>
              </a:ext>
            </a:extLst>
          </p:cNvPr>
          <p:cNvSpPr/>
          <p:nvPr/>
        </p:nvSpPr>
        <p:spPr>
          <a:xfrm>
            <a:off x="395535" y="4690073"/>
            <a:ext cx="8659499" cy="1600438"/>
          </a:xfrm>
          <a:prstGeom prst="rect">
            <a:avLst/>
          </a:prstGeom>
        </p:spPr>
        <p:txBody>
          <a:bodyPr wrap="square">
            <a:spAutoFit/>
          </a:bodyPr>
          <a:lstStyle/>
          <a:p>
            <a:pPr algn="just"/>
            <a:endParaRPr lang="pt-BR" sz="1400" dirty="0"/>
          </a:p>
          <a:p>
            <a:pPr marL="342900" indent="-342900" algn="just">
              <a:buAutoNum type="arabicPeriod" startAt="2"/>
            </a:pPr>
            <a:r>
              <a:rPr lang="pt-BR" sz="1400" b="1" dirty="0">
                <a:solidFill>
                  <a:srgbClr val="2186A5"/>
                </a:solidFill>
              </a:rPr>
              <a:t>Para abertura da Conta, </a:t>
            </a:r>
            <a:r>
              <a:rPr lang="pt-BR" sz="1400" b="1" dirty="0" err="1">
                <a:solidFill>
                  <a:srgbClr val="2186A5"/>
                </a:solidFill>
              </a:rPr>
              <a:t>EEx</a:t>
            </a:r>
            <a:r>
              <a:rPr lang="pt-BR" sz="1400" b="1" dirty="0">
                <a:solidFill>
                  <a:srgbClr val="2186A5"/>
                </a:solidFill>
              </a:rPr>
              <a:t> envia para o FNDE um ofício com a cópia do Termo de Adesão ao ACT nº 47/2022, assinado pelo representante legal da </a:t>
            </a:r>
            <a:r>
              <a:rPr lang="pt-BR" sz="1400" b="1" dirty="0" err="1">
                <a:solidFill>
                  <a:srgbClr val="2186A5"/>
                </a:solidFill>
              </a:rPr>
              <a:t>EEx</a:t>
            </a:r>
            <a:r>
              <a:rPr lang="pt-BR" sz="1400" b="1" dirty="0">
                <a:solidFill>
                  <a:srgbClr val="2186A5"/>
                </a:solidFill>
              </a:rPr>
              <a:t>.</a:t>
            </a:r>
          </a:p>
          <a:p>
            <a:pPr marL="342900" indent="-342900" algn="just">
              <a:buAutoNum type="arabicPeriod" startAt="2"/>
            </a:pPr>
            <a:endParaRPr lang="pt-BR" sz="1400" dirty="0"/>
          </a:p>
          <a:p>
            <a:pPr marL="342900" indent="-342900" algn="just">
              <a:buAutoNum type="arabicPeriod" startAt="2"/>
            </a:pPr>
            <a:r>
              <a:rPr lang="pt-BR" sz="1400" b="1" dirty="0">
                <a:solidFill>
                  <a:srgbClr val="2186A5"/>
                </a:solidFill>
              </a:rPr>
              <a:t>Em seguida, o FNDE analisa a documentação e abre a conta de relacionamento para recebimento dos recursos.</a:t>
            </a:r>
          </a:p>
          <a:p>
            <a:pPr algn="just"/>
            <a:endParaRPr lang="pt-BR" sz="1400" b="1" dirty="0">
              <a:solidFill>
                <a:srgbClr val="2186A5"/>
              </a:solidFill>
            </a:endParaRPr>
          </a:p>
          <a:p>
            <a:pPr algn="ctr"/>
            <a:endParaRPr lang="pt-BR" sz="1400" dirty="0"/>
          </a:p>
        </p:txBody>
      </p:sp>
      <p:sp>
        <p:nvSpPr>
          <p:cNvPr id="12" name="CaixaDeTexto 11">
            <a:extLst>
              <a:ext uri="{FF2B5EF4-FFF2-40B4-BE49-F238E27FC236}">
                <a16:creationId xmlns:a16="http://schemas.microsoft.com/office/drawing/2014/main" id="{D66FC21C-7061-7E55-16F1-736795485CBD}"/>
              </a:ext>
            </a:extLst>
          </p:cNvPr>
          <p:cNvSpPr txBox="1"/>
          <p:nvPr/>
        </p:nvSpPr>
        <p:spPr>
          <a:xfrm>
            <a:off x="2117649" y="1413436"/>
            <a:ext cx="4635908" cy="338554"/>
          </a:xfrm>
          <a:prstGeom prst="rect">
            <a:avLst/>
          </a:prstGeom>
          <a:noFill/>
        </p:spPr>
        <p:txBody>
          <a:bodyPr wrap="square">
            <a:spAutoFit/>
          </a:bodyPr>
          <a:lstStyle/>
          <a:p>
            <a:pPr algn="ctr"/>
            <a:r>
              <a:rPr lang="pt-BR" sz="1600" b="1" u="sng" dirty="0">
                <a:solidFill>
                  <a:srgbClr val="0070C0"/>
                </a:solidFill>
              </a:rPr>
              <a:t>Como aderir?</a:t>
            </a:r>
          </a:p>
        </p:txBody>
      </p:sp>
      <p:sp>
        <p:nvSpPr>
          <p:cNvPr id="13" name="CaixaDeTexto 12">
            <a:extLst>
              <a:ext uri="{FF2B5EF4-FFF2-40B4-BE49-F238E27FC236}">
                <a16:creationId xmlns:a16="http://schemas.microsoft.com/office/drawing/2014/main" id="{8BAFFA12-161E-35E4-7F8F-15137C6F89EF}"/>
              </a:ext>
            </a:extLst>
          </p:cNvPr>
          <p:cNvSpPr txBox="1"/>
          <p:nvPr/>
        </p:nvSpPr>
        <p:spPr>
          <a:xfrm>
            <a:off x="2117649" y="4397457"/>
            <a:ext cx="4635908" cy="338554"/>
          </a:xfrm>
          <a:prstGeom prst="rect">
            <a:avLst/>
          </a:prstGeom>
          <a:noFill/>
        </p:spPr>
        <p:txBody>
          <a:bodyPr wrap="square">
            <a:spAutoFit/>
          </a:bodyPr>
          <a:lstStyle/>
          <a:p>
            <a:pPr algn="ctr"/>
            <a:r>
              <a:rPr lang="pt-BR" sz="1600" b="1" u="sng" dirty="0">
                <a:solidFill>
                  <a:srgbClr val="0070C0"/>
                </a:solidFill>
              </a:rPr>
              <a:t>Para abrir a Conta Cartão PNAE</a:t>
            </a:r>
          </a:p>
        </p:txBody>
      </p:sp>
    </p:spTree>
    <p:extLst>
      <p:ext uri="{BB962C8B-B14F-4D97-AF65-F5344CB8AC3E}">
        <p14:creationId xmlns:p14="http://schemas.microsoft.com/office/powerpoint/2010/main" val="1136776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7">
            <a:extLst>
              <a:ext uri="{FF2B5EF4-FFF2-40B4-BE49-F238E27FC236}">
                <a16:creationId xmlns:a16="http://schemas.microsoft.com/office/drawing/2014/main" id="{3356DB56-8EED-44B9-11E9-B4696B857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m 14">
            <a:extLst>
              <a:ext uri="{FF2B5EF4-FFF2-40B4-BE49-F238E27FC236}">
                <a16:creationId xmlns:a16="http://schemas.microsoft.com/office/drawing/2014/main" id="{FD7D77AB-8DC8-4E9B-7879-A2AFCA83A2A6}"/>
              </a:ext>
            </a:extLst>
          </p:cNvPr>
          <p:cNvPicPr>
            <a:picLocks noChangeAspect="1"/>
          </p:cNvPicPr>
          <p:nvPr/>
        </p:nvPicPr>
        <p:blipFill>
          <a:blip r:embed="rId3"/>
          <a:stretch>
            <a:fillRect/>
          </a:stretch>
        </p:blipFill>
        <p:spPr>
          <a:xfrm>
            <a:off x="0" y="9861"/>
            <a:ext cx="5228571" cy="438095"/>
          </a:xfrm>
          <a:prstGeom prst="rect">
            <a:avLst/>
          </a:prstGeom>
        </p:spPr>
      </p:pic>
      <p:grpSp>
        <p:nvGrpSpPr>
          <p:cNvPr id="23" name="Agrupar 22">
            <a:extLst>
              <a:ext uri="{FF2B5EF4-FFF2-40B4-BE49-F238E27FC236}">
                <a16:creationId xmlns:a16="http://schemas.microsoft.com/office/drawing/2014/main" id="{5C74F3FE-0320-BFB1-08B5-127837BD8CE2}"/>
              </a:ext>
            </a:extLst>
          </p:cNvPr>
          <p:cNvGrpSpPr/>
          <p:nvPr/>
        </p:nvGrpSpPr>
        <p:grpSpPr>
          <a:xfrm>
            <a:off x="2341353" y="329671"/>
            <a:ext cx="6932179" cy="962654"/>
            <a:chOff x="2341353" y="329671"/>
            <a:chExt cx="6932179" cy="962654"/>
          </a:xfrm>
        </p:grpSpPr>
        <p:sp>
          <p:nvSpPr>
            <p:cNvPr id="16" name="Retângulo 15">
              <a:extLst>
                <a:ext uri="{FF2B5EF4-FFF2-40B4-BE49-F238E27FC236}">
                  <a16:creationId xmlns:a16="http://schemas.microsoft.com/office/drawing/2014/main" id="{FC478A4E-9A92-55A8-151C-F5F1FC04885B}"/>
                </a:ext>
              </a:extLst>
            </p:cNvPr>
            <p:cNvSpPr/>
            <p:nvPr/>
          </p:nvSpPr>
          <p:spPr>
            <a:xfrm>
              <a:off x="2341353" y="329671"/>
              <a:ext cx="3447803" cy="754694"/>
            </a:xfrm>
            <a:prstGeom prst="rect">
              <a:avLst/>
            </a:prstGeom>
          </p:spPr>
          <p:txBody>
            <a:bodyPr wrap="none">
              <a:spAutoFit/>
            </a:bodyPr>
            <a:lstStyle/>
            <a:p>
              <a:pPr>
                <a:lnSpc>
                  <a:spcPct val="150000"/>
                </a:lnSpc>
              </a:pPr>
              <a:r>
                <a:rPr lang="pt-BR" sz="3200" b="1" i="1" dirty="0">
                  <a:solidFill>
                    <a:srgbClr val="4BACC6">
                      <a:lumMod val="75000"/>
                    </a:srgbClr>
                  </a:solidFill>
                </a:rPr>
                <a:t>Conta Cartão PNAE</a:t>
              </a:r>
            </a:p>
          </p:txBody>
        </p:sp>
        <p:sp>
          <p:nvSpPr>
            <p:cNvPr id="17" name="Line 14">
              <a:extLst>
                <a:ext uri="{FF2B5EF4-FFF2-40B4-BE49-F238E27FC236}">
                  <a16:creationId xmlns:a16="http://schemas.microsoft.com/office/drawing/2014/main" id="{CE4EE434-5495-19F0-108E-8FF9C9659F29}"/>
                </a:ext>
              </a:extLst>
            </p:cNvPr>
            <p:cNvSpPr>
              <a:spLocks noChangeShapeType="1"/>
            </p:cNvSpPr>
            <p:nvPr/>
          </p:nvSpPr>
          <p:spPr bwMode="auto">
            <a:xfrm flipV="1">
              <a:off x="2450252" y="980728"/>
              <a:ext cx="6693748" cy="43223"/>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25" name="CaixaDeTexto 24">
              <a:extLst>
                <a:ext uri="{FF2B5EF4-FFF2-40B4-BE49-F238E27FC236}">
                  <a16:creationId xmlns:a16="http://schemas.microsoft.com/office/drawing/2014/main" id="{C1DF5F15-8DB4-6D14-CD06-2E7493B5FC81}"/>
                </a:ext>
              </a:extLst>
            </p:cNvPr>
            <p:cNvSpPr txBox="1"/>
            <p:nvPr/>
          </p:nvSpPr>
          <p:spPr>
            <a:xfrm>
              <a:off x="5118227" y="992243"/>
              <a:ext cx="4155305" cy="300082"/>
            </a:xfrm>
            <a:prstGeom prst="rect">
              <a:avLst/>
            </a:prstGeom>
            <a:noFill/>
          </p:spPr>
          <p:txBody>
            <a:bodyPr wrap="none" rtlCol="0">
              <a:spAutoFit/>
            </a:bodyPr>
            <a:lstStyle/>
            <a:p>
              <a:r>
                <a:rPr lang="pt-BR" sz="1350" b="1" dirty="0">
                  <a:latin typeface="Arial" panose="020B0604020202020204" pitchFamily="34" charset="0"/>
                  <a:cs typeface="Arial" panose="020B0604020202020204" pitchFamily="34" charset="0"/>
                </a:rPr>
                <a:t>Resolução CD/FNDE nº 6/2020, Art. 47, inciso XI </a:t>
              </a:r>
            </a:p>
          </p:txBody>
        </p:sp>
      </p:grpSp>
      <p:sp>
        <p:nvSpPr>
          <p:cNvPr id="19" name="Retângulo 18">
            <a:extLst>
              <a:ext uri="{FF2B5EF4-FFF2-40B4-BE49-F238E27FC236}">
                <a16:creationId xmlns:a16="http://schemas.microsoft.com/office/drawing/2014/main" id="{67244DCD-36B4-4EBC-3B2E-5F69DC974854}"/>
              </a:ext>
            </a:extLst>
          </p:cNvPr>
          <p:cNvSpPr/>
          <p:nvPr/>
        </p:nvSpPr>
        <p:spPr>
          <a:xfrm>
            <a:off x="395536" y="1735422"/>
            <a:ext cx="8659499" cy="3970318"/>
          </a:xfrm>
          <a:prstGeom prst="rect">
            <a:avLst/>
          </a:prstGeom>
        </p:spPr>
        <p:txBody>
          <a:bodyPr wrap="square">
            <a:spAutoFit/>
          </a:bodyPr>
          <a:lstStyle/>
          <a:p>
            <a:pPr algn="just"/>
            <a:endParaRPr lang="pt-BR" sz="1400" b="1" dirty="0">
              <a:solidFill>
                <a:srgbClr val="2186A5"/>
              </a:solidFill>
            </a:endParaRPr>
          </a:p>
          <a:p>
            <a:pPr algn="ctr"/>
            <a:r>
              <a:rPr lang="pt-BR" sz="1600" b="1" u="sng" dirty="0">
                <a:solidFill>
                  <a:srgbClr val="0070C0"/>
                </a:solidFill>
              </a:rPr>
              <a:t>Passos para a emissão do Cartão/Plástico</a:t>
            </a:r>
          </a:p>
          <a:p>
            <a:pPr algn="just"/>
            <a:endParaRPr lang="pt-BR" sz="1400" dirty="0"/>
          </a:p>
          <a:p>
            <a:pPr algn="just"/>
            <a:r>
              <a:rPr lang="pt-BR" sz="1400" b="1" dirty="0">
                <a:solidFill>
                  <a:srgbClr val="2186A5"/>
                </a:solidFill>
              </a:rPr>
              <a:t>4.      </a:t>
            </a:r>
            <a:r>
              <a:rPr lang="pt-BR" sz="1400" b="1" dirty="0" err="1">
                <a:solidFill>
                  <a:srgbClr val="2186A5"/>
                </a:solidFill>
              </a:rPr>
              <a:t>EEx</a:t>
            </a:r>
            <a:r>
              <a:rPr lang="pt-BR" sz="1400" b="1" dirty="0">
                <a:solidFill>
                  <a:srgbClr val="2186A5"/>
                </a:solidFill>
              </a:rPr>
              <a:t> envia ao Banco do Brasil os dados dos portadores </a:t>
            </a:r>
            <a:r>
              <a:rPr lang="pt-BR" sz="1400" dirty="0"/>
              <a:t>e solicita aos portadores indicados que atualizem seus cadastros pessoais, já que o Cartão PNAE será encaminhado para o endereço residencial ou outro endereço de preferência.</a:t>
            </a:r>
          </a:p>
          <a:p>
            <a:pPr marL="342900" indent="-342900" algn="just">
              <a:buAutoNum type="arabicPeriod" startAt="2"/>
            </a:pPr>
            <a:endParaRPr lang="pt-BR" sz="1400" dirty="0"/>
          </a:p>
          <a:p>
            <a:pPr algn="just"/>
            <a:r>
              <a:rPr lang="pt-BR" sz="1400" b="1" dirty="0">
                <a:solidFill>
                  <a:srgbClr val="2186A5"/>
                </a:solidFill>
              </a:rPr>
              <a:t>5.      </a:t>
            </a:r>
            <a:r>
              <a:rPr lang="pt-BR" sz="1400" b="1" dirty="0" err="1">
                <a:solidFill>
                  <a:srgbClr val="2186A5"/>
                </a:solidFill>
              </a:rPr>
              <a:t>EEx</a:t>
            </a:r>
            <a:r>
              <a:rPr lang="pt-BR" sz="1400" b="1" dirty="0">
                <a:solidFill>
                  <a:srgbClr val="2186A5"/>
                </a:solidFill>
              </a:rPr>
              <a:t> cadastra junto à agência de relacionamento BB os Centros de Custo, portadores e respectivos limites</a:t>
            </a:r>
            <a:r>
              <a:rPr lang="pt-BR" sz="1400" dirty="0"/>
              <a:t>. Pode ser feito por meio do Autoatendimento Setor Público, </a:t>
            </a:r>
            <a:r>
              <a:rPr lang="pt-BR" sz="1400" b="1" dirty="0">
                <a:solidFill>
                  <a:srgbClr val="2186A5"/>
                </a:solidFill>
              </a:rPr>
              <a:t>pela</a:t>
            </a:r>
            <a:r>
              <a:rPr lang="pt-BR" sz="1400" dirty="0"/>
              <a:t> internet, ou por meio de arquivo, para cadastramento massificado. </a:t>
            </a:r>
          </a:p>
          <a:p>
            <a:pPr marL="342900" indent="-342900" algn="just">
              <a:buAutoNum type="arabicPeriod" startAt="2"/>
            </a:pPr>
            <a:endParaRPr lang="pt-BR" sz="1400" dirty="0"/>
          </a:p>
          <a:p>
            <a:pPr algn="just"/>
            <a:r>
              <a:rPr lang="pt-BR" sz="1400" b="1" dirty="0">
                <a:solidFill>
                  <a:srgbClr val="2186A5"/>
                </a:solidFill>
              </a:rPr>
              <a:t>6.       Cada portador dirige-se a qualquer Agência BB e realiza o cadastramento de sua senha pessoal </a:t>
            </a:r>
            <a:r>
              <a:rPr lang="pt-BR" sz="1400" dirty="0"/>
              <a:t>para utilização do Cartão PNAE. Salienta-se que o cartão somente será gerado após  a conclusão desta etapa.</a:t>
            </a:r>
          </a:p>
          <a:p>
            <a:pPr marL="342900" indent="-342900" algn="just">
              <a:buAutoNum type="arabicPeriod" startAt="2"/>
            </a:pPr>
            <a:endParaRPr lang="pt-BR" sz="1400" dirty="0"/>
          </a:p>
          <a:p>
            <a:pPr algn="just"/>
            <a:r>
              <a:rPr lang="pt-BR" sz="1400" b="1" dirty="0">
                <a:solidFill>
                  <a:srgbClr val="2186A5"/>
                </a:solidFill>
              </a:rPr>
              <a:t>7.        Liberação do Cartão</a:t>
            </a:r>
            <a:r>
              <a:rPr lang="pt-BR" sz="1400" dirty="0"/>
              <a:t>: após o recebimento do cartão, o portador deverá se dirigir a qualquer Terminal de Autoatendimento do Banco do Brasil para efetuar a liberação do cartão, passando assim a poder utilizá-lo normalmente. </a:t>
            </a:r>
          </a:p>
          <a:p>
            <a:pPr algn="just"/>
            <a:r>
              <a:rPr lang="pt-BR" sz="1400" dirty="0"/>
              <a:t> </a:t>
            </a:r>
          </a:p>
        </p:txBody>
      </p:sp>
    </p:spTree>
    <p:extLst>
      <p:ext uri="{BB962C8B-B14F-4D97-AF65-F5344CB8AC3E}">
        <p14:creationId xmlns:p14="http://schemas.microsoft.com/office/powerpoint/2010/main" val="2219935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8"/>
          <p:cNvSpPr/>
          <p:nvPr/>
        </p:nvSpPr>
        <p:spPr>
          <a:xfrm>
            <a:off x="786573" y="1267427"/>
            <a:ext cx="6012180" cy="584775"/>
          </a:xfrm>
          <a:prstGeom prst="rect">
            <a:avLst/>
          </a:prstGeom>
        </p:spPr>
        <p:txBody>
          <a:bodyPr wrap="square">
            <a:spAutoFit/>
          </a:bodyPr>
          <a:lstStyle/>
          <a:p>
            <a:pPr algn="ctr"/>
            <a:r>
              <a:rPr lang="pt-BR" sz="1600" u="sng" dirty="0">
                <a:solidFill>
                  <a:srgbClr val="0070C0"/>
                </a:solidFill>
              </a:rPr>
              <a:t>Fluxo de Adesão e Emissão do Cartão/Plástico</a:t>
            </a:r>
          </a:p>
          <a:p>
            <a:pPr algn="ctr"/>
            <a:endParaRPr lang="pt-BR" sz="1600" u="sng" dirty="0">
              <a:solidFill>
                <a:schemeClr val="accent6"/>
              </a:solidFill>
            </a:endParaRPr>
          </a:p>
        </p:txBody>
      </p:sp>
      <p:sp>
        <p:nvSpPr>
          <p:cNvPr id="8" name="CaixaDeTexto 7"/>
          <p:cNvSpPr txBox="1"/>
          <p:nvPr/>
        </p:nvSpPr>
        <p:spPr>
          <a:xfrm>
            <a:off x="1660107" y="2408147"/>
            <a:ext cx="1543884" cy="30008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pt-BR" sz="1350" dirty="0"/>
              <a:t>Entidade Executora</a:t>
            </a:r>
          </a:p>
        </p:txBody>
      </p:sp>
      <p:grpSp>
        <p:nvGrpSpPr>
          <p:cNvPr id="78" name="Agrupar 77"/>
          <p:cNvGrpSpPr/>
          <p:nvPr/>
        </p:nvGrpSpPr>
        <p:grpSpPr>
          <a:xfrm>
            <a:off x="3273123" y="1700808"/>
            <a:ext cx="2248967" cy="901612"/>
            <a:chOff x="2826327" y="162620"/>
            <a:chExt cx="2926080" cy="1222942"/>
          </a:xfrm>
        </p:grpSpPr>
        <p:cxnSp>
          <p:nvCxnSpPr>
            <p:cNvPr id="14" name="Conector de Seta Reta 13"/>
            <p:cNvCxnSpPr/>
            <p:nvPr/>
          </p:nvCxnSpPr>
          <p:spPr>
            <a:xfrm>
              <a:off x="2826327" y="1385562"/>
              <a:ext cx="292608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Retângulo 19"/>
            <p:cNvSpPr/>
            <p:nvPr/>
          </p:nvSpPr>
          <p:spPr>
            <a:xfrm>
              <a:off x="2923571" y="162620"/>
              <a:ext cx="2716765" cy="1127160"/>
            </a:xfrm>
            <a:prstGeom prst="rect">
              <a:avLst/>
            </a:prstGeom>
          </p:spPr>
          <p:txBody>
            <a:bodyPr wrap="square">
              <a:spAutoFit/>
            </a:bodyPr>
            <a:lstStyle/>
            <a:p>
              <a:r>
                <a:rPr lang="pt-BR" sz="1200" dirty="0"/>
                <a:t>entrega documentos de adesão (Termo de Adesão ao ACT, Termo de Adesão Fundo, Termo de Autorização) </a:t>
              </a:r>
            </a:p>
          </p:txBody>
        </p:sp>
      </p:grpSp>
      <p:sp>
        <p:nvSpPr>
          <p:cNvPr id="21" name="CaixaDeTexto 20"/>
          <p:cNvSpPr txBox="1"/>
          <p:nvPr/>
        </p:nvSpPr>
        <p:spPr>
          <a:xfrm>
            <a:off x="1690611" y="3443716"/>
            <a:ext cx="567784" cy="300082"/>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pt-BR" sz="1350" b="1" dirty="0">
                <a:solidFill>
                  <a:schemeClr val="accent6">
                    <a:lumMod val="75000"/>
                  </a:schemeClr>
                </a:solidFill>
              </a:rPr>
              <a:t>FNDE</a:t>
            </a:r>
          </a:p>
        </p:txBody>
      </p:sp>
      <p:sp>
        <p:nvSpPr>
          <p:cNvPr id="31" name="CaixaDeTexto 30"/>
          <p:cNvSpPr txBox="1"/>
          <p:nvPr/>
        </p:nvSpPr>
        <p:spPr>
          <a:xfrm>
            <a:off x="5591224" y="2362415"/>
            <a:ext cx="823830" cy="71558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pt-BR" sz="1350" b="1" dirty="0">
                <a:solidFill>
                  <a:srgbClr val="FFFF00"/>
                </a:solidFill>
              </a:rPr>
              <a:t>Banco </a:t>
            </a:r>
          </a:p>
          <a:p>
            <a:pPr algn="ctr"/>
            <a:r>
              <a:rPr lang="pt-BR" sz="1350" b="1" dirty="0">
                <a:solidFill>
                  <a:srgbClr val="FFFF00"/>
                </a:solidFill>
              </a:rPr>
              <a:t>do </a:t>
            </a:r>
          </a:p>
          <a:p>
            <a:pPr algn="ctr"/>
            <a:r>
              <a:rPr lang="pt-BR" sz="1350" b="1" dirty="0">
                <a:solidFill>
                  <a:srgbClr val="FFFF00"/>
                </a:solidFill>
              </a:rPr>
              <a:t>Brasil</a:t>
            </a:r>
          </a:p>
        </p:txBody>
      </p:sp>
      <p:sp>
        <p:nvSpPr>
          <p:cNvPr id="43" name="CaixaDeTexto 42"/>
          <p:cNvSpPr txBox="1"/>
          <p:nvPr/>
        </p:nvSpPr>
        <p:spPr>
          <a:xfrm>
            <a:off x="1708524" y="4663457"/>
            <a:ext cx="816570" cy="30008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pt-BR" sz="1350" b="1" dirty="0">
                <a:solidFill>
                  <a:srgbClr val="92D050"/>
                </a:solidFill>
              </a:rPr>
              <a:t>Portador</a:t>
            </a:r>
          </a:p>
        </p:txBody>
      </p:sp>
      <p:sp>
        <p:nvSpPr>
          <p:cNvPr id="51" name="CaixaDeTexto 50"/>
          <p:cNvSpPr txBox="1"/>
          <p:nvPr/>
        </p:nvSpPr>
        <p:spPr>
          <a:xfrm>
            <a:off x="5503215" y="4451155"/>
            <a:ext cx="1326389" cy="507831"/>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pt-BR" sz="1350" dirty="0"/>
              <a:t>Agência local do</a:t>
            </a:r>
          </a:p>
          <a:p>
            <a:r>
              <a:rPr lang="pt-BR" sz="1350" dirty="0"/>
              <a:t>Banco do Brasil</a:t>
            </a:r>
          </a:p>
        </p:txBody>
      </p:sp>
      <p:grpSp>
        <p:nvGrpSpPr>
          <p:cNvPr id="86" name="Agrupar 85"/>
          <p:cNvGrpSpPr/>
          <p:nvPr/>
        </p:nvGrpSpPr>
        <p:grpSpPr>
          <a:xfrm>
            <a:off x="2539995" y="4461366"/>
            <a:ext cx="2945208" cy="276999"/>
            <a:chOff x="2868803" y="3726177"/>
            <a:chExt cx="3024918" cy="369331"/>
          </a:xfrm>
        </p:grpSpPr>
        <p:sp>
          <p:nvSpPr>
            <p:cNvPr id="50" name="Retângulo 49"/>
            <p:cNvSpPr/>
            <p:nvPr/>
          </p:nvSpPr>
          <p:spPr>
            <a:xfrm>
              <a:off x="3024531" y="3726177"/>
              <a:ext cx="2748612" cy="369331"/>
            </a:xfrm>
            <a:prstGeom prst="rect">
              <a:avLst/>
            </a:prstGeom>
          </p:spPr>
          <p:txBody>
            <a:bodyPr wrap="square">
              <a:spAutoFit/>
            </a:bodyPr>
            <a:lstStyle/>
            <a:p>
              <a:r>
                <a:rPr lang="pt-BR" sz="1200" dirty="0"/>
                <a:t>cadastra a senha e endereço</a:t>
              </a:r>
            </a:p>
          </p:txBody>
        </p:sp>
        <p:cxnSp>
          <p:nvCxnSpPr>
            <p:cNvPr id="57" name="Conector de Seta Reta 56"/>
            <p:cNvCxnSpPr/>
            <p:nvPr/>
          </p:nvCxnSpPr>
          <p:spPr>
            <a:xfrm>
              <a:off x="2868803" y="4020183"/>
              <a:ext cx="302491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87" name="Agrupar 86"/>
          <p:cNvGrpSpPr/>
          <p:nvPr/>
        </p:nvGrpSpPr>
        <p:grpSpPr>
          <a:xfrm>
            <a:off x="2576884" y="4727183"/>
            <a:ext cx="2945207" cy="276999"/>
            <a:chOff x="2902054" y="4095509"/>
            <a:chExt cx="3024917" cy="369332"/>
          </a:xfrm>
        </p:grpSpPr>
        <p:cxnSp>
          <p:nvCxnSpPr>
            <p:cNvPr id="58" name="Conector Angulado 57"/>
            <p:cNvCxnSpPr/>
            <p:nvPr/>
          </p:nvCxnSpPr>
          <p:spPr>
            <a:xfrm rot="10800000" flipV="1">
              <a:off x="2902054" y="4135359"/>
              <a:ext cx="3024917" cy="259322"/>
            </a:xfrm>
            <a:prstGeom prst="bentConnector3">
              <a:avLst>
                <a:gd name="adj1" fmla="val 383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9" name="Retângulo 58"/>
            <p:cNvSpPr/>
            <p:nvPr/>
          </p:nvSpPr>
          <p:spPr>
            <a:xfrm>
              <a:off x="3277447" y="4095509"/>
              <a:ext cx="2503333" cy="369332"/>
            </a:xfrm>
            <a:prstGeom prst="rect">
              <a:avLst/>
            </a:prstGeom>
          </p:spPr>
          <p:txBody>
            <a:bodyPr wrap="square">
              <a:spAutoFit/>
            </a:bodyPr>
            <a:lstStyle/>
            <a:p>
              <a:pPr algn="r"/>
              <a:r>
                <a:rPr lang="pt-BR" sz="1200" dirty="0"/>
                <a:t>  emite o cartão/plástico</a:t>
              </a:r>
            </a:p>
          </p:txBody>
        </p:sp>
      </p:grpSp>
      <p:grpSp>
        <p:nvGrpSpPr>
          <p:cNvPr id="85" name="Agrupar 84"/>
          <p:cNvGrpSpPr/>
          <p:nvPr/>
        </p:nvGrpSpPr>
        <p:grpSpPr>
          <a:xfrm>
            <a:off x="5996200" y="3059869"/>
            <a:ext cx="2055430" cy="1430489"/>
            <a:chOff x="7819463" y="3061400"/>
            <a:chExt cx="3440098" cy="1135923"/>
          </a:xfrm>
        </p:grpSpPr>
        <p:cxnSp>
          <p:nvCxnSpPr>
            <p:cNvPr id="66" name="Conector de Seta Reta 65"/>
            <p:cNvCxnSpPr>
              <a:cxnSpLocks/>
            </p:cNvCxnSpPr>
            <p:nvPr/>
          </p:nvCxnSpPr>
          <p:spPr>
            <a:xfrm>
              <a:off x="7819463" y="3061400"/>
              <a:ext cx="1" cy="11018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7" name="Retângulo 66"/>
            <p:cNvSpPr/>
            <p:nvPr/>
          </p:nvSpPr>
          <p:spPr>
            <a:xfrm>
              <a:off x="7905287" y="3097526"/>
              <a:ext cx="3354274" cy="1099797"/>
            </a:xfrm>
            <a:prstGeom prst="rect">
              <a:avLst/>
            </a:prstGeom>
          </p:spPr>
          <p:txBody>
            <a:bodyPr wrap="square">
              <a:spAutoFit/>
            </a:bodyPr>
            <a:lstStyle/>
            <a:p>
              <a:r>
                <a:rPr lang="pt-BR" sz="1200" dirty="0"/>
                <a:t>1. Cadastra a estrutura do Cartão PNAE, conforme solicitação da EEX: </a:t>
              </a:r>
            </a:p>
            <a:p>
              <a:r>
                <a:rPr lang="pt-BR" sz="1200" dirty="0"/>
                <a:t>- Centro de Custos</a:t>
              </a:r>
              <a:r>
                <a:rPr lang="pt-BR" sz="1200" b="1" dirty="0">
                  <a:solidFill>
                    <a:srgbClr val="FF0000"/>
                  </a:solidFill>
                </a:rPr>
                <a:t>*</a:t>
              </a:r>
              <a:endParaRPr lang="pt-BR" sz="1200" dirty="0"/>
            </a:p>
            <a:p>
              <a:r>
                <a:rPr lang="pt-BR" sz="1200" dirty="0"/>
                <a:t>- Portadores </a:t>
              </a:r>
            </a:p>
            <a:p>
              <a:r>
                <a:rPr lang="pt-BR" sz="1200" dirty="0"/>
                <a:t>2. Auxilia a </a:t>
              </a:r>
              <a:r>
                <a:rPr lang="pt-BR" sz="1200" dirty="0" err="1"/>
                <a:t>EEx</a:t>
              </a:r>
              <a:r>
                <a:rPr lang="pt-BR" sz="1200" dirty="0"/>
                <a:t> no processo massificado</a:t>
              </a:r>
            </a:p>
          </p:txBody>
        </p:sp>
      </p:grpSp>
      <p:grpSp>
        <p:nvGrpSpPr>
          <p:cNvPr id="88" name="Agrupar 87"/>
          <p:cNvGrpSpPr/>
          <p:nvPr/>
        </p:nvGrpSpPr>
        <p:grpSpPr>
          <a:xfrm>
            <a:off x="1969936" y="2708355"/>
            <a:ext cx="1777643" cy="646331"/>
            <a:chOff x="6361064" y="1534636"/>
            <a:chExt cx="2370190" cy="861774"/>
          </a:xfrm>
        </p:grpSpPr>
        <p:sp>
          <p:nvSpPr>
            <p:cNvPr id="89" name="Retângulo 88"/>
            <p:cNvSpPr/>
            <p:nvPr/>
          </p:nvSpPr>
          <p:spPr>
            <a:xfrm>
              <a:off x="6380268" y="1534636"/>
              <a:ext cx="2350986" cy="861774"/>
            </a:xfrm>
            <a:prstGeom prst="rect">
              <a:avLst/>
            </a:prstGeom>
          </p:spPr>
          <p:txBody>
            <a:bodyPr wrap="none">
              <a:spAutoFit/>
            </a:bodyPr>
            <a:lstStyle/>
            <a:p>
              <a:r>
                <a:rPr lang="pt-BR" sz="1200" dirty="0"/>
                <a:t>envia ofício</a:t>
              </a:r>
            </a:p>
            <a:p>
              <a:r>
                <a:rPr lang="pt-BR" sz="1200" dirty="0"/>
                <a:t>e Termo de </a:t>
              </a:r>
            </a:p>
            <a:p>
              <a:r>
                <a:rPr lang="pt-BR" sz="1200" dirty="0"/>
                <a:t>Adesão ao ACT assinados</a:t>
              </a:r>
            </a:p>
          </p:txBody>
        </p:sp>
        <p:cxnSp>
          <p:nvCxnSpPr>
            <p:cNvPr id="90" name="Conector de Seta Reta 89"/>
            <p:cNvCxnSpPr/>
            <p:nvPr/>
          </p:nvCxnSpPr>
          <p:spPr>
            <a:xfrm>
              <a:off x="6361064" y="1584392"/>
              <a:ext cx="0" cy="8013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98" name="CaixaDeTexto 97"/>
          <p:cNvSpPr txBox="1"/>
          <p:nvPr/>
        </p:nvSpPr>
        <p:spPr>
          <a:xfrm>
            <a:off x="2218971" y="3464504"/>
            <a:ext cx="1424621" cy="276999"/>
          </a:xfrm>
          <a:prstGeom prst="rect">
            <a:avLst/>
          </a:prstGeom>
          <a:noFill/>
        </p:spPr>
        <p:txBody>
          <a:bodyPr wrap="none" rtlCol="0">
            <a:spAutoFit/>
          </a:bodyPr>
          <a:lstStyle/>
          <a:p>
            <a:r>
              <a:rPr lang="pt-BR" sz="1200" dirty="0"/>
              <a:t>abre a Conta Cartão</a:t>
            </a:r>
          </a:p>
        </p:txBody>
      </p:sp>
      <p:cxnSp>
        <p:nvCxnSpPr>
          <p:cNvPr id="3" name="Conector: Angulado 2">
            <a:extLst>
              <a:ext uri="{FF2B5EF4-FFF2-40B4-BE49-F238E27FC236}">
                <a16:creationId xmlns:a16="http://schemas.microsoft.com/office/drawing/2014/main" id="{28AA721A-E823-4AFA-9A09-654CCEA0865F}"/>
              </a:ext>
            </a:extLst>
          </p:cNvPr>
          <p:cNvCxnSpPr>
            <a:stCxn id="21" idx="2"/>
            <a:endCxn id="8" idx="1"/>
          </p:cNvCxnSpPr>
          <p:nvPr/>
        </p:nvCxnSpPr>
        <p:spPr>
          <a:xfrm rot="5400000" flipH="1">
            <a:off x="1224500" y="2993795"/>
            <a:ext cx="1185610" cy="314396"/>
          </a:xfrm>
          <a:prstGeom prst="bentConnector4">
            <a:avLst>
              <a:gd name="adj1" fmla="val -19281"/>
              <a:gd name="adj2" fmla="val 17271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CaixaDeTexto 3">
            <a:extLst>
              <a:ext uri="{FF2B5EF4-FFF2-40B4-BE49-F238E27FC236}">
                <a16:creationId xmlns:a16="http://schemas.microsoft.com/office/drawing/2014/main" id="{62787020-E699-4296-B540-9DCEDC56D49C}"/>
              </a:ext>
            </a:extLst>
          </p:cNvPr>
          <p:cNvSpPr txBox="1"/>
          <p:nvPr/>
        </p:nvSpPr>
        <p:spPr>
          <a:xfrm>
            <a:off x="380861" y="3046183"/>
            <a:ext cx="878771" cy="461665"/>
          </a:xfrm>
          <a:prstGeom prst="rect">
            <a:avLst/>
          </a:prstGeom>
          <a:noFill/>
        </p:spPr>
        <p:txBody>
          <a:bodyPr wrap="square" rtlCol="0">
            <a:spAutoFit/>
          </a:bodyPr>
          <a:lstStyle/>
          <a:p>
            <a:r>
              <a:rPr lang="pt-BR" sz="1200" dirty="0"/>
              <a:t>Comunica a abertura</a:t>
            </a:r>
          </a:p>
        </p:txBody>
      </p:sp>
      <p:pic>
        <p:nvPicPr>
          <p:cNvPr id="28" name="Picture 7">
            <a:extLst>
              <a:ext uri="{FF2B5EF4-FFF2-40B4-BE49-F238E27FC236}">
                <a16:creationId xmlns:a16="http://schemas.microsoft.com/office/drawing/2014/main" id="{08C07E23-96FE-8B61-65C5-449FE7429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Agrupar 28">
            <a:extLst>
              <a:ext uri="{FF2B5EF4-FFF2-40B4-BE49-F238E27FC236}">
                <a16:creationId xmlns:a16="http://schemas.microsoft.com/office/drawing/2014/main" id="{C7F4BDAC-0337-313B-CA72-E1B591DD9E00}"/>
              </a:ext>
            </a:extLst>
          </p:cNvPr>
          <p:cNvGrpSpPr/>
          <p:nvPr/>
        </p:nvGrpSpPr>
        <p:grpSpPr>
          <a:xfrm>
            <a:off x="2341353" y="329671"/>
            <a:ext cx="6838726" cy="972750"/>
            <a:chOff x="2341353" y="329671"/>
            <a:chExt cx="6838726" cy="972750"/>
          </a:xfrm>
        </p:grpSpPr>
        <p:sp>
          <p:nvSpPr>
            <p:cNvPr id="30" name="Retângulo 29">
              <a:extLst>
                <a:ext uri="{FF2B5EF4-FFF2-40B4-BE49-F238E27FC236}">
                  <a16:creationId xmlns:a16="http://schemas.microsoft.com/office/drawing/2014/main" id="{99A832DF-346E-DA61-49D3-BD0AEA361CCF}"/>
                </a:ext>
              </a:extLst>
            </p:cNvPr>
            <p:cNvSpPr/>
            <p:nvPr/>
          </p:nvSpPr>
          <p:spPr>
            <a:xfrm>
              <a:off x="2341353" y="329671"/>
              <a:ext cx="3447803" cy="754694"/>
            </a:xfrm>
            <a:prstGeom prst="rect">
              <a:avLst/>
            </a:prstGeom>
          </p:spPr>
          <p:txBody>
            <a:bodyPr wrap="none">
              <a:spAutoFit/>
            </a:bodyPr>
            <a:lstStyle/>
            <a:p>
              <a:pPr>
                <a:lnSpc>
                  <a:spcPct val="150000"/>
                </a:lnSpc>
              </a:pPr>
              <a:r>
                <a:rPr lang="pt-BR" sz="3200" b="1" i="1" dirty="0">
                  <a:solidFill>
                    <a:srgbClr val="4BACC6">
                      <a:lumMod val="75000"/>
                    </a:srgbClr>
                  </a:solidFill>
                </a:rPr>
                <a:t>Conta Cartão PNAE</a:t>
              </a:r>
            </a:p>
          </p:txBody>
        </p:sp>
        <p:sp>
          <p:nvSpPr>
            <p:cNvPr id="32" name="Line 14">
              <a:extLst>
                <a:ext uri="{FF2B5EF4-FFF2-40B4-BE49-F238E27FC236}">
                  <a16:creationId xmlns:a16="http://schemas.microsoft.com/office/drawing/2014/main" id="{3CA35E59-6135-F026-0988-4E212709505D}"/>
                </a:ext>
              </a:extLst>
            </p:cNvPr>
            <p:cNvSpPr>
              <a:spLocks noChangeShapeType="1"/>
            </p:cNvSpPr>
            <p:nvPr/>
          </p:nvSpPr>
          <p:spPr bwMode="auto">
            <a:xfrm flipV="1">
              <a:off x="2450252" y="980728"/>
              <a:ext cx="6693748" cy="43223"/>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33" name="CaixaDeTexto 32">
              <a:extLst>
                <a:ext uri="{FF2B5EF4-FFF2-40B4-BE49-F238E27FC236}">
                  <a16:creationId xmlns:a16="http://schemas.microsoft.com/office/drawing/2014/main" id="{4B6C8B97-36C1-42EB-1FC7-549AC3D53281}"/>
                </a:ext>
              </a:extLst>
            </p:cNvPr>
            <p:cNvSpPr txBox="1"/>
            <p:nvPr/>
          </p:nvSpPr>
          <p:spPr>
            <a:xfrm>
              <a:off x="5522090" y="1002339"/>
              <a:ext cx="3657989" cy="300082"/>
            </a:xfrm>
            <a:prstGeom prst="rect">
              <a:avLst/>
            </a:prstGeom>
            <a:noFill/>
          </p:spPr>
          <p:txBody>
            <a:bodyPr wrap="none" rtlCol="0">
              <a:spAutoFit/>
            </a:bodyPr>
            <a:lstStyle/>
            <a:p>
              <a:r>
                <a:rPr lang="pt-BR" sz="1350" b="1" dirty="0">
                  <a:cs typeface="Arial" panose="020B0604020202020204" pitchFamily="34" charset="0"/>
                </a:rPr>
                <a:t>Resolução CD/FNDE nº 6/2020, Art. 47, inciso XI </a:t>
              </a:r>
            </a:p>
          </p:txBody>
        </p:sp>
      </p:grpSp>
      <p:pic>
        <p:nvPicPr>
          <p:cNvPr id="37" name="Imagem 36">
            <a:extLst>
              <a:ext uri="{FF2B5EF4-FFF2-40B4-BE49-F238E27FC236}">
                <a16:creationId xmlns:a16="http://schemas.microsoft.com/office/drawing/2014/main" id="{D62D539E-961D-C36E-B22B-7068628B8EB5}"/>
              </a:ext>
            </a:extLst>
          </p:cNvPr>
          <p:cNvPicPr>
            <a:picLocks noChangeAspect="1"/>
          </p:cNvPicPr>
          <p:nvPr/>
        </p:nvPicPr>
        <p:blipFill>
          <a:blip r:embed="rId3"/>
          <a:stretch>
            <a:fillRect/>
          </a:stretch>
        </p:blipFill>
        <p:spPr>
          <a:xfrm>
            <a:off x="1" y="9861"/>
            <a:ext cx="3347864" cy="280513"/>
          </a:xfrm>
          <a:prstGeom prst="rect">
            <a:avLst/>
          </a:prstGeom>
        </p:spPr>
      </p:pic>
      <p:cxnSp>
        <p:nvCxnSpPr>
          <p:cNvPr id="10" name="Conector de Seta Reta 9">
            <a:extLst>
              <a:ext uri="{FF2B5EF4-FFF2-40B4-BE49-F238E27FC236}">
                <a16:creationId xmlns:a16="http://schemas.microsoft.com/office/drawing/2014/main" id="{A4FB8233-4B92-10B3-EA21-BCC6404E758A}"/>
              </a:ext>
            </a:extLst>
          </p:cNvPr>
          <p:cNvCxnSpPr>
            <a:cxnSpLocks/>
          </p:cNvCxnSpPr>
          <p:nvPr/>
        </p:nvCxnSpPr>
        <p:spPr>
          <a:xfrm>
            <a:off x="3491880" y="4966716"/>
            <a:ext cx="0" cy="666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CaixaDeTexto 41">
            <a:extLst>
              <a:ext uri="{FF2B5EF4-FFF2-40B4-BE49-F238E27FC236}">
                <a16:creationId xmlns:a16="http://schemas.microsoft.com/office/drawing/2014/main" id="{05646A24-5A98-7BF1-52B1-F66FDBB4CD29}"/>
              </a:ext>
            </a:extLst>
          </p:cNvPr>
          <p:cNvSpPr txBox="1"/>
          <p:nvPr/>
        </p:nvSpPr>
        <p:spPr>
          <a:xfrm>
            <a:off x="3018797" y="5670912"/>
            <a:ext cx="773866" cy="30008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pt-BR" sz="1350" dirty="0"/>
              <a:t>Correios</a:t>
            </a:r>
          </a:p>
        </p:txBody>
      </p:sp>
      <p:cxnSp>
        <p:nvCxnSpPr>
          <p:cNvPr id="15" name="Conector: Angulado 14">
            <a:extLst>
              <a:ext uri="{FF2B5EF4-FFF2-40B4-BE49-F238E27FC236}">
                <a16:creationId xmlns:a16="http://schemas.microsoft.com/office/drawing/2014/main" id="{393987F9-EC83-949D-848C-AD5A518F88AF}"/>
              </a:ext>
            </a:extLst>
          </p:cNvPr>
          <p:cNvCxnSpPr/>
          <p:nvPr/>
        </p:nvCxnSpPr>
        <p:spPr>
          <a:xfrm rot="16200000" flipV="1">
            <a:off x="2472066" y="4971959"/>
            <a:ext cx="666730" cy="6562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tângulo 46">
            <a:extLst>
              <a:ext uri="{FF2B5EF4-FFF2-40B4-BE49-F238E27FC236}">
                <a16:creationId xmlns:a16="http://schemas.microsoft.com/office/drawing/2014/main" id="{2EB1BE7E-9200-9318-2504-C953857D8A5B}"/>
              </a:ext>
            </a:extLst>
          </p:cNvPr>
          <p:cNvSpPr/>
          <p:nvPr/>
        </p:nvSpPr>
        <p:spPr>
          <a:xfrm>
            <a:off x="602706" y="5341295"/>
            <a:ext cx="2437367" cy="276999"/>
          </a:xfrm>
          <a:prstGeom prst="rect">
            <a:avLst/>
          </a:prstGeom>
        </p:spPr>
        <p:txBody>
          <a:bodyPr wrap="square">
            <a:spAutoFit/>
          </a:bodyPr>
          <a:lstStyle/>
          <a:p>
            <a:pPr algn="r"/>
            <a:r>
              <a:rPr lang="pt-BR" sz="1200" dirty="0"/>
              <a:t>  envia o cartão/plástico</a:t>
            </a:r>
          </a:p>
        </p:txBody>
      </p:sp>
      <p:sp>
        <p:nvSpPr>
          <p:cNvPr id="18" name="CaixaDeTexto 17">
            <a:extLst>
              <a:ext uri="{FF2B5EF4-FFF2-40B4-BE49-F238E27FC236}">
                <a16:creationId xmlns:a16="http://schemas.microsoft.com/office/drawing/2014/main" id="{69C31911-7608-41F2-8B9F-C51F093DFE54}"/>
              </a:ext>
            </a:extLst>
          </p:cNvPr>
          <p:cNvSpPr txBox="1"/>
          <p:nvPr/>
        </p:nvSpPr>
        <p:spPr>
          <a:xfrm>
            <a:off x="7390543" y="5163080"/>
            <a:ext cx="1800198" cy="1015663"/>
          </a:xfrm>
          <a:prstGeom prst="rect">
            <a:avLst/>
          </a:prstGeom>
          <a:noFill/>
        </p:spPr>
        <p:txBody>
          <a:bodyPr wrap="square" rtlCol="0">
            <a:spAutoFit/>
          </a:bodyPr>
          <a:lstStyle/>
          <a:p>
            <a:r>
              <a:rPr lang="pt-BR" sz="1000" dirty="0">
                <a:solidFill>
                  <a:srgbClr val="FF0000"/>
                </a:solidFill>
              </a:rPr>
              <a:t>*</a:t>
            </a:r>
            <a:r>
              <a:rPr lang="pt-PT" sz="1000" dirty="0">
                <a:solidFill>
                  <a:srgbClr val="FF0000"/>
                </a:solidFill>
              </a:rPr>
              <a:t>São instâncias definidas pelas Eex, autorizadas a operar o Cartão PNAE para facilitar a organização da execução e das informações</a:t>
            </a:r>
          </a:p>
          <a:p>
            <a:endParaRPr lang="pt-BR" sz="1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aixaDeTexto 23">
            <a:extLst>
              <a:ext uri="{FF2B5EF4-FFF2-40B4-BE49-F238E27FC236}">
                <a16:creationId xmlns:a16="http://schemas.microsoft.com/office/drawing/2014/main" id="{CE538BFF-E5A8-4A04-89E5-BDF388DC2B36}"/>
              </a:ext>
            </a:extLst>
          </p:cNvPr>
          <p:cNvSpPr txBox="1"/>
          <p:nvPr/>
        </p:nvSpPr>
        <p:spPr>
          <a:xfrm>
            <a:off x="1285087" y="1341488"/>
            <a:ext cx="7679402" cy="4508927"/>
          </a:xfrm>
          <a:prstGeom prst="rect">
            <a:avLst/>
          </a:prstGeom>
          <a:noFill/>
        </p:spPr>
        <p:txBody>
          <a:bodyPr wrap="square">
            <a:spAutoFit/>
          </a:bodyPr>
          <a:lstStyle/>
          <a:p>
            <a:pPr marL="285750" indent="-285750" algn="just">
              <a:buFont typeface="Wingdings" panose="05000000000000000000" pitchFamily="2" charset="2"/>
              <a:buChar char="ü"/>
            </a:pPr>
            <a:r>
              <a:rPr lang="pt-BR" sz="1400" dirty="0">
                <a:cs typeface="Arial" panose="020B0604020202020204" pitchFamily="34" charset="0"/>
              </a:rPr>
              <a:t>Conta única</a:t>
            </a:r>
          </a:p>
          <a:p>
            <a:pPr marL="285750" indent="-285750" algn="just">
              <a:buFont typeface="Wingdings" panose="05000000000000000000" pitchFamily="2" charset="2"/>
              <a:buChar char="ü"/>
            </a:pPr>
            <a:endParaRPr lang="pt-BR" sz="1400" dirty="0">
              <a:cs typeface="Arial" panose="020B0604020202020204" pitchFamily="34" charset="0"/>
            </a:endParaRPr>
          </a:p>
          <a:p>
            <a:pPr marL="285750" indent="-285750" algn="just">
              <a:buFont typeface="Wingdings" panose="05000000000000000000" pitchFamily="2" charset="2"/>
              <a:buChar char="ü"/>
            </a:pPr>
            <a:r>
              <a:rPr lang="pt-BR" sz="1400" dirty="0">
                <a:cs typeface="Arial" panose="020B0604020202020204" pitchFamily="34" charset="0"/>
              </a:rPr>
              <a:t>O cartão PNAE não altera a forma de gestão do PNAE (gestão centralizada, mista ou descentralizada)</a:t>
            </a:r>
          </a:p>
          <a:p>
            <a:pPr marL="285750" indent="-285750" algn="just">
              <a:buFont typeface="Wingdings" panose="05000000000000000000" pitchFamily="2" charset="2"/>
              <a:buChar char="ü"/>
            </a:pPr>
            <a:endParaRPr lang="pt-BR" sz="1400" dirty="0">
              <a:cs typeface="Arial" panose="020B0604020202020204" pitchFamily="34" charset="0"/>
            </a:endParaRPr>
          </a:p>
          <a:p>
            <a:pPr marL="285750" indent="-285750" algn="just">
              <a:buFont typeface="Wingdings" panose="05000000000000000000" pitchFamily="2" charset="2"/>
              <a:buChar char="ü"/>
            </a:pPr>
            <a:r>
              <a:rPr lang="pt-BR" sz="1400" dirty="0">
                <a:cs typeface="Arial" panose="020B0604020202020204" pitchFamily="34" charset="0"/>
              </a:rPr>
              <a:t>O cartão PNAE também não altera as regras de aquisição dos gêneros alimentícios e as </a:t>
            </a:r>
            <a:r>
              <a:rPr lang="pt-PT" sz="1400" dirty="0">
                <a:cs typeface="Arial" panose="020B0604020202020204" pitchFamily="34" charset="0"/>
              </a:rPr>
              <a:t>regras de aquisição de alimentos diretamente da agricultura familiar</a:t>
            </a:r>
            <a:endParaRPr lang="pt-BR" sz="1400" dirty="0">
              <a:cs typeface="Arial" panose="020B0604020202020204" pitchFamily="34" charset="0"/>
            </a:endParaRPr>
          </a:p>
          <a:p>
            <a:pPr marL="285750" indent="-285750" algn="just">
              <a:buFont typeface="Wingdings" panose="05000000000000000000" pitchFamily="2" charset="2"/>
              <a:buChar char="ü"/>
            </a:pPr>
            <a:endParaRPr lang="pt-BR" sz="1400" dirty="0">
              <a:cs typeface="Arial" panose="020B0604020202020204" pitchFamily="34" charset="0"/>
            </a:endParaRPr>
          </a:p>
          <a:p>
            <a:pPr marL="285750" indent="-285750" algn="just">
              <a:buFont typeface="Wingdings" panose="05000000000000000000" pitchFamily="2" charset="2"/>
              <a:buChar char="ü"/>
            </a:pPr>
            <a:r>
              <a:rPr lang="pt-PT" sz="1400" dirty="0">
                <a:cs typeface="Arial" panose="020B0604020202020204" pitchFamily="34" charset="0"/>
              </a:rPr>
              <a:t>Na gestão descentralizada, não haverá transferência de recursos federais para contas das Uex/Escola: atribuição de limite, preferencialmente de acordo com a quantidade de alunos e os respectivos valores per capitas de cada modalidade de ensino</a:t>
            </a:r>
            <a:endParaRPr lang="pt-BR" sz="1400" dirty="0">
              <a:cs typeface="Arial" panose="020B0604020202020204" pitchFamily="34" charset="0"/>
            </a:endParaRPr>
          </a:p>
          <a:p>
            <a:pPr marL="285750" indent="-285750" algn="just">
              <a:buFont typeface="Wingdings" panose="05000000000000000000" pitchFamily="2" charset="2"/>
              <a:buChar char="ü"/>
            </a:pPr>
            <a:endParaRPr lang="pt-BR" sz="1400" dirty="0">
              <a:cs typeface="Arial" panose="020B0604020202020204" pitchFamily="34" charset="0"/>
            </a:endParaRPr>
          </a:p>
          <a:p>
            <a:pPr marL="285750" indent="-285750" algn="just">
              <a:buFont typeface="Wingdings" panose="05000000000000000000" pitchFamily="2" charset="2"/>
              <a:buChar char="ü"/>
            </a:pPr>
            <a:r>
              <a:rPr lang="pt-BR" sz="1400" dirty="0">
                <a:cs typeface="Arial" panose="020B0604020202020204" pitchFamily="34" charset="0"/>
              </a:rPr>
              <a:t>A </a:t>
            </a:r>
            <a:r>
              <a:rPr lang="pt-BR" sz="1400" dirty="0" err="1">
                <a:cs typeface="Arial" panose="020B0604020202020204" pitchFamily="34" charset="0"/>
              </a:rPr>
              <a:t>EEx</a:t>
            </a:r>
            <a:r>
              <a:rPr lang="pt-BR" sz="1400" dirty="0">
                <a:cs typeface="Arial" panose="020B0604020202020204" pitchFamily="34" charset="0"/>
              </a:rPr>
              <a:t> deverá informar, no Edital de Licitação </a:t>
            </a:r>
            <a:r>
              <a:rPr lang="pt-BR" sz="1200" dirty="0">
                <a:cs typeface="Arial" panose="020B0604020202020204" pitchFamily="34" charset="0"/>
              </a:rPr>
              <a:t>(pregão eletrônico, preferencialmente)</a:t>
            </a:r>
            <a:r>
              <a:rPr lang="pt-BR" sz="1400" dirty="0">
                <a:cs typeface="Arial" panose="020B0604020202020204" pitchFamily="34" charset="0"/>
              </a:rPr>
              <a:t>/Chamada Pública, que o pagamento dos gêneros alimentícios a serem adquiridos com os recursos federais do PNAE será realizado por meio de cartão magnético (composição do preço de venda)</a:t>
            </a:r>
          </a:p>
          <a:p>
            <a:pPr marL="285750" indent="-285750" algn="just">
              <a:buFont typeface="Wingdings" panose="05000000000000000000" pitchFamily="2" charset="2"/>
              <a:buChar char="ü"/>
            </a:pPr>
            <a:endParaRPr lang="pt-BR" sz="1400" dirty="0">
              <a:cs typeface="Arial" panose="020B0604020202020204" pitchFamily="34" charset="0"/>
            </a:endParaRPr>
          </a:p>
          <a:p>
            <a:pPr marL="285750" indent="-285750" algn="just">
              <a:buFont typeface="Wingdings" panose="05000000000000000000" pitchFamily="2" charset="2"/>
              <a:buChar char="ü"/>
            </a:pPr>
            <a:r>
              <a:rPr lang="pt-BR" sz="1400" dirty="0">
                <a:cs typeface="Arial" panose="020B0604020202020204" pitchFamily="34" charset="0"/>
              </a:rPr>
              <a:t>A </a:t>
            </a:r>
            <a:r>
              <a:rPr lang="pt-BR" sz="1400" dirty="0" err="1">
                <a:cs typeface="Arial" panose="020B0604020202020204" pitchFamily="34" charset="0"/>
              </a:rPr>
              <a:t>EEx</a:t>
            </a:r>
            <a:r>
              <a:rPr lang="pt-BR" sz="1400" dirty="0">
                <a:cs typeface="Arial" panose="020B0604020202020204" pitchFamily="34" charset="0"/>
              </a:rPr>
              <a:t> deverá implementar medidas de forma a orientar os agricultores familiares e suas organizações a receber os pagamentos via “maquininha” – possibilidade de transferência eletrônica</a:t>
            </a:r>
          </a:p>
          <a:p>
            <a:pPr marL="285750" indent="-285750" algn="just">
              <a:buFont typeface="Wingdings" panose="05000000000000000000" pitchFamily="2" charset="2"/>
              <a:buChar char="ü"/>
            </a:pPr>
            <a:endParaRPr lang="pt-BR" sz="1400" dirty="0">
              <a:cs typeface="Arial" panose="020B0604020202020204" pitchFamily="34" charset="0"/>
            </a:endParaRPr>
          </a:p>
          <a:p>
            <a:pPr algn="just"/>
            <a:endParaRPr lang="pt-BR" sz="1050" dirty="0"/>
          </a:p>
          <a:p>
            <a:pPr algn="just"/>
            <a:endParaRPr lang="pt-BR" sz="1050" dirty="0"/>
          </a:p>
        </p:txBody>
      </p:sp>
      <p:pic>
        <p:nvPicPr>
          <p:cNvPr id="14" name="Picture 7">
            <a:extLst>
              <a:ext uri="{FF2B5EF4-FFF2-40B4-BE49-F238E27FC236}">
                <a16:creationId xmlns:a16="http://schemas.microsoft.com/office/drawing/2014/main" id="{3356DB56-8EED-44B9-11E9-B4696B857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33" t="61375" r="20781" b="27251"/>
          <a:stretch>
            <a:fillRect/>
          </a:stretch>
        </p:blipFill>
        <p:spPr bwMode="auto">
          <a:xfrm>
            <a:off x="0" y="6093296"/>
            <a:ext cx="914400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m 14">
            <a:extLst>
              <a:ext uri="{FF2B5EF4-FFF2-40B4-BE49-F238E27FC236}">
                <a16:creationId xmlns:a16="http://schemas.microsoft.com/office/drawing/2014/main" id="{FD7D77AB-8DC8-4E9B-7879-A2AFCA83A2A6}"/>
              </a:ext>
            </a:extLst>
          </p:cNvPr>
          <p:cNvPicPr>
            <a:picLocks noChangeAspect="1"/>
          </p:cNvPicPr>
          <p:nvPr/>
        </p:nvPicPr>
        <p:blipFill>
          <a:blip r:embed="rId3"/>
          <a:stretch>
            <a:fillRect/>
          </a:stretch>
        </p:blipFill>
        <p:spPr>
          <a:xfrm>
            <a:off x="0" y="9861"/>
            <a:ext cx="5228571" cy="438095"/>
          </a:xfrm>
          <a:prstGeom prst="rect">
            <a:avLst/>
          </a:prstGeom>
        </p:spPr>
      </p:pic>
      <p:grpSp>
        <p:nvGrpSpPr>
          <p:cNvPr id="23" name="Agrupar 22">
            <a:extLst>
              <a:ext uri="{FF2B5EF4-FFF2-40B4-BE49-F238E27FC236}">
                <a16:creationId xmlns:a16="http://schemas.microsoft.com/office/drawing/2014/main" id="{5C74F3FE-0320-BFB1-08B5-127837BD8CE2}"/>
              </a:ext>
            </a:extLst>
          </p:cNvPr>
          <p:cNvGrpSpPr/>
          <p:nvPr/>
        </p:nvGrpSpPr>
        <p:grpSpPr>
          <a:xfrm>
            <a:off x="2341353" y="329671"/>
            <a:ext cx="6802647" cy="951139"/>
            <a:chOff x="2341353" y="329671"/>
            <a:chExt cx="6802647" cy="951139"/>
          </a:xfrm>
        </p:grpSpPr>
        <p:sp>
          <p:nvSpPr>
            <p:cNvPr id="16" name="Retângulo 15">
              <a:extLst>
                <a:ext uri="{FF2B5EF4-FFF2-40B4-BE49-F238E27FC236}">
                  <a16:creationId xmlns:a16="http://schemas.microsoft.com/office/drawing/2014/main" id="{FC478A4E-9A92-55A8-151C-F5F1FC04885B}"/>
                </a:ext>
              </a:extLst>
            </p:cNvPr>
            <p:cNvSpPr/>
            <p:nvPr/>
          </p:nvSpPr>
          <p:spPr>
            <a:xfrm>
              <a:off x="2341353" y="329671"/>
              <a:ext cx="3447803" cy="754694"/>
            </a:xfrm>
            <a:prstGeom prst="rect">
              <a:avLst/>
            </a:prstGeom>
          </p:spPr>
          <p:txBody>
            <a:bodyPr wrap="none">
              <a:spAutoFit/>
            </a:bodyPr>
            <a:lstStyle/>
            <a:p>
              <a:pPr>
                <a:lnSpc>
                  <a:spcPct val="150000"/>
                </a:lnSpc>
              </a:pPr>
              <a:r>
                <a:rPr lang="pt-BR" sz="3200" b="1" i="1" dirty="0">
                  <a:solidFill>
                    <a:srgbClr val="4BACC6">
                      <a:lumMod val="75000"/>
                    </a:srgbClr>
                  </a:solidFill>
                </a:rPr>
                <a:t>Conta Cartão PNAE</a:t>
              </a:r>
            </a:p>
          </p:txBody>
        </p:sp>
        <p:sp>
          <p:nvSpPr>
            <p:cNvPr id="17" name="Line 14">
              <a:extLst>
                <a:ext uri="{FF2B5EF4-FFF2-40B4-BE49-F238E27FC236}">
                  <a16:creationId xmlns:a16="http://schemas.microsoft.com/office/drawing/2014/main" id="{CE4EE434-5495-19F0-108E-8FF9C9659F29}"/>
                </a:ext>
              </a:extLst>
            </p:cNvPr>
            <p:cNvSpPr>
              <a:spLocks noChangeShapeType="1"/>
            </p:cNvSpPr>
            <p:nvPr/>
          </p:nvSpPr>
          <p:spPr bwMode="auto">
            <a:xfrm flipV="1">
              <a:off x="2450252" y="980728"/>
              <a:ext cx="6693748" cy="43223"/>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25" name="CaixaDeTexto 24">
              <a:extLst>
                <a:ext uri="{FF2B5EF4-FFF2-40B4-BE49-F238E27FC236}">
                  <a16:creationId xmlns:a16="http://schemas.microsoft.com/office/drawing/2014/main" id="{C1DF5F15-8DB4-6D14-CD06-2E7493B5FC81}"/>
                </a:ext>
              </a:extLst>
            </p:cNvPr>
            <p:cNvSpPr txBox="1"/>
            <p:nvPr/>
          </p:nvSpPr>
          <p:spPr>
            <a:xfrm>
              <a:off x="5472179" y="980728"/>
              <a:ext cx="3657989" cy="300082"/>
            </a:xfrm>
            <a:prstGeom prst="rect">
              <a:avLst/>
            </a:prstGeom>
            <a:noFill/>
          </p:spPr>
          <p:txBody>
            <a:bodyPr wrap="none" rtlCol="0">
              <a:spAutoFit/>
            </a:bodyPr>
            <a:lstStyle/>
            <a:p>
              <a:r>
                <a:rPr lang="pt-BR" sz="1350" b="1" dirty="0">
                  <a:cs typeface="Arial" panose="020B0604020202020204" pitchFamily="34" charset="0"/>
                </a:rPr>
                <a:t>Resolução CD/FNDE nº 6/2020, Art. 47, inciso XI </a:t>
              </a:r>
            </a:p>
          </p:txBody>
        </p:sp>
      </p:grpSp>
      <p:pic>
        <p:nvPicPr>
          <p:cNvPr id="19" name="Imagem 18">
            <a:extLst>
              <a:ext uri="{FF2B5EF4-FFF2-40B4-BE49-F238E27FC236}">
                <a16:creationId xmlns:a16="http://schemas.microsoft.com/office/drawing/2014/main" id="{8BC66B3B-1B32-80AC-1811-5D42218B978A}"/>
              </a:ext>
            </a:extLst>
          </p:cNvPr>
          <p:cNvPicPr>
            <a:picLocks noChangeAspect="1"/>
          </p:cNvPicPr>
          <p:nvPr/>
        </p:nvPicPr>
        <p:blipFill>
          <a:blip r:embed="rId4"/>
          <a:stretch>
            <a:fillRect/>
          </a:stretch>
        </p:blipFill>
        <p:spPr>
          <a:xfrm>
            <a:off x="179512" y="1030617"/>
            <a:ext cx="1105574" cy="1436686"/>
          </a:xfrm>
          <a:prstGeom prst="rect">
            <a:avLst/>
          </a:prstGeom>
        </p:spPr>
      </p:pic>
    </p:spTree>
    <p:extLst>
      <p:ext uri="{BB962C8B-B14F-4D97-AF65-F5344CB8AC3E}">
        <p14:creationId xmlns:p14="http://schemas.microsoft.com/office/powerpoint/2010/main" val="154170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38AFF7-AF2D-F7AA-9FED-4EB2A5877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Agrupar 8">
            <a:extLst>
              <a:ext uri="{FF2B5EF4-FFF2-40B4-BE49-F238E27FC236}">
                <a16:creationId xmlns:a16="http://schemas.microsoft.com/office/drawing/2014/main" id="{362CF532-365D-97B1-5D41-0D85FA3DB363}"/>
              </a:ext>
            </a:extLst>
          </p:cNvPr>
          <p:cNvGrpSpPr/>
          <p:nvPr/>
        </p:nvGrpSpPr>
        <p:grpSpPr>
          <a:xfrm>
            <a:off x="2090454" y="2351737"/>
            <a:ext cx="5832648" cy="1364092"/>
            <a:chOff x="2228938" y="3926280"/>
            <a:chExt cx="6672457" cy="1844781"/>
          </a:xfrm>
        </p:grpSpPr>
        <p:cxnSp>
          <p:nvCxnSpPr>
            <p:cNvPr id="10" name="Conector de Seta Reta 9">
              <a:extLst>
                <a:ext uri="{FF2B5EF4-FFF2-40B4-BE49-F238E27FC236}">
                  <a16:creationId xmlns:a16="http://schemas.microsoft.com/office/drawing/2014/main" id="{6921EB05-AFCF-F2BF-B852-8DF2B56B4F5C}"/>
                </a:ext>
              </a:extLst>
            </p:cNvPr>
            <p:cNvCxnSpPr>
              <a:stCxn id="13" idx="3"/>
              <a:endCxn id="11" idx="1"/>
            </p:cNvCxnSpPr>
            <p:nvPr/>
          </p:nvCxnSpPr>
          <p:spPr>
            <a:xfrm>
              <a:off x="5544792" y="4848670"/>
              <a:ext cx="219469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1" name="Imagem 10">
              <a:extLst>
                <a:ext uri="{FF2B5EF4-FFF2-40B4-BE49-F238E27FC236}">
                  <a16:creationId xmlns:a16="http://schemas.microsoft.com/office/drawing/2014/main" id="{3314BAD0-CB38-4C30-DC73-6F19C84C63B8}"/>
                </a:ext>
              </a:extLst>
            </p:cNvPr>
            <p:cNvPicPr>
              <a:picLocks noChangeAspect="1"/>
            </p:cNvPicPr>
            <p:nvPr/>
          </p:nvPicPr>
          <p:blipFill>
            <a:blip r:embed="rId3"/>
            <a:stretch>
              <a:fillRect/>
            </a:stretch>
          </p:blipFill>
          <p:spPr>
            <a:xfrm>
              <a:off x="7739490" y="4353432"/>
              <a:ext cx="1161905" cy="990476"/>
            </a:xfrm>
            <a:prstGeom prst="rect">
              <a:avLst/>
            </a:prstGeom>
          </p:spPr>
        </p:pic>
        <p:pic>
          <p:nvPicPr>
            <p:cNvPr id="12" name="Imagem 11">
              <a:extLst>
                <a:ext uri="{FF2B5EF4-FFF2-40B4-BE49-F238E27FC236}">
                  <a16:creationId xmlns:a16="http://schemas.microsoft.com/office/drawing/2014/main" id="{AF26FCFF-A6E3-92F0-09D0-79868BF811DD}"/>
                </a:ext>
              </a:extLst>
            </p:cNvPr>
            <p:cNvPicPr>
              <a:picLocks noChangeAspect="1"/>
            </p:cNvPicPr>
            <p:nvPr/>
          </p:nvPicPr>
          <p:blipFill>
            <a:blip r:embed="rId4"/>
            <a:stretch>
              <a:fillRect/>
            </a:stretch>
          </p:blipFill>
          <p:spPr>
            <a:xfrm>
              <a:off x="2228938" y="3926280"/>
              <a:ext cx="1291347" cy="1844781"/>
            </a:xfrm>
            <a:prstGeom prst="rect">
              <a:avLst/>
            </a:prstGeom>
          </p:spPr>
        </p:pic>
        <p:pic>
          <p:nvPicPr>
            <p:cNvPr id="13" name="Imagem 12">
              <a:extLst>
                <a:ext uri="{FF2B5EF4-FFF2-40B4-BE49-F238E27FC236}">
                  <a16:creationId xmlns:a16="http://schemas.microsoft.com/office/drawing/2014/main" id="{A6EBD43E-9DAC-36BF-915E-1E3ECBA77103}"/>
                </a:ext>
              </a:extLst>
            </p:cNvPr>
            <p:cNvPicPr>
              <a:picLocks noChangeAspect="1"/>
            </p:cNvPicPr>
            <p:nvPr/>
          </p:nvPicPr>
          <p:blipFill>
            <a:blip r:embed="rId5"/>
            <a:stretch>
              <a:fillRect/>
            </a:stretch>
          </p:blipFill>
          <p:spPr>
            <a:xfrm>
              <a:off x="4440030" y="4201051"/>
              <a:ext cx="1104762" cy="1295238"/>
            </a:xfrm>
            <a:prstGeom prst="rect">
              <a:avLst/>
            </a:prstGeom>
          </p:spPr>
        </p:pic>
        <p:cxnSp>
          <p:nvCxnSpPr>
            <p:cNvPr id="14" name="Conector de Seta Reta 13">
              <a:extLst>
                <a:ext uri="{FF2B5EF4-FFF2-40B4-BE49-F238E27FC236}">
                  <a16:creationId xmlns:a16="http://schemas.microsoft.com/office/drawing/2014/main" id="{41D03D15-CB74-E5E7-FBEF-F2FC69524CDF}"/>
                </a:ext>
              </a:extLst>
            </p:cNvPr>
            <p:cNvCxnSpPr>
              <a:stCxn id="12" idx="3"/>
              <a:endCxn id="13" idx="1"/>
            </p:cNvCxnSpPr>
            <p:nvPr/>
          </p:nvCxnSpPr>
          <p:spPr>
            <a:xfrm flipV="1">
              <a:off x="3520285" y="4848670"/>
              <a:ext cx="919745"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Retângulo 14">
              <a:extLst>
                <a:ext uri="{FF2B5EF4-FFF2-40B4-BE49-F238E27FC236}">
                  <a16:creationId xmlns:a16="http://schemas.microsoft.com/office/drawing/2014/main" id="{C90145C8-B9B0-20BA-F9ED-31EF3D87C0EC}"/>
                </a:ext>
              </a:extLst>
            </p:cNvPr>
            <p:cNvSpPr/>
            <p:nvPr/>
          </p:nvSpPr>
          <p:spPr>
            <a:xfrm>
              <a:off x="5702342" y="4718368"/>
              <a:ext cx="1800200" cy="1919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solidFill>
                    <a:schemeClr val="bg1"/>
                  </a:solidFill>
                </a:ln>
                <a:solidFill>
                  <a:schemeClr val="bg1"/>
                </a:solidFill>
              </a:endParaRPr>
            </a:p>
          </p:txBody>
        </p:sp>
        <p:pic>
          <p:nvPicPr>
            <p:cNvPr id="16" name="Picture 4" descr="ilustração de desenho vetorial de cesta de piquenique de vime com alimentos  orgânicos saudáveis isolados no fundo branco 2300728 Vetor no Vecteezy">
              <a:extLst>
                <a:ext uri="{FF2B5EF4-FFF2-40B4-BE49-F238E27FC236}">
                  <a16:creationId xmlns:a16="http://schemas.microsoft.com/office/drawing/2014/main" id="{C30633C9-64EE-1918-28C1-41F6DCC8DCF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403" y="4400219"/>
              <a:ext cx="897814" cy="897814"/>
            </a:xfrm>
            <a:prstGeom prst="rect">
              <a:avLst/>
            </a:prstGeom>
            <a:noFill/>
            <a:extLst>
              <a:ext uri="{909E8E84-426E-40DD-AFC4-6F175D3DCCD1}">
                <a14:hiddenFill xmlns:a14="http://schemas.microsoft.com/office/drawing/2010/main">
                  <a:solidFill>
                    <a:srgbClr val="FFFFFF"/>
                  </a:solidFill>
                </a14:hiddenFill>
              </a:ext>
            </a:extLst>
          </p:spPr>
        </p:pic>
        <p:sp>
          <p:nvSpPr>
            <p:cNvPr id="17" name="CaixaDeTexto 16">
              <a:extLst>
                <a:ext uri="{FF2B5EF4-FFF2-40B4-BE49-F238E27FC236}">
                  <a16:creationId xmlns:a16="http://schemas.microsoft.com/office/drawing/2014/main" id="{DD45B087-9CD7-5BE8-84F1-EEEB24D194DA}"/>
                </a:ext>
              </a:extLst>
            </p:cNvPr>
            <p:cNvSpPr txBox="1"/>
            <p:nvPr/>
          </p:nvSpPr>
          <p:spPr>
            <a:xfrm>
              <a:off x="6269033" y="4675416"/>
              <a:ext cx="428322" cy="369332"/>
            </a:xfrm>
            <a:prstGeom prst="rect">
              <a:avLst/>
            </a:prstGeom>
            <a:noFill/>
          </p:spPr>
          <p:txBody>
            <a:bodyPr wrap="none" rtlCol="0">
              <a:spAutoFit/>
            </a:bodyPr>
            <a:lstStyle/>
            <a:p>
              <a:r>
                <a:rPr lang="pt-BR" dirty="0"/>
                <a:t>ou</a:t>
              </a:r>
            </a:p>
          </p:txBody>
        </p:sp>
        <p:sp>
          <p:nvSpPr>
            <p:cNvPr id="18" name="Elipse 17">
              <a:extLst>
                <a:ext uri="{FF2B5EF4-FFF2-40B4-BE49-F238E27FC236}">
                  <a16:creationId xmlns:a16="http://schemas.microsoft.com/office/drawing/2014/main" id="{BB1A095D-9FF0-5889-F08D-DD98B540A55D}"/>
                </a:ext>
              </a:extLst>
            </p:cNvPr>
            <p:cNvSpPr/>
            <p:nvPr/>
          </p:nvSpPr>
          <p:spPr>
            <a:xfrm>
              <a:off x="5674256" y="4282218"/>
              <a:ext cx="1856372" cy="10642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Picture 2" descr="CIFRAO - Paulo Gala / Economia &amp; Finanças">
              <a:extLst>
                <a:ext uri="{FF2B5EF4-FFF2-40B4-BE49-F238E27FC236}">
                  <a16:creationId xmlns:a16="http://schemas.microsoft.com/office/drawing/2014/main" id="{BDCBD9F1-6882-2423-BAD5-E7FDA8CBB8A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72358" y="4562510"/>
              <a:ext cx="616624" cy="616624"/>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m 19">
              <a:extLst>
                <a:ext uri="{FF2B5EF4-FFF2-40B4-BE49-F238E27FC236}">
                  <a16:creationId xmlns:a16="http://schemas.microsoft.com/office/drawing/2014/main" id="{3016D2E6-F052-1589-7445-6BCF55FED62A}"/>
                </a:ext>
              </a:extLst>
            </p:cNvPr>
            <p:cNvPicPr>
              <a:picLocks noChangeAspect="1"/>
            </p:cNvPicPr>
            <p:nvPr/>
          </p:nvPicPr>
          <p:blipFill>
            <a:blip r:embed="rId8"/>
            <a:stretch>
              <a:fillRect/>
            </a:stretch>
          </p:blipFill>
          <p:spPr>
            <a:xfrm>
              <a:off x="5763005" y="4682165"/>
              <a:ext cx="567630" cy="333010"/>
            </a:xfrm>
            <a:prstGeom prst="rect">
              <a:avLst/>
            </a:prstGeom>
          </p:spPr>
        </p:pic>
      </p:grpSp>
      <p:grpSp>
        <p:nvGrpSpPr>
          <p:cNvPr id="27" name="Agrupar 26">
            <a:extLst>
              <a:ext uri="{FF2B5EF4-FFF2-40B4-BE49-F238E27FC236}">
                <a16:creationId xmlns:a16="http://schemas.microsoft.com/office/drawing/2014/main" id="{A57619A1-28C6-FD6F-6F0E-9941CCDD099D}"/>
              </a:ext>
            </a:extLst>
          </p:cNvPr>
          <p:cNvGrpSpPr/>
          <p:nvPr/>
        </p:nvGrpSpPr>
        <p:grpSpPr>
          <a:xfrm>
            <a:off x="2341353" y="329671"/>
            <a:ext cx="6839546" cy="971038"/>
            <a:chOff x="2341353" y="329671"/>
            <a:chExt cx="6839546" cy="971038"/>
          </a:xfrm>
        </p:grpSpPr>
        <p:sp>
          <p:nvSpPr>
            <p:cNvPr id="28" name="Retângulo 27">
              <a:extLst>
                <a:ext uri="{FF2B5EF4-FFF2-40B4-BE49-F238E27FC236}">
                  <a16:creationId xmlns:a16="http://schemas.microsoft.com/office/drawing/2014/main" id="{BF7F471C-55E4-F449-A921-C5B4EB3FD0BC}"/>
                </a:ext>
              </a:extLst>
            </p:cNvPr>
            <p:cNvSpPr/>
            <p:nvPr/>
          </p:nvSpPr>
          <p:spPr>
            <a:xfrm>
              <a:off x="2341353" y="329671"/>
              <a:ext cx="3447803" cy="754694"/>
            </a:xfrm>
            <a:prstGeom prst="rect">
              <a:avLst/>
            </a:prstGeom>
          </p:spPr>
          <p:txBody>
            <a:bodyPr wrap="none">
              <a:spAutoFit/>
            </a:bodyPr>
            <a:lstStyle/>
            <a:p>
              <a:pPr>
                <a:lnSpc>
                  <a:spcPct val="150000"/>
                </a:lnSpc>
              </a:pPr>
              <a:r>
                <a:rPr lang="pt-BR" sz="3200" b="1" i="1" dirty="0">
                  <a:solidFill>
                    <a:srgbClr val="4BACC6">
                      <a:lumMod val="75000"/>
                    </a:srgbClr>
                  </a:solidFill>
                </a:rPr>
                <a:t>Conta Cartão PNAE</a:t>
              </a:r>
            </a:p>
          </p:txBody>
        </p:sp>
        <p:sp>
          <p:nvSpPr>
            <p:cNvPr id="29" name="Line 14">
              <a:extLst>
                <a:ext uri="{FF2B5EF4-FFF2-40B4-BE49-F238E27FC236}">
                  <a16:creationId xmlns:a16="http://schemas.microsoft.com/office/drawing/2014/main" id="{700CCEC0-CEFD-57AE-C72A-B2E5DA19D807}"/>
                </a:ext>
              </a:extLst>
            </p:cNvPr>
            <p:cNvSpPr>
              <a:spLocks noChangeShapeType="1"/>
            </p:cNvSpPr>
            <p:nvPr/>
          </p:nvSpPr>
          <p:spPr bwMode="auto">
            <a:xfrm flipV="1">
              <a:off x="2450252" y="980728"/>
              <a:ext cx="6693748" cy="43223"/>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30" name="CaixaDeTexto 29">
              <a:extLst>
                <a:ext uri="{FF2B5EF4-FFF2-40B4-BE49-F238E27FC236}">
                  <a16:creationId xmlns:a16="http://schemas.microsoft.com/office/drawing/2014/main" id="{B05F5ABC-20B6-F294-3CE1-9D1805C55934}"/>
                </a:ext>
              </a:extLst>
            </p:cNvPr>
            <p:cNvSpPr txBox="1"/>
            <p:nvPr/>
          </p:nvSpPr>
          <p:spPr>
            <a:xfrm>
              <a:off x="5522910" y="1000627"/>
              <a:ext cx="3657989" cy="300082"/>
            </a:xfrm>
            <a:prstGeom prst="rect">
              <a:avLst/>
            </a:prstGeom>
            <a:noFill/>
          </p:spPr>
          <p:txBody>
            <a:bodyPr wrap="none" rtlCol="0">
              <a:spAutoFit/>
            </a:bodyPr>
            <a:lstStyle/>
            <a:p>
              <a:r>
                <a:rPr lang="pt-BR" sz="1350" b="1" dirty="0">
                  <a:cs typeface="Arial" panose="020B0604020202020204" pitchFamily="34" charset="0"/>
                </a:rPr>
                <a:t>Resolução CD/FNDE nº 6/2020, Art. 47, inciso XI </a:t>
              </a:r>
            </a:p>
          </p:txBody>
        </p:sp>
      </p:grpSp>
      <p:sp>
        <p:nvSpPr>
          <p:cNvPr id="31" name="CaixaDeTexto 30">
            <a:extLst>
              <a:ext uri="{FF2B5EF4-FFF2-40B4-BE49-F238E27FC236}">
                <a16:creationId xmlns:a16="http://schemas.microsoft.com/office/drawing/2014/main" id="{3FD85CCA-B413-61C2-4F17-AC55DBA55CD8}"/>
              </a:ext>
            </a:extLst>
          </p:cNvPr>
          <p:cNvSpPr txBox="1"/>
          <p:nvPr/>
        </p:nvSpPr>
        <p:spPr>
          <a:xfrm>
            <a:off x="4750921" y="1706231"/>
            <a:ext cx="1737750" cy="430887"/>
          </a:xfrm>
          <a:prstGeom prst="rect">
            <a:avLst/>
          </a:prstGeom>
          <a:noFill/>
        </p:spPr>
        <p:txBody>
          <a:bodyPr wrap="square" rtlCol="0">
            <a:spAutoFit/>
          </a:bodyPr>
          <a:lstStyle/>
          <a:p>
            <a:r>
              <a:rPr lang="pt-BR" sz="1100" dirty="0">
                <a:solidFill>
                  <a:srgbClr val="0070C0"/>
                </a:solidFill>
              </a:rPr>
              <a:t>Descentralizada ou Mista: </a:t>
            </a:r>
          </a:p>
          <a:p>
            <a:r>
              <a:rPr lang="pt-BR" sz="1100" dirty="0">
                <a:solidFill>
                  <a:srgbClr val="0070C0"/>
                </a:solidFill>
              </a:rPr>
              <a:t>Limite atribuído ao cartão</a:t>
            </a:r>
          </a:p>
        </p:txBody>
      </p:sp>
      <p:cxnSp>
        <p:nvCxnSpPr>
          <p:cNvPr id="35" name="Conector: Angulado 34">
            <a:extLst>
              <a:ext uri="{FF2B5EF4-FFF2-40B4-BE49-F238E27FC236}">
                <a16:creationId xmlns:a16="http://schemas.microsoft.com/office/drawing/2014/main" id="{7ECA2BF9-EDA9-DB36-8E93-0C1BA88D4D26}"/>
              </a:ext>
            </a:extLst>
          </p:cNvPr>
          <p:cNvCxnSpPr>
            <a:cxnSpLocks/>
          </p:cNvCxnSpPr>
          <p:nvPr/>
        </p:nvCxnSpPr>
        <p:spPr>
          <a:xfrm rot="16200000" flipH="1">
            <a:off x="5201405" y="2288789"/>
            <a:ext cx="444038" cy="215620"/>
          </a:xfrm>
          <a:prstGeom prst="bentConnector3">
            <a:avLst>
              <a:gd name="adj1" fmla="val 50000"/>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7" name="Elipse 36">
            <a:extLst>
              <a:ext uri="{FF2B5EF4-FFF2-40B4-BE49-F238E27FC236}">
                <a16:creationId xmlns:a16="http://schemas.microsoft.com/office/drawing/2014/main" id="{B56B3D8B-9BE6-40E5-3F0C-A7804CF307B7}"/>
              </a:ext>
            </a:extLst>
          </p:cNvPr>
          <p:cNvSpPr/>
          <p:nvPr/>
        </p:nvSpPr>
        <p:spPr>
          <a:xfrm>
            <a:off x="4572000" y="1637778"/>
            <a:ext cx="1918469" cy="501969"/>
          </a:xfrm>
          <a:prstGeom prst="ellipse">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9" name="Imagem 38">
            <a:extLst>
              <a:ext uri="{FF2B5EF4-FFF2-40B4-BE49-F238E27FC236}">
                <a16:creationId xmlns:a16="http://schemas.microsoft.com/office/drawing/2014/main" id="{0EE051D2-BCAC-9F2C-D732-C856A35C8498}"/>
              </a:ext>
            </a:extLst>
          </p:cNvPr>
          <p:cNvPicPr>
            <a:picLocks noChangeAspect="1"/>
          </p:cNvPicPr>
          <p:nvPr/>
        </p:nvPicPr>
        <p:blipFill>
          <a:blip r:embed="rId9"/>
          <a:stretch>
            <a:fillRect/>
          </a:stretch>
        </p:blipFill>
        <p:spPr>
          <a:xfrm>
            <a:off x="1" y="9861"/>
            <a:ext cx="3347864" cy="280513"/>
          </a:xfrm>
          <a:prstGeom prst="rect">
            <a:avLst/>
          </a:prstGeom>
        </p:spPr>
      </p:pic>
      <p:sp>
        <p:nvSpPr>
          <p:cNvPr id="25" name="Retângulo 24">
            <a:extLst>
              <a:ext uri="{FF2B5EF4-FFF2-40B4-BE49-F238E27FC236}">
                <a16:creationId xmlns:a16="http://schemas.microsoft.com/office/drawing/2014/main" id="{EEEBD425-1F72-C24E-2E41-8C6E5BB45EC7}"/>
              </a:ext>
            </a:extLst>
          </p:cNvPr>
          <p:cNvSpPr/>
          <p:nvPr/>
        </p:nvSpPr>
        <p:spPr>
          <a:xfrm rot="16200000">
            <a:off x="4611" y="2786994"/>
            <a:ext cx="3027321" cy="584775"/>
          </a:xfrm>
          <a:prstGeom prst="rect">
            <a:avLst/>
          </a:prstGeom>
        </p:spPr>
        <p:txBody>
          <a:bodyPr wrap="square">
            <a:spAutoFit/>
          </a:bodyPr>
          <a:lstStyle/>
          <a:p>
            <a:pPr algn="ctr"/>
            <a:r>
              <a:rPr lang="pt-BR" sz="1600" b="1" u="sng" dirty="0">
                <a:solidFill>
                  <a:schemeClr val="accent6"/>
                </a:solidFill>
              </a:rPr>
              <a:t>Movimentação Financeira</a:t>
            </a:r>
          </a:p>
          <a:p>
            <a:pPr algn="ctr"/>
            <a:endParaRPr lang="pt-BR" sz="1600" u="sng" dirty="0">
              <a:solidFill>
                <a:schemeClr val="accent6"/>
              </a:solidFill>
            </a:endParaRPr>
          </a:p>
        </p:txBody>
      </p:sp>
      <p:sp>
        <p:nvSpPr>
          <p:cNvPr id="32" name="Elipse 31">
            <a:extLst>
              <a:ext uri="{FF2B5EF4-FFF2-40B4-BE49-F238E27FC236}">
                <a16:creationId xmlns:a16="http://schemas.microsoft.com/office/drawing/2014/main" id="{3FB7AE86-41DD-D7FD-C256-903A48D06360}"/>
              </a:ext>
            </a:extLst>
          </p:cNvPr>
          <p:cNvSpPr/>
          <p:nvPr/>
        </p:nvSpPr>
        <p:spPr>
          <a:xfrm>
            <a:off x="5675903" y="3852690"/>
            <a:ext cx="1721672" cy="501969"/>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CaixaDeTexto 32">
            <a:extLst>
              <a:ext uri="{FF2B5EF4-FFF2-40B4-BE49-F238E27FC236}">
                <a16:creationId xmlns:a16="http://schemas.microsoft.com/office/drawing/2014/main" id="{E30DA25E-8BEA-72E2-2D8A-81BC657771B3}"/>
              </a:ext>
            </a:extLst>
          </p:cNvPr>
          <p:cNvSpPr txBox="1"/>
          <p:nvPr/>
        </p:nvSpPr>
        <p:spPr>
          <a:xfrm>
            <a:off x="5882792" y="3910941"/>
            <a:ext cx="1535594" cy="430887"/>
          </a:xfrm>
          <a:prstGeom prst="rect">
            <a:avLst/>
          </a:prstGeom>
          <a:noFill/>
        </p:spPr>
        <p:txBody>
          <a:bodyPr wrap="square" rtlCol="0">
            <a:spAutoFit/>
          </a:bodyPr>
          <a:lstStyle/>
          <a:p>
            <a:r>
              <a:rPr lang="pt-BR" sz="1100" dirty="0">
                <a:solidFill>
                  <a:srgbClr val="0070C0"/>
                </a:solidFill>
              </a:rPr>
              <a:t>Centralizada: entrega de alimentos</a:t>
            </a:r>
          </a:p>
        </p:txBody>
      </p:sp>
      <p:cxnSp>
        <p:nvCxnSpPr>
          <p:cNvPr id="34" name="Conector: Angulado 33">
            <a:extLst>
              <a:ext uri="{FF2B5EF4-FFF2-40B4-BE49-F238E27FC236}">
                <a16:creationId xmlns:a16="http://schemas.microsoft.com/office/drawing/2014/main" id="{9FFC3F68-1E13-9262-615E-155410E40ACF}"/>
              </a:ext>
            </a:extLst>
          </p:cNvPr>
          <p:cNvCxnSpPr>
            <a:cxnSpLocks/>
          </p:cNvCxnSpPr>
          <p:nvPr/>
        </p:nvCxnSpPr>
        <p:spPr>
          <a:xfrm rot="16200000" flipV="1">
            <a:off x="6202960" y="3483664"/>
            <a:ext cx="425441" cy="257895"/>
          </a:xfrm>
          <a:prstGeom prst="bentConnector3">
            <a:avLst>
              <a:gd name="adj1" fmla="val 5000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664737" y="2658980"/>
            <a:ext cx="6012180" cy="2700739"/>
          </a:xfrm>
          <a:prstGeom prst="rect">
            <a:avLst/>
          </a:prstGeom>
        </p:spPr>
        <p:txBody>
          <a:bodyPr wrap="square">
            <a:spAutoFit/>
          </a:bodyPr>
          <a:lstStyle/>
          <a:p>
            <a:r>
              <a:rPr lang="pt-BR" sz="1600" b="1" dirty="0">
                <a:solidFill>
                  <a:srgbClr val="2186A5"/>
                </a:solidFill>
              </a:rPr>
              <a:t>                                  Vedações de uso do cartão</a:t>
            </a:r>
          </a:p>
          <a:p>
            <a:pPr marL="1612900" indent="-354013">
              <a:buFont typeface="Wingdings" panose="05000000000000000000" pitchFamily="2" charset="2"/>
              <a:buChar char="ü"/>
            </a:pPr>
            <a:r>
              <a:rPr lang="pt-BR" sz="1400" dirty="0"/>
              <a:t>Compras Parceladas;</a:t>
            </a:r>
          </a:p>
          <a:p>
            <a:pPr marL="1612900" indent="-354013">
              <a:buFont typeface="Wingdings" panose="05000000000000000000" pitchFamily="2" charset="2"/>
              <a:buChar char="ü"/>
            </a:pPr>
            <a:r>
              <a:rPr lang="pt-BR" sz="1400" dirty="0"/>
              <a:t>Compras no exterior;</a:t>
            </a:r>
          </a:p>
          <a:p>
            <a:pPr marL="1612900" indent="-354013">
              <a:buFont typeface="Wingdings" panose="05000000000000000000" pitchFamily="2" charset="2"/>
              <a:buChar char="ü"/>
            </a:pPr>
            <a:r>
              <a:rPr lang="pt-BR" sz="1400" dirty="0"/>
              <a:t>Demais vedações conta “normal”: depósito de recursos próprios, Saques, Ordens de Pagamento; pagamento de boleto, emissão de cheques e transferência eletrônica para demais contas correntes que não seja de fornecedor com DAP e correntistas do BB.</a:t>
            </a:r>
          </a:p>
          <a:p>
            <a:pPr marL="1258888">
              <a:buFont typeface="Wingdings" panose="05000000000000000000" pitchFamily="2" charset="2"/>
              <a:buChar char="ü"/>
            </a:pPr>
            <a:endParaRPr lang="pt-BR" sz="1400" dirty="0"/>
          </a:p>
          <a:p>
            <a:pPr marL="1258888">
              <a:buFont typeface="Wingdings" panose="05000000000000000000" pitchFamily="2" charset="2"/>
              <a:buChar char="ü"/>
            </a:pPr>
            <a:endParaRPr lang="pt-BR" sz="1400" dirty="0"/>
          </a:p>
          <a:p>
            <a:pPr marL="342900" indent="-342900" algn="ctr">
              <a:buFont typeface="Wingdings" panose="05000000000000000000" pitchFamily="2" charset="2"/>
              <a:buChar char="ü"/>
            </a:pPr>
            <a:endParaRPr lang="pt-BR" sz="1400" b="1" dirty="0">
              <a:solidFill>
                <a:srgbClr val="2186A5"/>
              </a:solidFill>
            </a:endParaRPr>
          </a:p>
          <a:p>
            <a:pPr algn="ctr"/>
            <a:endParaRPr lang="pt-BR" sz="1350" dirty="0"/>
          </a:p>
        </p:txBody>
      </p:sp>
      <p:sp>
        <p:nvSpPr>
          <p:cNvPr id="2" name="Retângulo 1"/>
          <p:cNvSpPr/>
          <p:nvPr/>
        </p:nvSpPr>
        <p:spPr>
          <a:xfrm>
            <a:off x="607195" y="4329444"/>
            <a:ext cx="8175451" cy="1869743"/>
          </a:xfrm>
          <a:prstGeom prst="rect">
            <a:avLst/>
          </a:prstGeom>
        </p:spPr>
        <p:txBody>
          <a:bodyPr wrap="square">
            <a:spAutoFit/>
          </a:bodyPr>
          <a:lstStyle/>
          <a:p>
            <a:pPr algn="just"/>
            <a:endParaRPr lang="pt-BR" sz="1350" dirty="0"/>
          </a:p>
          <a:p>
            <a:pPr marL="214313" indent="-214313" algn="just">
              <a:buFont typeface="Wingdings" panose="05000000000000000000" pitchFamily="2" charset="2"/>
              <a:buChar char="ü"/>
            </a:pPr>
            <a:endParaRPr lang="pt-BR" dirty="0"/>
          </a:p>
          <a:p>
            <a:pPr marL="265113" indent="-265113" algn="just">
              <a:buFont typeface="Wingdings" panose="05000000000000000000" pitchFamily="2" charset="2"/>
              <a:buChar char="ü"/>
            </a:pPr>
            <a:r>
              <a:rPr lang="pt-BR" sz="1400" dirty="0"/>
              <a:t>Da Conta Cartão:</a:t>
            </a:r>
          </a:p>
          <a:p>
            <a:pPr marL="265113" indent="-265113" algn="just"/>
            <a:r>
              <a:rPr lang="pt-BR" sz="1400" dirty="0"/>
              <a:t>         - Via internet, por meio do BB Digital Governo, pelo gestor/portador da </a:t>
            </a:r>
            <a:r>
              <a:rPr lang="pt-BR" sz="1400" dirty="0" err="1"/>
              <a:t>EEx</a:t>
            </a:r>
            <a:r>
              <a:rPr lang="pt-BR" sz="1400" dirty="0"/>
              <a:t>;</a:t>
            </a:r>
          </a:p>
          <a:p>
            <a:pPr marL="265113" indent="-265113" algn="just"/>
            <a:r>
              <a:rPr lang="pt-BR" sz="1400" dirty="0"/>
              <a:t>         - Via Terminal de Autoatendimento (TAA), pelo gestor/portador da </a:t>
            </a:r>
            <a:r>
              <a:rPr lang="pt-BR" sz="1400" dirty="0" err="1"/>
              <a:t>EEx</a:t>
            </a:r>
            <a:r>
              <a:rPr lang="pt-BR" sz="1400" dirty="0"/>
              <a:t>;</a:t>
            </a:r>
          </a:p>
          <a:p>
            <a:pPr marL="265113" indent="-265113" algn="just">
              <a:buFont typeface="Wingdings" panose="05000000000000000000" pitchFamily="2" charset="2"/>
              <a:buChar char="ü"/>
            </a:pPr>
            <a:r>
              <a:rPr lang="pt-BR" sz="1400" dirty="0"/>
              <a:t>Do Cartão PNAE/Plástico:</a:t>
            </a:r>
          </a:p>
          <a:p>
            <a:pPr marL="265113" indent="-265113" algn="just"/>
            <a:r>
              <a:rPr lang="pt-BR" sz="1400" dirty="0"/>
              <a:t>         - Via internet, por meio do BB Digital Governo, pelo gestor/portador da </a:t>
            </a:r>
            <a:r>
              <a:rPr lang="pt-BR" sz="1400" dirty="0" err="1"/>
              <a:t>EEx</a:t>
            </a:r>
            <a:r>
              <a:rPr lang="pt-BR" sz="1400" dirty="0"/>
              <a:t>;  </a:t>
            </a:r>
          </a:p>
          <a:p>
            <a:pPr marL="265113" indent="-265113" algn="just"/>
            <a:r>
              <a:rPr lang="pt-BR" sz="1400" dirty="0"/>
              <a:t>         - Via Terminal de Autoatendimento (TAA), pelos Portadores.</a:t>
            </a:r>
          </a:p>
        </p:txBody>
      </p:sp>
      <p:sp>
        <p:nvSpPr>
          <p:cNvPr id="7" name="Retângulo 6"/>
          <p:cNvSpPr/>
          <p:nvPr/>
        </p:nvSpPr>
        <p:spPr>
          <a:xfrm>
            <a:off x="-950219" y="4495122"/>
            <a:ext cx="6012180" cy="584775"/>
          </a:xfrm>
          <a:prstGeom prst="rect">
            <a:avLst/>
          </a:prstGeom>
        </p:spPr>
        <p:txBody>
          <a:bodyPr wrap="square">
            <a:spAutoFit/>
          </a:bodyPr>
          <a:lstStyle/>
          <a:p>
            <a:pPr algn="ctr"/>
            <a:r>
              <a:rPr lang="pt-BR" sz="1600" b="1" dirty="0">
                <a:solidFill>
                  <a:srgbClr val="2186A5"/>
                </a:solidFill>
              </a:rPr>
              <a:t>Extratos/Demonstrativos</a:t>
            </a:r>
          </a:p>
          <a:p>
            <a:pPr algn="ctr"/>
            <a:endParaRPr lang="pt-BR" sz="1600" dirty="0"/>
          </a:p>
        </p:txBody>
      </p:sp>
      <p:pic>
        <p:nvPicPr>
          <p:cNvPr id="9" name="Picture 7">
            <a:extLst>
              <a:ext uri="{FF2B5EF4-FFF2-40B4-BE49-F238E27FC236}">
                <a16:creationId xmlns:a16="http://schemas.microsoft.com/office/drawing/2014/main" id="{4D75D0D4-01DF-F022-8481-C53485B16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33" t="61375" r="20781" b="27251"/>
          <a:stretch>
            <a:fillRect/>
          </a:stretch>
        </p:blipFill>
        <p:spPr bwMode="auto">
          <a:xfrm>
            <a:off x="0" y="6093296"/>
            <a:ext cx="914400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Agrupar 10">
            <a:extLst>
              <a:ext uri="{FF2B5EF4-FFF2-40B4-BE49-F238E27FC236}">
                <a16:creationId xmlns:a16="http://schemas.microsoft.com/office/drawing/2014/main" id="{21FB2B6C-952E-534A-9083-2CF649A3BEF7}"/>
              </a:ext>
            </a:extLst>
          </p:cNvPr>
          <p:cNvGrpSpPr/>
          <p:nvPr/>
        </p:nvGrpSpPr>
        <p:grpSpPr>
          <a:xfrm>
            <a:off x="2341353" y="329671"/>
            <a:ext cx="6802647" cy="754694"/>
            <a:chOff x="2341353" y="329671"/>
            <a:chExt cx="6802647" cy="754694"/>
          </a:xfrm>
        </p:grpSpPr>
        <p:sp>
          <p:nvSpPr>
            <p:cNvPr id="12" name="Retângulo 11">
              <a:extLst>
                <a:ext uri="{FF2B5EF4-FFF2-40B4-BE49-F238E27FC236}">
                  <a16:creationId xmlns:a16="http://schemas.microsoft.com/office/drawing/2014/main" id="{7F588A42-A978-5BF9-FD20-5526A21D4713}"/>
                </a:ext>
              </a:extLst>
            </p:cNvPr>
            <p:cNvSpPr/>
            <p:nvPr/>
          </p:nvSpPr>
          <p:spPr>
            <a:xfrm>
              <a:off x="2341353" y="329671"/>
              <a:ext cx="3447803" cy="754694"/>
            </a:xfrm>
            <a:prstGeom prst="rect">
              <a:avLst/>
            </a:prstGeom>
          </p:spPr>
          <p:txBody>
            <a:bodyPr wrap="none">
              <a:spAutoFit/>
            </a:bodyPr>
            <a:lstStyle/>
            <a:p>
              <a:pPr>
                <a:lnSpc>
                  <a:spcPct val="150000"/>
                </a:lnSpc>
              </a:pPr>
              <a:r>
                <a:rPr lang="pt-BR" sz="3200" b="1" i="1" dirty="0">
                  <a:solidFill>
                    <a:srgbClr val="4BACC6">
                      <a:lumMod val="75000"/>
                    </a:srgbClr>
                  </a:solidFill>
                </a:rPr>
                <a:t>Conta Cartão PNAE</a:t>
              </a:r>
            </a:p>
          </p:txBody>
        </p:sp>
        <p:sp>
          <p:nvSpPr>
            <p:cNvPr id="13" name="Line 14">
              <a:extLst>
                <a:ext uri="{FF2B5EF4-FFF2-40B4-BE49-F238E27FC236}">
                  <a16:creationId xmlns:a16="http://schemas.microsoft.com/office/drawing/2014/main" id="{EA5B435D-9E68-D2B8-1B11-B822FF6EE9B2}"/>
                </a:ext>
              </a:extLst>
            </p:cNvPr>
            <p:cNvSpPr>
              <a:spLocks noChangeShapeType="1"/>
            </p:cNvSpPr>
            <p:nvPr/>
          </p:nvSpPr>
          <p:spPr bwMode="auto">
            <a:xfrm flipV="1">
              <a:off x="2450252" y="980728"/>
              <a:ext cx="6693748" cy="43223"/>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grpSp>
      <p:pic>
        <p:nvPicPr>
          <p:cNvPr id="14" name="Imagem 13">
            <a:extLst>
              <a:ext uri="{FF2B5EF4-FFF2-40B4-BE49-F238E27FC236}">
                <a16:creationId xmlns:a16="http://schemas.microsoft.com/office/drawing/2014/main" id="{55D5B159-2B42-60A3-CDE5-7692B302081A}"/>
              </a:ext>
            </a:extLst>
          </p:cNvPr>
          <p:cNvPicPr>
            <a:picLocks noChangeAspect="1"/>
          </p:cNvPicPr>
          <p:nvPr/>
        </p:nvPicPr>
        <p:blipFill>
          <a:blip r:embed="rId3"/>
          <a:stretch>
            <a:fillRect/>
          </a:stretch>
        </p:blipFill>
        <p:spPr>
          <a:xfrm>
            <a:off x="1" y="9861"/>
            <a:ext cx="3347864" cy="280513"/>
          </a:xfrm>
          <a:prstGeom prst="rect">
            <a:avLst/>
          </a:prstGeom>
        </p:spPr>
      </p:pic>
      <p:sp>
        <p:nvSpPr>
          <p:cNvPr id="4" name="CaixaDeTexto 3">
            <a:extLst>
              <a:ext uri="{FF2B5EF4-FFF2-40B4-BE49-F238E27FC236}">
                <a16:creationId xmlns:a16="http://schemas.microsoft.com/office/drawing/2014/main" id="{4CC4E8F8-A08B-9413-A539-53A042F9059B}"/>
              </a:ext>
            </a:extLst>
          </p:cNvPr>
          <p:cNvSpPr txBox="1"/>
          <p:nvPr/>
        </p:nvSpPr>
        <p:spPr>
          <a:xfrm>
            <a:off x="611560" y="1425359"/>
            <a:ext cx="8280920" cy="1169551"/>
          </a:xfrm>
          <a:prstGeom prst="rect">
            <a:avLst/>
          </a:prstGeom>
          <a:noFill/>
        </p:spPr>
        <p:txBody>
          <a:bodyPr wrap="square" rtlCol="0">
            <a:spAutoFit/>
          </a:bodyPr>
          <a:lstStyle/>
          <a:p>
            <a:pPr marL="285750" indent="-285750">
              <a:buFont typeface="Wingdings" panose="05000000000000000000" pitchFamily="2" charset="2"/>
              <a:buChar char="ü"/>
            </a:pPr>
            <a:r>
              <a:rPr lang="pt-BR" sz="1400" dirty="0"/>
              <a:t>Pagamento na função débito;</a:t>
            </a:r>
          </a:p>
          <a:p>
            <a:pPr marL="285750" indent="-285750">
              <a:buFont typeface="Wingdings" panose="05000000000000000000" pitchFamily="2" charset="2"/>
              <a:buChar char="ü"/>
            </a:pPr>
            <a:r>
              <a:rPr lang="pt-BR" sz="1400" dirty="0"/>
              <a:t>Pagamento via internet ou maquininha (adquirente);</a:t>
            </a:r>
          </a:p>
          <a:p>
            <a:pPr marL="285750" indent="-285750">
              <a:buFont typeface="Wingdings" panose="05000000000000000000" pitchFamily="2" charset="2"/>
              <a:buChar char="ü"/>
            </a:pPr>
            <a:r>
              <a:rPr lang="pt-BR" sz="1400" dirty="0"/>
              <a:t>Pagamento via transferência eletrônica, apenas para fornecedores com DAP (agricultores familiares) e com conta no Banco do Brasil que, ainda, não possuem maquininha – pode ser efetuada pelo BB Digital Governo pelo gestor da </a:t>
            </a:r>
            <a:r>
              <a:rPr lang="pt-BR" sz="1400" dirty="0" err="1"/>
              <a:t>EEx</a:t>
            </a:r>
            <a:r>
              <a:rPr lang="pt-BR" sz="1400" dirty="0"/>
              <a:t> ou, ainda por meio do TAA pelo portador.</a:t>
            </a:r>
          </a:p>
        </p:txBody>
      </p:sp>
      <p:sp>
        <p:nvSpPr>
          <p:cNvPr id="15" name="Retângulo 14">
            <a:extLst>
              <a:ext uri="{FF2B5EF4-FFF2-40B4-BE49-F238E27FC236}">
                <a16:creationId xmlns:a16="http://schemas.microsoft.com/office/drawing/2014/main" id="{14779B16-DFC6-63C0-5BEC-2B81EA2CE188}"/>
              </a:ext>
            </a:extLst>
          </p:cNvPr>
          <p:cNvSpPr/>
          <p:nvPr/>
        </p:nvSpPr>
        <p:spPr>
          <a:xfrm>
            <a:off x="-767758" y="1160976"/>
            <a:ext cx="6012180" cy="553998"/>
          </a:xfrm>
          <a:prstGeom prst="rect">
            <a:avLst/>
          </a:prstGeom>
        </p:spPr>
        <p:txBody>
          <a:bodyPr wrap="square">
            <a:spAutoFit/>
          </a:bodyPr>
          <a:lstStyle/>
          <a:p>
            <a:pPr algn="ctr"/>
            <a:r>
              <a:rPr lang="pt-BR" sz="1600" b="1" dirty="0">
                <a:solidFill>
                  <a:srgbClr val="2186A5"/>
                </a:solidFill>
              </a:rPr>
              <a:t>Permissões de uso do cartão</a:t>
            </a:r>
          </a:p>
          <a:p>
            <a:pPr algn="ctr"/>
            <a:endParaRPr lang="pt-BR" sz="1400" dirty="0"/>
          </a:p>
        </p:txBody>
      </p:sp>
      <p:sp>
        <p:nvSpPr>
          <p:cNvPr id="10" name="Elipse 9">
            <a:extLst>
              <a:ext uri="{FF2B5EF4-FFF2-40B4-BE49-F238E27FC236}">
                <a16:creationId xmlns:a16="http://schemas.microsoft.com/office/drawing/2014/main" id="{FCB5680F-8EE5-1CF0-49A9-D7E7EC065F26}"/>
              </a:ext>
            </a:extLst>
          </p:cNvPr>
          <p:cNvSpPr/>
          <p:nvPr/>
        </p:nvSpPr>
        <p:spPr>
          <a:xfrm>
            <a:off x="5846470" y="3857553"/>
            <a:ext cx="2902680" cy="1002417"/>
          </a:xfrm>
          <a:prstGeom prst="ellipse">
            <a:avLst/>
          </a:prstGeom>
          <a:ln w="3175"/>
        </p:spPr>
        <p:style>
          <a:lnRef idx="2">
            <a:schemeClr val="accent6"/>
          </a:lnRef>
          <a:fillRef idx="1">
            <a:schemeClr val="lt1"/>
          </a:fillRef>
          <a:effectRef idx="0">
            <a:schemeClr val="accent6"/>
          </a:effectRef>
          <a:fontRef idx="minor">
            <a:schemeClr val="dk1"/>
          </a:fontRef>
        </p:style>
        <p:txBody>
          <a:bodyPr rtlCol="0" anchor="ctr"/>
          <a:lstStyle/>
          <a:p>
            <a:pPr algn="just"/>
            <a:r>
              <a:rPr lang="pt-BR" sz="800" dirty="0"/>
              <a:t>Para usar o Autoatendimento Setor Público (BB Digital Governo) por meio de computadores, tablets e smartphones, acesse a página do Banco do Brasil (www.bb.com.br -&gt; Setor Público -&gt; (Estadual ou Municipal) -&gt; Acesse a Conta)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Agrupar 7">
            <a:extLst>
              <a:ext uri="{FF2B5EF4-FFF2-40B4-BE49-F238E27FC236}">
                <a16:creationId xmlns:a16="http://schemas.microsoft.com/office/drawing/2014/main" id="{C18E4877-8E07-C105-6949-EFA14B10828C}"/>
              </a:ext>
            </a:extLst>
          </p:cNvPr>
          <p:cNvGrpSpPr/>
          <p:nvPr/>
        </p:nvGrpSpPr>
        <p:grpSpPr>
          <a:xfrm>
            <a:off x="107504" y="1123662"/>
            <a:ext cx="8784976" cy="5026099"/>
            <a:chOff x="0" y="963738"/>
            <a:chExt cx="9144000" cy="4985542"/>
          </a:xfrm>
        </p:grpSpPr>
        <p:sp>
          <p:nvSpPr>
            <p:cNvPr id="4" name="CaixaDeTexto 3"/>
            <p:cNvSpPr txBox="1"/>
            <p:nvPr/>
          </p:nvSpPr>
          <p:spPr>
            <a:xfrm>
              <a:off x="39684" y="3003587"/>
              <a:ext cx="945659" cy="5078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pt-BR" sz="1350" b="1" dirty="0"/>
                <a:t>Entidade Executora</a:t>
              </a:r>
            </a:p>
          </p:txBody>
        </p:sp>
        <p:sp>
          <p:nvSpPr>
            <p:cNvPr id="7" name="CaixaDeTexto 6"/>
            <p:cNvSpPr txBox="1"/>
            <p:nvPr/>
          </p:nvSpPr>
          <p:spPr>
            <a:xfrm>
              <a:off x="244498" y="2227712"/>
              <a:ext cx="572593" cy="300082"/>
            </a:xfrm>
            <a:prstGeom prst="rect">
              <a:avLst/>
            </a:prstGeom>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pt-BR" sz="1350" b="1" dirty="0"/>
                <a:t>FNDE</a:t>
              </a:r>
            </a:p>
          </p:txBody>
        </p:sp>
        <p:sp>
          <p:nvSpPr>
            <p:cNvPr id="27" name="CaixaDeTexto 26"/>
            <p:cNvSpPr txBox="1"/>
            <p:nvPr/>
          </p:nvSpPr>
          <p:spPr>
            <a:xfrm flipH="1">
              <a:off x="1082405" y="4946834"/>
              <a:ext cx="1029566" cy="274764"/>
            </a:xfrm>
            <a:prstGeom prst="rect">
              <a:avLst/>
            </a:prstGeom>
            <a:noFill/>
          </p:spPr>
          <p:txBody>
            <a:bodyPr wrap="square" rtlCol="0">
              <a:spAutoFit/>
            </a:bodyPr>
            <a:lstStyle/>
            <a:p>
              <a:r>
                <a:rPr lang="pt-BR" sz="1200" dirty="0"/>
                <a:t>Nota Fiscal 1</a:t>
              </a:r>
            </a:p>
          </p:txBody>
        </p:sp>
        <p:sp>
          <p:nvSpPr>
            <p:cNvPr id="28" name="CaixaDeTexto 27"/>
            <p:cNvSpPr txBox="1"/>
            <p:nvPr/>
          </p:nvSpPr>
          <p:spPr>
            <a:xfrm>
              <a:off x="1322241" y="1619073"/>
              <a:ext cx="2154692" cy="323165"/>
            </a:xfrm>
            <a:prstGeom prst="rect">
              <a:avLst/>
            </a:prstGeom>
            <a:noFill/>
          </p:spPr>
          <p:txBody>
            <a:bodyPr wrap="none" rtlCol="0">
              <a:spAutoFit/>
            </a:bodyPr>
            <a:lstStyle/>
            <a:p>
              <a:r>
                <a:rPr lang="pt-BR" sz="1500" b="1" dirty="0"/>
                <a:t>Repasse Conta “Normal”</a:t>
              </a:r>
            </a:p>
          </p:txBody>
        </p:sp>
        <p:cxnSp>
          <p:nvCxnSpPr>
            <p:cNvPr id="31" name="Conector reto 30"/>
            <p:cNvCxnSpPr/>
            <p:nvPr/>
          </p:nvCxnSpPr>
          <p:spPr>
            <a:xfrm>
              <a:off x="0" y="2830126"/>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a:off x="0" y="3732046"/>
              <a:ext cx="91440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0" y="1974125"/>
              <a:ext cx="9144000" cy="29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a:off x="0" y="473211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Conector reto 48"/>
            <p:cNvCxnSpPr>
              <a:cxnSpLocks/>
            </p:cNvCxnSpPr>
            <p:nvPr/>
          </p:nvCxnSpPr>
          <p:spPr>
            <a:xfrm>
              <a:off x="1030799" y="1568218"/>
              <a:ext cx="0" cy="4381062"/>
            </a:xfrm>
            <a:prstGeom prst="line">
              <a:avLst/>
            </a:prstGeom>
          </p:spPr>
          <p:style>
            <a:lnRef idx="1">
              <a:schemeClr val="accent1"/>
            </a:lnRef>
            <a:fillRef idx="0">
              <a:schemeClr val="accent1"/>
            </a:fillRef>
            <a:effectRef idx="0">
              <a:schemeClr val="accent1"/>
            </a:effectRef>
            <a:fontRef idx="minor">
              <a:schemeClr val="tx1"/>
            </a:fontRef>
          </p:style>
        </p:cxnSp>
        <p:sp>
          <p:nvSpPr>
            <p:cNvPr id="50" name="CaixaDeTexto 49"/>
            <p:cNvSpPr txBox="1"/>
            <p:nvPr/>
          </p:nvSpPr>
          <p:spPr>
            <a:xfrm>
              <a:off x="42830" y="3980215"/>
              <a:ext cx="927467" cy="503733"/>
            </a:xfrm>
            <a:prstGeom prst="rect">
              <a:avLst/>
            </a:prstGeom>
            <a:noFill/>
          </p:spPr>
          <p:txBody>
            <a:bodyPr wrap="square" rtlCol="0">
              <a:spAutoFit/>
            </a:bodyPr>
            <a:lstStyle/>
            <a:p>
              <a:r>
                <a:rPr lang="pt-BR" sz="1350" b="1" dirty="0"/>
                <a:t>Unidade Executora</a:t>
              </a:r>
            </a:p>
          </p:txBody>
        </p:sp>
        <p:sp>
          <p:nvSpPr>
            <p:cNvPr id="59" name="CaixaDeTexto 58"/>
            <p:cNvSpPr txBox="1"/>
            <p:nvPr/>
          </p:nvSpPr>
          <p:spPr>
            <a:xfrm>
              <a:off x="1322242" y="3948599"/>
              <a:ext cx="875723" cy="50783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pt-BR" sz="1350" dirty="0"/>
                <a:t>Conta Corrente</a:t>
              </a:r>
            </a:p>
          </p:txBody>
        </p:sp>
        <p:sp>
          <p:nvSpPr>
            <p:cNvPr id="2048" name="CaixaDeTexto 2047"/>
            <p:cNvSpPr txBox="1"/>
            <p:nvPr/>
          </p:nvSpPr>
          <p:spPr>
            <a:xfrm>
              <a:off x="1244508" y="3093114"/>
              <a:ext cx="867099" cy="457940"/>
            </a:xfrm>
            <a:prstGeom prst="rect">
              <a:avLst/>
            </a:prstGeom>
            <a:noFill/>
          </p:spPr>
          <p:txBody>
            <a:bodyPr wrap="square" rtlCol="0">
              <a:spAutoFit/>
            </a:bodyPr>
            <a:lstStyle/>
            <a:p>
              <a:pPr algn="ctr"/>
              <a:r>
                <a:rPr lang="pt-BR" sz="1200" dirty="0"/>
                <a:t>Recursos próprios</a:t>
              </a:r>
            </a:p>
          </p:txBody>
        </p:sp>
        <p:cxnSp>
          <p:nvCxnSpPr>
            <p:cNvPr id="2051" name="Conector Angulado 2050"/>
            <p:cNvCxnSpPr>
              <a:cxnSpLocks/>
              <a:stCxn id="2048" idx="3"/>
              <a:endCxn id="59" idx="3"/>
            </p:cNvCxnSpPr>
            <p:nvPr/>
          </p:nvCxnSpPr>
          <p:spPr>
            <a:xfrm>
              <a:off x="2111607" y="3322084"/>
              <a:ext cx="86358" cy="880431"/>
            </a:xfrm>
            <a:prstGeom prst="bentConnector3">
              <a:avLst>
                <a:gd name="adj1" fmla="val 37553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60" name="Conector reto 2059"/>
            <p:cNvCxnSpPr/>
            <p:nvPr/>
          </p:nvCxnSpPr>
          <p:spPr>
            <a:xfrm>
              <a:off x="0" y="587727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063" name="CaixaDeTexto 2062"/>
            <p:cNvSpPr txBox="1"/>
            <p:nvPr/>
          </p:nvSpPr>
          <p:spPr>
            <a:xfrm>
              <a:off x="234263" y="4944979"/>
              <a:ext cx="606256" cy="300082"/>
            </a:xfrm>
            <a:prstGeom prst="rect">
              <a:avLst/>
            </a:prstGeom>
            <a:noFill/>
          </p:spPr>
          <p:txBody>
            <a:bodyPr wrap="none" rtlCol="0">
              <a:spAutoFit/>
            </a:bodyPr>
            <a:lstStyle/>
            <a:p>
              <a:r>
                <a:rPr lang="pt-BR" sz="1350" b="1" dirty="0"/>
                <a:t>SIGPC</a:t>
              </a:r>
            </a:p>
          </p:txBody>
        </p:sp>
        <p:sp>
          <p:nvSpPr>
            <p:cNvPr id="2068" name="CaixaDeTexto 2067"/>
            <p:cNvSpPr txBox="1"/>
            <p:nvPr/>
          </p:nvSpPr>
          <p:spPr>
            <a:xfrm>
              <a:off x="2653512" y="3093114"/>
              <a:ext cx="1250950" cy="457940"/>
            </a:xfrm>
            <a:prstGeom prst="rect">
              <a:avLst/>
            </a:prstGeom>
            <a:noFill/>
          </p:spPr>
          <p:txBody>
            <a:bodyPr wrap="square" rtlCol="0">
              <a:spAutoFit/>
            </a:bodyPr>
            <a:lstStyle/>
            <a:p>
              <a:pPr algn="just"/>
              <a:r>
                <a:rPr lang="pt-BR" sz="1200" dirty="0"/>
                <a:t>Conta corrente/PNAE</a:t>
              </a:r>
            </a:p>
          </p:txBody>
        </p:sp>
        <p:cxnSp>
          <p:nvCxnSpPr>
            <p:cNvPr id="2073" name="Conector Angulado 2072"/>
            <p:cNvCxnSpPr>
              <a:stCxn id="2068" idx="2"/>
              <a:endCxn id="59" idx="3"/>
            </p:cNvCxnSpPr>
            <p:nvPr/>
          </p:nvCxnSpPr>
          <p:spPr>
            <a:xfrm rot="5400000">
              <a:off x="2412746" y="3336272"/>
              <a:ext cx="651461" cy="1081023"/>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74" name="CaixaDeTexto 2073"/>
            <p:cNvSpPr txBox="1"/>
            <p:nvPr/>
          </p:nvSpPr>
          <p:spPr>
            <a:xfrm>
              <a:off x="1290549" y="2179451"/>
              <a:ext cx="1426649" cy="457940"/>
            </a:xfrm>
            <a:prstGeom prst="rect">
              <a:avLst/>
            </a:prstGeom>
            <a:noFill/>
          </p:spPr>
          <p:txBody>
            <a:bodyPr wrap="square" rtlCol="0">
              <a:spAutoFit/>
            </a:bodyPr>
            <a:lstStyle/>
            <a:p>
              <a:r>
                <a:rPr lang="pt-BR" sz="1200" dirty="0"/>
                <a:t>Recursos financeiros/PNAE</a:t>
              </a:r>
            </a:p>
          </p:txBody>
        </p:sp>
        <p:cxnSp>
          <p:nvCxnSpPr>
            <p:cNvPr id="2082" name="Conector Angulado 2081"/>
            <p:cNvCxnSpPr>
              <a:cxnSpLocks/>
              <a:stCxn id="2074" idx="3"/>
              <a:endCxn id="2068" idx="0"/>
            </p:cNvCxnSpPr>
            <p:nvPr/>
          </p:nvCxnSpPr>
          <p:spPr>
            <a:xfrm>
              <a:off x="2717198" y="2408422"/>
              <a:ext cx="561789" cy="684692"/>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99" name="Conector reto 2098"/>
            <p:cNvCxnSpPr>
              <a:cxnSpLocks/>
            </p:cNvCxnSpPr>
            <p:nvPr/>
          </p:nvCxnSpPr>
          <p:spPr>
            <a:xfrm>
              <a:off x="4545065" y="1568218"/>
              <a:ext cx="0" cy="4381062"/>
            </a:xfrm>
            <a:prstGeom prst="line">
              <a:avLst/>
            </a:prstGeom>
          </p:spPr>
          <p:style>
            <a:lnRef idx="1">
              <a:schemeClr val="accent1"/>
            </a:lnRef>
            <a:fillRef idx="0">
              <a:schemeClr val="accent1"/>
            </a:fillRef>
            <a:effectRef idx="0">
              <a:schemeClr val="accent1"/>
            </a:effectRef>
            <a:fontRef idx="minor">
              <a:schemeClr val="tx1"/>
            </a:fontRef>
          </p:style>
        </p:cxnSp>
        <p:sp>
          <p:nvSpPr>
            <p:cNvPr id="2101" name="CaixaDeTexto 2100"/>
            <p:cNvSpPr txBox="1"/>
            <p:nvPr/>
          </p:nvSpPr>
          <p:spPr>
            <a:xfrm>
              <a:off x="3327428" y="4862067"/>
              <a:ext cx="1167760" cy="274764"/>
            </a:xfrm>
            <a:prstGeom prst="rect">
              <a:avLst/>
            </a:prstGeom>
            <a:noFill/>
          </p:spPr>
          <p:txBody>
            <a:bodyPr wrap="none" rtlCol="0">
              <a:spAutoFit/>
            </a:bodyPr>
            <a:lstStyle/>
            <a:p>
              <a:r>
                <a:rPr lang="pt-BR" sz="1200" dirty="0"/>
                <a:t>Recursos PNAE</a:t>
              </a:r>
            </a:p>
          </p:txBody>
        </p:sp>
        <p:sp>
          <p:nvSpPr>
            <p:cNvPr id="2102" name="CaixaDeTexto 2101"/>
            <p:cNvSpPr txBox="1"/>
            <p:nvPr/>
          </p:nvSpPr>
          <p:spPr>
            <a:xfrm>
              <a:off x="3297837" y="5053940"/>
              <a:ext cx="1353700" cy="274764"/>
            </a:xfrm>
            <a:prstGeom prst="rect">
              <a:avLst/>
            </a:prstGeom>
            <a:noFill/>
          </p:spPr>
          <p:txBody>
            <a:bodyPr wrap="none" rtlCol="0">
              <a:spAutoFit/>
            </a:bodyPr>
            <a:lstStyle/>
            <a:p>
              <a:r>
                <a:rPr lang="pt-BR" sz="1200" dirty="0"/>
                <a:t>Recursos Próprios</a:t>
              </a:r>
            </a:p>
          </p:txBody>
        </p:sp>
        <p:sp>
          <p:nvSpPr>
            <p:cNvPr id="123" name="CaixaDeTexto 122"/>
            <p:cNvSpPr txBox="1"/>
            <p:nvPr/>
          </p:nvSpPr>
          <p:spPr>
            <a:xfrm>
              <a:off x="5880660" y="1626716"/>
              <a:ext cx="2402902" cy="323165"/>
            </a:xfrm>
            <a:prstGeom prst="rect">
              <a:avLst/>
            </a:prstGeom>
            <a:noFill/>
          </p:spPr>
          <p:txBody>
            <a:bodyPr wrap="none" rtlCol="0">
              <a:spAutoFit/>
            </a:bodyPr>
            <a:lstStyle/>
            <a:p>
              <a:r>
                <a:rPr lang="pt-BR" sz="1500" b="1" dirty="0"/>
                <a:t>Repasse Conta Cartão PNAE</a:t>
              </a:r>
            </a:p>
          </p:txBody>
        </p:sp>
        <p:sp>
          <p:nvSpPr>
            <p:cNvPr id="124" name="CaixaDeTexto 123"/>
            <p:cNvSpPr txBox="1"/>
            <p:nvPr/>
          </p:nvSpPr>
          <p:spPr>
            <a:xfrm>
              <a:off x="5242000" y="2204521"/>
              <a:ext cx="1457763" cy="457940"/>
            </a:xfrm>
            <a:prstGeom prst="rect">
              <a:avLst/>
            </a:prstGeom>
            <a:noFill/>
          </p:spPr>
          <p:txBody>
            <a:bodyPr wrap="square" rtlCol="0">
              <a:spAutoFit/>
            </a:bodyPr>
            <a:lstStyle/>
            <a:p>
              <a:r>
                <a:rPr lang="pt-BR" sz="1200" dirty="0"/>
                <a:t>Recursos financeiros/PNAE</a:t>
              </a:r>
            </a:p>
          </p:txBody>
        </p:sp>
        <p:sp>
          <p:nvSpPr>
            <p:cNvPr id="125" name="CaixaDeTexto 124"/>
            <p:cNvSpPr txBox="1"/>
            <p:nvPr/>
          </p:nvSpPr>
          <p:spPr>
            <a:xfrm>
              <a:off x="6508079" y="3083857"/>
              <a:ext cx="1250950" cy="457940"/>
            </a:xfrm>
            <a:prstGeom prst="rect">
              <a:avLst/>
            </a:prstGeom>
            <a:noFill/>
          </p:spPr>
          <p:txBody>
            <a:bodyPr wrap="square" rtlCol="0">
              <a:spAutoFit/>
            </a:bodyPr>
            <a:lstStyle/>
            <a:p>
              <a:pPr algn="just"/>
              <a:r>
                <a:rPr lang="pt-BR" sz="1200" dirty="0"/>
                <a:t>Conta Cartão/PNAE</a:t>
              </a:r>
            </a:p>
          </p:txBody>
        </p:sp>
        <p:cxnSp>
          <p:nvCxnSpPr>
            <p:cNvPr id="2108" name="Conector Angulado 2107"/>
            <p:cNvCxnSpPr>
              <a:cxnSpLocks/>
              <a:stCxn id="124" idx="3"/>
              <a:endCxn id="125" idx="0"/>
            </p:cNvCxnSpPr>
            <p:nvPr/>
          </p:nvCxnSpPr>
          <p:spPr>
            <a:xfrm>
              <a:off x="6699763" y="2433492"/>
              <a:ext cx="433791" cy="65036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8" name="CaixaDeTexto 127"/>
            <p:cNvSpPr txBox="1"/>
            <p:nvPr/>
          </p:nvSpPr>
          <p:spPr>
            <a:xfrm>
              <a:off x="5242000" y="3025801"/>
              <a:ext cx="855957" cy="457940"/>
            </a:xfrm>
            <a:prstGeom prst="rect">
              <a:avLst/>
            </a:prstGeom>
            <a:noFill/>
          </p:spPr>
          <p:txBody>
            <a:bodyPr wrap="square" rtlCol="0">
              <a:spAutoFit/>
            </a:bodyPr>
            <a:lstStyle/>
            <a:p>
              <a:pPr algn="ctr"/>
              <a:r>
                <a:rPr lang="pt-BR" sz="1200" dirty="0"/>
                <a:t>Recursos próprios</a:t>
              </a:r>
            </a:p>
          </p:txBody>
        </p:sp>
        <p:sp>
          <p:nvSpPr>
            <p:cNvPr id="129" name="CaixaDeTexto 128"/>
            <p:cNvSpPr txBox="1"/>
            <p:nvPr/>
          </p:nvSpPr>
          <p:spPr>
            <a:xfrm>
              <a:off x="5348013" y="3935746"/>
              <a:ext cx="875723" cy="50783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pt-BR" sz="1350" dirty="0"/>
                <a:t>Conta Corrente</a:t>
              </a:r>
            </a:p>
          </p:txBody>
        </p:sp>
        <p:sp>
          <p:nvSpPr>
            <p:cNvPr id="2109" name="CaixaDeTexto 2108"/>
            <p:cNvSpPr txBox="1"/>
            <p:nvPr/>
          </p:nvSpPr>
          <p:spPr>
            <a:xfrm>
              <a:off x="6609645" y="4075907"/>
              <a:ext cx="1121042" cy="297661"/>
            </a:xfrm>
            <a:prstGeom prst="rect">
              <a:avLst/>
            </a:prstGeom>
            <a:noFill/>
          </p:spPr>
          <p:txBody>
            <a:bodyPr wrap="none" rtlCol="0">
              <a:spAutoFit/>
            </a:bodyPr>
            <a:lstStyle/>
            <a:p>
              <a:r>
                <a:rPr lang="pt-BR" sz="1350" dirty="0">
                  <a:solidFill>
                    <a:schemeClr val="accent6"/>
                  </a:solidFill>
                  <a:effectLst>
                    <a:outerShdw blurRad="38100" dist="38100" dir="2700000" algn="tl">
                      <a:srgbClr val="000000">
                        <a:alpha val="43137"/>
                      </a:srgbClr>
                    </a:outerShdw>
                  </a:effectLst>
                </a:rPr>
                <a:t>Cartão PNAE</a:t>
              </a:r>
            </a:p>
          </p:txBody>
        </p:sp>
        <p:cxnSp>
          <p:nvCxnSpPr>
            <p:cNvPr id="2111" name="Conector Angulado 2110"/>
            <p:cNvCxnSpPr/>
            <p:nvPr/>
          </p:nvCxnSpPr>
          <p:spPr>
            <a:xfrm rot="5400000">
              <a:off x="5510884" y="3743673"/>
              <a:ext cx="409853" cy="1"/>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5" name="Conector Angulado 64"/>
            <p:cNvCxnSpPr>
              <a:stCxn id="125" idx="2"/>
            </p:cNvCxnSpPr>
            <p:nvPr/>
          </p:nvCxnSpPr>
          <p:spPr>
            <a:xfrm rot="5400000">
              <a:off x="6866499" y="3808541"/>
              <a:ext cx="534111" cy="13219"/>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6" name="CaixaDeTexto 135"/>
            <p:cNvSpPr txBox="1"/>
            <p:nvPr/>
          </p:nvSpPr>
          <p:spPr>
            <a:xfrm flipH="1">
              <a:off x="5011359" y="4938164"/>
              <a:ext cx="1064698" cy="274764"/>
            </a:xfrm>
            <a:prstGeom prst="rect">
              <a:avLst/>
            </a:prstGeom>
            <a:noFill/>
          </p:spPr>
          <p:txBody>
            <a:bodyPr wrap="square" rtlCol="0">
              <a:spAutoFit/>
            </a:bodyPr>
            <a:lstStyle/>
            <a:p>
              <a:r>
                <a:rPr lang="pt-BR" sz="1200" dirty="0"/>
                <a:t>Nota Fiscal 1</a:t>
              </a:r>
            </a:p>
          </p:txBody>
        </p:sp>
        <p:sp>
          <p:nvSpPr>
            <p:cNvPr id="137" name="CaixaDeTexto 136"/>
            <p:cNvSpPr txBox="1"/>
            <p:nvPr/>
          </p:nvSpPr>
          <p:spPr>
            <a:xfrm flipH="1">
              <a:off x="6609645" y="4944979"/>
              <a:ext cx="1017827" cy="274764"/>
            </a:xfrm>
            <a:prstGeom prst="rect">
              <a:avLst/>
            </a:prstGeom>
            <a:noFill/>
          </p:spPr>
          <p:txBody>
            <a:bodyPr wrap="square" rtlCol="0">
              <a:spAutoFit/>
            </a:bodyPr>
            <a:lstStyle/>
            <a:p>
              <a:r>
                <a:rPr lang="pt-BR" sz="1200" dirty="0"/>
                <a:t>Nota Fiscal 2</a:t>
              </a:r>
            </a:p>
          </p:txBody>
        </p:sp>
        <p:cxnSp>
          <p:nvCxnSpPr>
            <p:cNvPr id="70" name="Conector Angulado 69"/>
            <p:cNvCxnSpPr>
              <a:cxnSpLocks/>
              <a:endCxn id="136" idx="0"/>
            </p:cNvCxnSpPr>
            <p:nvPr/>
          </p:nvCxnSpPr>
          <p:spPr>
            <a:xfrm rot="5400000">
              <a:off x="5367787" y="4577609"/>
              <a:ext cx="536476" cy="184635"/>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6" name="CaixaDeTexto 145"/>
            <p:cNvSpPr txBox="1"/>
            <p:nvPr/>
          </p:nvSpPr>
          <p:spPr>
            <a:xfrm flipH="1">
              <a:off x="7750585" y="4940847"/>
              <a:ext cx="1017825" cy="274764"/>
            </a:xfrm>
            <a:prstGeom prst="rect">
              <a:avLst/>
            </a:prstGeom>
            <a:noFill/>
          </p:spPr>
          <p:txBody>
            <a:bodyPr wrap="square" rtlCol="0">
              <a:spAutoFit/>
            </a:bodyPr>
            <a:lstStyle/>
            <a:p>
              <a:r>
                <a:rPr lang="pt-BR" sz="1200" dirty="0"/>
                <a:t>Nota Fiscal 3</a:t>
              </a:r>
            </a:p>
          </p:txBody>
        </p:sp>
        <p:cxnSp>
          <p:nvCxnSpPr>
            <p:cNvPr id="83" name="Conector Angulado 82"/>
            <p:cNvCxnSpPr>
              <a:cxnSpLocks/>
              <a:stCxn id="2109" idx="1"/>
              <a:endCxn id="136" idx="1"/>
            </p:cNvCxnSpPr>
            <p:nvPr/>
          </p:nvCxnSpPr>
          <p:spPr>
            <a:xfrm rot="10800000" flipV="1">
              <a:off x="6076056" y="4224736"/>
              <a:ext cx="533588" cy="850810"/>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5" name="Conector Angulado 84"/>
            <p:cNvCxnSpPr>
              <a:cxnSpLocks/>
              <a:stCxn id="2109" idx="3"/>
              <a:endCxn id="146" idx="0"/>
            </p:cNvCxnSpPr>
            <p:nvPr/>
          </p:nvCxnSpPr>
          <p:spPr>
            <a:xfrm>
              <a:off x="7730687" y="4224737"/>
              <a:ext cx="528811" cy="716110"/>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9" name="Conector Angulado 88"/>
            <p:cNvCxnSpPr>
              <a:cxnSpLocks/>
              <a:endCxn id="137" idx="0"/>
            </p:cNvCxnSpPr>
            <p:nvPr/>
          </p:nvCxnSpPr>
          <p:spPr>
            <a:xfrm>
              <a:off x="5728341" y="4401689"/>
              <a:ext cx="1390218" cy="543290"/>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6" name="CaixaDeTexto 165"/>
            <p:cNvSpPr txBox="1"/>
            <p:nvPr/>
          </p:nvSpPr>
          <p:spPr>
            <a:xfrm flipH="1">
              <a:off x="2086164" y="4944978"/>
              <a:ext cx="1022975" cy="274764"/>
            </a:xfrm>
            <a:prstGeom prst="rect">
              <a:avLst/>
            </a:prstGeom>
            <a:noFill/>
          </p:spPr>
          <p:txBody>
            <a:bodyPr wrap="square" rtlCol="0">
              <a:spAutoFit/>
            </a:bodyPr>
            <a:lstStyle/>
            <a:p>
              <a:r>
                <a:rPr lang="pt-BR" sz="1200" dirty="0"/>
                <a:t>Nota Fiscal 2</a:t>
              </a:r>
            </a:p>
          </p:txBody>
        </p:sp>
        <p:cxnSp>
          <p:nvCxnSpPr>
            <p:cNvPr id="94" name="Conector Angulado 93"/>
            <p:cNvCxnSpPr>
              <a:stCxn id="59" idx="2"/>
            </p:cNvCxnSpPr>
            <p:nvPr/>
          </p:nvCxnSpPr>
          <p:spPr>
            <a:xfrm rot="5400000">
              <a:off x="1511068" y="4700706"/>
              <a:ext cx="493312" cy="4761"/>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6" name="Conector Angulado 95"/>
            <p:cNvCxnSpPr>
              <a:cxnSpLocks/>
              <a:stCxn id="59" idx="2"/>
              <a:endCxn id="166" idx="0"/>
            </p:cNvCxnSpPr>
            <p:nvPr/>
          </p:nvCxnSpPr>
          <p:spPr>
            <a:xfrm rot="16200000" flipH="1">
              <a:off x="1934603" y="4281930"/>
              <a:ext cx="488548" cy="837548"/>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7" name="Conector Angulado 106"/>
            <p:cNvCxnSpPr>
              <a:cxnSpLocks/>
              <a:stCxn id="2102" idx="2"/>
              <a:endCxn id="166" idx="2"/>
            </p:cNvCxnSpPr>
            <p:nvPr/>
          </p:nvCxnSpPr>
          <p:spPr>
            <a:xfrm rot="5400000" flipH="1">
              <a:off x="3231689" y="4585705"/>
              <a:ext cx="108962" cy="1377036"/>
            </a:xfrm>
            <a:prstGeom prst="bentConnector3">
              <a:avLst>
                <a:gd name="adj1" fmla="val -208106"/>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9" name="Conector Angulado 108"/>
            <p:cNvCxnSpPr>
              <a:cxnSpLocks/>
              <a:stCxn id="2102" idx="2"/>
              <a:endCxn id="27" idx="2"/>
            </p:cNvCxnSpPr>
            <p:nvPr/>
          </p:nvCxnSpPr>
          <p:spPr>
            <a:xfrm rot="5400000" flipH="1">
              <a:off x="2732385" y="4086402"/>
              <a:ext cx="107106" cy="2377500"/>
            </a:xfrm>
            <a:prstGeom prst="bentConnector3">
              <a:avLst>
                <a:gd name="adj1" fmla="val -21171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2" name="Conector Angulado 111"/>
            <p:cNvCxnSpPr>
              <a:cxnSpLocks/>
              <a:stCxn id="2101" idx="1"/>
              <a:endCxn id="166" idx="1"/>
            </p:cNvCxnSpPr>
            <p:nvPr/>
          </p:nvCxnSpPr>
          <p:spPr>
            <a:xfrm rot="10800000" flipV="1">
              <a:off x="3109139" y="4999449"/>
              <a:ext cx="218289" cy="82911"/>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723F4F09-C733-42EB-A9D6-1CDE9D5BBE28}"/>
                </a:ext>
              </a:extLst>
            </p:cNvPr>
            <p:cNvSpPr txBox="1"/>
            <p:nvPr/>
          </p:nvSpPr>
          <p:spPr>
            <a:xfrm>
              <a:off x="1947344" y="963738"/>
              <a:ext cx="4227760" cy="338554"/>
            </a:xfrm>
            <a:prstGeom prst="rect">
              <a:avLst/>
            </a:prstGeom>
            <a:noFill/>
          </p:spPr>
          <p:txBody>
            <a:bodyPr wrap="none" rtlCol="0">
              <a:spAutoFit/>
            </a:bodyPr>
            <a:lstStyle/>
            <a:p>
              <a:r>
                <a:rPr lang="pt-BR" sz="1600" b="1" u="sng" dirty="0">
                  <a:solidFill>
                    <a:schemeClr val="accent6"/>
                  </a:solidFill>
                </a:rPr>
                <a:t>Fluxo Financeiro PNAE - Gestão Descentralizada</a:t>
              </a:r>
            </a:p>
          </p:txBody>
        </p:sp>
      </p:grpSp>
      <p:pic>
        <p:nvPicPr>
          <p:cNvPr id="47" name="Picture 7">
            <a:extLst>
              <a:ext uri="{FF2B5EF4-FFF2-40B4-BE49-F238E27FC236}">
                <a16:creationId xmlns:a16="http://schemas.microsoft.com/office/drawing/2014/main" id="{8734BDF1-D019-A47E-CDE6-ED40DBB20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 name="Agrupar 55">
            <a:extLst>
              <a:ext uri="{FF2B5EF4-FFF2-40B4-BE49-F238E27FC236}">
                <a16:creationId xmlns:a16="http://schemas.microsoft.com/office/drawing/2014/main" id="{4E6773D3-C334-60D9-EE14-9C9BCDA944E5}"/>
              </a:ext>
            </a:extLst>
          </p:cNvPr>
          <p:cNvGrpSpPr/>
          <p:nvPr/>
        </p:nvGrpSpPr>
        <p:grpSpPr>
          <a:xfrm>
            <a:off x="2341353" y="329671"/>
            <a:ext cx="6802647" cy="754694"/>
            <a:chOff x="2341353" y="329671"/>
            <a:chExt cx="6802647" cy="754694"/>
          </a:xfrm>
        </p:grpSpPr>
        <p:sp>
          <p:nvSpPr>
            <p:cNvPr id="57" name="Retângulo 56">
              <a:extLst>
                <a:ext uri="{FF2B5EF4-FFF2-40B4-BE49-F238E27FC236}">
                  <a16:creationId xmlns:a16="http://schemas.microsoft.com/office/drawing/2014/main" id="{C468BDBF-E766-E754-E4F1-E42E6543C2A5}"/>
                </a:ext>
              </a:extLst>
            </p:cNvPr>
            <p:cNvSpPr/>
            <p:nvPr/>
          </p:nvSpPr>
          <p:spPr>
            <a:xfrm>
              <a:off x="2341353" y="329671"/>
              <a:ext cx="3447803" cy="754694"/>
            </a:xfrm>
            <a:prstGeom prst="rect">
              <a:avLst/>
            </a:prstGeom>
          </p:spPr>
          <p:txBody>
            <a:bodyPr wrap="none">
              <a:spAutoFit/>
            </a:bodyPr>
            <a:lstStyle/>
            <a:p>
              <a:pPr>
                <a:lnSpc>
                  <a:spcPct val="150000"/>
                </a:lnSpc>
              </a:pPr>
              <a:r>
                <a:rPr lang="pt-BR" sz="3200" b="1" i="1" dirty="0">
                  <a:solidFill>
                    <a:srgbClr val="4BACC6">
                      <a:lumMod val="75000"/>
                    </a:srgbClr>
                  </a:solidFill>
                </a:rPr>
                <a:t>Conta Cartão PNAE</a:t>
              </a:r>
            </a:p>
          </p:txBody>
        </p:sp>
        <p:sp>
          <p:nvSpPr>
            <p:cNvPr id="58" name="Line 14">
              <a:extLst>
                <a:ext uri="{FF2B5EF4-FFF2-40B4-BE49-F238E27FC236}">
                  <a16:creationId xmlns:a16="http://schemas.microsoft.com/office/drawing/2014/main" id="{15F12C12-8782-CA7A-3158-8AB50E1E669E}"/>
                </a:ext>
              </a:extLst>
            </p:cNvPr>
            <p:cNvSpPr>
              <a:spLocks noChangeShapeType="1"/>
            </p:cNvSpPr>
            <p:nvPr/>
          </p:nvSpPr>
          <p:spPr bwMode="auto">
            <a:xfrm flipV="1">
              <a:off x="2450252" y="980728"/>
              <a:ext cx="6693748" cy="43223"/>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grpSp>
      <p:pic>
        <p:nvPicPr>
          <p:cNvPr id="61" name="Imagem 60">
            <a:extLst>
              <a:ext uri="{FF2B5EF4-FFF2-40B4-BE49-F238E27FC236}">
                <a16:creationId xmlns:a16="http://schemas.microsoft.com/office/drawing/2014/main" id="{6096E507-6FAB-E1C4-AE4E-6667C20F2908}"/>
              </a:ext>
            </a:extLst>
          </p:cNvPr>
          <p:cNvPicPr>
            <a:picLocks noChangeAspect="1"/>
          </p:cNvPicPr>
          <p:nvPr/>
        </p:nvPicPr>
        <p:blipFill>
          <a:blip r:embed="rId3"/>
          <a:stretch>
            <a:fillRect/>
          </a:stretch>
        </p:blipFill>
        <p:spPr>
          <a:xfrm>
            <a:off x="1" y="9861"/>
            <a:ext cx="3347864" cy="28051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112887" y="2369235"/>
            <a:ext cx="5348175" cy="2054409"/>
          </a:xfrm>
          <a:prstGeom prst="rect">
            <a:avLst/>
          </a:prstGeom>
        </p:spPr>
        <p:txBody>
          <a:bodyPr wrap="square">
            <a:spAutoFit/>
          </a:bodyPr>
          <a:lstStyle/>
          <a:p>
            <a:r>
              <a:rPr lang="pt-BR" sz="1600" b="1" dirty="0">
                <a:solidFill>
                  <a:srgbClr val="2186A5"/>
                </a:solidFill>
              </a:rPr>
              <a:t>                         Clientela Atendida</a:t>
            </a:r>
          </a:p>
          <a:p>
            <a:pPr marL="1612900" indent="-354013">
              <a:buFont typeface="Wingdings" panose="05000000000000000000" pitchFamily="2" charset="2"/>
              <a:buChar char="ü"/>
            </a:pPr>
            <a:r>
              <a:rPr lang="pt-BR" sz="1400" dirty="0"/>
              <a:t>Clientela Atendida (PNAE) - </a:t>
            </a:r>
            <a:r>
              <a:rPr lang="pt-BR" sz="1400" dirty="0">
                <a:hlinkClick r:id="rId2"/>
              </a:rPr>
              <a:t>https://www.fnde.gov.br/</a:t>
            </a:r>
            <a:r>
              <a:rPr lang="pt-BR" sz="1400" dirty="0" err="1">
                <a:hlinkClick r:id="rId2"/>
              </a:rPr>
              <a:t>caeweb</a:t>
            </a:r>
            <a:r>
              <a:rPr lang="pt-BR" sz="1400" dirty="0">
                <a:hlinkClick r:id="rId2"/>
              </a:rPr>
              <a:t>/publico/relatorioDelegacaoEstadual.do</a:t>
            </a:r>
            <a:r>
              <a:rPr lang="pt-BR" sz="1400" dirty="0"/>
              <a:t>; </a:t>
            </a:r>
          </a:p>
          <a:p>
            <a:pPr marL="1612900" indent="-354013">
              <a:buFont typeface="Wingdings" panose="05000000000000000000" pitchFamily="2" charset="2"/>
              <a:buChar char="ü"/>
            </a:pPr>
            <a:r>
              <a:rPr lang="pt-BR" sz="1400" dirty="0"/>
              <a:t>Portal de Dados Abertos do FNDE.</a:t>
            </a:r>
          </a:p>
          <a:p>
            <a:pPr marL="1258888">
              <a:buFont typeface="Wingdings" panose="05000000000000000000" pitchFamily="2" charset="2"/>
              <a:buChar char="ü"/>
            </a:pPr>
            <a:endParaRPr lang="pt-BR" sz="1400" dirty="0"/>
          </a:p>
          <a:p>
            <a:pPr marL="1258888">
              <a:buFont typeface="Wingdings" panose="05000000000000000000" pitchFamily="2" charset="2"/>
              <a:buChar char="ü"/>
            </a:pPr>
            <a:endParaRPr lang="pt-BR" sz="1400" dirty="0"/>
          </a:p>
          <a:p>
            <a:pPr marL="342900" indent="-342900" algn="ctr">
              <a:buFont typeface="Wingdings" panose="05000000000000000000" pitchFamily="2" charset="2"/>
              <a:buChar char="ü"/>
            </a:pPr>
            <a:endParaRPr lang="pt-BR" sz="1400" b="1" dirty="0">
              <a:solidFill>
                <a:srgbClr val="2186A5"/>
              </a:solidFill>
            </a:endParaRPr>
          </a:p>
          <a:p>
            <a:pPr algn="ctr"/>
            <a:endParaRPr lang="pt-BR" sz="1350" dirty="0"/>
          </a:p>
        </p:txBody>
      </p:sp>
      <p:sp>
        <p:nvSpPr>
          <p:cNvPr id="2" name="Retângulo 1"/>
          <p:cNvSpPr/>
          <p:nvPr/>
        </p:nvSpPr>
        <p:spPr>
          <a:xfrm>
            <a:off x="186687" y="3505644"/>
            <a:ext cx="3763840" cy="792525"/>
          </a:xfrm>
          <a:prstGeom prst="rect">
            <a:avLst/>
          </a:prstGeom>
        </p:spPr>
        <p:txBody>
          <a:bodyPr wrap="square">
            <a:spAutoFit/>
          </a:bodyPr>
          <a:lstStyle/>
          <a:p>
            <a:pPr algn="just"/>
            <a:endParaRPr lang="pt-BR" sz="1350" dirty="0"/>
          </a:p>
          <a:p>
            <a:pPr marL="214313" indent="-214313" algn="just">
              <a:buFont typeface="Wingdings" panose="05000000000000000000" pitchFamily="2" charset="2"/>
              <a:buChar char="ü"/>
            </a:pPr>
            <a:endParaRPr lang="pt-BR" dirty="0"/>
          </a:p>
          <a:p>
            <a:pPr marL="265113" indent="-265113" algn="just">
              <a:buFont typeface="Wingdings" panose="05000000000000000000" pitchFamily="2" charset="2"/>
              <a:buChar char="ü"/>
            </a:pPr>
            <a:r>
              <a:rPr lang="pt-BR" sz="1400" dirty="0"/>
              <a:t>Painel de Investimentos na Educação Básica.</a:t>
            </a:r>
          </a:p>
        </p:txBody>
      </p:sp>
      <p:sp>
        <p:nvSpPr>
          <p:cNvPr id="7" name="Retângulo 6"/>
          <p:cNvSpPr/>
          <p:nvPr/>
        </p:nvSpPr>
        <p:spPr>
          <a:xfrm>
            <a:off x="-1776892" y="3671765"/>
            <a:ext cx="6012180" cy="338554"/>
          </a:xfrm>
          <a:prstGeom prst="rect">
            <a:avLst/>
          </a:prstGeom>
        </p:spPr>
        <p:txBody>
          <a:bodyPr wrap="square">
            <a:spAutoFit/>
          </a:bodyPr>
          <a:lstStyle/>
          <a:p>
            <a:pPr algn="ctr"/>
            <a:r>
              <a:rPr lang="pt-BR" sz="1600" b="1" dirty="0">
                <a:solidFill>
                  <a:srgbClr val="2186A5"/>
                </a:solidFill>
              </a:rPr>
              <a:t>Informações sobre Saldos</a:t>
            </a:r>
            <a:endParaRPr lang="pt-BR" sz="1600" dirty="0"/>
          </a:p>
        </p:txBody>
      </p:sp>
      <p:pic>
        <p:nvPicPr>
          <p:cNvPr id="9" name="Picture 7">
            <a:extLst>
              <a:ext uri="{FF2B5EF4-FFF2-40B4-BE49-F238E27FC236}">
                <a16:creationId xmlns:a16="http://schemas.microsoft.com/office/drawing/2014/main" id="{4D75D0D4-01DF-F022-8481-C53485B16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0" y="6093296"/>
            <a:ext cx="9144000" cy="76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Agrupar 10">
            <a:extLst>
              <a:ext uri="{FF2B5EF4-FFF2-40B4-BE49-F238E27FC236}">
                <a16:creationId xmlns:a16="http://schemas.microsoft.com/office/drawing/2014/main" id="{21FB2B6C-952E-534A-9083-2CF649A3BEF7}"/>
              </a:ext>
            </a:extLst>
          </p:cNvPr>
          <p:cNvGrpSpPr/>
          <p:nvPr/>
        </p:nvGrpSpPr>
        <p:grpSpPr>
          <a:xfrm>
            <a:off x="2341353" y="329671"/>
            <a:ext cx="6802647" cy="754694"/>
            <a:chOff x="2341353" y="329671"/>
            <a:chExt cx="6802647" cy="754694"/>
          </a:xfrm>
        </p:grpSpPr>
        <p:sp>
          <p:nvSpPr>
            <p:cNvPr id="12" name="Retângulo 11">
              <a:extLst>
                <a:ext uri="{FF2B5EF4-FFF2-40B4-BE49-F238E27FC236}">
                  <a16:creationId xmlns:a16="http://schemas.microsoft.com/office/drawing/2014/main" id="{7F588A42-A978-5BF9-FD20-5526A21D4713}"/>
                </a:ext>
              </a:extLst>
            </p:cNvPr>
            <p:cNvSpPr/>
            <p:nvPr/>
          </p:nvSpPr>
          <p:spPr>
            <a:xfrm>
              <a:off x="2341353" y="329671"/>
              <a:ext cx="1995483" cy="754694"/>
            </a:xfrm>
            <a:prstGeom prst="rect">
              <a:avLst/>
            </a:prstGeom>
          </p:spPr>
          <p:txBody>
            <a:bodyPr wrap="none">
              <a:spAutoFit/>
            </a:bodyPr>
            <a:lstStyle/>
            <a:p>
              <a:pPr>
                <a:lnSpc>
                  <a:spcPct val="150000"/>
                </a:lnSpc>
              </a:pPr>
              <a:r>
                <a:rPr lang="pt-BR" sz="3200" b="1" i="1" dirty="0">
                  <a:solidFill>
                    <a:srgbClr val="4BACC6">
                      <a:lumMod val="75000"/>
                    </a:srgbClr>
                  </a:solidFill>
                </a:rPr>
                <a:t>Links Úteis</a:t>
              </a:r>
            </a:p>
          </p:txBody>
        </p:sp>
        <p:sp>
          <p:nvSpPr>
            <p:cNvPr id="13" name="Line 14">
              <a:extLst>
                <a:ext uri="{FF2B5EF4-FFF2-40B4-BE49-F238E27FC236}">
                  <a16:creationId xmlns:a16="http://schemas.microsoft.com/office/drawing/2014/main" id="{EA5B435D-9E68-D2B8-1B11-B822FF6EE9B2}"/>
                </a:ext>
              </a:extLst>
            </p:cNvPr>
            <p:cNvSpPr>
              <a:spLocks noChangeShapeType="1"/>
            </p:cNvSpPr>
            <p:nvPr/>
          </p:nvSpPr>
          <p:spPr bwMode="auto">
            <a:xfrm flipV="1">
              <a:off x="2450252" y="980728"/>
              <a:ext cx="6693748" cy="43223"/>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grpSp>
      <p:pic>
        <p:nvPicPr>
          <p:cNvPr id="14" name="Imagem 13">
            <a:extLst>
              <a:ext uri="{FF2B5EF4-FFF2-40B4-BE49-F238E27FC236}">
                <a16:creationId xmlns:a16="http://schemas.microsoft.com/office/drawing/2014/main" id="{55D5B159-2B42-60A3-CDE5-7692B302081A}"/>
              </a:ext>
            </a:extLst>
          </p:cNvPr>
          <p:cNvPicPr>
            <a:picLocks noChangeAspect="1"/>
          </p:cNvPicPr>
          <p:nvPr/>
        </p:nvPicPr>
        <p:blipFill>
          <a:blip r:embed="rId4"/>
          <a:stretch>
            <a:fillRect/>
          </a:stretch>
        </p:blipFill>
        <p:spPr>
          <a:xfrm>
            <a:off x="1" y="9861"/>
            <a:ext cx="3347864" cy="280513"/>
          </a:xfrm>
          <a:prstGeom prst="rect">
            <a:avLst/>
          </a:prstGeom>
        </p:spPr>
      </p:pic>
      <p:sp>
        <p:nvSpPr>
          <p:cNvPr id="4" name="CaixaDeTexto 3">
            <a:extLst>
              <a:ext uri="{FF2B5EF4-FFF2-40B4-BE49-F238E27FC236}">
                <a16:creationId xmlns:a16="http://schemas.microsoft.com/office/drawing/2014/main" id="{4CC4E8F8-A08B-9413-A539-53A042F9059B}"/>
              </a:ext>
            </a:extLst>
          </p:cNvPr>
          <p:cNvSpPr txBox="1"/>
          <p:nvPr/>
        </p:nvSpPr>
        <p:spPr>
          <a:xfrm>
            <a:off x="196376" y="1305769"/>
            <a:ext cx="8889168" cy="1169551"/>
          </a:xfrm>
          <a:prstGeom prst="rect">
            <a:avLst/>
          </a:prstGeom>
          <a:noFill/>
        </p:spPr>
        <p:txBody>
          <a:bodyPr wrap="square" rtlCol="0">
            <a:spAutoFit/>
          </a:bodyPr>
          <a:lstStyle/>
          <a:p>
            <a:pPr marL="285750" indent="-285750">
              <a:buFont typeface="Wingdings" panose="05000000000000000000" pitchFamily="2" charset="2"/>
              <a:buChar char="ü"/>
            </a:pPr>
            <a:r>
              <a:rPr lang="pt-BR" sz="1400" dirty="0"/>
              <a:t>Painel de Dados Abertos do FNDE - </a:t>
            </a:r>
            <a:r>
              <a:rPr lang="pt-BR" sz="1400" dirty="0">
                <a:hlinkClick r:id="rId5"/>
              </a:rPr>
              <a:t>http://www.fnde.gov.br/dadosabertos/</a:t>
            </a:r>
            <a:endParaRPr lang="pt-BR" sz="1400" dirty="0"/>
          </a:p>
          <a:p>
            <a:pPr marL="285750" indent="-285750">
              <a:buFont typeface="Wingdings" panose="05000000000000000000" pitchFamily="2" charset="2"/>
              <a:buChar char="ü"/>
            </a:pPr>
            <a:r>
              <a:rPr lang="pt-BR" sz="1400" dirty="0">
                <a:latin typeface="Calibri" panose="020F0502020204030204" pitchFamily="34" charset="0"/>
                <a:ea typeface="Calibri" panose="020F0502020204030204" pitchFamily="34" charset="0"/>
                <a:cs typeface="Times New Roman" panose="02020603050405020304" pitchFamily="18" charset="0"/>
              </a:rPr>
              <a:t>“Sistema de Consultas à Liberação de Recursos dos Programas do FNDE” - </a:t>
            </a:r>
            <a:r>
              <a:rPr lang="pt-BR" sz="1400" dirty="0">
                <a:latin typeface="Calibri" panose="020F0502020204030204" pitchFamily="34" charset="0"/>
                <a:ea typeface="Calibri" panose="020F0502020204030204" pitchFamily="34" charset="0"/>
                <a:cs typeface="Times New Roman" panose="02020603050405020304" pitchFamily="18" charset="0"/>
                <a:hlinkClick r:id="rId6"/>
              </a:rPr>
              <a:t>https://www.fnde.gov.br/</a:t>
            </a:r>
            <a:r>
              <a:rPr lang="pt-BR" sz="1400" dirty="0" err="1">
                <a:latin typeface="Calibri" panose="020F0502020204030204" pitchFamily="34" charset="0"/>
                <a:ea typeface="Calibri" panose="020F0502020204030204" pitchFamily="34" charset="0"/>
                <a:cs typeface="Times New Roman" panose="02020603050405020304" pitchFamily="18" charset="0"/>
                <a:hlinkClick r:id="rId6"/>
              </a:rPr>
              <a:t>sigefweb</a:t>
            </a:r>
            <a:r>
              <a:rPr lang="pt-BR" sz="1400" dirty="0">
                <a:latin typeface="Calibri" panose="020F0502020204030204" pitchFamily="34" charset="0"/>
                <a:ea typeface="Calibri" panose="020F0502020204030204" pitchFamily="34" charset="0"/>
                <a:cs typeface="Times New Roman" panose="02020603050405020304" pitchFamily="18" charset="0"/>
                <a:hlinkClick r:id="rId6"/>
              </a:rPr>
              <a:t>/</a:t>
            </a:r>
            <a:r>
              <a:rPr lang="pt-BR" sz="1400" dirty="0" err="1">
                <a:latin typeface="Calibri" panose="020F0502020204030204" pitchFamily="34" charset="0"/>
                <a:ea typeface="Calibri" panose="020F0502020204030204" pitchFamily="34" charset="0"/>
                <a:cs typeface="Times New Roman" panose="02020603050405020304" pitchFamily="18" charset="0"/>
                <a:hlinkClick r:id="rId6"/>
              </a:rPr>
              <a:t>index.php</a:t>
            </a:r>
            <a:r>
              <a:rPr lang="pt-BR" sz="1400" dirty="0">
                <a:latin typeface="Calibri" panose="020F0502020204030204" pitchFamily="34" charset="0"/>
                <a:ea typeface="Calibri" panose="020F0502020204030204" pitchFamily="34" charset="0"/>
                <a:cs typeface="Times New Roman" panose="02020603050405020304" pitchFamily="18" charset="0"/>
                <a:hlinkClick r:id="rId6"/>
              </a:rPr>
              <a:t>/liberações</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pt-BR" sz="1400" dirty="0"/>
              <a:t>Painel de Investimento na Educação Básica - </a:t>
            </a:r>
            <a:r>
              <a:rPr lang="pt-BR" sz="1400" dirty="0">
                <a:latin typeface="Calibri" panose="020F0502020204030204" pitchFamily="34" charset="0"/>
                <a:cs typeface="Times New Roman" panose="02020603050405020304" pitchFamily="18" charset="0"/>
                <a:hlinkClick r:id="rId7"/>
              </a:rPr>
              <a:t>https://www.gov.br/fnde/pt-br</a:t>
            </a:r>
            <a:endParaRPr lang="pt-BR" sz="1400" dirty="0"/>
          </a:p>
          <a:p>
            <a:endParaRPr lang="pt-BR" sz="1400" dirty="0"/>
          </a:p>
        </p:txBody>
      </p:sp>
      <p:sp>
        <p:nvSpPr>
          <p:cNvPr id="15" name="Retângulo 14">
            <a:extLst>
              <a:ext uri="{FF2B5EF4-FFF2-40B4-BE49-F238E27FC236}">
                <a16:creationId xmlns:a16="http://schemas.microsoft.com/office/drawing/2014/main" id="{14779B16-DFC6-63C0-5BEC-2B81EA2CE188}"/>
              </a:ext>
            </a:extLst>
          </p:cNvPr>
          <p:cNvSpPr/>
          <p:nvPr/>
        </p:nvSpPr>
        <p:spPr>
          <a:xfrm>
            <a:off x="-144037" y="1071299"/>
            <a:ext cx="4716036" cy="338554"/>
          </a:xfrm>
          <a:prstGeom prst="rect">
            <a:avLst/>
          </a:prstGeom>
        </p:spPr>
        <p:txBody>
          <a:bodyPr wrap="square">
            <a:spAutoFit/>
          </a:bodyPr>
          <a:lstStyle/>
          <a:p>
            <a:pPr algn="ctr"/>
            <a:r>
              <a:rPr lang="pt-BR" sz="1600" b="1" dirty="0">
                <a:solidFill>
                  <a:srgbClr val="2186A5"/>
                </a:solidFill>
              </a:rPr>
              <a:t>Informações sobre Liberação/Repasse de Recursos</a:t>
            </a:r>
          </a:p>
        </p:txBody>
      </p:sp>
      <p:sp>
        <p:nvSpPr>
          <p:cNvPr id="16" name="Retângulo 15">
            <a:extLst>
              <a:ext uri="{FF2B5EF4-FFF2-40B4-BE49-F238E27FC236}">
                <a16:creationId xmlns:a16="http://schemas.microsoft.com/office/drawing/2014/main" id="{4E73ACE5-9CD7-B3DD-F697-BA116097C723}"/>
              </a:ext>
            </a:extLst>
          </p:cNvPr>
          <p:cNvSpPr/>
          <p:nvPr/>
        </p:nvSpPr>
        <p:spPr>
          <a:xfrm>
            <a:off x="-116905" y="4601637"/>
            <a:ext cx="4175468" cy="338554"/>
          </a:xfrm>
          <a:prstGeom prst="rect">
            <a:avLst/>
          </a:prstGeom>
        </p:spPr>
        <p:txBody>
          <a:bodyPr wrap="square">
            <a:spAutoFit/>
          </a:bodyPr>
          <a:lstStyle/>
          <a:p>
            <a:pPr algn="ctr"/>
            <a:r>
              <a:rPr lang="pt-BR" sz="1600" b="1" dirty="0">
                <a:solidFill>
                  <a:srgbClr val="2186A5"/>
                </a:solidFill>
              </a:rPr>
              <a:t>Informações Devolução de Recursos/Débitos</a:t>
            </a:r>
            <a:endParaRPr lang="pt-BR" sz="1600" dirty="0"/>
          </a:p>
        </p:txBody>
      </p:sp>
      <p:sp>
        <p:nvSpPr>
          <p:cNvPr id="18" name="Retângulo 17">
            <a:extLst>
              <a:ext uri="{FF2B5EF4-FFF2-40B4-BE49-F238E27FC236}">
                <a16:creationId xmlns:a16="http://schemas.microsoft.com/office/drawing/2014/main" id="{9DAC82FE-3A75-95E1-C412-1EAEBA851AD6}"/>
              </a:ext>
            </a:extLst>
          </p:cNvPr>
          <p:cNvSpPr/>
          <p:nvPr/>
        </p:nvSpPr>
        <p:spPr>
          <a:xfrm>
            <a:off x="189052" y="4873394"/>
            <a:ext cx="4018666" cy="1384995"/>
          </a:xfrm>
          <a:prstGeom prst="rect">
            <a:avLst/>
          </a:prstGeom>
        </p:spPr>
        <p:txBody>
          <a:bodyPr wrap="square">
            <a:spAutoFit/>
          </a:bodyPr>
          <a:lstStyle/>
          <a:p>
            <a:pPr marL="265113" indent="-265113" algn="just">
              <a:buFont typeface="Wingdings" panose="05000000000000000000" pitchFamily="2" charset="2"/>
              <a:buChar char="ü"/>
            </a:pPr>
            <a:r>
              <a:rPr lang="pt-BR" sz="1400" dirty="0"/>
              <a:t>Emissão de GRU - </a:t>
            </a:r>
            <a:r>
              <a:rPr lang="pt-BR" sz="1400" dirty="0">
                <a:hlinkClick r:id="rId8"/>
              </a:rPr>
              <a:t>https://www.gov.br/fnde/pt-br/consultas-online/gru-devolucao-de-saldos-e-debitos-apurados</a:t>
            </a:r>
            <a:r>
              <a:rPr lang="pt-BR" sz="1400" dirty="0"/>
              <a:t> </a:t>
            </a:r>
          </a:p>
          <a:p>
            <a:pPr marL="265113" indent="-265113" algn="just">
              <a:buFont typeface="Wingdings" panose="05000000000000000000" pitchFamily="2" charset="2"/>
              <a:buChar char="ü"/>
            </a:pPr>
            <a:r>
              <a:rPr lang="pt-BR" sz="1400" dirty="0"/>
              <a:t>Atualização monetária (Sistema Débito – TCU) - </a:t>
            </a:r>
            <a:r>
              <a:rPr lang="pt-BR" sz="1400" dirty="0">
                <a:hlinkClick r:id="rId9"/>
              </a:rPr>
              <a:t>https://contas.tcu.gov.br/debito/Web/Debito/CalculoDeDebito.faces</a:t>
            </a:r>
            <a:r>
              <a:rPr lang="pt-BR" sz="1400" dirty="0"/>
              <a:t> </a:t>
            </a:r>
          </a:p>
        </p:txBody>
      </p:sp>
      <p:sp>
        <p:nvSpPr>
          <p:cNvPr id="20" name="Retângulo 19">
            <a:extLst>
              <a:ext uri="{FF2B5EF4-FFF2-40B4-BE49-F238E27FC236}">
                <a16:creationId xmlns:a16="http://schemas.microsoft.com/office/drawing/2014/main" id="{9263C724-875A-FC29-C15F-8AB41FEC9B68}"/>
              </a:ext>
            </a:extLst>
          </p:cNvPr>
          <p:cNvSpPr/>
          <p:nvPr/>
        </p:nvSpPr>
        <p:spPr>
          <a:xfrm>
            <a:off x="4488257" y="5059244"/>
            <a:ext cx="5124319" cy="338554"/>
          </a:xfrm>
          <a:prstGeom prst="rect">
            <a:avLst/>
          </a:prstGeom>
        </p:spPr>
        <p:txBody>
          <a:bodyPr wrap="square">
            <a:spAutoFit/>
          </a:bodyPr>
          <a:lstStyle/>
          <a:p>
            <a:pPr algn="ctr"/>
            <a:r>
              <a:rPr lang="pt-BR" sz="1600" b="1" dirty="0">
                <a:solidFill>
                  <a:srgbClr val="2186A5"/>
                </a:solidFill>
              </a:rPr>
              <a:t>Serviços da Execução Financeira do PNAE</a:t>
            </a:r>
            <a:endParaRPr lang="pt-BR" sz="1600" dirty="0"/>
          </a:p>
        </p:txBody>
      </p:sp>
      <p:sp>
        <p:nvSpPr>
          <p:cNvPr id="21" name="Retângulo 20">
            <a:extLst>
              <a:ext uri="{FF2B5EF4-FFF2-40B4-BE49-F238E27FC236}">
                <a16:creationId xmlns:a16="http://schemas.microsoft.com/office/drawing/2014/main" id="{CCB6FC23-83BB-B62C-F4B5-A19BFDBD2B1F}"/>
              </a:ext>
            </a:extLst>
          </p:cNvPr>
          <p:cNvSpPr/>
          <p:nvPr/>
        </p:nvSpPr>
        <p:spPr>
          <a:xfrm>
            <a:off x="5364088" y="5359044"/>
            <a:ext cx="3873449" cy="738664"/>
          </a:xfrm>
          <a:prstGeom prst="rect">
            <a:avLst/>
          </a:prstGeom>
        </p:spPr>
        <p:txBody>
          <a:bodyPr wrap="square">
            <a:spAutoFit/>
          </a:bodyPr>
          <a:lstStyle/>
          <a:p>
            <a:pPr marL="265113" indent="-265113" algn="just">
              <a:buFont typeface="Wingdings" panose="05000000000000000000" pitchFamily="2" charset="2"/>
              <a:buChar char="ü"/>
            </a:pPr>
            <a:r>
              <a:rPr lang="pt-BR" sz="1400" dirty="0"/>
              <a:t>Carta de Serviços do FNDE - </a:t>
            </a:r>
            <a:r>
              <a:rPr lang="pt-BR" sz="1400" dirty="0">
                <a:hlinkClick r:id="rId10"/>
              </a:rPr>
              <a:t>https://www.gov.br/pt-br/orgaos/fundo-nacional-de-desenvolvimento-da-educacao</a:t>
            </a:r>
            <a:r>
              <a:rPr lang="pt-BR" sz="1400" dirty="0"/>
              <a:t>   </a:t>
            </a:r>
          </a:p>
        </p:txBody>
      </p:sp>
      <p:sp>
        <p:nvSpPr>
          <p:cNvPr id="22" name="Retângulo 21">
            <a:extLst>
              <a:ext uri="{FF2B5EF4-FFF2-40B4-BE49-F238E27FC236}">
                <a16:creationId xmlns:a16="http://schemas.microsoft.com/office/drawing/2014/main" id="{DC89CBBF-F88E-C58A-090F-20B3EF8DF540}"/>
              </a:ext>
            </a:extLst>
          </p:cNvPr>
          <p:cNvSpPr/>
          <p:nvPr/>
        </p:nvSpPr>
        <p:spPr>
          <a:xfrm>
            <a:off x="4571999" y="2407324"/>
            <a:ext cx="3960440" cy="338554"/>
          </a:xfrm>
          <a:prstGeom prst="rect">
            <a:avLst/>
          </a:prstGeom>
        </p:spPr>
        <p:txBody>
          <a:bodyPr wrap="square">
            <a:spAutoFit/>
          </a:bodyPr>
          <a:lstStyle/>
          <a:p>
            <a:pPr algn="ctr"/>
            <a:r>
              <a:rPr lang="pt-BR" sz="1600" b="1" dirty="0">
                <a:solidFill>
                  <a:srgbClr val="2186A5"/>
                </a:solidFill>
              </a:rPr>
              <a:t>Informações sobre Cartão PNAE</a:t>
            </a:r>
            <a:endParaRPr lang="pt-BR" sz="1600" dirty="0"/>
          </a:p>
        </p:txBody>
      </p:sp>
      <p:sp>
        <p:nvSpPr>
          <p:cNvPr id="23" name="Retângulo 22">
            <a:extLst>
              <a:ext uri="{FF2B5EF4-FFF2-40B4-BE49-F238E27FC236}">
                <a16:creationId xmlns:a16="http://schemas.microsoft.com/office/drawing/2014/main" id="{5D997AE8-DD44-A15C-D187-74C4EB54FB14}"/>
              </a:ext>
            </a:extLst>
          </p:cNvPr>
          <p:cNvSpPr/>
          <p:nvPr/>
        </p:nvSpPr>
        <p:spPr>
          <a:xfrm>
            <a:off x="5220071" y="2644151"/>
            <a:ext cx="3865473" cy="954107"/>
          </a:xfrm>
          <a:prstGeom prst="rect">
            <a:avLst/>
          </a:prstGeom>
        </p:spPr>
        <p:txBody>
          <a:bodyPr wrap="square">
            <a:spAutoFit/>
          </a:bodyPr>
          <a:lstStyle/>
          <a:p>
            <a:pPr marL="265113" indent="-265113" algn="just">
              <a:buFont typeface="Wingdings" panose="05000000000000000000" pitchFamily="2" charset="2"/>
              <a:buChar char="ü"/>
            </a:pPr>
            <a:r>
              <a:rPr lang="pt-BR" sz="1400" dirty="0"/>
              <a:t>Cartão PNAE - </a:t>
            </a:r>
            <a:r>
              <a:rPr lang="pt-BR" sz="1400" dirty="0">
                <a:hlinkClick r:id="rId11"/>
              </a:rPr>
              <a:t>https://www.gov.br/fnde/pt-br/acesso-a-informacao/acoes-e-programas/programas/pnae/cartao-pnae-area-gestor</a:t>
            </a:r>
            <a:r>
              <a:rPr lang="pt-BR" sz="1400" dirty="0"/>
              <a:t>  </a:t>
            </a:r>
          </a:p>
        </p:txBody>
      </p:sp>
      <p:sp>
        <p:nvSpPr>
          <p:cNvPr id="24" name="Retângulo 23">
            <a:extLst>
              <a:ext uri="{FF2B5EF4-FFF2-40B4-BE49-F238E27FC236}">
                <a16:creationId xmlns:a16="http://schemas.microsoft.com/office/drawing/2014/main" id="{90073A45-63FF-F4FB-6048-5CD9088A0731}"/>
              </a:ext>
            </a:extLst>
          </p:cNvPr>
          <p:cNvSpPr/>
          <p:nvPr/>
        </p:nvSpPr>
        <p:spPr>
          <a:xfrm>
            <a:off x="4336836" y="3639355"/>
            <a:ext cx="3960440" cy="338554"/>
          </a:xfrm>
          <a:prstGeom prst="rect">
            <a:avLst/>
          </a:prstGeom>
        </p:spPr>
        <p:txBody>
          <a:bodyPr wrap="square">
            <a:spAutoFit/>
          </a:bodyPr>
          <a:lstStyle/>
          <a:p>
            <a:pPr algn="ctr"/>
            <a:r>
              <a:rPr lang="pt-BR" sz="1600" b="1" dirty="0">
                <a:solidFill>
                  <a:srgbClr val="2186A5"/>
                </a:solidFill>
              </a:rPr>
              <a:t>Informe Recursos PNAE</a:t>
            </a:r>
            <a:endParaRPr lang="pt-BR" sz="1600" dirty="0"/>
          </a:p>
        </p:txBody>
      </p:sp>
      <p:sp>
        <p:nvSpPr>
          <p:cNvPr id="25" name="Retângulo 24">
            <a:extLst>
              <a:ext uri="{FF2B5EF4-FFF2-40B4-BE49-F238E27FC236}">
                <a16:creationId xmlns:a16="http://schemas.microsoft.com/office/drawing/2014/main" id="{0F8AF440-F7A2-B6E2-0AEE-8DFAAFA93E6B}"/>
              </a:ext>
            </a:extLst>
          </p:cNvPr>
          <p:cNvSpPr/>
          <p:nvPr/>
        </p:nvSpPr>
        <p:spPr>
          <a:xfrm>
            <a:off x="5364088" y="3871303"/>
            <a:ext cx="3421778" cy="1169551"/>
          </a:xfrm>
          <a:prstGeom prst="rect">
            <a:avLst/>
          </a:prstGeom>
        </p:spPr>
        <p:txBody>
          <a:bodyPr wrap="square">
            <a:spAutoFit/>
          </a:bodyPr>
          <a:lstStyle/>
          <a:p>
            <a:pPr marL="265113" indent="-265113" algn="just">
              <a:buFont typeface="Wingdings" panose="05000000000000000000" pitchFamily="2" charset="2"/>
              <a:buChar char="ü"/>
            </a:pPr>
            <a:r>
              <a:rPr lang="pt-BR" sz="1400" dirty="0"/>
              <a:t>Informe Recursos PNAE - </a:t>
            </a:r>
            <a:r>
              <a:rPr lang="pt-BR" sz="1400" dirty="0">
                <a:hlinkClick r:id="rId12"/>
              </a:rPr>
              <a:t>https://www.gov.br/fnde/pt-br/acesso-a-informacao/acoes-e-programas/programas/pnae/informe-recursos-pnae</a:t>
            </a:r>
            <a:r>
              <a:rPr lang="pt-BR" sz="1400" dirty="0"/>
              <a:t>   </a:t>
            </a:r>
          </a:p>
        </p:txBody>
      </p:sp>
    </p:spTree>
    <p:extLst>
      <p:ext uri="{BB962C8B-B14F-4D97-AF65-F5344CB8AC3E}">
        <p14:creationId xmlns:p14="http://schemas.microsoft.com/office/powerpoint/2010/main" val="3717854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l="8333" t="61375" r="20781" b="27251"/>
          <a:stretch>
            <a:fillRect/>
          </a:stretch>
        </p:blipFill>
        <p:spPr bwMode="auto">
          <a:xfrm>
            <a:off x="0" y="5914349"/>
            <a:ext cx="9144000" cy="94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ângulo 1"/>
          <p:cNvSpPr>
            <a:spLocks noChangeArrowheads="1"/>
          </p:cNvSpPr>
          <p:nvPr/>
        </p:nvSpPr>
        <p:spPr bwMode="auto">
          <a:xfrm>
            <a:off x="1331640" y="3701944"/>
            <a:ext cx="72009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pt-BR" sz="1600" dirty="0"/>
              <a:t>Fundo Nacional de Desenvolvimento da Educação – FNDE</a:t>
            </a:r>
            <a:br>
              <a:rPr lang="pt-BR" altLang="pt-BR" sz="1600" dirty="0"/>
            </a:br>
            <a:r>
              <a:rPr lang="pt-BR" altLang="pt-BR" sz="1600" dirty="0"/>
              <a:t>Diretoria de Ações Educacionais – DIRAE</a:t>
            </a:r>
            <a:br>
              <a:rPr lang="pt-BR" altLang="pt-BR" sz="1600" dirty="0"/>
            </a:br>
            <a:r>
              <a:rPr lang="pt-BR" altLang="pt-BR" sz="1600" dirty="0"/>
              <a:t>Coordenação-Geral do Programa Nacional de Alimentação Escolar – CGPAE</a:t>
            </a:r>
          </a:p>
          <a:p>
            <a:pPr algn="ctr" eaLnBrk="1" hangingPunct="1">
              <a:spcBef>
                <a:spcPct val="0"/>
              </a:spcBef>
              <a:buFontTx/>
              <a:buNone/>
            </a:pPr>
            <a:r>
              <a:rPr lang="pt-BR" altLang="pt-BR" sz="1600" dirty="0"/>
              <a:t>Coordenação de Execução Financeira da Alimentação – COEFA</a:t>
            </a:r>
          </a:p>
          <a:p>
            <a:pPr algn="ctr" eaLnBrk="1" hangingPunct="1">
              <a:spcBef>
                <a:spcPct val="0"/>
              </a:spcBef>
              <a:buFontTx/>
              <a:buNone/>
            </a:pPr>
            <a:br>
              <a:rPr lang="pt-BR" altLang="pt-BR" sz="1600" b="1" dirty="0">
                <a:solidFill>
                  <a:schemeClr val="tx2"/>
                </a:solidFill>
              </a:rPr>
            </a:br>
            <a:r>
              <a:rPr lang="pt-BR" altLang="pt-BR" sz="1600" b="1" dirty="0">
                <a:solidFill>
                  <a:schemeClr val="tx2"/>
                </a:solidFill>
                <a:hlinkClick r:id="rId3">
                  <a:extLst>
                    <a:ext uri="{A12FA001-AC4F-418D-AE19-62706E023703}">
                      <ahyp:hlinkClr xmlns:ahyp="http://schemas.microsoft.com/office/drawing/2018/hyperlinkcolor" val="tx"/>
                    </a:ext>
                  </a:extLst>
                </a:hlinkClick>
              </a:rPr>
              <a:t>cgpae@fnde.gov.br</a:t>
            </a:r>
            <a:r>
              <a:rPr lang="pt-BR" altLang="pt-BR" sz="1600" b="1" dirty="0">
                <a:solidFill>
                  <a:schemeClr val="tx2"/>
                </a:solidFill>
              </a:rPr>
              <a:t>  ou  </a:t>
            </a:r>
            <a:r>
              <a:rPr lang="pt-BR" altLang="pt-BR" sz="1600" b="1" u="sng" dirty="0">
                <a:solidFill>
                  <a:schemeClr val="tx2"/>
                </a:solidFill>
              </a:rPr>
              <a:t>coefa@fnde.gov.br</a:t>
            </a:r>
          </a:p>
          <a:p>
            <a:pPr algn="ctr" eaLnBrk="1" hangingPunct="1">
              <a:spcBef>
                <a:spcPct val="0"/>
              </a:spcBef>
              <a:buFontTx/>
              <a:buNone/>
            </a:pPr>
            <a:endParaRPr lang="pt-BR" altLang="pt-BR" sz="1600" dirty="0"/>
          </a:p>
        </p:txBody>
      </p:sp>
      <p:sp>
        <p:nvSpPr>
          <p:cNvPr id="18" name="Retângulo 17"/>
          <p:cNvSpPr/>
          <p:nvPr/>
        </p:nvSpPr>
        <p:spPr>
          <a:xfrm>
            <a:off x="3563888" y="2939463"/>
            <a:ext cx="2304256" cy="523220"/>
          </a:xfrm>
          <a:prstGeom prst="rect">
            <a:avLst/>
          </a:prstGeom>
        </p:spPr>
        <p:txBody>
          <a:bodyPr wrap="square">
            <a:spAutoFit/>
          </a:bodyPr>
          <a:lstStyle/>
          <a:p>
            <a:pPr fontAlgn="auto">
              <a:spcBef>
                <a:spcPts val="0"/>
              </a:spcBef>
              <a:spcAft>
                <a:spcPts val="0"/>
              </a:spcAft>
              <a:defRPr/>
            </a:pPr>
            <a:r>
              <a:rPr lang="pt-BR" sz="2800" b="1" dirty="0">
                <a:solidFill>
                  <a:srgbClr val="0070C0"/>
                </a:solidFill>
                <a:latin typeface="+mn-lt"/>
                <a:cs typeface="+mn-cs"/>
              </a:rPr>
              <a:t>Obrigado!</a:t>
            </a:r>
          </a:p>
        </p:txBody>
      </p:sp>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611" y="16568"/>
            <a:ext cx="3514389" cy="2231548"/>
          </a:xfrm>
          <a:prstGeom prst="rect">
            <a:avLst/>
          </a:prstGeom>
        </p:spPr>
      </p:pic>
      <p:pic>
        <p:nvPicPr>
          <p:cNvPr id="12" name="Image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1760" y="16568"/>
            <a:ext cx="3006130" cy="2248116"/>
          </a:xfrm>
          <a:prstGeom prst="rect">
            <a:avLst/>
          </a:prstGeom>
        </p:spPr>
      </p:pic>
      <p:pic>
        <p:nvPicPr>
          <p:cNvPr id="14" name="Imagem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6568"/>
            <a:ext cx="3360812" cy="2231548"/>
          </a:xfrm>
          <a:prstGeom prst="rect">
            <a:avLst/>
          </a:prstGeom>
        </p:spPr>
      </p:pic>
    </p:spTree>
    <p:extLst>
      <p:ext uri="{BB962C8B-B14F-4D97-AF65-F5344CB8AC3E}">
        <p14:creationId xmlns:p14="http://schemas.microsoft.com/office/powerpoint/2010/main" val="397956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611560" y="1604467"/>
            <a:ext cx="7992888" cy="4712572"/>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ü"/>
            </a:pPr>
            <a:r>
              <a:rPr lang="pt-BR" sz="1600" dirty="0">
                <a:latin typeface="Calibri" panose="020F0502020204030204" pitchFamily="34" charset="0"/>
                <a:ea typeface="Calibri" panose="020F0502020204030204" pitchFamily="34" charset="0"/>
                <a:cs typeface="Times New Roman" panose="02020603050405020304" pitchFamily="18" charset="0"/>
              </a:rPr>
              <a:t>Constituição Federal, Art. 6º: alimentação como direito social (EC nº 90/2015)</a:t>
            </a:r>
          </a:p>
          <a:p>
            <a:pPr marL="285750" indent="-285750" algn="just">
              <a:lnSpc>
                <a:spcPct val="107000"/>
              </a:lnSpc>
              <a:spcAft>
                <a:spcPts val="800"/>
              </a:spcAft>
              <a:buFont typeface="Wingdings" panose="05000000000000000000" pitchFamily="2" charset="2"/>
              <a:buChar char="ü"/>
            </a:pPr>
            <a:r>
              <a:rPr lang="pt-BR" sz="1600" dirty="0">
                <a:latin typeface="Calibri" panose="020F0502020204030204" pitchFamily="34" charset="0"/>
                <a:ea typeface="Calibri" panose="020F0502020204030204" pitchFamily="34" charset="0"/>
                <a:cs typeface="Times New Roman" panose="02020603050405020304" pitchFamily="18" charset="0"/>
              </a:rPr>
              <a:t>Constituição Federal, Inciso VII do Art. 208: o dever do Poder Público com a educação, mediante atendimento ao educando, em todas as etapas da educação básica, por meio de programas suplementares de material didático escolar, transporte, alimentação e assistência à saúde</a:t>
            </a:r>
          </a:p>
          <a:p>
            <a:pPr marL="285750" indent="-285750" algn="just">
              <a:lnSpc>
                <a:spcPct val="107000"/>
              </a:lnSpc>
              <a:spcAft>
                <a:spcPts val="800"/>
              </a:spcAft>
              <a:buFont typeface="Wingdings" panose="05000000000000000000" pitchFamily="2" charset="2"/>
              <a:buChar char="ü"/>
            </a:pPr>
            <a:r>
              <a:rPr lang="pt-BR" sz="1600" dirty="0">
                <a:latin typeface="Calibri" panose="020F0502020204030204" pitchFamily="34" charset="0"/>
                <a:ea typeface="Calibri" panose="020F0502020204030204" pitchFamily="34" charset="0"/>
                <a:cs typeface="Times New Roman" panose="02020603050405020304" pitchFamily="18" charset="0"/>
              </a:rPr>
              <a:t>Constituição Federal, Art. 211: a organização dos sistemas de ensino se dá em regime de colaboração entre a União, os Estados, o DF e os Municípios</a:t>
            </a:r>
          </a:p>
          <a:p>
            <a:pPr marL="285750" indent="-285750" algn="just">
              <a:lnSpc>
                <a:spcPct val="107000"/>
              </a:lnSpc>
              <a:spcAft>
                <a:spcPts val="800"/>
              </a:spcAft>
              <a:buFont typeface="Wingdings" panose="05000000000000000000" pitchFamily="2" charset="2"/>
              <a:buChar char="ü"/>
            </a:pPr>
            <a:r>
              <a:rPr lang="pt-BR" sz="1600" dirty="0">
                <a:latin typeface="Calibri" panose="020F0502020204030204" pitchFamily="34" charset="0"/>
                <a:ea typeface="Calibri" panose="020F0502020204030204" pitchFamily="34" charset="0"/>
                <a:cs typeface="Times New Roman" panose="02020603050405020304" pitchFamily="18" charset="0"/>
              </a:rPr>
              <a:t>Constituição Federal, §1º do Art. 211: a União exercerá função redistributiva e supletiva – garantia da equalização de oportunidades educacionais e do padrão mínimo de qualidade do ensino, mediante assistência técnica e financeira</a:t>
            </a:r>
          </a:p>
          <a:p>
            <a:pPr marL="285750" indent="-285750" algn="just">
              <a:lnSpc>
                <a:spcPct val="107000"/>
              </a:lnSpc>
              <a:spcAft>
                <a:spcPts val="800"/>
              </a:spcAft>
              <a:buFont typeface="Wingdings" panose="05000000000000000000" pitchFamily="2" charset="2"/>
              <a:buChar char="ü"/>
            </a:pPr>
            <a:r>
              <a:rPr lang="pt-BR" sz="1600" dirty="0">
                <a:latin typeface="Calibri" panose="020F0502020204030204" pitchFamily="34" charset="0"/>
                <a:ea typeface="Calibri" panose="020F0502020204030204" pitchFamily="34" charset="0"/>
                <a:cs typeface="Times New Roman" panose="02020603050405020304" pitchFamily="18" charset="0"/>
              </a:rPr>
              <a:t>Constituição Federal, §§ 2º e 3º do Art. 211: Os Municípios atuarão prioritariamente no ensino fundamental e na educação infantil; e os Estados e o Distrito Federal atuarão prioritariamente no ensino fundamental e médio. </a:t>
            </a:r>
          </a:p>
          <a:p>
            <a:pPr marL="285750" indent="-285750" algn="just">
              <a:lnSpc>
                <a:spcPct val="107000"/>
              </a:lnSpc>
              <a:spcAft>
                <a:spcPts val="800"/>
              </a:spcAft>
              <a:buFont typeface="Wingdings" panose="05000000000000000000" pitchFamily="2" charset="2"/>
              <a:buChar char="ü"/>
            </a:pPr>
            <a:endParaRPr lang="pt-BR"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Wingdings" panose="05000000000000000000" pitchFamily="2" charset="2"/>
              <a:buChar char="ü"/>
            </a:pPr>
            <a:endParaRPr lang="pt-BR"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Line 14"/>
          <p:cNvSpPr>
            <a:spLocks noChangeShapeType="1"/>
          </p:cNvSpPr>
          <p:nvPr/>
        </p:nvSpPr>
        <p:spPr bwMode="auto">
          <a:xfrm>
            <a:off x="2339752" y="1028707"/>
            <a:ext cx="6580381" cy="24029"/>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18" name="Retângulo 17"/>
          <p:cNvSpPr/>
          <p:nvPr/>
        </p:nvSpPr>
        <p:spPr>
          <a:xfrm>
            <a:off x="2339752" y="424753"/>
            <a:ext cx="6724397" cy="595932"/>
          </a:xfrm>
          <a:prstGeom prst="rect">
            <a:avLst/>
          </a:prstGeom>
        </p:spPr>
        <p:txBody>
          <a:bodyPr wrap="square">
            <a:spAutoFit/>
          </a:bodyPr>
          <a:lstStyle/>
          <a:p>
            <a:pPr algn="just">
              <a:lnSpc>
                <a:spcPct val="107000"/>
              </a:lnSpc>
              <a:spcAft>
                <a:spcPts val="800"/>
              </a:spcAft>
            </a:pPr>
            <a:r>
              <a:rPr lang="pt-BR" sz="3200" b="1" i="1" dirty="0">
                <a:solidFill>
                  <a:srgbClr val="4BACC6">
                    <a:lumMod val="75000"/>
                  </a:srgbClr>
                </a:solidFill>
              </a:rPr>
              <a:t>Base Legal – Constituição Federal</a:t>
            </a:r>
          </a:p>
        </p:txBody>
      </p:sp>
      <p:pic>
        <p:nvPicPr>
          <p:cNvPr id="19"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a:extLst>
              <a:ext uri="{FF2B5EF4-FFF2-40B4-BE49-F238E27FC236}">
                <a16:creationId xmlns:a16="http://schemas.microsoft.com/office/drawing/2014/main" id="{CABA48D3-5811-9FE9-15AB-A80F4E07DFFF}"/>
              </a:ext>
            </a:extLst>
          </p:cNvPr>
          <p:cNvPicPr>
            <a:picLocks noChangeAspect="1"/>
          </p:cNvPicPr>
          <p:nvPr/>
        </p:nvPicPr>
        <p:blipFill>
          <a:blip r:embed="rId4"/>
          <a:stretch>
            <a:fillRect/>
          </a:stretch>
        </p:blipFill>
        <p:spPr>
          <a:xfrm>
            <a:off x="1" y="9861"/>
            <a:ext cx="3347864" cy="280513"/>
          </a:xfrm>
          <a:prstGeom prst="rect">
            <a:avLst/>
          </a:prstGeom>
        </p:spPr>
      </p:pic>
    </p:spTree>
    <p:extLst>
      <p:ext uri="{BB962C8B-B14F-4D97-AF65-F5344CB8AC3E}">
        <p14:creationId xmlns:p14="http://schemas.microsoft.com/office/powerpoint/2010/main" val="615483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14"/>
          <p:cNvSpPr>
            <a:spLocks noChangeShapeType="1"/>
          </p:cNvSpPr>
          <p:nvPr/>
        </p:nvSpPr>
        <p:spPr bwMode="auto">
          <a:xfrm>
            <a:off x="2339752" y="1028707"/>
            <a:ext cx="6580381" cy="24029"/>
          </a:xfrm>
          <a:prstGeom prst="line">
            <a:avLst/>
          </a:prstGeom>
          <a:noFill/>
          <a:ln w="38100">
            <a:solidFill>
              <a:srgbClr val="FA9500"/>
            </a:solidFill>
            <a:round/>
            <a:headEnd/>
            <a:tailEnd/>
          </a:ln>
          <a:effectLst/>
        </p:spPr>
        <p:txBody>
          <a:bodyPr/>
          <a:lstStyle/>
          <a:p>
            <a:pPr>
              <a:defRPr/>
            </a:pPr>
            <a:endParaRPr lang="pt-BR" dirty="0">
              <a:effectLst>
                <a:outerShdw blurRad="38100" dist="38100" dir="2700000" algn="tl">
                  <a:srgbClr val="000000">
                    <a:alpha val="43137"/>
                  </a:srgbClr>
                </a:outerShdw>
              </a:effectLst>
              <a:latin typeface="Arial" pitchFamily="34" charset="0"/>
            </a:endParaRPr>
          </a:p>
        </p:txBody>
      </p:sp>
      <p:sp>
        <p:nvSpPr>
          <p:cNvPr id="18" name="Retângulo 17"/>
          <p:cNvSpPr/>
          <p:nvPr/>
        </p:nvSpPr>
        <p:spPr>
          <a:xfrm>
            <a:off x="2339752" y="424753"/>
            <a:ext cx="6724397" cy="595932"/>
          </a:xfrm>
          <a:prstGeom prst="rect">
            <a:avLst/>
          </a:prstGeom>
        </p:spPr>
        <p:txBody>
          <a:bodyPr wrap="square">
            <a:spAutoFit/>
          </a:bodyPr>
          <a:lstStyle/>
          <a:p>
            <a:pPr algn="just">
              <a:lnSpc>
                <a:spcPct val="107000"/>
              </a:lnSpc>
              <a:spcAft>
                <a:spcPts val="800"/>
              </a:spcAft>
            </a:pPr>
            <a:r>
              <a:rPr lang="pt-BR" sz="3200" b="1" i="1" dirty="0">
                <a:solidFill>
                  <a:srgbClr val="4BACC6">
                    <a:lumMod val="75000"/>
                  </a:srgbClr>
                </a:solidFill>
              </a:rPr>
              <a:t>Base Legal – LDB</a:t>
            </a:r>
          </a:p>
        </p:txBody>
      </p:sp>
      <p:pic>
        <p:nvPicPr>
          <p:cNvPr id="19"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a:extLst>
              <a:ext uri="{FF2B5EF4-FFF2-40B4-BE49-F238E27FC236}">
                <a16:creationId xmlns:a16="http://schemas.microsoft.com/office/drawing/2014/main" id="{CABA48D3-5811-9FE9-15AB-A80F4E07DFFF}"/>
              </a:ext>
            </a:extLst>
          </p:cNvPr>
          <p:cNvPicPr>
            <a:picLocks noChangeAspect="1"/>
          </p:cNvPicPr>
          <p:nvPr/>
        </p:nvPicPr>
        <p:blipFill>
          <a:blip r:embed="rId4"/>
          <a:stretch>
            <a:fillRect/>
          </a:stretch>
        </p:blipFill>
        <p:spPr>
          <a:xfrm>
            <a:off x="1" y="9861"/>
            <a:ext cx="3347864" cy="280513"/>
          </a:xfrm>
          <a:prstGeom prst="rect">
            <a:avLst/>
          </a:prstGeom>
        </p:spPr>
      </p:pic>
      <p:graphicFrame>
        <p:nvGraphicFramePr>
          <p:cNvPr id="4" name="Diagrama 3">
            <a:extLst>
              <a:ext uri="{FF2B5EF4-FFF2-40B4-BE49-F238E27FC236}">
                <a16:creationId xmlns:a16="http://schemas.microsoft.com/office/drawing/2014/main" id="{A33F16C2-0FDE-580E-4F00-11B1228D0790}"/>
              </a:ext>
            </a:extLst>
          </p:cNvPr>
          <p:cNvGraphicFramePr/>
          <p:nvPr>
            <p:extLst>
              <p:ext uri="{D42A27DB-BD31-4B8C-83A1-F6EECF244321}">
                <p14:modId xmlns:p14="http://schemas.microsoft.com/office/powerpoint/2010/main" val="1066564723"/>
              </p:ext>
            </p:extLst>
          </p:nvPr>
        </p:nvGraphicFramePr>
        <p:xfrm>
          <a:off x="971600" y="1239382"/>
          <a:ext cx="7488832" cy="22616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3" name="Diagrama 12">
            <a:extLst>
              <a:ext uri="{FF2B5EF4-FFF2-40B4-BE49-F238E27FC236}">
                <a16:creationId xmlns:a16="http://schemas.microsoft.com/office/drawing/2014/main" id="{98FC0E2B-C047-5670-8E9F-E829B269DA01}"/>
              </a:ext>
            </a:extLst>
          </p:cNvPr>
          <p:cNvGraphicFramePr/>
          <p:nvPr>
            <p:extLst>
              <p:ext uri="{D42A27DB-BD31-4B8C-83A1-F6EECF244321}">
                <p14:modId xmlns:p14="http://schemas.microsoft.com/office/powerpoint/2010/main" val="326192383"/>
              </p:ext>
            </p:extLst>
          </p:nvPr>
        </p:nvGraphicFramePr>
        <p:xfrm>
          <a:off x="961482" y="3655322"/>
          <a:ext cx="7488832" cy="226162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2774357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75556" y="1155064"/>
            <a:ext cx="7992888" cy="5708166"/>
          </a:xfrm>
          <a:prstGeom prst="rect">
            <a:avLst/>
          </a:prstGeom>
        </p:spPr>
        <p:txBody>
          <a:bodyPr wrap="square">
            <a:spAutoFit/>
          </a:bodyPr>
          <a:lstStyle/>
          <a:p>
            <a:pPr marR="0" lvl="0" algn="ctr" defTabSz="914400" rtl="0" eaLnBrk="1" fontAlgn="auto" latinLnBrk="0" hangingPunct="1">
              <a:lnSpc>
                <a:spcPct val="107000"/>
              </a:lnSpc>
              <a:spcBef>
                <a:spcPts val="0"/>
              </a:spcBef>
              <a:spcAft>
                <a:spcPts val="800"/>
              </a:spcAft>
              <a:buClrTx/>
              <a:buSzTx/>
              <a:tabLst/>
              <a:defRPr/>
            </a:pPr>
            <a:r>
              <a:rPr kumimoji="0" lang="pt-B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Lei nº 9.394/1996 – Lei das Diretrizes e Bases da Educação Nacional</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pt-B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LDB, Art. 4º: o dever do Poder Público com a educação, mediante atendimento ao educando, em todas as etapas da educação básica, por meio de programas suplementares de material </a:t>
            </a:r>
            <a:r>
              <a:rPr kumimoji="0" lang="pt-BR" sz="16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didáticoescolar</a:t>
            </a:r>
            <a:r>
              <a:rPr kumimoji="0" lang="pt-B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transporte, alimentação e assistência à saúde</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pt-B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LDB, §1º, do Art. 8º: União exerce a coordenação da política nacional de educação, exercendo função normativa, redistributiva e supletiva em relação às demais instâncias educacionais</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pt-B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LDB, Incisos II e VI do Art. 10: aos Estados compete definir, com os Municípios, formas de colaboração na oferta do ensino fundamental; e assegurar o ensino fundamental e oferecer, com prioridade, o ensino médio a todos que o demandarem</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pt-B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LDB, Inciso V do Art. 11: aos Municípios cabe oferecer a educação infantil em creches e pré-escolas, e, com prioridade, o ensino fundamental</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pt-BR"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LDB, §9-A do Art.26: a educação alimentar e nutricional será incluída entre os temas transversais (incluído pela Lei nº 13.666/2018)</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pt-B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LDB, Inciso IV do Art. 71: alimentação escolar </a:t>
            </a:r>
            <a:r>
              <a:rPr kumimoji="0" lang="pt-BR" sz="1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não</a:t>
            </a:r>
            <a:r>
              <a:rPr kumimoji="0" lang="pt-B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se enquadra como despesa de manutenção e desenvolvimento de ensino</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Line 14"/>
          <p:cNvSpPr>
            <a:spLocks noChangeShapeType="1"/>
          </p:cNvSpPr>
          <p:nvPr/>
        </p:nvSpPr>
        <p:spPr bwMode="auto">
          <a:xfrm>
            <a:off x="2339752" y="1028707"/>
            <a:ext cx="6580381" cy="24029"/>
          </a:xfrm>
          <a:prstGeom prst="line">
            <a:avLst/>
          </a:prstGeom>
          <a:noFill/>
          <a:ln w="38100">
            <a:solidFill>
              <a:srgbClr val="FA95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mn-cs"/>
            </a:endParaRPr>
          </a:p>
        </p:txBody>
      </p:sp>
      <p:sp>
        <p:nvSpPr>
          <p:cNvPr id="18" name="Retângulo 17"/>
          <p:cNvSpPr/>
          <p:nvPr/>
        </p:nvSpPr>
        <p:spPr>
          <a:xfrm>
            <a:off x="2339752" y="424753"/>
            <a:ext cx="6724397" cy="595932"/>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pt-BR" sz="3200" b="1" i="1" u="none" strike="noStrike" kern="1200" cap="none" spc="0" normalizeH="0" baseline="0" noProof="0" dirty="0">
                <a:ln>
                  <a:noFill/>
                </a:ln>
                <a:solidFill>
                  <a:srgbClr val="4BACC6">
                    <a:lumMod val="75000"/>
                  </a:srgbClr>
                </a:solidFill>
                <a:effectLst/>
                <a:uLnTx/>
                <a:uFillTx/>
                <a:latin typeface="Calibri"/>
                <a:ea typeface="+mn-ea"/>
                <a:cs typeface="+mn-cs"/>
              </a:rPr>
              <a:t>Base Legal – LDB</a:t>
            </a:r>
          </a:p>
        </p:txBody>
      </p:sp>
      <p:pic>
        <p:nvPicPr>
          <p:cNvPr id="19"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a:extLst>
              <a:ext uri="{FF2B5EF4-FFF2-40B4-BE49-F238E27FC236}">
                <a16:creationId xmlns:a16="http://schemas.microsoft.com/office/drawing/2014/main" id="{CABA48D3-5811-9FE9-15AB-A80F4E07DFFF}"/>
              </a:ext>
            </a:extLst>
          </p:cNvPr>
          <p:cNvPicPr>
            <a:picLocks noChangeAspect="1"/>
          </p:cNvPicPr>
          <p:nvPr/>
        </p:nvPicPr>
        <p:blipFill>
          <a:blip r:embed="rId4"/>
          <a:stretch>
            <a:fillRect/>
          </a:stretch>
        </p:blipFill>
        <p:spPr>
          <a:xfrm>
            <a:off x="1" y="9861"/>
            <a:ext cx="3347864" cy="280513"/>
          </a:xfrm>
          <a:prstGeom prst="rect">
            <a:avLst/>
          </a:prstGeom>
        </p:spPr>
      </p:pic>
    </p:spTree>
    <p:extLst>
      <p:ext uri="{BB962C8B-B14F-4D97-AF65-F5344CB8AC3E}">
        <p14:creationId xmlns:p14="http://schemas.microsoft.com/office/powerpoint/2010/main" val="1957405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75556" y="1750996"/>
            <a:ext cx="7992888" cy="2893677"/>
          </a:xfrm>
          <a:prstGeom prst="rect">
            <a:avLst/>
          </a:prstGeom>
        </p:spPr>
        <p:txBody>
          <a:bodyPr wrap="square">
            <a:spAutoFit/>
          </a:bodyPr>
          <a:lstStyle/>
          <a:p>
            <a:pPr marR="0" lvl="0" algn="ctr" defTabSz="914400" rtl="0" eaLnBrk="1" fontAlgn="auto" latinLnBrk="0" hangingPunct="1">
              <a:lnSpc>
                <a:spcPct val="107000"/>
              </a:lnSpc>
              <a:spcBef>
                <a:spcPts val="0"/>
              </a:spcBef>
              <a:spcAft>
                <a:spcPts val="800"/>
              </a:spcAft>
              <a:buClrTx/>
              <a:buSzTx/>
              <a:tabLst/>
              <a:defRPr/>
            </a:pPr>
            <a:r>
              <a:rPr kumimoji="0" lang="pt-B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Regime de Colaboração quanto à Educação Básica</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pt-BR" sz="1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Art. 208 e 211 da Constituição Federal, combinados com os Art. 8º, 10 e 11 da LDB</a:t>
            </a:r>
          </a:p>
          <a:p>
            <a:pPr marL="285750" indent="-285750" algn="just">
              <a:lnSpc>
                <a:spcPct val="107000"/>
              </a:lnSpc>
              <a:spcAft>
                <a:spcPts val="800"/>
              </a:spcAft>
              <a:buFont typeface="Wingdings" panose="05000000000000000000" pitchFamily="2" charset="2"/>
              <a:buChar char="ü"/>
            </a:pPr>
            <a:r>
              <a:rPr lang="pt-BR" sz="1600" u="sng" dirty="0">
                <a:solidFill>
                  <a:srgbClr val="ED7D31"/>
                </a:solidFill>
                <a:effectLst/>
                <a:latin typeface="Calibri" panose="020F0502020204030204" pitchFamily="34" charset="0"/>
                <a:ea typeface="Calibri" panose="020F0502020204030204" pitchFamily="34" charset="0"/>
              </a:rPr>
              <a:t>Os estados, municípios e o Distrito Federal são os responsáveis constitucionais e legais garantir alimentação escolar aos estudantes da educação básica pública</a:t>
            </a:r>
            <a:r>
              <a:rPr lang="pt-BR" sz="1600" dirty="0">
                <a:solidFill>
                  <a:srgbClr val="FF0000"/>
                </a:solidFill>
                <a:effectLst/>
                <a:latin typeface="Calibri" panose="020F0502020204030204" pitchFamily="34" charset="0"/>
                <a:ea typeface="Calibri" panose="020F0502020204030204" pitchFamily="34" charset="0"/>
              </a:rPr>
              <a:t> </a:t>
            </a:r>
            <a:r>
              <a:rPr lang="pt-BR" sz="1600" dirty="0">
                <a:effectLst/>
                <a:latin typeface="Calibri" panose="020F0502020204030204" pitchFamily="34" charset="0"/>
                <a:ea typeface="Calibri" panose="020F0502020204030204" pitchFamily="34" charset="0"/>
              </a:rPr>
              <a:t>e, portanto, por fornecer recursos financeiros, materiais e humanos suficientes para cumprir as diretrizes da alimentação escolar.</a:t>
            </a:r>
          </a:p>
          <a:p>
            <a:pPr marL="285750" indent="-285750" algn="just">
              <a:lnSpc>
                <a:spcPct val="107000"/>
              </a:lnSpc>
              <a:spcAft>
                <a:spcPts val="800"/>
              </a:spcAft>
              <a:buFont typeface="Wingdings" panose="05000000000000000000" pitchFamily="2" charset="2"/>
              <a:buChar char="ü"/>
            </a:pPr>
            <a:r>
              <a:rPr lang="pt-BR" sz="1600" u="sng" dirty="0">
                <a:solidFill>
                  <a:schemeClr val="accent6">
                    <a:lumMod val="75000"/>
                  </a:schemeClr>
                </a:solidFill>
                <a:effectLst/>
                <a:latin typeface="Calibri" panose="020F0502020204030204" pitchFamily="34" charset="0"/>
                <a:ea typeface="Times New Roman" panose="02020603050405020304" pitchFamily="18" charset="0"/>
              </a:rPr>
              <a:t>Os recursos próprios das Entidades Executoras investidos na alimentação escolar não são “contrapartida”</a:t>
            </a:r>
            <a:r>
              <a:rPr lang="pt-BR" sz="1600" dirty="0">
                <a:effectLst/>
                <a:latin typeface="Calibri" panose="020F0502020204030204" pitchFamily="34" charset="0"/>
                <a:ea typeface="Times New Roman" panose="02020603050405020304" pitchFamily="18" charset="0"/>
              </a:rPr>
              <a:t>, já que essa expressão significa complemento. </a:t>
            </a: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Line 14"/>
          <p:cNvSpPr>
            <a:spLocks noChangeShapeType="1"/>
          </p:cNvSpPr>
          <p:nvPr/>
        </p:nvSpPr>
        <p:spPr bwMode="auto">
          <a:xfrm>
            <a:off x="2339752" y="1028707"/>
            <a:ext cx="6580381" cy="24029"/>
          </a:xfrm>
          <a:prstGeom prst="line">
            <a:avLst/>
          </a:prstGeom>
          <a:noFill/>
          <a:ln w="38100">
            <a:solidFill>
              <a:srgbClr val="FA95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mn-cs"/>
            </a:endParaRPr>
          </a:p>
        </p:txBody>
      </p:sp>
      <p:sp>
        <p:nvSpPr>
          <p:cNvPr id="18" name="Retângulo 17"/>
          <p:cNvSpPr/>
          <p:nvPr/>
        </p:nvSpPr>
        <p:spPr>
          <a:xfrm>
            <a:off x="2339752" y="424753"/>
            <a:ext cx="6724397" cy="595932"/>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pt-BR" sz="3200" b="1" i="1" u="none" strike="noStrike" kern="1200" cap="none" spc="0" normalizeH="0" baseline="0" noProof="0" dirty="0">
                <a:ln>
                  <a:noFill/>
                </a:ln>
                <a:solidFill>
                  <a:srgbClr val="4BACC6">
                    <a:lumMod val="75000"/>
                  </a:srgbClr>
                </a:solidFill>
                <a:effectLst/>
                <a:uLnTx/>
                <a:uFillTx/>
                <a:latin typeface="Calibri"/>
                <a:ea typeface="+mn-ea"/>
                <a:cs typeface="+mn-cs"/>
              </a:rPr>
              <a:t>Base Legal – Regime de Colaboração</a:t>
            </a:r>
          </a:p>
        </p:txBody>
      </p:sp>
      <p:pic>
        <p:nvPicPr>
          <p:cNvPr id="19"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a:extLst>
              <a:ext uri="{FF2B5EF4-FFF2-40B4-BE49-F238E27FC236}">
                <a16:creationId xmlns:a16="http://schemas.microsoft.com/office/drawing/2014/main" id="{CABA48D3-5811-9FE9-15AB-A80F4E07DFFF}"/>
              </a:ext>
            </a:extLst>
          </p:cNvPr>
          <p:cNvPicPr>
            <a:picLocks noChangeAspect="1"/>
          </p:cNvPicPr>
          <p:nvPr/>
        </p:nvPicPr>
        <p:blipFill>
          <a:blip r:embed="rId4"/>
          <a:stretch>
            <a:fillRect/>
          </a:stretch>
        </p:blipFill>
        <p:spPr>
          <a:xfrm>
            <a:off x="1" y="9861"/>
            <a:ext cx="3347864" cy="280513"/>
          </a:xfrm>
          <a:prstGeom prst="rect">
            <a:avLst/>
          </a:prstGeom>
        </p:spPr>
      </p:pic>
    </p:spTree>
    <p:extLst>
      <p:ext uri="{BB962C8B-B14F-4D97-AF65-F5344CB8AC3E}">
        <p14:creationId xmlns:p14="http://schemas.microsoft.com/office/powerpoint/2010/main" val="3124005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Desenho de rosto de pessoa visto de perto&#10;&#10;Descrição gerada automaticamente com confiança média">
            <a:extLst>
              <a:ext uri="{FF2B5EF4-FFF2-40B4-BE49-F238E27FC236}">
                <a16:creationId xmlns:a16="http://schemas.microsoft.com/office/drawing/2014/main" id="{BDBC7DED-FBF4-AF2B-1E37-A695A16DB2A8}"/>
              </a:ext>
            </a:extLst>
          </p:cNvPr>
          <p:cNvPicPr>
            <a:picLocks noChangeAspect="1"/>
          </p:cNvPicPr>
          <p:nvPr/>
        </p:nvPicPr>
        <p:blipFill>
          <a:blip r:embed="rId3"/>
          <a:stretch>
            <a:fillRect/>
          </a:stretch>
        </p:blipFill>
        <p:spPr>
          <a:xfrm>
            <a:off x="3024243" y="2445886"/>
            <a:ext cx="795590" cy="961414"/>
          </a:xfrm>
          <a:prstGeom prst="rect">
            <a:avLst/>
          </a:prstGeom>
          <a:solidFill>
            <a:schemeClr val="accent1">
              <a:lumMod val="50000"/>
            </a:schemeClr>
          </a:solidFill>
          <a:ln>
            <a:solidFill>
              <a:schemeClr val="accent1">
                <a:lumMod val="50000"/>
              </a:schemeClr>
            </a:solidFill>
          </a:ln>
        </p:spPr>
      </p:pic>
      <p:pic>
        <p:nvPicPr>
          <p:cNvPr id="4" name="Imagem 3">
            <a:extLst>
              <a:ext uri="{FF2B5EF4-FFF2-40B4-BE49-F238E27FC236}">
                <a16:creationId xmlns:a16="http://schemas.microsoft.com/office/drawing/2014/main" id="{ED1D081E-AEE6-CB68-2E82-1E9CEFA9D798}"/>
              </a:ext>
            </a:extLst>
          </p:cNvPr>
          <p:cNvPicPr>
            <a:picLocks noChangeAspect="1"/>
          </p:cNvPicPr>
          <p:nvPr/>
        </p:nvPicPr>
        <p:blipFill>
          <a:blip r:embed="rId4"/>
          <a:stretch>
            <a:fillRect/>
          </a:stretch>
        </p:blipFill>
        <p:spPr>
          <a:xfrm>
            <a:off x="7654528" y="5588199"/>
            <a:ext cx="1489472" cy="412552"/>
          </a:xfrm>
          <a:prstGeom prst="rect">
            <a:avLst/>
          </a:prstGeom>
        </p:spPr>
      </p:pic>
      <p:sp>
        <p:nvSpPr>
          <p:cNvPr id="5" name="CaixaDeTexto 4">
            <a:extLst>
              <a:ext uri="{FF2B5EF4-FFF2-40B4-BE49-F238E27FC236}">
                <a16:creationId xmlns:a16="http://schemas.microsoft.com/office/drawing/2014/main" id="{F58C7031-8B69-6296-F98F-D9F7C1C20940}"/>
              </a:ext>
            </a:extLst>
          </p:cNvPr>
          <p:cNvSpPr txBox="1"/>
          <p:nvPr/>
        </p:nvSpPr>
        <p:spPr>
          <a:xfrm>
            <a:off x="1793176" y="497608"/>
            <a:ext cx="7404651" cy="446917"/>
          </a:xfrm>
          <a:prstGeom prst="rect">
            <a:avLst/>
          </a:prstGeom>
          <a:noFill/>
          <a:ln>
            <a:noFill/>
          </a:ln>
        </p:spPr>
        <p:style>
          <a:lnRef idx="3">
            <a:schemeClr val="lt1"/>
          </a:lnRef>
          <a:fillRef idx="1">
            <a:schemeClr val="accent5"/>
          </a:fillRef>
          <a:effectRef idx="1">
            <a:schemeClr val="accent5"/>
          </a:effectRef>
          <a:fontRef idx="minor">
            <a:schemeClr val="lt1"/>
          </a:fontRef>
        </p:style>
        <p:txBody>
          <a:bodyPr wrap="square" lIns="68580" tIns="34290" rIns="68580" bIns="34290" rtlCol="0" anchor="t">
            <a:spAutoFit/>
          </a:bodyPr>
          <a:lstStyle/>
          <a:p>
            <a:pPr algn="just">
              <a:lnSpc>
                <a:spcPct val="107000"/>
              </a:lnSpc>
              <a:spcAft>
                <a:spcPts val="800"/>
              </a:spcAft>
              <a:defRPr/>
            </a:pPr>
            <a:r>
              <a:rPr lang="pt-BR" sz="2400" b="1" i="1" dirty="0">
                <a:solidFill>
                  <a:srgbClr val="4BACC6">
                    <a:lumMod val="75000"/>
                  </a:srgbClr>
                </a:solidFill>
                <a:latin typeface="Calibri"/>
              </a:rPr>
              <a:t>Coordenação da Política Nacional da Alimentação Escolar</a:t>
            </a:r>
          </a:p>
        </p:txBody>
      </p:sp>
      <p:cxnSp>
        <p:nvCxnSpPr>
          <p:cNvPr id="21" name="Straight Connector 7">
            <a:extLst>
              <a:ext uri="{FF2B5EF4-FFF2-40B4-BE49-F238E27FC236}">
                <a16:creationId xmlns:a16="http://schemas.microsoft.com/office/drawing/2014/main" id="{54A45F63-7E25-99DA-4448-3EF479E0FD45}"/>
              </a:ext>
            </a:extLst>
          </p:cNvPr>
          <p:cNvCxnSpPr>
            <a:cxnSpLocks/>
          </p:cNvCxnSpPr>
          <p:nvPr/>
        </p:nvCxnSpPr>
        <p:spPr>
          <a:xfrm flipV="1">
            <a:off x="1619672" y="908720"/>
            <a:ext cx="7432237" cy="35805"/>
          </a:xfrm>
          <a:prstGeom prst="line">
            <a:avLst/>
          </a:prstGeom>
          <a:ln w="25400">
            <a:solidFill>
              <a:schemeClr val="accent6"/>
            </a:solidFill>
          </a:ln>
        </p:spPr>
        <p:style>
          <a:lnRef idx="1">
            <a:schemeClr val="accent2"/>
          </a:lnRef>
          <a:fillRef idx="0">
            <a:schemeClr val="accent2"/>
          </a:fillRef>
          <a:effectRef idx="0">
            <a:schemeClr val="accent2"/>
          </a:effectRef>
          <a:fontRef idx="minor">
            <a:schemeClr val="tx1"/>
          </a:fontRef>
        </p:style>
      </p:cxnSp>
      <p:sp>
        <p:nvSpPr>
          <p:cNvPr id="6" name="CaixaDeTexto 5">
            <a:extLst>
              <a:ext uri="{FF2B5EF4-FFF2-40B4-BE49-F238E27FC236}">
                <a16:creationId xmlns:a16="http://schemas.microsoft.com/office/drawing/2014/main" id="{434F4E9B-F7EB-BE03-D556-2E1ECECF93AE}"/>
              </a:ext>
            </a:extLst>
          </p:cNvPr>
          <p:cNvSpPr txBox="1"/>
          <p:nvPr/>
        </p:nvSpPr>
        <p:spPr>
          <a:xfrm>
            <a:off x="4534690" y="1937650"/>
            <a:ext cx="2809568" cy="1223412"/>
          </a:xfrm>
          <a:prstGeom prst="rect">
            <a:avLst/>
          </a:prstGeom>
          <a:noFill/>
        </p:spPr>
        <p:txBody>
          <a:bodyPr wrap="square" rtlCol="0">
            <a:spAutoFit/>
          </a:bodyPr>
          <a:lstStyle/>
          <a:p>
            <a:pPr algn="just"/>
            <a:r>
              <a:rPr lang="pt-BR" sz="1050" dirty="0">
                <a:solidFill>
                  <a:schemeClr val="tx2">
                    <a:lumMod val="60000"/>
                    <a:lumOff val="40000"/>
                  </a:schemeClr>
                </a:solidFill>
              </a:rPr>
              <a:t>A União, por meio do FNDE, coordena a Política Nacional da Alimentação Escolar, exercendo as funções normativa, redistributiva e supletiva para a </a:t>
            </a:r>
            <a:r>
              <a:rPr lang="pt-BR" sz="1050" dirty="0">
                <a:solidFill>
                  <a:schemeClr val="tx2">
                    <a:lumMod val="60000"/>
                    <a:lumOff val="40000"/>
                  </a:schemeClr>
                </a:solidFill>
                <a:ea typeface="Calibri" panose="020F0502020204030204" pitchFamily="34" charset="0"/>
                <a:cs typeface="Times New Roman" panose="02020603050405020304" pitchFamily="18" charset="0"/>
              </a:rPr>
              <a:t>garantia da equalização de oportunidades educacionais e do padrão mínimo de qualidade do ensino, mediante assistência técnica e financeira.</a:t>
            </a:r>
            <a:endParaRPr lang="pt-BR" sz="1050" dirty="0">
              <a:solidFill>
                <a:schemeClr val="tx2">
                  <a:lumMod val="60000"/>
                  <a:lumOff val="40000"/>
                </a:schemeClr>
              </a:solidFill>
            </a:endParaRPr>
          </a:p>
        </p:txBody>
      </p:sp>
      <p:pic>
        <p:nvPicPr>
          <p:cNvPr id="7" name="Imagem 6">
            <a:extLst>
              <a:ext uri="{FF2B5EF4-FFF2-40B4-BE49-F238E27FC236}">
                <a16:creationId xmlns:a16="http://schemas.microsoft.com/office/drawing/2014/main" id="{33363342-95ED-F3BF-37A3-4B053110406E}"/>
              </a:ext>
            </a:extLst>
          </p:cNvPr>
          <p:cNvPicPr>
            <a:picLocks noChangeAspect="1"/>
          </p:cNvPicPr>
          <p:nvPr/>
        </p:nvPicPr>
        <p:blipFill>
          <a:blip r:embed="rId5"/>
          <a:stretch>
            <a:fillRect/>
          </a:stretch>
        </p:blipFill>
        <p:spPr>
          <a:xfrm>
            <a:off x="3112025" y="1713109"/>
            <a:ext cx="567698" cy="567698"/>
          </a:xfrm>
          <a:prstGeom prst="rect">
            <a:avLst/>
          </a:prstGeom>
        </p:spPr>
      </p:pic>
      <p:sp>
        <p:nvSpPr>
          <p:cNvPr id="8" name="Chave Esquerda 7">
            <a:extLst>
              <a:ext uri="{FF2B5EF4-FFF2-40B4-BE49-F238E27FC236}">
                <a16:creationId xmlns:a16="http://schemas.microsoft.com/office/drawing/2014/main" id="{9BD5DF23-E742-FD92-547F-827AB31C8066}"/>
              </a:ext>
            </a:extLst>
          </p:cNvPr>
          <p:cNvSpPr/>
          <p:nvPr/>
        </p:nvSpPr>
        <p:spPr>
          <a:xfrm>
            <a:off x="2514600" y="1713108"/>
            <a:ext cx="287594" cy="171589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pt-BR" sz="1350"/>
          </a:p>
        </p:txBody>
      </p:sp>
      <p:grpSp>
        <p:nvGrpSpPr>
          <p:cNvPr id="10" name="Agrupar 9">
            <a:extLst>
              <a:ext uri="{FF2B5EF4-FFF2-40B4-BE49-F238E27FC236}">
                <a16:creationId xmlns:a16="http://schemas.microsoft.com/office/drawing/2014/main" id="{80EF1B0F-961B-70DC-6A1C-48C6409A2E26}"/>
              </a:ext>
            </a:extLst>
          </p:cNvPr>
          <p:cNvGrpSpPr/>
          <p:nvPr/>
        </p:nvGrpSpPr>
        <p:grpSpPr>
          <a:xfrm>
            <a:off x="325881" y="1992171"/>
            <a:ext cx="1937997" cy="1230628"/>
            <a:chOff x="0" y="0"/>
            <a:chExt cx="2583996" cy="1640837"/>
          </a:xfrm>
        </p:grpSpPr>
        <p:sp>
          <p:nvSpPr>
            <p:cNvPr id="11" name="Retângulo: Cantos Arredondados 10">
              <a:extLst>
                <a:ext uri="{FF2B5EF4-FFF2-40B4-BE49-F238E27FC236}">
                  <a16:creationId xmlns:a16="http://schemas.microsoft.com/office/drawing/2014/main" id="{86053844-6B14-998A-D55A-3ED913A6AA2F}"/>
                </a:ext>
              </a:extLst>
            </p:cNvPr>
            <p:cNvSpPr/>
            <p:nvPr/>
          </p:nvSpPr>
          <p:spPr>
            <a:xfrm>
              <a:off x="0" y="0"/>
              <a:ext cx="2583996" cy="1640837"/>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tângulo: Cantos Arredondados 4">
              <a:extLst>
                <a:ext uri="{FF2B5EF4-FFF2-40B4-BE49-F238E27FC236}">
                  <a16:creationId xmlns:a16="http://schemas.microsoft.com/office/drawing/2014/main" id="{C641C099-FDFB-5E6E-3D7F-E1FF86EF808B}"/>
                </a:ext>
              </a:extLst>
            </p:cNvPr>
            <p:cNvSpPr txBox="1"/>
            <p:nvPr/>
          </p:nvSpPr>
          <p:spPr>
            <a:xfrm>
              <a:off x="48058" y="48058"/>
              <a:ext cx="2487880" cy="15447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435" tIns="51435" rIns="51435" bIns="51435" numCol="1" spcCol="1270" anchor="ctr" anchorCtr="0">
              <a:noAutofit/>
            </a:bodyPr>
            <a:lstStyle/>
            <a:p>
              <a:pPr algn="ctr" defTabSz="600075">
                <a:spcBef>
                  <a:spcPct val="0"/>
                </a:spcBef>
              </a:pPr>
              <a:r>
                <a:rPr lang="pt-BR" sz="1400" b="1" dirty="0">
                  <a:solidFill>
                    <a:schemeClr val="tx2">
                      <a:lumMod val="60000"/>
                      <a:lumOff val="40000"/>
                    </a:schemeClr>
                  </a:solidFill>
                  <a:cs typeface="Cavolini" panose="03000502040302020204" pitchFamily="66" charset="0"/>
                </a:rPr>
                <a:t>União </a:t>
              </a:r>
            </a:p>
            <a:p>
              <a:pPr algn="ctr" defTabSz="600075">
                <a:spcBef>
                  <a:spcPct val="0"/>
                </a:spcBef>
              </a:pPr>
              <a:r>
                <a:rPr lang="pt-BR" sz="1400" b="1" dirty="0">
                  <a:solidFill>
                    <a:schemeClr val="tx2">
                      <a:lumMod val="60000"/>
                      <a:lumOff val="40000"/>
                    </a:schemeClr>
                  </a:solidFill>
                  <a:cs typeface="Cavolini" panose="03000502040302020204" pitchFamily="66" charset="0"/>
                </a:rPr>
                <a:t>(Federal)</a:t>
              </a:r>
            </a:p>
            <a:p>
              <a:pPr algn="ctr" defTabSz="600075">
                <a:spcBef>
                  <a:spcPct val="0"/>
                </a:spcBef>
              </a:pPr>
              <a:r>
                <a:rPr lang="pt-BR" sz="1400" b="1" dirty="0">
                  <a:solidFill>
                    <a:schemeClr val="tx2">
                      <a:lumMod val="60000"/>
                      <a:lumOff val="40000"/>
                    </a:schemeClr>
                  </a:solidFill>
                  <a:cs typeface="Cavolini" panose="03000502040302020204" pitchFamily="66" charset="0"/>
                </a:rPr>
                <a:t>Coordena</a:t>
              </a:r>
              <a:r>
                <a:rPr lang="pt-BR" sz="1400" dirty="0">
                  <a:solidFill>
                    <a:schemeClr val="tx2">
                      <a:lumMod val="60000"/>
                      <a:lumOff val="40000"/>
                    </a:schemeClr>
                  </a:solidFill>
                  <a:cs typeface="Cavolini" panose="03000502040302020204" pitchFamily="66" charset="0"/>
                </a:rPr>
                <a:t> a Política Nacional da Alimentação Escolar</a:t>
              </a:r>
              <a:endParaRPr lang="en-US" sz="1400" dirty="0">
                <a:solidFill>
                  <a:schemeClr val="tx2">
                    <a:lumMod val="60000"/>
                    <a:lumOff val="40000"/>
                  </a:schemeClr>
                </a:solidFill>
                <a:cs typeface="Cavolini" panose="03000502040302020204" pitchFamily="66" charset="0"/>
              </a:endParaRPr>
            </a:p>
          </p:txBody>
        </p:sp>
      </p:grpSp>
      <p:grpSp>
        <p:nvGrpSpPr>
          <p:cNvPr id="18" name="Agrupar 17">
            <a:extLst>
              <a:ext uri="{FF2B5EF4-FFF2-40B4-BE49-F238E27FC236}">
                <a16:creationId xmlns:a16="http://schemas.microsoft.com/office/drawing/2014/main" id="{BA924013-12BC-881B-61F0-8F82F3B65713}"/>
              </a:ext>
            </a:extLst>
          </p:cNvPr>
          <p:cNvGrpSpPr/>
          <p:nvPr/>
        </p:nvGrpSpPr>
        <p:grpSpPr>
          <a:xfrm>
            <a:off x="1729976" y="3647988"/>
            <a:ext cx="1657380" cy="1348745"/>
            <a:chOff x="717982" y="98318"/>
            <a:chExt cx="2713196" cy="1722879"/>
          </a:xfrm>
        </p:grpSpPr>
        <p:sp>
          <p:nvSpPr>
            <p:cNvPr id="19" name="Retângulo: Cantos Arredondados 18">
              <a:extLst>
                <a:ext uri="{FF2B5EF4-FFF2-40B4-BE49-F238E27FC236}">
                  <a16:creationId xmlns:a16="http://schemas.microsoft.com/office/drawing/2014/main" id="{9083F392-DA62-3BF5-2C3C-00A733B45501}"/>
                </a:ext>
              </a:extLst>
            </p:cNvPr>
            <p:cNvSpPr/>
            <p:nvPr/>
          </p:nvSpPr>
          <p:spPr>
            <a:xfrm>
              <a:off x="717982" y="98318"/>
              <a:ext cx="2713196" cy="17228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tângulo: Cantos Arredondados 4">
              <a:extLst>
                <a:ext uri="{FF2B5EF4-FFF2-40B4-BE49-F238E27FC236}">
                  <a16:creationId xmlns:a16="http://schemas.microsoft.com/office/drawing/2014/main" id="{CF7963F4-50D5-7C93-D9FA-594315E31EDB}"/>
                </a:ext>
              </a:extLst>
            </p:cNvPr>
            <p:cNvSpPr txBox="1"/>
            <p:nvPr/>
          </p:nvSpPr>
          <p:spPr>
            <a:xfrm>
              <a:off x="768443" y="148779"/>
              <a:ext cx="2612274" cy="16219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pPr>
              <a:r>
                <a:rPr lang="pt-BR" sz="1350" b="1" dirty="0">
                  <a:solidFill>
                    <a:schemeClr val="tx2">
                      <a:lumMod val="60000"/>
                      <a:lumOff val="40000"/>
                    </a:schemeClr>
                  </a:solidFill>
                  <a:cs typeface="Cavolini" panose="03000502040302020204" pitchFamily="66" charset="0"/>
                </a:rPr>
                <a:t>Função Normativa </a:t>
              </a:r>
            </a:p>
            <a:p>
              <a:pPr algn="ctr" defTabSz="600075">
                <a:lnSpc>
                  <a:spcPct val="90000"/>
                </a:lnSpc>
                <a:spcBef>
                  <a:spcPct val="0"/>
                </a:spcBef>
                <a:spcAft>
                  <a:spcPct val="35000"/>
                </a:spcAft>
              </a:pPr>
              <a:r>
                <a:rPr lang="pt-BR" sz="1350" dirty="0">
                  <a:solidFill>
                    <a:schemeClr val="tx2">
                      <a:lumMod val="60000"/>
                      <a:lumOff val="40000"/>
                    </a:schemeClr>
                  </a:solidFill>
                  <a:cs typeface="Cavolini" panose="03000502040302020204" pitchFamily="66" charset="0"/>
                </a:rPr>
                <a:t>(Lei nº 11.947/2009 e Resolução CD/FNDE nº/2020)</a:t>
              </a:r>
              <a:endParaRPr lang="en-US" sz="1350" dirty="0">
                <a:solidFill>
                  <a:schemeClr val="tx2">
                    <a:lumMod val="60000"/>
                    <a:lumOff val="40000"/>
                  </a:schemeClr>
                </a:solidFill>
                <a:cs typeface="Cavolini" panose="03000502040302020204" pitchFamily="66" charset="0"/>
              </a:endParaRPr>
            </a:p>
          </p:txBody>
        </p:sp>
      </p:grpSp>
      <p:grpSp>
        <p:nvGrpSpPr>
          <p:cNvPr id="22" name="Agrupar 21">
            <a:extLst>
              <a:ext uri="{FF2B5EF4-FFF2-40B4-BE49-F238E27FC236}">
                <a16:creationId xmlns:a16="http://schemas.microsoft.com/office/drawing/2014/main" id="{0552BD57-CA6C-60B5-C1FC-0F8C2A384D77}"/>
              </a:ext>
            </a:extLst>
          </p:cNvPr>
          <p:cNvGrpSpPr/>
          <p:nvPr/>
        </p:nvGrpSpPr>
        <p:grpSpPr>
          <a:xfrm>
            <a:off x="5413510" y="3579493"/>
            <a:ext cx="2204285" cy="1531448"/>
            <a:chOff x="717982" y="98318"/>
            <a:chExt cx="2713196" cy="1722879"/>
          </a:xfrm>
        </p:grpSpPr>
        <p:sp>
          <p:nvSpPr>
            <p:cNvPr id="23" name="Retângulo: Cantos Arredondados 22">
              <a:extLst>
                <a:ext uri="{FF2B5EF4-FFF2-40B4-BE49-F238E27FC236}">
                  <a16:creationId xmlns:a16="http://schemas.microsoft.com/office/drawing/2014/main" id="{EDE1363B-44AD-67EF-F142-1199A94CB35D}"/>
                </a:ext>
              </a:extLst>
            </p:cNvPr>
            <p:cNvSpPr/>
            <p:nvPr/>
          </p:nvSpPr>
          <p:spPr>
            <a:xfrm>
              <a:off x="717982" y="98318"/>
              <a:ext cx="2713196" cy="17228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etângulo: Cantos Arredondados 4">
              <a:extLst>
                <a:ext uri="{FF2B5EF4-FFF2-40B4-BE49-F238E27FC236}">
                  <a16:creationId xmlns:a16="http://schemas.microsoft.com/office/drawing/2014/main" id="{81DB5AA5-EB8D-8C1D-94BF-E5928C66A9AB}"/>
                </a:ext>
              </a:extLst>
            </p:cNvPr>
            <p:cNvSpPr txBox="1"/>
            <p:nvPr/>
          </p:nvSpPr>
          <p:spPr>
            <a:xfrm>
              <a:off x="818904" y="175374"/>
              <a:ext cx="2521196" cy="15674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pPr>
              <a:r>
                <a:rPr lang="pt-BR" sz="1200" b="1" dirty="0">
                  <a:solidFill>
                    <a:schemeClr val="tx2">
                      <a:lumMod val="60000"/>
                      <a:lumOff val="40000"/>
                    </a:schemeClr>
                  </a:solidFill>
                  <a:cs typeface="Cavolini" panose="03000502040302020204" pitchFamily="66" charset="0"/>
                </a:rPr>
                <a:t>Função Redistributiva/equidade</a:t>
              </a:r>
            </a:p>
            <a:p>
              <a:pPr algn="ctr" defTabSz="600075">
                <a:lnSpc>
                  <a:spcPct val="90000"/>
                </a:lnSpc>
                <a:spcBef>
                  <a:spcPct val="0"/>
                </a:spcBef>
                <a:spcAft>
                  <a:spcPct val="35000"/>
                </a:spcAft>
              </a:pPr>
              <a:r>
                <a:rPr lang="pt-BR" sz="825" dirty="0">
                  <a:solidFill>
                    <a:schemeClr val="tx2">
                      <a:lumMod val="60000"/>
                      <a:lumOff val="40000"/>
                    </a:schemeClr>
                  </a:solidFill>
                  <a:cs typeface="Cavolini" panose="03000502040302020204" pitchFamily="66" charset="0"/>
                </a:rPr>
                <a:t>(Repasse dos Recursos Federais do PNAE – per capita diferenciado por etapa e modalidade de ensino e assistência técnica priorizando </a:t>
              </a:r>
              <a:r>
                <a:rPr lang="pt-BR" sz="825" dirty="0" err="1">
                  <a:solidFill>
                    <a:schemeClr val="tx2">
                      <a:lumMod val="60000"/>
                      <a:lumOff val="40000"/>
                    </a:schemeClr>
                  </a:solidFill>
                  <a:cs typeface="Cavolini" panose="03000502040302020204" pitchFamily="66" charset="0"/>
                </a:rPr>
                <a:t>EEx</a:t>
              </a:r>
              <a:r>
                <a:rPr lang="pt-BR" sz="825" dirty="0">
                  <a:solidFill>
                    <a:schemeClr val="tx2">
                      <a:lumMod val="60000"/>
                      <a:lumOff val="40000"/>
                    </a:schemeClr>
                  </a:solidFill>
                  <a:cs typeface="Cavolini" panose="03000502040302020204" pitchFamily="66" charset="0"/>
                </a:rPr>
                <a:t> com mais dificuldade na execução do PNAE)</a:t>
              </a:r>
              <a:endParaRPr lang="en-US" sz="825" dirty="0">
                <a:solidFill>
                  <a:schemeClr val="tx2">
                    <a:lumMod val="60000"/>
                    <a:lumOff val="40000"/>
                  </a:schemeClr>
                </a:solidFill>
                <a:cs typeface="Cavolini" panose="03000502040302020204" pitchFamily="66" charset="0"/>
              </a:endParaRPr>
            </a:p>
          </p:txBody>
        </p:sp>
      </p:grpSp>
      <p:grpSp>
        <p:nvGrpSpPr>
          <p:cNvPr id="25" name="Agrupar 24">
            <a:extLst>
              <a:ext uri="{FF2B5EF4-FFF2-40B4-BE49-F238E27FC236}">
                <a16:creationId xmlns:a16="http://schemas.microsoft.com/office/drawing/2014/main" id="{710CF3D3-FBE7-F19D-10EF-047436792EB0}"/>
              </a:ext>
            </a:extLst>
          </p:cNvPr>
          <p:cNvGrpSpPr/>
          <p:nvPr/>
        </p:nvGrpSpPr>
        <p:grpSpPr>
          <a:xfrm>
            <a:off x="3708483" y="3628842"/>
            <a:ext cx="1559891" cy="1352617"/>
            <a:chOff x="717982" y="98318"/>
            <a:chExt cx="2713196" cy="1722879"/>
          </a:xfrm>
        </p:grpSpPr>
        <p:sp>
          <p:nvSpPr>
            <p:cNvPr id="26" name="Retângulo: Cantos Arredondados 25">
              <a:extLst>
                <a:ext uri="{FF2B5EF4-FFF2-40B4-BE49-F238E27FC236}">
                  <a16:creationId xmlns:a16="http://schemas.microsoft.com/office/drawing/2014/main" id="{959216BE-58E6-0DDB-C381-113A69DF78D1}"/>
                </a:ext>
              </a:extLst>
            </p:cNvPr>
            <p:cNvSpPr/>
            <p:nvPr/>
          </p:nvSpPr>
          <p:spPr>
            <a:xfrm>
              <a:off x="717982" y="98318"/>
              <a:ext cx="2713196" cy="17228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etângulo: Cantos Arredondados 4">
              <a:extLst>
                <a:ext uri="{FF2B5EF4-FFF2-40B4-BE49-F238E27FC236}">
                  <a16:creationId xmlns:a16="http://schemas.microsoft.com/office/drawing/2014/main" id="{0A276383-4477-642F-3F3C-581149446620}"/>
                </a:ext>
              </a:extLst>
            </p:cNvPr>
            <p:cNvSpPr txBox="1"/>
            <p:nvPr/>
          </p:nvSpPr>
          <p:spPr>
            <a:xfrm>
              <a:off x="768443" y="148779"/>
              <a:ext cx="2612274" cy="16219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pPr>
              <a:r>
                <a:rPr lang="pt-BR" sz="1350" b="1" dirty="0">
                  <a:solidFill>
                    <a:schemeClr val="tx2">
                      <a:lumMod val="60000"/>
                      <a:lumOff val="40000"/>
                    </a:schemeClr>
                  </a:solidFill>
                  <a:cs typeface="Cavolini" panose="03000502040302020204" pitchFamily="66" charset="0"/>
                </a:rPr>
                <a:t>Função Supletiva</a:t>
              </a:r>
            </a:p>
            <a:p>
              <a:pPr algn="ctr" defTabSz="600075">
                <a:lnSpc>
                  <a:spcPct val="90000"/>
                </a:lnSpc>
                <a:spcBef>
                  <a:spcPct val="0"/>
                </a:spcBef>
                <a:spcAft>
                  <a:spcPct val="35000"/>
                </a:spcAft>
              </a:pPr>
              <a:r>
                <a:rPr lang="pt-BR" sz="1350" dirty="0">
                  <a:solidFill>
                    <a:schemeClr val="tx2">
                      <a:lumMod val="60000"/>
                      <a:lumOff val="40000"/>
                    </a:schemeClr>
                  </a:solidFill>
                  <a:cs typeface="Cavolini" panose="03000502040302020204" pitchFamily="66" charset="0"/>
                </a:rPr>
                <a:t>(Repasse dos Recursos Federais do PNAE)</a:t>
              </a:r>
              <a:endParaRPr lang="en-US" sz="1350" dirty="0">
                <a:solidFill>
                  <a:schemeClr val="tx2">
                    <a:lumMod val="60000"/>
                    <a:lumOff val="40000"/>
                  </a:schemeClr>
                </a:solidFill>
                <a:cs typeface="Cavolini" panose="03000502040302020204" pitchFamily="66" charset="0"/>
              </a:endParaRPr>
            </a:p>
          </p:txBody>
        </p:sp>
      </p:grpSp>
      <p:sp>
        <p:nvSpPr>
          <p:cNvPr id="14" name="Seta: para a Direita 13">
            <a:extLst>
              <a:ext uri="{FF2B5EF4-FFF2-40B4-BE49-F238E27FC236}">
                <a16:creationId xmlns:a16="http://schemas.microsoft.com/office/drawing/2014/main" id="{3CB028A5-56E9-6466-9282-9CCCECE18DA9}"/>
              </a:ext>
            </a:extLst>
          </p:cNvPr>
          <p:cNvSpPr/>
          <p:nvPr/>
        </p:nvSpPr>
        <p:spPr>
          <a:xfrm>
            <a:off x="4041882" y="2339464"/>
            <a:ext cx="353138" cy="34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grpSp>
        <p:nvGrpSpPr>
          <p:cNvPr id="29" name="Agrupar 28">
            <a:extLst>
              <a:ext uri="{FF2B5EF4-FFF2-40B4-BE49-F238E27FC236}">
                <a16:creationId xmlns:a16="http://schemas.microsoft.com/office/drawing/2014/main" id="{AC1058FD-A518-F042-348E-8E35C173A898}"/>
              </a:ext>
            </a:extLst>
          </p:cNvPr>
          <p:cNvGrpSpPr/>
          <p:nvPr/>
        </p:nvGrpSpPr>
        <p:grpSpPr>
          <a:xfrm>
            <a:off x="1747773" y="5438248"/>
            <a:ext cx="5420234" cy="418296"/>
            <a:chOff x="717982" y="98318"/>
            <a:chExt cx="2713196" cy="1722879"/>
          </a:xfrm>
        </p:grpSpPr>
        <p:sp>
          <p:nvSpPr>
            <p:cNvPr id="30" name="Retângulo: Cantos Arredondados 29">
              <a:extLst>
                <a:ext uri="{FF2B5EF4-FFF2-40B4-BE49-F238E27FC236}">
                  <a16:creationId xmlns:a16="http://schemas.microsoft.com/office/drawing/2014/main" id="{FA763CED-B490-CE57-A5FD-1FEF843FA8C5}"/>
                </a:ext>
              </a:extLst>
            </p:cNvPr>
            <p:cNvSpPr/>
            <p:nvPr/>
          </p:nvSpPr>
          <p:spPr>
            <a:xfrm>
              <a:off x="717982" y="98318"/>
              <a:ext cx="2713196" cy="172287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Retângulo: Cantos Arredondados 4">
              <a:extLst>
                <a:ext uri="{FF2B5EF4-FFF2-40B4-BE49-F238E27FC236}">
                  <a16:creationId xmlns:a16="http://schemas.microsoft.com/office/drawing/2014/main" id="{2F74F675-6227-5989-63C4-385004760371}"/>
                </a:ext>
              </a:extLst>
            </p:cNvPr>
            <p:cNvSpPr txBox="1"/>
            <p:nvPr/>
          </p:nvSpPr>
          <p:spPr>
            <a:xfrm>
              <a:off x="768443" y="148779"/>
              <a:ext cx="2612274" cy="162195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435" tIns="51435" rIns="51435" bIns="51435" numCol="1" spcCol="1270" anchor="ctr" anchorCtr="0">
              <a:noAutofit/>
            </a:bodyPr>
            <a:lstStyle/>
            <a:p>
              <a:pPr algn="ctr" defTabSz="600075">
                <a:lnSpc>
                  <a:spcPct val="90000"/>
                </a:lnSpc>
                <a:spcBef>
                  <a:spcPct val="0"/>
                </a:spcBef>
                <a:spcAft>
                  <a:spcPct val="35000"/>
                </a:spcAft>
              </a:pPr>
              <a:r>
                <a:rPr lang="pt-BR" sz="1350" dirty="0">
                  <a:solidFill>
                    <a:schemeClr val="accent2">
                      <a:lumMod val="75000"/>
                    </a:schemeClr>
                  </a:solidFill>
                  <a:cs typeface="Cavolini" panose="03000502040302020204" pitchFamily="66" charset="0"/>
                </a:rPr>
                <a:t>Assistência Técnica e Financeira</a:t>
              </a:r>
              <a:endParaRPr lang="en-US" sz="1350" dirty="0">
                <a:solidFill>
                  <a:schemeClr val="accent2">
                    <a:lumMod val="75000"/>
                  </a:schemeClr>
                </a:solidFill>
                <a:cs typeface="Cavolini" panose="03000502040302020204" pitchFamily="66" charset="0"/>
              </a:endParaRPr>
            </a:p>
          </p:txBody>
        </p:sp>
      </p:grpSp>
      <p:sp>
        <p:nvSpPr>
          <p:cNvPr id="32" name="Seta: de Cima para Baixo 31">
            <a:extLst>
              <a:ext uri="{FF2B5EF4-FFF2-40B4-BE49-F238E27FC236}">
                <a16:creationId xmlns:a16="http://schemas.microsoft.com/office/drawing/2014/main" id="{BC6A534C-5793-F938-C54E-6391DA18BD7B}"/>
              </a:ext>
            </a:extLst>
          </p:cNvPr>
          <p:cNvSpPr/>
          <p:nvPr/>
        </p:nvSpPr>
        <p:spPr>
          <a:xfrm>
            <a:off x="4395020" y="5084827"/>
            <a:ext cx="43838" cy="23073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Tree>
    <p:extLst>
      <p:ext uri="{BB962C8B-B14F-4D97-AF65-F5344CB8AC3E}">
        <p14:creationId xmlns:p14="http://schemas.microsoft.com/office/powerpoint/2010/main" val="2773488435"/>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611560" y="1038177"/>
            <a:ext cx="7992888" cy="4913846"/>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t-B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Dispõe sobre o atendimento da Alimentação Escolar</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endParaRPr kumimoji="0" lang="pt-B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pt-BR" sz="2000" dirty="0">
                <a:solidFill>
                  <a:prstClr val="black"/>
                </a:solidFill>
                <a:ea typeface="Calibri" panose="020F0502020204030204" pitchFamily="34" charset="0"/>
                <a:cs typeface="Times New Roman" panose="02020603050405020304" pitchFamily="18" charset="0"/>
              </a:rPr>
              <a:t>Conceito de alimentação escolar: </a:t>
            </a:r>
            <a:r>
              <a:rPr lang="pt-BR" sz="2000" b="0" i="0" dirty="0">
                <a:solidFill>
                  <a:srgbClr val="000000"/>
                </a:solidFill>
                <a:effectLst/>
              </a:rPr>
              <a:t>é todo alimento oferecido no ambiente escolar, independentemente de sua origem, durante o período letivo. </a:t>
            </a:r>
            <a:endParaRPr lang="pt-BR" sz="2000" dirty="0">
              <a:solidFill>
                <a:prstClr val="black"/>
              </a:solidFill>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pt-BR"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Diretrizes da Alimentação Escolar</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pt-BR" sz="2000" dirty="0">
                <a:solidFill>
                  <a:prstClr val="black"/>
                </a:solidFill>
                <a:ea typeface="Calibri" panose="020F0502020204030204" pitchFamily="34" charset="0"/>
                <a:cs typeface="Times New Roman" panose="02020603050405020304" pitchFamily="18" charset="0"/>
              </a:rPr>
              <a:t>Alimentação Escolar como direto de todos os estudantes da educação básica pública</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pt-BR"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Institui o Programa</a:t>
            </a:r>
            <a:r>
              <a:rPr lang="pt-BR" sz="2000" dirty="0">
                <a:solidFill>
                  <a:prstClr val="black"/>
                </a:solidFill>
                <a:ea typeface="Calibri" panose="020F0502020204030204" pitchFamily="34" charset="0"/>
                <a:cs typeface="Times New Roman" panose="02020603050405020304" pitchFamily="18" charset="0"/>
              </a:rPr>
              <a:t> Nacional de Alimentação Escolar (Pnae) – repasse federal</a:t>
            </a: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pt-BR" sz="2000" dirty="0">
                <a:solidFill>
                  <a:prstClr val="black"/>
                </a:solidFill>
                <a:ea typeface="Calibri" panose="020F0502020204030204" pitchFamily="34" charset="0"/>
                <a:cs typeface="Times New Roman" panose="02020603050405020304" pitchFamily="18" charset="0"/>
              </a:rPr>
              <a:t>Resolução CD/FNDE nº 6/2020 e suas alterações: </a:t>
            </a:r>
            <a:r>
              <a:rPr lang="pt-BR" sz="2000" b="0" i="0" dirty="0">
                <a:solidFill>
                  <a:srgbClr val="162937"/>
                </a:solidFill>
                <a:effectLst/>
                <a:latin typeface="rawline"/>
              </a:rPr>
              <a:t>Dispõe sobre o atendimento da alimentação escolar aos alunos da educação básica no âmbito do PNAE.</a:t>
            </a:r>
            <a:endParaRPr kumimoji="0" lang="pt-BR"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endParaRPr kumimoji="0" lang="pt-B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Line 14"/>
          <p:cNvSpPr>
            <a:spLocks noChangeShapeType="1"/>
          </p:cNvSpPr>
          <p:nvPr/>
        </p:nvSpPr>
        <p:spPr bwMode="auto">
          <a:xfrm>
            <a:off x="2339752" y="1028707"/>
            <a:ext cx="6580381" cy="24029"/>
          </a:xfrm>
          <a:prstGeom prst="line">
            <a:avLst/>
          </a:prstGeom>
          <a:noFill/>
          <a:ln w="38100">
            <a:solidFill>
              <a:srgbClr val="FA9500"/>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mn-cs"/>
            </a:endParaRPr>
          </a:p>
        </p:txBody>
      </p:sp>
      <p:sp>
        <p:nvSpPr>
          <p:cNvPr id="18" name="Retângulo 17"/>
          <p:cNvSpPr/>
          <p:nvPr/>
        </p:nvSpPr>
        <p:spPr>
          <a:xfrm>
            <a:off x="2339752" y="424753"/>
            <a:ext cx="6724397" cy="595932"/>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pt-BR" sz="3200" b="1" i="1" u="none" strike="noStrike" kern="1200" cap="none" spc="0" normalizeH="0" baseline="0" noProof="0" dirty="0">
                <a:ln>
                  <a:noFill/>
                </a:ln>
                <a:solidFill>
                  <a:srgbClr val="4BACC6">
                    <a:lumMod val="75000"/>
                  </a:srgbClr>
                </a:solidFill>
                <a:effectLst/>
                <a:uLnTx/>
                <a:uFillTx/>
                <a:latin typeface="Calibri"/>
                <a:ea typeface="+mn-ea"/>
                <a:cs typeface="+mn-cs"/>
              </a:rPr>
              <a:t>Base Legal – Lei nº 11.947/2009</a:t>
            </a:r>
          </a:p>
        </p:txBody>
      </p:sp>
      <p:pic>
        <p:nvPicPr>
          <p:cNvPr id="19" name="Picture 7"/>
          <p:cNvPicPr>
            <a:picLocks noChangeAspect="1" noChangeArrowheads="1"/>
          </p:cNvPicPr>
          <p:nvPr/>
        </p:nvPicPr>
        <p:blipFill>
          <a:blip r:embed="rId3">
            <a:extLst>
              <a:ext uri="{28A0092B-C50C-407E-A947-70E740481C1C}">
                <a14:useLocalDpi xmlns:a14="http://schemas.microsoft.com/office/drawing/2010/main" val="0"/>
              </a:ext>
            </a:extLst>
          </a:blip>
          <a:srcRect l="8333" t="61375" r="20781" b="27251"/>
          <a:stretch>
            <a:fillRect/>
          </a:stretch>
        </p:blipFill>
        <p:spPr bwMode="auto">
          <a:xfrm>
            <a:off x="0" y="6071262"/>
            <a:ext cx="9144000" cy="7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a:extLst>
              <a:ext uri="{FF2B5EF4-FFF2-40B4-BE49-F238E27FC236}">
                <a16:creationId xmlns:a16="http://schemas.microsoft.com/office/drawing/2014/main" id="{CABA48D3-5811-9FE9-15AB-A80F4E07DFFF}"/>
              </a:ext>
            </a:extLst>
          </p:cNvPr>
          <p:cNvPicPr>
            <a:picLocks noChangeAspect="1"/>
          </p:cNvPicPr>
          <p:nvPr/>
        </p:nvPicPr>
        <p:blipFill>
          <a:blip r:embed="rId4"/>
          <a:stretch>
            <a:fillRect/>
          </a:stretch>
        </p:blipFill>
        <p:spPr>
          <a:xfrm>
            <a:off x="1" y="9861"/>
            <a:ext cx="3347864" cy="280513"/>
          </a:xfrm>
          <a:prstGeom prst="rect">
            <a:avLst/>
          </a:prstGeom>
        </p:spPr>
      </p:pic>
    </p:spTree>
    <p:extLst>
      <p:ext uri="{BB962C8B-B14F-4D97-AF65-F5344CB8AC3E}">
        <p14:creationId xmlns:p14="http://schemas.microsoft.com/office/powerpoint/2010/main" val="646034170"/>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10503</TotalTime>
  <Words>4874</Words>
  <Application>Microsoft Office PowerPoint</Application>
  <PresentationFormat>Apresentação na tela (4:3)</PresentationFormat>
  <Paragraphs>435</Paragraphs>
  <Slides>38</Slides>
  <Notes>15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38</vt:i4>
      </vt:variant>
    </vt:vector>
  </HeadingPairs>
  <TitlesOfParts>
    <vt:vector size="43" baseType="lpstr">
      <vt:lpstr>Arial</vt:lpstr>
      <vt:lpstr>Calibri</vt:lpstr>
      <vt:lpstr>rawline</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FNDE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CAROLINA NUNES</dc:creator>
  <cp:lastModifiedBy>LUCIANA MENDONCA GOTTSCHALL</cp:lastModifiedBy>
  <cp:revision>407</cp:revision>
  <cp:lastPrinted>2019-05-14T17:20:28Z</cp:lastPrinted>
  <dcterms:created xsi:type="dcterms:W3CDTF">2015-04-30T12:39:13Z</dcterms:created>
  <dcterms:modified xsi:type="dcterms:W3CDTF">2023-05-02T12:14:09Z</dcterms:modified>
</cp:coreProperties>
</file>