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5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8288000" cy="10287000"/>
  <p:notesSz cx="18288000" cy="10287000"/>
  <p:embeddedFontLst>
    <p:embeddedFont>
      <p:font typeface="Arial Black" panose="020B0A04020102020204" pitchFamily="34" charset="0"/>
      <p:regular r:id="rId55"/>
      <p:bold r:id="rId56"/>
    </p:embeddedFont>
    <p:embeddedFont>
      <p:font typeface="Helvetica Neue" panose="020B0604020202020204" charset="0"/>
      <p:regular r:id="rId57"/>
      <p:bold r:id="rId58"/>
      <p:italic r:id="rId59"/>
      <p:boldItalic r:id="rId60"/>
    </p:embeddedFont>
    <p:embeddedFont>
      <p:font typeface="Poppins" panose="00000500000000000000" pitchFamily="2" charset="0"/>
      <p:regular r:id="rId61"/>
      <p:bold r:id="rId62"/>
      <p:italic r:id="rId63"/>
      <p:boldItalic r:id="rId64"/>
    </p:embeddedFont>
    <p:embeddedFont>
      <p:font typeface="Raleway Black" pitchFamily="2" charset="0"/>
      <p:bold r:id="rId65"/>
      <p:boldItalic r:id="rId66"/>
    </p:embeddedFont>
    <p:embeddedFont>
      <p:font typeface="Raleway ExtraBold" pitchFamily="2" charset="0"/>
      <p:bold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jgkxIC+THW0ad5rAjY0ASQLE3E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185400-53AD-4EB4-A898-0AD92DD15A5C}">
  <a:tblStyle styleId="{63185400-53AD-4EB4-A898-0AD92DD15A5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1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76" Type="http://schemas.openxmlformats.org/officeDocument/2006/relationships/theme" Target="theme/theme1.xml"/><Relationship Id="rId7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0358438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0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2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8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2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9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4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41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4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46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7" name="Google Shape;847;p4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7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4" name="Google Shape;88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5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7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:notes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2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6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5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6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66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6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7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7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97" name="Google Shape;97;p67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67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99" name="Google Shape;99;p67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6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0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15" name="Google Shape;115;p70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16" name="Google Shape;116;p7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1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1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71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3" name="Google Shape;123;p7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7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7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2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72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8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7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7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3"/>
          <p:cNvSpPr txBox="1">
            <a:spLocks noGrp="1"/>
          </p:cNvSpPr>
          <p:nvPr>
            <p:ph type="title"/>
          </p:nvPr>
        </p:nvSpPr>
        <p:spPr>
          <a:xfrm rot="5400000">
            <a:off x="10700147" y="2934892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73"/>
          <p:cNvSpPr txBox="1">
            <a:spLocks noGrp="1"/>
          </p:cNvSpPr>
          <p:nvPr>
            <p:ph type="body" idx="1"/>
          </p:nvPr>
        </p:nvSpPr>
        <p:spPr>
          <a:xfrm rot="5400000">
            <a:off x="2699146" y="-894158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7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5"/>
          <p:cNvSpPr txBox="1">
            <a:spLocks noGrp="1"/>
          </p:cNvSpPr>
          <p:nvPr>
            <p:ph type="title"/>
          </p:nvPr>
        </p:nvSpPr>
        <p:spPr>
          <a:xfrm>
            <a:off x="10963790" y="4328905"/>
            <a:ext cx="139255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>
                <a:solidFill>
                  <a:srgbClr val="05246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5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4"/>
          <p:cNvSpPr txBox="1">
            <a:spLocks noGrp="1"/>
          </p:cNvSpPr>
          <p:nvPr>
            <p:ph type="title"/>
          </p:nvPr>
        </p:nvSpPr>
        <p:spPr>
          <a:xfrm>
            <a:off x="410844" y="597027"/>
            <a:ext cx="130810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 Black"/>
              <a:buNone/>
              <a:defRPr sz="6400" b="0" i="0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5"/>
          <p:cNvSpPr txBox="1">
            <a:spLocks noGrp="1"/>
          </p:cNvSpPr>
          <p:nvPr>
            <p:ph type="ctrTitle"/>
          </p:nvPr>
        </p:nvSpPr>
        <p:spPr>
          <a:xfrm>
            <a:off x="1371600" y="3188971"/>
            <a:ext cx="155448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 Black"/>
              <a:buNone/>
              <a:defRPr sz="6400" b="0" i="0">
                <a:solidFill>
                  <a:srgbClr val="434343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5"/>
          <p:cNvSpPr txBox="1">
            <a:spLocks noGrp="1"/>
          </p:cNvSpPr>
          <p:nvPr>
            <p:ph type="subTitle" idx="1"/>
          </p:nvPr>
        </p:nvSpPr>
        <p:spPr>
          <a:xfrm>
            <a:off x="2743200" y="5760721"/>
            <a:ext cx="12801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7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6"/>
          <p:cNvSpPr txBox="1">
            <a:spLocks noGrp="1"/>
          </p:cNvSpPr>
          <p:nvPr>
            <p:ph type="ctrTitle"/>
          </p:nvPr>
        </p:nvSpPr>
        <p:spPr>
          <a:xfrm>
            <a:off x="720000" y="1489150"/>
            <a:ext cx="168480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46E"/>
              </a:buClr>
              <a:buSzPts val="5200"/>
              <a:buFont typeface="Arial"/>
              <a:buNone/>
              <a:defRPr sz="10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7" name="Google Shape;27;p56"/>
          <p:cNvSpPr txBox="1">
            <a:spLocks noGrp="1"/>
          </p:cNvSpPr>
          <p:nvPr>
            <p:ph type="subTitle" idx="1"/>
          </p:nvPr>
        </p:nvSpPr>
        <p:spPr>
          <a:xfrm>
            <a:off x="720000" y="5668250"/>
            <a:ext cx="168480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56"/>
          <p:cNvSpPr txBox="1">
            <a:spLocks noGrp="1"/>
          </p:cNvSpPr>
          <p:nvPr>
            <p:ph type="sldNum" idx="12"/>
          </p:nvPr>
        </p:nvSpPr>
        <p:spPr>
          <a:xfrm>
            <a:off x="16944900" y="9568798"/>
            <a:ext cx="982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7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57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  <a:defRPr sz="24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None/>
              <a:defRPr sz="21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 sz="1500"/>
            </a:lvl9pPr>
          </a:lstStyle>
          <a:p>
            <a:endParaRPr/>
          </a:p>
        </p:txBody>
      </p:sp>
      <p:sp>
        <p:nvSpPr>
          <p:cNvPr id="33" name="Google Shape;33;p57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7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8"/>
          <p:cNvSpPr txBox="1">
            <a:spLocks noGrp="1"/>
          </p:cNvSpPr>
          <p:nvPr>
            <p:ph type="title"/>
          </p:nvPr>
        </p:nvSpPr>
        <p:spPr>
          <a:xfrm>
            <a:off x="10963790" y="4328905"/>
            <a:ext cx="139255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>
                <a:solidFill>
                  <a:srgbClr val="05246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8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3"/>
          <p:cNvSpPr txBox="1">
            <a:spLocks noGrp="1"/>
          </p:cNvSpPr>
          <p:nvPr>
            <p:ph type="ctrTitle"/>
          </p:nvPr>
        </p:nvSpPr>
        <p:spPr>
          <a:xfrm>
            <a:off x="3014309" y="1236863"/>
            <a:ext cx="2559050" cy="124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>
                <a:solidFill>
                  <a:srgbClr val="05246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3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4"/>
          <p:cNvSpPr/>
          <p:nvPr/>
        </p:nvSpPr>
        <p:spPr>
          <a:xfrm>
            <a:off x="0" y="9846119"/>
            <a:ext cx="18288000" cy="422909"/>
          </a:xfrm>
          <a:custGeom>
            <a:avLst/>
            <a:gdLst/>
            <a:ahLst/>
            <a:cxnLst/>
            <a:rect l="l" t="t" r="r" b="b"/>
            <a:pathLst>
              <a:path w="18288000" h="422909" extrusionOk="0">
                <a:moveTo>
                  <a:pt x="18288000" y="0"/>
                </a:moveTo>
                <a:lnTo>
                  <a:pt x="0" y="0"/>
                </a:lnTo>
                <a:lnTo>
                  <a:pt x="0" y="422452"/>
                </a:lnTo>
                <a:lnTo>
                  <a:pt x="18288000" y="422452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64"/>
          <p:cNvSpPr/>
          <p:nvPr/>
        </p:nvSpPr>
        <p:spPr>
          <a:xfrm>
            <a:off x="17570195" y="8327252"/>
            <a:ext cx="718185" cy="1941830"/>
          </a:xfrm>
          <a:custGeom>
            <a:avLst/>
            <a:gdLst/>
            <a:ahLst/>
            <a:cxnLst/>
            <a:rect l="l" t="t" r="r" b="b"/>
            <a:pathLst>
              <a:path w="718184" h="1941829" extrusionOk="0">
                <a:moveTo>
                  <a:pt x="717765" y="0"/>
                </a:moveTo>
                <a:lnTo>
                  <a:pt x="0" y="1941321"/>
                </a:lnTo>
                <a:lnTo>
                  <a:pt x="717765" y="1941321"/>
                </a:lnTo>
                <a:lnTo>
                  <a:pt x="717765" y="0"/>
                </a:lnTo>
                <a:close/>
              </a:path>
            </a:pathLst>
          </a:custGeom>
          <a:solidFill>
            <a:srgbClr val="FFA1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64"/>
          <p:cNvSpPr/>
          <p:nvPr/>
        </p:nvSpPr>
        <p:spPr>
          <a:xfrm>
            <a:off x="0" y="18427"/>
            <a:ext cx="701675" cy="1896745"/>
          </a:xfrm>
          <a:custGeom>
            <a:avLst/>
            <a:gdLst/>
            <a:ahLst/>
            <a:cxnLst/>
            <a:rect l="l" t="t" r="r" b="b"/>
            <a:pathLst>
              <a:path w="701675" h="1896745" extrusionOk="0">
                <a:moveTo>
                  <a:pt x="701243" y="0"/>
                </a:moveTo>
                <a:lnTo>
                  <a:pt x="0" y="0"/>
                </a:lnTo>
                <a:lnTo>
                  <a:pt x="0" y="1896668"/>
                </a:lnTo>
                <a:lnTo>
                  <a:pt x="701243" y="0"/>
                </a:lnTo>
                <a:close/>
              </a:path>
            </a:pathLst>
          </a:custGeom>
          <a:solidFill>
            <a:srgbClr val="FFA1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1" name="Google Shape;5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53371" y="8977141"/>
            <a:ext cx="3295938" cy="4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4"/>
          <p:cNvSpPr/>
          <p:nvPr/>
        </p:nvSpPr>
        <p:spPr>
          <a:xfrm>
            <a:off x="3761625" y="385445"/>
            <a:ext cx="10765155" cy="1136650"/>
          </a:xfrm>
          <a:custGeom>
            <a:avLst/>
            <a:gdLst/>
            <a:ahLst/>
            <a:cxnLst/>
            <a:rect l="l" t="t" r="r" b="b"/>
            <a:pathLst>
              <a:path w="10765155" h="1136650" extrusionOk="0">
                <a:moveTo>
                  <a:pt x="10196563" y="0"/>
                </a:moveTo>
                <a:lnTo>
                  <a:pt x="568261" y="0"/>
                </a:lnTo>
                <a:lnTo>
                  <a:pt x="519229" y="2085"/>
                </a:lnTo>
                <a:lnTo>
                  <a:pt x="471356" y="8229"/>
                </a:lnTo>
                <a:lnTo>
                  <a:pt x="424811" y="18261"/>
                </a:lnTo>
                <a:lnTo>
                  <a:pt x="379765" y="32009"/>
                </a:lnTo>
                <a:lnTo>
                  <a:pt x="336390" y="49303"/>
                </a:lnTo>
                <a:lnTo>
                  <a:pt x="294855" y="69973"/>
                </a:lnTo>
                <a:lnTo>
                  <a:pt x="255331" y="93849"/>
                </a:lnTo>
                <a:lnTo>
                  <a:pt x="217989" y="120759"/>
                </a:lnTo>
                <a:lnTo>
                  <a:pt x="182999" y="150533"/>
                </a:lnTo>
                <a:lnTo>
                  <a:pt x="150532" y="183001"/>
                </a:lnTo>
                <a:lnTo>
                  <a:pt x="120758" y="217991"/>
                </a:lnTo>
                <a:lnTo>
                  <a:pt x="93848" y="255334"/>
                </a:lnTo>
                <a:lnTo>
                  <a:pt x="69973" y="294859"/>
                </a:lnTo>
                <a:lnTo>
                  <a:pt x="49303" y="336395"/>
                </a:lnTo>
                <a:lnTo>
                  <a:pt x="32009" y="379772"/>
                </a:lnTo>
                <a:lnTo>
                  <a:pt x="18260" y="424818"/>
                </a:lnTo>
                <a:lnTo>
                  <a:pt x="8229" y="471365"/>
                </a:lnTo>
                <a:lnTo>
                  <a:pt x="2085" y="519240"/>
                </a:lnTo>
                <a:lnTo>
                  <a:pt x="0" y="568274"/>
                </a:lnTo>
                <a:lnTo>
                  <a:pt x="2085" y="617306"/>
                </a:lnTo>
                <a:lnTo>
                  <a:pt x="8229" y="665179"/>
                </a:lnTo>
                <a:lnTo>
                  <a:pt x="18260" y="711724"/>
                </a:lnTo>
                <a:lnTo>
                  <a:pt x="32009" y="756769"/>
                </a:lnTo>
                <a:lnTo>
                  <a:pt x="49303" y="800145"/>
                </a:lnTo>
                <a:lnTo>
                  <a:pt x="69973" y="841680"/>
                </a:lnTo>
                <a:lnTo>
                  <a:pt x="93848" y="881204"/>
                </a:lnTo>
                <a:lnTo>
                  <a:pt x="120758" y="918546"/>
                </a:lnTo>
                <a:lnTo>
                  <a:pt x="150532" y="953536"/>
                </a:lnTo>
                <a:lnTo>
                  <a:pt x="182999" y="986003"/>
                </a:lnTo>
                <a:lnTo>
                  <a:pt x="217989" y="1015777"/>
                </a:lnTo>
                <a:lnTo>
                  <a:pt x="255331" y="1042686"/>
                </a:lnTo>
                <a:lnTo>
                  <a:pt x="294855" y="1066562"/>
                </a:lnTo>
                <a:lnTo>
                  <a:pt x="336390" y="1087232"/>
                </a:lnTo>
                <a:lnTo>
                  <a:pt x="379765" y="1104526"/>
                </a:lnTo>
                <a:lnTo>
                  <a:pt x="424811" y="1118274"/>
                </a:lnTo>
                <a:lnTo>
                  <a:pt x="471356" y="1128305"/>
                </a:lnTo>
                <a:lnTo>
                  <a:pt x="519229" y="1134449"/>
                </a:lnTo>
                <a:lnTo>
                  <a:pt x="568261" y="1136535"/>
                </a:lnTo>
                <a:lnTo>
                  <a:pt x="10196563" y="1136535"/>
                </a:lnTo>
                <a:lnTo>
                  <a:pt x="10245595" y="1134449"/>
                </a:lnTo>
                <a:lnTo>
                  <a:pt x="10293468" y="1128305"/>
                </a:lnTo>
                <a:lnTo>
                  <a:pt x="10340013" y="1118274"/>
                </a:lnTo>
                <a:lnTo>
                  <a:pt x="10385058" y="1104526"/>
                </a:lnTo>
                <a:lnTo>
                  <a:pt x="10428434" y="1087232"/>
                </a:lnTo>
                <a:lnTo>
                  <a:pt x="10469969" y="1066562"/>
                </a:lnTo>
                <a:lnTo>
                  <a:pt x="10509493" y="1042686"/>
                </a:lnTo>
                <a:lnTo>
                  <a:pt x="10546835" y="1015777"/>
                </a:lnTo>
                <a:lnTo>
                  <a:pt x="10581825" y="986003"/>
                </a:lnTo>
                <a:lnTo>
                  <a:pt x="10614292" y="953536"/>
                </a:lnTo>
                <a:lnTo>
                  <a:pt x="10644066" y="918546"/>
                </a:lnTo>
                <a:lnTo>
                  <a:pt x="10670975" y="881204"/>
                </a:lnTo>
                <a:lnTo>
                  <a:pt x="10694851" y="841680"/>
                </a:lnTo>
                <a:lnTo>
                  <a:pt x="10715521" y="800145"/>
                </a:lnTo>
                <a:lnTo>
                  <a:pt x="10732815" y="756769"/>
                </a:lnTo>
                <a:lnTo>
                  <a:pt x="10746563" y="711724"/>
                </a:lnTo>
                <a:lnTo>
                  <a:pt x="10756595" y="665179"/>
                </a:lnTo>
                <a:lnTo>
                  <a:pt x="10762738" y="617306"/>
                </a:lnTo>
                <a:lnTo>
                  <a:pt x="10764824" y="568274"/>
                </a:lnTo>
                <a:lnTo>
                  <a:pt x="10762738" y="519240"/>
                </a:lnTo>
                <a:lnTo>
                  <a:pt x="10756595" y="471365"/>
                </a:lnTo>
                <a:lnTo>
                  <a:pt x="10746563" y="424818"/>
                </a:lnTo>
                <a:lnTo>
                  <a:pt x="10732815" y="379772"/>
                </a:lnTo>
                <a:lnTo>
                  <a:pt x="10715521" y="336395"/>
                </a:lnTo>
                <a:lnTo>
                  <a:pt x="10694851" y="294859"/>
                </a:lnTo>
                <a:lnTo>
                  <a:pt x="10670975" y="255334"/>
                </a:lnTo>
                <a:lnTo>
                  <a:pt x="10644066" y="217991"/>
                </a:lnTo>
                <a:lnTo>
                  <a:pt x="10614292" y="183001"/>
                </a:lnTo>
                <a:lnTo>
                  <a:pt x="10581825" y="150533"/>
                </a:lnTo>
                <a:lnTo>
                  <a:pt x="10546835" y="120759"/>
                </a:lnTo>
                <a:lnTo>
                  <a:pt x="10509493" y="93849"/>
                </a:lnTo>
                <a:lnTo>
                  <a:pt x="10469969" y="69973"/>
                </a:lnTo>
                <a:lnTo>
                  <a:pt x="10428434" y="49303"/>
                </a:lnTo>
                <a:lnTo>
                  <a:pt x="10385058" y="32009"/>
                </a:lnTo>
                <a:lnTo>
                  <a:pt x="10340013" y="18261"/>
                </a:lnTo>
                <a:lnTo>
                  <a:pt x="10293468" y="8229"/>
                </a:lnTo>
                <a:lnTo>
                  <a:pt x="10245595" y="2085"/>
                </a:lnTo>
                <a:lnTo>
                  <a:pt x="10196563" y="0"/>
                </a:lnTo>
                <a:close/>
              </a:path>
            </a:pathLst>
          </a:custGeom>
          <a:solidFill>
            <a:srgbClr val="001F5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64"/>
          <p:cNvSpPr txBox="1">
            <a:spLocks noGrp="1"/>
          </p:cNvSpPr>
          <p:nvPr>
            <p:ph type="title"/>
          </p:nvPr>
        </p:nvSpPr>
        <p:spPr>
          <a:xfrm>
            <a:off x="10963790" y="4328905"/>
            <a:ext cx="139255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>
                <a:solidFill>
                  <a:srgbClr val="05246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4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4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title"/>
          </p:nvPr>
        </p:nvSpPr>
        <p:spPr>
          <a:xfrm>
            <a:off x="10963790" y="4328905"/>
            <a:ext cx="1392554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500" b="0" i="0" u="none" strike="noStrike" cap="none">
                <a:solidFill>
                  <a:srgbClr val="05246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nde.gov.br/pdde/brasilcidadao.do?operation=login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fnde.oficial/" TargetMode="External"/><Relationship Id="rId13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hyperlink" Target="https://www.facebook.com/fnde.educacao/?locale=pt_BR" TargetMode="Externa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x.com/fndeoficial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hyperlink" Target="https://www.youtube.com/FNDEMEC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jpg"/><Relationship Id="rId7" Type="http://schemas.openxmlformats.org/officeDocument/2006/relationships/hyperlink" Target="https://www.ufrgs.br/cecampe-sul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proexc.ufu.br/cecampesudeste" TargetMode="External"/><Relationship Id="rId5" Type="http://schemas.openxmlformats.org/officeDocument/2006/relationships/hyperlink" Target="https://www.cecampe.ufpb.br/" TargetMode="External"/><Relationship Id="rId4" Type="http://schemas.openxmlformats.org/officeDocument/2006/relationships/hyperlink" Target="https://cecampenorte.ufpa.br/" TargetMode="External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hyperlink" Target="https://www.gov.br/fnde/pt-br/acesso-a-informacao/acoes-e-programas/programas/pdde" TargetMode="Externa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www.fnde.gov.br/pddeinfo/pddeinfo/escola/consultar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www.gov.br/pt-br/servicos/protocolar-documentos-junto-ao-fnde%C2%A0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fnde/pt-br/acesso-a-informacao/acoes-e-programas/programas/pdde/media-pdde/area-para-gestores/bb-gestao-agil/GuiaBBGestogil.pdf" TargetMode="External"/><Relationship Id="rId3" Type="http://schemas.openxmlformats.org/officeDocument/2006/relationships/image" Target="../media/image10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gov.br/fnde/pt-br/acesso-a-informacao/acoes-e-programas/programas/pdde/media-pdde/manuais/GuiadeExecuodosRecursosdoPDDE.Verso2023.28.09.2023.pdf" TargetMode="External"/><Relationship Id="rId5" Type="http://schemas.openxmlformats.org/officeDocument/2006/relationships/image" Target="../media/image62.png"/><Relationship Id="rId10" Type="http://schemas.openxmlformats.org/officeDocument/2006/relationships/image" Target="../media/image12.png"/><Relationship Id="rId4" Type="http://schemas.openxmlformats.org/officeDocument/2006/relationships/hyperlink" Target="https://www.gov.br/fnde/pt-br/acesso-a-informacao/acoes-e-programas/programas/pdde/media-pdde/manuais/diagramcao_pdde_final.pdf" TargetMode="External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hyperlink" Target="https://www.gov.br/fnde/pt-br" TargetMode="External"/><Relationship Id="rId4" Type="http://schemas.openxmlformats.org/officeDocument/2006/relationships/hyperlink" Target="mailto:pdde@fnde.gov.b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4" y="0"/>
            <a:ext cx="18276316" cy="1026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"/>
          <p:cNvSpPr txBox="1"/>
          <p:nvPr/>
        </p:nvSpPr>
        <p:spPr>
          <a:xfrm>
            <a:off x="914400" y="5753100"/>
            <a:ext cx="6324600" cy="2319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2C50"/>
                </a:solidFill>
                <a:latin typeface="Arial"/>
                <a:ea typeface="Arial"/>
                <a:cs typeface="Arial"/>
                <a:sym typeface="Arial"/>
              </a:rPr>
              <a:t>Amanda Vargas Maia</a:t>
            </a:r>
            <a:endParaRPr sz="2800">
              <a:solidFill>
                <a:srgbClr val="002C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2C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2C50"/>
                </a:solidFill>
                <a:latin typeface="Arial"/>
                <a:ea typeface="Arial"/>
                <a:cs typeface="Arial"/>
                <a:sym typeface="Arial"/>
              </a:rPr>
              <a:t>Coordenadora de Planejamento, Adesão e Execução do PDDE - CODDE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1056017" y="5551817"/>
            <a:ext cx="3587750" cy="64135"/>
          </a:xfrm>
          <a:custGeom>
            <a:avLst/>
            <a:gdLst/>
            <a:ahLst/>
            <a:cxnLst/>
            <a:rect l="l" t="t" r="r" b="b"/>
            <a:pathLst>
              <a:path w="3587750" h="64135" extrusionOk="0">
                <a:moveTo>
                  <a:pt x="3587597" y="0"/>
                </a:moveTo>
                <a:lnTo>
                  <a:pt x="0" y="0"/>
                </a:lnTo>
                <a:lnTo>
                  <a:pt x="0" y="63792"/>
                </a:lnTo>
                <a:lnTo>
                  <a:pt x="3587597" y="63792"/>
                </a:lnTo>
                <a:lnTo>
                  <a:pt x="3587597" y="0"/>
                </a:lnTo>
                <a:close/>
              </a:path>
            </a:pathLst>
          </a:custGeom>
          <a:solidFill>
            <a:srgbClr val="F592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2"/>
          <p:cNvSpPr/>
          <p:nvPr/>
        </p:nvSpPr>
        <p:spPr>
          <a:xfrm>
            <a:off x="262650" y="8072975"/>
            <a:ext cx="6332700" cy="1155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500" y="8302800"/>
            <a:ext cx="4953000" cy="6953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1981200" y="282601"/>
            <a:ext cx="14781586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PDDE BRASIL  - 2025 </a:t>
            </a:r>
            <a:endParaRPr/>
          </a:p>
        </p:txBody>
      </p:sp>
      <p:pic>
        <p:nvPicPr>
          <p:cNvPr id="287" name="Google Shape;2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8088" y="1833377"/>
            <a:ext cx="14644224" cy="72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"/>
          <p:cNvSpPr txBox="1"/>
          <p:nvPr/>
        </p:nvSpPr>
        <p:spPr>
          <a:xfrm>
            <a:off x="76200" y="9610384"/>
            <a:ext cx="9144000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>
                <a:latin typeface="Arial"/>
                <a:ea typeface="Arial"/>
                <a:cs typeface="Arial"/>
                <a:sym typeface="Arial"/>
              </a:rPr>
              <a:t>Fonte: PDDE Info (Data de acesso:12/08/2025)</a:t>
            </a:r>
            <a:endParaRPr/>
          </a:p>
        </p:txBody>
      </p:sp>
      <p:sp>
        <p:nvSpPr>
          <p:cNvPr id="289" name="Google Shape;289;p11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1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11774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2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6" name="Google Shape;296;p12"/>
          <p:cNvGraphicFramePr/>
          <p:nvPr/>
        </p:nvGraphicFramePr>
        <p:xfrm>
          <a:off x="2057400" y="598776"/>
          <a:ext cx="14439900" cy="8123670"/>
        </p:xfrm>
        <a:graphic>
          <a:graphicData uri="http://schemas.openxmlformats.org/drawingml/2006/table">
            <a:tbl>
              <a:tblPr firstRow="1" bandRow="1">
                <a:noFill/>
                <a:tableStyleId>{63185400-53AD-4EB4-A898-0AD92DD15A5C}</a:tableStyleId>
              </a:tblPr>
              <a:tblGrid>
                <a:gridCol w="513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700"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600" u="none" strike="noStrike" cap="none"/>
                        <a:t>CÁLCULO DO PDDE</a:t>
                      </a:r>
                      <a:endParaRPr sz="3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00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800"/>
                        <a:buFont typeface="Calibri"/>
                        <a:buNone/>
                      </a:pPr>
                      <a:r>
                        <a:rPr lang="pt-BR" sz="2800" b="1" u="none" strike="noStrike" cap="none"/>
                        <a:t>VALOR TOTAL = VALOR FIXO +  VALOR  VARIÁVEL</a:t>
                      </a:r>
                      <a:endParaRPr sz="16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0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VALOR FIXO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VALOR VARIÁVEL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TIPO DE ESCOLA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REPASSE ANUAL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ESPECIFICAÇÃO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u="none" strike="noStrike" cap="none"/>
                        <a:t>PER CAPITA (R$)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alibri"/>
                        <a:buNone/>
                      </a:pPr>
                      <a:r>
                        <a:rPr lang="pt-BR" sz="2400" u="none" strike="noStrike" cap="none"/>
                        <a:t>Pública; da educação básica, especial e bilíngue de surdos; urbana; </a:t>
                      </a:r>
                      <a:r>
                        <a:rPr lang="pt-BR" sz="2400" b="1" u="none" strike="noStrike" cap="none"/>
                        <a:t>com UEx 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3200"/>
                        <a:buFont typeface="Calibri"/>
                        <a:buNone/>
                      </a:pPr>
                      <a:r>
                        <a:rPr lang="pt-BR" sz="3200" b="1" u="none" strike="noStrike" cap="none"/>
                        <a:t>R$ 1.850,00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>
                          <a:solidFill>
                            <a:srgbClr val="000000"/>
                          </a:solidFill>
                        </a:rPr>
                        <a:t>Alunos de escola Pública Urbana ou Rural com UEx 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Calibri"/>
                        <a:buNone/>
                      </a:pPr>
                      <a:r>
                        <a:rPr lang="pt-BR" sz="3200" b="1">
                          <a:solidFill>
                            <a:srgbClr val="000000"/>
                          </a:solidFill>
                        </a:rPr>
                        <a:t>R$20,00</a:t>
                      </a:r>
                      <a:endParaRPr sz="3200" b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alibri"/>
                        <a:buNone/>
                      </a:pPr>
                      <a:r>
                        <a:rPr lang="pt-BR" sz="2400"/>
                        <a:t>Pública; da educação básica, especial e bilíngue de surdos; rural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3200"/>
                        <a:buFont typeface="Calibri"/>
                        <a:buNone/>
                      </a:pPr>
                      <a:r>
                        <a:rPr lang="pt-BR" sz="3200" b="1"/>
                        <a:t>R$ 5.550,00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>
                          <a:solidFill>
                            <a:srgbClr val="000000"/>
                          </a:solidFill>
                        </a:rPr>
                        <a:t>Alunos de Escola privada de educação especial  e Bilíngue de surdos 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Calibri"/>
                        <a:buNone/>
                      </a:pPr>
                      <a:r>
                        <a:rPr lang="pt-BR" sz="3200" b="1">
                          <a:solidFill>
                            <a:srgbClr val="000000"/>
                          </a:solidFill>
                        </a:rPr>
                        <a:t>R$ 60,00</a:t>
                      </a:r>
                      <a:endParaRPr sz="3200" b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5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alibri"/>
                        <a:buNone/>
                      </a:pPr>
                      <a:r>
                        <a:rPr lang="pt-BR" sz="2400"/>
                        <a:t>Pública; da educação básica; indígena e quilombola; </a:t>
                      </a:r>
                      <a:r>
                        <a:rPr lang="pt-BR" sz="2400" b="1"/>
                        <a:t>com UEx </a:t>
                      </a:r>
                      <a:endParaRPr sz="2000" b="1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3200"/>
                        <a:buFont typeface="Calibri"/>
                        <a:buNone/>
                      </a:pPr>
                      <a:r>
                        <a:rPr lang="pt-BR" sz="3200" b="1"/>
                        <a:t>R$ 5.550,00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>
                          <a:solidFill>
                            <a:srgbClr val="000000"/>
                          </a:solidFill>
                        </a:rPr>
                        <a:t>Alunos de Escola urbana sem UEx 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Calibri"/>
                        <a:buNone/>
                      </a:pPr>
                      <a:r>
                        <a:rPr lang="pt-BR" sz="3200" b="1">
                          <a:solidFill>
                            <a:srgbClr val="000000"/>
                          </a:solidFill>
                        </a:rPr>
                        <a:t>R$ 40,00</a:t>
                      </a:r>
                      <a:endParaRPr sz="3200" b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76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Font typeface="Calibri"/>
                        <a:buNone/>
                      </a:pPr>
                      <a:r>
                        <a:rPr lang="pt-BR" sz="2400"/>
                        <a:t>Privada; de educação especial e bilíngue de surdos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3200"/>
                        <a:buFont typeface="Calibri"/>
                        <a:buNone/>
                      </a:pPr>
                      <a:r>
                        <a:rPr lang="pt-BR" sz="3200" b="1"/>
                        <a:t>R$ 1.850,00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pt-BR" sz="2400">
                          <a:solidFill>
                            <a:srgbClr val="000000"/>
                          </a:solidFill>
                        </a:rPr>
                        <a:t>Alunos da Educação Especial em Escola Pública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Calibri"/>
                        <a:buNone/>
                      </a:pPr>
                      <a:r>
                        <a:rPr lang="pt-BR" sz="3200" b="1">
                          <a:solidFill>
                            <a:srgbClr val="000000"/>
                          </a:solidFill>
                        </a:rPr>
                        <a:t>R$ 100,00</a:t>
                      </a:r>
                      <a:endParaRPr sz="3200" b="1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897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/>
                        <a:t>Alunos de Escola Pública com  Atendimento Educacional Especializado  (AEE) 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Calibri"/>
                        <a:buNone/>
                      </a:pPr>
                      <a:r>
                        <a:rPr lang="pt-BR" sz="3200" b="1">
                          <a:solidFill>
                            <a:srgbClr val="000000"/>
                          </a:solidFill>
                        </a:rPr>
                        <a:t>R$ 20,00</a:t>
                      </a:r>
                      <a:endParaRPr sz="3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97" name="Google Shape;297;p12"/>
          <p:cNvSpPr txBox="1"/>
          <p:nvPr/>
        </p:nvSpPr>
        <p:spPr>
          <a:xfrm>
            <a:off x="12039600" y="8684296"/>
            <a:ext cx="9144000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>
                <a:latin typeface="Arial"/>
                <a:ea typeface="Arial"/>
                <a:cs typeface="Arial"/>
                <a:sym typeface="Arial"/>
              </a:rPr>
              <a:t>Fonte: Resolução nº 15, de 16 de setembro de 2021</a:t>
            </a:r>
            <a:endParaRPr/>
          </a:p>
        </p:txBody>
      </p:sp>
      <p:sp>
        <p:nvSpPr>
          <p:cNvPr id="298" name="Google Shape;298;p12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12" title="TrincaGovernoSet2025_Branc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3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491200" cy="104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3"/>
          <p:cNvSpPr txBox="1"/>
          <p:nvPr/>
        </p:nvSpPr>
        <p:spPr>
          <a:xfrm>
            <a:off x="259307" y="189207"/>
            <a:ext cx="18028692" cy="2056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UNIDADES EXECUTORAS E </a:t>
            </a:r>
            <a:endParaRPr dirty="0"/>
          </a:p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ENTIDADES EXECUTORAS </a:t>
            </a:r>
            <a:endParaRPr sz="5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3"/>
          <p:cNvGrpSpPr/>
          <p:nvPr/>
        </p:nvGrpSpPr>
        <p:grpSpPr>
          <a:xfrm>
            <a:off x="994562" y="2247249"/>
            <a:ext cx="16222674" cy="2592100"/>
            <a:chOff x="3962" y="1294749"/>
            <a:chExt cx="16222674" cy="2592100"/>
          </a:xfrm>
        </p:grpSpPr>
        <p:sp>
          <p:nvSpPr>
            <p:cNvPr id="307" name="Google Shape;307;p13"/>
            <p:cNvSpPr/>
            <p:nvPr/>
          </p:nvSpPr>
          <p:spPr>
            <a:xfrm>
              <a:off x="11994635" y="3303313"/>
              <a:ext cx="7053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7762633" y="3303313"/>
              <a:ext cx="7053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3530631" y="2590800"/>
              <a:ext cx="705333" cy="7582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1994635" y="1786846"/>
              <a:ext cx="7053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7762633" y="1786846"/>
              <a:ext cx="7053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3530631" y="1832566"/>
              <a:ext cx="705333" cy="7582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3962" y="2052983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 txBox="1"/>
            <p:nvPr/>
          </p:nvSpPr>
          <p:spPr>
            <a:xfrm>
              <a:off x="3962" y="2052983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Porte                               da Escola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4235964" y="1294749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 txBox="1"/>
            <p:nvPr/>
          </p:nvSpPr>
          <p:spPr>
            <a:xfrm>
              <a:off x="4235964" y="1294749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+ 50 alunos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8467966" y="1294749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 txBox="1"/>
            <p:nvPr/>
          </p:nvSpPr>
          <p:spPr>
            <a:xfrm>
              <a:off x="8467966" y="1294749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Obrigação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12699968" y="1294749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12699968" y="1294749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Ter UEx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235964" y="2811216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 txBox="1"/>
            <p:nvPr/>
          </p:nvSpPr>
          <p:spPr>
            <a:xfrm>
              <a:off x="4235964" y="2811216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Até 50 alunos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8467966" y="2811216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 txBox="1"/>
            <p:nvPr/>
          </p:nvSpPr>
          <p:spPr>
            <a:xfrm>
              <a:off x="8467966" y="2811216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Recomendação</a:t>
              </a:r>
              <a:endParaRPr sz="3700">
                <a:solidFill>
                  <a:schemeClr val="lt1"/>
                </a:solidFill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2699968" y="2811216"/>
              <a:ext cx="3526668" cy="1075633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 txBox="1"/>
            <p:nvPr/>
          </p:nvSpPr>
          <p:spPr>
            <a:xfrm>
              <a:off x="12699968" y="2811216"/>
              <a:ext cx="3526668" cy="1075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475" tIns="23475" rIns="23475" bIns="234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Arial"/>
                <a:buNone/>
              </a:pPr>
              <a:r>
                <a:rPr lang="pt-BR" sz="3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Ter UEx</a:t>
              </a:r>
              <a:endParaRPr/>
            </a:p>
          </p:txBody>
        </p:sp>
      </p:grpSp>
      <p:sp>
        <p:nvSpPr>
          <p:cNvPr id="327" name="Google Shape;327;p13"/>
          <p:cNvSpPr/>
          <p:nvPr/>
        </p:nvSpPr>
        <p:spPr>
          <a:xfrm>
            <a:off x="12867925" y="9133800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3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68486" y="936324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329" name="Google Shape;329;p13"/>
          <p:cNvGrpSpPr/>
          <p:nvPr/>
        </p:nvGrpSpPr>
        <p:grpSpPr>
          <a:xfrm>
            <a:off x="994674" y="5279248"/>
            <a:ext cx="16679651" cy="4224303"/>
            <a:chOff x="4074" y="288148"/>
            <a:chExt cx="16679651" cy="4224303"/>
          </a:xfrm>
        </p:grpSpPr>
        <p:sp>
          <p:nvSpPr>
            <p:cNvPr id="330" name="Google Shape;330;p13"/>
            <p:cNvSpPr/>
            <p:nvPr/>
          </p:nvSpPr>
          <p:spPr>
            <a:xfrm>
              <a:off x="7981298" y="2400300"/>
              <a:ext cx="725202" cy="15591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12332512" y="2354580"/>
              <a:ext cx="72520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7981298" y="2354580"/>
              <a:ext cx="72520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12332512" y="795395"/>
              <a:ext cx="72520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7981298" y="841115"/>
              <a:ext cx="725202" cy="15591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3630085" y="2354580"/>
              <a:ext cx="72520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074" y="1847333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 txBox="1"/>
            <p:nvPr/>
          </p:nvSpPr>
          <p:spPr>
            <a:xfrm>
              <a:off x="4074" y="1847333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Até 50 alunos Sem UEx</a:t>
              </a:r>
              <a:endParaRPr sz="3800">
                <a:solidFill>
                  <a:schemeClr val="lt1"/>
                </a:solidFill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4355287" y="1847333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 txBox="1"/>
            <p:nvPr/>
          </p:nvSpPr>
          <p:spPr>
            <a:xfrm>
              <a:off x="4355287" y="1847333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EEx é a executora</a:t>
              </a:r>
              <a:endParaRPr sz="3800">
                <a:solidFill>
                  <a:schemeClr val="lt1"/>
                </a:solidFill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8706501" y="288148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 txBox="1"/>
            <p:nvPr/>
          </p:nvSpPr>
          <p:spPr>
            <a:xfrm>
              <a:off x="8706501" y="288148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apenas o Valor variável</a:t>
              </a:r>
              <a:endParaRPr sz="3800">
                <a:solidFill>
                  <a:schemeClr val="lt1"/>
                </a:solidFill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3057714" y="288148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 txBox="1"/>
            <p:nvPr/>
          </p:nvSpPr>
          <p:spPr>
            <a:xfrm>
              <a:off x="13057714" y="288148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Não recebe o Fixo</a:t>
              </a: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8706501" y="1847333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 txBox="1"/>
            <p:nvPr/>
          </p:nvSpPr>
          <p:spPr>
            <a:xfrm>
              <a:off x="8706501" y="1847333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apenas o Custeio</a:t>
              </a:r>
              <a:endParaRPr sz="3800">
                <a:solidFill>
                  <a:schemeClr val="lt1"/>
                </a:solidFill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13057714" y="1847333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 txBox="1"/>
            <p:nvPr/>
          </p:nvSpPr>
          <p:spPr>
            <a:xfrm>
              <a:off x="13057714" y="1847333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Não recebe Capital</a:t>
              </a: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8706501" y="3406518"/>
              <a:ext cx="3626011" cy="1105933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 txBox="1"/>
            <p:nvPr/>
          </p:nvSpPr>
          <p:spPr>
            <a:xfrm>
              <a:off x="8706501" y="3406518"/>
              <a:ext cx="3626011" cy="1105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25" tIns="24125" rIns="24125" bIns="241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Arial"/>
                <a:buNone/>
              </a:pPr>
              <a:r>
                <a:rPr lang="pt-BR" sz="3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Não recebe Ação Integrada</a:t>
              </a:r>
              <a:endParaRPr sz="3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4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4"/>
          <p:cNvSpPr txBox="1"/>
          <p:nvPr/>
        </p:nvSpPr>
        <p:spPr>
          <a:xfrm>
            <a:off x="2059673" y="396210"/>
            <a:ext cx="14016251" cy="13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ESCOLAS COM ATÉ 50 ALUNOS</a:t>
            </a:r>
            <a:endParaRPr dirty="0"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91566" y="2624992"/>
            <a:ext cx="17952466" cy="5602407"/>
            <a:chOff x="15366" y="1411900"/>
            <a:chExt cx="17952466" cy="5602407"/>
          </a:xfrm>
        </p:grpSpPr>
        <p:sp>
          <p:nvSpPr>
            <p:cNvPr id="357" name="Google Shape;357;p14"/>
            <p:cNvSpPr/>
            <p:nvPr/>
          </p:nvSpPr>
          <p:spPr>
            <a:xfrm>
              <a:off x="10539226" y="5876802"/>
              <a:ext cx="619050" cy="6654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0539226" y="5211323"/>
              <a:ext cx="619050" cy="6654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6824922" y="3880364"/>
              <a:ext cx="619050" cy="1996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6824922" y="3880364"/>
              <a:ext cx="619050" cy="6654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14253529" y="3169164"/>
              <a:ext cx="619050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10539226" y="3169164"/>
              <a:ext cx="619050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6824922" y="3214884"/>
              <a:ext cx="619050" cy="6654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10539226" y="1838206"/>
              <a:ext cx="619050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6824922" y="1883926"/>
              <a:ext cx="619050" cy="19964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3110619" y="3834644"/>
              <a:ext cx="619050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15366" y="3408338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 txBox="1"/>
            <p:nvPr/>
          </p:nvSpPr>
          <p:spPr>
            <a:xfrm>
              <a:off x="15366" y="3408338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Até 50 alunos</a:t>
              </a:r>
              <a:endParaRPr sz="3200">
                <a:solidFill>
                  <a:schemeClr val="lt1"/>
                </a:solidFill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3729670" y="3408338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 txBox="1"/>
            <p:nvPr/>
          </p:nvSpPr>
          <p:spPr>
            <a:xfrm>
              <a:off x="3729670" y="3408338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 UEx</a:t>
              </a:r>
              <a:endParaRPr sz="3200">
                <a:solidFill>
                  <a:schemeClr val="lt1"/>
                </a:solidFill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443973" y="1411900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 txBox="1"/>
            <p:nvPr/>
          </p:nvSpPr>
          <p:spPr>
            <a:xfrm>
              <a:off x="7443973" y="1411900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o Valor Variável</a:t>
              </a:r>
              <a:endParaRPr sz="3200">
                <a:solidFill>
                  <a:schemeClr val="lt1"/>
                </a:solidFill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11158277" y="1411900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 txBox="1"/>
            <p:nvPr/>
          </p:nvSpPr>
          <p:spPr>
            <a:xfrm>
              <a:off x="11158277" y="1411900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Por aluno</a:t>
              </a: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43973" y="2742858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 txBox="1"/>
            <p:nvPr/>
          </p:nvSpPr>
          <p:spPr>
            <a:xfrm>
              <a:off x="7443973" y="2742858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o Fixo</a:t>
              </a: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11158277" y="2742858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 txBox="1"/>
            <p:nvPr/>
          </p:nvSpPr>
          <p:spPr>
            <a:xfrm>
              <a:off x="11158277" y="2742858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Quilombola, Indígena e Rural</a:t>
              </a: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14872580" y="2742858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 txBox="1"/>
            <p:nvPr/>
          </p:nvSpPr>
          <p:spPr>
            <a:xfrm>
              <a:off x="14872580" y="2742858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R$ 5.550</a:t>
              </a: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7443973" y="4073817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 txBox="1"/>
            <p:nvPr/>
          </p:nvSpPr>
          <p:spPr>
            <a:xfrm>
              <a:off x="7443973" y="4073817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Custeio e Capital</a:t>
              </a:r>
              <a:endParaRPr sz="3200">
                <a:solidFill>
                  <a:schemeClr val="lt1"/>
                </a:solidFill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7443973" y="5404776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 txBox="1"/>
            <p:nvPr/>
          </p:nvSpPr>
          <p:spPr>
            <a:xfrm>
              <a:off x="7443973" y="5404776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Recebe Ações Integradas</a:t>
              </a:r>
              <a:endParaRPr sz="3200">
                <a:solidFill>
                  <a:schemeClr val="lt1"/>
                </a:solidFill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11158277" y="4739296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 txBox="1"/>
            <p:nvPr/>
          </p:nvSpPr>
          <p:spPr>
            <a:xfrm>
              <a:off x="11158277" y="4739296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PDDE Qualidade</a:t>
              </a: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11158277" y="6070255"/>
              <a:ext cx="3095252" cy="944052"/>
            </a:xfrm>
            <a:prstGeom prst="rect">
              <a:avLst/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 txBox="1"/>
            <p:nvPr/>
          </p:nvSpPr>
          <p:spPr>
            <a:xfrm>
              <a:off x="11158277" y="6070255"/>
              <a:ext cx="3095252" cy="944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PDDE Equidade</a:t>
              </a:r>
              <a:endParaRPr/>
            </a:p>
          </p:txBody>
        </p:sp>
      </p:grpSp>
      <p:sp>
        <p:nvSpPr>
          <p:cNvPr id="389" name="Google Shape;389;p14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4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62386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5"/>
          <p:cNvSpPr txBox="1"/>
          <p:nvPr/>
        </p:nvSpPr>
        <p:spPr>
          <a:xfrm>
            <a:off x="614149" y="552200"/>
            <a:ext cx="17059701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QUE UTILIZAR OS RECURSOS?</a:t>
            </a:r>
            <a:endParaRPr sz="1200" dirty="0"/>
          </a:p>
        </p:txBody>
      </p:sp>
      <p:pic>
        <p:nvPicPr>
          <p:cNvPr id="397" name="Google Shape;39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2781300"/>
            <a:ext cx="16268064" cy="649547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15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6"/>
          <p:cNvSpPr txBox="1"/>
          <p:nvPr/>
        </p:nvSpPr>
        <p:spPr>
          <a:xfrm>
            <a:off x="2487304" y="463885"/>
            <a:ext cx="14020799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AÇÕES INTEGRADAS</a:t>
            </a:r>
            <a:endParaRPr dirty="0"/>
          </a:p>
        </p:txBody>
      </p:sp>
      <p:sp>
        <p:nvSpPr>
          <p:cNvPr id="406" name="Google Shape;406;p16"/>
          <p:cNvSpPr txBox="1"/>
          <p:nvPr/>
        </p:nvSpPr>
        <p:spPr>
          <a:xfrm>
            <a:off x="342900" y="2171700"/>
            <a:ext cx="17602200" cy="714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Consistem em repasses anuais vinculados à execução de políticas públicas geridas pelas seguintes secretarias do Ministério da Educação:</a:t>
            </a:r>
            <a:endParaRPr/>
          </a:p>
          <a:p>
            <a:pPr marL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3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Char char="•"/>
            </a:pPr>
            <a:r>
              <a:rPr lang="pt-BR" sz="40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Secretaria de Educação Básica (SEB)</a:t>
            </a:r>
            <a:endParaRPr/>
          </a:p>
          <a:p>
            <a:pPr marL="571500" lvl="3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Char char="•"/>
            </a:pPr>
            <a:r>
              <a:rPr lang="pt-BR" sz="40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Secretaria de Educação Continuada, Alfabetização, Diversidade e Inclusão (Secadi)</a:t>
            </a: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3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Diferentemente do PDDE Básico, as Ações Integradas possuem finalidades específicas e seus recursos devem ser utilizados exclusivamente para esses fins.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16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7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17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416" name="Google Shape;416;p17"/>
          <p:cNvSpPr txBox="1"/>
          <p:nvPr/>
        </p:nvSpPr>
        <p:spPr>
          <a:xfrm>
            <a:off x="4419600" y="555544"/>
            <a:ext cx="10653571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AÇÕES INTEGRADAS</a:t>
            </a:r>
            <a:endParaRPr/>
          </a:p>
        </p:txBody>
      </p:sp>
      <p:grpSp>
        <p:nvGrpSpPr>
          <p:cNvPr id="417" name="Google Shape;417;p17"/>
          <p:cNvGrpSpPr/>
          <p:nvPr/>
        </p:nvGrpSpPr>
        <p:grpSpPr>
          <a:xfrm>
            <a:off x="2786851" y="2451840"/>
            <a:ext cx="13514397" cy="6886811"/>
            <a:chOff x="5551" y="96822"/>
            <a:chExt cx="13514397" cy="6886811"/>
          </a:xfrm>
        </p:grpSpPr>
        <p:sp>
          <p:nvSpPr>
            <p:cNvPr id="418" name="Google Shape;418;p17"/>
            <p:cNvSpPr/>
            <p:nvPr/>
          </p:nvSpPr>
          <p:spPr>
            <a:xfrm>
              <a:off x="5551" y="96822"/>
              <a:ext cx="6001763" cy="4480189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EEECE0">
                <a:alpha val="89803"/>
              </a:srgbClr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 txBox="1"/>
            <p:nvPr/>
          </p:nvSpPr>
          <p:spPr>
            <a:xfrm>
              <a:off x="110527" y="201798"/>
              <a:ext cx="5791811" cy="4375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121900" rIns="40625" bIns="40625" anchor="t" anchorCtr="0">
              <a:noAutofit/>
            </a:bodyPr>
            <a:lstStyle/>
            <a:p>
              <a:pPr marL="28575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3200" dirty="0">
                  <a:latin typeface="Calibri"/>
                  <a:ea typeface="Calibri"/>
                  <a:cs typeface="Calibri"/>
                  <a:sym typeface="Calibri"/>
                </a:rPr>
                <a:t>PDDE Água, Esgotamento Sanitário e Infraestrutura nas Escolas do Campo, Indígenas e Quilombolas</a:t>
              </a:r>
              <a:endParaRPr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24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3200" dirty="0">
                  <a:latin typeface="Calibri"/>
                  <a:ea typeface="Calibri"/>
                  <a:cs typeface="Calibri"/>
                  <a:sym typeface="Calibri"/>
                </a:rPr>
                <a:t>Sala de Recursos Multifuncionais</a:t>
              </a:r>
              <a:endParaRPr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24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3200" dirty="0">
                  <a:latin typeface="Calibri"/>
                  <a:ea typeface="Calibri"/>
                  <a:cs typeface="Calibri"/>
                  <a:sym typeface="Calibri"/>
                </a:rPr>
                <a:t>PDDE Diversidades.	</a:t>
              </a:r>
              <a:br>
                <a:rPr lang="pt-BR" sz="3200" dirty="0">
                  <a:latin typeface="Calibri"/>
                  <a:ea typeface="Calibri"/>
                  <a:cs typeface="Calibri"/>
                  <a:sym typeface="Calibri"/>
                </a:rPr>
              </a:br>
              <a:endParaRPr sz="3200" dirty="0"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5551" y="4577012"/>
              <a:ext cx="6001763" cy="1926481"/>
            </a:xfrm>
            <a:prstGeom prst="rect">
              <a:avLst/>
            </a:prstGeom>
            <a:solidFill>
              <a:srgbClr val="1D497D"/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 txBox="1"/>
            <p:nvPr/>
          </p:nvSpPr>
          <p:spPr>
            <a:xfrm>
              <a:off x="5551" y="4577012"/>
              <a:ext cx="4226593" cy="1926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40625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Black"/>
                <a:buNone/>
              </a:pPr>
              <a:r>
                <a:rPr lang="pt-BR" sz="32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PDDE EQUIDADE</a:t>
              </a:r>
              <a:endParaRPr/>
            </a:p>
            <a:p>
              <a:pPr marL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Black"/>
                <a:buNone/>
              </a:pPr>
              <a:r>
                <a:rPr lang="pt-BR" sz="320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(Secadi/MEC)</a:t>
              </a: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4401925" y="4883016"/>
              <a:ext cx="2100617" cy="2100617"/>
            </a:xfrm>
            <a:prstGeom prst="ellipse">
              <a:avLst/>
            </a:prstGeom>
            <a:solidFill>
              <a:srgbClr val="CBCED6">
                <a:alpha val="89803"/>
              </a:srgbClr>
            </a:solidFill>
            <a:ln w="25400" cap="flat" cmpd="sng">
              <a:solidFill>
                <a:srgbClr val="CBCE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7022957" y="96822"/>
              <a:ext cx="6001763" cy="4480189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rgbClr val="EEECE0">
                <a:alpha val="89803"/>
              </a:srgbClr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 txBox="1"/>
            <p:nvPr/>
          </p:nvSpPr>
          <p:spPr>
            <a:xfrm>
              <a:off x="7181537" y="352223"/>
              <a:ext cx="5804690" cy="4577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121900" rIns="40625" bIns="40625" anchor="t" anchorCtr="0">
              <a:noAutofit/>
            </a:bodyPr>
            <a:lstStyle/>
            <a:p>
              <a:pPr marL="28575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2800" dirty="0">
                  <a:latin typeface="Calibri"/>
                  <a:ea typeface="Calibri"/>
                  <a:cs typeface="Calibri"/>
                  <a:sym typeface="Calibri"/>
                </a:rPr>
                <a:t>Programa de Inovação Educação Conectada</a:t>
              </a:r>
              <a:endParaRPr sz="1200"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2800" dirty="0">
                  <a:latin typeface="Calibri"/>
                  <a:ea typeface="Calibri"/>
                  <a:cs typeface="Calibri"/>
                  <a:sym typeface="Calibri"/>
                </a:rPr>
                <a:t>Programa Escola e Comunidade</a:t>
              </a:r>
              <a:endParaRPr sz="1200"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2800" dirty="0">
                  <a:latin typeface="Calibri"/>
                  <a:ea typeface="Calibri"/>
                  <a:cs typeface="Calibri"/>
                  <a:sym typeface="Calibri"/>
                </a:rPr>
                <a:t>PDDE Compromisso – Programa Cantinho da Leitura</a:t>
              </a:r>
              <a:endParaRPr sz="1200"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2800" dirty="0">
                  <a:latin typeface="Calibri"/>
                  <a:ea typeface="Calibri"/>
                  <a:cs typeface="Calibri"/>
                  <a:sym typeface="Calibri"/>
                </a:rPr>
                <a:t>Programa Escola das Adolescências</a:t>
              </a:r>
              <a:endParaRPr sz="1200" dirty="0"/>
            </a:p>
            <a:p>
              <a:pPr marL="285750" lvl="1" indent="-285750" algn="l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SzPts val="3200"/>
                <a:buFont typeface="Arial"/>
                <a:buChar char="•"/>
              </a:pPr>
              <a:r>
                <a:rPr lang="pt-BR" sz="2800" dirty="0">
                  <a:latin typeface="Calibri"/>
                  <a:ea typeface="Calibri"/>
                  <a:cs typeface="Calibri"/>
                  <a:sym typeface="Calibri"/>
                </a:rPr>
                <a:t>Programa Ensino Médio Noturno Mais</a:t>
              </a:r>
              <a:endParaRPr sz="1200" dirty="0"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7022957" y="4577012"/>
              <a:ext cx="6001763" cy="1926481"/>
            </a:xfrm>
            <a:prstGeom prst="rect">
              <a:avLst/>
            </a:prstGeom>
            <a:solidFill>
              <a:srgbClr val="1D497D"/>
            </a:solidFill>
            <a:ln w="25400" cap="flat" cmpd="sng">
              <a:solidFill>
                <a:srgbClr val="1D49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 txBox="1"/>
            <p:nvPr/>
          </p:nvSpPr>
          <p:spPr>
            <a:xfrm>
              <a:off x="7022957" y="5028421"/>
              <a:ext cx="4226593" cy="1475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0" rIns="34275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2700"/>
                <a:buFont typeface="Arial"/>
                <a:buNone/>
              </a:pPr>
              <a:endParaRPr sz="2700" dirty="0">
                <a:solidFill>
                  <a:schemeClr val="lt1"/>
                </a:solidFill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945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Black"/>
                <a:buNone/>
              </a:pPr>
              <a:r>
                <a:rPr lang="pt-BR" sz="320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PDDE QUALIDADE</a:t>
              </a:r>
              <a:endParaRPr dirty="0"/>
            </a:p>
            <a:p>
              <a:pPr marL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 Black"/>
                <a:buNone/>
              </a:pPr>
              <a:r>
                <a:rPr lang="pt-BR" sz="320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(SEB/MEC)</a:t>
              </a:r>
              <a:endParaRPr dirty="0"/>
            </a:p>
            <a:p>
              <a:pPr marL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SzPts val="2700"/>
                <a:buFont typeface="Arial"/>
                <a:buNone/>
              </a:pPr>
              <a:endParaRPr sz="2700" dirty="0">
                <a:solidFill>
                  <a:schemeClr val="lt1"/>
                </a:solidFill>
              </a:endParaRPr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1419331" y="4883016"/>
              <a:ext cx="2100617" cy="2100617"/>
            </a:xfrm>
            <a:prstGeom prst="ellipse">
              <a:avLst/>
            </a:prstGeom>
            <a:solidFill>
              <a:srgbClr val="CBCED6">
                <a:alpha val="89803"/>
              </a:srgbClr>
            </a:solidFill>
            <a:ln w="25400" cap="flat" cmpd="sng">
              <a:solidFill>
                <a:srgbClr val="CBCED6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8" name="Google Shape;428;p17" descr="Logotipo, nome da empresa&#10;&#10;O conteúdo gerado por IA pode estar incorre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8395" y="6857161"/>
            <a:ext cx="2554390" cy="255439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429" name="Google Shape;429;p17" descr="Logotipo, nome da empresa&#10;&#10;O conteúdo gerado por IA pode estar incorret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30041" y="6842097"/>
            <a:ext cx="2554390" cy="2554390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388" y="17918"/>
            <a:ext cx="18285532" cy="1028561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8"/>
          <p:cNvSpPr txBox="1"/>
          <p:nvPr/>
        </p:nvSpPr>
        <p:spPr>
          <a:xfrm>
            <a:off x="799847" y="259385"/>
            <a:ext cx="17297400" cy="204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CRITÉRIOS PARA PARTICIPAÇÃO NAS AÇÕES INTEGRADAS</a:t>
            </a:r>
            <a:endParaRPr sz="1100" dirty="0"/>
          </a:p>
        </p:txBody>
      </p:sp>
      <p:sp>
        <p:nvSpPr>
          <p:cNvPr id="436" name="Google Shape;436;p18"/>
          <p:cNvSpPr txBox="1"/>
          <p:nvPr/>
        </p:nvSpPr>
        <p:spPr>
          <a:xfrm>
            <a:off x="-29388" y="3184826"/>
            <a:ext cx="18135600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3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pt-BR" sz="4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Possui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 Unidade Executora Própria – </a:t>
            </a:r>
            <a:r>
              <a:rPr lang="pt-BR" sz="40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dirty="0"/>
          </a:p>
          <a:p>
            <a:pPr marL="571500" lvl="3" indent="-5715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pt-BR" sz="4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Estar adimplente com a prestação de todas as contas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dos Programas que participou no âmbito do Programa Dinheiro Direto na Escola – PDDE, no Sistema de Gestão de Prestação de Contas – </a:t>
            </a:r>
            <a:r>
              <a:rPr lang="pt-BR" sz="400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SiGPC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Contas Online;</a:t>
            </a:r>
            <a:endParaRPr dirty="0"/>
          </a:p>
          <a:p>
            <a:pPr marL="571500" lvl="3" indent="-5715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pt-BR" sz="4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Possuir cadastro atualizado no Sistema </a:t>
            </a:r>
            <a:r>
              <a:rPr lang="pt-BR" sz="40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; e</a:t>
            </a:r>
            <a:endParaRPr dirty="0"/>
          </a:p>
          <a:p>
            <a:pPr marL="571500" lvl="3" indent="-57150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pt-BR" sz="4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Fazer adesão no Sistemas  PDDE Interativo e PDDE Equidade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quando o MEC abrir para inscrição, ou ainda no </a:t>
            </a:r>
            <a:r>
              <a:rPr lang="pt-BR" sz="40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Sistema Integrado de Monitoramento Execução e Controle – SIMEC</a:t>
            </a:r>
            <a:r>
              <a:rPr lang="pt-BR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caso o MEC assim solicite.</a:t>
            </a:r>
            <a:endParaRPr sz="1800" b="1" i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8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18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9" descr="Desenho com traços pretos em fundo branc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5" y="-15688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9"/>
          <p:cNvSpPr txBox="1"/>
          <p:nvPr/>
        </p:nvSpPr>
        <p:spPr>
          <a:xfrm>
            <a:off x="-1066800" y="2628900"/>
            <a:ext cx="12969846" cy="5565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ATRIBUIÇÕES DOS PARTICIPANTES</a:t>
            </a:r>
            <a:endParaRPr/>
          </a:p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ART. 6º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9"/>
          <p:cNvSpPr/>
          <p:nvPr/>
        </p:nvSpPr>
        <p:spPr>
          <a:xfrm>
            <a:off x="11729150" y="8919069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19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9711" y="9211783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20" descr="Diagrama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0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20" title="TrincaGovernoSet2025_Branc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r="427" b="1"/>
          <a:stretch/>
        </p:blipFill>
        <p:spPr>
          <a:xfrm>
            <a:off x="20" y="9317"/>
            <a:ext cx="18274834" cy="10277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1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1"/>
          <p:cNvSpPr txBox="1"/>
          <p:nvPr/>
        </p:nvSpPr>
        <p:spPr>
          <a:xfrm>
            <a:off x="304800" y="800100"/>
            <a:ext cx="6705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3200" b="0" i="0" u="none" strike="noStrike" cap="none">
                <a:solidFill>
                  <a:srgbClr val="002060"/>
                </a:solidFill>
                <a:latin typeface="Raleway Black"/>
                <a:ea typeface="Raleway Black"/>
                <a:cs typeface="Raleway Black"/>
                <a:sym typeface="Raleway Black"/>
              </a:rPr>
              <a:t>Atribuições dos Participantes</a:t>
            </a:r>
            <a:endParaRPr sz="3200" b="0" i="0" u="none" strike="noStrike" cap="none">
              <a:solidFill>
                <a:srgbClr val="002060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462" name="Google Shape;462;p21"/>
          <p:cNvGrpSpPr/>
          <p:nvPr/>
        </p:nvGrpSpPr>
        <p:grpSpPr>
          <a:xfrm>
            <a:off x="3383599" y="801369"/>
            <a:ext cx="11139800" cy="7846060"/>
            <a:chOff x="2850199" y="1269"/>
            <a:chExt cx="11139800" cy="7846060"/>
          </a:xfrm>
        </p:grpSpPr>
        <p:sp>
          <p:nvSpPr>
            <p:cNvPr id="463" name="Google Shape;463;p21"/>
            <p:cNvSpPr/>
            <p:nvPr/>
          </p:nvSpPr>
          <p:spPr>
            <a:xfrm>
              <a:off x="2850199" y="3696683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 txBox="1"/>
            <p:nvPr/>
          </p:nvSpPr>
          <p:spPr>
            <a:xfrm>
              <a:off x="2881571" y="3728055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Unidade Executora</a:t>
              </a:r>
              <a:endParaRPr sz="2300">
                <a:solidFill>
                  <a:schemeClr val="lt1"/>
                </a:solidFill>
              </a:endParaRPr>
            </a:p>
          </p:txBody>
        </p:sp>
        <p:sp>
          <p:nvSpPr>
            <p:cNvPr id="465" name="Google Shape;465;p21"/>
            <p:cNvSpPr/>
            <p:nvPr/>
          </p:nvSpPr>
          <p:spPr>
            <a:xfrm rot="-4467012">
              <a:off x="3822667" y="2680212"/>
              <a:ext cx="3196511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 txBox="1"/>
            <p:nvPr/>
          </p:nvSpPr>
          <p:spPr>
            <a:xfrm rot="-4467012">
              <a:off x="5341010" y="2612582"/>
              <a:ext cx="159825" cy="15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Font typeface="Arial"/>
                <a:buNone/>
              </a:pPr>
              <a:endParaRPr sz="1100"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5849376" y="617171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 txBox="1"/>
            <p:nvPr/>
          </p:nvSpPr>
          <p:spPr>
            <a:xfrm>
              <a:off x="5880748" y="648543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Manter</a:t>
              </a: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7991646" y="1140456"/>
              <a:ext cx="856907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 txBox="1"/>
            <p:nvPr/>
          </p:nvSpPr>
          <p:spPr>
            <a:xfrm>
              <a:off x="8398677" y="1131316"/>
              <a:ext cx="42845" cy="42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8848553" y="617171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 txBox="1"/>
            <p:nvPr/>
          </p:nvSpPr>
          <p:spPr>
            <a:xfrm>
              <a:off x="8879925" y="648543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Dados atualizados</a:t>
              </a: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 rot="-2142401">
              <a:off x="10891634" y="832505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 txBox="1"/>
            <p:nvPr/>
          </p:nvSpPr>
          <p:spPr>
            <a:xfrm rot="-2142401">
              <a:off x="11392894" y="818405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11847730" y="1269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 txBox="1"/>
            <p:nvPr/>
          </p:nvSpPr>
          <p:spPr>
            <a:xfrm>
              <a:off x="11879102" y="32641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PDDE Web</a:t>
              </a:r>
              <a:endParaRPr sz="2300">
                <a:solidFill>
                  <a:schemeClr val="lt1"/>
                </a:solidFill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 rot="2142401">
              <a:off x="10891634" y="1448407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1"/>
            <p:cNvSpPr txBox="1"/>
            <p:nvPr/>
          </p:nvSpPr>
          <p:spPr>
            <a:xfrm rot="2142401">
              <a:off x="11392894" y="1434308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11847730" y="1233074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 txBox="1"/>
            <p:nvPr/>
          </p:nvSpPr>
          <p:spPr>
            <a:xfrm>
              <a:off x="11879102" y="1264446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Agência BB</a:t>
              </a:r>
              <a:endParaRPr sz="2300">
                <a:solidFill>
                  <a:schemeClr val="lt1"/>
                </a:solidFill>
              </a:endParaRPr>
            </a:p>
          </p:txBody>
        </p:sp>
        <p:sp>
          <p:nvSpPr>
            <p:cNvPr id="481" name="Google Shape;481;p21"/>
            <p:cNvSpPr/>
            <p:nvPr/>
          </p:nvSpPr>
          <p:spPr>
            <a:xfrm rot="-2142401">
              <a:off x="4893280" y="3912017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 txBox="1"/>
            <p:nvPr/>
          </p:nvSpPr>
          <p:spPr>
            <a:xfrm rot="-2142401">
              <a:off x="5394540" y="3897917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5849376" y="3080781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 txBox="1"/>
            <p:nvPr/>
          </p:nvSpPr>
          <p:spPr>
            <a:xfrm>
              <a:off x="5880748" y="3112153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Empregar</a:t>
              </a:r>
              <a:endParaRPr sz="2300">
                <a:solidFill>
                  <a:schemeClr val="lt1"/>
                </a:solidFill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7991646" y="3604066"/>
              <a:ext cx="856907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 txBox="1"/>
            <p:nvPr/>
          </p:nvSpPr>
          <p:spPr>
            <a:xfrm>
              <a:off x="8398677" y="3594926"/>
              <a:ext cx="42845" cy="42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8848553" y="3080781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 txBox="1"/>
            <p:nvPr/>
          </p:nvSpPr>
          <p:spPr>
            <a:xfrm>
              <a:off x="8879925" y="3112153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Recursos em conformidade com as normas</a:t>
              </a: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 rot="-2142401">
              <a:off x="10891634" y="3296114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 txBox="1"/>
            <p:nvPr/>
          </p:nvSpPr>
          <p:spPr>
            <a:xfrm rot="-2142401">
              <a:off x="11392894" y="3282015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11847730" y="2464879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 txBox="1"/>
            <p:nvPr/>
          </p:nvSpPr>
          <p:spPr>
            <a:xfrm>
              <a:off x="11879102" y="2496251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PDDE Básico</a:t>
              </a: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 rot="2142401">
              <a:off x="10891634" y="3912017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 txBox="1"/>
            <p:nvPr/>
          </p:nvSpPr>
          <p:spPr>
            <a:xfrm rot="2142401">
              <a:off x="11392894" y="3897917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11847730" y="3696683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 txBox="1"/>
            <p:nvPr/>
          </p:nvSpPr>
          <p:spPr>
            <a:xfrm>
              <a:off x="11879102" y="3728055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Ações Integradas</a:t>
              </a:r>
              <a:endParaRPr/>
            </a:p>
          </p:txBody>
        </p:sp>
        <p:sp>
          <p:nvSpPr>
            <p:cNvPr id="497" name="Google Shape;497;p21"/>
            <p:cNvSpPr/>
            <p:nvPr/>
          </p:nvSpPr>
          <p:spPr>
            <a:xfrm rot="3310531">
              <a:off x="4670650" y="4835870"/>
              <a:ext cx="1500544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1"/>
            <p:cNvSpPr txBox="1"/>
            <p:nvPr/>
          </p:nvSpPr>
          <p:spPr>
            <a:xfrm rot="3310531">
              <a:off x="5383409" y="4810639"/>
              <a:ext cx="75027" cy="75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5849376" y="4928488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 txBox="1"/>
            <p:nvPr/>
          </p:nvSpPr>
          <p:spPr>
            <a:xfrm>
              <a:off x="5880748" y="4959860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Prestar Contas</a:t>
              </a: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 rot="-2142401">
              <a:off x="7892457" y="5143822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 txBox="1"/>
            <p:nvPr/>
          </p:nvSpPr>
          <p:spPr>
            <a:xfrm rot="-2142401">
              <a:off x="8393717" y="5129722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8848553" y="4312586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 txBox="1"/>
            <p:nvPr/>
          </p:nvSpPr>
          <p:spPr>
            <a:xfrm>
              <a:off x="8879925" y="4343958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À sua EEX</a:t>
              </a:r>
              <a:endParaRPr sz="2300">
                <a:solidFill>
                  <a:schemeClr val="lt1"/>
                </a:solidFill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 rot="2142401">
              <a:off x="7892457" y="5759724"/>
              <a:ext cx="1055285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 txBox="1"/>
            <p:nvPr/>
          </p:nvSpPr>
          <p:spPr>
            <a:xfrm rot="2142401">
              <a:off x="8393717" y="5745625"/>
              <a:ext cx="52764" cy="52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8848553" y="5544391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FFC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 txBox="1"/>
            <p:nvPr/>
          </p:nvSpPr>
          <p:spPr>
            <a:xfrm>
              <a:off x="8879925" y="5575763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300"/>
                <a:buFont typeface="Arial"/>
                <a:buNone/>
              </a:pPr>
              <a:r>
                <a:rPr lang="pt-BR" sz="23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BB Gestão Ágil</a:t>
              </a: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 rot="4467012">
              <a:off x="3822667" y="5759724"/>
              <a:ext cx="3196511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3887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 txBox="1"/>
            <p:nvPr/>
          </p:nvSpPr>
          <p:spPr>
            <a:xfrm rot="4467012">
              <a:off x="5341010" y="5692094"/>
              <a:ext cx="159825" cy="159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Font typeface="Arial"/>
                <a:buNone/>
              </a:pPr>
              <a:endParaRPr sz="1100"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5849376" y="6776195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 txBox="1"/>
            <p:nvPr/>
          </p:nvSpPr>
          <p:spPr>
            <a:xfrm>
              <a:off x="5880748" y="6807567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Cumprir</a:t>
              </a: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7991646" y="7299480"/>
              <a:ext cx="856907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 txBox="1"/>
            <p:nvPr/>
          </p:nvSpPr>
          <p:spPr>
            <a:xfrm>
              <a:off x="8398677" y="7290340"/>
              <a:ext cx="42845" cy="42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8848553" y="6776195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 txBox="1"/>
            <p:nvPr/>
          </p:nvSpPr>
          <p:spPr>
            <a:xfrm>
              <a:off x="8879925" y="6807567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Obrigação fiscal</a:t>
              </a: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10990823" y="7299480"/>
              <a:ext cx="856907" cy="245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8"/>
                  </a:moveTo>
                  <a:lnTo>
                    <a:pt x="120000" y="59998"/>
                  </a:lnTo>
                </a:path>
              </a:pathLst>
            </a:custGeom>
            <a:noFill/>
            <a:ln w="25400" cap="flat" cmpd="sng">
              <a:solidFill>
                <a:srgbClr val="429B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 txBox="1"/>
            <p:nvPr/>
          </p:nvSpPr>
          <p:spPr>
            <a:xfrm>
              <a:off x="11397854" y="7290340"/>
              <a:ext cx="42845" cy="42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11847730" y="6776195"/>
              <a:ext cx="2142269" cy="1071134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 txBox="1"/>
            <p:nvPr/>
          </p:nvSpPr>
          <p:spPr>
            <a:xfrm>
              <a:off x="11879102" y="6807567"/>
              <a:ext cx="2079525" cy="10083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600" tIns="14600" rIns="14600" bIns="146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pt-BR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CNPJ ativo</a:t>
              </a:r>
              <a:endParaRPr/>
            </a:p>
          </p:txBody>
        </p:sp>
      </p:grpSp>
      <p:sp>
        <p:nvSpPr>
          <p:cNvPr id="521" name="Google Shape;521;p21"/>
          <p:cNvSpPr/>
          <p:nvPr/>
        </p:nvSpPr>
        <p:spPr>
          <a:xfrm rot="-1380000">
            <a:off x="12040103" y="7544502"/>
            <a:ext cx="2918694" cy="986424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3" name="Google Shape;523;p21" title="TrincaGovernoSet2025_Branc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22" descr="Desenho com traços pretos em fundo branc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-42863"/>
            <a:ext cx="18364200" cy="1032986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22"/>
          <p:cNvSpPr txBox="1">
            <a:spLocks noGrp="1"/>
          </p:cNvSpPr>
          <p:nvPr>
            <p:ph type="title"/>
          </p:nvPr>
        </p:nvSpPr>
        <p:spPr>
          <a:xfrm>
            <a:off x="641445" y="838460"/>
            <a:ext cx="9601200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COMO RESOLVER AS PENDÊNCIAS QUE IMPEDEM OS PAGAMENTOS DO PDDE E AÇÕES INTEGRADAS?</a:t>
            </a:r>
            <a:endParaRPr sz="4800" dirty="0"/>
          </a:p>
        </p:txBody>
      </p:sp>
      <p:pic>
        <p:nvPicPr>
          <p:cNvPr id="530" name="Google Shape;53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200" y="6336431"/>
            <a:ext cx="5144218" cy="329611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2"/>
          <p:cNvSpPr/>
          <p:nvPr/>
        </p:nvSpPr>
        <p:spPr>
          <a:xfrm>
            <a:off x="11627925" y="8906400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22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28486" y="9199114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3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94"/>
            <a:ext cx="18270995" cy="1028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3" descr="Diagram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344" y="202101"/>
            <a:ext cx="16295426" cy="98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3"/>
          <p:cNvSpPr/>
          <p:nvPr/>
        </p:nvSpPr>
        <p:spPr>
          <a:xfrm>
            <a:off x="12728750" y="8931700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23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29311" y="9224414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24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4"/>
          <p:cNvSpPr txBox="1">
            <a:spLocks noGrp="1"/>
          </p:cNvSpPr>
          <p:nvPr>
            <p:ph type="title"/>
          </p:nvPr>
        </p:nvSpPr>
        <p:spPr>
          <a:xfrm>
            <a:off x="1590046" y="317742"/>
            <a:ext cx="1415028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ESCOLA SEM UEX</a:t>
            </a:r>
            <a:endParaRPr sz="5400" dirty="0"/>
          </a:p>
        </p:txBody>
      </p:sp>
      <p:sp>
        <p:nvSpPr>
          <p:cNvPr id="548" name="Google Shape;548;p24"/>
          <p:cNvSpPr txBox="1"/>
          <p:nvPr/>
        </p:nvSpPr>
        <p:spPr>
          <a:xfrm>
            <a:off x="880280" y="1929381"/>
            <a:ext cx="16527439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 sistema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fica disponível quase o ano todo para que as escolas façam a adesão e atualizem seus dados. A única exceção ocorre no mês de janeiro, quando o acesso fica temporariamente suspenso para que seja feita a atualização dos dados do Censo Escolar. Essa pausa garante que as informações usadas durante o ano estejam corretas e atualizadas</a:t>
            </a:r>
            <a:endParaRPr sz="1200" dirty="0"/>
          </a:p>
          <a:p>
            <a:pPr marL="571500" lvl="0" indent="-3683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2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 Unidades Executoras (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precisam informar ao FNDE a(s) escola(s) que representa, por meio do sistema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2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até 31/10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para que possa receber os recursos previstos para o exercício corrente.</a:t>
            </a:r>
            <a:endParaRPr sz="1200" dirty="0"/>
          </a:p>
          <a:p>
            <a:pPr marL="571500" lvl="0" indent="-3683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2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Formação de consórcio — situação em que uma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pode representar até cinco escolas — é possível realizar a vinculação dessas escolas à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diretamente pelo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Contudo, se a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possui escola(s) já vinculada(s) e desejar representar nova(s) unidade(s), será necessário encaminhar ao FNDE, por meio do Protocolo Digital, a ata da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contendo a nova composição do consórcio, para que a Autarquia efetue a vinculação.</a:t>
            </a:r>
            <a:endParaRPr sz="1200" dirty="0"/>
          </a:p>
        </p:txBody>
      </p:sp>
      <p:sp>
        <p:nvSpPr>
          <p:cNvPr id="549" name="Google Shape;549;p24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24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5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30185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71600"/>
            <a:ext cx="12325193" cy="754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25"/>
          <p:cNvSpPr txBox="1"/>
          <p:nvPr/>
        </p:nvSpPr>
        <p:spPr>
          <a:xfrm>
            <a:off x="-685800" y="571500"/>
            <a:ext cx="9144000" cy="91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673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PDDE WEB</a:t>
            </a:r>
            <a:endParaRPr sz="1100" dirty="0"/>
          </a:p>
        </p:txBody>
      </p:sp>
      <p:pic>
        <p:nvPicPr>
          <p:cNvPr id="558" name="Google Shape;55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6455" y="1814539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5"/>
          <p:cNvSpPr txBox="1"/>
          <p:nvPr/>
        </p:nvSpPr>
        <p:spPr>
          <a:xfrm>
            <a:off x="13196455" y="1256239"/>
            <a:ext cx="5791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/>
              <a:t>ACESSE O QR CODE</a:t>
            </a:r>
            <a:endParaRPr/>
          </a:p>
        </p:txBody>
      </p:sp>
      <p:sp>
        <p:nvSpPr>
          <p:cNvPr id="560" name="Google Shape;560;p25"/>
          <p:cNvSpPr txBox="1"/>
          <p:nvPr/>
        </p:nvSpPr>
        <p:spPr>
          <a:xfrm>
            <a:off x="762000" y="8915400"/>
            <a:ext cx="98436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u="sng">
                <a:solidFill>
                  <a:schemeClr val="hlink"/>
                </a:solidFill>
                <a:hlinkClick r:id="rId6"/>
              </a:rPr>
              <a:t>SITE</a:t>
            </a:r>
            <a:endParaRPr sz="1800"/>
          </a:p>
        </p:txBody>
      </p:sp>
      <p:sp>
        <p:nvSpPr>
          <p:cNvPr id="561" name="Google Shape;561;p25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25" title="TrincaGovernoSet2025_Col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26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799" y="326880"/>
            <a:ext cx="6507707" cy="877902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6"/>
          <p:cNvSpPr/>
          <p:nvPr/>
        </p:nvSpPr>
        <p:spPr>
          <a:xfrm>
            <a:off x="7924800" y="1181100"/>
            <a:ext cx="2133600" cy="3048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1" name="Google Shape;571;p26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27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5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7"/>
          <p:cNvSpPr/>
          <p:nvPr/>
        </p:nvSpPr>
        <p:spPr>
          <a:xfrm>
            <a:off x="12804675" y="9182100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27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05236" y="9474814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79" name="Google Shape;579;p27"/>
          <p:cNvSpPr/>
          <p:nvPr/>
        </p:nvSpPr>
        <p:spPr>
          <a:xfrm>
            <a:off x="3733800" y="3314700"/>
            <a:ext cx="15240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80" name="Google Shape;58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34" y="190500"/>
            <a:ext cx="18138131" cy="899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27"/>
          <p:cNvSpPr/>
          <p:nvPr/>
        </p:nvSpPr>
        <p:spPr>
          <a:xfrm>
            <a:off x="3672720" y="3193472"/>
            <a:ext cx="15240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2" name="Google Shape;582;p27"/>
          <p:cNvSpPr/>
          <p:nvPr/>
        </p:nvSpPr>
        <p:spPr>
          <a:xfrm>
            <a:off x="8916666" y="3210790"/>
            <a:ext cx="3732534" cy="3325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3" name="Google Shape;583;p27"/>
          <p:cNvSpPr/>
          <p:nvPr/>
        </p:nvSpPr>
        <p:spPr>
          <a:xfrm>
            <a:off x="5791200" y="6305454"/>
            <a:ext cx="2209800" cy="16492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4" name="Google Shape;584;p27"/>
          <p:cNvSpPr/>
          <p:nvPr/>
        </p:nvSpPr>
        <p:spPr>
          <a:xfrm>
            <a:off x="4361984" y="6305455"/>
            <a:ext cx="685800" cy="16492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5" name="Google Shape;585;p27"/>
          <p:cNvSpPr/>
          <p:nvPr/>
        </p:nvSpPr>
        <p:spPr>
          <a:xfrm>
            <a:off x="9752034" y="6280235"/>
            <a:ext cx="685800" cy="16492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28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8"/>
          <p:cNvSpPr txBox="1">
            <a:spLocks noGrp="1"/>
          </p:cNvSpPr>
          <p:nvPr>
            <p:ph type="ctrTitle"/>
          </p:nvPr>
        </p:nvSpPr>
        <p:spPr>
          <a:xfrm>
            <a:off x="720000" y="1489150"/>
            <a:ext cx="168480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46E"/>
              </a:buClr>
              <a:buSzPts val="5200"/>
              <a:buFont typeface="Arial"/>
              <a:buNone/>
            </a:pPr>
            <a:endParaRPr/>
          </a:p>
        </p:txBody>
      </p:sp>
      <p:sp>
        <p:nvSpPr>
          <p:cNvPr id="593" name="Google Shape;593;p28"/>
          <p:cNvSpPr txBox="1">
            <a:spLocks noGrp="1"/>
          </p:cNvSpPr>
          <p:nvPr>
            <p:ph type="subTitle" idx="1"/>
          </p:nvPr>
        </p:nvSpPr>
        <p:spPr>
          <a:xfrm>
            <a:off x="720000" y="5668250"/>
            <a:ext cx="168480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endParaRPr/>
          </a:p>
        </p:txBody>
      </p:sp>
      <p:pic>
        <p:nvPicPr>
          <p:cNvPr id="594" name="Google Shape;59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647700"/>
            <a:ext cx="17525999" cy="83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8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28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29" descr="Interface gráfica do usuário, Aplicativ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9"/>
          <p:cNvSpPr txBox="1">
            <a:spLocks noGrp="1"/>
          </p:cNvSpPr>
          <p:nvPr>
            <p:ph type="title"/>
          </p:nvPr>
        </p:nvSpPr>
        <p:spPr>
          <a:xfrm>
            <a:off x="762000" y="123834"/>
            <a:ext cx="1841748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MANDATO DO DIRIGENTE VENCIDO</a:t>
            </a:r>
            <a:endParaRPr sz="5400" b="1" dirty="0"/>
          </a:p>
        </p:txBody>
      </p:sp>
      <p:sp>
        <p:nvSpPr>
          <p:cNvPr id="604" name="Google Shape;604;p29"/>
          <p:cNvSpPr txBox="1"/>
          <p:nvPr/>
        </p:nvSpPr>
        <p:spPr>
          <a:xfrm>
            <a:off x="-4120" y="1409532"/>
            <a:ext cx="18135600" cy="680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que a escola esteja apta a receber os recursos do PDDE e das Ações Integradas, é necessário que o mandato do representante legal esteja vigente e ativo no </a:t>
            </a:r>
            <a:r>
              <a:rPr lang="pt-BR" sz="3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É fundamental, portanto, que as informações cadastrais estejam sempre atualizadas.</a:t>
            </a:r>
            <a:endParaRPr dirty="0"/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</a:pPr>
            <a:endParaRPr sz="3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Gestor, entre no Sistema </a:t>
            </a:r>
            <a:r>
              <a:rPr lang="pt-BR" sz="3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 atualize a data de vigência do mandato, colocando o novo prazo de validade</a:t>
            </a:r>
            <a:endParaRPr dirty="0"/>
          </a:p>
          <a:p>
            <a:pPr marL="571500" lvl="0" indent="-342900" algn="just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</a:pPr>
            <a:endParaRPr sz="3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Lembre-se de atualizar a documentação com o novo prazo do mandato do dirigente também na agência bancária em que recebam os recursos do Programa.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86600" y="7149563"/>
            <a:ext cx="3472344" cy="2362181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9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7" name="Google Shape;607;p29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0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0"/>
          <p:cNvSpPr txBox="1">
            <a:spLocks noGrp="1"/>
          </p:cNvSpPr>
          <p:nvPr>
            <p:ph type="ctrTitle"/>
          </p:nvPr>
        </p:nvSpPr>
        <p:spPr>
          <a:xfrm>
            <a:off x="720000" y="1489150"/>
            <a:ext cx="168480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46E"/>
              </a:buClr>
              <a:buSzPts val="5200"/>
              <a:buFont typeface="Arial"/>
              <a:buNone/>
            </a:pPr>
            <a:endParaRPr/>
          </a:p>
        </p:txBody>
      </p:sp>
      <p:sp>
        <p:nvSpPr>
          <p:cNvPr id="614" name="Google Shape;614;p30"/>
          <p:cNvSpPr txBox="1">
            <a:spLocks noGrp="1"/>
          </p:cNvSpPr>
          <p:nvPr>
            <p:ph type="subTitle" idx="1"/>
          </p:nvPr>
        </p:nvSpPr>
        <p:spPr>
          <a:xfrm>
            <a:off x="720000" y="5668250"/>
            <a:ext cx="168480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endParaRPr/>
          </a:p>
        </p:txBody>
      </p:sp>
      <p:pic>
        <p:nvPicPr>
          <p:cNvPr id="615" name="Google Shape;61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040" y="342900"/>
            <a:ext cx="17699920" cy="906779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30"/>
          <p:cNvSpPr/>
          <p:nvPr/>
        </p:nvSpPr>
        <p:spPr>
          <a:xfrm>
            <a:off x="3886200" y="3088400"/>
            <a:ext cx="12192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7" name="Google Shape;617;p30"/>
          <p:cNvSpPr/>
          <p:nvPr/>
        </p:nvSpPr>
        <p:spPr>
          <a:xfrm>
            <a:off x="8610600" y="3088400"/>
            <a:ext cx="22098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8" name="Google Shape;618;p30"/>
          <p:cNvSpPr/>
          <p:nvPr/>
        </p:nvSpPr>
        <p:spPr>
          <a:xfrm>
            <a:off x="13182600" y="3088400"/>
            <a:ext cx="9144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19" name="Google Shape;619;p30"/>
          <p:cNvSpPr/>
          <p:nvPr/>
        </p:nvSpPr>
        <p:spPr>
          <a:xfrm>
            <a:off x="7391400" y="3924300"/>
            <a:ext cx="8382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0" name="Google Shape;620;p30"/>
          <p:cNvSpPr/>
          <p:nvPr/>
        </p:nvSpPr>
        <p:spPr>
          <a:xfrm>
            <a:off x="10820400" y="3924300"/>
            <a:ext cx="8382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1" name="Google Shape;621;p30"/>
          <p:cNvSpPr/>
          <p:nvPr/>
        </p:nvSpPr>
        <p:spPr>
          <a:xfrm>
            <a:off x="14401800" y="3924300"/>
            <a:ext cx="6858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2" name="Google Shape;622;p30"/>
          <p:cNvSpPr/>
          <p:nvPr/>
        </p:nvSpPr>
        <p:spPr>
          <a:xfrm>
            <a:off x="3733800" y="5518150"/>
            <a:ext cx="31242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3" name="Google Shape;623;p30"/>
          <p:cNvSpPr/>
          <p:nvPr/>
        </p:nvSpPr>
        <p:spPr>
          <a:xfrm>
            <a:off x="6096000" y="6286500"/>
            <a:ext cx="1295400" cy="30155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4" name="Google Shape;624;p30"/>
          <p:cNvSpPr/>
          <p:nvPr/>
        </p:nvSpPr>
        <p:spPr>
          <a:xfrm>
            <a:off x="13182600" y="6286500"/>
            <a:ext cx="9144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5" name="Google Shape;625;p30"/>
          <p:cNvSpPr/>
          <p:nvPr/>
        </p:nvSpPr>
        <p:spPr>
          <a:xfrm>
            <a:off x="15621000" y="6286500"/>
            <a:ext cx="8382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6" name="Google Shape;626;p30"/>
          <p:cNvSpPr/>
          <p:nvPr/>
        </p:nvSpPr>
        <p:spPr>
          <a:xfrm>
            <a:off x="3733800" y="7124700"/>
            <a:ext cx="4572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7" name="Google Shape;627;p30"/>
          <p:cNvSpPr/>
          <p:nvPr/>
        </p:nvSpPr>
        <p:spPr>
          <a:xfrm>
            <a:off x="6096000" y="7124700"/>
            <a:ext cx="9144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8" name="Google Shape;628;p30"/>
          <p:cNvSpPr/>
          <p:nvPr/>
        </p:nvSpPr>
        <p:spPr>
          <a:xfrm>
            <a:off x="8458200" y="7124700"/>
            <a:ext cx="1828800" cy="150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29" name="Google Shape;629;p30"/>
          <p:cNvSpPr/>
          <p:nvPr/>
        </p:nvSpPr>
        <p:spPr>
          <a:xfrm>
            <a:off x="10820400" y="6286500"/>
            <a:ext cx="609600" cy="22305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30" name="Google Shape;630;p30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1" name="Google Shape;631;p30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18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8400" y="8953500"/>
            <a:ext cx="8534400" cy="76233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13323450" y="8845513"/>
            <a:ext cx="4470900" cy="978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77450" tIns="77450" rIns="77450" bIns="774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85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4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93606" y="9040175"/>
            <a:ext cx="4195467" cy="58897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31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1"/>
          <p:cNvSpPr txBox="1">
            <a:spLocks noGrp="1"/>
          </p:cNvSpPr>
          <p:nvPr>
            <p:ph type="title"/>
          </p:nvPr>
        </p:nvSpPr>
        <p:spPr>
          <a:xfrm>
            <a:off x="540653" y="462326"/>
            <a:ext cx="1754647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UEX SEM CONTA CORRENTE ATIVA</a:t>
            </a:r>
            <a:endParaRPr sz="5400" b="1" dirty="0"/>
          </a:p>
        </p:txBody>
      </p:sp>
      <p:sp>
        <p:nvSpPr>
          <p:cNvPr id="638" name="Google Shape;638;p31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pic>
        <p:nvPicPr>
          <p:cNvPr id="639" name="Google Shape;63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076" y="7078693"/>
            <a:ext cx="4191000" cy="2352214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1"/>
          <p:cNvSpPr txBox="1"/>
          <p:nvPr/>
        </p:nvSpPr>
        <p:spPr>
          <a:xfrm>
            <a:off x="159124" y="2032648"/>
            <a:ext cx="17685124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 a entidade gestora tiver pendências de documentação na agência bancária, não será possível abrir a conta. Essas pendências podem estar relacionadas a dados do representante legal da entidade (como documentos com prazo de mandato vencido) ou a documentos da própria </a:t>
            </a:r>
            <a:r>
              <a:rPr lang="pt-BR" sz="36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lvl="0" indent="-114300" algn="just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</a:pPr>
            <a:endParaRPr sz="36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•"/>
            </a:pPr>
            <a:r>
              <a:rPr lang="pt-BR" sz="36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Após verificar quais são as pendências que a sua escola apresenta, entre em contato com a agência bancária em que recebe os recursos do Programa, para saber quais documentos deve apresentar/renovar, a fim de regularizar as ocorrências possíveis</a:t>
            </a:r>
            <a:endParaRPr sz="3600" dirty="0"/>
          </a:p>
        </p:txBody>
      </p:sp>
      <p:sp>
        <p:nvSpPr>
          <p:cNvPr id="641" name="Google Shape;641;p31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31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32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55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2"/>
          <p:cNvSpPr txBox="1">
            <a:spLocks noGrp="1"/>
          </p:cNvSpPr>
          <p:nvPr>
            <p:ph type="title"/>
          </p:nvPr>
        </p:nvSpPr>
        <p:spPr>
          <a:xfrm>
            <a:off x="1752600" y="219378"/>
            <a:ext cx="150960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UEX COM AGÊNCIA INVÁLIDA </a:t>
            </a:r>
            <a:endParaRPr sz="5400" b="1" dirty="0"/>
          </a:p>
        </p:txBody>
      </p:sp>
      <p:sp>
        <p:nvSpPr>
          <p:cNvPr id="649" name="Google Shape;649;p32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650" name="Google Shape;650;p32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1" name="Google Shape;651;p32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652" name="Google Shape;65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4115" y="4058754"/>
            <a:ext cx="11346873" cy="517717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32"/>
          <p:cNvSpPr/>
          <p:nvPr/>
        </p:nvSpPr>
        <p:spPr>
          <a:xfrm>
            <a:off x="3512127" y="7339630"/>
            <a:ext cx="609600" cy="15323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11658600" y="6647340"/>
            <a:ext cx="838200" cy="15323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6303817" y="7353197"/>
            <a:ext cx="914400" cy="14849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656" name="Google Shape;656;p32"/>
          <p:cNvSpPr txBox="1"/>
          <p:nvPr/>
        </p:nvSpPr>
        <p:spPr>
          <a:xfrm>
            <a:off x="243427" y="1414266"/>
            <a:ext cx="17828855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abertura da conta não pode ser efetivada quando a agência bancária indicada pela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no Sistema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é dada como inválida posteriormente.</a:t>
            </a:r>
            <a:endParaRPr dirty="0"/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Para regularização, é necessário que a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indique outra agência válida para o recebimento dos recursos, no Sistema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PDDEWeb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33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" y="-17318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3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33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664" name="Google Shape;664;p33"/>
          <p:cNvSpPr txBox="1">
            <a:spLocks noGrp="1"/>
          </p:cNvSpPr>
          <p:nvPr>
            <p:ph type="title"/>
          </p:nvPr>
        </p:nvSpPr>
        <p:spPr>
          <a:xfrm>
            <a:off x="-6926" y="317742"/>
            <a:ext cx="18288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INADIMPLÊNCIA COM PRESTAÇÃO DE CONTAS:</a:t>
            </a:r>
            <a:endParaRPr sz="5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3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666" name="Google Shape;666;p33"/>
          <p:cNvSpPr txBox="1"/>
          <p:nvPr/>
        </p:nvSpPr>
        <p:spPr>
          <a:xfrm>
            <a:off x="20780" y="1561048"/>
            <a:ext cx="18288000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elaboração e o envio da prestação de contas (realizada por meio do </a:t>
            </a:r>
            <a:r>
              <a:rPr lang="pt-BR" sz="28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SiGPC</a:t>
            </a:r>
            <a:r>
              <a:rPr lang="pt-BR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), além de ser obrigação prevista na Constituição Federal e nas normas do Programa, é indispensável para possibilitar que a comunidade escolar e os órgãos competentes possam acompanhar o que está sendo feito com os recursos públicos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667" name="Google Shape;66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5322" y="3372167"/>
            <a:ext cx="12954000" cy="6025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34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4"/>
          <p:cNvSpPr txBox="1">
            <a:spLocks noGrp="1"/>
          </p:cNvSpPr>
          <p:nvPr>
            <p:ph type="title"/>
          </p:nvPr>
        </p:nvSpPr>
        <p:spPr>
          <a:xfrm>
            <a:off x="228726" y="48889"/>
            <a:ext cx="1783054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INADIMPLÊNCIA COM PRESTAÇÃO DE CONTAS</a:t>
            </a:r>
            <a:r>
              <a:rPr lang="pt-BR" sz="8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8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4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pic>
        <p:nvPicPr>
          <p:cNvPr id="675" name="Google Shape;67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0959" y="7277100"/>
            <a:ext cx="4106081" cy="273287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4"/>
          <p:cNvSpPr txBox="1"/>
          <p:nvPr/>
        </p:nvSpPr>
        <p:spPr>
          <a:xfrm>
            <a:off x="22143" y="1330140"/>
            <a:ext cx="17940868" cy="637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prestação de contas dos recursos recebidos é fundamental, mesmo que não tenham sido utilizados. A prestação de contas também é obrigatória quando houver saldo de recursos reprogramados de anos anteriores, mesmo sem novos repasses.</a:t>
            </a:r>
            <a:endParaRPr dirty="0"/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UEx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: Em caso de constatação de inadimplência, verifique a com a EEX a pendência detectada, tendo em vista que a análise e julgamento da prestação de contas é responsabilidade da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EEx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, a qual encaminha o julgamento final ( aprovada, aprovada com ressalva, reprovada ou não apresentada ) ao FNDE por meio do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SiGPC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EEx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Em caso de dúvidas quanto às pendências em prestações de contas visualizadas no </a:t>
            </a:r>
            <a:r>
              <a:rPr lang="pt-BR" sz="32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SiGPC</a:t>
            </a:r>
            <a:r>
              <a:rPr lang="pt-BR" sz="32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entre em contato com a equipe responsável pelo sistema, por meio do e-mail assessoria.cgapc@fnde.gov.br.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7" name="Google Shape;677;p34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8" name="Google Shape;678;p34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35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35"/>
          <p:cNvSpPr txBox="1">
            <a:spLocks noGrp="1"/>
          </p:cNvSpPr>
          <p:nvPr>
            <p:ph type="title"/>
          </p:nvPr>
        </p:nvSpPr>
        <p:spPr>
          <a:xfrm>
            <a:off x="832513" y="395191"/>
            <a:ext cx="168458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INADIMPLÊNCIA COM PRESTAÇÃO DE CONTAS:</a:t>
            </a:r>
            <a:endParaRPr sz="5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5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686" name="Google Shape;686;p35"/>
          <p:cNvSpPr txBox="1"/>
          <p:nvPr/>
        </p:nvSpPr>
        <p:spPr>
          <a:xfrm>
            <a:off x="685800" y="1585808"/>
            <a:ext cx="163068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pt-BR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Solicitação de suspensão da inadimplência ao FNDE :</a:t>
            </a:r>
            <a:endParaRPr/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7" name="Google Shape;68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752" y="2359581"/>
            <a:ext cx="17677401" cy="67114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35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9" name="Google Shape;689;p35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36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36"/>
          <p:cNvSpPr txBox="1">
            <a:spLocks noGrp="1"/>
          </p:cNvSpPr>
          <p:nvPr>
            <p:ph type="title"/>
          </p:nvPr>
        </p:nvSpPr>
        <p:spPr>
          <a:xfrm>
            <a:off x="607359" y="843606"/>
            <a:ext cx="170732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CNPJ IRREGULAR NA RECEITA FEDERAL</a:t>
            </a:r>
            <a:endParaRPr sz="5400" b="1" dirty="0"/>
          </a:p>
        </p:txBody>
      </p:sp>
      <p:sp>
        <p:nvSpPr>
          <p:cNvPr id="696" name="Google Shape;696;p36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697" name="Google Shape;697;p36"/>
          <p:cNvSpPr txBox="1"/>
          <p:nvPr/>
        </p:nvSpPr>
        <p:spPr>
          <a:xfrm>
            <a:off x="389966" y="2388900"/>
            <a:ext cx="17454282" cy="5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Char char="•"/>
            </a:pPr>
            <a:r>
              <a:rPr lang="pt-B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 o CNPJ da Unidade Executora (UEx) que representa a escola estiver “inapto” ou “ suspenso”  na Receita Federal do Brasil, o repasse dos recursos do PDDE Básico e das Ações Integradas ficará suspenso até que a situação seja regularizada.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Char char="•"/>
            </a:pPr>
            <a:r>
              <a:rPr lang="pt-BR" sz="4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Em caso de situação “baixado”, não será possível mais a regularização, sendo necessária a solicitação de estorno ao FNDE, por meio do Protocolo Digital, dos saldos em conta da UEX.</a:t>
            </a:r>
            <a:endParaRPr/>
          </a:p>
          <a:p>
            <a:pPr marL="342900" lvl="0" indent="-139700" algn="just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36" title="TrincaGovernoSet2025_Branc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37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7"/>
          <p:cNvSpPr txBox="1">
            <a:spLocks noGrp="1"/>
          </p:cNvSpPr>
          <p:nvPr>
            <p:ph type="title"/>
          </p:nvPr>
        </p:nvSpPr>
        <p:spPr>
          <a:xfrm>
            <a:off x="1439335" y="527155"/>
            <a:ext cx="1509606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VERIFICAR PENDÊNCIAS:</a:t>
            </a:r>
            <a:endParaRPr sz="6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37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707" name="Google Shape;707;p37"/>
          <p:cNvSpPr txBox="1"/>
          <p:nvPr/>
        </p:nvSpPr>
        <p:spPr>
          <a:xfrm>
            <a:off x="304800" y="2292415"/>
            <a:ext cx="10744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/>
              <a:t>Sistema PDDE INFO</a:t>
            </a:r>
            <a:endParaRPr/>
          </a:p>
        </p:txBody>
      </p:sp>
      <p:pic>
        <p:nvPicPr>
          <p:cNvPr id="708" name="Google Shape;70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551" y="3492665"/>
            <a:ext cx="7471370" cy="469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9600" y="3443909"/>
            <a:ext cx="9869277" cy="2613991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7"/>
          <p:cNvSpPr/>
          <p:nvPr/>
        </p:nvSpPr>
        <p:spPr>
          <a:xfrm>
            <a:off x="14325600" y="5143500"/>
            <a:ext cx="1371600" cy="12954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11" name="Google Shape;711;p37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2" name="Google Shape;712;p37" title="TrincaGovernoSet2025_Colo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38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8"/>
          <p:cNvSpPr txBox="1">
            <a:spLocks noGrp="1"/>
          </p:cNvSpPr>
          <p:nvPr>
            <p:ph type="title"/>
          </p:nvPr>
        </p:nvSpPr>
        <p:spPr>
          <a:xfrm>
            <a:off x="1439335" y="330748"/>
            <a:ext cx="15096065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VERIFICAR PENDÊNCIAS:</a:t>
            </a:r>
            <a:br>
              <a:rPr lang="pt-BR" sz="6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719" name="Google Shape;719;p38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720" name="Google Shape;720;p38"/>
          <p:cNvSpPr txBox="1"/>
          <p:nvPr/>
        </p:nvSpPr>
        <p:spPr>
          <a:xfrm>
            <a:off x="727363" y="1215606"/>
            <a:ext cx="99881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/>
              <a:t>Sistema PDDE INFO</a:t>
            </a:r>
            <a:endParaRPr/>
          </a:p>
        </p:txBody>
      </p:sp>
      <p:sp>
        <p:nvSpPr>
          <p:cNvPr id="721" name="Google Shape;721;p38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2" name="Google Shape;722;p38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cxnSp>
        <p:nvCxnSpPr>
          <p:cNvPr id="723" name="Google Shape;723;p38"/>
          <p:cNvCxnSpPr/>
          <p:nvPr/>
        </p:nvCxnSpPr>
        <p:spPr>
          <a:xfrm>
            <a:off x="10515600" y="7581900"/>
            <a:ext cx="685800" cy="9906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24" name="Google Shape;72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002" y="1819866"/>
            <a:ext cx="16287408" cy="7174421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8"/>
          <p:cNvSpPr/>
          <p:nvPr/>
        </p:nvSpPr>
        <p:spPr>
          <a:xfrm>
            <a:off x="3962400" y="8789357"/>
            <a:ext cx="11208525" cy="12888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6" name="Google Shape;726;p38"/>
          <p:cNvSpPr/>
          <p:nvPr/>
        </p:nvSpPr>
        <p:spPr>
          <a:xfrm>
            <a:off x="805389" y="8828573"/>
            <a:ext cx="918401" cy="8966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27" name="Google Shape;727;p38"/>
          <p:cNvSpPr/>
          <p:nvPr/>
        </p:nvSpPr>
        <p:spPr>
          <a:xfrm>
            <a:off x="8293941" y="3888795"/>
            <a:ext cx="850059" cy="13221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39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39"/>
          <p:cNvSpPr txBox="1">
            <a:spLocks noGrp="1"/>
          </p:cNvSpPr>
          <p:nvPr>
            <p:ph type="title"/>
          </p:nvPr>
        </p:nvSpPr>
        <p:spPr>
          <a:xfrm>
            <a:off x="1295400" y="231495"/>
            <a:ext cx="15096065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VERIFICAR PENDÊNCIAS</a:t>
            </a:r>
            <a:br>
              <a:rPr lang="pt-BR" b="1" dirty="0"/>
            </a:br>
            <a:endParaRPr b="1" dirty="0"/>
          </a:p>
        </p:txBody>
      </p:sp>
      <p:sp>
        <p:nvSpPr>
          <p:cNvPr id="734" name="Google Shape;734;p39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735" name="Google Shape;735;p39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39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37" name="Google Shape;737;p39"/>
          <p:cNvSpPr txBox="1"/>
          <p:nvPr/>
        </p:nvSpPr>
        <p:spPr>
          <a:xfrm>
            <a:off x="6781800" y="2050231"/>
            <a:ext cx="10744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Sistema PDDE INFO</a:t>
            </a:r>
            <a:endParaRPr/>
          </a:p>
        </p:txBody>
      </p:sp>
      <p:pic>
        <p:nvPicPr>
          <p:cNvPr id="738" name="Google Shape;73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291" y="1153330"/>
            <a:ext cx="17038135" cy="7864449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39"/>
          <p:cNvSpPr/>
          <p:nvPr/>
        </p:nvSpPr>
        <p:spPr>
          <a:xfrm>
            <a:off x="1160113" y="7512041"/>
            <a:ext cx="1668447" cy="146397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0" name="Google Shape;740;p39"/>
          <p:cNvSpPr/>
          <p:nvPr/>
        </p:nvSpPr>
        <p:spPr>
          <a:xfrm>
            <a:off x="8605859" y="7512041"/>
            <a:ext cx="2176235" cy="146397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1" name="Google Shape;741;p39"/>
          <p:cNvSpPr/>
          <p:nvPr/>
        </p:nvSpPr>
        <p:spPr>
          <a:xfrm>
            <a:off x="11149240" y="8559024"/>
            <a:ext cx="5005340" cy="44348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42" name="Google Shape;742;p39"/>
          <p:cNvSpPr/>
          <p:nvPr/>
        </p:nvSpPr>
        <p:spPr>
          <a:xfrm>
            <a:off x="7909247" y="7511755"/>
            <a:ext cx="580329" cy="1457003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cxnSp>
        <p:nvCxnSpPr>
          <p:cNvPr id="743" name="Google Shape;743;p39"/>
          <p:cNvCxnSpPr/>
          <p:nvPr/>
        </p:nvCxnSpPr>
        <p:spPr>
          <a:xfrm>
            <a:off x="11468100" y="7467155"/>
            <a:ext cx="685800" cy="990600"/>
          </a:xfrm>
          <a:prstGeom prst="straightConnector1">
            <a:avLst/>
          </a:prstGeom>
          <a:noFill/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40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35" y="0"/>
            <a:ext cx="18346213" cy="1031974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40"/>
          <p:cNvSpPr txBox="1">
            <a:spLocks noGrp="1"/>
          </p:cNvSpPr>
          <p:nvPr>
            <p:ph type="title"/>
          </p:nvPr>
        </p:nvSpPr>
        <p:spPr>
          <a:xfrm>
            <a:off x="1442799" y="155535"/>
            <a:ext cx="150960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VERIFICAR PENDÊNCIAS</a:t>
            </a:r>
            <a:endParaRPr sz="5400" b="1" dirty="0"/>
          </a:p>
        </p:txBody>
      </p:sp>
      <p:sp>
        <p:nvSpPr>
          <p:cNvPr id="750" name="Google Shape;750;p40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751" name="Google Shape;751;p40"/>
          <p:cNvSpPr txBox="1"/>
          <p:nvPr/>
        </p:nvSpPr>
        <p:spPr>
          <a:xfrm>
            <a:off x="5715000" y="1075400"/>
            <a:ext cx="10744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/>
              <a:t>Sistema PDDE INFO </a:t>
            </a:r>
            <a:endParaRPr/>
          </a:p>
        </p:txBody>
      </p:sp>
      <p:sp>
        <p:nvSpPr>
          <p:cNvPr id="752" name="Google Shape;752;p40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3" name="Google Shape;753;p40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54" name="Google Shape;75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163" y="902340"/>
            <a:ext cx="17369120" cy="8151605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0"/>
          <p:cNvSpPr/>
          <p:nvPr/>
        </p:nvSpPr>
        <p:spPr>
          <a:xfrm>
            <a:off x="443752" y="8227903"/>
            <a:ext cx="4128248" cy="836720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6" name="Google Shape;756;p40"/>
          <p:cNvSpPr/>
          <p:nvPr/>
        </p:nvSpPr>
        <p:spPr>
          <a:xfrm>
            <a:off x="2438400" y="4458570"/>
            <a:ext cx="762000" cy="137331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7" name="Google Shape;757;p40"/>
          <p:cNvSpPr/>
          <p:nvPr/>
        </p:nvSpPr>
        <p:spPr>
          <a:xfrm>
            <a:off x="6210300" y="4415698"/>
            <a:ext cx="1143000" cy="17007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8" name="Google Shape;758;p40"/>
          <p:cNvSpPr/>
          <p:nvPr/>
        </p:nvSpPr>
        <p:spPr>
          <a:xfrm>
            <a:off x="6210300" y="4644280"/>
            <a:ext cx="990600" cy="18583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59" name="Google Shape;759;p40"/>
          <p:cNvSpPr/>
          <p:nvPr/>
        </p:nvSpPr>
        <p:spPr>
          <a:xfrm>
            <a:off x="2438400" y="4695642"/>
            <a:ext cx="381000" cy="91612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0" name="Google Shape;760;p40"/>
          <p:cNvSpPr/>
          <p:nvPr/>
        </p:nvSpPr>
        <p:spPr>
          <a:xfrm>
            <a:off x="10744200" y="6172672"/>
            <a:ext cx="1447800" cy="11141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1" name="Google Shape;761;p40"/>
          <p:cNvSpPr/>
          <p:nvPr/>
        </p:nvSpPr>
        <p:spPr>
          <a:xfrm>
            <a:off x="2028060" y="6195691"/>
            <a:ext cx="3962400" cy="11141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2" name="Google Shape;762;p40"/>
          <p:cNvSpPr/>
          <p:nvPr/>
        </p:nvSpPr>
        <p:spPr>
          <a:xfrm>
            <a:off x="9296400" y="7000022"/>
            <a:ext cx="990600" cy="152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3" name="Google Shape;763;p40"/>
          <p:cNvSpPr/>
          <p:nvPr/>
        </p:nvSpPr>
        <p:spPr>
          <a:xfrm>
            <a:off x="6934200" y="7000022"/>
            <a:ext cx="533400" cy="152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4" name="Google Shape;764;p40"/>
          <p:cNvSpPr/>
          <p:nvPr/>
        </p:nvSpPr>
        <p:spPr>
          <a:xfrm>
            <a:off x="15849600" y="6172673"/>
            <a:ext cx="914400" cy="11141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5" name="Google Shape;765;p40"/>
          <p:cNvSpPr/>
          <p:nvPr/>
        </p:nvSpPr>
        <p:spPr>
          <a:xfrm>
            <a:off x="13868400" y="6172673"/>
            <a:ext cx="304800" cy="11141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66" name="Google Shape;766;p40"/>
          <p:cNvSpPr/>
          <p:nvPr/>
        </p:nvSpPr>
        <p:spPr>
          <a:xfrm>
            <a:off x="2001621" y="2474837"/>
            <a:ext cx="1371600" cy="11141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00" y="0"/>
            <a:ext cx="183134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 descr="Diagram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3600" y="571500"/>
            <a:ext cx="14401800" cy="863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"/>
          <p:cNvSpPr/>
          <p:nvPr/>
        </p:nvSpPr>
        <p:spPr>
          <a:xfrm>
            <a:off x="12766275" y="8981250"/>
            <a:ext cx="5295300" cy="11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9300" tIns="89300" rIns="89300" bIns="893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6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5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62458" y="9205691"/>
            <a:ext cx="4837187" cy="67906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41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1"/>
          <p:cNvSpPr txBox="1">
            <a:spLocks noGrp="1"/>
          </p:cNvSpPr>
          <p:nvPr>
            <p:ph type="title"/>
          </p:nvPr>
        </p:nvSpPr>
        <p:spPr>
          <a:xfrm>
            <a:off x="327711" y="579926"/>
            <a:ext cx="15096065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VERIFICAR PENDÊNCIAS</a:t>
            </a:r>
            <a:br>
              <a:rPr lang="pt-BR" sz="5400" b="1"/>
            </a:br>
            <a:endParaRPr b="1"/>
          </a:p>
        </p:txBody>
      </p:sp>
      <p:sp>
        <p:nvSpPr>
          <p:cNvPr id="774" name="Google Shape;774;p41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sp>
        <p:nvSpPr>
          <p:cNvPr id="775" name="Google Shape;775;p41"/>
          <p:cNvSpPr txBox="1"/>
          <p:nvPr/>
        </p:nvSpPr>
        <p:spPr>
          <a:xfrm>
            <a:off x="296335" y="1710059"/>
            <a:ext cx="10744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/>
              <a:t>PRESTAÇÃO DE CONTAS - SISTEMA SIGPC</a:t>
            </a:r>
            <a:endParaRPr/>
          </a:p>
        </p:txBody>
      </p:sp>
      <p:pic>
        <p:nvPicPr>
          <p:cNvPr id="776" name="Google Shape;77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596154"/>
            <a:ext cx="10210799" cy="628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8371" y="2630332"/>
            <a:ext cx="7507228" cy="4646768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1"/>
          <p:cNvSpPr/>
          <p:nvPr/>
        </p:nvSpPr>
        <p:spPr>
          <a:xfrm>
            <a:off x="152400" y="5524500"/>
            <a:ext cx="1371600" cy="22859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79" name="Google Shape;779;p41"/>
          <p:cNvSpPr/>
          <p:nvPr/>
        </p:nvSpPr>
        <p:spPr>
          <a:xfrm>
            <a:off x="2133600" y="8183823"/>
            <a:ext cx="4343400" cy="2362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80" name="Google Shape;780;p41"/>
          <p:cNvSpPr/>
          <p:nvPr/>
        </p:nvSpPr>
        <p:spPr>
          <a:xfrm>
            <a:off x="2133600" y="8572500"/>
            <a:ext cx="4343400" cy="23627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81" name="Google Shape;781;p41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2" name="Google Shape;782;p41" title="TrincaGovernoSet2025_Colo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Google Shape;787;p42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42"/>
          <p:cNvSpPr txBox="1">
            <a:spLocks noGrp="1"/>
          </p:cNvSpPr>
          <p:nvPr>
            <p:ph type="title"/>
          </p:nvPr>
        </p:nvSpPr>
        <p:spPr>
          <a:xfrm>
            <a:off x="549703" y="151475"/>
            <a:ext cx="171514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CNPJ IRREGULAR NA RECEITA FEDERAL</a:t>
            </a:r>
            <a:endParaRPr sz="4800" b="1" dirty="0"/>
          </a:p>
        </p:txBody>
      </p:sp>
      <p:sp>
        <p:nvSpPr>
          <p:cNvPr id="789" name="Google Shape;789;p42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0" name="Google Shape;790;p42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91" name="Google Shape;791;p42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pic>
        <p:nvPicPr>
          <p:cNvPr id="792" name="Google Shape;792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140" y="1177135"/>
            <a:ext cx="17428108" cy="793273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/>
          <p:nvPr/>
        </p:nvSpPr>
        <p:spPr>
          <a:xfrm rot="10800000" flipH="1">
            <a:off x="1387903" y="8836855"/>
            <a:ext cx="2209800" cy="2730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4" name="Google Shape;794;p42"/>
          <p:cNvSpPr/>
          <p:nvPr/>
        </p:nvSpPr>
        <p:spPr>
          <a:xfrm>
            <a:off x="3597703" y="8836855"/>
            <a:ext cx="2209800" cy="2730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5" name="Google Shape;795;p42"/>
          <p:cNvSpPr/>
          <p:nvPr/>
        </p:nvSpPr>
        <p:spPr>
          <a:xfrm>
            <a:off x="5821358" y="8836854"/>
            <a:ext cx="9571042" cy="2730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796" name="Google Shape;796;p42"/>
          <p:cNvSpPr/>
          <p:nvPr/>
        </p:nvSpPr>
        <p:spPr>
          <a:xfrm>
            <a:off x="549703" y="8836856"/>
            <a:ext cx="838200" cy="2730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43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3"/>
          <p:cNvSpPr txBox="1">
            <a:spLocks noGrp="1"/>
          </p:cNvSpPr>
          <p:nvPr>
            <p:ph type="title"/>
          </p:nvPr>
        </p:nvSpPr>
        <p:spPr>
          <a:xfrm>
            <a:off x="304800" y="242596"/>
            <a:ext cx="177823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CNPJ IRREGULAR NA RECEITA FEDERAL</a:t>
            </a:r>
            <a:endParaRPr sz="4000" b="1" dirty="0"/>
          </a:p>
        </p:txBody>
      </p:sp>
      <p:sp>
        <p:nvSpPr>
          <p:cNvPr id="803" name="Google Shape;803;p43"/>
          <p:cNvSpPr txBox="1"/>
          <p:nvPr/>
        </p:nvSpPr>
        <p:spPr>
          <a:xfrm>
            <a:off x="443752" y="5176245"/>
            <a:ext cx="160916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.</a:t>
            </a:r>
            <a:endParaRPr/>
          </a:p>
        </p:txBody>
      </p:sp>
      <p:pic>
        <p:nvPicPr>
          <p:cNvPr id="804" name="Google Shape;80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2600" y="1181100"/>
            <a:ext cx="8218145" cy="7430537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43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43" title="TrincaGovernoSet2025_Colo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07" name="Google Shape;807;p43"/>
          <p:cNvSpPr/>
          <p:nvPr/>
        </p:nvSpPr>
        <p:spPr>
          <a:xfrm>
            <a:off x="5794867" y="8243381"/>
            <a:ext cx="914400" cy="1524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08" name="Google Shape;808;p43"/>
          <p:cNvSpPr/>
          <p:nvPr/>
        </p:nvSpPr>
        <p:spPr>
          <a:xfrm>
            <a:off x="5871632" y="6856818"/>
            <a:ext cx="4343400" cy="21305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09" name="Google Shape;809;p43"/>
          <p:cNvSpPr/>
          <p:nvPr/>
        </p:nvSpPr>
        <p:spPr>
          <a:xfrm>
            <a:off x="6099667" y="3009046"/>
            <a:ext cx="1828800" cy="2286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10" name="Google Shape;810;p43"/>
          <p:cNvSpPr/>
          <p:nvPr/>
        </p:nvSpPr>
        <p:spPr>
          <a:xfrm>
            <a:off x="5794867" y="7510780"/>
            <a:ext cx="2133600" cy="213056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" y="0"/>
            <a:ext cx="1827795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5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p45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75039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823" name="Google Shape;823;p45"/>
          <p:cNvSpPr/>
          <p:nvPr/>
        </p:nvSpPr>
        <p:spPr>
          <a:xfrm>
            <a:off x="8965" y="190501"/>
            <a:ext cx="18279035" cy="899159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                                                    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5"/>
          <p:cNvSpPr txBox="1"/>
          <p:nvPr/>
        </p:nvSpPr>
        <p:spPr>
          <a:xfrm>
            <a:off x="11981119" y="8368586"/>
            <a:ext cx="312801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Raleway ExtraBold"/>
              <a:buNone/>
            </a:pPr>
            <a:r>
              <a:rPr lang="pt-BR" sz="4600" b="1" i="0" u="sng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fndeoﬁcial</a:t>
            </a:r>
            <a:endParaRPr sz="4600" b="0" i="0" u="none" strike="noStrike" cap="none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25" name="Google Shape;825;p45"/>
          <p:cNvSpPr txBox="1"/>
          <p:nvPr/>
        </p:nvSpPr>
        <p:spPr>
          <a:xfrm>
            <a:off x="11372077" y="4907616"/>
            <a:ext cx="436245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Raleway ExtraBold"/>
              <a:buNone/>
            </a:pPr>
            <a:r>
              <a:rPr lang="pt-BR" sz="4600" b="1" i="0" u="sng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fnde.educação</a:t>
            </a:r>
            <a:endParaRPr sz="4600" b="0" i="0" u="none" strike="noStrike" cap="none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26" name="Google Shape;826;p45"/>
          <p:cNvSpPr txBox="1"/>
          <p:nvPr/>
        </p:nvSpPr>
        <p:spPr>
          <a:xfrm>
            <a:off x="3551026" y="4941858"/>
            <a:ext cx="3770628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Raleway ExtraBold"/>
              <a:buNone/>
            </a:pPr>
            <a:r>
              <a:rPr lang="pt-BR" sz="4600" b="1" i="0" u="sng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@fnde.oﬁcial</a:t>
            </a:r>
            <a:endParaRPr sz="4600" b="0" i="0" u="none" strike="noStrike" cap="none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27" name="Google Shape;827;p45"/>
          <p:cNvSpPr txBox="1"/>
          <p:nvPr/>
        </p:nvSpPr>
        <p:spPr>
          <a:xfrm>
            <a:off x="2568520" y="8368586"/>
            <a:ext cx="577088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Raleway ExtraBold"/>
              <a:buNone/>
            </a:pPr>
            <a:r>
              <a:rPr lang="pt-BR" sz="4600" b="1" i="0" u="sng" strike="noStrike" cap="none">
                <a:solidFill>
                  <a:srgbClr val="FFFFFF"/>
                </a:solidFill>
                <a:latin typeface="Raleway ExtraBold"/>
                <a:ea typeface="Raleway ExtraBold"/>
                <a:cs typeface="Raleway ExtraBold"/>
                <a:sym typeface="Raleway Extra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Youtube: /fndemec</a:t>
            </a:r>
            <a:endParaRPr sz="4600" b="0" i="0" u="none" strike="noStrike" cap="none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828" name="Google Shape;828;p45" descr="Logotipo, Ícone&#10;&#10;O conteúdo gerado por IA pode estar incorreto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1316" y="3196502"/>
            <a:ext cx="1671320" cy="167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5" descr="Logotipo, Ícone&#10;&#10;O conteúdo gerado por IA pode estar incorreto.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3049" y="6375594"/>
            <a:ext cx="2207854" cy="220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5" descr="Forma&#10;&#10;O conteúdo gerado por IA pode estar incorreto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571849" y="6465309"/>
            <a:ext cx="1828005" cy="182800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831" name="Google Shape;831;p45" descr="Ícone&#10;&#10;O conteúdo gerado por IA pode estar incorreto.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571912" y="2682989"/>
            <a:ext cx="1962779" cy="1962779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45"/>
          <p:cNvSpPr txBox="1">
            <a:spLocks noGrp="1"/>
          </p:cNvSpPr>
          <p:nvPr>
            <p:ph type="title"/>
          </p:nvPr>
        </p:nvSpPr>
        <p:spPr>
          <a:xfrm>
            <a:off x="1852829" y="420278"/>
            <a:ext cx="9220200" cy="11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ctr" anchorCtr="0">
            <a:spAutoFit/>
          </a:bodyPr>
          <a:lstStyle/>
          <a:p>
            <a:pPr marL="0" lvl="0" indent="0" algn="just" rtl="0">
              <a:lnSpc>
                <a:spcPct val="14695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</a:pPr>
            <a:r>
              <a:rPr lang="pt-BR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REDES SOCIAIS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6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610686"/>
            <a:ext cx="19354800" cy="108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46"/>
          <p:cNvSpPr txBox="1"/>
          <p:nvPr/>
        </p:nvSpPr>
        <p:spPr>
          <a:xfrm>
            <a:off x="368490" y="-723900"/>
            <a:ext cx="9409544" cy="4087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CECAMPES</a:t>
            </a:r>
            <a:r>
              <a:rPr lang="pt-BR" sz="4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CENTROS COLABORADORES DE APOIO AO MONITORAMENTO E À GESTÃO DE PROGRAMAS EDUCACIONAIS</a:t>
            </a:r>
            <a:endParaRPr dirty="0"/>
          </a:p>
          <a:p>
            <a:pPr marL="0" lvl="0" indent="0" algn="ctr" rtl="0">
              <a:lnSpc>
                <a:spcPct val="80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46"/>
          <p:cNvSpPr txBox="1"/>
          <p:nvPr/>
        </p:nvSpPr>
        <p:spPr>
          <a:xfrm>
            <a:off x="6105817" y="6121081"/>
            <a:ext cx="3505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CECAMPE NORTE</a:t>
            </a:r>
            <a:endParaRPr/>
          </a:p>
        </p:txBody>
      </p:sp>
      <p:sp>
        <p:nvSpPr>
          <p:cNvPr id="841" name="Google Shape;841;p46"/>
          <p:cNvSpPr txBox="1"/>
          <p:nvPr/>
        </p:nvSpPr>
        <p:spPr>
          <a:xfrm>
            <a:off x="103955" y="2688609"/>
            <a:ext cx="10131866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latin typeface="Arial"/>
                <a:ea typeface="Arial"/>
                <a:cs typeface="Arial"/>
                <a:sym typeface="Arial"/>
              </a:rPr>
              <a:t>CECAMPE NORTE: </a:t>
            </a:r>
            <a:r>
              <a:rPr lang="pt-BR" sz="2600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r>
              <a:rPr lang="pt-BR" sz="2600" b="1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2600" b="1" i="0" strike="noStrike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https://cecampenorte.ufpa.br/</a:t>
            </a:r>
            <a:endParaRPr sz="2600" b="1" i="0" dirty="0">
              <a:solidFill>
                <a:srgbClr val="5555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latin typeface="Arial"/>
                <a:ea typeface="Arial"/>
                <a:cs typeface="Arial"/>
                <a:sym typeface="Arial"/>
              </a:rPr>
              <a:t>CECAMPE NORDESTE: </a:t>
            </a:r>
            <a:r>
              <a:rPr lang="pt-BR" sz="2600" b="0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r>
              <a:rPr lang="pt-BR" sz="2600" b="0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2600" b="1" i="0" u="sng" strike="noStrike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https://www.cecampe.ufpb.br/</a:t>
            </a:r>
            <a:r>
              <a:rPr lang="pt-BR" sz="2600" b="1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latin typeface="Arial"/>
                <a:ea typeface="Arial"/>
                <a:cs typeface="Arial"/>
                <a:sym typeface="Arial"/>
              </a:rPr>
              <a:t>CECAMPE CENTRO OESTE</a:t>
            </a:r>
            <a:r>
              <a:rPr lang="pt-BR" sz="2600" dirty="0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2600" b="0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r>
              <a:rPr lang="pt-BR" sz="2600" b="0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2600" b="1" i="0" u="sng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</a:rPr>
              <a:t>https://cecampemonitoramentoco.org/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0" i="0" u="sng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latin typeface="Arial"/>
                <a:ea typeface="Arial"/>
                <a:cs typeface="Arial"/>
                <a:sym typeface="Arial"/>
              </a:rPr>
              <a:t>CECAMPE SUDESTE </a:t>
            </a:r>
            <a:r>
              <a:rPr lang="pt-BR" sz="2600" b="0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r>
              <a:rPr lang="pt-BR" sz="2600" b="0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pt-BR" sz="2600" b="1" i="0" u="sng" strike="noStrike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http://www.proexc.ufu.br/cecampesudeste</a:t>
            </a:r>
            <a:r>
              <a:rPr lang="pt-BR" sz="2600" b="1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latin typeface="Arial"/>
                <a:ea typeface="Arial"/>
                <a:cs typeface="Arial"/>
                <a:sym typeface="Arial"/>
              </a:rPr>
              <a:t>CECAMPE SUL </a:t>
            </a:r>
            <a:r>
              <a:rPr lang="pt-BR" sz="2600" b="0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r>
              <a:rPr lang="pt-BR" sz="2600" b="0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2600" b="1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t-BR" sz="2600" b="1" i="0" u="sng" strike="noStrike" dirty="0">
                <a:solidFill>
                  <a:srgbClr val="1351B4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https://www.ufrgs.br/cecampe-sul/</a:t>
            </a:r>
            <a:r>
              <a:rPr lang="pt-BR" sz="2600" b="1" i="0" dirty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842" name="Google Shape;842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36413" y="1638300"/>
            <a:ext cx="6366484" cy="535418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46"/>
          <p:cNvSpPr/>
          <p:nvPr/>
        </p:nvSpPr>
        <p:spPr>
          <a:xfrm>
            <a:off x="12425075" y="8846700"/>
            <a:ext cx="5484900" cy="1200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5000" tIns="95000" rIns="95000" bIns="9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4" name="Google Shape;844;p46" title="TrincaGovernoSet2025_Color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33818" y="9151357"/>
            <a:ext cx="5146855" cy="722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47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94" y="17804"/>
            <a:ext cx="18256348" cy="10269196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47"/>
          <p:cNvSpPr txBox="1"/>
          <p:nvPr/>
        </p:nvSpPr>
        <p:spPr>
          <a:xfrm>
            <a:off x="-2683213" y="650247"/>
            <a:ext cx="15254178" cy="174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ctr" rtl="0">
              <a:lnSpc>
                <a:spcPct val="562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PDDE</a:t>
            </a:r>
            <a:endParaRPr/>
          </a:p>
          <a:p>
            <a:pPr marL="0" lvl="0" indent="0" algn="ctr" rtl="0">
              <a:lnSpc>
                <a:spcPct val="80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64" y="2347645"/>
            <a:ext cx="8801353" cy="5314268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47"/>
          <p:cNvSpPr txBox="1"/>
          <p:nvPr/>
        </p:nvSpPr>
        <p:spPr>
          <a:xfrm flipH="1">
            <a:off x="2057400" y="8158982"/>
            <a:ext cx="5562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Site: </a:t>
            </a:r>
            <a:r>
              <a:rPr lang="pt-BR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https://www.gov.br/fnde/pt-br/acesso-a-informacao/acoes-e-programas/programas/pdde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47"/>
          <p:cNvSpPr txBox="1"/>
          <p:nvPr/>
        </p:nvSpPr>
        <p:spPr>
          <a:xfrm>
            <a:off x="8691158" y="1804035"/>
            <a:ext cx="9558996" cy="54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66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ACESSE O QR CODE</a:t>
            </a:r>
            <a:endParaRPr/>
          </a:p>
        </p:txBody>
      </p:sp>
      <p:pic>
        <p:nvPicPr>
          <p:cNvPr id="855" name="Google Shape;855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44200" y="2199225"/>
            <a:ext cx="5655469" cy="5655469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47"/>
          <p:cNvSpPr/>
          <p:nvPr/>
        </p:nvSpPr>
        <p:spPr>
          <a:xfrm>
            <a:off x="11691200" y="8897300"/>
            <a:ext cx="5484900" cy="1200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5000" tIns="95000" rIns="95000" bIns="9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p47" title="TrincaGovernoSet2025_Col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99943" y="9201957"/>
            <a:ext cx="5146855" cy="722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48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975"/>
            <a:ext cx="18302178" cy="102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48"/>
          <p:cNvSpPr txBox="1"/>
          <p:nvPr/>
        </p:nvSpPr>
        <p:spPr>
          <a:xfrm>
            <a:off x="-3124200" y="453500"/>
            <a:ext cx="15254178" cy="1741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ctr" rtl="0">
              <a:lnSpc>
                <a:spcPct val="562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PDDE INFO</a:t>
            </a:r>
            <a:endParaRPr/>
          </a:p>
          <a:p>
            <a:pPr marL="0" lvl="0" indent="0" algn="ctr" rtl="0">
              <a:lnSpc>
                <a:spcPct val="80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48"/>
          <p:cNvSpPr txBox="1"/>
          <p:nvPr/>
        </p:nvSpPr>
        <p:spPr>
          <a:xfrm>
            <a:off x="8685649" y="1797214"/>
            <a:ext cx="9536906" cy="54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ACESSE O QR CODE</a:t>
            </a:r>
            <a:endParaRPr/>
          </a:p>
        </p:txBody>
      </p:sp>
      <p:sp>
        <p:nvSpPr>
          <p:cNvPr id="865" name="Google Shape;865;p48"/>
          <p:cNvSpPr txBox="1"/>
          <p:nvPr/>
        </p:nvSpPr>
        <p:spPr>
          <a:xfrm>
            <a:off x="128574" y="7477544"/>
            <a:ext cx="1090370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Site: </a:t>
            </a:r>
            <a:r>
              <a:rPr lang="pt-BR" sz="2000" b="0" i="0" u="sng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https://www.fnde.gov.br/pddeinfo/pddeinfo/escola/consultar</a:t>
            </a:r>
            <a:endParaRPr sz="2000"/>
          </a:p>
        </p:txBody>
      </p:sp>
      <p:pic>
        <p:nvPicPr>
          <p:cNvPr id="866" name="Google Shape;866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485" y="2443571"/>
            <a:ext cx="9011888" cy="478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62727" y="2153195"/>
            <a:ext cx="5741096" cy="5741096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48"/>
          <p:cNvSpPr/>
          <p:nvPr/>
        </p:nvSpPr>
        <p:spPr>
          <a:xfrm>
            <a:off x="11741800" y="8935275"/>
            <a:ext cx="5484900" cy="1200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5000" tIns="95000" rIns="95000" bIns="9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9" name="Google Shape;869;p48" title="TrincaGovernoSet2025_Col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50543" y="9239932"/>
            <a:ext cx="5146855" cy="722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49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49"/>
          <p:cNvSpPr txBox="1"/>
          <p:nvPr/>
        </p:nvSpPr>
        <p:spPr>
          <a:xfrm>
            <a:off x="245659" y="386777"/>
            <a:ext cx="9279342" cy="760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lvl="0" indent="0" algn="ctr" rtl="0">
              <a:lnSpc>
                <a:spcPct val="80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PROTOCOLO DIGITAL</a:t>
            </a:r>
            <a:endParaRPr sz="1050" dirty="0"/>
          </a:p>
        </p:txBody>
      </p:sp>
      <p:sp>
        <p:nvSpPr>
          <p:cNvPr id="876" name="Google Shape;876;p49"/>
          <p:cNvSpPr txBox="1"/>
          <p:nvPr/>
        </p:nvSpPr>
        <p:spPr>
          <a:xfrm>
            <a:off x="8751094" y="1835907"/>
            <a:ext cx="9536906" cy="54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66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rgbClr val="123D70"/>
                </a:solidFill>
                <a:latin typeface="Poppins"/>
                <a:ea typeface="Poppins"/>
                <a:cs typeface="Poppins"/>
                <a:sym typeface="Poppins"/>
              </a:rPr>
              <a:t>ACESSE O QR CODE</a:t>
            </a:r>
            <a:endParaRPr/>
          </a:p>
        </p:txBody>
      </p:sp>
      <p:sp>
        <p:nvSpPr>
          <p:cNvPr id="877" name="Google Shape;877;p49"/>
          <p:cNvSpPr txBox="1"/>
          <p:nvPr/>
        </p:nvSpPr>
        <p:spPr>
          <a:xfrm>
            <a:off x="0" y="7147211"/>
            <a:ext cx="1104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Site: </a:t>
            </a:r>
            <a:r>
              <a:rPr lang="pt-BR" sz="1800" b="0" i="0" u="sng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https://www.gov.br/pt-br/servicos/protocolar-documentos-junto-ao-fnde </a:t>
            </a:r>
            <a:endParaRPr sz="1800"/>
          </a:p>
        </p:txBody>
      </p:sp>
      <p:pic>
        <p:nvPicPr>
          <p:cNvPr id="878" name="Google Shape;878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0400" y="2207763"/>
            <a:ext cx="5601186" cy="560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5659" y="1648846"/>
            <a:ext cx="8392236" cy="499636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49"/>
          <p:cNvSpPr/>
          <p:nvPr/>
        </p:nvSpPr>
        <p:spPr>
          <a:xfrm>
            <a:off x="11741800" y="8935275"/>
            <a:ext cx="5484900" cy="1200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5000" tIns="95000" rIns="95000" bIns="9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49" title="TrincaGovernoSet2025_Color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50543" y="9239932"/>
            <a:ext cx="5146855" cy="722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50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50"/>
          <p:cNvSpPr txBox="1"/>
          <p:nvPr/>
        </p:nvSpPr>
        <p:spPr>
          <a:xfrm>
            <a:off x="4851779" y="510932"/>
            <a:ext cx="9340050" cy="161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8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GUIAS DO PDDE</a:t>
            </a:r>
            <a:endParaRPr b="1" dirty="0"/>
          </a:p>
        </p:txBody>
      </p:sp>
      <p:pic>
        <p:nvPicPr>
          <p:cNvPr id="888" name="Google Shape;888;p5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2574383"/>
            <a:ext cx="4717873" cy="636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5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5600" y="3013192"/>
            <a:ext cx="4509806" cy="575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5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106400" y="2926235"/>
            <a:ext cx="4617870" cy="5928027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50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50" title="TrincaGovernoSet2025_Branca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/>
          <p:nvPr/>
        </p:nvSpPr>
        <p:spPr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6" descr="Homem com roupa laranj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 t="19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51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51"/>
          <p:cNvSpPr txBox="1"/>
          <p:nvPr/>
        </p:nvSpPr>
        <p:spPr>
          <a:xfrm>
            <a:off x="3040854" y="131722"/>
            <a:ext cx="12206291" cy="1243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EQUIPE  PDDE</a:t>
            </a:r>
            <a:endParaRPr sz="80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99" name="Google Shape;899;p51"/>
          <p:cNvSpPr txBox="1"/>
          <p:nvPr/>
        </p:nvSpPr>
        <p:spPr>
          <a:xfrm>
            <a:off x="14277904" y="4191039"/>
            <a:ext cx="43173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1F497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u="sng" dirty="0">
                <a:solidFill>
                  <a:srgbClr val="1F497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pdde@fnde.gov.br</a:t>
            </a:r>
            <a:endParaRPr sz="3600" dirty="0">
              <a:solidFill>
                <a:srgbClr val="1F497D"/>
              </a:solidFill>
            </a:endParaRPr>
          </a:p>
        </p:txBody>
      </p:sp>
      <p:sp>
        <p:nvSpPr>
          <p:cNvPr id="900" name="Google Shape;900;p51"/>
          <p:cNvSpPr txBox="1"/>
          <p:nvPr/>
        </p:nvSpPr>
        <p:spPr>
          <a:xfrm>
            <a:off x="14401800" y="5568699"/>
            <a:ext cx="5486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u="sng">
                <a:solidFill>
                  <a:srgbClr val="1F497D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www.fnde.gov.br</a:t>
            </a:r>
            <a:endParaRPr sz="3600" u="sng">
              <a:solidFill>
                <a:srgbClr val="1F497D"/>
              </a:solidFill>
            </a:endParaRPr>
          </a:p>
        </p:txBody>
      </p:sp>
      <p:pic>
        <p:nvPicPr>
          <p:cNvPr id="901" name="Google Shape;901;p51" descr="E-mail com preenchimento sólid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15771" y="4470588"/>
            <a:ext cx="920780" cy="920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51" descr="Educação na (trans)formação para as relações étnico-sociais - Revista  Brasileira de Educação Básic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81897">
            <a:off x="15302934" y="1709239"/>
            <a:ext cx="2112662" cy="201363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51"/>
          <p:cNvSpPr txBox="1"/>
          <p:nvPr/>
        </p:nvSpPr>
        <p:spPr>
          <a:xfrm>
            <a:off x="-127194" y="1930920"/>
            <a:ext cx="13010198" cy="858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ANDERSON WILSON SAMPAIO SANTOS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Diretor de Ações Educacionais  - DIRAE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FERNANDA LUCENA RIBEIRO VILELA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Coordenadora Geral do PDDE – CGPDDE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AMANDA VARGAS MAIA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Coordenadora de Planejamento, Adesão e Execução do PDDE -   CODDE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JULIANA RAMIRO DE AMORIM OLIVEIRA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Chefe  da Divisão de Ações Integradas – DAINT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CAMILA MARINHO SILVA SOUSA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Chefe da Divisão do PDDE - DPDDE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HILDA SOUZA PEREIRA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Coordenadora de Assistência,  Monitoramento e Avaliação do PDDE  - COAMA 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CINARA GOMES DE ARAÚJO LOBO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Chefe da Divisão de Monitoramento e Avaliação do PDDE – DIMAP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51"/>
          <p:cNvSpPr/>
          <p:nvPr/>
        </p:nvSpPr>
        <p:spPr>
          <a:xfrm>
            <a:off x="12803100" y="8947925"/>
            <a:ext cx="5484900" cy="12003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5000" tIns="95000" rIns="95000" bIns="9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54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5" name="Google Shape;905;p51" title="TrincaGovernoSet2025_Color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11843" y="9252582"/>
            <a:ext cx="5146855" cy="72253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2"/>
          <p:cNvSpPr txBox="1"/>
          <p:nvPr/>
        </p:nvSpPr>
        <p:spPr>
          <a:xfrm>
            <a:off x="9146274" y="4194071"/>
            <a:ext cx="5973445" cy="1278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7711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5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 OV E R N O	F E D E R A L</a:t>
            </a:r>
            <a:endParaRPr sz="205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1935"/>
              </a:spcBef>
              <a:spcAft>
                <a:spcPts val="0"/>
              </a:spcAft>
              <a:buNone/>
            </a:pPr>
            <a:endParaRPr sz="2050">
              <a:latin typeface="Arial Black"/>
              <a:ea typeface="Arial Black"/>
              <a:cs typeface="Arial Black"/>
              <a:sym typeface="Arial Black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EDUCAÇAO</a:t>
            </a:r>
            <a:endParaRPr sz="21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52"/>
          <p:cNvSpPr txBox="1"/>
          <p:nvPr/>
        </p:nvSpPr>
        <p:spPr>
          <a:xfrm>
            <a:off x="11908293" y="5738695"/>
            <a:ext cx="76136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 N I Ã 0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52"/>
          <p:cNvSpPr txBox="1"/>
          <p:nvPr/>
        </p:nvSpPr>
        <p:spPr>
          <a:xfrm>
            <a:off x="12822593" y="5738695"/>
            <a:ext cx="2248535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	R E C 0 N S T R U Ç A 0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5131"/>
            <a:ext cx="18288000" cy="10322131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52"/>
          <p:cNvSpPr/>
          <p:nvPr/>
        </p:nvSpPr>
        <p:spPr>
          <a:xfrm>
            <a:off x="2561600" y="3815950"/>
            <a:ext cx="13222500" cy="2505300"/>
          </a:xfrm>
          <a:prstGeom prst="rect">
            <a:avLst/>
          </a:prstGeom>
          <a:solidFill>
            <a:srgbClr val="0129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5" name="Google Shape;915;p52" title="TrincaGovernoSet2025_Branc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7594" y="4280069"/>
            <a:ext cx="11472800" cy="17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7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 txBox="1"/>
          <p:nvPr/>
        </p:nvSpPr>
        <p:spPr>
          <a:xfrm>
            <a:off x="609599" y="1028700"/>
            <a:ext cx="12849225" cy="663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02060"/>
                </a:solidFill>
              </a:rPr>
              <a:t>O PDDE consiste na destinação anual, em caráter suplementar, de recursos financeiros às escolas públicas de educação básica, contribuindo para o </a:t>
            </a:r>
            <a:r>
              <a:rPr lang="pt-BR" sz="3600" b="1">
                <a:solidFill>
                  <a:srgbClr val="002060"/>
                </a:solidFill>
              </a:rPr>
              <a:t>provimento das necessidades prioritárias</a:t>
            </a:r>
            <a:r>
              <a:rPr lang="pt-BR" sz="3600">
                <a:solidFill>
                  <a:srgbClr val="002060"/>
                </a:solidFill>
              </a:rPr>
              <a:t> dos estabelecimentos educacionais, a promoção de </a:t>
            </a:r>
            <a:r>
              <a:rPr lang="pt-BR" sz="3600" b="1">
                <a:solidFill>
                  <a:srgbClr val="002060"/>
                </a:solidFill>
              </a:rPr>
              <a:t>melhorias em sua infraestrutura física e pedagógica</a:t>
            </a:r>
            <a:r>
              <a:rPr lang="pt-BR" sz="3600">
                <a:solidFill>
                  <a:srgbClr val="002060"/>
                </a:solidFill>
              </a:rPr>
              <a:t> e o incentivo da </a:t>
            </a:r>
            <a:r>
              <a:rPr lang="pt-BR" sz="3600" b="1">
                <a:solidFill>
                  <a:srgbClr val="002060"/>
                </a:solidFill>
              </a:rPr>
              <a:t>autogestão escolar</a:t>
            </a:r>
            <a:r>
              <a:rPr lang="pt-BR" sz="3600">
                <a:solidFill>
                  <a:srgbClr val="002060"/>
                </a:solidFill>
              </a:rPr>
              <a:t> e do exercício da cidadania, com a participação da comunidade no controle social.</a:t>
            </a:r>
            <a:endParaRPr/>
          </a:p>
        </p:txBody>
      </p:sp>
      <p:pic>
        <p:nvPicPr>
          <p:cNvPr id="201" name="Google Shape;201;p7" descr="Crianças na sala de aul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8400" y="2247900"/>
            <a:ext cx="3958317" cy="2638878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202" name="Google Shape;202;p7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7" title="TrincaGovernoSet2025_Branc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8" descr="Interface gráfica do usuário, Aplicativo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 txBox="1"/>
          <p:nvPr/>
        </p:nvSpPr>
        <p:spPr>
          <a:xfrm>
            <a:off x="709684" y="289156"/>
            <a:ext cx="16691212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OBJETIVOS DO PDDE BÁSICO</a:t>
            </a:r>
            <a:endParaRPr sz="1200" dirty="0"/>
          </a:p>
        </p:txBody>
      </p:sp>
      <p:grpSp>
        <p:nvGrpSpPr>
          <p:cNvPr id="210" name="Google Shape;210;p8"/>
          <p:cNvGrpSpPr/>
          <p:nvPr/>
        </p:nvGrpSpPr>
        <p:grpSpPr>
          <a:xfrm>
            <a:off x="2205363" y="1948336"/>
            <a:ext cx="13496272" cy="6695126"/>
            <a:chOff x="1290963" y="5236"/>
            <a:chExt cx="13496272" cy="6695126"/>
          </a:xfrm>
        </p:grpSpPr>
        <p:sp>
          <p:nvSpPr>
            <p:cNvPr id="211" name="Google Shape;211;p8"/>
            <p:cNvSpPr/>
            <p:nvPr/>
          </p:nvSpPr>
          <p:spPr>
            <a:xfrm>
              <a:off x="1290963" y="2523709"/>
              <a:ext cx="3090111" cy="1658179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 txBox="1"/>
            <p:nvPr/>
          </p:nvSpPr>
          <p:spPr>
            <a:xfrm>
              <a:off x="1339529" y="2572275"/>
              <a:ext cx="2992979" cy="1561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pt-BR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Art. 2º</a:t>
              </a:r>
              <a:endParaRPr/>
            </a:p>
            <a:p>
              <a:pPr marL="0" lvl="0" indent="0" algn="ctr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pt-BR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Resolução CD/ FNDE  nº 15, de 16 de setembro de 2021.</a:t>
              </a: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 rot="-3310531">
              <a:off x="4021873" y="2649307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 txBox="1"/>
            <p:nvPr/>
          </p:nvSpPr>
          <p:spPr>
            <a:xfrm rot="-3310531">
              <a:off x="4817426" y="2623482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337521" y="1380128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 txBox="1"/>
            <p:nvPr/>
          </p:nvSpPr>
          <p:spPr>
            <a:xfrm>
              <a:off x="5372538" y="1415145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pt-BR" sz="2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Contribuir</a:t>
              </a: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7728637" y="1961861"/>
              <a:ext cx="956446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 txBox="1"/>
            <p:nvPr/>
          </p:nvSpPr>
          <p:spPr>
            <a:xfrm>
              <a:off x="8182949" y="1953996"/>
              <a:ext cx="47822" cy="47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685083" y="1380128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 txBox="1"/>
            <p:nvPr/>
          </p:nvSpPr>
          <p:spPr>
            <a:xfrm>
              <a:off x="8720100" y="1415145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Necessidades prioritárias</a:t>
              </a: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 rot="-3310531">
              <a:off x="10716999" y="1274415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 txBox="1"/>
            <p:nvPr/>
          </p:nvSpPr>
          <p:spPr>
            <a:xfrm rot="-3310531">
              <a:off x="11512552" y="1248590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12032646" y="5236"/>
              <a:ext cx="2754589" cy="1195558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 txBox="1"/>
            <p:nvPr/>
          </p:nvSpPr>
          <p:spPr>
            <a:xfrm>
              <a:off x="12067663" y="40253"/>
              <a:ext cx="2684555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pt-BR" sz="2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Funcionamento da Escola</a:t>
              </a: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11076200" y="1961861"/>
              <a:ext cx="956446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 txBox="1"/>
            <p:nvPr/>
          </p:nvSpPr>
          <p:spPr>
            <a:xfrm>
              <a:off x="11530512" y="1953996"/>
              <a:ext cx="47822" cy="47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12032646" y="1380128"/>
              <a:ext cx="2754589" cy="1195558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 txBox="1"/>
            <p:nvPr/>
          </p:nvSpPr>
          <p:spPr>
            <a:xfrm>
              <a:off x="12067663" y="1415145"/>
              <a:ext cx="2684555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pt-BR" sz="2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Melhoria da Infraestrutura Física</a:t>
              </a: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 rot="3310531">
              <a:off x="10716999" y="2649307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rgbClr val="49AC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 txBox="1"/>
            <p:nvPr/>
          </p:nvSpPr>
          <p:spPr>
            <a:xfrm rot="3310531">
              <a:off x="11512552" y="2623482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12032646" y="2755020"/>
              <a:ext cx="2754589" cy="1195558"/>
            </a:xfrm>
            <a:prstGeom prst="roundRect">
              <a:avLst>
                <a:gd name="adj" fmla="val 10000"/>
              </a:avLst>
            </a:prstGeom>
            <a:solidFill>
              <a:srgbClr val="49AC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 txBox="1"/>
            <p:nvPr/>
          </p:nvSpPr>
          <p:spPr>
            <a:xfrm>
              <a:off x="12067663" y="2790037"/>
              <a:ext cx="2684555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lang="pt-BR" sz="2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Melhoria da Infraestrutura Pedagógica</a:t>
              </a: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 rot="3310531">
              <a:off x="4021873" y="4024199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 txBox="1"/>
            <p:nvPr/>
          </p:nvSpPr>
          <p:spPr>
            <a:xfrm rot="3310531">
              <a:off x="4817426" y="3998374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337521" y="4129912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5372538" y="4164929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lang="pt-BR" sz="3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Incentivar</a:t>
              </a: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 rot="-3310531">
              <a:off x="7369436" y="4024199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 rot="-3310531">
              <a:off x="8164989" y="3998374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8685083" y="2755020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 txBox="1"/>
            <p:nvPr/>
          </p:nvSpPr>
          <p:spPr>
            <a:xfrm>
              <a:off x="8720100" y="2790037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Autogestão</a:t>
              </a: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7728637" y="4711644"/>
              <a:ext cx="956446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 txBox="1"/>
            <p:nvPr/>
          </p:nvSpPr>
          <p:spPr>
            <a:xfrm>
              <a:off x="8182949" y="4703780"/>
              <a:ext cx="47822" cy="47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685083" y="4129912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 txBox="1"/>
            <p:nvPr/>
          </p:nvSpPr>
          <p:spPr>
            <a:xfrm>
              <a:off x="8720100" y="4164929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Arial"/>
                <a:buNone/>
              </a:pPr>
              <a:r>
                <a:rPr lang="pt-BR" sz="3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Cidadania</a:t>
              </a: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 rot="3310531">
              <a:off x="7369436" y="5399090"/>
              <a:ext cx="1674848" cy="3209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 txBox="1"/>
            <p:nvPr/>
          </p:nvSpPr>
          <p:spPr>
            <a:xfrm rot="3310531">
              <a:off x="8164989" y="5373266"/>
              <a:ext cx="83742" cy="83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 b="1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685083" y="5504804"/>
              <a:ext cx="2391116" cy="1195558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 txBox="1"/>
            <p:nvPr/>
          </p:nvSpPr>
          <p:spPr>
            <a:xfrm>
              <a:off x="8720100" y="5539821"/>
              <a:ext cx="2321082" cy="1125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Arial"/>
                <a:buNone/>
              </a:pPr>
              <a:r>
                <a:rPr lang="pt-BR" sz="3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Controle Social</a:t>
              </a:r>
              <a:endParaRPr/>
            </a:p>
          </p:txBody>
        </p:sp>
      </p:grpSp>
      <p:sp>
        <p:nvSpPr>
          <p:cNvPr id="249" name="Google Shape;249;p8"/>
          <p:cNvSpPr/>
          <p:nvPr/>
        </p:nvSpPr>
        <p:spPr>
          <a:xfrm>
            <a:off x="12817325" y="8982325"/>
            <a:ext cx="5269800" cy="115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275" tIns="91275" rIns="91275" bIns="91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97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8" title="TrincaGovernoSet2025_Col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17886" y="9211774"/>
            <a:ext cx="4945125" cy="6942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9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9"/>
          <p:cNvSpPr txBox="1"/>
          <p:nvPr/>
        </p:nvSpPr>
        <p:spPr>
          <a:xfrm>
            <a:off x="504967" y="647700"/>
            <a:ext cx="16936872" cy="102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QUEM É O PROGRAMA?</a:t>
            </a:r>
            <a:endParaRPr sz="6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8234" y="1790700"/>
            <a:ext cx="13182600" cy="718191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9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9" title="TrincaGovernoSet2025_Branca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" descr="Uma imagem contendo Gráfico de funil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-551453" y="5002735"/>
            <a:ext cx="8605435" cy="198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400" rIns="0" bIns="0" anchor="t" anchorCtr="0">
            <a:spAutoFit/>
          </a:bodyPr>
          <a:lstStyle/>
          <a:p>
            <a:pPr marL="1080770" marR="107315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TOTAL DE RECURSOS PREVISTOS  PDDE </a:t>
            </a:r>
            <a:endParaRPr/>
          </a:p>
          <a:p>
            <a:pPr marL="1080770" marR="107315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E AÇÕES INTEGRADAS</a:t>
            </a:r>
            <a:endParaRPr sz="24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None/>
            </a:pPr>
            <a:r>
              <a:rPr lang="pt-BR" sz="455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R$ 2,03bi </a:t>
            </a:r>
            <a:endParaRPr sz="455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6" name="Google Shape;266;p10"/>
          <p:cNvSpPr txBox="1"/>
          <p:nvPr/>
        </p:nvSpPr>
        <p:spPr>
          <a:xfrm>
            <a:off x="11277600" y="5309231"/>
            <a:ext cx="6809587" cy="131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ALUNOS BENEFICIADOS</a:t>
            </a:r>
            <a:endParaRPr sz="3200">
              <a:solidFill>
                <a:srgbClr val="113E8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37.713.180</a:t>
            </a:r>
            <a:endParaRPr sz="4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7" name="Google Shape;267;p10"/>
          <p:cNvSpPr txBox="1"/>
          <p:nvPr/>
        </p:nvSpPr>
        <p:spPr>
          <a:xfrm>
            <a:off x="2678810" y="6876228"/>
            <a:ext cx="2712085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5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8" name="Google Shape;268;p10"/>
          <p:cNvSpPr txBox="1"/>
          <p:nvPr/>
        </p:nvSpPr>
        <p:spPr>
          <a:xfrm>
            <a:off x="8231524" y="7103246"/>
            <a:ext cx="2708992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5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     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97" y="3162223"/>
            <a:ext cx="1419623" cy="13685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10"/>
          <p:cNvGrpSpPr/>
          <p:nvPr/>
        </p:nvGrpSpPr>
        <p:grpSpPr>
          <a:xfrm>
            <a:off x="566396" y="2207170"/>
            <a:ext cx="3751922" cy="5626736"/>
            <a:chOff x="598360" y="2975876"/>
            <a:chExt cx="3680362" cy="5316855"/>
          </a:xfrm>
        </p:grpSpPr>
        <p:pic>
          <p:nvPicPr>
            <p:cNvPr id="271" name="Google Shape;271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64893" y="4015239"/>
              <a:ext cx="1113829" cy="1118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2" name="Google Shape;272;p10"/>
            <p:cNvSpPr/>
            <p:nvPr/>
          </p:nvSpPr>
          <p:spPr>
            <a:xfrm>
              <a:off x="598360" y="2975876"/>
              <a:ext cx="2892425" cy="5316855"/>
            </a:xfrm>
            <a:custGeom>
              <a:avLst/>
              <a:gdLst/>
              <a:ahLst/>
              <a:cxnLst/>
              <a:rect l="l" t="t" r="r" b="b"/>
              <a:pathLst>
                <a:path w="2892425" h="5316855" extrusionOk="0">
                  <a:moveTo>
                    <a:pt x="2891955" y="0"/>
                  </a:moveTo>
                  <a:lnTo>
                    <a:pt x="1654517" y="0"/>
                  </a:lnTo>
                  <a:lnTo>
                    <a:pt x="1606662" y="682"/>
                  </a:lnTo>
                  <a:lnTo>
                    <a:pt x="1559138" y="2716"/>
                  </a:lnTo>
                  <a:lnTo>
                    <a:pt x="1511966" y="6084"/>
                  </a:lnTo>
                  <a:lnTo>
                    <a:pt x="1465164" y="10767"/>
                  </a:lnTo>
                  <a:lnTo>
                    <a:pt x="1418750" y="16747"/>
                  </a:lnTo>
                  <a:lnTo>
                    <a:pt x="1372743" y="24004"/>
                  </a:lnTo>
                  <a:lnTo>
                    <a:pt x="1327161" y="32521"/>
                  </a:lnTo>
                  <a:lnTo>
                    <a:pt x="1282022" y="42279"/>
                  </a:lnTo>
                  <a:lnTo>
                    <a:pt x="1237347" y="53259"/>
                  </a:lnTo>
                  <a:lnTo>
                    <a:pt x="1193152" y="65443"/>
                  </a:lnTo>
                  <a:lnTo>
                    <a:pt x="1149457" y="78813"/>
                  </a:lnTo>
                  <a:lnTo>
                    <a:pt x="1106279" y="93349"/>
                  </a:lnTo>
                  <a:lnTo>
                    <a:pt x="1063639" y="109033"/>
                  </a:lnTo>
                  <a:lnTo>
                    <a:pt x="1021553" y="125847"/>
                  </a:lnTo>
                  <a:lnTo>
                    <a:pt x="980041" y="143772"/>
                  </a:lnTo>
                  <a:lnTo>
                    <a:pt x="939121" y="162790"/>
                  </a:lnTo>
                  <a:lnTo>
                    <a:pt x="898812" y="182882"/>
                  </a:lnTo>
                  <a:lnTo>
                    <a:pt x="859132" y="204029"/>
                  </a:lnTo>
                  <a:lnTo>
                    <a:pt x="820100" y="226214"/>
                  </a:lnTo>
                  <a:lnTo>
                    <a:pt x="781734" y="249417"/>
                  </a:lnTo>
                  <a:lnTo>
                    <a:pt x="744053" y="273620"/>
                  </a:lnTo>
                  <a:lnTo>
                    <a:pt x="707075" y="298804"/>
                  </a:lnTo>
                  <a:lnTo>
                    <a:pt x="670819" y="324951"/>
                  </a:lnTo>
                  <a:lnTo>
                    <a:pt x="635304" y="352042"/>
                  </a:lnTo>
                  <a:lnTo>
                    <a:pt x="600547" y="380059"/>
                  </a:lnTo>
                  <a:lnTo>
                    <a:pt x="566568" y="408984"/>
                  </a:lnTo>
                  <a:lnTo>
                    <a:pt x="533385" y="438797"/>
                  </a:lnTo>
                  <a:lnTo>
                    <a:pt x="501017" y="469480"/>
                  </a:lnTo>
                  <a:lnTo>
                    <a:pt x="469482" y="501015"/>
                  </a:lnTo>
                  <a:lnTo>
                    <a:pt x="438798" y="533384"/>
                  </a:lnTo>
                  <a:lnTo>
                    <a:pt x="408985" y="566566"/>
                  </a:lnTo>
                  <a:lnTo>
                    <a:pt x="380061" y="600545"/>
                  </a:lnTo>
                  <a:lnTo>
                    <a:pt x="352043" y="635301"/>
                  </a:lnTo>
                  <a:lnTo>
                    <a:pt x="324952" y="670816"/>
                  </a:lnTo>
                  <a:lnTo>
                    <a:pt x="298804" y="707072"/>
                  </a:lnTo>
                  <a:lnTo>
                    <a:pt x="273620" y="744049"/>
                  </a:lnTo>
                  <a:lnTo>
                    <a:pt x="249417" y="781730"/>
                  </a:lnTo>
                  <a:lnTo>
                    <a:pt x="226214" y="820096"/>
                  </a:lnTo>
                  <a:lnTo>
                    <a:pt x="204030" y="859128"/>
                  </a:lnTo>
                  <a:lnTo>
                    <a:pt x="182882" y="898807"/>
                  </a:lnTo>
                  <a:lnTo>
                    <a:pt x="162790" y="939116"/>
                  </a:lnTo>
                  <a:lnTo>
                    <a:pt x="143772" y="980036"/>
                  </a:lnTo>
                  <a:lnTo>
                    <a:pt x="125847" y="1021548"/>
                  </a:lnTo>
                  <a:lnTo>
                    <a:pt x="109033" y="1063633"/>
                  </a:lnTo>
                  <a:lnTo>
                    <a:pt x="93349" y="1106273"/>
                  </a:lnTo>
                  <a:lnTo>
                    <a:pt x="78813" y="1149450"/>
                  </a:lnTo>
                  <a:lnTo>
                    <a:pt x="65443" y="1193145"/>
                  </a:lnTo>
                  <a:lnTo>
                    <a:pt x="53259" y="1237339"/>
                  </a:lnTo>
                  <a:lnTo>
                    <a:pt x="42279" y="1282014"/>
                  </a:lnTo>
                  <a:lnTo>
                    <a:pt x="32521" y="1327152"/>
                  </a:lnTo>
                  <a:lnTo>
                    <a:pt x="24004" y="1372733"/>
                  </a:lnTo>
                  <a:lnTo>
                    <a:pt x="16747" y="1418740"/>
                  </a:lnTo>
                  <a:lnTo>
                    <a:pt x="10767" y="1465154"/>
                  </a:lnTo>
                  <a:lnTo>
                    <a:pt x="6084" y="1511955"/>
                  </a:lnTo>
                  <a:lnTo>
                    <a:pt x="2716" y="1559127"/>
                  </a:lnTo>
                  <a:lnTo>
                    <a:pt x="682" y="1606649"/>
                  </a:lnTo>
                  <a:lnTo>
                    <a:pt x="0" y="1654505"/>
                  </a:lnTo>
                  <a:lnTo>
                    <a:pt x="0" y="3661981"/>
                  </a:lnTo>
                  <a:lnTo>
                    <a:pt x="682" y="3709837"/>
                  </a:lnTo>
                  <a:lnTo>
                    <a:pt x="2716" y="3757360"/>
                  </a:lnTo>
                  <a:lnTo>
                    <a:pt x="6084" y="3804532"/>
                  </a:lnTo>
                  <a:lnTo>
                    <a:pt x="10767" y="3851334"/>
                  </a:lnTo>
                  <a:lnTo>
                    <a:pt x="16747" y="3897748"/>
                  </a:lnTo>
                  <a:lnTo>
                    <a:pt x="24004" y="3943755"/>
                  </a:lnTo>
                  <a:lnTo>
                    <a:pt x="32521" y="3989337"/>
                  </a:lnTo>
                  <a:lnTo>
                    <a:pt x="42279" y="4034475"/>
                  </a:lnTo>
                  <a:lnTo>
                    <a:pt x="53259" y="4079151"/>
                  </a:lnTo>
                  <a:lnTo>
                    <a:pt x="65443" y="4123345"/>
                  </a:lnTo>
                  <a:lnTo>
                    <a:pt x="78813" y="4167040"/>
                  </a:lnTo>
                  <a:lnTo>
                    <a:pt x="93349" y="4210218"/>
                  </a:lnTo>
                  <a:lnTo>
                    <a:pt x="109033" y="4252858"/>
                  </a:lnTo>
                  <a:lnTo>
                    <a:pt x="125847" y="4294943"/>
                  </a:lnTo>
                  <a:lnTo>
                    <a:pt x="143772" y="4336455"/>
                  </a:lnTo>
                  <a:lnTo>
                    <a:pt x="162790" y="4377375"/>
                  </a:lnTo>
                  <a:lnTo>
                    <a:pt x="182882" y="4417684"/>
                  </a:lnTo>
                  <a:lnTo>
                    <a:pt x="204030" y="4457364"/>
                  </a:lnTo>
                  <a:lnTo>
                    <a:pt x="226214" y="4496395"/>
                  </a:lnTo>
                  <a:lnTo>
                    <a:pt x="249417" y="4534761"/>
                  </a:lnTo>
                  <a:lnTo>
                    <a:pt x="273620" y="4572442"/>
                  </a:lnTo>
                  <a:lnTo>
                    <a:pt x="298804" y="4609419"/>
                  </a:lnTo>
                  <a:lnTo>
                    <a:pt x="324952" y="4645675"/>
                  </a:lnTo>
                  <a:lnTo>
                    <a:pt x="352043" y="4681190"/>
                  </a:lnTo>
                  <a:lnTo>
                    <a:pt x="380061" y="4715946"/>
                  </a:lnTo>
                  <a:lnTo>
                    <a:pt x="408985" y="4749925"/>
                  </a:lnTo>
                  <a:lnTo>
                    <a:pt x="438798" y="4783107"/>
                  </a:lnTo>
                  <a:lnTo>
                    <a:pt x="469482" y="4815475"/>
                  </a:lnTo>
                  <a:lnTo>
                    <a:pt x="501017" y="4847010"/>
                  </a:lnTo>
                  <a:lnTo>
                    <a:pt x="533385" y="4877693"/>
                  </a:lnTo>
                  <a:lnTo>
                    <a:pt x="566568" y="4907506"/>
                  </a:lnTo>
                  <a:lnTo>
                    <a:pt x="600547" y="4936430"/>
                  </a:lnTo>
                  <a:lnTo>
                    <a:pt x="635304" y="4964447"/>
                  </a:lnTo>
                  <a:lnTo>
                    <a:pt x="670819" y="4991539"/>
                  </a:lnTo>
                  <a:lnTo>
                    <a:pt x="707075" y="5017685"/>
                  </a:lnTo>
                  <a:lnTo>
                    <a:pt x="744053" y="5042869"/>
                  </a:lnTo>
                  <a:lnTo>
                    <a:pt x="781734" y="5067072"/>
                  </a:lnTo>
                  <a:lnTo>
                    <a:pt x="820100" y="5090275"/>
                  </a:lnTo>
                  <a:lnTo>
                    <a:pt x="859132" y="5112459"/>
                  </a:lnTo>
                  <a:lnTo>
                    <a:pt x="898812" y="5133606"/>
                  </a:lnTo>
                  <a:lnTo>
                    <a:pt x="939121" y="5153698"/>
                  </a:lnTo>
                  <a:lnTo>
                    <a:pt x="980041" y="5172715"/>
                  </a:lnTo>
                  <a:lnTo>
                    <a:pt x="1021553" y="5190640"/>
                  </a:lnTo>
                  <a:lnTo>
                    <a:pt x="1063639" y="5207454"/>
                  </a:lnTo>
                  <a:lnTo>
                    <a:pt x="1106279" y="5223138"/>
                  </a:lnTo>
                  <a:lnTo>
                    <a:pt x="1149457" y="5237674"/>
                  </a:lnTo>
                  <a:lnTo>
                    <a:pt x="1193152" y="5251043"/>
                  </a:lnTo>
                  <a:lnTo>
                    <a:pt x="1237347" y="5263227"/>
                  </a:lnTo>
                  <a:lnTo>
                    <a:pt x="1282022" y="5274207"/>
                  </a:lnTo>
                  <a:lnTo>
                    <a:pt x="1327161" y="5283965"/>
                  </a:lnTo>
                  <a:lnTo>
                    <a:pt x="1372743" y="5292482"/>
                  </a:lnTo>
                  <a:lnTo>
                    <a:pt x="1418750" y="5299739"/>
                  </a:lnTo>
                  <a:lnTo>
                    <a:pt x="1465164" y="5305719"/>
                  </a:lnTo>
                  <a:lnTo>
                    <a:pt x="1511966" y="5310402"/>
                  </a:lnTo>
                  <a:lnTo>
                    <a:pt x="1559138" y="5313770"/>
                  </a:lnTo>
                  <a:lnTo>
                    <a:pt x="1606662" y="5315804"/>
                  </a:lnTo>
                  <a:lnTo>
                    <a:pt x="1654517" y="5316486"/>
                  </a:lnTo>
                  <a:lnTo>
                    <a:pt x="2729611" y="5316486"/>
                  </a:lnTo>
                  <a:lnTo>
                    <a:pt x="2727556" y="5300616"/>
                  </a:lnTo>
                  <a:lnTo>
                    <a:pt x="2725861" y="5284649"/>
                  </a:lnTo>
                  <a:lnTo>
                    <a:pt x="2724542" y="5268589"/>
                  </a:lnTo>
                  <a:lnTo>
                    <a:pt x="2723616" y="5252440"/>
                  </a:lnTo>
                  <a:lnTo>
                    <a:pt x="2723438" y="5248427"/>
                  </a:lnTo>
                  <a:lnTo>
                    <a:pt x="2723502" y="5240286"/>
                  </a:lnTo>
                  <a:lnTo>
                    <a:pt x="1654517" y="5240286"/>
                  </a:lnTo>
                  <a:lnTo>
                    <a:pt x="1606338" y="5239561"/>
                  </a:lnTo>
                  <a:lnTo>
                    <a:pt x="1558514" y="5237400"/>
                  </a:lnTo>
                  <a:lnTo>
                    <a:pt x="1511065" y="5233824"/>
                  </a:lnTo>
                  <a:lnTo>
                    <a:pt x="1464012" y="5228853"/>
                  </a:lnTo>
                  <a:lnTo>
                    <a:pt x="1417376" y="5222509"/>
                  </a:lnTo>
                  <a:lnTo>
                    <a:pt x="1371178" y="5214812"/>
                  </a:lnTo>
                  <a:lnTo>
                    <a:pt x="1325439" y="5205782"/>
                  </a:lnTo>
                  <a:lnTo>
                    <a:pt x="1280179" y="5195442"/>
                  </a:lnTo>
                  <a:lnTo>
                    <a:pt x="1235420" y="5183811"/>
                  </a:lnTo>
                  <a:lnTo>
                    <a:pt x="1191181" y="5170910"/>
                  </a:lnTo>
                  <a:lnTo>
                    <a:pt x="1147485" y="5156761"/>
                  </a:lnTo>
                  <a:lnTo>
                    <a:pt x="1104351" y="5141383"/>
                  </a:lnTo>
                  <a:lnTo>
                    <a:pt x="1061800" y="5124798"/>
                  </a:lnTo>
                  <a:lnTo>
                    <a:pt x="1019854" y="5107026"/>
                  </a:lnTo>
                  <a:lnTo>
                    <a:pt x="978533" y="5088089"/>
                  </a:lnTo>
                  <a:lnTo>
                    <a:pt x="937857" y="5068007"/>
                  </a:lnTo>
                  <a:lnTo>
                    <a:pt x="897848" y="5046801"/>
                  </a:lnTo>
                  <a:lnTo>
                    <a:pt x="858527" y="5024492"/>
                  </a:lnTo>
                  <a:lnTo>
                    <a:pt x="819914" y="5001100"/>
                  </a:lnTo>
                  <a:lnTo>
                    <a:pt x="782030" y="4976646"/>
                  </a:lnTo>
                  <a:lnTo>
                    <a:pt x="744895" y="4951151"/>
                  </a:lnTo>
                  <a:lnTo>
                    <a:pt x="708531" y="4924636"/>
                  </a:lnTo>
                  <a:lnTo>
                    <a:pt x="672959" y="4897122"/>
                  </a:lnTo>
                  <a:lnTo>
                    <a:pt x="638198" y="4868630"/>
                  </a:lnTo>
                  <a:lnTo>
                    <a:pt x="604271" y="4839179"/>
                  </a:lnTo>
                  <a:lnTo>
                    <a:pt x="571198" y="4808792"/>
                  </a:lnTo>
                  <a:lnTo>
                    <a:pt x="538999" y="4777489"/>
                  </a:lnTo>
                  <a:lnTo>
                    <a:pt x="507695" y="4745290"/>
                  </a:lnTo>
                  <a:lnTo>
                    <a:pt x="477308" y="4712217"/>
                  </a:lnTo>
                  <a:lnTo>
                    <a:pt x="447857" y="4678289"/>
                  </a:lnTo>
                  <a:lnTo>
                    <a:pt x="419364" y="4643529"/>
                  </a:lnTo>
                  <a:lnTo>
                    <a:pt x="391850" y="4607957"/>
                  </a:lnTo>
                  <a:lnTo>
                    <a:pt x="365335" y="4571594"/>
                  </a:lnTo>
                  <a:lnTo>
                    <a:pt x="339840" y="4534459"/>
                  </a:lnTo>
                  <a:lnTo>
                    <a:pt x="315387" y="4496575"/>
                  </a:lnTo>
                  <a:lnTo>
                    <a:pt x="291995" y="4457962"/>
                  </a:lnTo>
                  <a:lnTo>
                    <a:pt x="269685" y="4418641"/>
                  </a:lnTo>
                  <a:lnTo>
                    <a:pt x="248479" y="4378633"/>
                  </a:lnTo>
                  <a:lnTo>
                    <a:pt x="228397" y="4337958"/>
                  </a:lnTo>
                  <a:lnTo>
                    <a:pt x="209459" y="4296637"/>
                  </a:lnTo>
                  <a:lnTo>
                    <a:pt x="191688" y="4254691"/>
                  </a:lnTo>
                  <a:lnTo>
                    <a:pt x="175103" y="4212141"/>
                  </a:lnTo>
                  <a:lnTo>
                    <a:pt x="159725" y="4169007"/>
                  </a:lnTo>
                  <a:lnTo>
                    <a:pt x="145576" y="4125311"/>
                  </a:lnTo>
                  <a:lnTo>
                    <a:pt x="132675" y="4081073"/>
                  </a:lnTo>
                  <a:lnTo>
                    <a:pt x="121044" y="4036314"/>
                  </a:lnTo>
                  <a:lnTo>
                    <a:pt x="110703" y="3991055"/>
                  </a:lnTo>
                  <a:lnTo>
                    <a:pt x="101674" y="3945316"/>
                  </a:lnTo>
                  <a:lnTo>
                    <a:pt x="93977" y="3899119"/>
                  </a:lnTo>
                  <a:lnTo>
                    <a:pt x="87632" y="3852484"/>
                  </a:lnTo>
                  <a:lnTo>
                    <a:pt x="82662" y="3805432"/>
                  </a:lnTo>
                  <a:lnTo>
                    <a:pt x="79085" y="3757983"/>
                  </a:lnTo>
                  <a:lnTo>
                    <a:pt x="76924" y="3710160"/>
                  </a:lnTo>
                  <a:lnTo>
                    <a:pt x="76200" y="3661981"/>
                  </a:lnTo>
                  <a:lnTo>
                    <a:pt x="76200" y="1654505"/>
                  </a:lnTo>
                  <a:lnTo>
                    <a:pt x="76924" y="1606326"/>
                  </a:lnTo>
                  <a:lnTo>
                    <a:pt x="79085" y="1558502"/>
                  </a:lnTo>
                  <a:lnTo>
                    <a:pt x="82662" y="1511054"/>
                  </a:lnTo>
                  <a:lnTo>
                    <a:pt x="87632" y="1464002"/>
                  </a:lnTo>
                  <a:lnTo>
                    <a:pt x="93977" y="1417367"/>
                  </a:lnTo>
                  <a:lnTo>
                    <a:pt x="101674" y="1371169"/>
                  </a:lnTo>
                  <a:lnTo>
                    <a:pt x="110703" y="1325431"/>
                  </a:lnTo>
                  <a:lnTo>
                    <a:pt x="121044" y="1280172"/>
                  </a:lnTo>
                  <a:lnTo>
                    <a:pt x="132675" y="1235413"/>
                  </a:lnTo>
                  <a:lnTo>
                    <a:pt x="145576" y="1191175"/>
                  </a:lnTo>
                  <a:lnTo>
                    <a:pt x="159725" y="1147478"/>
                  </a:lnTo>
                  <a:lnTo>
                    <a:pt x="175103" y="1104345"/>
                  </a:lnTo>
                  <a:lnTo>
                    <a:pt x="191688" y="1061795"/>
                  </a:lnTo>
                  <a:lnTo>
                    <a:pt x="209459" y="1019849"/>
                  </a:lnTo>
                  <a:lnTo>
                    <a:pt x="228397" y="978528"/>
                  </a:lnTo>
                  <a:lnTo>
                    <a:pt x="248479" y="937853"/>
                  </a:lnTo>
                  <a:lnTo>
                    <a:pt x="269685" y="897844"/>
                  </a:lnTo>
                  <a:lnTo>
                    <a:pt x="291995" y="858523"/>
                  </a:lnTo>
                  <a:lnTo>
                    <a:pt x="315387" y="819910"/>
                  </a:lnTo>
                  <a:lnTo>
                    <a:pt x="339840" y="782026"/>
                  </a:lnTo>
                  <a:lnTo>
                    <a:pt x="365335" y="744892"/>
                  </a:lnTo>
                  <a:lnTo>
                    <a:pt x="391850" y="708529"/>
                  </a:lnTo>
                  <a:lnTo>
                    <a:pt x="419364" y="672956"/>
                  </a:lnTo>
                  <a:lnTo>
                    <a:pt x="447857" y="638196"/>
                  </a:lnTo>
                  <a:lnTo>
                    <a:pt x="477308" y="604269"/>
                  </a:lnTo>
                  <a:lnTo>
                    <a:pt x="507695" y="571196"/>
                  </a:lnTo>
                  <a:lnTo>
                    <a:pt x="538999" y="538997"/>
                  </a:lnTo>
                  <a:lnTo>
                    <a:pt x="571198" y="507694"/>
                  </a:lnTo>
                  <a:lnTo>
                    <a:pt x="604271" y="477306"/>
                  </a:lnTo>
                  <a:lnTo>
                    <a:pt x="638198" y="447856"/>
                  </a:lnTo>
                  <a:lnTo>
                    <a:pt x="672959" y="419363"/>
                  </a:lnTo>
                  <a:lnTo>
                    <a:pt x="708531" y="391849"/>
                  </a:lnTo>
                  <a:lnTo>
                    <a:pt x="744895" y="365334"/>
                  </a:lnTo>
                  <a:lnTo>
                    <a:pt x="782030" y="339840"/>
                  </a:lnTo>
                  <a:lnTo>
                    <a:pt x="819914" y="315386"/>
                  </a:lnTo>
                  <a:lnTo>
                    <a:pt x="858527" y="291994"/>
                  </a:lnTo>
                  <a:lnTo>
                    <a:pt x="897848" y="269685"/>
                  </a:lnTo>
                  <a:lnTo>
                    <a:pt x="937857" y="248478"/>
                  </a:lnTo>
                  <a:lnTo>
                    <a:pt x="978533" y="228396"/>
                  </a:lnTo>
                  <a:lnTo>
                    <a:pt x="1019854" y="209459"/>
                  </a:lnTo>
                  <a:lnTo>
                    <a:pt x="1061800" y="191688"/>
                  </a:lnTo>
                  <a:lnTo>
                    <a:pt x="1104351" y="175103"/>
                  </a:lnTo>
                  <a:lnTo>
                    <a:pt x="1147485" y="159725"/>
                  </a:lnTo>
                  <a:lnTo>
                    <a:pt x="1191181" y="145576"/>
                  </a:lnTo>
                  <a:lnTo>
                    <a:pt x="1235420" y="132675"/>
                  </a:lnTo>
                  <a:lnTo>
                    <a:pt x="1280179" y="121044"/>
                  </a:lnTo>
                  <a:lnTo>
                    <a:pt x="1325439" y="110703"/>
                  </a:lnTo>
                  <a:lnTo>
                    <a:pt x="1371178" y="101674"/>
                  </a:lnTo>
                  <a:lnTo>
                    <a:pt x="1417376" y="93977"/>
                  </a:lnTo>
                  <a:lnTo>
                    <a:pt x="1464012" y="87632"/>
                  </a:lnTo>
                  <a:lnTo>
                    <a:pt x="1511065" y="82662"/>
                  </a:lnTo>
                  <a:lnTo>
                    <a:pt x="1558514" y="79085"/>
                  </a:lnTo>
                  <a:lnTo>
                    <a:pt x="1606338" y="76924"/>
                  </a:lnTo>
                  <a:lnTo>
                    <a:pt x="1654517" y="76200"/>
                  </a:lnTo>
                  <a:lnTo>
                    <a:pt x="2890329" y="76200"/>
                  </a:lnTo>
                  <a:lnTo>
                    <a:pt x="2889491" y="63766"/>
                  </a:lnTo>
                  <a:lnTo>
                    <a:pt x="2889144" y="48009"/>
                  </a:lnTo>
                  <a:lnTo>
                    <a:pt x="2889475" y="32111"/>
                  </a:lnTo>
                  <a:lnTo>
                    <a:pt x="2890430" y="16100"/>
                  </a:lnTo>
                  <a:lnTo>
                    <a:pt x="2891955" y="0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3" name="Google Shape;273;p10"/>
          <p:cNvGrpSpPr/>
          <p:nvPr/>
        </p:nvGrpSpPr>
        <p:grpSpPr>
          <a:xfrm>
            <a:off x="14061996" y="2175997"/>
            <a:ext cx="3741122" cy="5653477"/>
            <a:chOff x="13810646" y="2975889"/>
            <a:chExt cx="3741122" cy="5316855"/>
          </a:xfrm>
        </p:grpSpPr>
        <p:pic>
          <p:nvPicPr>
            <p:cNvPr id="274" name="Google Shape;274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810646" y="4281586"/>
              <a:ext cx="954989" cy="10248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10"/>
            <p:cNvSpPr/>
            <p:nvPr/>
          </p:nvSpPr>
          <p:spPr>
            <a:xfrm>
              <a:off x="15333713" y="2975889"/>
              <a:ext cx="2218055" cy="5316855"/>
            </a:xfrm>
            <a:custGeom>
              <a:avLst/>
              <a:gdLst/>
              <a:ahLst/>
              <a:cxnLst/>
              <a:rect l="l" t="t" r="r" b="b"/>
              <a:pathLst>
                <a:path w="2218055" h="5316855" extrusionOk="0">
                  <a:moveTo>
                    <a:pt x="563511" y="0"/>
                  </a:moveTo>
                  <a:lnTo>
                    <a:pt x="16624" y="0"/>
                  </a:lnTo>
                  <a:lnTo>
                    <a:pt x="19612" y="18832"/>
                  </a:lnTo>
                  <a:lnTo>
                    <a:pt x="22064" y="37814"/>
                  </a:lnTo>
                  <a:lnTo>
                    <a:pt x="23980" y="56939"/>
                  </a:lnTo>
                  <a:lnTo>
                    <a:pt x="25361" y="76200"/>
                  </a:lnTo>
                  <a:lnTo>
                    <a:pt x="563511" y="76200"/>
                  </a:lnTo>
                  <a:lnTo>
                    <a:pt x="611690" y="76924"/>
                  </a:lnTo>
                  <a:lnTo>
                    <a:pt x="659514" y="79085"/>
                  </a:lnTo>
                  <a:lnTo>
                    <a:pt x="706962" y="82662"/>
                  </a:lnTo>
                  <a:lnTo>
                    <a:pt x="754014" y="87632"/>
                  </a:lnTo>
                  <a:lnTo>
                    <a:pt x="800649" y="93977"/>
                  </a:lnTo>
                  <a:lnTo>
                    <a:pt x="846846" y="101674"/>
                  </a:lnTo>
                  <a:lnTo>
                    <a:pt x="892585" y="110703"/>
                  </a:lnTo>
                  <a:lnTo>
                    <a:pt x="937844" y="121044"/>
                  </a:lnTo>
                  <a:lnTo>
                    <a:pt x="982603" y="132675"/>
                  </a:lnTo>
                  <a:lnTo>
                    <a:pt x="1026841" y="145576"/>
                  </a:lnTo>
                  <a:lnTo>
                    <a:pt x="1070537" y="159725"/>
                  </a:lnTo>
                  <a:lnTo>
                    <a:pt x="1113671" y="175103"/>
                  </a:lnTo>
                  <a:lnTo>
                    <a:pt x="1156221" y="191688"/>
                  </a:lnTo>
                  <a:lnTo>
                    <a:pt x="1198167" y="209459"/>
                  </a:lnTo>
                  <a:lnTo>
                    <a:pt x="1239488" y="228396"/>
                  </a:lnTo>
                  <a:lnTo>
                    <a:pt x="1280163" y="248478"/>
                  </a:lnTo>
                  <a:lnTo>
                    <a:pt x="1320172" y="269685"/>
                  </a:lnTo>
                  <a:lnTo>
                    <a:pt x="1359493" y="291994"/>
                  </a:lnTo>
                  <a:lnTo>
                    <a:pt x="1398106" y="315386"/>
                  </a:lnTo>
                  <a:lnTo>
                    <a:pt x="1435990" y="339840"/>
                  </a:lnTo>
                  <a:lnTo>
                    <a:pt x="1473124" y="365334"/>
                  </a:lnTo>
                  <a:lnTo>
                    <a:pt x="1509487" y="391849"/>
                  </a:lnTo>
                  <a:lnTo>
                    <a:pt x="1545060" y="419363"/>
                  </a:lnTo>
                  <a:lnTo>
                    <a:pt x="1579820" y="447856"/>
                  </a:lnTo>
                  <a:lnTo>
                    <a:pt x="1613747" y="477306"/>
                  </a:lnTo>
                  <a:lnTo>
                    <a:pt x="1646820" y="507694"/>
                  </a:lnTo>
                  <a:lnTo>
                    <a:pt x="1679019" y="538997"/>
                  </a:lnTo>
                  <a:lnTo>
                    <a:pt x="1710322" y="571196"/>
                  </a:lnTo>
                  <a:lnTo>
                    <a:pt x="1740710" y="604269"/>
                  </a:lnTo>
                  <a:lnTo>
                    <a:pt x="1770160" y="638196"/>
                  </a:lnTo>
                  <a:lnTo>
                    <a:pt x="1798653" y="672956"/>
                  </a:lnTo>
                  <a:lnTo>
                    <a:pt x="1826167" y="708529"/>
                  </a:lnTo>
                  <a:lnTo>
                    <a:pt x="1852681" y="744892"/>
                  </a:lnTo>
                  <a:lnTo>
                    <a:pt x="1878176" y="782026"/>
                  </a:lnTo>
                  <a:lnTo>
                    <a:pt x="1902630" y="819910"/>
                  </a:lnTo>
                  <a:lnTo>
                    <a:pt x="1926022" y="858523"/>
                  </a:lnTo>
                  <a:lnTo>
                    <a:pt x="1948331" y="897844"/>
                  </a:lnTo>
                  <a:lnTo>
                    <a:pt x="1969537" y="937853"/>
                  </a:lnTo>
                  <a:lnTo>
                    <a:pt x="1989619" y="978528"/>
                  </a:lnTo>
                  <a:lnTo>
                    <a:pt x="2008557" y="1019849"/>
                  </a:lnTo>
                  <a:lnTo>
                    <a:pt x="2026328" y="1061795"/>
                  </a:lnTo>
                  <a:lnTo>
                    <a:pt x="2042913" y="1104345"/>
                  </a:lnTo>
                  <a:lnTo>
                    <a:pt x="2058291" y="1147478"/>
                  </a:lnTo>
                  <a:lnTo>
                    <a:pt x="2072440" y="1191175"/>
                  </a:lnTo>
                  <a:lnTo>
                    <a:pt x="2085341" y="1235413"/>
                  </a:lnTo>
                  <a:lnTo>
                    <a:pt x="2096972" y="1280172"/>
                  </a:lnTo>
                  <a:lnTo>
                    <a:pt x="2107313" y="1325431"/>
                  </a:lnTo>
                  <a:lnTo>
                    <a:pt x="2116342" y="1371169"/>
                  </a:lnTo>
                  <a:lnTo>
                    <a:pt x="2124039" y="1417367"/>
                  </a:lnTo>
                  <a:lnTo>
                    <a:pt x="2130383" y="1464002"/>
                  </a:lnTo>
                  <a:lnTo>
                    <a:pt x="2135354" y="1511054"/>
                  </a:lnTo>
                  <a:lnTo>
                    <a:pt x="2138930" y="1558502"/>
                  </a:lnTo>
                  <a:lnTo>
                    <a:pt x="2141091" y="1606326"/>
                  </a:lnTo>
                  <a:lnTo>
                    <a:pt x="2141816" y="1654505"/>
                  </a:lnTo>
                  <a:lnTo>
                    <a:pt x="2141816" y="3661968"/>
                  </a:lnTo>
                  <a:lnTo>
                    <a:pt x="2141091" y="3710147"/>
                  </a:lnTo>
                  <a:lnTo>
                    <a:pt x="2138930" y="3757972"/>
                  </a:lnTo>
                  <a:lnTo>
                    <a:pt x="2135354" y="3805421"/>
                  </a:lnTo>
                  <a:lnTo>
                    <a:pt x="2130383" y="3852474"/>
                  </a:lnTo>
                  <a:lnTo>
                    <a:pt x="2124039" y="3899110"/>
                  </a:lnTo>
                  <a:lnTo>
                    <a:pt x="2116342" y="3945307"/>
                  </a:lnTo>
                  <a:lnTo>
                    <a:pt x="2107313" y="3991047"/>
                  </a:lnTo>
                  <a:lnTo>
                    <a:pt x="2096972" y="4036306"/>
                  </a:lnTo>
                  <a:lnTo>
                    <a:pt x="2085341" y="4081066"/>
                  </a:lnTo>
                  <a:lnTo>
                    <a:pt x="2072440" y="4125304"/>
                  </a:lnTo>
                  <a:lnTo>
                    <a:pt x="2058291" y="4169001"/>
                  </a:lnTo>
                  <a:lnTo>
                    <a:pt x="2042913" y="4212135"/>
                  </a:lnTo>
                  <a:lnTo>
                    <a:pt x="2026328" y="4254685"/>
                  </a:lnTo>
                  <a:lnTo>
                    <a:pt x="2008557" y="4296632"/>
                  </a:lnTo>
                  <a:lnTo>
                    <a:pt x="1989619" y="4337953"/>
                  </a:lnTo>
                  <a:lnTo>
                    <a:pt x="1969537" y="4378628"/>
                  </a:lnTo>
                  <a:lnTo>
                    <a:pt x="1948331" y="4418637"/>
                  </a:lnTo>
                  <a:lnTo>
                    <a:pt x="1926022" y="4457959"/>
                  </a:lnTo>
                  <a:lnTo>
                    <a:pt x="1902630" y="4496572"/>
                  </a:lnTo>
                  <a:lnTo>
                    <a:pt x="1878176" y="4534456"/>
                  </a:lnTo>
                  <a:lnTo>
                    <a:pt x="1852681" y="4571591"/>
                  </a:lnTo>
                  <a:lnTo>
                    <a:pt x="1826167" y="4607954"/>
                  </a:lnTo>
                  <a:lnTo>
                    <a:pt x="1798653" y="4643527"/>
                  </a:lnTo>
                  <a:lnTo>
                    <a:pt x="1770160" y="4678287"/>
                  </a:lnTo>
                  <a:lnTo>
                    <a:pt x="1740710" y="4712215"/>
                  </a:lnTo>
                  <a:lnTo>
                    <a:pt x="1710322" y="4745288"/>
                  </a:lnTo>
                  <a:lnTo>
                    <a:pt x="1679019" y="4777487"/>
                  </a:lnTo>
                  <a:lnTo>
                    <a:pt x="1646820" y="4808791"/>
                  </a:lnTo>
                  <a:lnTo>
                    <a:pt x="1613747" y="4839178"/>
                  </a:lnTo>
                  <a:lnTo>
                    <a:pt x="1579820" y="4868629"/>
                  </a:lnTo>
                  <a:lnTo>
                    <a:pt x="1545060" y="4897121"/>
                  </a:lnTo>
                  <a:lnTo>
                    <a:pt x="1509487" y="4924636"/>
                  </a:lnTo>
                  <a:lnTo>
                    <a:pt x="1473124" y="4951150"/>
                  </a:lnTo>
                  <a:lnTo>
                    <a:pt x="1435990" y="4976645"/>
                  </a:lnTo>
                  <a:lnTo>
                    <a:pt x="1398106" y="5001099"/>
                  </a:lnTo>
                  <a:lnTo>
                    <a:pt x="1359493" y="5024491"/>
                  </a:lnTo>
                  <a:lnTo>
                    <a:pt x="1320172" y="5046801"/>
                  </a:lnTo>
                  <a:lnTo>
                    <a:pt x="1280163" y="5068007"/>
                  </a:lnTo>
                  <a:lnTo>
                    <a:pt x="1239488" y="5088089"/>
                  </a:lnTo>
                  <a:lnTo>
                    <a:pt x="1198167" y="5107026"/>
                  </a:lnTo>
                  <a:lnTo>
                    <a:pt x="1156221" y="5124798"/>
                  </a:lnTo>
                  <a:lnTo>
                    <a:pt x="1113671" y="5141383"/>
                  </a:lnTo>
                  <a:lnTo>
                    <a:pt x="1070537" y="5156760"/>
                  </a:lnTo>
                  <a:lnTo>
                    <a:pt x="1026841" y="5170910"/>
                  </a:lnTo>
                  <a:lnTo>
                    <a:pt x="982603" y="5183811"/>
                  </a:lnTo>
                  <a:lnTo>
                    <a:pt x="937844" y="5195442"/>
                  </a:lnTo>
                  <a:lnTo>
                    <a:pt x="892585" y="5205782"/>
                  </a:lnTo>
                  <a:lnTo>
                    <a:pt x="846846" y="5214812"/>
                  </a:lnTo>
                  <a:lnTo>
                    <a:pt x="800649" y="5222509"/>
                  </a:lnTo>
                  <a:lnTo>
                    <a:pt x="754014" y="5228853"/>
                  </a:lnTo>
                  <a:lnTo>
                    <a:pt x="706962" y="5233824"/>
                  </a:lnTo>
                  <a:lnTo>
                    <a:pt x="659514" y="5237400"/>
                  </a:lnTo>
                  <a:lnTo>
                    <a:pt x="611690" y="5239561"/>
                  </a:lnTo>
                  <a:lnTo>
                    <a:pt x="563511" y="5240286"/>
                  </a:lnTo>
                  <a:lnTo>
                    <a:pt x="4787" y="5240286"/>
                  </a:lnTo>
                  <a:lnTo>
                    <a:pt x="4800" y="5259129"/>
                  </a:lnTo>
                  <a:lnTo>
                    <a:pt x="4013" y="5278129"/>
                  </a:lnTo>
                  <a:lnTo>
                    <a:pt x="2416" y="5297258"/>
                  </a:lnTo>
                  <a:lnTo>
                    <a:pt x="0" y="5316486"/>
                  </a:lnTo>
                  <a:lnTo>
                    <a:pt x="563511" y="5316486"/>
                  </a:lnTo>
                  <a:lnTo>
                    <a:pt x="611367" y="5315804"/>
                  </a:lnTo>
                  <a:lnTo>
                    <a:pt x="658890" y="5313770"/>
                  </a:lnTo>
                  <a:lnTo>
                    <a:pt x="706062" y="5310402"/>
                  </a:lnTo>
                  <a:lnTo>
                    <a:pt x="752865" y="5305719"/>
                  </a:lnTo>
                  <a:lnTo>
                    <a:pt x="799279" y="5299739"/>
                  </a:lnTo>
                  <a:lnTo>
                    <a:pt x="845286" y="5292482"/>
                  </a:lnTo>
                  <a:lnTo>
                    <a:pt x="890867" y="5283965"/>
                  </a:lnTo>
                  <a:lnTo>
                    <a:pt x="936005" y="5274207"/>
                  </a:lnTo>
                  <a:lnTo>
                    <a:pt x="980681" y="5263227"/>
                  </a:lnTo>
                  <a:lnTo>
                    <a:pt x="1024876" y="5251042"/>
                  </a:lnTo>
                  <a:lnTo>
                    <a:pt x="1068571" y="5237673"/>
                  </a:lnTo>
                  <a:lnTo>
                    <a:pt x="1111748" y="5223137"/>
                  </a:lnTo>
                  <a:lnTo>
                    <a:pt x="1154388" y="5207453"/>
                  </a:lnTo>
                  <a:lnTo>
                    <a:pt x="1196474" y="5190638"/>
                  </a:lnTo>
                  <a:lnTo>
                    <a:pt x="1237985" y="5172713"/>
                  </a:lnTo>
                  <a:lnTo>
                    <a:pt x="1278905" y="5153695"/>
                  </a:lnTo>
                  <a:lnTo>
                    <a:pt x="1319214" y="5133603"/>
                  </a:lnTo>
                  <a:lnTo>
                    <a:pt x="1358894" y="5112456"/>
                  </a:lnTo>
                  <a:lnTo>
                    <a:pt x="1397926" y="5090271"/>
                  </a:lnTo>
                  <a:lnTo>
                    <a:pt x="1436291" y="5067068"/>
                  </a:lnTo>
                  <a:lnTo>
                    <a:pt x="1473972" y="5042866"/>
                  </a:lnTo>
                  <a:lnTo>
                    <a:pt x="1510950" y="5017681"/>
                  </a:lnTo>
                  <a:lnTo>
                    <a:pt x="1547205" y="4991534"/>
                  </a:lnTo>
                  <a:lnTo>
                    <a:pt x="1582720" y="4964442"/>
                  </a:lnTo>
                  <a:lnTo>
                    <a:pt x="1617476" y="4936425"/>
                  </a:lnTo>
                  <a:lnTo>
                    <a:pt x="1651455" y="4907501"/>
                  </a:lnTo>
                  <a:lnTo>
                    <a:pt x="1684637" y="4877687"/>
                  </a:lnTo>
                  <a:lnTo>
                    <a:pt x="1717005" y="4847004"/>
                  </a:lnTo>
                  <a:lnTo>
                    <a:pt x="1748540" y="4815469"/>
                  </a:lnTo>
                  <a:lnTo>
                    <a:pt x="1779223" y="4783100"/>
                  </a:lnTo>
                  <a:lnTo>
                    <a:pt x="1809036" y="4749917"/>
                  </a:lnTo>
                  <a:lnTo>
                    <a:pt x="1837961" y="4715938"/>
                  </a:lnTo>
                  <a:lnTo>
                    <a:pt x="1865978" y="4681182"/>
                  </a:lnTo>
                  <a:lnTo>
                    <a:pt x="1893069" y="4645667"/>
                  </a:lnTo>
                  <a:lnTo>
                    <a:pt x="1919216" y="4609411"/>
                  </a:lnTo>
                  <a:lnTo>
                    <a:pt x="1944400" y="4572433"/>
                  </a:lnTo>
                  <a:lnTo>
                    <a:pt x="1968602" y="4534752"/>
                  </a:lnTo>
                  <a:lnTo>
                    <a:pt x="1991805" y="4496386"/>
                  </a:lnTo>
                  <a:lnTo>
                    <a:pt x="2013989" y="4457354"/>
                  </a:lnTo>
                  <a:lnTo>
                    <a:pt x="2035136" y="4417674"/>
                  </a:lnTo>
                  <a:lnTo>
                    <a:pt x="2055228" y="4377365"/>
                  </a:lnTo>
                  <a:lnTo>
                    <a:pt x="2074246" y="4336445"/>
                  </a:lnTo>
                  <a:lnTo>
                    <a:pt x="2092171" y="4294933"/>
                  </a:lnTo>
                  <a:lnTo>
                    <a:pt x="2108984" y="4252847"/>
                  </a:lnTo>
                  <a:lnTo>
                    <a:pt x="2124669" y="4210206"/>
                  </a:lnTo>
                  <a:lnTo>
                    <a:pt x="2139204" y="4167029"/>
                  </a:lnTo>
                  <a:lnTo>
                    <a:pt x="2152574" y="4123334"/>
                  </a:lnTo>
                  <a:lnTo>
                    <a:pt x="2164758" y="4079139"/>
                  </a:lnTo>
                  <a:lnTo>
                    <a:pt x="2175738" y="4034463"/>
                  </a:lnTo>
                  <a:lnTo>
                    <a:pt x="2185495" y="3989325"/>
                  </a:lnTo>
                  <a:lnTo>
                    <a:pt x="2194012" y="3943743"/>
                  </a:lnTo>
                  <a:lnTo>
                    <a:pt x="2201270" y="3897736"/>
                  </a:lnTo>
                  <a:lnTo>
                    <a:pt x="2207249" y="3851322"/>
                  </a:lnTo>
                  <a:lnTo>
                    <a:pt x="2211932" y="3804519"/>
                  </a:lnTo>
                  <a:lnTo>
                    <a:pt x="2215300" y="3757347"/>
                  </a:lnTo>
                  <a:lnTo>
                    <a:pt x="2217334" y="3709824"/>
                  </a:lnTo>
                  <a:lnTo>
                    <a:pt x="2218016" y="3661968"/>
                  </a:lnTo>
                  <a:lnTo>
                    <a:pt x="2218016" y="1654505"/>
                  </a:lnTo>
                  <a:lnTo>
                    <a:pt x="2217334" y="1606649"/>
                  </a:lnTo>
                  <a:lnTo>
                    <a:pt x="2215300" y="1559126"/>
                  </a:lnTo>
                  <a:lnTo>
                    <a:pt x="2211932" y="1511954"/>
                  </a:lnTo>
                  <a:lnTo>
                    <a:pt x="2207249" y="1465151"/>
                  </a:lnTo>
                  <a:lnTo>
                    <a:pt x="2201270" y="1418737"/>
                  </a:lnTo>
                  <a:lnTo>
                    <a:pt x="2194012" y="1372730"/>
                  </a:lnTo>
                  <a:lnTo>
                    <a:pt x="2185495" y="1327148"/>
                  </a:lnTo>
                  <a:lnTo>
                    <a:pt x="2175738" y="1282010"/>
                  </a:lnTo>
                  <a:lnTo>
                    <a:pt x="2164758" y="1237335"/>
                  </a:lnTo>
                  <a:lnTo>
                    <a:pt x="2152574" y="1193140"/>
                  </a:lnTo>
                  <a:lnTo>
                    <a:pt x="2139204" y="1149445"/>
                  </a:lnTo>
                  <a:lnTo>
                    <a:pt x="2124669" y="1106268"/>
                  </a:lnTo>
                  <a:lnTo>
                    <a:pt x="2108984" y="1063628"/>
                  </a:lnTo>
                  <a:lnTo>
                    <a:pt x="2092171" y="1021542"/>
                  </a:lnTo>
                  <a:lnTo>
                    <a:pt x="2074246" y="980030"/>
                  </a:lnTo>
                  <a:lnTo>
                    <a:pt x="2055228" y="939111"/>
                  </a:lnTo>
                  <a:lnTo>
                    <a:pt x="2035136" y="898802"/>
                  </a:lnTo>
                  <a:lnTo>
                    <a:pt x="2013989" y="859122"/>
                  </a:lnTo>
                  <a:lnTo>
                    <a:pt x="1991805" y="820090"/>
                  </a:lnTo>
                  <a:lnTo>
                    <a:pt x="1968602" y="781725"/>
                  </a:lnTo>
                  <a:lnTo>
                    <a:pt x="1944400" y="744044"/>
                  </a:lnTo>
                  <a:lnTo>
                    <a:pt x="1919216" y="707066"/>
                  </a:lnTo>
                  <a:lnTo>
                    <a:pt x="1893069" y="670811"/>
                  </a:lnTo>
                  <a:lnTo>
                    <a:pt x="1865978" y="635296"/>
                  </a:lnTo>
                  <a:lnTo>
                    <a:pt x="1837961" y="600540"/>
                  </a:lnTo>
                  <a:lnTo>
                    <a:pt x="1809036" y="566561"/>
                  </a:lnTo>
                  <a:lnTo>
                    <a:pt x="1779223" y="533379"/>
                  </a:lnTo>
                  <a:lnTo>
                    <a:pt x="1748540" y="501011"/>
                  </a:lnTo>
                  <a:lnTo>
                    <a:pt x="1717005" y="469476"/>
                  </a:lnTo>
                  <a:lnTo>
                    <a:pt x="1684637" y="438793"/>
                  </a:lnTo>
                  <a:lnTo>
                    <a:pt x="1651455" y="408980"/>
                  </a:lnTo>
                  <a:lnTo>
                    <a:pt x="1617476" y="380055"/>
                  </a:lnTo>
                  <a:lnTo>
                    <a:pt x="1582720" y="352038"/>
                  </a:lnTo>
                  <a:lnTo>
                    <a:pt x="1547205" y="324947"/>
                  </a:lnTo>
                  <a:lnTo>
                    <a:pt x="1510950" y="298800"/>
                  </a:lnTo>
                  <a:lnTo>
                    <a:pt x="1473972" y="273616"/>
                  </a:lnTo>
                  <a:lnTo>
                    <a:pt x="1436291" y="249414"/>
                  </a:lnTo>
                  <a:lnTo>
                    <a:pt x="1397926" y="226211"/>
                  </a:lnTo>
                  <a:lnTo>
                    <a:pt x="1358894" y="204027"/>
                  </a:lnTo>
                  <a:lnTo>
                    <a:pt x="1319214" y="182880"/>
                  </a:lnTo>
                  <a:lnTo>
                    <a:pt x="1278905" y="162788"/>
                  </a:lnTo>
                  <a:lnTo>
                    <a:pt x="1237985" y="143770"/>
                  </a:lnTo>
                  <a:lnTo>
                    <a:pt x="1196474" y="125845"/>
                  </a:lnTo>
                  <a:lnTo>
                    <a:pt x="1154388" y="109031"/>
                  </a:lnTo>
                  <a:lnTo>
                    <a:pt x="1111748" y="93347"/>
                  </a:lnTo>
                  <a:lnTo>
                    <a:pt x="1068571" y="78811"/>
                  </a:lnTo>
                  <a:lnTo>
                    <a:pt x="1024876" y="65442"/>
                  </a:lnTo>
                  <a:lnTo>
                    <a:pt x="980681" y="53258"/>
                  </a:lnTo>
                  <a:lnTo>
                    <a:pt x="936005" y="42278"/>
                  </a:lnTo>
                  <a:lnTo>
                    <a:pt x="890867" y="32521"/>
                  </a:lnTo>
                  <a:lnTo>
                    <a:pt x="845286" y="24004"/>
                  </a:lnTo>
                  <a:lnTo>
                    <a:pt x="799279" y="16746"/>
                  </a:lnTo>
                  <a:lnTo>
                    <a:pt x="752865" y="10767"/>
                  </a:lnTo>
                  <a:lnTo>
                    <a:pt x="706062" y="6084"/>
                  </a:lnTo>
                  <a:lnTo>
                    <a:pt x="658890" y="2716"/>
                  </a:lnTo>
                  <a:lnTo>
                    <a:pt x="611367" y="682"/>
                  </a:lnTo>
                  <a:lnTo>
                    <a:pt x="563511" y="0"/>
                  </a:lnTo>
                  <a:close/>
                </a:path>
              </a:pathLst>
            </a:custGeom>
            <a:solidFill>
              <a:srgbClr val="001F5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6" name="Google Shape;276;p10"/>
          <p:cNvSpPr txBox="1"/>
          <p:nvPr/>
        </p:nvSpPr>
        <p:spPr>
          <a:xfrm>
            <a:off x="5004245" y="5381566"/>
            <a:ext cx="8627272" cy="121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80770" marR="1073150" lvl="0" indent="0" algn="ctr" rtl="0">
              <a:lnSpc>
                <a:spcPct val="6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TOTAL DE ESCOLAS </a:t>
            </a:r>
            <a:endParaRPr sz="3200"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ctr" rtl="0">
              <a:lnSpc>
                <a:spcPct val="100000"/>
              </a:lnSpc>
              <a:spcBef>
                <a:spcPts val="98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113E88"/>
                </a:solidFill>
                <a:latin typeface="Arial Black"/>
                <a:ea typeface="Arial Black"/>
                <a:cs typeface="Arial Black"/>
                <a:sym typeface="Arial Black"/>
              </a:rPr>
              <a:t>138.794</a:t>
            </a:r>
            <a:endParaRPr sz="4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2286000" y="532138"/>
            <a:ext cx="1374370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PDDE BRASIL  - 2025 </a:t>
            </a:r>
            <a:endParaRPr dirty="0"/>
          </a:p>
        </p:txBody>
      </p:sp>
      <p:sp>
        <p:nvSpPr>
          <p:cNvPr id="278" name="Google Shape;278;p10"/>
          <p:cNvSpPr txBox="1"/>
          <p:nvPr/>
        </p:nvSpPr>
        <p:spPr>
          <a:xfrm>
            <a:off x="12496800" y="8644607"/>
            <a:ext cx="9144000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>
                <a:latin typeface="Arial"/>
                <a:ea typeface="Arial"/>
                <a:cs typeface="Arial"/>
                <a:sym typeface="Arial"/>
              </a:rPr>
              <a:t>Fonte: PDDE Info (Data de acesso:19/08/2025)</a:t>
            </a:r>
            <a:endParaRPr/>
          </a:p>
        </p:txBody>
      </p:sp>
      <p:sp>
        <p:nvSpPr>
          <p:cNvPr id="279" name="Google Shape;279;p10"/>
          <p:cNvSpPr/>
          <p:nvPr/>
        </p:nvSpPr>
        <p:spPr>
          <a:xfrm>
            <a:off x="11924925" y="9260975"/>
            <a:ext cx="5390100" cy="898500"/>
          </a:xfrm>
          <a:prstGeom prst="rect">
            <a:avLst/>
          </a:prstGeom>
          <a:solidFill>
            <a:srgbClr val="003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0" title="TrincaGovernoSet2025_Branca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24925" y="9304575"/>
            <a:ext cx="5390100" cy="811300"/>
          </a:xfrm>
          <a:prstGeom prst="rect">
            <a:avLst/>
          </a:prstGeom>
          <a:solidFill>
            <a:srgbClr val="003CFF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 2013 - 2022">
  <a:themeElements>
    <a:clrScheme name="Tema do 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1836</Words>
  <Application>Microsoft Office PowerPoint</Application>
  <PresentationFormat>Personalizar</PresentationFormat>
  <Paragraphs>260</Paragraphs>
  <Slides>51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51</vt:i4>
      </vt:variant>
    </vt:vector>
  </HeadingPairs>
  <TitlesOfParts>
    <vt:vector size="60" baseType="lpstr">
      <vt:lpstr>Arial Black</vt:lpstr>
      <vt:lpstr>Raleway ExtraBold</vt:lpstr>
      <vt:lpstr>Calibri</vt:lpstr>
      <vt:lpstr>Arial</vt:lpstr>
      <vt:lpstr>Raleway Black</vt:lpstr>
      <vt:lpstr>Poppins</vt:lpstr>
      <vt:lpstr>Helvetica Neue</vt:lpstr>
      <vt:lpstr>Office Theme</vt:lpstr>
      <vt:lpstr>Tema do Office 2013 - 2022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RESOLVER AS PENDÊNCIAS QUE IMPEDEM OS PAGAMENTOS DO PDDE E AÇÕES INTEGRADAS?</vt:lpstr>
      <vt:lpstr>Apresentação do PowerPoint</vt:lpstr>
      <vt:lpstr>ESCOLA SEM UEX</vt:lpstr>
      <vt:lpstr>Apresentação do PowerPoint</vt:lpstr>
      <vt:lpstr>Apresentação do PowerPoint</vt:lpstr>
      <vt:lpstr>Apresentação do PowerPoint</vt:lpstr>
      <vt:lpstr>Apresentação do PowerPoint</vt:lpstr>
      <vt:lpstr>MANDATO DO DIRIGENTE VENCIDO</vt:lpstr>
      <vt:lpstr>Apresentação do PowerPoint</vt:lpstr>
      <vt:lpstr>UEX SEM CONTA CORRENTE ATIVA</vt:lpstr>
      <vt:lpstr>UEX COM AGÊNCIA INVÁLIDA </vt:lpstr>
      <vt:lpstr>INADIMPLÊNCIA COM PRESTAÇÃO DE CONTAS:</vt:lpstr>
      <vt:lpstr>INADIMPLÊNCIA COM PRESTAÇÃO DE CONTAS:</vt:lpstr>
      <vt:lpstr>INADIMPLÊNCIA COM PRESTAÇÃO DE CONTAS:</vt:lpstr>
      <vt:lpstr>CNPJ IRREGULAR NA RECEITA FEDERAL</vt:lpstr>
      <vt:lpstr>COMO VERIFICAR PENDÊNCIAS:</vt:lpstr>
      <vt:lpstr>COMO VERIFICAR PENDÊNCIAS: </vt:lpstr>
      <vt:lpstr>COMO VERIFICAR PENDÊNCIAS </vt:lpstr>
      <vt:lpstr>COMO VERIFICAR PENDÊNCIAS</vt:lpstr>
      <vt:lpstr>COMO VERIFICAR PENDÊNCIAS </vt:lpstr>
      <vt:lpstr>CNPJ IRREGULAR NA RECEITA FEDERAL</vt:lpstr>
      <vt:lpstr>CNPJ IRREGULAR NA RECEITA FEDERAL</vt:lpstr>
      <vt:lpstr>Apresentação do PowerPoint</vt:lpstr>
      <vt:lpstr>REDES SOCIAIS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Karine Bandeira</dc:creator>
  <cp:lastModifiedBy>HUMBERTO MARTINS AFONSECA</cp:lastModifiedBy>
  <cp:revision>5</cp:revision>
  <dcterms:created xsi:type="dcterms:W3CDTF">2025-05-05T13:27:11Z</dcterms:created>
  <dcterms:modified xsi:type="dcterms:W3CDTF">2025-09-17T21:51:08Z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2025-04-29T00:00:00Z</vt:filetime>
  </property>
  <property fmtid="{D5CDD505-2E9C-101B-9397-08002B2CF9AE}" pid="3" name="Creator">
    <vt:lpwstr>Acrobat Pro 25.1.20438</vt:lpwstr>
  </property>
  <property fmtid="{D5CDD505-2E9C-101B-9397-08002B2CF9AE}" pid="4" name="LastSaved">
    <vt:filetime>2025-05-05T00:00:00Z</vt:filetime>
  </property>
  <property fmtid="{D5CDD505-2E9C-101B-9397-08002B2CF9AE}" pid="5" name="Producer">
    <vt:lpwstr>iLovePDF</vt:lpwstr>
  </property>
  <property fmtid="{D5CDD505-2E9C-101B-9397-08002B2CF9AE}" pid="6" name="ContentTypeId">
    <vt:lpwstr>0x010100460A061CAF66B240A82FF06587D4D70C</vt:lpwstr>
  </property>
</Properties>
</file>