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</p:sldMasterIdLst>
  <p:notesMasterIdLst>
    <p:notesMasterId r:id="rId5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18288000" cy="10287000"/>
  <p:embeddedFontLst>
    <p:embeddedFont>
      <p:font typeface="Arial Black" panose="020B0A04020102020204" pitchFamily="34" charset="0"/>
      <p:regular r:id="rId55"/>
      <p:bold r:id="rId56"/>
    </p:embeddedFont>
    <p:embeddedFont>
      <p:font typeface="Helvetica Neue" panose="020B0604020202020204" charset="0"/>
      <p:regular r:id="rId57"/>
      <p:bold r:id="rId58"/>
      <p:italic r:id="rId59"/>
      <p:boldItalic r:id="rId60"/>
    </p:embeddedFont>
    <p:embeddedFont>
      <p:font typeface="Poppins" panose="00000500000000000000" pitchFamily="2" charset="0"/>
      <p:regular r:id="rId61"/>
      <p:bold r:id="rId62"/>
      <p:italic r:id="rId63"/>
      <p:boldItalic r:id="rId64"/>
    </p:embeddedFont>
    <p:embeddedFont>
      <p:font typeface="Raleway Black" pitchFamily="2" charset="0"/>
      <p:bold r:id="rId65"/>
      <p:boldItalic r:id="rId66"/>
    </p:embeddedFont>
    <p:embeddedFont>
      <p:font typeface="Raleway ExtraBold" pitchFamily="2" charset="0"/>
      <p:bold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3" roundtripDataSignature="AMtx7mjgkxIC+THW0ad5rAjY0ASQLE3E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5250B0-2CA9-434A-BA10-FDCBF8DC9624}" v="50" dt="2026-07-14T15:03:55.543"/>
  </p1510:revLst>
</p1510:revInfo>
</file>

<file path=ppt/tableStyles.xml><?xml version="1.0" encoding="utf-8"?>
<a:tblStyleLst xmlns:a="http://schemas.openxmlformats.org/drawingml/2006/main" def="{63185400-53AD-4EB4-A898-0AD92DD15A5C}">
  <a:tblStyle styleId="{63185400-53AD-4EB4-A898-0AD92DD15A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7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customschemas.google.com/relationships/presentationmetadata" Target="metadata"/><Relationship Id="rId78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/>
              <a:t>‹nº›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7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20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2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3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28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9" name="Google Shape;599;p2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9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4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4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1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4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4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5" name="Google Shape;835;p4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46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p4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47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4" name="Google Shape;88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5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5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5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5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6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27" name="Google Shape;27;p56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sldNum" idx="12"/>
          </p:nvPr>
        </p:nvSpPr>
        <p:spPr>
          <a:xfrm>
            <a:off x="16944900" y="9568798"/>
            <a:ext cx="982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7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57"/>
          <p:cNvSpPr txBox="1">
            <a:spLocks noGrp="1"/>
          </p:cNvSpPr>
          <p:nvPr>
            <p:ph type="body" idx="1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None/>
              <a:defRPr sz="21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9pPr>
          </a:lstStyle>
          <a:p>
            <a:endParaRPr/>
          </a:p>
        </p:txBody>
      </p:sp>
      <p:sp>
        <p:nvSpPr>
          <p:cNvPr id="33" name="Google Shape;33;p57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7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8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8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3"/>
          <p:cNvSpPr txBox="1">
            <a:spLocks noGrp="1"/>
          </p:cNvSpPr>
          <p:nvPr>
            <p:ph type="ctrTitle"/>
          </p:nvPr>
        </p:nvSpPr>
        <p:spPr>
          <a:xfrm>
            <a:off x="3014309" y="1236863"/>
            <a:ext cx="2559050" cy="124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4"/>
          <p:cNvSpPr/>
          <p:nvPr/>
        </p:nvSpPr>
        <p:spPr>
          <a:xfrm>
            <a:off x="0" y="9846119"/>
            <a:ext cx="18288000" cy="422909"/>
          </a:xfrm>
          <a:custGeom>
            <a:avLst/>
            <a:gdLst/>
            <a:ahLst/>
            <a:cxnLst/>
            <a:rect l="l" t="t" r="r" b="b"/>
            <a:pathLst>
              <a:path w="18288000" h="422909" extrusionOk="0">
                <a:moveTo>
                  <a:pt x="18288000" y="0"/>
                </a:moveTo>
                <a:lnTo>
                  <a:pt x="0" y="0"/>
                </a:lnTo>
                <a:lnTo>
                  <a:pt x="0" y="422452"/>
                </a:lnTo>
                <a:lnTo>
                  <a:pt x="18288000" y="42245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1F5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9" name="Google Shape;49;p64"/>
          <p:cNvSpPr/>
          <p:nvPr/>
        </p:nvSpPr>
        <p:spPr>
          <a:xfrm>
            <a:off x="17570195" y="8327252"/>
            <a:ext cx="718185" cy="1941830"/>
          </a:xfrm>
          <a:custGeom>
            <a:avLst/>
            <a:gdLst/>
            <a:ahLst/>
            <a:cxnLst/>
            <a:rect l="l" t="t" r="r" b="b"/>
            <a:pathLst>
              <a:path w="718184" h="1941829" extrusionOk="0">
                <a:moveTo>
                  <a:pt x="717765" y="0"/>
                </a:moveTo>
                <a:lnTo>
                  <a:pt x="0" y="1941321"/>
                </a:lnTo>
                <a:lnTo>
                  <a:pt x="717765" y="1941321"/>
                </a:lnTo>
                <a:lnTo>
                  <a:pt x="717765" y="0"/>
                </a:lnTo>
                <a:close/>
              </a:path>
            </a:pathLst>
          </a:custGeom>
          <a:solidFill>
            <a:srgbClr val="FFA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" name="Google Shape;50;p64"/>
          <p:cNvSpPr/>
          <p:nvPr/>
        </p:nvSpPr>
        <p:spPr>
          <a:xfrm>
            <a:off x="0" y="18427"/>
            <a:ext cx="701675" cy="1896745"/>
          </a:xfrm>
          <a:custGeom>
            <a:avLst/>
            <a:gdLst/>
            <a:ahLst/>
            <a:cxnLst/>
            <a:rect l="l" t="t" r="r" b="b"/>
            <a:pathLst>
              <a:path w="701675" h="1896745" extrusionOk="0">
                <a:moveTo>
                  <a:pt x="701243" y="0"/>
                </a:moveTo>
                <a:lnTo>
                  <a:pt x="0" y="0"/>
                </a:lnTo>
                <a:lnTo>
                  <a:pt x="0" y="1896668"/>
                </a:lnTo>
                <a:lnTo>
                  <a:pt x="701243" y="0"/>
                </a:lnTo>
                <a:close/>
              </a:path>
            </a:pathLst>
          </a:custGeom>
          <a:solidFill>
            <a:srgbClr val="FFA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51" name="Google Shape;51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53371" y="8977141"/>
            <a:ext cx="3295938" cy="446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4"/>
          <p:cNvSpPr/>
          <p:nvPr/>
        </p:nvSpPr>
        <p:spPr>
          <a:xfrm>
            <a:off x="3761625" y="385445"/>
            <a:ext cx="10765155" cy="1136650"/>
          </a:xfrm>
          <a:custGeom>
            <a:avLst/>
            <a:gdLst/>
            <a:ahLst/>
            <a:cxnLst/>
            <a:rect l="l" t="t" r="r" b="b"/>
            <a:pathLst>
              <a:path w="10765155" h="1136650" extrusionOk="0">
                <a:moveTo>
                  <a:pt x="10196563" y="0"/>
                </a:moveTo>
                <a:lnTo>
                  <a:pt x="568261" y="0"/>
                </a:lnTo>
                <a:lnTo>
                  <a:pt x="519229" y="2085"/>
                </a:lnTo>
                <a:lnTo>
                  <a:pt x="471356" y="8229"/>
                </a:lnTo>
                <a:lnTo>
                  <a:pt x="424811" y="18261"/>
                </a:lnTo>
                <a:lnTo>
                  <a:pt x="379765" y="32009"/>
                </a:lnTo>
                <a:lnTo>
                  <a:pt x="336390" y="49303"/>
                </a:lnTo>
                <a:lnTo>
                  <a:pt x="294855" y="69973"/>
                </a:lnTo>
                <a:lnTo>
                  <a:pt x="255331" y="93849"/>
                </a:lnTo>
                <a:lnTo>
                  <a:pt x="217989" y="120759"/>
                </a:lnTo>
                <a:lnTo>
                  <a:pt x="182999" y="150533"/>
                </a:lnTo>
                <a:lnTo>
                  <a:pt x="150532" y="183001"/>
                </a:lnTo>
                <a:lnTo>
                  <a:pt x="120758" y="217991"/>
                </a:lnTo>
                <a:lnTo>
                  <a:pt x="93848" y="255334"/>
                </a:lnTo>
                <a:lnTo>
                  <a:pt x="69973" y="294859"/>
                </a:lnTo>
                <a:lnTo>
                  <a:pt x="49303" y="336395"/>
                </a:lnTo>
                <a:lnTo>
                  <a:pt x="32009" y="379772"/>
                </a:lnTo>
                <a:lnTo>
                  <a:pt x="18260" y="424818"/>
                </a:lnTo>
                <a:lnTo>
                  <a:pt x="8229" y="471365"/>
                </a:lnTo>
                <a:lnTo>
                  <a:pt x="2085" y="519240"/>
                </a:lnTo>
                <a:lnTo>
                  <a:pt x="0" y="568274"/>
                </a:lnTo>
                <a:lnTo>
                  <a:pt x="2085" y="617306"/>
                </a:lnTo>
                <a:lnTo>
                  <a:pt x="8229" y="665179"/>
                </a:lnTo>
                <a:lnTo>
                  <a:pt x="18260" y="711724"/>
                </a:lnTo>
                <a:lnTo>
                  <a:pt x="32009" y="756769"/>
                </a:lnTo>
                <a:lnTo>
                  <a:pt x="49303" y="800145"/>
                </a:lnTo>
                <a:lnTo>
                  <a:pt x="69973" y="841680"/>
                </a:lnTo>
                <a:lnTo>
                  <a:pt x="93848" y="881204"/>
                </a:lnTo>
                <a:lnTo>
                  <a:pt x="120758" y="918546"/>
                </a:lnTo>
                <a:lnTo>
                  <a:pt x="150532" y="953536"/>
                </a:lnTo>
                <a:lnTo>
                  <a:pt x="182999" y="986003"/>
                </a:lnTo>
                <a:lnTo>
                  <a:pt x="217989" y="1015777"/>
                </a:lnTo>
                <a:lnTo>
                  <a:pt x="255331" y="1042686"/>
                </a:lnTo>
                <a:lnTo>
                  <a:pt x="294855" y="1066562"/>
                </a:lnTo>
                <a:lnTo>
                  <a:pt x="336390" y="1087232"/>
                </a:lnTo>
                <a:lnTo>
                  <a:pt x="379765" y="1104526"/>
                </a:lnTo>
                <a:lnTo>
                  <a:pt x="424811" y="1118274"/>
                </a:lnTo>
                <a:lnTo>
                  <a:pt x="471356" y="1128305"/>
                </a:lnTo>
                <a:lnTo>
                  <a:pt x="519229" y="1134449"/>
                </a:lnTo>
                <a:lnTo>
                  <a:pt x="568261" y="1136535"/>
                </a:lnTo>
                <a:lnTo>
                  <a:pt x="10196563" y="1136535"/>
                </a:lnTo>
                <a:lnTo>
                  <a:pt x="10245595" y="1134449"/>
                </a:lnTo>
                <a:lnTo>
                  <a:pt x="10293468" y="1128305"/>
                </a:lnTo>
                <a:lnTo>
                  <a:pt x="10340013" y="1118274"/>
                </a:lnTo>
                <a:lnTo>
                  <a:pt x="10385058" y="1104526"/>
                </a:lnTo>
                <a:lnTo>
                  <a:pt x="10428434" y="1087232"/>
                </a:lnTo>
                <a:lnTo>
                  <a:pt x="10469969" y="1066562"/>
                </a:lnTo>
                <a:lnTo>
                  <a:pt x="10509493" y="1042686"/>
                </a:lnTo>
                <a:lnTo>
                  <a:pt x="10546835" y="1015777"/>
                </a:lnTo>
                <a:lnTo>
                  <a:pt x="10581825" y="986003"/>
                </a:lnTo>
                <a:lnTo>
                  <a:pt x="10614292" y="953536"/>
                </a:lnTo>
                <a:lnTo>
                  <a:pt x="10644066" y="918546"/>
                </a:lnTo>
                <a:lnTo>
                  <a:pt x="10670975" y="881204"/>
                </a:lnTo>
                <a:lnTo>
                  <a:pt x="10694851" y="841680"/>
                </a:lnTo>
                <a:lnTo>
                  <a:pt x="10715521" y="800145"/>
                </a:lnTo>
                <a:lnTo>
                  <a:pt x="10732815" y="756769"/>
                </a:lnTo>
                <a:lnTo>
                  <a:pt x="10746563" y="711724"/>
                </a:lnTo>
                <a:lnTo>
                  <a:pt x="10756595" y="665179"/>
                </a:lnTo>
                <a:lnTo>
                  <a:pt x="10762738" y="617306"/>
                </a:lnTo>
                <a:lnTo>
                  <a:pt x="10764824" y="568274"/>
                </a:lnTo>
                <a:lnTo>
                  <a:pt x="10762738" y="519240"/>
                </a:lnTo>
                <a:lnTo>
                  <a:pt x="10756595" y="471365"/>
                </a:lnTo>
                <a:lnTo>
                  <a:pt x="10746563" y="424818"/>
                </a:lnTo>
                <a:lnTo>
                  <a:pt x="10732815" y="379772"/>
                </a:lnTo>
                <a:lnTo>
                  <a:pt x="10715521" y="336395"/>
                </a:lnTo>
                <a:lnTo>
                  <a:pt x="10694851" y="294859"/>
                </a:lnTo>
                <a:lnTo>
                  <a:pt x="10670975" y="255334"/>
                </a:lnTo>
                <a:lnTo>
                  <a:pt x="10644066" y="217991"/>
                </a:lnTo>
                <a:lnTo>
                  <a:pt x="10614292" y="183001"/>
                </a:lnTo>
                <a:lnTo>
                  <a:pt x="10581825" y="150533"/>
                </a:lnTo>
                <a:lnTo>
                  <a:pt x="10546835" y="120759"/>
                </a:lnTo>
                <a:lnTo>
                  <a:pt x="10509493" y="93849"/>
                </a:lnTo>
                <a:lnTo>
                  <a:pt x="10469969" y="69973"/>
                </a:lnTo>
                <a:lnTo>
                  <a:pt x="10428434" y="49303"/>
                </a:lnTo>
                <a:lnTo>
                  <a:pt x="10385058" y="32009"/>
                </a:lnTo>
                <a:lnTo>
                  <a:pt x="10340013" y="18261"/>
                </a:lnTo>
                <a:lnTo>
                  <a:pt x="10293468" y="8229"/>
                </a:lnTo>
                <a:lnTo>
                  <a:pt x="10245595" y="2085"/>
                </a:lnTo>
                <a:lnTo>
                  <a:pt x="10196563" y="0"/>
                </a:lnTo>
                <a:close/>
              </a:path>
            </a:pathLst>
          </a:custGeom>
          <a:solidFill>
            <a:srgbClr val="001F5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Google Shape;53;p64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60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0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0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1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1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2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62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2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2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5"/>
          <p:cNvSpPr txBox="1"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5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65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5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5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6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66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66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6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6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7"/>
          <p:cNvSpPr txBox="1"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7"/>
          <p:cNvSpPr txBox="1"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97" name="Google Shape;97;p67"/>
          <p:cNvSpPr txBox="1">
            <a:spLocks noGrp="1"/>
          </p:cNvSpPr>
          <p:nvPr>
            <p:ph type="body" idx="2"/>
          </p:nvPr>
        </p:nvSpPr>
        <p:spPr>
          <a:xfrm>
            <a:off x="1259683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67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99" name="Google Shape;99;p67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67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67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67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8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68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8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8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9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9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9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0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0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115" name="Google Shape;115;p70"/>
          <p:cNvSpPr txBox="1">
            <a:spLocks noGrp="1"/>
          </p:cNvSpPr>
          <p:nvPr>
            <p:ph type="body" idx="2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16" name="Google Shape;116;p70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0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0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1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71"/>
          <p:cNvSpPr txBox="1">
            <a:spLocks noGrp="1"/>
          </p:cNvSpPr>
          <p:nvPr>
            <p:ph type="body" idx="1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23" name="Google Shape;123;p71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1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7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2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72"/>
          <p:cNvSpPr txBox="1">
            <a:spLocks noGrp="1"/>
          </p:cNvSpPr>
          <p:nvPr>
            <p:ph type="body" idx="1"/>
          </p:nvPr>
        </p:nvSpPr>
        <p:spPr>
          <a:xfrm rot="5400000">
            <a:off x="5880497" y="-1884758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72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72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2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3"/>
          <p:cNvSpPr txBox="1">
            <a:spLocks noGrp="1"/>
          </p:cNvSpPr>
          <p:nvPr>
            <p:ph type="title"/>
          </p:nvPr>
        </p:nvSpPr>
        <p:spPr>
          <a:xfrm rot="5400000">
            <a:off x="10700147" y="2934892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73"/>
          <p:cNvSpPr txBox="1">
            <a:spLocks noGrp="1"/>
          </p:cNvSpPr>
          <p:nvPr>
            <p:ph type="body" idx="1"/>
          </p:nvPr>
        </p:nvSpPr>
        <p:spPr>
          <a:xfrm rot="5400000">
            <a:off x="2699146" y="-894158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73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73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73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4"/>
          <p:cNvSpPr txBox="1">
            <a:spLocks noGrp="1"/>
          </p:cNvSpPr>
          <p:nvPr>
            <p:ph type="title"/>
          </p:nvPr>
        </p:nvSpPr>
        <p:spPr>
          <a:xfrm>
            <a:off x="410844" y="597027"/>
            <a:ext cx="13081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400"/>
              <a:buFont typeface="Arial Black"/>
              <a:buNone/>
              <a:defRPr sz="6400" b="0" i="0">
                <a:solidFill>
                  <a:srgbClr val="43434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74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74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74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5"/>
          <p:cNvSpPr txBox="1">
            <a:spLocks noGrp="1"/>
          </p:cNvSpPr>
          <p:nvPr>
            <p:ph type="ctrTitle"/>
          </p:nvPr>
        </p:nvSpPr>
        <p:spPr>
          <a:xfrm>
            <a:off x="1371600" y="3188971"/>
            <a:ext cx="155448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400"/>
              <a:buFont typeface="Arial Black"/>
              <a:buNone/>
              <a:defRPr sz="6400" b="0" i="0">
                <a:solidFill>
                  <a:srgbClr val="43434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5"/>
          <p:cNvSpPr txBox="1">
            <a:spLocks noGrp="1"/>
          </p:cNvSpPr>
          <p:nvPr>
            <p:ph type="subTitle" idx="1"/>
          </p:nvPr>
        </p:nvSpPr>
        <p:spPr>
          <a:xfrm>
            <a:off x="2743200" y="5760721"/>
            <a:ext cx="12801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75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75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75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3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3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5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9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59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59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59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59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nde.gov.br/pdde/brasilcidadao.do?operation=login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fnde.oficial/" TargetMode="External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hyperlink" Target="https://www.facebook.com/fnde.educacao/?locale=pt_BR" TargetMode="External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x.com/fndeoficial" TargetMode="External"/><Relationship Id="rId11" Type="http://schemas.openxmlformats.org/officeDocument/2006/relationships/image" Target="../media/image51.png"/><Relationship Id="rId5" Type="http://schemas.openxmlformats.org/officeDocument/2006/relationships/image" Target="../media/image49.png"/><Relationship Id="rId10" Type="http://schemas.openxmlformats.org/officeDocument/2006/relationships/image" Target="../media/image50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FNDEMEC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jpg"/><Relationship Id="rId7" Type="http://schemas.openxmlformats.org/officeDocument/2006/relationships/hyperlink" Target="https://www.ufrgs.br/cecampe-sul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proexc.ufu.br/cecampesudeste" TargetMode="External"/><Relationship Id="rId5" Type="http://schemas.openxmlformats.org/officeDocument/2006/relationships/hyperlink" Target="https://www.cecampe.ufpb.br/" TargetMode="External"/><Relationship Id="rId4" Type="http://schemas.openxmlformats.org/officeDocument/2006/relationships/hyperlink" Target="https://cecampenorte.ufpa.br/" TargetMode="External"/><Relationship Id="rId9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hyperlink" Target="https://www.gov.br/fnde/pt-br/acesso-a-informacao/acoes-e-programas/programas/pdde" TargetMode="External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hyperlink" Target="https://www.fnde.gov.br/pddeinfo/pddeinfo/escola/consultar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s://www.gov.br/pt-br/servicos/protocolar-documentos-junto-ao-fnde%C2%A0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br/fnde/pt-br/acesso-a-informacao/acoes-e-programas/programas/pdde/media-pdde/area-para-gestores/bb-gestao-agil/GuiaBBGestogil.pdf" TargetMode="External"/><Relationship Id="rId3" Type="http://schemas.openxmlformats.org/officeDocument/2006/relationships/image" Target="../media/image10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gov.br/fnde/pt-br/acesso-a-informacao/acoes-e-programas/programas/pdde/media-pdde/manuais/GuiadeExecuodosRecursosdoPDDE.Verso2023.28.09.2023.pdf" TargetMode="External"/><Relationship Id="rId5" Type="http://schemas.openxmlformats.org/officeDocument/2006/relationships/image" Target="../media/image62.png"/><Relationship Id="rId10" Type="http://schemas.openxmlformats.org/officeDocument/2006/relationships/image" Target="../media/image12.png"/><Relationship Id="rId4" Type="http://schemas.openxmlformats.org/officeDocument/2006/relationships/hyperlink" Target="https://www.gov.br/fnde/pt-br/acesso-a-informacao/acoes-e-programas/programas/pdde/media-pdde/manuais/diagramcao_pdde_final.pdf" TargetMode="External"/><Relationship Id="rId9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hyperlink" Target="https://www.gov.br/fnde/pt-br" TargetMode="External"/><Relationship Id="rId4" Type="http://schemas.openxmlformats.org/officeDocument/2006/relationships/hyperlink" Target="mailto:pdde@fnde.gov.br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4" y="0"/>
            <a:ext cx="18276316" cy="1026764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 txBox="1"/>
          <p:nvPr/>
        </p:nvSpPr>
        <p:spPr>
          <a:xfrm>
            <a:off x="914400" y="5753100"/>
            <a:ext cx="6324600" cy="231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rgbClr val="002C50"/>
                </a:solidFill>
                <a:latin typeface="Arial"/>
                <a:ea typeface="Arial"/>
                <a:cs typeface="Arial"/>
                <a:sym typeface="Arial"/>
              </a:rPr>
              <a:t>Amanda Vargas Maia</a:t>
            </a:r>
            <a:endParaRPr sz="2800">
              <a:solidFill>
                <a:srgbClr val="002C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2C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2C50"/>
                </a:solidFill>
                <a:latin typeface="Arial"/>
                <a:ea typeface="Arial"/>
                <a:cs typeface="Arial"/>
                <a:sym typeface="Arial"/>
              </a:rPr>
              <a:t>Coordenadora de Planejamento, Adesão e Execução do PDDE - CODDE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1056017" y="5551817"/>
            <a:ext cx="3587750" cy="64135"/>
          </a:xfrm>
          <a:custGeom>
            <a:avLst/>
            <a:gdLst/>
            <a:ahLst/>
            <a:cxnLst/>
            <a:rect l="l" t="t" r="r" b="b"/>
            <a:pathLst>
              <a:path w="3587750" h="64135" extrusionOk="0">
                <a:moveTo>
                  <a:pt x="3587597" y="0"/>
                </a:moveTo>
                <a:lnTo>
                  <a:pt x="0" y="0"/>
                </a:lnTo>
                <a:lnTo>
                  <a:pt x="0" y="63792"/>
                </a:lnTo>
                <a:lnTo>
                  <a:pt x="3587597" y="63792"/>
                </a:lnTo>
                <a:lnTo>
                  <a:pt x="3587597" y="0"/>
                </a:lnTo>
                <a:close/>
              </a:path>
            </a:pathLst>
          </a:custGeom>
          <a:solidFill>
            <a:srgbClr val="F592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3" name="Google Shape;163;p2"/>
          <p:cNvSpPr/>
          <p:nvPr/>
        </p:nvSpPr>
        <p:spPr>
          <a:xfrm>
            <a:off x="262650" y="8072975"/>
            <a:ext cx="6332700" cy="1155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896500" y="8340208"/>
            <a:ext cx="4953000" cy="62050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3"/>
          <p:cNvPicPr preferRelativeResize="0"/>
          <p:nvPr/>
        </p:nvPicPr>
        <p:blipFill rotWithShape="1">
          <a:blip r:embed="rId3">
            <a:alphaModFix/>
          </a:blip>
          <a:srcRect r="427" b="1"/>
          <a:stretch/>
        </p:blipFill>
        <p:spPr>
          <a:xfrm>
            <a:off x="20" y="9317"/>
            <a:ext cx="18274834" cy="102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18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8400" y="8953500"/>
            <a:ext cx="8534400" cy="76233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"/>
          <p:cNvSpPr/>
          <p:nvPr/>
        </p:nvSpPr>
        <p:spPr>
          <a:xfrm>
            <a:off x="13323450" y="8845513"/>
            <a:ext cx="4470900" cy="978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77450" tIns="77450" rIns="77450" bIns="774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85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4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3493606" y="9071861"/>
            <a:ext cx="4195467" cy="52560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400" y="0"/>
            <a:ext cx="183134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 descr="Diagrama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3600" y="571500"/>
            <a:ext cx="14401800" cy="8633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/>
          <p:nvPr/>
        </p:nvSpPr>
        <p:spPr>
          <a:xfrm>
            <a:off x="12766275" y="8981250"/>
            <a:ext cx="5295300" cy="1128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9300" tIns="89300" rIns="89300" bIns="89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5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948391" y="9397218"/>
            <a:ext cx="4214194" cy="4636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0A862A5-DF0D-6ABF-6138-21C20CA65737}"/>
              </a:ext>
            </a:extLst>
          </p:cNvPr>
          <p:cNvSpPr/>
          <p:nvPr/>
        </p:nvSpPr>
        <p:spPr>
          <a:xfrm>
            <a:off x="-25400" y="0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C204A26-E2FE-EB81-C7FB-125BDA70C9B1}"/>
              </a:ext>
            </a:extLst>
          </p:cNvPr>
          <p:cNvSpPr/>
          <p:nvPr/>
        </p:nvSpPr>
        <p:spPr>
          <a:xfrm>
            <a:off x="-25400" y="10053126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6" descr="Homem com roupa laranja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7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7"/>
          <p:cNvSpPr txBox="1"/>
          <p:nvPr/>
        </p:nvSpPr>
        <p:spPr>
          <a:xfrm>
            <a:off x="609599" y="1028700"/>
            <a:ext cx="12849225" cy="663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2060"/>
                </a:solidFill>
              </a:rPr>
              <a:t>O PDDE consiste na destinação anual, em caráter suplementar, de recursos financeiros às escolas públicas de educação básica, contribuindo para o </a:t>
            </a:r>
            <a:r>
              <a:rPr lang="pt-BR" sz="3600" b="1">
                <a:solidFill>
                  <a:srgbClr val="002060"/>
                </a:solidFill>
              </a:rPr>
              <a:t>provimento das necessidades prioritárias</a:t>
            </a:r>
            <a:r>
              <a:rPr lang="pt-BR" sz="3600">
                <a:solidFill>
                  <a:srgbClr val="002060"/>
                </a:solidFill>
              </a:rPr>
              <a:t> dos estabelecimentos educacionais, a promoção de </a:t>
            </a:r>
            <a:r>
              <a:rPr lang="pt-BR" sz="3600" b="1">
                <a:solidFill>
                  <a:srgbClr val="002060"/>
                </a:solidFill>
              </a:rPr>
              <a:t>melhorias em sua infraestrutura física e pedagógica</a:t>
            </a:r>
            <a:r>
              <a:rPr lang="pt-BR" sz="3600">
                <a:solidFill>
                  <a:srgbClr val="002060"/>
                </a:solidFill>
              </a:rPr>
              <a:t> e o incentivo da </a:t>
            </a:r>
            <a:r>
              <a:rPr lang="pt-BR" sz="3600" b="1">
                <a:solidFill>
                  <a:srgbClr val="002060"/>
                </a:solidFill>
              </a:rPr>
              <a:t>autogestão escolar</a:t>
            </a:r>
            <a:r>
              <a:rPr lang="pt-BR" sz="3600">
                <a:solidFill>
                  <a:srgbClr val="002060"/>
                </a:solidFill>
              </a:rPr>
              <a:t> e do exercício da cidadania, com a participação da comunidade no controle social.</a:t>
            </a:r>
            <a:endParaRPr/>
          </a:p>
        </p:txBody>
      </p:sp>
      <p:pic>
        <p:nvPicPr>
          <p:cNvPr id="201" name="Google Shape;201;p7" descr="Crianças na sala de au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68400" y="2247900"/>
            <a:ext cx="3958317" cy="2638878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202" name="Google Shape;202;p7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7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1924925" y="9444890"/>
            <a:ext cx="4506140" cy="553769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32C68F8-1E7C-C9AB-45DF-8B522393A804}"/>
              </a:ext>
            </a:extLst>
          </p:cNvPr>
          <p:cNvSpPr/>
          <p:nvPr/>
        </p:nvSpPr>
        <p:spPr>
          <a:xfrm>
            <a:off x="-25400" y="-34025"/>
            <a:ext cx="18313400" cy="638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709684" y="289156"/>
            <a:ext cx="16691212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 DO PDDE BÁSICO</a:t>
            </a:r>
            <a:endParaRPr sz="1200" dirty="0"/>
          </a:p>
        </p:txBody>
      </p:sp>
      <p:grpSp>
        <p:nvGrpSpPr>
          <p:cNvPr id="210" name="Google Shape;210;p8"/>
          <p:cNvGrpSpPr/>
          <p:nvPr/>
        </p:nvGrpSpPr>
        <p:grpSpPr>
          <a:xfrm>
            <a:off x="2205363" y="1948336"/>
            <a:ext cx="13496272" cy="6695126"/>
            <a:chOff x="1290963" y="5236"/>
            <a:chExt cx="13496272" cy="6695126"/>
          </a:xfrm>
        </p:grpSpPr>
        <p:sp>
          <p:nvSpPr>
            <p:cNvPr id="211" name="Google Shape;211;p8"/>
            <p:cNvSpPr/>
            <p:nvPr/>
          </p:nvSpPr>
          <p:spPr>
            <a:xfrm>
              <a:off x="1290963" y="2523709"/>
              <a:ext cx="3090111" cy="1658179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 txBox="1"/>
            <p:nvPr/>
          </p:nvSpPr>
          <p:spPr>
            <a:xfrm>
              <a:off x="1339529" y="2572275"/>
              <a:ext cx="2992979" cy="1561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Art. 2º</a:t>
              </a:r>
              <a:endParaRPr/>
            </a:p>
            <a:p>
              <a:pPr marL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Resolução CD/ FNDE  nº 15, de 16 de setembro de 2021.</a:t>
              </a: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 rot="-3310531">
              <a:off x="4021873" y="2649307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 txBox="1"/>
            <p:nvPr/>
          </p:nvSpPr>
          <p:spPr>
            <a:xfrm rot="-3310531">
              <a:off x="4817426" y="2623482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337521" y="1380128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 txBox="1"/>
            <p:nvPr/>
          </p:nvSpPr>
          <p:spPr>
            <a:xfrm>
              <a:off x="5372538" y="1415145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Contribuir</a:t>
              </a: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7728637" y="1961861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 txBox="1"/>
            <p:nvPr/>
          </p:nvSpPr>
          <p:spPr>
            <a:xfrm>
              <a:off x="8182949" y="1953996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8685083" y="1380128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 txBox="1"/>
            <p:nvPr/>
          </p:nvSpPr>
          <p:spPr>
            <a:xfrm>
              <a:off x="8720100" y="1415145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Necessidades prioritárias</a:t>
              </a: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 rot="-3310531">
              <a:off x="10716999" y="1274415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 txBox="1"/>
            <p:nvPr/>
          </p:nvSpPr>
          <p:spPr>
            <a:xfrm rot="-3310531">
              <a:off x="11512552" y="1248590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12032646" y="5236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12067663" y="40253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Funcionamento da Escola</a:t>
              </a: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11076200" y="1961861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11530512" y="1953996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12032646" y="1380128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 txBox="1"/>
            <p:nvPr/>
          </p:nvSpPr>
          <p:spPr>
            <a:xfrm>
              <a:off x="12067663" y="1415145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Melhoria da Infraestrutura Física</a:t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 rot="3310531">
              <a:off x="10716999" y="2649307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 txBox="1"/>
            <p:nvPr/>
          </p:nvSpPr>
          <p:spPr>
            <a:xfrm rot="3310531">
              <a:off x="11512552" y="2623482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12032646" y="2755020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12067663" y="2790037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Melhoria da Infraestrutura Pedagógica</a:t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 rot="3310531">
              <a:off x="4021873" y="4024199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 txBox="1"/>
            <p:nvPr/>
          </p:nvSpPr>
          <p:spPr>
            <a:xfrm rot="3310531">
              <a:off x="4817426" y="3998374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337521" y="4129912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5372538" y="4164929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pt-BR" sz="36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Incentivar</a:t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 rot="-3310531">
              <a:off x="7369436" y="4024199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 txBox="1"/>
            <p:nvPr/>
          </p:nvSpPr>
          <p:spPr>
            <a:xfrm rot="-3310531">
              <a:off x="8164989" y="3998374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8685083" y="2755020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 txBox="1"/>
            <p:nvPr/>
          </p:nvSpPr>
          <p:spPr>
            <a:xfrm>
              <a:off x="8720100" y="2790037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Autogestão</a:t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7728637" y="4711644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8182949" y="4703780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8685083" y="4129912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8720100" y="4164929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pt-BR" sz="36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Cidadania</a:t>
              </a: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 rot="3310531">
              <a:off x="7369436" y="5399090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 txBox="1"/>
            <p:nvPr/>
          </p:nvSpPr>
          <p:spPr>
            <a:xfrm rot="3310531">
              <a:off x="8164989" y="5373266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8685083" y="5504804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 txBox="1"/>
            <p:nvPr/>
          </p:nvSpPr>
          <p:spPr>
            <a:xfrm>
              <a:off x="8720100" y="5539821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Controle Social</a:t>
              </a:r>
              <a:endParaRPr/>
            </a:p>
          </p:txBody>
        </p:sp>
      </p:grpSp>
      <p:sp>
        <p:nvSpPr>
          <p:cNvPr id="249" name="Google Shape;249;p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8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33684"/>
            <a:ext cx="3881026" cy="4745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3E37685-DB15-B706-0E4F-779B9B1A5975}"/>
              </a:ext>
            </a:extLst>
          </p:cNvPr>
          <p:cNvSpPr/>
          <p:nvPr/>
        </p:nvSpPr>
        <p:spPr>
          <a:xfrm>
            <a:off x="-25400" y="0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F8AAF-D6D0-2FB6-F1BC-13514A850294}"/>
              </a:ext>
            </a:extLst>
          </p:cNvPr>
          <p:cNvSpPr/>
          <p:nvPr/>
        </p:nvSpPr>
        <p:spPr>
          <a:xfrm>
            <a:off x="0" y="10034119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9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9"/>
          <p:cNvSpPr txBox="1"/>
          <p:nvPr/>
        </p:nvSpPr>
        <p:spPr>
          <a:xfrm>
            <a:off x="504967" y="647700"/>
            <a:ext cx="16936872" cy="1028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QUEM É O PROGRAMA?</a:t>
            </a:r>
            <a:endParaRPr sz="6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8234" y="1790700"/>
            <a:ext cx="13182600" cy="718191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9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1924925" y="9411653"/>
            <a:ext cx="4287632" cy="539701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FF55AA4-634A-63D0-14D0-256728B36484}"/>
              </a:ext>
            </a:extLst>
          </p:cNvPr>
          <p:cNvSpPr/>
          <p:nvPr/>
        </p:nvSpPr>
        <p:spPr>
          <a:xfrm>
            <a:off x="-25400" y="0"/>
            <a:ext cx="183134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0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7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0"/>
          <p:cNvSpPr txBox="1"/>
          <p:nvPr/>
        </p:nvSpPr>
        <p:spPr>
          <a:xfrm>
            <a:off x="-551453" y="5002735"/>
            <a:ext cx="8605435" cy="1987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spAutoFit/>
          </a:bodyPr>
          <a:lstStyle/>
          <a:p>
            <a:pPr marL="1080770" marR="1073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TOTAL DE RECURSOS PREVISTOS  PDDE </a:t>
            </a:r>
            <a:endParaRPr/>
          </a:p>
          <a:p>
            <a:pPr marL="1080770" marR="107315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E AÇÕES INTEGRADAS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None/>
            </a:pPr>
            <a:r>
              <a:rPr lang="pt-BR" sz="455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R$ 2,03bi </a:t>
            </a:r>
            <a:endParaRPr sz="45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10"/>
          <p:cNvSpPr txBox="1"/>
          <p:nvPr/>
        </p:nvSpPr>
        <p:spPr>
          <a:xfrm>
            <a:off x="11277600" y="5309231"/>
            <a:ext cx="6809587" cy="131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1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ALUNOS BENEFICIADOS</a:t>
            </a:r>
            <a:endParaRPr sz="3200">
              <a:solidFill>
                <a:srgbClr val="113E8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37.713.180</a:t>
            </a:r>
            <a:endParaRPr sz="4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2678810" y="6876228"/>
            <a:ext cx="2712085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5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6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8" name="Google Shape;268;p10"/>
          <p:cNvSpPr txBox="1"/>
          <p:nvPr/>
        </p:nvSpPr>
        <p:spPr>
          <a:xfrm>
            <a:off x="8231524" y="7103246"/>
            <a:ext cx="2708992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     </a:t>
            </a:r>
            <a:endParaRPr sz="36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61897" y="3162223"/>
            <a:ext cx="1419623" cy="13685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10"/>
          <p:cNvGrpSpPr/>
          <p:nvPr/>
        </p:nvGrpSpPr>
        <p:grpSpPr>
          <a:xfrm>
            <a:off x="566396" y="2207170"/>
            <a:ext cx="3751922" cy="5626736"/>
            <a:chOff x="598360" y="2975876"/>
            <a:chExt cx="3680362" cy="5316855"/>
          </a:xfrm>
        </p:grpSpPr>
        <p:pic>
          <p:nvPicPr>
            <p:cNvPr id="271" name="Google Shape;271;p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64893" y="4015239"/>
              <a:ext cx="1113829" cy="1118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10"/>
            <p:cNvSpPr/>
            <p:nvPr/>
          </p:nvSpPr>
          <p:spPr>
            <a:xfrm>
              <a:off x="598360" y="2975876"/>
              <a:ext cx="2892425" cy="5316855"/>
            </a:xfrm>
            <a:custGeom>
              <a:avLst/>
              <a:gdLst/>
              <a:ahLst/>
              <a:cxnLst/>
              <a:rect l="l" t="t" r="r" b="b"/>
              <a:pathLst>
                <a:path w="2892425" h="5316855" extrusionOk="0">
                  <a:moveTo>
                    <a:pt x="2891955" y="0"/>
                  </a:moveTo>
                  <a:lnTo>
                    <a:pt x="1654517" y="0"/>
                  </a:lnTo>
                  <a:lnTo>
                    <a:pt x="1606662" y="682"/>
                  </a:lnTo>
                  <a:lnTo>
                    <a:pt x="1559138" y="2716"/>
                  </a:lnTo>
                  <a:lnTo>
                    <a:pt x="1511966" y="6084"/>
                  </a:lnTo>
                  <a:lnTo>
                    <a:pt x="1465164" y="10767"/>
                  </a:lnTo>
                  <a:lnTo>
                    <a:pt x="1418750" y="16747"/>
                  </a:lnTo>
                  <a:lnTo>
                    <a:pt x="1372743" y="24004"/>
                  </a:lnTo>
                  <a:lnTo>
                    <a:pt x="1327161" y="32521"/>
                  </a:lnTo>
                  <a:lnTo>
                    <a:pt x="1282022" y="42279"/>
                  </a:lnTo>
                  <a:lnTo>
                    <a:pt x="1237347" y="53259"/>
                  </a:lnTo>
                  <a:lnTo>
                    <a:pt x="1193152" y="65443"/>
                  </a:lnTo>
                  <a:lnTo>
                    <a:pt x="1149457" y="78813"/>
                  </a:lnTo>
                  <a:lnTo>
                    <a:pt x="1106279" y="93349"/>
                  </a:lnTo>
                  <a:lnTo>
                    <a:pt x="1063639" y="109033"/>
                  </a:lnTo>
                  <a:lnTo>
                    <a:pt x="1021553" y="125847"/>
                  </a:lnTo>
                  <a:lnTo>
                    <a:pt x="980041" y="143772"/>
                  </a:lnTo>
                  <a:lnTo>
                    <a:pt x="939121" y="162790"/>
                  </a:lnTo>
                  <a:lnTo>
                    <a:pt x="898812" y="182882"/>
                  </a:lnTo>
                  <a:lnTo>
                    <a:pt x="859132" y="204029"/>
                  </a:lnTo>
                  <a:lnTo>
                    <a:pt x="820100" y="226214"/>
                  </a:lnTo>
                  <a:lnTo>
                    <a:pt x="781734" y="249417"/>
                  </a:lnTo>
                  <a:lnTo>
                    <a:pt x="744053" y="273620"/>
                  </a:lnTo>
                  <a:lnTo>
                    <a:pt x="707075" y="298804"/>
                  </a:lnTo>
                  <a:lnTo>
                    <a:pt x="670819" y="324951"/>
                  </a:lnTo>
                  <a:lnTo>
                    <a:pt x="635304" y="352042"/>
                  </a:lnTo>
                  <a:lnTo>
                    <a:pt x="600547" y="380059"/>
                  </a:lnTo>
                  <a:lnTo>
                    <a:pt x="566568" y="408984"/>
                  </a:lnTo>
                  <a:lnTo>
                    <a:pt x="533385" y="438797"/>
                  </a:lnTo>
                  <a:lnTo>
                    <a:pt x="501017" y="469480"/>
                  </a:lnTo>
                  <a:lnTo>
                    <a:pt x="469482" y="501015"/>
                  </a:lnTo>
                  <a:lnTo>
                    <a:pt x="438798" y="533384"/>
                  </a:lnTo>
                  <a:lnTo>
                    <a:pt x="408985" y="566566"/>
                  </a:lnTo>
                  <a:lnTo>
                    <a:pt x="380061" y="600545"/>
                  </a:lnTo>
                  <a:lnTo>
                    <a:pt x="352043" y="635301"/>
                  </a:lnTo>
                  <a:lnTo>
                    <a:pt x="324952" y="670816"/>
                  </a:lnTo>
                  <a:lnTo>
                    <a:pt x="298804" y="707072"/>
                  </a:lnTo>
                  <a:lnTo>
                    <a:pt x="273620" y="744049"/>
                  </a:lnTo>
                  <a:lnTo>
                    <a:pt x="249417" y="781730"/>
                  </a:lnTo>
                  <a:lnTo>
                    <a:pt x="226214" y="820096"/>
                  </a:lnTo>
                  <a:lnTo>
                    <a:pt x="204030" y="859128"/>
                  </a:lnTo>
                  <a:lnTo>
                    <a:pt x="182882" y="898807"/>
                  </a:lnTo>
                  <a:lnTo>
                    <a:pt x="162790" y="939116"/>
                  </a:lnTo>
                  <a:lnTo>
                    <a:pt x="143772" y="980036"/>
                  </a:lnTo>
                  <a:lnTo>
                    <a:pt x="125847" y="1021548"/>
                  </a:lnTo>
                  <a:lnTo>
                    <a:pt x="109033" y="1063633"/>
                  </a:lnTo>
                  <a:lnTo>
                    <a:pt x="93349" y="1106273"/>
                  </a:lnTo>
                  <a:lnTo>
                    <a:pt x="78813" y="1149450"/>
                  </a:lnTo>
                  <a:lnTo>
                    <a:pt x="65443" y="1193145"/>
                  </a:lnTo>
                  <a:lnTo>
                    <a:pt x="53259" y="1237339"/>
                  </a:lnTo>
                  <a:lnTo>
                    <a:pt x="42279" y="1282014"/>
                  </a:lnTo>
                  <a:lnTo>
                    <a:pt x="32521" y="1327152"/>
                  </a:lnTo>
                  <a:lnTo>
                    <a:pt x="24004" y="1372733"/>
                  </a:lnTo>
                  <a:lnTo>
                    <a:pt x="16747" y="1418740"/>
                  </a:lnTo>
                  <a:lnTo>
                    <a:pt x="10767" y="1465154"/>
                  </a:lnTo>
                  <a:lnTo>
                    <a:pt x="6084" y="1511955"/>
                  </a:lnTo>
                  <a:lnTo>
                    <a:pt x="2716" y="1559127"/>
                  </a:lnTo>
                  <a:lnTo>
                    <a:pt x="682" y="1606649"/>
                  </a:lnTo>
                  <a:lnTo>
                    <a:pt x="0" y="1654505"/>
                  </a:lnTo>
                  <a:lnTo>
                    <a:pt x="0" y="3661981"/>
                  </a:lnTo>
                  <a:lnTo>
                    <a:pt x="682" y="3709837"/>
                  </a:lnTo>
                  <a:lnTo>
                    <a:pt x="2716" y="3757360"/>
                  </a:lnTo>
                  <a:lnTo>
                    <a:pt x="6084" y="3804532"/>
                  </a:lnTo>
                  <a:lnTo>
                    <a:pt x="10767" y="3851334"/>
                  </a:lnTo>
                  <a:lnTo>
                    <a:pt x="16747" y="3897748"/>
                  </a:lnTo>
                  <a:lnTo>
                    <a:pt x="24004" y="3943755"/>
                  </a:lnTo>
                  <a:lnTo>
                    <a:pt x="32521" y="3989337"/>
                  </a:lnTo>
                  <a:lnTo>
                    <a:pt x="42279" y="4034475"/>
                  </a:lnTo>
                  <a:lnTo>
                    <a:pt x="53259" y="4079151"/>
                  </a:lnTo>
                  <a:lnTo>
                    <a:pt x="65443" y="4123345"/>
                  </a:lnTo>
                  <a:lnTo>
                    <a:pt x="78813" y="4167040"/>
                  </a:lnTo>
                  <a:lnTo>
                    <a:pt x="93349" y="4210218"/>
                  </a:lnTo>
                  <a:lnTo>
                    <a:pt x="109033" y="4252858"/>
                  </a:lnTo>
                  <a:lnTo>
                    <a:pt x="125847" y="4294943"/>
                  </a:lnTo>
                  <a:lnTo>
                    <a:pt x="143772" y="4336455"/>
                  </a:lnTo>
                  <a:lnTo>
                    <a:pt x="162790" y="4377375"/>
                  </a:lnTo>
                  <a:lnTo>
                    <a:pt x="182882" y="4417684"/>
                  </a:lnTo>
                  <a:lnTo>
                    <a:pt x="204030" y="4457364"/>
                  </a:lnTo>
                  <a:lnTo>
                    <a:pt x="226214" y="4496395"/>
                  </a:lnTo>
                  <a:lnTo>
                    <a:pt x="249417" y="4534761"/>
                  </a:lnTo>
                  <a:lnTo>
                    <a:pt x="273620" y="4572442"/>
                  </a:lnTo>
                  <a:lnTo>
                    <a:pt x="298804" y="4609419"/>
                  </a:lnTo>
                  <a:lnTo>
                    <a:pt x="324952" y="4645675"/>
                  </a:lnTo>
                  <a:lnTo>
                    <a:pt x="352043" y="4681190"/>
                  </a:lnTo>
                  <a:lnTo>
                    <a:pt x="380061" y="4715946"/>
                  </a:lnTo>
                  <a:lnTo>
                    <a:pt x="408985" y="4749925"/>
                  </a:lnTo>
                  <a:lnTo>
                    <a:pt x="438798" y="4783107"/>
                  </a:lnTo>
                  <a:lnTo>
                    <a:pt x="469482" y="4815475"/>
                  </a:lnTo>
                  <a:lnTo>
                    <a:pt x="501017" y="4847010"/>
                  </a:lnTo>
                  <a:lnTo>
                    <a:pt x="533385" y="4877693"/>
                  </a:lnTo>
                  <a:lnTo>
                    <a:pt x="566568" y="4907506"/>
                  </a:lnTo>
                  <a:lnTo>
                    <a:pt x="600547" y="4936430"/>
                  </a:lnTo>
                  <a:lnTo>
                    <a:pt x="635304" y="4964447"/>
                  </a:lnTo>
                  <a:lnTo>
                    <a:pt x="670819" y="4991539"/>
                  </a:lnTo>
                  <a:lnTo>
                    <a:pt x="707075" y="5017685"/>
                  </a:lnTo>
                  <a:lnTo>
                    <a:pt x="744053" y="5042869"/>
                  </a:lnTo>
                  <a:lnTo>
                    <a:pt x="781734" y="5067072"/>
                  </a:lnTo>
                  <a:lnTo>
                    <a:pt x="820100" y="5090275"/>
                  </a:lnTo>
                  <a:lnTo>
                    <a:pt x="859132" y="5112459"/>
                  </a:lnTo>
                  <a:lnTo>
                    <a:pt x="898812" y="5133606"/>
                  </a:lnTo>
                  <a:lnTo>
                    <a:pt x="939121" y="5153698"/>
                  </a:lnTo>
                  <a:lnTo>
                    <a:pt x="980041" y="5172715"/>
                  </a:lnTo>
                  <a:lnTo>
                    <a:pt x="1021553" y="5190640"/>
                  </a:lnTo>
                  <a:lnTo>
                    <a:pt x="1063639" y="5207454"/>
                  </a:lnTo>
                  <a:lnTo>
                    <a:pt x="1106279" y="5223138"/>
                  </a:lnTo>
                  <a:lnTo>
                    <a:pt x="1149457" y="5237674"/>
                  </a:lnTo>
                  <a:lnTo>
                    <a:pt x="1193152" y="5251043"/>
                  </a:lnTo>
                  <a:lnTo>
                    <a:pt x="1237347" y="5263227"/>
                  </a:lnTo>
                  <a:lnTo>
                    <a:pt x="1282022" y="5274207"/>
                  </a:lnTo>
                  <a:lnTo>
                    <a:pt x="1327161" y="5283965"/>
                  </a:lnTo>
                  <a:lnTo>
                    <a:pt x="1372743" y="5292482"/>
                  </a:lnTo>
                  <a:lnTo>
                    <a:pt x="1418750" y="5299739"/>
                  </a:lnTo>
                  <a:lnTo>
                    <a:pt x="1465164" y="5305719"/>
                  </a:lnTo>
                  <a:lnTo>
                    <a:pt x="1511966" y="5310402"/>
                  </a:lnTo>
                  <a:lnTo>
                    <a:pt x="1559138" y="5313770"/>
                  </a:lnTo>
                  <a:lnTo>
                    <a:pt x="1606662" y="5315804"/>
                  </a:lnTo>
                  <a:lnTo>
                    <a:pt x="1654517" y="5316486"/>
                  </a:lnTo>
                  <a:lnTo>
                    <a:pt x="2729611" y="5316486"/>
                  </a:lnTo>
                  <a:lnTo>
                    <a:pt x="2727556" y="5300616"/>
                  </a:lnTo>
                  <a:lnTo>
                    <a:pt x="2725861" y="5284649"/>
                  </a:lnTo>
                  <a:lnTo>
                    <a:pt x="2724542" y="5268589"/>
                  </a:lnTo>
                  <a:lnTo>
                    <a:pt x="2723616" y="5252440"/>
                  </a:lnTo>
                  <a:lnTo>
                    <a:pt x="2723438" y="5248427"/>
                  </a:lnTo>
                  <a:lnTo>
                    <a:pt x="2723502" y="5240286"/>
                  </a:lnTo>
                  <a:lnTo>
                    <a:pt x="1654517" y="5240286"/>
                  </a:lnTo>
                  <a:lnTo>
                    <a:pt x="1606338" y="5239561"/>
                  </a:lnTo>
                  <a:lnTo>
                    <a:pt x="1558514" y="5237400"/>
                  </a:lnTo>
                  <a:lnTo>
                    <a:pt x="1511065" y="5233824"/>
                  </a:lnTo>
                  <a:lnTo>
                    <a:pt x="1464012" y="5228853"/>
                  </a:lnTo>
                  <a:lnTo>
                    <a:pt x="1417376" y="5222509"/>
                  </a:lnTo>
                  <a:lnTo>
                    <a:pt x="1371178" y="5214812"/>
                  </a:lnTo>
                  <a:lnTo>
                    <a:pt x="1325439" y="5205782"/>
                  </a:lnTo>
                  <a:lnTo>
                    <a:pt x="1280179" y="5195442"/>
                  </a:lnTo>
                  <a:lnTo>
                    <a:pt x="1235420" y="5183811"/>
                  </a:lnTo>
                  <a:lnTo>
                    <a:pt x="1191181" y="5170910"/>
                  </a:lnTo>
                  <a:lnTo>
                    <a:pt x="1147485" y="5156761"/>
                  </a:lnTo>
                  <a:lnTo>
                    <a:pt x="1104351" y="5141383"/>
                  </a:lnTo>
                  <a:lnTo>
                    <a:pt x="1061800" y="5124798"/>
                  </a:lnTo>
                  <a:lnTo>
                    <a:pt x="1019854" y="5107026"/>
                  </a:lnTo>
                  <a:lnTo>
                    <a:pt x="978533" y="5088089"/>
                  </a:lnTo>
                  <a:lnTo>
                    <a:pt x="937857" y="5068007"/>
                  </a:lnTo>
                  <a:lnTo>
                    <a:pt x="897848" y="5046801"/>
                  </a:lnTo>
                  <a:lnTo>
                    <a:pt x="858527" y="5024492"/>
                  </a:lnTo>
                  <a:lnTo>
                    <a:pt x="819914" y="5001100"/>
                  </a:lnTo>
                  <a:lnTo>
                    <a:pt x="782030" y="4976646"/>
                  </a:lnTo>
                  <a:lnTo>
                    <a:pt x="744895" y="4951151"/>
                  </a:lnTo>
                  <a:lnTo>
                    <a:pt x="708531" y="4924636"/>
                  </a:lnTo>
                  <a:lnTo>
                    <a:pt x="672959" y="4897122"/>
                  </a:lnTo>
                  <a:lnTo>
                    <a:pt x="638198" y="4868630"/>
                  </a:lnTo>
                  <a:lnTo>
                    <a:pt x="604271" y="4839179"/>
                  </a:lnTo>
                  <a:lnTo>
                    <a:pt x="571198" y="4808792"/>
                  </a:lnTo>
                  <a:lnTo>
                    <a:pt x="538999" y="4777489"/>
                  </a:lnTo>
                  <a:lnTo>
                    <a:pt x="507695" y="4745290"/>
                  </a:lnTo>
                  <a:lnTo>
                    <a:pt x="477308" y="4712217"/>
                  </a:lnTo>
                  <a:lnTo>
                    <a:pt x="447857" y="4678289"/>
                  </a:lnTo>
                  <a:lnTo>
                    <a:pt x="419364" y="4643529"/>
                  </a:lnTo>
                  <a:lnTo>
                    <a:pt x="391850" y="4607957"/>
                  </a:lnTo>
                  <a:lnTo>
                    <a:pt x="365335" y="4571594"/>
                  </a:lnTo>
                  <a:lnTo>
                    <a:pt x="339840" y="4534459"/>
                  </a:lnTo>
                  <a:lnTo>
                    <a:pt x="315387" y="4496575"/>
                  </a:lnTo>
                  <a:lnTo>
                    <a:pt x="291995" y="4457962"/>
                  </a:lnTo>
                  <a:lnTo>
                    <a:pt x="269685" y="4418641"/>
                  </a:lnTo>
                  <a:lnTo>
                    <a:pt x="248479" y="4378633"/>
                  </a:lnTo>
                  <a:lnTo>
                    <a:pt x="228397" y="4337958"/>
                  </a:lnTo>
                  <a:lnTo>
                    <a:pt x="209459" y="4296637"/>
                  </a:lnTo>
                  <a:lnTo>
                    <a:pt x="191688" y="4254691"/>
                  </a:lnTo>
                  <a:lnTo>
                    <a:pt x="175103" y="4212141"/>
                  </a:lnTo>
                  <a:lnTo>
                    <a:pt x="159725" y="4169007"/>
                  </a:lnTo>
                  <a:lnTo>
                    <a:pt x="145576" y="4125311"/>
                  </a:lnTo>
                  <a:lnTo>
                    <a:pt x="132675" y="4081073"/>
                  </a:lnTo>
                  <a:lnTo>
                    <a:pt x="121044" y="4036314"/>
                  </a:lnTo>
                  <a:lnTo>
                    <a:pt x="110703" y="3991055"/>
                  </a:lnTo>
                  <a:lnTo>
                    <a:pt x="101674" y="3945316"/>
                  </a:lnTo>
                  <a:lnTo>
                    <a:pt x="93977" y="3899119"/>
                  </a:lnTo>
                  <a:lnTo>
                    <a:pt x="87632" y="3852484"/>
                  </a:lnTo>
                  <a:lnTo>
                    <a:pt x="82662" y="3805432"/>
                  </a:lnTo>
                  <a:lnTo>
                    <a:pt x="79085" y="3757983"/>
                  </a:lnTo>
                  <a:lnTo>
                    <a:pt x="76924" y="3710160"/>
                  </a:lnTo>
                  <a:lnTo>
                    <a:pt x="76200" y="3661981"/>
                  </a:lnTo>
                  <a:lnTo>
                    <a:pt x="76200" y="1654505"/>
                  </a:lnTo>
                  <a:lnTo>
                    <a:pt x="76924" y="1606326"/>
                  </a:lnTo>
                  <a:lnTo>
                    <a:pt x="79085" y="1558502"/>
                  </a:lnTo>
                  <a:lnTo>
                    <a:pt x="82662" y="1511054"/>
                  </a:lnTo>
                  <a:lnTo>
                    <a:pt x="87632" y="1464002"/>
                  </a:lnTo>
                  <a:lnTo>
                    <a:pt x="93977" y="1417367"/>
                  </a:lnTo>
                  <a:lnTo>
                    <a:pt x="101674" y="1371169"/>
                  </a:lnTo>
                  <a:lnTo>
                    <a:pt x="110703" y="1325431"/>
                  </a:lnTo>
                  <a:lnTo>
                    <a:pt x="121044" y="1280172"/>
                  </a:lnTo>
                  <a:lnTo>
                    <a:pt x="132675" y="1235413"/>
                  </a:lnTo>
                  <a:lnTo>
                    <a:pt x="145576" y="1191175"/>
                  </a:lnTo>
                  <a:lnTo>
                    <a:pt x="159725" y="1147478"/>
                  </a:lnTo>
                  <a:lnTo>
                    <a:pt x="175103" y="1104345"/>
                  </a:lnTo>
                  <a:lnTo>
                    <a:pt x="191688" y="1061795"/>
                  </a:lnTo>
                  <a:lnTo>
                    <a:pt x="209459" y="1019849"/>
                  </a:lnTo>
                  <a:lnTo>
                    <a:pt x="228397" y="978528"/>
                  </a:lnTo>
                  <a:lnTo>
                    <a:pt x="248479" y="937853"/>
                  </a:lnTo>
                  <a:lnTo>
                    <a:pt x="269685" y="897844"/>
                  </a:lnTo>
                  <a:lnTo>
                    <a:pt x="291995" y="858523"/>
                  </a:lnTo>
                  <a:lnTo>
                    <a:pt x="315387" y="819910"/>
                  </a:lnTo>
                  <a:lnTo>
                    <a:pt x="339840" y="782026"/>
                  </a:lnTo>
                  <a:lnTo>
                    <a:pt x="365335" y="744892"/>
                  </a:lnTo>
                  <a:lnTo>
                    <a:pt x="391850" y="708529"/>
                  </a:lnTo>
                  <a:lnTo>
                    <a:pt x="419364" y="672956"/>
                  </a:lnTo>
                  <a:lnTo>
                    <a:pt x="447857" y="638196"/>
                  </a:lnTo>
                  <a:lnTo>
                    <a:pt x="477308" y="604269"/>
                  </a:lnTo>
                  <a:lnTo>
                    <a:pt x="507695" y="571196"/>
                  </a:lnTo>
                  <a:lnTo>
                    <a:pt x="538999" y="538997"/>
                  </a:lnTo>
                  <a:lnTo>
                    <a:pt x="571198" y="507694"/>
                  </a:lnTo>
                  <a:lnTo>
                    <a:pt x="604271" y="477306"/>
                  </a:lnTo>
                  <a:lnTo>
                    <a:pt x="638198" y="447856"/>
                  </a:lnTo>
                  <a:lnTo>
                    <a:pt x="672959" y="419363"/>
                  </a:lnTo>
                  <a:lnTo>
                    <a:pt x="708531" y="391849"/>
                  </a:lnTo>
                  <a:lnTo>
                    <a:pt x="744895" y="365334"/>
                  </a:lnTo>
                  <a:lnTo>
                    <a:pt x="782030" y="339840"/>
                  </a:lnTo>
                  <a:lnTo>
                    <a:pt x="819914" y="315386"/>
                  </a:lnTo>
                  <a:lnTo>
                    <a:pt x="858527" y="291994"/>
                  </a:lnTo>
                  <a:lnTo>
                    <a:pt x="897848" y="269685"/>
                  </a:lnTo>
                  <a:lnTo>
                    <a:pt x="937857" y="248478"/>
                  </a:lnTo>
                  <a:lnTo>
                    <a:pt x="978533" y="228396"/>
                  </a:lnTo>
                  <a:lnTo>
                    <a:pt x="1019854" y="209459"/>
                  </a:lnTo>
                  <a:lnTo>
                    <a:pt x="1061800" y="191688"/>
                  </a:lnTo>
                  <a:lnTo>
                    <a:pt x="1104351" y="175103"/>
                  </a:lnTo>
                  <a:lnTo>
                    <a:pt x="1147485" y="159725"/>
                  </a:lnTo>
                  <a:lnTo>
                    <a:pt x="1191181" y="145576"/>
                  </a:lnTo>
                  <a:lnTo>
                    <a:pt x="1235420" y="132675"/>
                  </a:lnTo>
                  <a:lnTo>
                    <a:pt x="1280179" y="121044"/>
                  </a:lnTo>
                  <a:lnTo>
                    <a:pt x="1325439" y="110703"/>
                  </a:lnTo>
                  <a:lnTo>
                    <a:pt x="1371178" y="101674"/>
                  </a:lnTo>
                  <a:lnTo>
                    <a:pt x="1417376" y="93977"/>
                  </a:lnTo>
                  <a:lnTo>
                    <a:pt x="1464012" y="87632"/>
                  </a:lnTo>
                  <a:lnTo>
                    <a:pt x="1511065" y="82662"/>
                  </a:lnTo>
                  <a:lnTo>
                    <a:pt x="1558514" y="79085"/>
                  </a:lnTo>
                  <a:lnTo>
                    <a:pt x="1606338" y="76924"/>
                  </a:lnTo>
                  <a:lnTo>
                    <a:pt x="1654517" y="76200"/>
                  </a:lnTo>
                  <a:lnTo>
                    <a:pt x="2890329" y="76200"/>
                  </a:lnTo>
                  <a:lnTo>
                    <a:pt x="2889491" y="63766"/>
                  </a:lnTo>
                  <a:lnTo>
                    <a:pt x="2889144" y="48009"/>
                  </a:lnTo>
                  <a:lnTo>
                    <a:pt x="2889475" y="32111"/>
                  </a:lnTo>
                  <a:lnTo>
                    <a:pt x="2890430" y="16100"/>
                  </a:lnTo>
                  <a:lnTo>
                    <a:pt x="2891955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273" name="Google Shape;273;p10"/>
          <p:cNvGrpSpPr/>
          <p:nvPr/>
        </p:nvGrpSpPr>
        <p:grpSpPr>
          <a:xfrm>
            <a:off x="14061996" y="2175997"/>
            <a:ext cx="3741122" cy="5653477"/>
            <a:chOff x="13810646" y="2975889"/>
            <a:chExt cx="3741122" cy="5316855"/>
          </a:xfrm>
        </p:grpSpPr>
        <p:pic>
          <p:nvPicPr>
            <p:cNvPr id="274" name="Google Shape;274;p1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810646" y="4281586"/>
              <a:ext cx="954989" cy="10248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10"/>
            <p:cNvSpPr/>
            <p:nvPr/>
          </p:nvSpPr>
          <p:spPr>
            <a:xfrm>
              <a:off x="15333713" y="2975889"/>
              <a:ext cx="2218055" cy="5316855"/>
            </a:xfrm>
            <a:custGeom>
              <a:avLst/>
              <a:gdLst/>
              <a:ahLst/>
              <a:cxnLst/>
              <a:rect l="l" t="t" r="r" b="b"/>
              <a:pathLst>
                <a:path w="2218055" h="5316855" extrusionOk="0">
                  <a:moveTo>
                    <a:pt x="563511" y="0"/>
                  </a:moveTo>
                  <a:lnTo>
                    <a:pt x="16624" y="0"/>
                  </a:lnTo>
                  <a:lnTo>
                    <a:pt x="19612" y="18832"/>
                  </a:lnTo>
                  <a:lnTo>
                    <a:pt x="22064" y="37814"/>
                  </a:lnTo>
                  <a:lnTo>
                    <a:pt x="23980" y="56939"/>
                  </a:lnTo>
                  <a:lnTo>
                    <a:pt x="25361" y="76200"/>
                  </a:lnTo>
                  <a:lnTo>
                    <a:pt x="563511" y="76200"/>
                  </a:lnTo>
                  <a:lnTo>
                    <a:pt x="611690" y="76924"/>
                  </a:lnTo>
                  <a:lnTo>
                    <a:pt x="659514" y="79085"/>
                  </a:lnTo>
                  <a:lnTo>
                    <a:pt x="706962" y="82662"/>
                  </a:lnTo>
                  <a:lnTo>
                    <a:pt x="754014" y="87632"/>
                  </a:lnTo>
                  <a:lnTo>
                    <a:pt x="800649" y="93977"/>
                  </a:lnTo>
                  <a:lnTo>
                    <a:pt x="846846" y="101674"/>
                  </a:lnTo>
                  <a:lnTo>
                    <a:pt x="892585" y="110703"/>
                  </a:lnTo>
                  <a:lnTo>
                    <a:pt x="937844" y="121044"/>
                  </a:lnTo>
                  <a:lnTo>
                    <a:pt x="982603" y="132675"/>
                  </a:lnTo>
                  <a:lnTo>
                    <a:pt x="1026841" y="145576"/>
                  </a:lnTo>
                  <a:lnTo>
                    <a:pt x="1070537" y="159725"/>
                  </a:lnTo>
                  <a:lnTo>
                    <a:pt x="1113671" y="175103"/>
                  </a:lnTo>
                  <a:lnTo>
                    <a:pt x="1156221" y="191688"/>
                  </a:lnTo>
                  <a:lnTo>
                    <a:pt x="1198167" y="209459"/>
                  </a:lnTo>
                  <a:lnTo>
                    <a:pt x="1239488" y="228396"/>
                  </a:lnTo>
                  <a:lnTo>
                    <a:pt x="1280163" y="248478"/>
                  </a:lnTo>
                  <a:lnTo>
                    <a:pt x="1320172" y="269685"/>
                  </a:lnTo>
                  <a:lnTo>
                    <a:pt x="1359493" y="291994"/>
                  </a:lnTo>
                  <a:lnTo>
                    <a:pt x="1398106" y="315386"/>
                  </a:lnTo>
                  <a:lnTo>
                    <a:pt x="1435990" y="339840"/>
                  </a:lnTo>
                  <a:lnTo>
                    <a:pt x="1473124" y="365334"/>
                  </a:lnTo>
                  <a:lnTo>
                    <a:pt x="1509487" y="391849"/>
                  </a:lnTo>
                  <a:lnTo>
                    <a:pt x="1545060" y="419363"/>
                  </a:lnTo>
                  <a:lnTo>
                    <a:pt x="1579820" y="447856"/>
                  </a:lnTo>
                  <a:lnTo>
                    <a:pt x="1613747" y="477306"/>
                  </a:lnTo>
                  <a:lnTo>
                    <a:pt x="1646820" y="507694"/>
                  </a:lnTo>
                  <a:lnTo>
                    <a:pt x="1679019" y="538997"/>
                  </a:lnTo>
                  <a:lnTo>
                    <a:pt x="1710322" y="571196"/>
                  </a:lnTo>
                  <a:lnTo>
                    <a:pt x="1740710" y="604269"/>
                  </a:lnTo>
                  <a:lnTo>
                    <a:pt x="1770160" y="638196"/>
                  </a:lnTo>
                  <a:lnTo>
                    <a:pt x="1798653" y="672956"/>
                  </a:lnTo>
                  <a:lnTo>
                    <a:pt x="1826167" y="708529"/>
                  </a:lnTo>
                  <a:lnTo>
                    <a:pt x="1852681" y="744892"/>
                  </a:lnTo>
                  <a:lnTo>
                    <a:pt x="1878176" y="782026"/>
                  </a:lnTo>
                  <a:lnTo>
                    <a:pt x="1902630" y="819910"/>
                  </a:lnTo>
                  <a:lnTo>
                    <a:pt x="1926022" y="858523"/>
                  </a:lnTo>
                  <a:lnTo>
                    <a:pt x="1948331" y="897844"/>
                  </a:lnTo>
                  <a:lnTo>
                    <a:pt x="1969537" y="937853"/>
                  </a:lnTo>
                  <a:lnTo>
                    <a:pt x="1989619" y="978528"/>
                  </a:lnTo>
                  <a:lnTo>
                    <a:pt x="2008557" y="1019849"/>
                  </a:lnTo>
                  <a:lnTo>
                    <a:pt x="2026328" y="1061795"/>
                  </a:lnTo>
                  <a:lnTo>
                    <a:pt x="2042913" y="1104345"/>
                  </a:lnTo>
                  <a:lnTo>
                    <a:pt x="2058291" y="1147478"/>
                  </a:lnTo>
                  <a:lnTo>
                    <a:pt x="2072440" y="1191175"/>
                  </a:lnTo>
                  <a:lnTo>
                    <a:pt x="2085341" y="1235413"/>
                  </a:lnTo>
                  <a:lnTo>
                    <a:pt x="2096972" y="1280172"/>
                  </a:lnTo>
                  <a:lnTo>
                    <a:pt x="2107313" y="1325431"/>
                  </a:lnTo>
                  <a:lnTo>
                    <a:pt x="2116342" y="1371169"/>
                  </a:lnTo>
                  <a:lnTo>
                    <a:pt x="2124039" y="1417367"/>
                  </a:lnTo>
                  <a:lnTo>
                    <a:pt x="2130383" y="1464002"/>
                  </a:lnTo>
                  <a:lnTo>
                    <a:pt x="2135354" y="1511054"/>
                  </a:lnTo>
                  <a:lnTo>
                    <a:pt x="2138930" y="1558502"/>
                  </a:lnTo>
                  <a:lnTo>
                    <a:pt x="2141091" y="1606326"/>
                  </a:lnTo>
                  <a:lnTo>
                    <a:pt x="2141816" y="1654505"/>
                  </a:lnTo>
                  <a:lnTo>
                    <a:pt x="2141816" y="3661968"/>
                  </a:lnTo>
                  <a:lnTo>
                    <a:pt x="2141091" y="3710147"/>
                  </a:lnTo>
                  <a:lnTo>
                    <a:pt x="2138930" y="3757972"/>
                  </a:lnTo>
                  <a:lnTo>
                    <a:pt x="2135354" y="3805421"/>
                  </a:lnTo>
                  <a:lnTo>
                    <a:pt x="2130383" y="3852474"/>
                  </a:lnTo>
                  <a:lnTo>
                    <a:pt x="2124039" y="3899110"/>
                  </a:lnTo>
                  <a:lnTo>
                    <a:pt x="2116342" y="3945307"/>
                  </a:lnTo>
                  <a:lnTo>
                    <a:pt x="2107313" y="3991047"/>
                  </a:lnTo>
                  <a:lnTo>
                    <a:pt x="2096972" y="4036306"/>
                  </a:lnTo>
                  <a:lnTo>
                    <a:pt x="2085341" y="4081066"/>
                  </a:lnTo>
                  <a:lnTo>
                    <a:pt x="2072440" y="4125304"/>
                  </a:lnTo>
                  <a:lnTo>
                    <a:pt x="2058291" y="4169001"/>
                  </a:lnTo>
                  <a:lnTo>
                    <a:pt x="2042913" y="4212135"/>
                  </a:lnTo>
                  <a:lnTo>
                    <a:pt x="2026328" y="4254685"/>
                  </a:lnTo>
                  <a:lnTo>
                    <a:pt x="2008557" y="4296632"/>
                  </a:lnTo>
                  <a:lnTo>
                    <a:pt x="1989619" y="4337953"/>
                  </a:lnTo>
                  <a:lnTo>
                    <a:pt x="1969537" y="4378628"/>
                  </a:lnTo>
                  <a:lnTo>
                    <a:pt x="1948331" y="4418637"/>
                  </a:lnTo>
                  <a:lnTo>
                    <a:pt x="1926022" y="4457959"/>
                  </a:lnTo>
                  <a:lnTo>
                    <a:pt x="1902630" y="4496572"/>
                  </a:lnTo>
                  <a:lnTo>
                    <a:pt x="1878176" y="4534456"/>
                  </a:lnTo>
                  <a:lnTo>
                    <a:pt x="1852681" y="4571591"/>
                  </a:lnTo>
                  <a:lnTo>
                    <a:pt x="1826167" y="4607954"/>
                  </a:lnTo>
                  <a:lnTo>
                    <a:pt x="1798653" y="4643527"/>
                  </a:lnTo>
                  <a:lnTo>
                    <a:pt x="1770160" y="4678287"/>
                  </a:lnTo>
                  <a:lnTo>
                    <a:pt x="1740710" y="4712215"/>
                  </a:lnTo>
                  <a:lnTo>
                    <a:pt x="1710322" y="4745288"/>
                  </a:lnTo>
                  <a:lnTo>
                    <a:pt x="1679019" y="4777487"/>
                  </a:lnTo>
                  <a:lnTo>
                    <a:pt x="1646820" y="4808791"/>
                  </a:lnTo>
                  <a:lnTo>
                    <a:pt x="1613747" y="4839178"/>
                  </a:lnTo>
                  <a:lnTo>
                    <a:pt x="1579820" y="4868629"/>
                  </a:lnTo>
                  <a:lnTo>
                    <a:pt x="1545060" y="4897121"/>
                  </a:lnTo>
                  <a:lnTo>
                    <a:pt x="1509487" y="4924636"/>
                  </a:lnTo>
                  <a:lnTo>
                    <a:pt x="1473124" y="4951150"/>
                  </a:lnTo>
                  <a:lnTo>
                    <a:pt x="1435990" y="4976645"/>
                  </a:lnTo>
                  <a:lnTo>
                    <a:pt x="1398106" y="5001099"/>
                  </a:lnTo>
                  <a:lnTo>
                    <a:pt x="1359493" y="5024491"/>
                  </a:lnTo>
                  <a:lnTo>
                    <a:pt x="1320172" y="5046801"/>
                  </a:lnTo>
                  <a:lnTo>
                    <a:pt x="1280163" y="5068007"/>
                  </a:lnTo>
                  <a:lnTo>
                    <a:pt x="1239488" y="5088089"/>
                  </a:lnTo>
                  <a:lnTo>
                    <a:pt x="1198167" y="5107026"/>
                  </a:lnTo>
                  <a:lnTo>
                    <a:pt x="1156221" y="5124798"/>
                  </a:lnTo>
                  <a:lnTo>
                    <a:pt x="1113671" y="5141383"/>
                  </a:lnTo>
                  <a:lnTo>
                    <a:pt x="1070537" y="5156760"/>
                  </a:lnTo>
                  <a:lnTo>
                    <a:pt x="1026841" y="5170910"/>
                  </a:lnTo>
                  <a:lnTo>
                    <a:pt x="982603" y="5183811"/>
                  </a:lnTo>
                  <a:lnTo>
                    <a:pt x="937844" y="5195442"/>
                  </a:lnTo>
                  <a:lnTo>
                    <a:pt x="892585" y="5205782"/>
                  </a:lnTo>
                  <a:lnTo>
                    <a:pt x="846846" y="5214812"/>
                  </a:lnTo>
                  <a:lnTo>
                    <a:pt x="800649" y="5222509"/>
                  </a:lnTo>
                  <a:lnTo>
                    <a:pt x="754014" y="5228853"/>
                  </a:lnTo>
                  <a:lnTo>
                    <a:pt x="706962" y="5233824"/>
                  </a:lnTo>
                  <a:lnTo>
                    <a:pt x="659514" y="5237400"/>
                  </a:lnTo>
                  <a:lnTo>
                    <a:pt x="611690" y="5239561"/>
                  </a:lnTo>
                  <a:lnTo>
                    <a:pt x="563511" y="5240286"/>
                  </a:lnTo>
                  <a:lnTo>
                    <a:pt x="4787" y="5240286"/>
                  </a:lnTo>
                  <a:lnTo>
                    <a:pt x="4800" y="5259129"/>
                  </a:lnTo>
                  <a:lnTo>
                    <a:pt x="4013" y="5278129"/>
                  </a:lnTo>
                  <a:lnTo>
                    <a:pt x="2416" y="5297258"/>
                  </a:lnTo>
                  <a:lnTo>
                    <a:pt x="0" y="5316486"/>
                  </a:lnTo>
                  <a:lnTo>
                    <a:pt x="563511" y="5316486"/>
                  </a:lnTo>
                  <a:lnTo>
                    <a:pt x="611367" y="5315804"/>
                  </a:lnTo>
                  <a:lnTo>
                    <a:pt x="658890" y="5313770"/>
                  </a:lnTo>
                  <a:lnTo>
                    <a:pt x="706062" y="5310402"/>
                  </a:lnTo>
                  <a:lnTo>
                    <a:pt x="752865" y="5305719"/>
                  </a:lnTo>
                  <a:lnTo>
                    <a:pt x="799279" y="5299739"/>
                  </a:lnTo>
                  <a:lnTo>
                    <a:pt x="845286" y="5292482"/>
                  </a:lnTo>
                  <a:lnTo>
                    <a:pt x="890867" y="5283965"/>
                  </a:lnTo>
                  <a:lnTo>
                    <a:pt x="936005" y="5274207"/>
                  </a:lnTo>
                  <a:lnTo>
                    <a:pt x="980681" y="5263227"/>
                  </a:lnTo>
                  <a:lnTo>
                    <a:pt x="1024876" y="5251042"/>
                  </a:lnTo>
                  <a:lnTo>
                    <a:pt x="1068571" y="5237673"/>
                  </a:lnTo>
                  <a:lnTo>
                    <a:pt x="1111748" y="5223137"/>
                  </a:lnTo>
                  <a:lnTo>
                    <a:pt x="1154388" y="5207453"/>
                  </a:lnTo>
                  <a:lnTo>
                    <a:pt x="1196474" y="5190638"/>
                  </a:lnTo>
                  <a:lnTo>
                    <a:pt x="1237985" y="5172713"/>
                  </a:lnTo>
                  <a:lnTo>
                    <a:pt x="1278905" y="5153695"/>
                  </a:lnTo>
                  <a:lnTo>
                    <a:pt x="1319214" y="5133603"/>
                  </a:lnTo>
                  <a:lnTo>
                    <a:pt x="1358894" y="5112456"/>
                  </a:lnTo>
                  <a:lnTo>
                    <a:pt x="1397926" y="5090271"/>
                  </a:lnTo>
                  <a:lnTo>
                    <a:pt x="1436291" y="5067068"/>
                  </a:lnTo>
                  <a:lnTo>
                    <a:pt x="1473972" y="5042866"/>
                  </a:lnTo>
                  <a:lnTo>
                    <a:pt x="1510950" y="5017681"/>
                  </a:lnTo>
                  <a:lnTo>
                    <a:pt x="1547205" y="4991534"/>
                  </a:lnTo>
                  <a:lnTo>
                    <a:pt x="1582720" y="4964442"/>
                  </a:lnTo>
                  <a:lnTo>
                    <a:pt x="1617476" y="4936425"/>
                  </a:lnTo>
                  <a:lnTo>
                    <a:pt x="1651455" y="4907501"/>
                  </a:lnTo>
                  <a:lnTo>
                    <a:pt x="1684637" y="4877687"/>
                  </a:lnTo>
                  <a:lnTo>
                    <a:pt x="1717005" y="4847004"/>
                  </a:lnTo>
                  <a:lnTo>
                    <a:pt x="1748540" y="4815469"/>
                  </a:lnTo>
                  <a:lnTo>
                    <a:pt x="1779223" y="4783100"/>
                  </a:lnTo>
                  <a:lnTo>
                    <a:pt x="1809036" y="4749917"/>
                  </a:lnTo>
                  <a:lnTo>
                    <a:pt x="1837961" y="4715938"/>
                  </a:lnTo>
                  <a:lnTo>
                    <a:pt x="1865978" y="4681182"/>
                  </a:lnTo>
                  <a:lnTo>
                    <a:pt x="1893069" y="4645667"/>
                  </a:lnTo>
                  <a:lnTo>
                    <a:pt x="1919216" y="4609411"/>
                  </a:lnTo>
                  <a:lnTo>
                    <a:pt x="1944400" y="4572433"/>
                  </a:lnTo>
                  <a:lnTo>
                    <a:pt x="1968602" y="4534752"/>
                  </a:lnTo>
                  <a:lnTo>
                    <a:pt x="1991805" y="4496386"/>
                  </a:lnTo>
                  <a:lnTo>
                    <a:pt x="2013989" y="4457354"/>
                  </a:lnTo>
                  <a:lnTo>
                    <a:pt x="2035136" y="4417674"/>
                  </a:lnTo>
                  <a:lnTo>
                    <a:pt x="2055228" y="4377365"/>
                  </a:lnTo>
                  <a:lnTo>
                    <a:pt x="2074246" y="4336445"/>
                  </a:lnTo>
                  <a:lnTo>
                    <a:pt x="2092171" y="4294933"/>
                  </a:lnTo>
                  <a:lnTo>
                    <a:pt x="2108984" y="4252847"/>
                  </a:lnTo>
                  <a:lnTo>
                    <a:pt x="2124669" y="4210206"/>
                  </a:lnTo>
                  <a:lnTo>
                    <a:pt x="2139204" y="4167029"/>
                  </a:lnTo>
                  <a:lnTo>
                    <a:pt x="2152574" y="4123334"/>
                  </a:lnTo>
                  <a:lnTo>
                    <a:pt x="2164758" y="4079139"/>
                  </a:lnTo>
                  <a:lnTo>
                    <a:pt x="2175738" y="4034463"/>
                  </a:lnTo>
                  <a:lnTo>
                    <a:pt x="2185495" y="3989325"/>
                  </a:lnTo>
                  <a:lnTo>
                    <a:pt x="2194012" y="3943743"/>
                  </a:lnTo>
                  <a:lnTo>
                    <a:pt x="2201270" y="3897736"/>
                  </a:lnTo>
                  <a:lnTo>
                    <a:pt x="2207249" y="3851322"/>
                  </a:lnTo>
                  <a:lnTo>
                    <a:pt x="2211932" y="3804519"/>
                  </a:lnTo>
                  <a:lnTo>
                    <a:pt x="2215300" y="3757347"/>
                  </a:lnTo>
                  <a:lnTo>
                    <a:pt x="2217334" y="3709824"/>
                  </a:lnTo>
                  <a:lnTo>
                    <a:pt x="2218016" y="3661968"/>
                  </a:lnTo>
                  <a:lnTo>
                    <a:pt x="2218016" y="1654505"/>
                  </a:lnTo>
                  <a:lnTo>
                    <a:pt x="2217334" y="1606649"/>
                  </a:lnTo>
                  <a:lnTo>
                    <a:pt x="2215300" y="1559126"/>
                  </a:lnTo>
                  <a:lnTo>
                    <a:pt x="2211932" y="1511954"/>
                  </a:lnTo>
                  <a:lnTo>
                    <a:pt x="2207249" y="1465151"/>
                  </a:lnTo>
                  <a:lnTo>
                    <a:pt x="2201270" y="1418737"/>
                  </a:lnTo>
                  <a:lnTo>
                    <a:pt x="2194012" y="1372730"/>
                  </a:lnTo>
                  <a:lnTo>
                    <a:pt x="2185495" y="1327148"/>
                  </a:lnTo>
                  <a:lnTo>
                    <a:pt x="2175738" y="1282010"/>
                  </a:lnTo>
                  <a:lnTo>
                    <a:pt x="2164758" y="1237335"/>
                  </a:lnTo>
                  <a:lnTo>
                    <a:pt x="2152574" y="1193140"/>
                  </a:lnTo>
                  <a:lnTo>
                    <a:pt x="2139204" y="1149445"/>
                  </a:lnTo>
                  <a:lnTo>
                    <a:pt x="2124669" y="1106268"/>
                  </a:lnTo>
                  <a:lnTo>
                    <a:pt x="2108984" y="1063628"/>
                  </a:lnTo>
                  <a:lnTo>
                    <a:pt x="2092171" y="1021542"/>
                  </a:lnTo>
                  <a:lnTo>
                    <a:pt x="2074246" y="980030"/>
                  </a:lnTo>
                  <a:lnTo>
                    <a:pt x="2055228" y="939111"/>
                  </a:lnTo>
                  <a:lnTo>
                    <a:pt x="2035136" y="898802"/>
                  </a:lnTo>
                  <a:lnTo>
                    <a:pt x="2013989" y="859122"/>
                  </a:lnTo>
                  <a:lnTo>
                    <a:pt x="1991805" y="820090"/>
                  </a:lnTo>
                  <a:lnTo>
                    <a:pt x="1968602" y="781725"/>
                  </a:lnTo>
                  <a:lnTo>
                    <a:pt x="1944400" y="744044"/>
                  </a:lnTo>
                  <a:lnTo>
                    <a:pt x="1919216" y="707066"/>
                  </a:lnTo>
                  <a:lnTo>
                    <a:pt x="1893069" y="670811"/>
                  </a:lnTo>
                  <a:lnTo>
                    <a:pt x="1865978" y="635296"/>
                  </a:lnTo>
                  <a:lnTo>
                    <a:pt x="1837961" y="600540"/>
                  </a:lnTo>
                  <a:lnTo>
                    <a:pt x="1809036" y="566561"/>
                  </a:lnTo>
                  <a:lnTo>
                    <a:pt x="1779223" y="533379"/>
                  </a:lnTo>
                  <a:lnTo>
                    <a:pt x="1748540" y="501011"/>
                  </a:lnTo>
                  <a:lnTo>
                    <a:pt x="1717005" y="469476"/>
                  </a:lnTo>
                  <a:lnTo>
                    <a:pt x="1684637" y="438793"/>
                  </a:lnTo>
                  <a:lnTo>
                    <a:pt x="1651455" y="408980"/>
                  </a:lnTo>
                  <a:lnTo>
                    <a:pt x="1617476" y="380055"/>
                  </a:lnTo>
                  <a:lnTo>
                    <a:pt x="1582720" y="352038"/>
                  </a:lnTo>
                  <a:lnTo>
                    <a:pt x="1547205" y="324947"/>
                  </a:lnTo>
                  <a:lnTo>
                    <a:pt x="1510950" y="298800"/>
                  </a:lnTo>
                  <a:lnTo>
                    <a:pt x="1473972" y="273616"/>
                  </a:lnTo>
                  <a:lnTo>
                    <a:pt x="1436291" y="249414"/>
                  </a:lnTo>
                  <a:lnTo>
                    <a:pt x="1397926" y="226211"/>
                  </a:lnTo>
                  <a:lnTo>
                    <a:pt x="1358894" y="204027"/>
                  </a:lnTo>
                  <a:lnTo>
                    <a:pt x="1319214" y="182880"/>
                  </a:lnTo>
                  <a:lnTo>
                    <a:pt x="1278905" y="162788"/>
                  </a:lnTo>
                  <a:lnTo>
                    <a:pt x="1237985" y="143770"/>
                  </a:lnTo>
                  <a:lnTo>
                    <a:pt x="1196474" y="125845"/>
                  </a:lnTo>
                  <a:lnTo>
                    <a:pt x="1154388" y="109031"/>
                  </a:lnTo>
                  <a:lnTo>
                    <a:pt x="1111748" y="93347"/>
                  </a:lnTo>
                  <a:lnTo>
                    <a:pt x="1068571" y="78811"/>
                  </a:lnTo>
                  <a:lnTo>
                    <a:pt x="1024876" y="65442"/>
                  </a:lnTo>
                  <a:lnTo>
                    <a:pt x="980681" y="53258"/>
                  </a:lnTo>
                  <a:lnTo>
                    <a:pt x="936005" y="42278"/>
                  </a:lnTo>
                  <a:lnTo>
                    <a:pt x="890867" y="32521"/>
                  </a:lnTo>
                  <a:lnTo>
                    <a:pt x="845286" y="24004"/>
                  </a:lnTo>
                  <a:lnTo>
                    <a:pt x="799279" y="16746"/>
                  </a:lnTo>
                  <a:lnTo>
                    <a:pt x="752865" y="10767"/>
                  </a:lnTo>
                  <a:lnTo>
                    <a:pt x="706062" y="6084"/>
                  </a:lnTo>
                  <a:lnTo>
                    <a:pt x="658890" y="2716"/>
                  </a:lnTo>
                  <a:lnTo>
                    <a:pt x="611367" y="682"/>
                  </a:lnTo>
                  <a:lnTo>
                    <a:pt x="563511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76" name="Google Shape;276;p10"/>
          <p:cNvSpPr txBox="1"/>
          <p:nvPr/>
        </p:nvSpPr>
        <p:spPr>
          <a:xfrm>
            <a:off x="5004245" y="5381566"/>
            <a:ext cx="8627272" cy="121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080770" marR="1073150" lvl="0" indent="0" algn="ctr" rtl="0">
              <a:lnSpc>
                <a:spcPct val="6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TOTAL DE ESCOLAS </a:t>
            </a:r>
            <a:endParaRPr sz="320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138.794</a:t>
            </a:r>
            <a:endParaRPr sz="4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p10"/>
          <p:cNvSpPr txBox="1"/>
          <p:nvPr/>
        </p:nvSpPr>
        <p:spPr>
          <a:xfrm>
            <a:off x="2286000" y="532138"/>
            <a:ext cx="13743709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BRASIL  - 2025 </a:t>
            </a:r>
            <a:endParaRPr dirty="0"/>
          </a:p>
        </p:txBody>
      </p:sp>
      <p:sp>
        <p:nvSpPr>
          <p:cNvPr id="278" name="Google Shape;278;p10"/>
          <p:cNvSpPr txBox="1"/>
          <p:nvPr/>
        </p:nvSpPr>
        <p:spPr>
          <a:xfrm>
            <a:off x="12496800" y="8644607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PDDE Info (Data de acesso:19/08/2025)</a:t>
            </a:r>
            <a:endParaRPr/>
          </a:p>
        </p:txBody>
      </p:sp>
      <p:sp>
        <p:nvSpPr>
          <p:cNvPr id="279" name="Google Shape;279;p1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10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11924925" y="9458923"/>
            <a:ext cx="4345589" cy="546996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BBF0F22-6A99-31AC-4778-4416AED97E0C}"/>
              </a:ext>
            </a:extLst>
          </p:cNvPr>
          <p:cNvSpPr/>
          <p:nvPr/>
        </p:nvSpPr>
        <p:spPr>
          <a:xfrm>
            <a:off x="-25400" y="-1"/>
            <a:ext cx="18313400" cy="727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1"/>
          <p:cNvSpPr txBox="1"/>
          <p:nvPr/>
        </p:nvSpPr>
        <p:spPr>
          <a:xfrm>
            <a:off x="1981200" y="282601"/>
            <a:ext cx="14781586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BRASIL  - 2025 </a:t>
            </a:r>
            <a:endParaRPr/>
          </a:p>
        </p:txBody>
      </p:sp>
      <p:pic>
        <p:nvPicPr>
          <p:cNvPr id="287" name="Google Shape;28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8088" y="1833377"/>
            <a:ext cx="14644224" cy="728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1"/>
          <p:cNvSpPr txBox="1"/>
          <p:nvPr/>
        </p:nvSpPr>
        <p:spPr>
          <a:xfrm>
            <a:off x="76200" y="9610384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PDDE Info (Data de acesso:12/08/2025)</a:t>
            </a:r>
            <a:endParaRPr/>
          </a:p>
        </p:txBody>
      </p:sp>
      <p:sp>
        <p:nvSpPr>
          <p:cNvPr id="289" name="Google Shape;289;p1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11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31839" y="9357545"/>
            <a:ext cx="4036400" cy="50567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A265676-CEBE-6873-D892-2E6870C5BDAB}"/>
              </a:ext>
            </a:extLst>
          </p:cNvPr>
          <p:cNvSpPr/>
          <p:nvPr/>
        </p:nvSpPr>
        <p:spPr>
          <a:xfrm>
            <a:off x="-25400" y="0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C67346-4D3B-B609-695E-4926FD390EAE}"/>
              </a:ext>
            </a:extLst>
          </p:cNvPr>
          <p:cNvSpPr/>
          <p:nvPr/>
        </p:nvSpPr>
        <p:spPr>
          <a:xfrm>
            <a:off x="-12700" y="9963902"/>
            <a:ext cx="18313400" cy="3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12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6" name="Google Shape;296;p12"/>
          <p:cNvGraphicFramePr/>
          <p:nvPr/>
        </p:nvGraphicFramePr>
        <p:xfrm>
          <a:off x="2057400" y="598776"/>
          <a:ext cx="14439900" cy="8123670"/>
        </p:xfrm>
        <a:graphic>
          <a:graphicData uri="http://schemas.openxmlformats.org/drawingml/2006/table">
            <a:tbl>
              <a:tblPr firstRow="1" bandRow="1">
                <a:noFill/>
                <a:tableStyleId>{63185400-53AD-4EB4-A898-0AD92DD15A5C}</a:tableStyleId>
              </a:tblPr>
              <a:tblGrid>
                <a:gridCol w="513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7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600" u="none" strike="noStrike" cap="none"/>
                        <a:t>CÁLCULO DO PDDE</a:t>
                      </a:r>
                      <a:endParaRPr sz="3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0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800"/>
                        <a:buFont typeface="Calibri"/>
                        <a:buNone/>
                      </a:pPr>
                      <a:r>
                        <a:rPr lang="pt-BR" sz="2800" b="1" u="none" strike="noStrike" cap="none"/>
                        <a:t>VALOR TOTAL = VALOR FIXO +  VALOR  VARIÁVEL</a:t>
                      </a:r>
                      <a:endParaRPr sz="1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0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VALOR FIXO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VALOR VARIÁVEL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TIPO DE ESCOLA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REPASSE ANUAL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ESPECIFICAÇÃO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PER CAPITA (R$)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7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 u="none" strike="noStrike" cap="none"/>
                        <a:t>Pública; da educação básica, especial e bilíngue de surdos; urbana; </a:t>
                      </a:r>
                      <a:r>
                        <a:rPr lang="pt-BR" sz="2400" b="1" u="none" strike="noStrike" cap="none"/>
                        <a:t>com UEx 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 u="none" strike="noStrike" cap="none"/>
                        <a:t>R$ 1.850,00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Pública Urbana ou Rural com UEx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R$20,00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6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Pública; da educação básica, especial e bilíngue de surdos; rural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R$ 5.550,00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privada de educação especial  e Bilíngue de surdos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R$ 60,00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51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Pública; da educação básica; indígena e quilombola; </a:t>
                      </a:r>
                      <a:r>
                        <a:rPr lang="pt-BR" sz="2400" b="1"/>
                        <a:t>com UEx 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R$ 5.550,00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urbana sem UEx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R$ 40,00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7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Privada; de educação especial e bilíngue de surdos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R$ 1.850,00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da Educação Especial em Escola Pública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R$ 100,00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89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Alunos de Escola Pública com  Atendimento Educacional Especializado  (AEE)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R$ 20,00</a:t>
                      </a:r>
                      <a:endParaRPr sz="3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7" name="Google Shape;297;p12"/>
          <p:cNvSpPr txBox="1"/>
          <p:nvPr/>
        </p:nvSpPr>
        <p:spPr>
          <a:xfrm>
            <a:off x="12039600" y="8684296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Resolução nº 15, de 16 de setembro de 2021</a:t>
            </a:r>
            <a:endParaRPr/>
          </a:p>
        </p:txBody>
      </p:sp>
      <p:sp>
        <p:nvSpPr>
          <p:cNvPr id="298" name="Google Shape;298;p12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12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1924925" y="9409048"/>
            <a:ext cx="4435801" cy="558352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ECF7CD-9A5C-A92F-925B-1DF2D301C6B6}"/>
              </a:ext>
            </a:extLst>
          </p:cNvPr>
          <p:cNvSpPr/>
          <p:nvPr/>
        </p:nvSpPr>
        <p:spPr>
          <a:xfrm>
            <a:off x="-25400" y="0"/>
            <a:ext cx="18313400" cy="598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91200" cy="1040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3"/>
          <p:cNvSpPr txBox="1"/>
          <p:nvPr/>
        </p:nvSpPr>
        <p:spPr>
          <a:xfrm>
            <a:off x="259307" y="189207"/>
            <a:ext cx="18028692" cy="205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UNIDADES EXECUTORAS E </a:t>
            </a:r>
            <a:endParaRPr dirty="0"/>
          </a:p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ENTIDADES EXECUTORAS 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13"/>
          <p:cNvGrpSpPr/>
          <p:nvPr/>
        </p:nvGrpSpPr>
        <p:grpSpPr>
          <a:xfrm>
            <a:off x="994562" y="2247249"/>
            <a:ext cx="16222674" cy="2592100"/>
            <a:chOff x="3962" y="1294749"/>
            <a:chExt cx="16222674" cy="2592100"/>
          </a:xfrm>
        </p:grpSpPr>
        <p:sp>
          <p:nvSpPr>
            <p:cNvPr id="307" name="Google Shape;307;p13"/>
            <p:cNvSpPr/>
            <p:nvPr/>
          </p:nvSpPr>
          <p:spPr>
            <a:xfrm>
              <a:off x="11994635" y="3303313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7762633" y="3303313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3530631" y="2590800"/>
              <a:ext cx="705333" cy="7582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11994635" y="1786846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7762633" y="1786846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3530631" y="1832566"/>
              <a:ext cx="705333" cy="7582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3962" y="2052983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 txBox="1"/>
            <p:nvPr/>
          </p:nvSpPr>
          <p:spPr>
            <a:xfrm>
              <a:off x="3962" y="2052983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Porte                               da Escola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4235964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3"/>
            <p:cNvSpPr txBox="1"/>
            <p:nvPr/>
          </p:nvSpPr>
          <p:spPr>
            <a:xfrm>
              <a:off x="4235964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+ 50 alunos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8467966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3"/>
            <p:cNvSpPr txBox="1"/>
            <p:nvPr/>
          </p:nvSpPr>
          <p:spPr>
            <a:xfrm>
              <a:off x="8467966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Obrigação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12699968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3"/>
            <p:cNvSpPr txBox="1"/>
            <p:nvPr/>
          </p:nvSpPr>
          <p:spPr>
            <a:xfrm>
              <a:off x="12699968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Ter UEx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4235964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3"/>
            <p:cNvSpPr txBox="1"/>
            <p:nvPr/>
          </p:nvSpPr>
          <p:spPr>
            <a:xfrm>
              <a:off x="4235964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8467966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3"/>
            <p:cNvSpPr txBox="1"/>
            <p:nvPr/>
          </p:nvSpPr>
          <p:spPr>
            <a:xfrm>
              <a:off x="8467966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Recomendação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12699968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3"/>
            <p:cNvSpPr txBox="1"/>
            <p:nvPr/>
          </p:nvSpPr>
          <p:spPr>
            <a:xfrm>
              <a:off x="12699968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Ter UEx</a:t>
              </a:r>
              <a:endParaRPr/>
            </a:p>
          </p:txBody>
        </p:sp>
      </p:grpSp>
      <p:sp>
        <p:nvSpPr>
          <p:cNvPr id="327" name="Google Shape;327;p13"/>
          <p:cNvSpPr/>
          <p:nvPr/>
        </p:nvSpPr>
        <p:spPr>
          <a:xfrm>
            <a:off x="12867925" y="91338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13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3068486" y="9477253"/>
            <a:ext cx="4333249" cy="54286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329" name="Google Shape;329;p13"/>
          <p:cNvGrpSpPr/>
          <p:nvPr/>
        </p:nvGrpSpPr>
        <p:grpSpPr>
          <a:xfrm>
            <a:off x="994674" y="5279248"/>
            <a:ext cx="16679651" cy="4224303"/>
            <a:chOff x="4074" y="288148"/>
            <a:chExt cx="16679651" cy="4224303"/>
          </a:xfrm>
        </p:grpSpPr>
        <p:sp>
          <p:nvSpPr>
            <p:cNvPr id="330" name="Google Shape;330;p13"/>
            <p:cNvSpPr/>
            <p:nvPr/>
          </p:nvSpPr>
          <p:spPr>
            <a:xfrm>
              <a:off x="7981298" y="2400300"/>
              <a:ext cx="725202" cy="15591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12332512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7981298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12332512" y="795395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7981298" y="841115"/>
              <a:ext cx="725202" cy="15591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3630085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4074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3"/>
            <p:cNvSpPr txBox="1"/>
            <p:nvPr/>
          </p:nvSpPr>
          <p:spPr>
            <a:xfrm>
              <a:off x="4074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 Sem UEx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4355287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 txBox="1"/>
            <p:nvPr/>
          </p:nvSpPr>
          <p:spPr>
            <a:xfrm>
              <a:off x="4355287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EEx é a executora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0" name="Google Shape;340;p13"/>
            <p:cNvSpPr/>
            <p:nvPr/>
          </p:nvSpPr>
          <p:spPr>
            <a:xfrm>
              <a:off x="8706501" y="28814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3"/>
            <p:cNvSpPr txBox="1"/>
            <p:nvPr/>
          </p:nvSpPr>
          <p:spPr>
            <a:xfrm>
              <a:off x="8706501" y="28814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apenas o Valor variável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13057714" y="28814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3"/>
            <p:cNvSpPr txBox="1"/>
            <p:nvPr/>
          </p:nvSpPr>
          <p:spPr>
            <a:xfrm>
              <a:off x="13057714" y="28814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o Fixo</a:t>
              </a: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8706501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 txBox="1"/>
            <p:nvPr/>
          </p:nvSpPr>
          <p:spPr>
            <a:xfrm>
              <a:off x="8706501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apenas o Custeio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13057714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 txBox="1"/>
            <p:nvPr/>
          </p:nvSpPr>
          <p:spPr>
            <a:xfrm>
              <a:off x="13057714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Capital</a:t>
              </a: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8706501" y="340651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 txBox="1"/>
            <p:nvPr/>
          </p:nvSpPr>
          <p:spPr>
            <a:xfrm>
              <a:off x="8706501" y="340651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Ação Integrada</a:t>
              </a:r>
              <a:endParaRPr sz="3800">
                <a:solidFill>
                  <a:schemeClr val="lt1"/>
                </a:solidFill>
              </a:endParaRP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AB236F06-46A6-4108-8C2F-0D355DF77887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2EF423-9C89-D0BA-A6FD-9020A7204C5B}"/>
              </a:ext>
            </a:extLst>
          </p:cNvPr>
          <p:cNvSpPr/>
          <p:nvPr/>
        </p:nvSpPr>
        <p:spPr>
          <a:xfrm>
            <a:off x="0" y="10112781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4"/>
          <p:cNvSpPr txBox="1"/>
          <p:nvPr/>
        </p:nvSpPr>
        <p:spPr>
          <a:xfrm>
            <a:off x="2059673" y="396210"/>
            <a:ext cx="14016251" cy="13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ESCOLAS COM ATÉ 50 ALUNOS</a:t>
            </a:r>
            <a:endParaRPr dirty="0"/>
          </a:p>
        </p:txBody>
      </p:sp>
      <p:grpSp>
        <p:nvGrpSpPr>
          <p:cNvPr id="356" name="Google Shape;356;p14"/>
          <p:cNvGrpSpPr/>
          <p:nvPr/>
        </p:nvGrpSpPr>
        <p:grpSpPr>
          <a:xfrm>
            <a:off x="91566" y="2624992"/>
            <a:ext cx="17952466" cy="5602407"/>
            <a:chOff x="15366" y="1411900"/>
            <a:chExt cx="17952466" cy="5602407"/>
          </a:xfrm>
        </p:grpSpPr>
        <p:sp>
          <p:nvSpPr>
            <p:cNvPr id="357" name="Google Shape;357;p14"/>
            <p:cNvSpPr/>
            <p:nvPr/>
          </p:nvSpPr>
          <p:spPr>
            <a:xfrm>
              <a:off x="10539226" y="5876802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10539226" y="5211323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6824922" y="3880364"/>
              <a:ext cx="619050" cy="19964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6824922" y="3880364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14253529" y="316916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10539226" y="316916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6824922" y="3214884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10539226" y="1838206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6824922" y="1883926"/>
              <a:ext cx="619050" cy="19964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3110619" y="383464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15366" y="340833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4"/>
            <p:cNvSpPr txBox="1"/>
            <p:nvPr/>
          </p:nvSpPr>
          <p:spPr>
            <a:xfrm>
              <a:off x="15366" y="340833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3729670" y="340833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4"/>
            <p:cNvSpPr txBox="1"/>
            <p:nvPr/>
          </p:nvSpPr>
          <p:spPr>
            <a:xfrm>
              <a:off x="3729670" y="340833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 UEx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7443973" y="1411900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 txBox="1"/>
            <p:nvPr/>
          </p:nvSpPr>
          <p:spPr>
            <a:xfrm>
              <a:off x="7443973" y="1411900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o Valor Variável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11158277" y="1411900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4"/>
            <p:cNvSpPr txBox="1"/>
            <p:nvPr/>
          </p:nvSpPr>
          <p:spPr>
            <a:xfrm>
              <a:off x="11158277" y="1411900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 aluno</a:t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7443973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 txBox="1"/>
            <p:nvPr/>
          </p:nvSpPr>
          <p:spPr>
            <a:xfrm>
              <a:off x="7443973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o Fixo</a:t>
              </a: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11158277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 txBox="1"/>
            <p:nvPr/>
          </p:nvSpPr>
          <p:spPr>
            <a:xfrm>
              <a:off x="11158277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Quilombola, Indígena e Rural</a:t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14872580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 txBox="1"/>
            <p:nvPr/>
          </p:nvSpPr>
          <p:spPr>
            <a:xfrm>
              <a:off x="14872580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R$ 5.550</a:t>
              </a: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7443973" y="4073817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 txBox="1"/>
            <p:nvPr/>
          </p:nvSpPr>
          <p:spPr>
            <a:xfrm>
              <a:off x="7443973" y="4073817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Custeio e Capital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7443973" y="5404776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4"/>
            <p:cNvSpPr txBox="1"/>
            <p:nvPr/>
          </p:nvSpPr>
          <p:spPr>
            <a:xfrm>
              <a:off x="7443973" y="5404776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Ações Integradas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11158277" y="4739296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4"/>
            <p:cNvSpPr txBox="1"/>
            <p:nvPr/>
          </p:nvSpPr>
          <p:spPr>
            <a:xfrm>
              <a:off x="11158277" y="4739296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Qualidade</a:t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11158277" y="6070255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4"/>
            <p:cNvSpPr txBox="1"/>
            <p:nvPr/>
          </p:nvSpPr>
          <p:spPr>
            <a:xfrm>
              <a:off x="11158277" y="6070255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Equidade</a:t>
              </a:r>
              <a:endParaRPr/>
            </a:p>
          </p:txBody>
        </p:sp>
      </p:grpSp>
      <p:sp>
        <p:nvSpPr>
          <p:cNvPr id="389" name="Google Shape;389;p1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14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73306"/>
            <a:ext cx="4130631" cy="5174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C8269C0-73E9-2431-0FD4-F36B27A3586F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A1CE7BF-2C72-CAFD-7B2E-113D74062CC9}"/>
              </a:ext>
            </a:extLst>
          </p:cNvPr>
          <p:cNvSpPr/>
          <p:nvPr/>
        </p:nvSpPr>
        <p:spPr>
          <a:xfrm>
            <a:off x="-177802" y="9985152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5"/>
          <p:cNvSpPr txBox="1"/>
          <p:nvPr/>
        </p:nvSpPr>
        <p:spPr>
          <a:xfrm>
            <a:off x="614149" y="552200"/>
            <a:ext cx="17059701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QUE UTILIZAR OS RECURSOS?</a:t>
            </a:r>
            <a:endParaRPr sz="1200" dirty="0"/>
          </a:p>
        </p:txBody>
      </p:sp>
      <p:pic>
        <p:nvPicPr>
          <p:cNvPr id="397" name="Google Shape;39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2781300"/>
            <a:ext cx="16268064" cy="649547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5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12125"/>
            <a:ext cx="4164578" cy="52173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6A5A87B-9FDC-27DD-D32F-3D2F8435BF23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B207773-022F-07B0-CEB7-E9304E93879E}"/>
              </a:ext>
            </a:extLst>
          </p:cNvPr>
          <p:cNvSpPr/>
          <p:nvPr/>
        </p:nvSpPr>
        <p:spPr>
          <a:xfrm>
            <a:off x="-101601" y="10037703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6"/>
          <p:cNvSpPr txBox="1"/>
          <p:nvPr/>
        </p:nvSpPr>
        <p:spPr>
          <a:xfrm>
            <a:off x="2487304" y="463885"/>
            <a:ext cx="14020799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AÇÕES INTEGRADAS</a:t>
            </a:r>
            <a:endParaRPr dirty="0"/>
          </a:p>
        </p:txBody>
      </p:sp>
      <p:sp>
        <p:nvSpPr>
          <p:cNvPr id="406" name="Google Shape;406;p16"/>
          <p:cNvSpPr txBox="1"/>
          <p:nvPr/>
        </p:nvSpPr>
        <p:spPr>
          <a:xfrm>
            <a:off x="342900" y="2171700"/>
            <a:ext cx="17602200" cy="714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Consistem em repasses anuais vinculados à execução de políticas públicas geridas pelas seguintes secretarias do Ministério da Educação:</a:t>
            </a:r>
            <a:endParaRPr/>
          </a:p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Secretaria de Educação Básica (SEB)</a:t>
            </a:r>
            <a:endParaRPr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Secretaria de Educação Continuada, Alfabetização, Diversidade e Inclusão (Secadi)</a:t>
            </a: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Diferentemente do PDDE Básico, as Ações Integradas possuem finalidades específicas e seus recursos devem ser utilizados exclusivamente para esses fins.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6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p16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68388"/>
            <a:ext cx="4088428" cy="51219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CB7F034-B8AC-8E2E-CBF1-BA4C82DFFFDE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D02B978-1BFA-1B9D-69FC-9EDA7403D049}"/>
              </a:ext>
            </a:extLst>
          </p:cNvPr>
          <p:cNvSpPr/>
          <p:nvPr/>
        </p:nvSpPr>
        <p:spPr>
          <a:xfrm>
            <a:off x="-203200" y="9987004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7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17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37745" y="9411551"/>
            <a:ext cx="3566545" cy="44681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16" name="Google Shape;416;p17"/>
          <p:cNvSpPr txBox="1"/>
          <p:nvPr/>
        </p:nvSpPr>
        <p:spPr>
          <a:xfrm>
            <a:off x="4419600" y="555544"/>
            <a:ext cx="10653571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AÇÕES INTEGRADAS</a:t>
            </a:r>
            <a:endParaRPr/>
          </a:p>
        </p:txBody>
      </p:sp>
      <p:grpSp>
        <p:nvGrpSpPr>
          <p:cNvPr id="417" name="Google Shape;417;p17"/>
          <p:cNvGrpSpPr/>
          <p:nvPr/>
        </p:nvGrpSpPr>
        <p:grpSpPr>
          <a:xfrm>
            <a:off x="2889893" y="2198732"/>
            <a:ext cx="13514397" cy="6886811"/>
            <a:chOff x="5551" y="96822"/>
            <a:chExt cx="13514397" cy="6886811"/>
          </a:xfrm>
        </p:grpSpPr>
        <p:sp>
          <p:nvSpPr>
            <p:cNvPr id="418" name="Google Shape;418;p17"/>
            <p:cNvSpPr/>
            <p:nvPr/>
          </p:nvSpPr>
          <p:spPr>
            <a:xfrm>
              <a:off x="5551" y="96822"/>
              <a:ext cx="6001763" cy="4480189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EEECE0">
                <a:alpha val="89803"/>
              </a:srgbClr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7"/>
            <p:cNvSpPr txBox="1"/>
            <p:nvPr/>
          </p:nvSpPr>
          <p:spPr>
            <a:xfrm>
              <a:off x="110527" y="201798"/>
              <a:ext cx="5791811" cy="4375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121900" rIns="40625" bIns="40625" anchor="t" anchorCtr="0">
              <a:noAutofit/>
            </a:bodyPr>
            <a:lstStyle/>
            <a:p>
              <a:pPr marL="28575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PDDE Água, Esgotamento Sanitário e Infraestrutura nas Escolas do Campo, Indígenas e Quilombolas</a:t>
              </a:r>
              <a:endParaRPr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Sala de Recursos Multifuncionais</a:t>
              </a:r>
              <a:endParaRPr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PDDE Diversidades.	</a:t>
              </a:r>
              <a:b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</a:br>
              <a:endParaRPr sz="3200" dirty="0"/>
            </a:p>
          </p:txBody>
        </p:sp>
        <p:sp>
          <p:nvSpPr>
            <p:cNvPr id="420" name="Google Shape;420;p17"/>
            <p:cNvSpPr/>
            <p:nvPr/>
          </p:nvSpPr>
          <p:spPr>
            <a:xfrm>
              <a:off x="5551" y="4577012"/>
              <a:ext cx="6001763" cy="1926481"/>
            </a:xfrm>
            <a:prstGeom prst="rect">
              <a:avLst/>
            </a:prstGeom>
            <a:solidFill>
              <a:srgbClr val="1D497D"/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7"/>
            <p:cNvSpPr txBox="1"/>
            <p:nvPr/>
          </p:nvSpPr>
          <p:spPr>
            <a:xfrm>
              <a:off x="5551" y="4577012"/>
              <a:ext cx="4226593" cy="1926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0" rIns="40625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PDDE EQUIDADE</a:t>
              </a:r>
              <a:endParaRPr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(Secadi/MEC)</a:t>
              </a:r>
              <a:endParaRPr/>
            </a:p>
          </p:txBody>
        </p:sp>
        <p:sp>
          <p:nvSpPr>
            <p:cNvPr id="422" name="Google Shape;422;p17"/>
            <p:cNvSpPr/>
            <p:nvPr/>
          </p:nvSpPr>
          <p:spPr>
            <a:xfrm>
              <a:off x="4401925" y="4883016"/>
              <a:ext cx="2100617" cy="2100617"/>
            </a:xfrm>
            <a:prstGeom prst="ellipse">
              <a:avLst/>
            </a:prstGeom>
            <a:solidFill>
              <a:srgbClr val="CBCED6">
                <a:alpha val="89803"/>
              </a:srgbClr>
            </a:solidFill>
            <a:ln w="25400" cap="flat" cmpd="sng">
              <a:solidFill>
                <a:srgbClr val="CBCE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7022957" y="96822"/>
              <a:ext cx="6001763" cy="4480189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EEECE0">
                <a:alpha val="89803"/>
              </a:srgbClr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7"/>
            <p:cNvSpPr txBox="1"/>
            <p:nvPr/>
          </p:nvSpPr>
          <p:spPr>
            <a:xfrm>
              <a:off x="7181537" y="352223"/>
              <a:ext cx="5804690" cy="4577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121900" rIns="40625" bIns="40625" anchor="t" anchorCtr="0">
              <a:noAutofit/>
            </a:bodyPr>
            <a:lstStyle/>
            <a:p>
              <a:pPr marL="28575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de Inovação Educação Conectada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Escola e Comunidade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PDDE Compromisso – Programa Cantinho da Leitura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Escola das Adolescências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Ensino Médio Noturno Mais</a:t>
              </a:r>
              <a:endParaRPr sz="1200" dirty="0"/>
            </a:p>
          </p:txBody>
        </p:sp>
        <p:sp>
          <p:nvSpPr>
            <p:cNvPr id="425" name="Google Shape;425;p17"/>
            <p:cNvSpPr/>
            <p:nvPr/>
          </p:nvSpPr>
          <p:spPr>
            <a:xfrm>
              <a:off x="7022957" y="4577012"/>
              <a:ext cx="6001763" cy="1926481"/>
            </a:xfrm>
            <a:prstGeom prst="rect">
              <a:avLst/>
            </a:prstGeom>
            <a:solidFill>
              <a:srgbClr val="1D497D"/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7"/>
            <p:cNvSpPr txBox="1"/>
            <p:nvPr/>
          </p:nvSpPr>
          <p:spPr>
            <a:xfrm>
              <a:off x="7022957" y="5028421"/>
              <a:ext cx="4226593" cy="1475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0" rIns="34275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700"/>
                <a:buFont typeface="Arial"/>
                <a:buNone/>
              </a:pPr>
              <a:endParaRPr sz="2700" dirty="0">
                <a:solidFill>
                  <a:schemeClr val="lt1"/>
                </a:solidFill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94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 dirty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PDDE QUALIDADE</a:t>
              </a:r>
              <a:endParaRPr dirty="0"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 dirty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(SEB/MEC)</a:t>
              </a:r>
              <a:endParaRPr dirty="0"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SzPts val="2700"/>
                <a:buFont typeface="Arial"/>
                <a:buNone/>
              </a:pPr>
              <a:endParaRPr sz="2700" dirty="0">
                <a:solidFill>
                  <a:schemeClr val="lt1"/>
                </a:solidFill>
              </a:endParaRPr>
            </a:p>
          </p:txBody>
        </p:sp>
        <p:sp>
          <p:nvSpPr>
            <p:cNvPr id="427" name="Google Shape;427;p17"/>
            <p:cNvSpPr/>
            <p:nvPr/>
          </p:nvSpPr>
          <p:spPr>
            <a:xfrm>
              <a:off x="11419331" y="4883016"/>
              <a:ext cx="2100617" cy="2100617"/>
            </a:xfrm>
            <a:prstGeom prst="ellipse">
              <a:avLst/>
            </a:prstGeom>
            <a:solidFill>
              <a:srgbClr val="CBCED6">
                <a:alpha val="89803"/>
              </a:srgbClr>
            </a:solidFill>
            <a:ln w="25400" cap="flat" cmpd="sng">
              <a:solidFill>
                <a:srgbClr val="CBCE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28" name="Google Shape;428;p17" descr="Logotipo, nome da empresa&#10;&#10;O conteúdo gerado por IA pode estar incorre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8395" y="6857161"/>
            <a:ext cx="2554390" cy="255439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29" name="Google Shape;429;p17" descr="Logotipo, nome da empres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076835" y="6531153"/>
            <a:ext cx="2554390" cy="255439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3ACD32D-3B2C-EF5A-5328-9DB1DEA63F0C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C747351-7F29-F6CA-315D-031DF564DF89}"/>
              </a:ext>
            </a:extLst>
          </p:cNvPr>
          <p:cNvSpPr/>
          <p:nvPr/>
        </p:nvSpPr>
        <p:spPr>
          <a:xfrm>
            <a:off x="-404075" y="9957806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388" y="17918"/>
            <a:ext cx="18285532" cy="1028561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8"/>
          <p:cNvSpPr txBox="1"/>
          <p:nvPr/>
        </p:nvSpPr>
        <p:spPr>
          <a:xfrm>
            <a:off x="799847" y="259385"/>
            <a:ext cx="17297400" cy="2044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CRITÉRIOS PARA PARTICIPAÇÃO NAS AÇÕES INTEGRADAS</a:t>
            </a:r>
            <a:endParaRPr sz="1100" dirty="0"/>
          </a:p>
        </p:txBody>
      </p:sp>
      <p:sp>
        <p:nvSpPr>
          <p:cNvPr id="436" name="Google Shape;436;p18"/>
          <p:cNvSpPr txBox="1"/>
          <p:nvPr/>
        </p:nvSpPr>
        <p:spPr>
          <a:xfrm>
            <a:off x="-29388" y="3184826"/>
            <a:ext cx="181356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3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 Unidade Executora Própria – </a:t>
            </a:r>
            <a:r>
              <a:rPr lang="pt-BR" sz="4000" b="1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Estar adimplente com a prestação de todas as contas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dos Programas que participou no âmbito do Programa Dinheiro Direto na Escola – PDDE, no Sistema de Gestão de Prestação de Contas – </a:t>
            </a:r>
            <a:r>
              <a:rPr lang="pt-BR" sz="4000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Contas Online;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Possuir cadastro atualizado no Sistema </a:t>
            </a:r>
            <a:r>
              <a:rPr lang="pt-BR" sz="4000" b="1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; e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Fazer adesão no Sistemas  PDDE Interativo e PDDE Equidade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quando o MEC abrir para inscrição, ou ainda no </a:t>
            </a: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Sistema Integrado de Monitoramento Execução e Controle – SIMEC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caso o MEC assim solicite.</a:t>
            </a:r>
            <a:endParaRPr sz="1800" b="1" i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8" name="Google Shape;438;p18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798239" y="9348597"/>
            <a:ext cx="4406550" cy="55205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7B6309F-D1E1-D63D-2509-CC16553042B4}"/>
              </a:ext>
            </a:extLst>
          </p:cNvPr>
          <p:cNvSpPr/>
          <p:nvPr/>
        </p:nvSpPr>
        <p:spPr>
          <a:xfrm>
            <a:off x="0" y="0"/>
            <a:ext cx="18491200" cy="259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9262902-BED0-07FE-8076-B8FC4ACDD9BD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786FE9A-5AF1-E037-F3B2-6B7B2C16E16C}"/>
              </a:ext>
            </a:extLst>
          </p:cNvPr>
          <p:cNvSpPr/>
          <p:nvPr/>
        </p:nvSpPr>
        <p:spPr>
          <a:xfrm>
            <a:off x="-29388" y="9918566"/>
            <a:ext cx="18317388" cy="3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19" descr="Desenho com traços pretos em fundo branc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5" y="-15688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9"/>
          <p:cNvSpPr txBox="1"/>
          <p:nvPr/>
        </p:nvSpPr>
        <p:spPr>
          <a:xfrm>
            <a:off x="-1066800" y="2628900"/>
            <a:ext cx="12969846" cy="556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ATRIBUIÇÕES DOS PARTICIPANTES</a:t>
            </a:r>
            <a:endParaRPr/>
          </a:p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ART. 6º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>
            <a:off x="11729150" y="8919069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" name="Google Shape;446;p19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1743218" y="9286720"/>
            <a:ext cx="4234067" cy="53044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20" descr="Diagrama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20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1922639" y="9490125"/>
            <a:ext cx="3549537" cy="446794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9F643D3-EE5A-56B2-058C-375320C89A81}"/>
              </a:ext>
            </a:extLst>
          </p:cNvPr>
          <p:cNvSpPr/>
          <p:nvPr/>
        </p:nvSpPr>
        <p:spPr>
          <a:xfrm>
            <a:off x="0" y="-1"/>
            <a:ext cx="18288000" cy="898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21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1"/>
          <p:cNvSpPr txBox="1"/>
          <p:nvPr/>
        </p:nvSpPr>
        <p:spPr>
          <a:xfrm>
            <a:off x="304800" y="800100"/>
            <a:ext cx="67056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3200" b="0" i="0" u="none" strike="noStrike" cap="none">
                <a:solidFill>
                  <a:srgbClr val="002060"/>
                </a:solidFill>
                <a:latin typeface="Raleway Black"/>
                <a:ea typeface="Raleway Black"/>
                <a:cs typeface="Raleway Black"/>
                <a:sym typeface="Raleway Black"/>
              </a:rPr>
              <a:t>Atribuições dos Participantes</a:t>
            </a:r>
            <a:endParaRPr sz="3200" b="0" i="0" u="none" strike="noStrike" cap="none">
              <a:solidFill>
                <a:srgbClr val="00206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pSp>
        <p:nvGrpSpPr>
          <p:cNvPr id="462" name="Google Shape;462;p21"/>
          <p:cNvGrpSpPr/>
          <p:nvPr/>
        </p:nvGrpSpPr>
        <p:grpSpPr>
          <a:xfrm>
            <a:off x="3383599" y="801369"/>
            <a:ext cx="11139800" cy="7846060"/>
            <a:chOff x="2850199" y="1269"/>
            <a:chExt cx="11139800" cy="7846060"/>
          </a:xfrm>
        </p:grpSpPr>
        <p:sp>
          <p:nvSpPr>
            <p:cNvPr id="463" name="Google Shape;463;p21"/>
            <p:cNvSpPr/>
            <p:nvPr/>
          </p:nvSpPr>
          <p:spPr>
            <a:xfrm>
              <a:off x="2850199" y="3696683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 txBox="1"/>
            <p:nvPr/>
          </p:nvSpPr>
          <p:spPr>
            <a:xfrm>
              <a:off x="2881571" y="3728055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Unidade Executora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65" name="Google Shape;465;p21"/>
            <p:cNvSpPr/>
            <p:nvPr/>
          </p:nvSpPr>
          <p:spPr>
            <a:xfrm rot="-4467012">
              <a:off x="3822667" y="2680212"/>
              <a:ext cx="3196511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 txBox="1"/>
            <p:nvPr/>
          </p:nvSpPr>
          <p:spPr>
            <a:xfrm rot="-4467012">
              <a:off x="5341010" y="2612582"/>
              <a:ext cx="159825" cy="159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Arial"/>
                <a:buNone/>
              </a:pPr>
              <a:endParaRPr sz="1100"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5849376" y="61717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 txBox="1"/>
            <p:nvPr/>
          </p:nvSpPr>
          <p:spPr>
            <a:xfrm>
              <a:off x="5880748" y="64854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Manter</a:t>
              </a: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7991646" y="1140456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 txBox="1"/>
            <p:nvPr/>
          </p:nvSpPr>
          <p:spPr>
            <a:xfrm>
              <a:off x="8398677" y="1131316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8848553" y="61717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 txBox="1"/>
            <p:nvPr/>
          </p:nvSpPr>
          <p:spPr>
            <a:xfrm>
              <a:off x="8879925" y="64854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Dados atualizados</a:t>
              </a: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 rot="-2142401">
              <a:off x="10891634" y="832505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 txBox="1"/>
            <p:nvPr/>
          </p:nvSpPr>
          <p:spPr>
            <a:xfrm rot="-2142401">
              <a:off x="11392894" y="81840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11847730" y="1269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 txBox="1"/>
            <p:nvPr/>
          </p:nvSpPr>
          <p:spPr>
            <a:xfrm>
              <a:off x="11879102" y="32641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Web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77" name="Google Shape;477;p21"/>
            <p:cNvSpPr/>
            <p:nvPr/>
          </p:nvSpPr>
          <p:spPr>
            <a:xfrm rot="2142401">
              <a:off x="10891634" y="144840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 txBox="1"/>
            <p:nvPr/>
          </p:nvSpPr>
          <p:spPr>
            <a:xfrm rot="2142401">
              <a:off x="11392894" y="1434308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11847730" y="1233074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1"/>
            <p:cNvSpPr txBox="1"/>
            <p:nvPr/>
          </p:nvSpPr>
          <p:spPr>
            <a:xfrm>
              <a:off x="11879102" y="1264446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Agência BB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81" name="Google Shape;481;p21"/>
            <p:cNvSpPr/>
            <p:nvPr/>
          </p:nvSpPr>
          <p:spPr>
            <a:xfrm rot="-2142401">
              <a:off x="4893280" y="391201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1"/>
            <p:cNvSpPr txBox="1"/>
            <p:nvPr/>
          </p:nvSpPr>
          <p:spPr>
            <a:xfrm rot="-2142401">
              <a:off x="5394540" y="3897917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5849376" y="308078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1"/>
            <p:cNvSpPr txBox="1"/>
            <p:nvPr/>
          </p:nvSpPr>
          <p:spPr>
            <a:xfrm>
              <a:off x="5880748" y="311215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Empregar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7991646" y="3604066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1"/>
            <p:cNvSpPr txBox="1"/>
            <p:nvPr/>
          </p:nvSpPr>
          <p:spPr>
            <a:xfrm>
              <a:off x="8398677" y="3594926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8848553" y="308078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 txBox="1"/>
            <p:nvPr/>
          </p:nvSpPr>
          <p:spPr>
            <a:xfrm>
              <a:off x="8879925" y="311215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Recursos em conformidade com as normas</a:t>
              </a: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 rot="-2142401">
              <a:off x="10891634" y="3296114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 txBox="1"/>
            <p:nvPr/>
          </p:nvSpPr>
          <p:spPr>
            <a:xfrm rot="-2142401">
              <a:off x="11392894" y="328201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11847730" y="2464879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1"/>
            <p:cNvSpPr txBox="1"/>
            <p:nvPr/>
          </p:nvSpPr>
          <p:spPr>
            <a:xfrm>
              <a:off x="11879102" y="2496251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PDDE Básico</a:t>
              </a: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 rot="2142401">
              <a:off x="10891634" y="391201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1"/>
            <p:cNvSpPr txBox="1"/>
            <p:nvPr/>
          </p:nvSpPr>
          <p:spPr>
            <a:xfrm rot="2142401">
              <a:off x="11392894" y="3897917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11847730" y="3696683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1"/>
            <p:cNvSpPr txBox="1"/>
            <p:nvPr/>
          </p:nvSpPr>
          <p:spPr>
            <a:xfrm>
              <a:off x="11879102" y="3728055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Ações Integradas</a:t>
              </a: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 rot="3310531">
              <a:off x="4670650" y="4835870"/>
              <a:ext cx="1500544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1"/>
            <p:cNvSpPr txBox="1"/>
            <p:nvPr/>
          </p:nvSpPr>
          <p:spPr>
            <a:xfrm rot="3310531">
              <a:off x="5383409" y="4810639"/>
              <a:ext cx="75027" cy="75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5849376" y="4928488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1"/>
            <p:cNvSpPr txBox="1"/>
            <p:nvPr/>
          </p:nvSpPr>
          <p:spPr>
            <a:xfrm>
              <a:off x="5880748" y="4959860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Prestar Contas</a:t>
              </a: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 rot="-2142401">
              <a:off x="7892457" y="5143822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1"/>
            <p:cNvSpPr txBox="1"/>
            <p:nvPr/>
          </p:nvSpPr>
          <p:spPr>
            <a:xfrm rot="-2142401">
              <a:off x="8393717" y="5129722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848553" y="4312586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1"/>
            <p:cNvSpPr txBox="1"/>
            <p:nvPr/>
          </p:nvSpPr>
          <p:spPr>
            <a:xfrm>
              <a:off x="8879925" y="4343958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À sua EEX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 rot="2142401">
              <a:off x="7892457" y="5759724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1"/>
            <p:cNvSpPr txBox="1"/>
            <p:nvPr/>
          </p:nvSpPr>
          <p:spPr>
            <a:xfrm rot="2142401">
              <a:off x="8393717" y="574562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8848553" y="554439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1"/>
            <p:cNvSpPr txBox="1"/>
            <p:nvPr/>
          </p:nvSpPr>
          <p:spPr>
            <a:xfrm>
              <a:off x="8879925" y="557576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300"/>
                <a:buFont typeface="Arial"/>
                <a:buNone/>
              </a:pPr>
              <a:r>
                <a:rPr lang="pt-BR" sz="23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BB Gestão Ágil</a:t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 rot="4467012">
              <a:off x="3822667" y="5759724"/>
              <a:ext cx="3196511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1"/>
            <p:cNvSpPr txBox="1"/>
            <p:nvPr/>
          </p:nvSpPr>
          <p:spPr>
            <a:xfrm rot="4467012">
              <a:off x="5341010" y="5692094"/>
              <a:ext cx="159825" cy="159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Arial"/>
                <a:buNone/>
              </a:pPr>
              <a:endParaRPr sz="1100"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849376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1"/>
            <p:cNvSpPr txBox="1"/>
            <p:nvPr/>
          </p:nvSpPr>
          <p:spPr>
            <a:xfrm>
              <a:off x="5880748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Cumprir</a:t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7991646" y="7299480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1"/>
            <p:cNvSpPr txBox="1"/>
            <p:nvPr/>
          </p:nvSpPr>
          <p:spPr>
            <a:xfrm>
              <a:off x="8398677" y="7290340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8848553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1"/>
            <p:cNvSpPr txBox="1"/>
            <p:nvPr/>
          </p:nvSpPr>
          <p:spPr>
            <a:xfrm>
              <a:off x="8879925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Obrigação fiscal</a:t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10990823" y="7299480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1"/>
            <p:cNvSpPr txBox="1"/>
            <p:nvPr/>
          </p:nvSpPr>
          <p:spPr>
            <a:xfrm>
              <a:off x="11397854" y="7290340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11847730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1"/>
            <p:cNvSpPr txBox="1"/>
            <p:nvPr/>
          </p:nvSpPr>
          <p:spPr>
            <a:xfrm>
              <a:off x="11879102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CNPJ ativo</a:t>
              </a:r>
              <a:endParaRPr/>
            </a:p>
          </p:txBody>
        </p:sp>
      </p:grpSp>
      <p:sp>
        <p:nvSpPr>
          <p:cNvPr id="521" name="Google Shape;521;p21"/>
          <p:cNvSpPr/>
          <p:nvPr/>
        </p:nvSpPr>
        <p:spPr>
          <a:xfrm rot="-1380000">
            <a:off x="12040103" y="7544502"/>
            <a:ext cx="2918694" cy="986424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22" name="Google Shape;522;p21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3" name="Google Shape;523;p21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1952676" y="9454259"/>
            <a:ext cx="4590546" cy="57783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336B931-9C02-E311-3EB1-3E47E8895904}"/>
              </a:ext>
            </a:extLst>
          </p:cNvPr>
          <p:cNvSpPr/>
          <p:nvPr/>
        </p:nvSpPr>
        <p:spPr>
          <a:xfrm>
            <a:off x="0" y="0"/>
            <a:ext cx="18288000" cy="702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22" descr="Desenho com traços pretos em fundo branc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-42863"/>
            <a:ext cx="18364200" cy="10329863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22"/>
          <p:cNvSpPr txBox="1">
            <a:spLocks noGrp="1"/>
          </p:cNvSpPr>
          <p:nvPr>
            <p:ph type="title"/>
          </p:nvPr>
        </p:nvSpPr>
        <p:spPr>
          <a:xfrm>
            <a:off x="641445" y="838460"/>
            <a:ext cx="9601200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RESOLVER AS PENDÊNCIAS QUE IMPEDEM OS PAGAMENTOS DO PDDE E AÇÕES INTEGRADAS?</a:t>
            </a:r>
            <a:endParaRPr sz="4800" dirty="0"/>
          </a:p>
        </p:txBody>
      </p:sp>
      <p:pic>
        <p:nvPicPr>
          <p:cNvPr id="530" name="Google Shape;53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3200" y="6336431"/>
            <a:ext cx="5144218" cy="329611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22"/>
          <p:cNvSpPr/>
          <p:nvPr/>
        </p:nvSpPr>
        <p:spPr>
          <a:xfrm>
            <a:off x="11627925" y="89064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2" name="Google Shape;532;p22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1786283" y="9284727"/>
            <a:ext cx="4335292" cy="54312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2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94"/>
            <a:ext cx="18270995" cy="102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3" descr="Diagrama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344" y="202101"/>
            <a:ext cx="16295426" cy="98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/>
          <p:nvPr/>
        </p:nvSpPr>
        <p:spPr>
          <a:xfrm>
            <a:off x="12728750" y="89317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23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929312" y="9298745"/>
            <a:ext cx="4838184" cy="58254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6555945-D13E-0649-4C0C-21586E66B4C3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386DDB7-8DB1-775E-0D1C-044B2802815C}"/>
              </a:ext>
            </a:extLst>
          </p:cNvPr>
          <p:cNvSpPr/>
          <p:nvPr/>
        </p:nvSpPr>
        <p:spPr>
          <a:xfrm>
            <a:off x="-142543" y="9978089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2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4"/>
          <p:cNvSpPr txBox="1">
            <a:spLocks noGrp="1"/>
          </p:cNvSpPr>
          <p:nvPr>
            <p:ph type="title"/>
          </p:nvPr>
        </p:nvSpPr>
        <p:spPr>
          <a:xfrm>
            <a:off x="1590046" y="317742"/>
            <a:ext cx="1415028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ESCOLA SEM UEX</a:t>
            </a:r>
            <a:endParaRPr sz="5400" dirty="0"/>
          </a:p>
        </p:txBody>
      </p:sp>
      <p:sp>
        <p:nvSpPr>
          <p:cNvPr id="548" name="Google Shape;548;p24"/>
          <p:cNvSpPr txBox="1"/>
          <p:nvPr/>
        </p:nvSpPr>
        <p:spPr>
          <a:xfrm>
            <a:off x="880280" y="1929381"/>
            <a:ext cx="16527439" cy="612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 sistema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fica disponível quase o ano todo para que as escolas façam a adesão e atualizem seus dados. A única exceção ocorre no mês de janeiro, quando o acesso fica temporariamente suspenso para que seja feita a atualização dos dados do Censo Escolar. Essa pausa garante que as informações usadas durante o ano estejam corretas e atualizadas</a:t>
            </a:r>
            <a:endParaRPr sz="1200" dirty="0"/>
          </a:p>
          <a:p>
            <a:pPr marL="571500" lvl="0" indent="-3683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28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As Unidades Executoras (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 precisam informar ao FNDE a(s) escola(s) que representa, por meio do sistema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até 31/10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para que possa receber os recursos previstos para o exercício corrente.</a:t>
            </a:r>
            <a:endParaRPr sz="1200" dirty="0"/>
          </a:p>
          <a:p>
            <a:pPr marL="571500" lvl="0" indent="-3683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28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Formação de consórcio — situação em que uma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pode representar até cinco escolas — é possível realizar a vinculação dessas escolas à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diretamente pelo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Contudo, se 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possui escola(s) já vinculada(s) e desejar representar nova(s) unidade(s), será necessário encaminhar ao FNDE, por meio do Protocolo Digital, a ata da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contendo a nova composição do consórcio, para que a Autarquia efetue a vinculação.</a:t>
            </a:r>
            <a:endParaRPr sz="1200" dirty="0"/>
          </a:p>
        </p:txBody>
      </p:sp>
      <p:sp>
        <p:nvSpPr>
          <p:cNvPr id="549" name="Google Shape;549;p2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p24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6" y="9332273"/>
            <a:ext cx="4148312" cy="5196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C181B7C-94F6-D9A2-22FF-97D2E52A11FE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C4FED6A-C330-EB1D-0A1D-A3665A56C294}"/>
              </a:ext>
            </a:extLst>
          </p:cNvPr>
          <p:cNvSpPr/>
          <p:nvPr/>
        </p:nvSpPr>
        <p:spPr>
          <a:xfrm>
            <a:off x="0" y="10034606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2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30185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71600"/>
            <a:ext cx="12325193" cy="75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25"/>
          <p:cNvSpPr txBox="1"/>
          <p:nvPr/>
        </p:nvSpPr>
        <p:spPr>
          <a:xfrm>
            <a:off x="-685800" y="571500"/>
            <a:ext cx="9144000" cy="91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WEB</a:t>
            </a:r>
            <a:endParaRPr sz="1100" dirty="0"/>
          </a:p>
        </p:txBody>
      </p:sp>
      <p:pic>
        <p:nvPicPr>
          <p:cNvPr id="558" name="Google Shape;55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96455" y="1814539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25"/>
          <p:cNvSpPr txBox="1"/>
          <p:nvPr/>
        </p:nvSpPr>
        <p:spPr>
          <a:xfrm>
            <a:off x="13196455" y="1256239"/>
            <a:ext cx="5791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ACESSE O QR CODE</a:t>
            </a:r>
            <a:endParaRPr/>
          </a:p>
        </p:txBody>
      </p:sp>
      <p:sp>
        <p:nvSpPr>
          <p:cNvPr id="560" name="Google Shape;560;p25"/>
          <p:cNvSpPr txBox="1"/>
          <p:nvPr/>
        </p:nvSpPr>
        <p:spPr>
          <a:xfrm>
            <a:off x="762000" y="8915400"/>
            <a:ext cx="98436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u="sng">
                <a:solidFill>
                  <a:schemeClr val="hlink"/>
                </a:solidFill>
                <a:hlinkClick r:id="rId6"/>
              </a:rPr>
              <a:t>SITE</a:t>
            </a:r>
            <a:endParaRPr sz="1800"/>
          </a:p>
        </p:txBody>
      </p:sp>
      <p:sp>
        <p:nvSpPr>
          <p:cNvPr id="561" name="Google Shape;561;p2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2" name="Google Shape;562;p25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12831393" y="9319507"/>
            <a:ext cx="4271308" cy="53510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952958C-B9AA-3CE8-C0BC-7731FEAFF1AD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A1FBF08-B9FC-B494-47CD-40851D5314BB}"/>
              </a:ext>
            </a:extLst>
          </p:cNvPr>
          <p:cNvSpPr/>
          <p:nvPr/>
        </p:nvSpPr>
        <p:spPr>
          <a:xfrm>
            <a:off x="0" y="10014823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26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799" y="326880"/>
            <a:ext cx="6507707" cy="877902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6"/>
          <p:cNvSpPr/>
          <p:nvPr/>
        </p:nvSpPr>
        <p:spPr>
          <a:xfrm>
            <a:off x="7924800" y="1181100"/>
            <a:ext cx="2133600" cy="3048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70" name="Google Shape;570;p26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1" name="Google Shape;571;p26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80216"/>
            <a:ext cx="3975886" cy="49809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217E64-325B-9FF1-9BE2-9B22ED81A5C4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EFA4625-4537-CBBC-05A9-EEA633490954}"/>
              </a:ext>
            </a:extLst>
          </p:cNvPr>
          <p:cNvSpPr/>
          <p:nvPr/>
        </p:nvSpPr>
        <p:spPr>
          <a:xfrm>
            <a:off x="0" y="10087474"/>
            <a:ext cx="182880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27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553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7"/>
          <p:cNvSpPr/>
          <p:nvPr/>
        </p:nvSpPr>
        <p:spPr>
          <a:xfrm>
            <a:off x="12804675" y="91821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8" name="Google Shape;578;p27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04675" y="9625990"/>
            <a:ext cx="3861927" cy="48382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79" name="Google Shape;579;p27"/>
          <p:cNvSpPr/>
          <p:nvPr/>
        </p:nvSpPr>
        <p:spPr>
          <a:xfrm>
            <a:off x="3733800" y="3314700"/>
            <a:ext cx="15240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pic>
        <p:nvPicPr>
          <p:cNvPr id="580" name="Google Shape;5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34" y="190500"/>
            <a:ext cx="18138131" cy="89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27"/>
          <p:cNvSpPr/>
          <p:nvPr/>
        </p:nvSpPr>
        <p:spPr>
          <a:xfrm>
            <a:off x="3672720" y="3193472"/>
            <a:ext cx="15240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2" name="Google Shape;582;p27"/>
          <p:cNvSpPr/>
          <p:nvPr/>
        </p:nvSpPr>
        <p:spPr>
          <a:xfrm>
            <a:off x="8916666" y="3210790"/>
            <a:ext cx="3732534" cy="3325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3" name="Google Shape;583;p27"/>
          <p:cNvSpPr/>
          <p:nvPr/>
        </p:nvSpPr>
        <p:spPr>
          <a:xfrm>
            <a:off x="5791200" y="6305454"/>
            <a:ext cx="2209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4" name="Google Shape;584;p27"/>
          <p:cNvSpPr/>
          <p:nvPr/>
        </p:nvSpPr>
        <p:spPr>
          <a:xfrm>
            <a:off x="4361984" y="6305455"/>
            <a:ext cx="685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5" name="Google Shape;585;p27"/>
          <p:cNvSpPr/>
          <p:nvPr/>
        </p:nvSpPr>
        <p:spPr>
          <a:xfrm>
            <a:off x="9752034" y="6280235"/>
            <a:ext cx="685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2C35FFC-A57B-A0D5-D8C1-18DDD640DA1A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F3EDE19-D6F5-72F1-2E99-540EC9CE4839}"/>
              </a:ext>
            </a:extLst>
          </p:cNvPr>
          <p:cNvSpPr/>
          <p:nvPr/>
        </p:nvSpPr>
        <p:spPr>
          <a:xfrm>
            <a:off x="-2" y="10287000"/>
            <a:ext cx="18288001" cy="37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2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8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</a:pPr>
            <a:endParaRPr/>
          </a:p>
        </p:txBody>
      </p:sp>
      <p:sp>
        <p:nvSpPr>
          <p:cNvPr id="593" name="Google Shape;593;p28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</a:pPr>
            <a:endParaRPr/>
          </a:p>
        </p:txBody>
      </p:sp>
      <p:pic>
        <p:nvPicPr>
          <p:cNvPr id="594" name="Google Shape;5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647700"/>
            <a:ext cx="17525999" cy="8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6" name="Google Shape;596;p28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30039"/>
            <a:ext cx="4032157" cy="50514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C064445-3A21-514F-77D7-AB51AFD8E86F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D6FB9F2-2BAA-D3B1-8FDE-F86F6F300CA3}"/>
              </a:ext>
            </a:extLst>
          </p:cNvPr>
          <p:cNvSpPr/>
          <p:nvPr/>
        </p:nvSpPr>
        <p:spPr>
          <a:xfrm>
            <a:off x="0" y="9971459"/>
            <a:ext cx="182880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29" descr="Interface gráfica do usuário, Aplicativ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9"/>
          <p:cNvSpPr txBox="1">
            <a:spLocks noGrp="1"/>
          </p:cNvSpPr>
          <p:nvPr>
            <p:ph type="title"/>
          </p:nvPr>
        </p:nvSpPr>
        <p:spPr>
          <a:xfrm>
            <a:off x="762000" y="123834"/>
            <a:ext cx="1841748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MANDATO DO DIRIGENTE VENCIDO</a:t>
            </a:r>
            <a:endParaRPr sz="5400" b="1" dirty="0"/>
          </a:p>
        </p:txBody>
      </p:sp>
      <p:sp>
        <p:nvSpPr>
          <p:cNvPr id="604" name="Google Shape;604;p29"/>
          <p:cNvSpPr txBox="1"/>
          <p:nvPr/>
        </p:nvSpPr>
        <p:spPr>
          <a:xfrm>
            <a:off x="-4120" y="1409532"/>
            <a:ext cx="18135600" cy="680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Para que a escola esteja apta a receber os recursos do PDDE e das Ações Integradas, é necessário que o mandato do representante legal esteja vigente e ativo no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É fundamental, portanto, que as informações cadastrais estejam sempre atualizadas.</a:t>
            </a:r>
            <a:endParaRPr dirty="0"/>
          </a:p>
          <a:p>
            <a:pPr marL="571500" lvl="0" indent="-3429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Gestor, entre no Sistema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 atualize a data de vigência do mandato, colocando o novo prazo de validade</a:t>
            </a:r>
            <a:endParaRPr dirty="0"/>
          </a:p>
          <a:p>
            <a:pPr marL="571500" lvl="0" indent="-3429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Lembre-se de atualizar a documentação com o novo prazo do mandato do dirigente também na agência bancária em que recebam os recursos do Programa.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5" name="Google Shape;60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6600" y="7149563"/>
            <a:ext cx="3472344" cy="2362181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9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7" name="Google Shape;607;p29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57778"/>
            <a:ext cx="4200969" cy="52629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E321DC6-79AD-9D6A-B8EF-EE50E31B4EF9}"/>
              </a:ext>
            </a:extLst>
          </p:cNvPr>
          <p:cNvSpPr/>
          <p:nvPr/>
        </p:nvSpPr>
        <p:spPr>
          <a:xfrm>
            <a:off x="0" y="0"/>
            <a:ext cx="18491200" cy="263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DEA892B-ED08-B39B-5E56-AA6DF410E0C7}"/>
              </a:ext>
            </a:extLst>
          </p:cNvPr>
          <p:cNvSpPr/>
          <p:nvPr/>
        </p:nvSpPr>
        <p:spPr>
          <a:xfrm>
            <a:off x="-4120" y="9984228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30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0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</a:pPr>
            <a:endParaRPr/>
          </a:p>
        </p:txBody>
      </p:sp>
      <p:sp>
        <p:nvSpPr>
          <p:cNvPr id="614" name="Google Shape;614;p30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</a:pPr>
            <a:endParaRPr/>
          </a:p>
        </p:txBody>
      </p:sp>
      <p:pic>
        <p:nvPicPr>
          <p:cNvPr id="615" name="Google Shape;61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040" y="342900"/>
            <a:ext cx="17699920" cy="90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30"/>
          <p:cNvSpPr/>
          <p:nvPr/>
        </p:nvSpPr>
        <p:spPr>
          <a:xfrm>
            <a:off x="3886200" y="3088400"/>
            <a:ext cx="1219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7" name="Google Shape;617;p30"/>
          <p:cNvSpPr/>
          <p:nvPr/>
        </p:nvSpPr>
        <p:spPr>
          <a:xfrm>
            <a:off x="8610600" y="3088400"/>
            <a:ext cx="2209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8" name="Google Shape;618;p30"/>
          <p:cNvSpPr/>
          <p:nvPr/>
        </p:nvSpPr>
        <p:spPr>
          <a:xfrm>
            <a:off x="13182600" y="3088400"/>
            <a:ext cx="9144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9" name="Google Shape;619;p30"/>
          <p:cNvSpPr/>
          <p:nvPr/>
        </p:nvSpPr>
        <p:spPr>
          <a:xfrm>
            <a:off x="7391400" y="3924300"/>
            <a:ext cx="8382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0" name="Google Shape;620;p30"/>
          <p:cNvSpPr/>
          <p:nvPr/>
        </p:nvSpPr>
        <p:spPr>
          <a:xfrm>
            <a:off x="10820400" y="3924300"/>
            <a:ext cx="838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1" name="Google Shape;621;p30"/>
          <p:cNvSpPr/>
          <p:nvPr/>
        </p:nvSpPr>
        <p:spPr>
          <a:xfrm>
            <a:off x="14401800" y="3924300"/>
            <a:ext cx="685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2" name="Google Shape;622;p30"/>
          <p:cNvSpPr/>
          <p:nvPr/>
        </p:nvSpPr>
        <p:spPr>
          <a:xfrm>
            <a:off x="3733800" y="5518150"/>
            <a:ext cx="3124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3" name="Google Shape;623;p30"/>
          <p:cNvSpPr/>
          <p:nvPr/>
        </p:nvSpPr>
        <p:spPr>
          <a:xfrm>
            <a:off x="6096000" y="6286500"/>
            <a:ext cx="1295400" cy="30155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4" name="Google Shape;624;p30"/>
          <p:cNvSpPr/>
          <p:nvPr/>
        </p:nvSpPr>
        <p:spPr>
          <a:xfrm>
            <a:off x="13182600" y="6286500"/>
            <a:ext cx="9144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5" name="Google Shape;625;p30"/>
          <p:cNvSpPr/>
          <p:nvPr/>
        </p:nvSpPr>
        <p:spPr>
          <a:xfrm>
            <a:off x="15621000" y="6286500"/>
            <a:ext cx="8382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6" name="Google Shape;626;p30"/>
          <p:cNvSpPr/>
          <p:nvPr/>
        </p:nvSpPr>
        <p:spPr>
          <a:xfrm>
            <a:off x="3733800" y="7124700"/>
            <a:ext cx="457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7" name="Google Shape;627;p30"/>
          <p:cNvSpPr/>
          <p:nvPr/>
        </p:nvSpPr>
        <p:spPr>
          <a:xfrm>
            <a:off x="6096000" y="7124700"/>
            <a:ext cx="9144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8" name="Google Shape;628;p30"/>
          <p:cNvSpPr/>
          <p:nvPr/>
        </p:nvSpPr>
        <p:spPr>
          <a:xfrm>
            <a:off x="8458200" y="7124700"/>
            <a:ext cx="1828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9" name="Google Shape;629;p30"/>
          <p:cNvSpPr/>
          <p:nvPr/>
        </p:nvSpPr>
        <p:spPr>
          <a:xfrm>
            <a:off x="10820400" y="6286500"/>
            <a:ext cx="609600" cy="22305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30" name="Google Shape;630;p30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1" name="Google Shape;631;p30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92251"/>
            <a:ext cx="3852890" cy="48268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6B5BCF1-2A60-F1F4-821F-CF60D92CB390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EC3C035-9DDE-5673-C0A7-55EBC8D49DFB}"/>
              </a:ext>
            </a:extLst>
          </p:cNvPr>
          <p:cNvSpPr/>
          <p:nvPr/>
        </p:nvSpPr>
        <p:spPr>
          <a:xfrm>
            <a:off x="-101600" y="9956733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3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1"/>
          <p:cNvSpPr txBox="1">
            <a:spLocks noGrp="1"/>
          </p:cNvSpPr>
          <p:nvPr>
            <p:ph type="title"/>
          </p:nvPr>
        </p:nvSpPr>
        <p:spPr>
          <a:xfrm>
            <a:off x="540653" y="462326"/>
            <a:ext cx="1754647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UEX SEM CONTA CORRENTE ATIVA</a:t>
            </a:r>
            <a:endParaRPr sz="5400" b="1" dirty="0"/>
          </a:p>
        </p:txBody>
      </p:sp>
      <p:sp>
        <p:nvSpPr>
          <p:cNvPr id="638" name="Google Shape;638;p31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639" name="Google Shape;63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4076" y="7078693"/>
            <a:ext cx="4191000" cy="2352214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1"/>
          <p:cNvSpPr txBox="1"/>
          <p:nvPr/>
        </p:nvSpPr>
        <p:spPr>
          <a:xfrm>
            <a:off x="159124" y="2032648"/>
            <a:ext cx="17685124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 a entidade gestora tiver pendências de documentação na agência bancária, não será possível abrir a conta. Essas pendências podem estar relacionadas a dados do representante legal da entidade (como documentos com prazo de mandato vencido) ou a documentos da própria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342900" lvl="0" indent="-1143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Após verificar quais são as pendências que a sua escola apresenta, entre em contato com a agência bancária em que recebe os recursos do Programa, para saber quais documentos deve apresentar/renovar, a fim de regularizar as ocorrências possíveis</a:t>
            </a:r>
            <a:endParaRPr sz="3600" dirty="0"/>
          </a:p>
        </p:txBody>
      </p:sp>
      <p:sp>
        <p:nvSpPr>
          <p:cNvPr id="641" name="Google Shape;641;p3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2" name="Google Shape;642;p31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70481"/>
            <a:ext cx="4186902" cy="52453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24DD241-F943-0D9A-5593-BF2A77F3978A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9578B08-0DC2-01AC-4679-8D4E44B83B0F}"/>
              </a:ext>
            </a:extLst>
          </p:cNvPr>
          <p:cNvSpPr/>
          <p:nvPr/>
        </p:nvSpPr>
        <p:spPr>
          <a:xfrm>
            <a:off x="-101600" y="10025965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32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55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2"/>
          <p:cNvSpPr txBox="1">
            <a:spLocks noGrp="1"/>
          </p:cNvSpPr>
          <p:nvPr>
            <p:ph type="title"/>
          </p:nvPr>
        </p:nvSpPr>
        <p:spPr>
          <a:xfrm>
            <a:off x="1752600" y="219378"/>
            <a:ext cx="1509606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UEX COM AGÊNCIA INVÁLIDA </a:t>
            </a:r>
            <a:endParaRPr sz="5400" b="1" dirty="0"/>
          </a:p>
        </p:txBody>
      </p:sp>
      <p:sp>
        <p:nvSpPr>
          <p:cNvPr id="649" name="Google Shape;649;p32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50" name="Google Shape;650;p32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32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73692"/>
            <a:ext cx="3830779" cy="47991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652" name="Google Shape;652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4115" y="4058754"/>
            <a:ext cx="11346873" cy="5177172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32"/>
          <p:cNvSpPr/>
          <p:nvPr/>
        </p:nvSpPr>
        <p:spPr>
          <a:xfrm>
            <a:off x="3512127" y="7339630"/>
            <a:ext cx="609600" cy="15323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4" name="Google Shape;654;p32"/>
          <p:cNvSpPr/>
          <p:nvPr/>
        </p:nvSpPr>
        <p:spPr>
          <a:xfrm>
            <a:off x="11658600" y="6647340"/>
            <a:ext cx="838200" cy="15323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5" name="Google Shape;655;p32"/>
          <p:cNvSpPr/>
          <p:nvPr/>
        </p:nvSpPr>
        <p:spPr>
          <a:xfrm>
            <a:off x="6303817" y="7353197"/>
            <a:ext cx="914400" cy="14849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6" name="Google Shape;656;p32"/>
          <p:cNvSpPr txBox="1"/>
          <p:nvPr/>
        </p:nvSpPr>
        <p:spPr>
          <a:xfrm>
            <a:off x="243427" y="1414266"/>
            <a:ext cx="17828855" cy="292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abertura da conta não pode ser efetivada quando a agência bancária indicada pela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no Sistema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é dada como inválida posteriormente.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Para regularização, é necessário que 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indique outra agência válida para o recebimento dos recursos, no Sistema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E48ECF3-1784-C4B6-34EF-ACCBC61EA46C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00848B-D4C8-5973-1507-C439F425CA0F}"/>
              </a:ext>
            </a:extLst>
          </p:cNvPr>
          <p:cNvSpPr/>
          <p:nvPr/>
        </p:nvSpPr>
        <p:spPr>
          <a:xfrm>
            <a:off x="0" y="9982508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3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7" y="-17318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33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3" name="Google Shape;663;p33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49796" y="9397282"/>
            <a:ext cx="4088428" cy="51219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664" name="Google Shape;664;p33"/>
          <p:cNvSpPr txBox="1">
            <a:spLocks noGrp="1"/>
          </p:cNvSpPr>
          <p:nvPr>
            <p:ph type="title"/>
          </p:nvPr>
        </p:nvSpPr>
        <p:spPr>
          <a:xfrm>
            <a:off x="-6926" y="317742"/>
            <a:ext cx="18288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CONTAS: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33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66" name="Google Shape;666;p33"/>
          <p:cNvSpPr txBox="1"/>
          <p:nvPr/>
        </p:nvSpPr>
        <p:spPr>
          <a:xfrm>
            <a:off x="20780" y="1561048"/>
            <a:ext cx="18288000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elaboração e o envio da prestação de contas (realizada por meio do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), além de ser obrigação prevista na Constituição Federal e nas normas do Programa, é indispensável para possibilitar que a comunidade escolar e os órgãos competentes possam acompanhar o que está sendo feito com os recursos públicos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pic>
        <p:nvPicPr>
          <p:cNvPr id="667" name="Google Shape;667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35322" y="3372167"/>
            <a:ext cx="12954000" cy="60251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59C181D-5D75-955F-A54E-DAE3E4E34450}"/>
              </a:ext>
            </a:extLst>
          </p:cNvPr>
          <p:cNvSpPr/>
          <p:nvPr/>
        </p:nvSpPr>
        <p:spPr>
          <a:xfrm>
            <a:off x="-6926" y="-8297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E3CC4C5-181C-986B-9F10-CE9AF4FA31DD}"/>
              </a:ext>
            </a:extLst>
          </p:cNvPr>
          <p:cNvSpPr/>
          <p:nvPr/>
        </p:nvSpPr>
        <p:spPr>
          <a:xfrm>
            <a:off x="0" y="10033582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3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4"/>
          <p:cNvSpPr txBox="1">
            <a:spLocks noGrp="1"/>
          </p:cNvSpPr>
          <p:nvPr>
            <p:ph type="title"/>
          </p:nvPr>
        </p:nvSpPr>
        <p:spPr>
          <a:xfrm>
            <a:off x="228726" y="48889"/>
            <a:ext cx="17830546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</a:t>
            </a: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8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34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675" name="Google Shape;67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0959" y="7277100"/>
            <a:ext cx="4106081" cy="2732878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4"/>
          <p:cNvSpPr txBox="1"/>
          <p:nvPr/>
        </p:nvSpPr>
        <p:spPr>
          <a:xfrm>
            <a:off x="22143" y="1330140"/>
            <a:ext cx="17940868" cy="637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prestação de contas dos recursos recebidos é fundamental, mesmo que não tenham sido utilizados. A prestação de contas também é obrigatória quando houver saldo de recursos reprogramados de anos anteriores, mesmo sem novos repasses.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Em caso de constatação de inadimplência, verifique a com a EEX a pendência detectada, tendo em vista que a análise e julgamento da prestação de contas é responsabilidade da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, a qual encaminha o julgamento final ( aprovada, aprovada com ressalva, reprovada ou não apresentada ) ao FNDE por meio do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Em caso de dúvidas quanto às pendências em prestações de contas visualizadas no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entre em contato com a equipe responsável pelo sistema, por meio do e-mail assessoria.cgapc@fnde.gov.br.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677" name="Google Shape;677;p3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8" name="Google Shape;678;p34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67118" y="9394315"/>
            <a:ext cx="3750803" cy="4698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8F5511B-7793-FC3F-97F5-317936FDE0A1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7F22F37-8AA0-3FDF-B23F-FE7D9C69AC7D}"/>
              </a:ext>
            </a:extLst>
          </p:cNvPr>
          <p:cNvSpPr/>
          <p:nvPr/>
        </p:nvSpPr>
        <p:spPr>
          <a:xfrm>
            <a:off x="-101601" y="10034606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3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35"/>
          <p:cNvSpPr txBox="1">
            <a:spLocks noGrp="1"/>
          </p:cNvSpPr>
          <p:nvPr>
            <p:ph type="title"/>
          </p:nvPr>
        </p:nvSpPr>
        <p:spPr>
          <a:xfrm>
            <a:off x="832513" y="395191"/>
            <a:ext cx="1684588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CONTAS: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5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86" name="Google Shape;686;p35"/>
          <p:cNvSpPr txBox="1"/>
          <p:nvPr/>
        </p:nvSpPr>
        <p:spPr>
          <a:xfrm>
            <a:off x="685800" y="1585808"/>
            <a:ext cx="163068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Solicitação de suspensão da inadimplência ao FNDE :</a:t>
            </a:r>
            <a:endParaRPr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87" name="Google Shape;68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752" y="2359581"/>
            <a:ext cx="17677401" cy="6711404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3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35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48038"/>
            <a:ext cx="4074360" cy="51043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4D5F8B6-E590-3B5B-5D17-F834D4765BAC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DF40E4-F6EC-C3B1-6AAB-13C11350411B}"/>
              </a:ext>
            </a:extLst>
          </p:cNvPr>
          <p:cNvSpPr/>
          <p:nvPr/>
        </p:nvSpPr>
        <p:spPr>
          <a:xfrm>
            <a:off x="-101600" y="1002592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36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36"/>
          <p:cNvSpPr txBox="1">
            <a:spLocks noGrp="1"/>
          </p:cNvSpPr>
          <p:nvPr>
            <p:ph type="title"/>
          </p:nvPr>
        </p:nvSpPr>
        <p:spPr>
          <a:xfrm>
            <a:off x="607359" y="843606"/>
            <a:ext cx="1707328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5400" b="1" dirty="0"/>
          </a:p>
        </p:txBody>
      </p:sp>
      <p:sp>
        <p:nvSpPr>
          <p:cNvPr id="696" name="Google Shape;696;p36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97" name="Google Shape;697;p36"/>
          <p:cNvSpPr txBox="1"/>
          <p:nvPr/>
        </p:nvSpPr>
        <p:spPr>
          <a:xfrm>
            <a:off x="389966" y="2388900"/>
            <a:ext cx="17454282" cy="55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 o CNPJ da Unidade Executora (UEx) que representa a escola estiver “inapto” ou “ suspenso”  na Receita Federal do Brasil, o repasse dos recursos do PDDE Básico e das Ações Integradas ficará suspenso até que a situação seja regularizada.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Em caso de situação “baixado”, não será possível mais a regularização, sendo necessária a solicitação de estorno ao FNDE, por meio do Protocolo Digital, dos saldos em conta da UEX.</a:t>
            </a:r>
            <a:endParaRPr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36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9" name="Google Shape;699;p36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1924925" y="9407191"/>
            <a:ext cx="4814874" cy="606067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60D135B-26A0-110C-15CE-168DCBB1372F}"/>
              </a:ext>
            </a:extLst>
          </p:cNvPr>
          <p:cNvSpPr/>
          <p:nvPr/>
        </p:nvSpPr>
        <p:spPr>
          <a:xfrm>
            <a:off x="0" y="-1"/>
            <a:ext cx="18491200" cy="697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37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7"/>
          <p:cNvSpPr txBox="1">
            <a:spLocks noGrp="1"/>
          </p:cNvSpPr>
          <p:nvPr>
            <p:ph type="title"/>
          </p:nvPr>
        </p:nvSpPr>
        <p:spPr>
          <a:xfrm>
            <a:off x="1439335" y="527155"/>
            <a:ext cx="1509606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PENDÊNCIAS:</a:t>
            </a:r>
            <a:endParaRPr sz="6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37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07" name="Google Shape;707;p37"/>
          <p:cNvSpPr txBox="1"/>
          <p:nvPr/>
        </p:nvSpPr>
        <p:spPr>
          <a:xfrm>
            <a:off x="304800" y="2292415"/>
            <a:ext cx="10744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Sistema PDDE INFO</a:t>
            </a:r>
            <a:endParaRPr/>
          </a:p>
        </p:txBody>
      </p:sp>
      <p:pic>
        <p:nvPicPr>
          <p:cNvPr id="708" name="Google Shape;70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7551" y="3492665"/>
            <a:ext cx="7471370" cy="469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9600" y="3443909"/>
            <a:ext cx="9869277" cy="261399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7"/>
          <p:cNvSpPr/>
          <p:nvPr/>
        </p:nvSpPr>
        <p:spPr>
          <a:xfrm>
            <a:off x="14325600" y="5143500"/>
            <a:ext cx="1371600" cy="12954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11" name="Google Shape;711;p37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37"/>
          <p:cNvPicPr preferRelativeResize="0"/>
          <p:nvPr/>
        </p:nvPicPr>
        <p:blipFill>
          <a:blip r:embed="rId6">
            <a:alphaModFix/>
          </a:blip>
          <a:srcRect/>
          <a:stretch/>
        </p:blipFill>
        <p:spPr>
          <a:xfrm>
            <a:off x="12817325" y="9363325"/>
            <a:ext cx="4046225" cy="50690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7543FD98-1798-0962-EBA4-8882B724A386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C71548F-C1AD-B10D-CE2F-0F81D0B5B150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3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8"/>
          <p:cNvSpPr txBox="1">
            <a:spLocks noGrp="1"/>
          </p:cNvSpPr>
          <p:nvPr>
            <p:ph type="title"/>
          </p:nvPr>
        </p:nvSpPr>
        <p:spPr>
          <a:xfrm>
            <a:off x="1439335" y="330748"/>
            <a:ext cx="15096065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PENDÊNCIAS:</a:t>
            </a:r>
            <a:br>
              <a:rPr lang="pt-BR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719" name="Google Shape;719;p38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20" name="Google Shape;720;p38"/>
          <p:cNvSpPr txBox="1"/>
          <p:nvPr/>
        </p:nvSpPr>
        <p:spPr>
          <a:xfrm>
            <a:off x="727363" y="1215606"/>
            <a:ext cx="99881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Sistema PDDE INFO</a:t>
            </a:r>
            <a:endParaRPr/>
          </a:p>
        </p:txBody>
      </p:sp>
      <p:sp>
        <p:nvSpPr>
          <p:cNvPr id="721" name="Google Shape;721;p3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2" name="Google Shape;722;p38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66146" y="9357854"/>
            <a:ext cx="4215037" cy="52805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cxnSp>
        <p:nvCxnSpPr>
          <p:cNvPr id="723" name="Google Shape;723;p38"/>
          <p:cNvCxnSpPr/>
          <p:nvPr/>
        </p:nvCxnSpPr>
        <p:spPr>
          <a:xfrm>
            <a:off x="10515600" y="7581900"/>
            <a:ext cx="685800" cy="990600"/>
          </a:xfrm>
          <a:prstGeom prst="straightConnector1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24" name="Google Shape;724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002" y="1819866"/>
            <a:ext cx="16287408" cy="7174421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8"/>
          <p:cNvSpPr/>
          <p:nvPr/>
        </p:nvSpPr>
        <p:spPr>
          <a:xfrm>
            <a:off x="3962400" y="8789357"/>
            <a:ext cx="11208525" cy="1288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26" name="Google Shape;726;p38"/>
          <p:cNvSpPr/>
          <p:nvPr/>
        </p:nvSpPr>
        <p:spPr>
          <a:xfrm>
            <a:off x="805389" y="8828573"/>
            <a:ext cx="918401" cy="8966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27" name="Google Shape;727;p38"/>
          <p:cNvSpPr/>
          <p:nvPr/>
        </p:nvSpPr>
        <p:spPr>
          <a:xfrm>
            <a:off x="8293941" y="3888795"/>
            <a:ext cx="850059" cy="13221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2814672-DECA-05A2-E560-53DE668A4113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E3D0A2C-D958-BDD1-CE41-5D736DD13501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39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39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35" name="Google Shape;735;p39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6" name="Google Shape;736;p39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60114"/>
            <a:ext cx="4130631" cy="5174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37" name="Google Shape;737;p39"/>
          <p:cNvSpPr txBox="1"/>
          <p:nvPr/>
        </p:nvSpPr>
        <p:spPr>
          <a:xfrm>
            <a:off x="6781800" y="2050231"/>
            <a:ext cx="10744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Sistema PDDE INFO</a:t>
            </a:r>
            <a:endParaRPr/>
          </a:p>
        </p:txBody>
      </p:sp>
      <p:pic>
        <p:nvPicPr>
          <p:cNvPr id="738" name="Google Shape;738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291" y="1153330"/>
            <a:ext cx="17038135" cy="786444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39"/>
          <p:cNvSpPr/>
          <p:nvPr/>
        </p:nvSpPr>
        <p:spPr>
          <a:xfrm>
            <a:off x="1160113" y="7512041"/>
            <a:ext cx="1668447" cy="146397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0" name="Google Shape;740;p39"/>
          <p:cNvSpPr/>
          <p:nvPr/>
        </p:nvSpPr>
        <p:spPr>
          <a:xfrm>
            <a:off x="8605859" y="7512041"/>
            <a:ext cx="2176235" cy="146397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1" name="Google Shape;741;p39"/>
          <p:cNvSpPr/>
          <p:nvPr/>
        </p:nvSpPr>
        <p:spPr>
          <a:xfrm>
            <a:off x="11149240" y="8559024"/>
            <a:ext cx="5005340" cy="443483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2" name="Google Shape;742;p39"/>
          <p:cNvSpPr/>
          <p:nvPr/>
        </p:nvSpPr>
        <p:spPr>
          <a:xfrm>
            <a:off x="7909247" y="7511755"/>
            <a:ext cx="580329" cy="1457003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cxnSp>
        <p:nvCxnSpPr>
          <p:cNvPr id="743" name="Google Shape;743;p39"/>
          <p:cNvCxnSpPr/>
          <p:nvPr/>
        </p:nvCxnSpPr>
        <p:spPr>
          <a:xfrm>
            <a:off x="11468100" y="7467155"/>
            <a:ext cx="685800" cy="990600"/>
          </a:xfrm>
          <a:prstGeom prst="straightConnector1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908CAF95-E919-2DE7-C8EF-BE8DCE48C1A6}"/>
              </a:ext>
            </a:extLst>
          </p:cNvPr>
          <p:cNvSpPr/>
          <p:nvPr/>
        </p:nvSpPr>
        <p:spPr>
          <a:xfrm>
            <a:off x="0" y="0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F73831B-8C4C-50C6-B355-BA1126EC8CF8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3" name="Google Shape;733;p39"/>
          <p:cNvSpPr txBox="1">
            <a:spLocks noGrp="1"/>
          </p:cNvSpPr>
          <p:nvPr>
            <p:ph type="title"/>
          </p:nvPr>
        </p:nvSpPr>
        <p:spPr>
          <a:xfrm>
            <a:off x="1295400" y="231495"/>
            <a:ext cx="15096065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br>
              <a:rPr lang="pt-BR" b="1" dirty="0"/>
            </a:br>
            <a:endParaRPr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40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35" y="0"/>
            <a:ext cx="18346213" cy="10319745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40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51" name="Google Shape;751;p40"/>
          <p:cNvSpPr txBox="1"/>
          <p:nvPr/>
        </p:nvSpPr>
        <p:spPr>
          <a:xfrm>
            <a:off x="5715000" y="1075400"/>
            <a:ext cx="10744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Sistema PDDE INFO </a:t>
            </a:r>
            <a:endParaRPr/>
          </a:p>
        </p:txBody>
      </p:sp>
      <p:sp>
        <p:nvSpPr>
          <p:cNvPr id="752" name="Google Shape;752;p40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3" name="Google Shape;753;p40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87665" y="9414143"/>
            <a:ext cx="4032157" cy="50514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54" name="Google Shape;754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163" y="902340"/>
            <a:ext cx="17369120" cy="8151605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40"/>
          <p:cNvSpPr/>
          <p:nvPr/>
        </p:nvSpPr>
        <p:spPr>
          <a:xfrm>
            <a:off x="443752" y="8227903"/>
            <a:ext cx="4128248" cy="83672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6" name="Google Shape;756;p40"/>
          <p:cNvSpPr/>
          <p:nvPr/>
        </p:nvSpPr>
        <p:spPr>
          <a:xfrm>
            <a:off x="2438400" y="4458570"/>
            <a:ext cx="762000" cy="137331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7" name="Google Shape;757;p40"/>
          <p:cNvSpPr/>
          <p:nvPr/>
        </p:nvSpPr>
        <p:spPr>
          <a:xfrm>
            <a:off x="6210300" y="4415698"/>
            <a:ext cx="1143000" cy="17007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8" name="Google Shape;758;p40"/>
          <p:cNvSpPr/>
          <p:nvPr/>
        </p:nvSpPr>
        <p:spPr>
          <a:xfrm>
            <a:off x="6210300" y="4644280"/>
            <a:ext cx="990600" cy="18583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9" name="Google Shape;759;p40"/>
          <p:cNvSpPr/>
          <p:nvPr/>
        </p:nvSpPr>
        <p:spPr>
          <a:xfrm>
            <a:off x="2438400" y="4695642"/>
            <a:ext cx="381000" cy="9161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0" name="Google Shape;760;p40"/>
          <p:cNvSpPr/>
          <p:nvPr/>
        </p:nvSpPr>
        <p:spPr>
          <a:xfrm>
            <a:off x="10744200" y="6172672"/>
            <a:ext cx="14478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1" name="Google Shape;761;p40"/>
          <p:cNvSpPr/>
          <p:nvPr/>
        </p:nvSpPr>
        <p:spPr>
          <a:xfrm>
            <a:off x="2028060" y="6195691"/>
            <a:ext cx="39624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2" name="Google Shape;762;p40"/>
          <p:cNvSpPr/>
          <p:nvPr/>
        </p:nvSpPr>
        <p:spPr>
          <a:xfrm>
            <a:off x="9296400" y="7000022"/>
            <a:ext cx="9906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3" name="Google Shape;763;p40"/>
          <p:cNvSpPr/>
          <p:nvPr/>
        </p:nvSpPr>
        <p:spPr>
          <a:xfrm>
            <a:off x="6934200" y="7000022"/>
            <a:ext cx="5334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4" name="Google Shape;764;p40"/>
          <p:cNvSpPr/>
          <p:nvPr/>
        </p:nvSpPr>
        <p:spPr>
          <a:xfrm>
            <a:off x="15849600" y="6172673"/>
            <a:ext cx="9144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5" name="Google Shape;765;p40"/>
          <p:cNvSpPr/>
          <p:nvPr/>
        </p:nvSpPr>
        <p:spPr>
          <a:xfrm>
            <a:off x="13868400" y="6172673"/>
            <a:ext cx="3048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6" name="Google Shape;766;p40"/>
          <p:cNvSpPr/>
          <p:nvPr/>
        </p:nvSpPr>
        <p:spPr>
          <a:xfrm>
            <a:off x="2001621" y="2474837"/>
            <a:ext cx="13716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21B7F7B-3563-CBE1-133C-87B95C4338BA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7B36DEE-D9FD-9F8B-56B4-4B248463EE80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9" name="Google Shape;749;p40"/>
          <p:cNvSpPr txBox="1">
            <a:spLocks noGrp="1"/>
          </p:cNvSpPr>
          <p:nvPr>
            <p:ph type="title"/>
          </p:nvPr>
        </p:nvSpPr>
        <p:spPr>
          <a:xfrm>
            <a:off x="1442799" y="155535"/>
            <a:ext cx="1509606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endParaRPr sz="5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4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1"/>
          <p:cNvSpPr txBox="1">
            <a:spLocks noGrp="1"/>
          </p:cNvSpPr>
          <p:nvPr>
            <p:ph type="title"/>
          </p:nvPr>
        </p:nvSpPr>
        <p:spPr>
          <a:xfrm>
            <a:off x="327711" y="579926"/>
            <a:ext cx="15096065" cy="167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br>
              <a:rPr lang="pt-BR" sz="5400" b="1"/>
            </a:br>
            <a:endParaRPr b="1"/>
          </a:p>
        </p:txBody>
      </p:sp>
      <p:sp>
        <p:nvSpPr>
          <p:cNvPr id="774" name="Google Shape;774;p41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75" name="Google Shape;775;p41"/>
          <p:cNvSpPr txBox="1"/>
          <p:nvPr/>
        </p:nvSpPr>
        <p:spPr>
          <a:xfrm>
            <a:off x="296335" y="1710059"/>
            <a:ext cx="10744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PRESTAÇÃO DE CONTAS - SISTEMA SIGPC</a:t>
            </a:r>
            <a:endParaRPr/>
          </a:p>
        </p:txBody>
      </p:sp>
      <p:pic>
        <p:nvPicPr>
          <p:cNvPr id="776" name="Google Shape;776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2596154"/>
            <a:ext cx="10210799" cy="628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28371" y="2630332"/>
            <a:ext cx="7507228" cy="4646768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41"/>
          <p:cNvSpPr/>
          <p:nvPr/>
        </p:nvSpPr>
        <p:spPr>
          <a:xfrm>
            <a:off x="152400" y="5524500"/>
            <a:ext cx="1371600" cy="22859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79" name="Google Shape;779;p41"/>
          <p:cNvSpPr/>
          <p:nvPr/>
        </p:nvSpPr>
        <p:spPr>
          <a:xfrm>
            <a:off x="2133600" y="8183823"/>
            <a:ext cx="4343400" cy="23627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80" name="Google Shape;780;p41"/>
          <p:cNvSpPr/>
          <p:nvPr/>
        </p:nvSpPr>
        <p:spPr>
          <a:xfrm>
            <a:off x="2133600" y="8572500"/>
            <a:ext cx="4343400" cy="23627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81" name="Google Shape;781;p4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2" name="Google Shape;782;p41"/>
          <p:cNvPicPr preferRelativeResize="0"/>
          <p:nvPr/>
        </p:nvPicPr>
        <p:blipFill>
          <a:blip r:embed="rId6">
            <a:alphaModFix/>
          </a:blip>
          <a:srcRect/>
          <a:stretch/>
        </p:blipFill>
        <p:spPr>
          <a:xfrm>
            <a:off x="12817325" y="9334420"/>
            <a:ext cx="4172834" cy="52277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A54143A-F269-48B4-BC90-0A6E8DB5E44B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AF12309-7EF5-92F3-AC1E-68404BB2312C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42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42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2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792" name="Google Shape;792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140" y="1177135"/>
            <a:ext cx="17428108" cy="793273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2"/>
          <p:cNvSpPr/>
          <p:nvPr/>
        </p:nvSpPr>
        <p:spPr>
          <a:xfrm rot="10800000" flipH="1">
            <a:off x="1387903" y="8836855"/>
            <a:ext cx="22098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4" name="Google Shape;794;p42"/>
          <p:cNvSpPr/>
          <p:nvPr/>
        </p:nvSpPr>
        <p:spPr>
          <a:xfrm>
            <a:off x="3597703" y="8836855"/>
            <a:ext cx="22098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5" name="Google Shape;795;p42"/>
          <p:cNvSpPr/>
          <p:nvPr/>
        </p:nvSpPr>
        <p:spPr>
          <a:xfrm>
            <a:off x="5821358" y="8836854"/>
            <a:ext cx="9571042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6" name="Google Shape;796;p42"/>
          <p:cNvSpPr/>
          <p:nvPr/>
        </p:nvSpPr>
        <p:spPr>
          <a:xfrm>
            <a:off x="549703" y="8836856"/>
            <a:ext cx="8382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pic>
        <p:nvPicPr>
          <p:cNvPr id="790" name="Google Shape;790;p42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80922"/>
            <a:ext cx="4088428" cy="51219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9C23788-19E8-6446-A5C0-FE706F1B4006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FCC85D2-7B51-B469-A0F2-AB1702243B66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8" name="Google Shape;788;p42"/>
          <p:cNvSpPr txBox="1">
            <a:spLocks noGrp="1"/>
          </p:cNvSpPr>
          <p:nvPr>
            <p:ph type="title"/>
          </p:nvPr>
        </p:nvSpPr>
        <p:spPr>
          <a:xfrm>
            <a:off x="549703" y="151475"/>
            <a:ext cx="171514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4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4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43"/>
          <p:cNvSpPr txBox="1">
            <a:spLocks noGrp="1"/>
          </p:cNvSpPr>
          <p:nvPr>
            <p:ph type="title"/>
          </p:nvPr>
        </p:nvSpPr>
        <p:spPr>
          <a:xfrm>
            <a:off x="304800" y="242596"/>
            <a:ext cx="177823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4000" b="1" dirty="0"/>
          </a:p>
        </p:txBody>
      </p:sp>
      <p:sp>
        <p:nvSpPr>
          <p:cNvPr id="803" name="Google Shape;803;p43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804" name="Google Shape;80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1181100"/>
            <a:ext cx="8218145" cy="7430537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43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6" name="Google Shape;806;p43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12817325" y="9386681"/>
            <a:ext cx="3708600" cy="4646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07" name="Google Shape;807;p43"/>
          <p:cNvSpPr/>
          <p:nvPr/>
        </p:nvSpPr>
        <p:spPr>
          <a:xfrm>
            <a:off x="5794867" y="8243381"/>
            <a:ext cx="9144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08" name="Google Shape;808;p43"/>
          <p:cNvSpPr/>
          <p:nvPr/>
        </p:nvSpPr>
        <p:spPr>
          <a:xfrm>
            <a:off x="5871632" y="6856818"/>
            <a:ext cx="4343400" cy="21305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09" name="Google Shape;809;p43"/>
          <p:cNvSpPr/>
          <p:nvPr/>
        </p:nvSpPr>
        <p:spPr>
          <a:xfrm>
            <a:off x="6099667" y="3009046"/>
            <a:ext cx="18288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10" name="Google Shape;810;p43"/>
          <p:cNvSpPr/>
          <p:nvPr/>
        </p:nvSpPr>
        <p:spPr>
          <a:xfrm>
            <a:off x="5794867" y="7510780"/>
            <a:ext cx="2133600" cy="21305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C19F7F-567D-B886-4379-FFCA84AC79B7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29786B8-7545-BF57-EC4E-5485ABA4889C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" y="0"/>
            <a:ext cx="18277956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2" name="Google Shape;822;p45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817325" y="9372601"/>
            <a:ext cx="4229105" cy="52982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23" name="Google Shape;823;p45"/>
          <p:cNvSpPr/>
          <p:nvPr/>
        </p:nvSpPr>
        <p:spPr>
          <a:xfrm>
            <a:off x="8965" y="190501"/>
            <a:ext cx="18279035" cy="899159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pt-BR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                                                                           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45"/>
          <p:cNvSpPr txBox="1"/>
          <p:nvPr/>
        </p:nvSpPr>
        <p:spPr>
          <a:xfrm>
            <a:off x="11981119" y="8368586"/>
            <a:ext cx="312801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fndeoﬁcial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5" name="Google Shape;825;p45"/>
          <p:cNvSpPr txBox="1"/>
          <p:nvPr/>
        </p:nvSpPr>
        <p:spPr>
          <a:xfrm>
            <a:off x="11372077" y="4907616"/>
            <a:ext cx="436245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fnde.educação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6" name="Google Shape;826;p45"/>
          <p:cNvSpPr txBox="1"/>
          <p:nvPr/>
        </p:nvSpPr>
        <p:spPr>
          <a:xfrm>
            <a:off x="3551026" y="4941858"/>
            <a:ext cx="3770628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@fnde.oﬁcial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7" name="Google Shape;827;p45"/>
          <p:cNvSpPr txBox="1"/>
          <p:nvPr/>
        </p:nvSpPr>
        <p:spPr>
          <a:xfrm>
            <a:off x="2568520" y="8368586"/>
            <a:ext cx="577088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Youtube: /fndemec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828" name="Google Shape;828;p45" descr="Logotipo, Ícone&#10;&#10;O conteúdo gerado por IA pode estar incorreto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01316" y="3196502"/>
            <a:ext cx="1671320" cy="167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5" descr="Logotipo, Ícone&#10;&#10;O conteúdo gerado por IA pode estar incorreto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33049" y="6375594"/>
            <a:ext cx="2207854" cy="220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5" descr="Forma&#10;&#10;O conteúdo gerado por IA pode estar incorreto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571849" y="6465309"/>
            <a:ext cx="1828005" cy="182800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831" name="Google Shape;831;p45" descr="Ícone&#10;&#10;O conteúdo gerado por IA pode estar incorreto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571912" y="2682989"/>
            <a:ext cx="1962779" cy="196277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45"/>
          <p:cNvSpPr txBox="1">
            <a:spLocks noGrp="1"/>
          </p:cNvSpPr>
          <p:nvPr>
            <p:ph type="title"/>
          </p:nvPr>
        </p:nvSpPr>
        <p:spPr>
          <a:xfrm>
            <a:off x="1852829" y="420278"/>
            <a:ext cx="9220200" cy="118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ctr" anchorCtr="0">
            <a:spAutoFit/>
          </a:bodyPr>
          <a:lstStyle/>
          <a:p>
            <a:pPr marL="0" lvl="0" indent="0" algn="just" rtl="0">
              <a:lnSpc>
                <a:spcPct val="1469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</a:pPr>
            <a:r>
              <a:rPr lang="pt-B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REDES SOCIAIS</a:t>
            </a:r>
            <a:endParaRPr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73A4E5-1F15-62A4-2F10-F1ADEF08C1D2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E7082EF-1622-9A8D-325D-A584AF00DBFA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46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610686"/>
            <a:ext cx="19354800" cy="1088707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46"/>
          <p:cNvSpPr txBox="1"/>
          <p:nvPr/>
        </p:nvSpPr>
        <p:spPr>
          <a:xfrm>
            <a:off x="368490" y="-723900"/>
            <a:ext cx="9409544" cy="408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CECAMPES</a:t>
            </a:r>
            <a:r>
              <a:rPr lang="pt-BR" sz="4800" b="1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CENTROS COLABORADORES DE APOIO AO MONITORAMENTO E À GESTÃO DE PROGRAMAS EDUCACIONAIS</a:t>
            </a:r>
            <a:endParaRPr dirty="0"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46"/>
          <p:cNvSpPr txBox="1"/>
          <p:nvPr/>
        </p:nvSpPr>
        <p:spPr>
          <a:xfrm>
            <a:off x="6105817" y="6121081"/>
            <a:ext cx="3505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CECAMPE NORTE</a:t>
            </a:r>
            <a:endParaRPr/>
          </a:p>
        </p:txBody>
      </p:sp>
      <p:sp>
        <p:nvSpPr>
          <p:cNvPr id="841" name="Google Shape;841;p46"/>
          <p:cNvSpPr txBox="1"/>
          <p:nvPr/>
        </p:nvSpPr>
        <p:spPr>
          <a:xfrm>
            <a:off x="103955" y="2688609"/>
            <a:ext cx="10131866" cy="504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NORTE: </a:t>
            </a:r>
            <a:r>
              <a:rPr lang="pt-BR" sz="260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https://cecampenorte.ufpa.br/</a:t>
            </a:r>
            <a:endParaRPr sz="2600" b="1" i="0" dirty="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NORDESTE: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https://www.cecampe.ufpb.br/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CENTRO OESTE</a:t>
            </a:r>
            <a:r>
              <a:rPr lang="pt-BR" sz="26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</a:rPr>
              <a:t>https://cecampemonitoramentoco.org/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0" i="0" u="sng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SUDESTE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http://www.proexc.ufu.br/cecampesudeste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SUL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https://www.ufrgs.br/cecampe-sul/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842" name="Google Shape;842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36413" y="1638300"/>
            <a:ext cx="6366484" cy="535418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6"/>
          <p:cNvSpPr/>
          <p:nvPr/>
        </p:nvSpPr>
        <p:spPr>
          <a:xfrm>
            <a:off x="12425075" y="8846700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4" name="Google Shape;844;p46"/>
          <p:cNvPicPr preferRelativeResize="0"/>
          <p:nvPr/>
        </p:nvPicPr>
        <p:blipFill>
          <a:blip r:embed="rId9">
            <a:alphaModFix/>
          </a:blip>
          <a:srcRect/>
          <a:stretch/>
        </p:blipFill>
        <p:spPr>
          <a:xfrm>
            <a:off x="12425075" y="9241475"/>
            <a:ext cx="4106736" cy="51448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47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194" y="17804"/>
            <a:ext cx="18256348" cy="10269196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47"/>
          <p:cNvSpPr txBox="1"/>
          <p:nvPr/>
        </p:nvSpPr>
        <p:spPr>
          <a:xfrm>
            <a:off x="-2683213" y="650247"/>
            <a:ext cx="15254178" cy="174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56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SITE PDDE</a:t>
            </a:r>
            <a:endParaRPr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2" name="Google Shape;852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564" y="2347645"/>
            <a:ext cx="8801353" cy="5314268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47"/>
          <p:cNvSpPr txBox="1"/>
          <p:nvPr/>
        </p:nvSpPr>
        <p:spPr>
          <a:xfrm flipH="1">
            <a:off x="2057400" y="8158982"/>
            <a:ext cx="55626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 </a:t>
            </a:r>
            <a:r>
              <a:rPr lang="pt-BR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https://www.gov.br/fnde/pt-br/acesso-a-informacao/acoes-e-programas/programas/pdde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7"/>
          <p:cNvSpPr txBox="1"/>
          <p:nvPr/>
        </p:nvSpPr>
        <p:spPr>
          <a:xfrm>
            <a:off x="8691158" y="1804035"/>
            <a:ext cx="955899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6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pic>
        <p:nvPicPr>
          <p:cNvPr id="855" name="Google Shape;855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44200" y="2199225"/>
            <a:ext cx="5655469" cy="5655469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47"/>
          <p:cNvSpPr/>
          <p:nvPr/>
        </p:nvSpPr>
        <p:spPr>
          <a:xfrm>
            <a:off x="11691200" y="8897300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7" name="Google Shape;857;p47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11705268" y="9307263"/>
            <a:ext cx="4078683" cy="5109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48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975"/>
            <a:ext cx="18302178" cy="10294975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48"/>
          <p:cNvSpPr txBox="1"/>
          <p:nvPr/>
        </p:nvSpPr>
        <p:spPr>
          <a:xfrm>
            <a:off x="-3124200" y="453500"/>
            <a:ext cx="15254178" cy="174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56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INFO</a:t>
            </a:r>
            <a:endParaRPr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48"/>
          <p:cNvSpPr txBox="1"/>
          <p:nvPr/>
        </p:nvSpPr>
        <p:spPr>
          <a:xfrm>
            <a:off x="8685649" y="1797214"/>
            <a:ext cx="953690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sp>
        <p:nvSpPr>
          <p:cNvPr id="865" name="Google Shape;865;p48"/>
          <p:cNvSpPr txBox="1"/>
          <p:nvPr/>
        </p:nvSpPr>
        <p:spPr>
          <a:xfrm>
            <a:off x="128574" y="7477544"/>
            <a:ext cx="109037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 </a:t>
            </a:r>
            <a:r>
              <a:rPr lang="pt-BR" sz="2000" b="0" i="0" u="sng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https://www.fnde.gov.br/pddeinfo/pddeinfo/escola/consultar</a:t>
            </a:r>
            <a:endParaRPr sz="2000"/>
          </a:p>
        </p:txBody>
      </p:sp>
      <p:pic>
        <p:nvPicPr>
          <p:cNvPr id="866" name="Google Shape;866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485" y="2443571"/>
            <a:ext cx="9011888" cy="478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62727" y="2153195"/>
            <a:ext cx="5741096" cy="5741096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48"/>
          <p:cNvSpPr/>
          <p:nvPr/>
        </p:nvSpPr>
        <p:spPr>
          <a:xfrm>
            <a:off x="11741800" y="893527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9" name="Google Shape;869;p48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11741800" y="9265341"/>
            <a:ext cx="4311709" cy="54016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49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49"/>
          <p:cNvSpPr txBox="1"/>
          <p:nvPr/>
        </p:nvSpPr>
        <p:spPr>
          <a:xfrm>
            <a:off x="245659" y="386777"/>
            <a:ext cx="9279342" cy="760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PROTOCOLO DIGITAL</a:t>
            </a:r>
            <a:endParaRPr sz="1050" dirty="0"/>
          </a:p>
        </p:txBody>
      </p:sp>
      <p:sp>
        <p:nvSpPr>
          <p:cNvPr id="876" name="Google Shape;876;p49"/>
          <p:cNvSpPr txBox="1"/>
          <p:nvPr/>
        </p:nvSpPr>
        <p:spPr>
          <a:xfrm>
            <a:off x="8751094" y="1835907"/>
            <a:ext cx="953690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6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sp>
        <p:nvSpPr>
          <p:cNvPr id="877" name="Google Shape;877;p49"/>
          <p:cNvSpPr txBox="1"/>
          <p:nvPr/>
        </p:nvSpPr>
        <p:spPr>
          <a:xfrm>
            <a:off x="0" y="7147211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 </a:t>
            </a:r>
            <a:r>
              <a:rPr lang="pt-BR" sz="1800" b="0" i="0" u="sng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https://www.gov.br/pt-br/servicos/protocolar-documentos-junto-ao-fnde </a:t>
            </a:r>
            <a:endParaRPr sz="1800"/>
          </a:p>
        </p:txBody>
      </p:sp>
      <p:pic>
        <p:nvPicPr>
          <p:cNvPr id="878" name="Google Shape;878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20400" y="2207763"/>
            <a:ext cx="5601186" cy="56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659" y="1648846"/>
            <a:ext cx="8392236" cy="499636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49"/>
          <p:cNvSpPr/>
          <p:nvPr/>
        </p:nvSpPr>
        <p:spPr>
          <a:xfrm>
            <a:off x="11741800" y="893527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1" name="Google Shape;881;p49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11741801" y="9284418"/>
            <a:ext cx="4239098" cy="53107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50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50"/>
          <p:cNvSpPr txBox="1"/>
          <p:nvPr/>
        </p:nvSpPr>
        <p:spPr>
          <a:xfrm>
            <a:off x="4851779" y="510932"/>
            <a:ext cx="9340050" cy="161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83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GUIAS DO PDDE</a:t>
            </a:r>
            <a:endParaRPr b="1" dirty="0"/>
          </a:p>
        </p:txBody>
      </p:sp>
      <p:pic>
        <p:nvPicPr>
          <p:cNvPr id="888" name="Google Shape;888;p5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" y="2574383"/>
            <a:ext cx="4717873" cy="636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0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05600" y="3013192"/>
            <a:ext cx="4509806" cy="57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106400" y="2926235"/>
            <a:ext cx="4617870" cy="5928027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5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2" name="Google Shape;892;p50"/>
          <p:cNvPicPr preferRelativeResize="0"/>
          <p:nvPr/>
        </p:nvPicPr>
        <p:blipFill>
          <a:blip r:embed="rId10">
            <a:alphaModFix/>
          </a:blip>
          <a:srcRect/>
          <a:stretch/>
        </p:blipFill>
        <p:spPr>
          <a:xfrm>
            <a:off x="11896556" y="9432652"/>
            <a:ext cx="4562410" cy="574288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3492E62-79DB-10F7-E668-34103F74C55B}"/>
              </a:ext>
            </a:extLst>
          </p:cNvPr>
          <p:cNvSpPr/>
          <p:nvPr/>
        </p:nvSpPr>
        <p:spPr>
          <a:xfrm>
            <a:off x="14276001" y="3404382"/>
            <a:ext cx="2461846" cy="689316"/>
          </a:xfrm>
          <a:prstGeom prst="rect">
            <a:avLst/>
          </a:prstGeom>
          <a:solidFill>
            <a:srgbClr val="013A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5A62F18-77B3-E415-A97D-E991A6BCD16D}"/>
              </a:ext>
            </a:extLst>
          </p:cNvPr>
          <p:cNvSpPr/>
          <p:nvPr/>
        </p:nvSpPr>
        <p:spPr>
          <a:xfrm>
            <a:off x="0" y="0"/>
            <a:ext cx="18491200" cy="689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7" name="Google Shape;897;p5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51"/>
          <p:cNvSpPr txBox="1"/>
          <p:nvPr/>
        </p:nvSpPr>
        <p:spPr>
          <a:xfrm>
            <a:off x="14277904" y="4191039"/>
            <a:ext cx="43173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1F497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u="sng" dirty="0">
                <a:solidFill>
                  <a:srgbClr val="1F49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pdde@fnde.gov.br</a:t>
            </a:r>
            <a:endParaRPr sz="3600" dirty="0">
              <a:solidFill>
                <a:srgbClr val="1F497D"/>
              </a:solidFill>
            </a:endParaRPr>
          </a:p>
        </p:txBody>
      </p:sp>
      <p:sp>
        <p:nvSpPr>
          <p:cNvPr id="900" name="Google Shape;900;p51"/>
          <p:cNvSpPr txBox="1"/>
          <p:nvPr/>
        </p:nvSpPr>
        <p:spPr>
          <a:xfrm>
            <a:off x="14401800" y="5568699"/>
            <a:ext cx="5486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u="sng">
                <a:solidFill>
                  <a:srgbClr val="1F49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www.fnde.gov.br</a:t>
            </a:r>
            <a:endParaRPr sz="3600" u="sng">
              <a:solidFill>
                <a:srgbClr val="1F497D"/>
              </a:solidFill>
            </a:endParaRPr>
          </a:p>
        </p:txBody>
      </p:sp>
      <p:pic>
        <p:nvPicPr>
          <p:cNvPr id="901" name="Google Shape;901;p51" descr="E-mail com preenchimento sóli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15771" y="4470588"/>
            <a:ext cx="920780" cy="92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1" descr="Educação na (trans)formação para as relações étnico-sociais - Revista  Brasileira de Educação Básic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681897">
            <a:off x="15302934" y="1709239"/>
            <a:ext cx="2112662" cy="201363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51"/>
          <p:cNvSpPr txBox="1"/>
          <p:nvPr/>
        </p:nvSpPr>
        <p:spPr>
          <a:xfrm>
            <a:off x="-127194" y="1930920"/>
            <a:ext cx="13010198" cy="858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ANDERSON WILSON SAMPAIO SANTOS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Diretor de Ações Educacionais  - DIRAE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FERNANDA LUCENA RIBEIRO VILELA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Geral do PDDE – CGPDDE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AMANDA VARGAS MAIA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de Planejamento, Adesão e Execução do PDDE -   CODDE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JULIANA RAMIRO DE AMORIM OLIVEIRA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 da Divisão de Ações Integradas – DAINT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CAMILA MARINHO SILVA SOUSA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da Divisão do PDDE - DPDDE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HILDA SOUZA PEREIRA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de Assistência,  Monitoramento e Avaliação do PDDE  - COAMA 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CINARA GOMES DE ARAÚJO LOBO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da Divisão de Monitoramento e Avaliação do PDDE – DIMAP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51"/>
          <p:cNvSpPr/>
          <p:nvPr/>
        </p:nvSpPr>
        <p:spPr>
          <a:xfrm>
            <a:off x="12803100" y="894792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5" name="Google Shape;905;p51"/>
          <p:cNvPicPr preferRelativeResize="0"/>
          <p:nvPr/>
        </p:nvPicPr>
        <p:blipFill>
          <a:blip r:embed="rId8">
            <a:alphaModFix/>
          </a:blip>
          <a:srcRect/>
          <a:stretch/>
        </p:blipFill>
        <p:spPr>
          <a:xfrm>
            <a:off x="12831236" y="9338205"/>
            <a:ext cx="4347689" cy="54467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B8C4A18-74AA-8F16-4C2B-6DF59066C21F}"/>
              </a:ext>
            </a:extLst>
          </p:cNvPr>
          <p:cNvSpPr/>
          <p:nvPr/>
        </p:nvSpPr>
        <p:spPr>
          <a:xfrm>
            <a:off x="0" y="0"/>
            <a:ext cx="18491200" cy="31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08658EB-DD27-5A0B-9E71-BCDCC8333C1A}"/>
              </a:ext>
            </a:extLst>
          </p:cNvPr>
          <p:cNvSpPr/>
          <p:nvPr/>
        </p:nvSpPr>
        <p:spPr>
          <a:xfrm>
            <a:off x="0" y="10004797"/>
            <a:ext cx="18491200" cy="32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8" name="Google Shape;898;p51"/>
          <p:cNvSpPr txBox="1"/>
          <p:nvPr/>
        </p:nvSpPr>
        <p:spPr>
          <a:xfrm>
            <a:off x="3040854" y="131722"/>
            <a:ext cx="12206291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EQUIPE  PDDE</a:t>
            </a:r>
            <a:endParaRPr sz="8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52"/>
          <p:cNvSpPr txBox="1"/>
          <p:nvPr/>
        </p:nvSpPr>
        <p:spPr>
          <a:xfrm>
            <a:off x="9146274" y="4194071"/>
            <a:ext cx="5973445" cy="127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771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5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 OV E R N O	F E D E R A L</a:t>
            </a:r>
            <a:endParaRPr sz="205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935"/>
              </a:spcBef>
              <a:spcAft>
                <a:spcPts val="0"/>
              </a:spcAft>
              <a:buNone/>
            </a:pPr>
            <a:endParaRPr sz="2050">
              <a:latin typeface="Arial Black"/>
              <a:ea typeface="Arial Black"/>
              <a:cs typeface="Arial Black"/>
              <a:sym typeface="Arial Black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EDUCAÇAO</a:t>
            </a:r>
            <a:endParaRPr sz="21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2"/>
          <p:cNvSpPr txBox="1"/>
          <p:nvPr/>
        </p:nvSpPr>
        <p:spPr>
          <a:xfrm>
            <a:off x="11908293" y="5738695"/>
            <a:ext cx="761365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 N I Ã 0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52"/>
          <p:cNvSpPr txBox="1"/>
          <p:nvPr/>
        </p:nvSpPr>
        <p:spPr>
          <a:xfrm>
            <a:off x="12822593" y="5738695"/>
            <a:ext cx="2248535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	R E C 0 N S T R U Ç A 0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3" name="Google Shape;91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131"/>
            <a:ext cx="18288000" cy="10322131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52"/>
          <p:cNvSpPr/>
          <p:nvPr/>
        </p:nvSpPr>
        <p:spPr>
          <a:xfrm>
            <a:off x="2561600" y="3815950"/>
            <a:ext cx="13222500" cy="2505300"/>
          </a:xfrm>
          <a:prstGeom prst="rect">
            <a:avLst/>
          </a:prstGeom>
          <a:solidFill>
            <a:srgbClr val="0129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5" name="Google Shape;915;p52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3407594" y="4421430"/>
            <a:ext cx="11472800" cy="1444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 2013 - 2022">
  <a:themeElements>
    <a:clrScheme name="Tema do Office 2013 -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1836</Words>
  <Application>Microsoft Office PowerPoint</Application>
  <PresentationFormat>Personalizar</PresentationFormat>
  <Paragraphs>260</Paragraphs>
  <Slides>51</Slides>
  <Notes>51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51</vt:i4>
      </vt:variant>
    </vt:vector>
  </HeadingPairs>
  <TitlesOfParts>
    <vt:vector size="53" baseType="lpstr">
      <vt:lpstr>Office Theme</vt:lpstr>
      <vt:lpstr>Tema do Office 2013 - 2022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RESOLVER AS PENDÊNCIAS QUE IMPEDEM OS PAGAMENTOS DO PDDE E AÇÕES INTEGRADAS?</vt:lpstr>
      <vt:lpstr>Apresentação do PowerPoint</vt:lpstr>
      <vt:lpstr>ESCOLA SEM UEX</vt:lpstr>
      <vt:lpstr>Apresentação do PowerPoint</vt:lpstr>
      <vt:lpstr>Apresentação do PowerPoint</vt:lpstr>
      <vt:lpstr>Apresentação do PowerPoint</vt:lpstr>
      <vt:lpstr>Apresentação do PowerPoint</vt:lpstr>
      <vt:lpstr>MANDATO DO DIRIGENTE VENCIDO</vt:lpstr>
      <vt:lpstr>Apresentação do PowerPoint</vt:lpstr>
      <vt:lpstr>UEX SEM CONTA CORRENTE ATIVA</vt:lpstr>
      <vt:lpstr>UEX COM AGÊNCIA INVÁLIDA </vt:lpstr>
      <vt:lpstr>INADIMPLÊNCIA COM PRESTAÇÃO DE CONTAS:</vt:lpstr>
      <vt:lpstr>INADIMPLÊNCIA COM PRESTAÇÃO DE CONTAS:</vt:lpstr>
      <vt:lpstr>INADIMPLÊNCIA COM PRESTAÇÃO DE CONTAS:</vt:lpstr>
      <vt:lpstr>CNPJ IRREGULAR NA RECEITA FEDERAL</vt:lpstr>
      <vt:lpstr>COMO VERIFICAR PENDÊNCIAS:</vt:lpstr>
      <vt:lpstr>COMO VERIFICAR PENDÊNCIAS: </vt:lpstr>
      <vt:lpstr>COMO VERIFICAR PENDÊNCIAS </vt:lpstr>
      <vt:lpstr>COMO VERIFICAR PENDÊNCIAS</vt:lpstr>
      <vt:lpstr>COMO VERIFICAR PENDÊNCIAS </vt:lpstr>
      <vt:lpstr>CNPJ IRREGULAR NA RECEITA FEDERAL</vt:lpstr>
      <vt:lpstr>CNPJ IRREGULAR NA RECEITA FEDERAL</vt:lpstr>
      <vt:lpstr>Apresentação do PowerPoint</vt:lpstr>
      <vt:lpstr>REDES SOCIAIS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Karine Bandeira</dc:creator>
  <cp:lastModifiedBy>ANA FLAVIA FONSECA MONTEIRO</cp:lastModifiedBy>
  <cp:revision>6</cp:revision>
  <dcterms:created xsi:type="dcterms:W3CDTF">2025-05-05T13:27:11Z</dcterms:created>
  <dcterms:modified xsi:type="dcterms:W3CDTF">2026-07-15T11:28:16Z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2025-04-29T00:00:00Z</vt:filetime>
  </property>
  <property fmtid="{D5CDD505-2E9C-101B-9397-08002B2CF9AE}" pid="3" name="Creator">
    <vt:lpwstr>Acrobat Pro 25.1.20438</vt:lpwstr>
  </property>
  <property fmtid="{D5CDD505-2E9C-101B-9397-08002B2CF9AE}" pid="4" name="LastSaved">
    <vt:filetime>2025-05-05T00:00:00Z</vt:filetime>
  </property>
  <property fmtid="{D5CDD505-2E9C-101B-9397-08002B2CF9AE}" pid="5" name="Producer">
    <vt:lpwstr>iLovePDF</vt:lpwstr>
  </property>
  <property fmtid="{D5CDD505-2E9C-101B-9397-08002B2CF9AE}" pid="6" name="ContentTypeId">
    <vt:lpwstr>0x010100460A061CAF66B240A82FF06587D4D70C</vt:lpwstr>
  </property>
</Properties>
</file>