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72" r:id="rId10"/>
    <p:sldId id="274" r:id="rId11"/>
    <p:sldId id="273" r:id="rId12"/>
    <p:sldId id="267" r:id="rId13"/>
    <p:sldId id="268" r:id="rId14"/>
    <p:sldId id="269" r:id="rId15"/>
    <p:sldId id="280" r:id="rId16"/>
    <p:sldId id="279" r:id="rId17"/>
    <p:sldId id="278" r:id="rId18"/>
    <p:sldId id="277" r:id="rId19"/>
    <p:sldId id="276" r:id="rId20"/>
    <p:sldId id="283" r:id="rId21"/>
    <p:sldId id="289" r:id="rId22"/>
    <p:sldId id="290" r:id="rId23"/>
    <p:sldId id="284" r:id="rId24"/>
    <p:sldId id="282" r:id="rId25"/>
    <p:sldId id="281" r:id="rId26"/>
    <p:sldId id="288" r:id="rId27"/>
    <p:sldId id="287" r:id="rId28"/>
    <p:sldId id="286" r:id="rId29"/>
    <p:sldId id="285" r:id="rId30"/>
    <p:sldId id="275" r:id="rId31"/>
    <p:sldId id="270" r:id="rId32"/>
    <p:sldId id="271" r:id="rId33"/>
    <p:sldId id="265" r:id="rId34"/>
    <p:sldId id="299" r:id="rId35"/>
    <p:sldId id="298" r:id="rId36"/>
    <p:sldId id="297" r:id="rId37"/>
    <p:sldId id="296" r:id="rId38"/>
    <p:sldId id="295" r:id="rId39"/>
    <p:sldId id="294" r:id="rId40"/>
    <p:sldId id="292" r:id="rId41"/>
    <p:sldId id="291" r:id="rId42"/>
    <p:sldId id="259" r:id="rId43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5T16:04:59.8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0 221,'245'-18,"-16"-1,-36 21,111-4,-175-15,-81 9,61-3,-10 14,0 3,104 22,-91-11,134 4,564-23,-778 0,0-1,-1-2,0-1,43-15,-29 8,54-7,245-46,-197 35,-103 22,19-5,0 2,0 4,1 2,64 2,-101 7,-1 2,36 10,-22-4,50 11,153 32,-75-20,-114-21,2-2,104 7,-129-16,1 2,32 7,-32-4,64 4,140 8,29 0,-50-1,-14 0,-16 1,0-1,-129-16,257-6,-226-13,-65 11,0 1,33-2,429 3,-246 7,294-3,-495 2,0 2,42 9,51 5,-69-12,1 3,101 29,-136-31,7 0,0-2,1-1,42-2,-33-1,58 9,12 12,-54-8,0-4,106 5,-133-14,1-1,0-2,-1-2,1 0,-1-3,48-15,-49 13,1 0,-1 2,1 2,59-3,-45 5,169-29,-7-3,-134 19,1 4,113-4,1090 19,-1020 15,-81-2,36 5,-30-1,179 36,-57-4,299-12,-493-39,116-5,-218 2,0 0,0-1,-1 0,1 0,-1-1,0 0,11-8,43-16,27-1,133-65,-150 61,-45 23,1 2,-1 0,2 2,-1 2,1 0,-1 2,32 2,-11-2,64-9,-12-1,0 4,122 6,-145 2,-26 3,71 12,15 1,449 36,-223-27,-261-21,121 12,74 2,561-19,-795-2,71-13,48-2,141-8,-213 15,114-22,-125 16,108-5,337 19,-355 4,-131 2,76 14,43 2,-136-16,0 3,81 20,-75-14,86 11,190 6,481 19,-781-48,430-23,-224-13,161-19,-265 43,210-12,-299 22,-1-1,41-10,-39 5,63-3,353 11,-217 1,-202-1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5T16:05:03.4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0 150,'7'-6,"1"0,0 0,0 1,1 0,-1 0,1 1,15-6,69-16,-82 23,68-11,1 3,0 3,128 6,122-12,-91-6,302 15,-282 8,540-3,-766 2,0 2,0 1,-1 1,42 15,-41-11,1-2,-1-1,66 5,-61-11,1 1,-1 2,46 11,-58-11,0-1,0 0,32-3,-33 0,-1 1,0 0,39 9,-40-3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5T16:06:46.1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34,'869'28,"-618"-17,-3 6,131 2,-172-8,-173-6,1 1,-1 1,65 24,-67-17,-18-7,1-1,0-1,0 0,0-1,1 0,27 2,279 29,26 0,306-33,-606-6,1-2,-1-2,-1-3,0-1,82-34,-98 34,1 2,1 1,59-8,102 2,-157 14,148-15,41 0,515 16,-491 17,44 2,-26-14,307-32,-354 11,230 14,-218 5,-97-4,145-20,-168 8,-46 7,0-4,102-27,-157 33,1 0,0 1,0 0,0 1,0 0,0 1,1 1,-1 0,0 0,0 2,0 0,0 0,0 1,0 1,0 0,19 9,170 73,-166-68,2-2,0-1,1-2,0-2,1-1,0-2,1-2,56 2,932-11,-805-13,-151 8,139 2,133 38,-66-4,372-19,-380-12,333 26,182-9,-679-19,0-5,-1-5,165-43,-229 45,257-67,-231 66,2 3,98-4,-61 13,170-11,-98-4,357 13,-352 22,58 2,-143-19,142 18,-185-10,19 2,-2 2,91 31,-118-31,1-1,1-2,0-2,54 2,198-14,-266-1,0-1,-1-1,0-2,50-20,-56 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5T16:06:55.0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37,'56'-7,"-8"0,784-16,-622 23,1187 1,-1141 18,8 0,-183-20,112 15,11 5,336-12,-308-10,1200 3,-1379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5T16:07:00.1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1 150,'72'-7,"-11"-1,731-20,19 30,-263 1,-362-4,207 3,-205 16,21 0,826-14,-532-7,-178-16,-54 1,152-20,34 0,335 38,-308 2,-113 17,-8 1,-258-20,270 12,534 13,-598-28,-285 3,26 2,0-3,-1-2,1-3,62-14,-55 5,0 3,0 3,1 2,73 2,79-11,-47 2,483 9,-374 6,-226-1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eixe azul e verde&#10;&#10;Descrição gerada automaticamente com confiança baixa">
            <a:extLst>
              <a:ext uri="{FF2B5EF4-FFF2-40B4-BE49-F238E27FC236}">
                <a16:creationId xmlns:a16="http://schemas.microsoft.com/office/drawing/2014/main" id="{6E6B1174-183D-E1C4-A8F6-BABFFC2C6A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705" y="-28701"/>
            <a:ext cx="14253410" cy="6915402"/>
          </a:xfrm>
          <a:prstGeom prst="rect">
            <a:avLst/>
          </a:prstGeom>
        </p:spPr>
      </p:pic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9978FC2E-F725-4BB4-096C-50B782B9C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05" y="525326"/>
            <a:ext cx="1291390" cy="5357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302212" y="1546695"/>
            <a:ext cx="7587575" cy="240553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302212" y="3952231"/>
            <a:ext cx="758757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09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01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13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FAB9DE2-1EF9-B06A-158F-191FC802A2A6}"/>
              </a:ext>
            </a:extLst>
          </p:cNvPr>
          <p:cNvSpPr/>
          <p:nvPr userDrawn="1"/>
        </p:nvSpPr>
        <p:spPr>
          <a:xfrm>
            <a:off x="8922774" y="5884606"/>
            <a:ext cx="3148781" cy="648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EDF81365-4607-F213-F886-F805DFABEF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58" y="5980470"/>
            <a:ext cx="11020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3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AA3DEA-0108-D141-3CC5-13A150809872}"/>
              </a:ext>
            </a:extLst>
          </p:cNvPr>
          <p:cNvSpPr/>
          <p:nvPr userDrawn="1"/>
        </p:nvSpPr>
        <p:spPr>
          <a:xfrm>
            <a:off x="8922774" y="5884606"/>
            <a:ext cx="3148781" cy="648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9F44C309-C4AD-AE73-77B0-4F73B0859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58" y="5980470"/>
            <a:ext cx="11020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1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5C8B8F2-E2A2-844C-7ED1-3666A0F6B2DF}"/>
              </a:ext>
            </a:extLst>
          </p:cNvPr>
          <p:cNvSpPr/>
          <p:nvPr userDrawn="1"/>
        </p:nvSpPr>
        <p:spPr>
          <a:xfrm>
            <a:off x="8922774" y="5884606"/>
            <a:ext cx="3148781" cy="648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227F0FBE-7BBA-0683-9CA3-50A26A4F14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58" y="5980470"/>
            <a:ext cx="11020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5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C53DBE8-C2AC-E503-280A-A93EC8AA0329}"/>
              </a:ext>
            </a:extLst>
          </p:cNvPr>
          <p:cNvSpPr/>
          <p:nvPr userDrawn="1"/>
        </p:nvSpPr>
        <p:spPr>
          <a:xfrm>
            <a:off x="8922774" y="5884606"/>
            <a:ext cx="3148781" cy="648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8EBFE17F-119E-1E32-5063-16BC19BCC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58" y="5980470"/>
            <a:ext cx="11020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2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5D79DCF-1751-8923-B618-2D9C86E269ED}"/>
              </a:ext>
            </a:extLst>
          </p:cNvPr>
          <p:cNvSpPr/>
          <p:nvPr userDrawn="1"/>
        </p:nvSpPr>
        <p:spPr>
          <a:xfrm>
            <a:off x="8922774" y="5884606"/>
            <a:ext cx="3148781" cy="648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1BF36BA9-6C13-A643-7F16-3989A90533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58" y="5980470"/>
            <a:ext cx="11020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2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eixe azul e verde&#10;&#10;Descrição gerada automaticamente com confiança baixa">
            <a:extLst>
              <a:ext uri="{FF2B5EF4-FFF2-40B4-BE49-F238E27FC236}">
                <a16:creationId xmlns:a16="http://schemas.microsoft.com/office/drawing/2014/main" id="{7AB97B31-E224-AB04-35B4-F41FDB1991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705" y="-28701"/>
            <a:ext cx="14253410" cy="6915402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BAB98149-AB3D-472D-9DA2-157EDD8ADF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47" y="4567704"/>
            <a:ext cx="2630906" cy="10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8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B0C5DE5-079D-2AEC-43D4-C6693C357D9E}"/>
              </a:ext>
            </a:extLst>
          </p:cNvPr>
          <p:cNvSpPr/>
          <p:nvPr userDrawn="1"/>
        </p:nvSpPr>
        <p:spPr>
          <a:xfrm>
            <a:off x="8922774" y="5884606"/>
            <a:ext cx="3148781" cy="648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33B6B7CD-C7FB-3ED5-CD19-F2B71802CA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58" y="5980470"/>
            <a:ext cx="11020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3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200" b="1" kern="1200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lang="pt-BR" sz="1600" b="1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518C-4C2E-4A85-84D1-EF9897268AC5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F1035A0-CEBB-C0BF-F8C1-8FC63F63986F}"/>
              </a:ext>
            </a:extLst>
          </p:cNvPr>
          <p:cNvSpPr/>
          <p:nvPr userDrawn="1"/>
        </p:nvSpPr>
        <p:spPr>
          <a:xfrm>
            <a:off x="8922774" y="5884606"/>
            <a:ext cx="3148781" cy="648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547376ED-3651-EE01-8FE4-34F2A8A0F0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58" y="5980470"/>
            <a:ext cx="11020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2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7518C-4C2E-4A85-84D1-EF9897268AC5}" type="datetimeFigureOut">
              <a:rPr lang="pt-BR" smtClean="0"/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58442-63F0-4EC4-BE0C-4B5C6A4CD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99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ceita.fazenda.gov.b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br.gov.cliqueescola&amp;hl=pt_BR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s.apple.com/us/app/clique-escola/id1493289558?l=pt&amp;ls=1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pdde@fnde.gov.br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nde.gov.br/pdd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02210" y="2425649"/>
            <a:ext cx="7865372" cy="2006702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latin typeface="Poetsen One" panose="020108030300000D0203" pitchFamily="2" charset="0"/>
              </a:rPr>
              <a:t>PROGRAMA DINHEIRO DIRETO NA ESCOLA</a:t>
            </a:r>
            <a:br>
              <a:rPr lang="pt-BR" sz="3600" dirty="0">
                <a:latin typeface="Poetsen One" panose="020108030300000D0203" pitchFamily="2" charset="0"/>
              </a:rPr>
            </a:br>
            <a:br>
              <a:rPr lang="pt-BR" sz="3600" dirty="0">
                <a:solidFill>
                  <a:schemeClr val="tx1"/>
                </a:solidFill>
                <a:latin typeface="Poetsen One" panose="020108030300000D0203" pitchFamily="2" charset="0"/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31E2D8E-CD7D-5D1D-7C45-33A1531D2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361" y="3958191"/>
            <a:ext cx="48672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30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6A9EDDC-281D-4034-C5FB-54B763130BC3}"/>
              </a:ext>
            </a:extLst>
          </p:cNvPr>
          <p:cNvSpPr txBox="1"/>
          <p:nvPr/>
        </p:nvSpPr>
        <p:spPr>
          <a:xfrm>
            <a:off x="704022" y="20767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de Atendimento</a:t>
            </a:r>
          </a:p>
          <a:p>
            <a:pPr lvl="0"/>
            <a:endParaRPr lang="pt-BR" sz="3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2FD2C29-7A49-D3F9-D5EB-62CCDB206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855" y="992092"/>
            <a:ext cx="5120562" cy="52978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65AE155-68EE-E991-C0CD-D42D9371BBB7}"/>
              </a:ext>
            </a:extLst>
          </p:cNvPr>
          <p:cNvSpPr txBox="1"/>
          <p:nvPr/>
        </p:nvSpPr>
        <p:spPr>
          <a:xfrm>
            <a:off x="122769" y="11899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Informe o tipo de Entidade que deseja ter acesso:</a:t>
            </a:r>
          </a:p>
        </p:txBody>
      </p:sp>
    </p:spTree>
    <p:extLst>
      <p:ext uri="{BB962C8B-B14F-4D97-AF65-F5344CB8AC3E}">
        <p14:creationId xmlns:p14="http://schemas.microsoft.com/office/powerpoint/2010/main" val="13037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30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6A9EDDC-281D-4034-C5FB-54B763130BC3}"/>
              </a:ext>
            </a:extLst>
          </p:cNvPr>
          <p:cNvSpPr txBox="1"/>
          <p:nvPr/>
        </p:nvSpPr>
        <p:spPr>
          <a:xfrm>
            <a:off x="704022" y="20767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de Atendimento</a:t>
            </a:r>
          </a:p>
          <a:p>
            <a:pPr lvl="0"/>
            <a:endParaRPr lang="pt-BR" sz="3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D846F2-EFFE-0585-D505-7C0733A05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22" y="2025584"/>
            <a:ext cx="4559353" cy="410568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016B42E-640C-A471-693D-FC0C39F3B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22" y="1655238"/>
            <a:ext cx="3889010" cy="432732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C9F7602-1E82-83D6-FB1B-03139A8BD8B1}"/>
              </a:ext>
            </a:extLst>
          </p:cNvPr>
          <p:cNvSpPr txBox="1"/>
          <p:nvPr/>
        </p:nvSpPr>
        <p:spPr>
          <a:xfrm>
            <a:off x="704022" y="1285906"/>
            <a:ext cx="49811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Perfil de </a:t>
            </a:r>
            <a:r>
              <a:rPr lang="pt-BR" dirty="0" err="1">
                <a:highlight>
                  <a:srgbClr val="FFFF00"/>
                </a:highlight>
              </a:rPr>
              <a:t>EEx</a:t>
            </a:r>
            <a:r>
              <a:rPr lang="pt-BR" dirty="0">
                <a:highlight>
                  <a:srgbClr val="FFFF00"/>
                </a:highlight>
              </a:rPr>
              <a:t> ( Secretaria Estadual de Educação e Prefeitura)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FDA81CB-7CA0-24A3-23CC-438E87F48173}"/>
              </a:ext>
            </a:extLst>
          </p:cNvPr>
          <p:cNvSpPr txBox="1"/>
          <p:nvPr/>
        </p:nvSpPr>
        <p:spPr>
          <a:xfrm>
            <a:off x="7199494" y="1175088"/>
            <a:ext cx="32299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Perfil de </a:t>
            </a:r>
            <a:r>
              <a:rPr lang="pt-BR" dirty="0" err="1">
                <a:highlight>
                  <a:srgbClr val="FFFF00"/>
                </a:highlight>
              </a:rPr>
              <a:t>UEx</a:t>
            </a:r>
            <a:r>
              <a:rPr lang="pt-BR" dirty="0">
                <a:highlight>
                  <a:srgbClr val="FFFF00"/>
                </a:highlight>
              </a:rPr>
              <a:t> ( Escola Pública)</a:t>
            </a:r>
          </a:p>
        </p:txBody>
      </p:sp>
    </p:spTree>
    <p:extLst>
      <p:ext uri="{BB962C8B-B14F-4D97-AF65-F5344CB8AC3E}">
        <p14:creationId xmlns:p14="http://schemas.microsoft.com/office/powerpoint/2010/main" val="139934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500062"/>
            <a:ext cx="10995991" cy="1325563"/>
          </a:xfrm>
        </p:spPr>
        <p:txBody>
          <a:bodyPr>
            <a:noAutofit/>
          </a:bodyPr>
          <a:lstStyle/>
          <a:p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30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6A9EDDC-281D-4034-C5FB-54B763130BC3}"/>
              </a:ext>
            </a:extLst>
          </p:cNvPr>
          <p:cNvSpPr txBox="1"/>
          <p:nvPr/>
        </p:nvSpPr>
        <p:spPr>
          <a:xfrm>
            <a:off x="704022" y="207674"/>
            <a:ext cx="6584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3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Executora Própria - </a:t>
            </a:r>
            <a:r>
              <a:rPr lang="pt-BR" sz="3200" b="1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UEx</a:t>
            </a:r>
            <a:endParaRPr lang="pt-BR" sz="3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54C472-BA3E-CA0F-DB9E-557C6784E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04" y="962728"/>
            <a:ext cx="10199585" cy="52881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B4D4723A-BD0F-E711-F477-6A757CED0879}"/>
                  </a:ext>
                </a:extLst>
              </p14:cNvPr>
              <p14:cNvContentPartPr/>
              <p14:nvPr/>
            </p14:nvContentPartPr>
            <p14:xfrm>
              <a:off x="1337963" y="2265506"/>
              <a:ext cx="9195480" cy="18684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B4D4723A-BD0F-E711-F477-6A757CED08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3963" y="2157866"/>
                <a:ext cx="930312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33EE1837-312C-2E9C-D006-06A57C400B30}"/>
                  </a:ext>
                </a:extLst>
              </p14:cNvPr>
              <p14:cNvContentPartPr/>
              <p14:nvPr/>
            </p14:nvContentPartPr>
            <p14:xfrm>
              <a:off x="688883" y="2516426"/>
              <a:ext cx="1331640" cy="5436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33EE1837-312C-2E9C-D006-06A57C400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4883" y="2408426"/>
                <a:ext cx="14392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9C5D5ADF-9FDA-D871-266B-B6268FB77F59}"/>
                  </a:ext>
                </a:extLst>
              </p14:cNvPr>
              <p14:cNvContentPartPr/>
              <p14:nvPr/>
            </p14:nvContentPartPr>
            <p14:xfrm>
              <a:off x="754763" y="5248466"/>
              <a:ext cx="6602400" cy="105480"/>
            </p14:xfrm>
          </p:contentPart>
        </mc:Choice>
        <mc:Fallback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9C5D5ADF-9FDA-D871-266B-B6268FB77F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123" y="5140826"/>
                <a:ext cx="671004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63A84D20-3C67-8BC2-4ACC-5F8368D46137}"/>
                  </a:ext>
                </a:extLst>
              </p14:cNvPr>
              <p14:cNvContentPartPr/>
              <p14:nvPr/>
            </p14:nvContentPartPr>
            <p14:xfrm>
              <a:off x="8388203" y="5512346"/>
              <a:ext cx="2087280" cy="28440"/>
            </p14:xfrm>
          </p:contentPart>
        </mc:Choice>
        <mc:Fallback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63A84D20-3C67-8BC2-4ACC-5F8368D461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34203" y="5404346"/>
                <a:ext cx="21949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EE5C2B40-FA2A-8243-7C21-08C2EE4BD46A}"/>
                  </a:ext>
                </a:extLst>
              </p14:cNvPr>
              <p14:cNvContentPartPr/>
              <p14:nvPr/>
            </p14:nvContentPartPr>
            <p14:xfrm>
              <a:off x="715163" y="5684066"/>
              <a:ext cx="4337640" cy="55080"/>
            </p14:xfrm>
          </p:contentPart>
        </mc:Choice>
        <mc:Fallback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EE5C2B40-FA2A-8243-7C21-08C2EE4BD4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1523" y="5576426"/>
                <a:ext cx="4445280" cy="2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4635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74933" y="1613245"/>
            <a:ext cx="10995991" cy="1325563"/>
          </a:xfrm>
        </p:spPr>
        <p:txBody>
          <a:bodyPr>
            <a:noAutofit/>
          </a:bodyPr>
          <a:lstStyle/>
          <a:p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30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6A9EDDC-281D-4034-C5FB-54B763130BC3}"/>
              </a:ext>
            </a:extLst>
          </p:cNvPr>
          <p:cNvSpPr txBox="1"/>
          <p:nvPr/>
        </p:nvSpPr>
        <p:spPr>
          <a:xfrm>
            <a:off x="704022" y="20767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Obrigações fiscais das </a:t>
            </a:r>
            <a:r>
              <a:rPr lang="pt-BR" sz="3200" b="1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UEx</a:t>
            </a:r>
            <a:endParaRPr lang="pt-BR" sz="3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3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8DAAF1E-A487-E4EE-A1AA-9ED447BA6575}"/>
              </a:ext>
            </a:extLst>
          </p:cNvPr>
          <p:cNvSpPr/>
          <p:nvPr/>
        </p:nvSpPr>
        <p:spPr>
          <a:xfrm>
            <a:off x="377468" y="969703"/>
            <a:ext cx="1039185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Proceder, quando da contratação de serviços de pessoas físicas para consecução das finalidades do programa sobre os quais incidirem impostos de renda, ao imediato recolhimento das parcelas correspondentes ao tributo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 a Escrituração Contábil Fiscal (ECF), na forma e prazo estabelecidos pela Secretaria da Receita Federal do Brasil do Ministério da fazenda (pela internet).</a:t>
            </a:r>
          </a:p>
          <a:p>
            <a:pPr lvl="0" algn="just"/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Apresentar as Declarações de Informações Escrituração (ECF) de Débitos e Créditos Tributários Federais (DCTF), ainda que de isenção ou negativa, nas formas e prazos estabelecidos pela Secretaria da Receita Federal do Brasil do Ministério da Fazenda, disponíveis no sítio 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www.receita.fazenda.gov.br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 a Relação Anual de Informações Sociais (RAIS), ainda que negativa, na forma e prazos estabelecidos pela Secretaria de Políticas Públicas de Emprego do Ministério do Trabalho e Emprego; e</a:t>
            </a:r>
            <a:endParaRPr lang="pt-B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pt-B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 consultas prévias e regulares ao órgão mais próximo da Fazenda Federal, Estadual, Distrital ou Municipal quanto a possível obrigatoriedade de retenção e recolhimento de valores a título de tributos incidentes sobre serviços contratados a expensas do programa, bem como para informar-se sobre outros encargos tributários, fiscais, previdenciários ou sociais a que porventura venham a estar sujeitas.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30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6A9EDDC-281D-4034-C5FB-54B763130BC3}"/>
              </a:ext>
            </a:extLst>
          </p:cNvPr>
          <p:cNvSpPr txBox="1"/>
          <p:nvPr/>
        </p:nvSpPr>
        <p:spPr>
          <a:xfrm>
            <a:off x="704022" y="9985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3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Consórcio de escolas</a:t>
            </a:r>
            <a:endParaRPr lang="pt-BR" sz="3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6D0FEF7-EE24-C460-2401-641BACB88625}"/>
              </a:ext>
            </a:extLst>
          </p:cNvPr>
          <p:cNvSpPr txBox="1"/>
          <p:nvPr/>
        </p:nvSpPr>
        <p:spPr>
          <a:xfrm>
            <a:off x="122769" y="986905"/>
            <a:ext cx="11698170" cy="5801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ct val="20000"/>
              </a:spcBef>
            </a:pPr>
            <a:r>
              <a:rPr lang="pt-BR" sz="2000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É a reunião de mais de uma escola, </a:t>
            </a:r>
            <a:r>
              <a:rPr lang="pt-BR" sz="2000" u="sng" dirty="0">
                <a:solidFill>
                  <a:srgbClr val="241F1F"/>
                </a:solidFill>
                <a:highlight>
                  <a:srgbClr val="FFFF00"/>
                </a:highlight>
                <a:latin typeface="MyriadPro-Regular"/>
                <a:ea typeface="Calibri" panose="020F0502020204030204" pitchFamily="34" charset="0"/>
                <a:cs typeface="MyriadPro-Regular"/>
              </a:rPr>
              <a:t>até cinco</a:t>
            </a:r>
            <a:r>
              <a:rPr lang="pt-BR" sz="2000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, da mesma rede de ensino, para a constituição de uma </a:t>
            </a:r>
            <a:r>
              <a:rPr lang="pt-BR" sz="2000" dirty="0" err="1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UEx</a:t>
            </a:r>
            <a:r>
              <a:rPr lang="pt-BR" sz="2000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.</a:t>
            </a:r>
            <a:endParaRPr lang="pt-BR" sz="20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ct val="20000"/>
              </a:spcBef>
            </a:pPr>
            <a:endParaRPr lang="pt-BR" sz="20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ct val="20000"/>
              </a:spcBef>
            </a:pPr>
            <a:r>
              <a:rPr lang="pt-BR" sz="2000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É um instrumento criado que visa auxiliar determinadas escolas a superarem dificuldades de reunir pessoas e realizar as atividades de natureza administrativo-operacional atribuídas a uma </a:t>
            </a:r>
            <a:r>
              <a:rPr lang="pt-BR" sz="2000" dirty="0" err="1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UEx</a:t>
            </a:r>
            <a:r>
              <a:rPr lang="pt-BR" sz="2000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.</a:t>
            </a:r>
          </a:p>
          <a:p>
            <a:pPr lvl="0">
              <a:lnSpc>
                <a:spcPct val="107000"/>
              </a:lnSpc>
              <a:spcBef>
                <a:spcPct val="20000"/>
              </a:spcBef>
            </a:pPr>
            <a:endParaRPr lang="pt-BR" sz="2000" dirty="0">
              <a:solidFill>
                <a:srgbClr val="241F1F"/>
              </a:solidFill>
              <a:latin typeface="MyriadPro-Regular"/>
              <a:ea typeface="Calibri" panose="020F0502020204030204" pitchFamily="34" charset="0"/>
              <a:cs typeface="MyriadPro-Regular"/>
            </a:endParaRPr>
          </a:p>
          <a:p>
            <a:pPr lvl="0">
              <a:lnSpc>
                <a:spcPct val="107000"/>
              </a:lnSpc>
              <a:spcBef>
                <a:spcPct val="20000"/>
              </a:spcBef>
            </a:pPr>
            <a:r>
              <a:rPr lang="pt-BR" sz="2000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Possibilita às escolas que atualmente recebem recursos pela </a:t>
            </a:r>
            <a:r>
              <a:rPr lang="pt-BR" sz="2000" dirty="0" err="1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EEx</a:t>
            </a:r>
            <a:r>
              <a:rPr lang="pt-BR" sz="2000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 , receber todos os valores que compõem o cálculo dos recursos repassados às </a:t>
            </a:r>
            <a:r>
              <a:rPr lang="pt-BR" sz="2000" dirty="0" err="1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UEx</a:t>
            </a:r>
            <a:r>
              <a:rPr lang="pt-BR" sz="2000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  e permite que essa escolas possam participar das ações integradas ao PDDE.</a:t>
            </a:r>
          </a:p>
          <a:p>
            <a:pPr lvl="0">
              <a:lnSpc>
                <a:spcPct val="107000"/>
              </a:lnSpc>
              <a:spcBef>
                <a:spcPct val="20000"/>
              </a:spcBef>
            </a:pPr>
            <a:endParaRPr lang="pt-BR" sz="2000" dirty="0">
              <a:solidFill>
                <a:srgbClr val="241F1F"/>
              </a:solidFill>
              <a:latin typeface="MyriadPro-Regular"/>
              <a:ea typeface="Calibri" panose="020F0502020204030204" pitchFamily="34" charset="0"/>
              <a:cs typeface="MyriadPro-Regular"/>
            </a:endParaRPr>
          </a:p>
          <a:p>
            <a:pPr>
              <a:lnSpc>
                <a:spcPct val="107000"/>
              </a:lnSpc>
              <a:spcBef>
                <a:spcPct val="20000"/>
              </a:spcBef>
            </a:pPr>
            <a:r>
              <a:rPr lang="pt-BR" sz="2000" u="sng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Em caso de consórcio novo</a:t>
            </a:r>
            <a:r>
              <a:rPr lang="pt-BR" sz="2000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, é possível que o </a:t>
            </a:r>
            <a:r>
              <a:rPr lang="pt-BR" sz="2000" u="sng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gestor da </a:t>
            </a:r>
            <a:r>
              <a:rPr lang="pt-BR" sz="2000" u="sng" dirty="0" err="1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UEx</a:t>
            </a:r>
            <a:r>
              <a:rPr lang="pt-BR" sz="2000" u="sng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 consiga realizar a vinculação de todas as escolas participantes</a:t>
            </a:r>
            <a:r>
              <a:rPr lang="pt-BR" sz="2000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. Entretanto, quando uma </a:t>
            </a:r>
            <a:r>
              <a:rPr lang="pt-BR" sz="2000" u="sng" dirty="0" err="1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UEx</a:t>
            </a:r>
            <a:r>
              <a:rPr lang="pt-BR" sz="2000" u="sng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 já constituída</a:t>
            </a:r>
            <a:r>
              <a:rPr lang="pt-BR" sz="2000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, </a:t>
            </a:r>
            <a:r>
              <a:rPr lang="pt-BR" sz="2000" u="sng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com escola já vinculada no </a:t>
            </a:r>
            <a:r>
              <a:rPr lang="pt-BR" sz="2000" u="sng" dirty="0" err="1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PDDEweb</a:t>
            </a:r>
            <a:r>
              <a:rPr lang="pt-BR" sz="2000" u="sng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 , passa a formar consórcio com outras escolas,</a:t>
            </a:r>
            <a:r>
              <a:rPr lang="pt-BR" sz="2000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 é necessário solicitar ao FNDE, por meio do </a:t>
            </a:r>
            <a:r>
              <a:rPr lang="pt-BR" sz="2000" u="sng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protocolo digital do FNDE</a:t>
            </a:r>
            <a:r>
              <a:rPr lang="pt-BR" sz="2000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, </a:t>
            </a:r>
            <a:r>
              <a:rPr lang="pt-BR" sz="2000" u="sng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a vinculação das novas escolas integrantes</a:t>
            </a:r>
            <a:r>
              <a:rPr lang="pt-BR" sz="2000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, encaminhando </a:t>
            </a:r>
            <a:r>
              <a:rPr lang="pt-BR" sz="2000" b="1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ata da assembleia, registrada em cartório, a qual consta a inserção das novas escolas </a:t>
            </a:r>
            <a:r>
              <a:rPr lang="pt-BR" sz="2000" dirty="0">
                <a:solidFill>
                  <a:srgbClr val="241F1F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.</a:t>
            </a:r>
            <a:endParaRPr lang="pt-BR" sz="20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ct val="20000"/>
              </a:spcBef>
            </a:pPr>
            <a:endParaRPr lang="pt-BR" sz="2000" dirty="0">
              <a:solidFill>
                <a:srgbClr val="241F1F"/>
              </a:solidFill>
              <a:latin typeface="MyriadPro-Regular"/>
              <a:ea typeface="Calibri" panose="020F0502020204030204" pitchFamily="34" charset="0"/>
              <a:cs typeface="MyriadPro-Regular"/>
            </a:endParaRPr>
          </a:p>
          <a:p>
            <a:pPr lvl="0">
              <a:lnSpc>
                <a:spcPct val="107000"/>
              </a:lnSpc>
              <a:spcBef>
                <a:spcPct val="20000"/>
              </a:spcBef>
            </a:pPr>
            <a:endParaRPr lang="pt-BR" sz="1800" dirty="0">
              <a:solidFill>
                <a:srgbClr val="241F1F"/>
              </a:solidFill>
              <a:latin typeface="MyriadPro-Regular"/>
              <a:ea typeface="Calibri" panose="020F0502020204030204" pitchFamily="34" charset="0"/>
              <a:cs typeface="Myriad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04893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73029" y="875841"/>
            <a:ext cx="11125423" cy="1325563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Custeio</a:t>
            </a: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74" y="555147"/>
            <a:ext cx="10105006" cy="3398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7" y="323980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50E850D-22C4-3062-1071-35F8A7257C51}"/>
              </a:ext>
            </a:extLst>
          </p:cNvPr>
          <p:cNvSpPr txBox="1"/>
          <p:nvPr/>
        </p:nvSpPr>
        <p:spPr>
          <a:xfrm>
            <a:off x="598004" y="95721"/>
            <a:ext cx="101050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Transferência de recursos – Categorias Econômicas</a:t>
            </a:r>
            <a:endParaRPr lang="pt-BR" sz="28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86314FF-937D-B2DC-A07E-8ABF89D6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944" y="887142"/>
            <a:ext cx="5279594" cy="140829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FDD4414-A11C-7F2A-FC72-079EF1459CE6}"/>
              </a:ext>
            </a:extLst>
          </p:cNvPr>
          <p:cNvSpPr txBox="1"/>
          <p:nvPr/>
        </p:nvSpPr>
        <p:spPr>
          <a:xfrm>
            <a:off x="-1579390" y="2844225"/>
            <a:ext cx="6942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3200" dirty="0">
                <a:solidFill>
                  <a:prstClr val="black"/>
                </a:solidFill>
                <a:highlight>
                  <a:srgbClr val="FFFF00"/>
                </a:highlight>
              </a:rPr>
              <a:t>Capital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06D78FC-96B4-77D1-145B-D9D323BAF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632" y="2675251"/>
            <a:ext cx="6112064" cy="90458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65DBA35-5438-7D01-D2CF-867E1A1A595A}"/>
              </a:ext>
            </a:extLst>
          </p:cNvPr>
          <p:cNvSpPr txBox="1"/>
          <p:nvPr/>
        </p:nvSpPr>
        <p:spPr>
          <a:xfrm>
            <a:off x="598004" y="3844264"/>
            <a:ext cx="111254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t-BR" sz="2000" dirty="0">
                <a:solidFill>
                  <a:prstClr val="black"/>
                </a:solidFill>
              </a:rPr>
              <a:t>A </a:t>
            </a:r>
            <a:r>
              <a:rPr lang="pt-BR" sz="2000" b="1" dirty="0">
                <a:solidFill>
                  <a:prstClr val="black"/>
                </a:solidFill>
              </a:rPr>
              <a:t>Portaria nº 448, de 13 de setembro de 2002, da Secretaria do Tesouro Nacional</a:t>
            </a:r>
            <a:r>
              <a:rPr lang="pt-BR" sz="2000" dirty="0">
                <a:solidFill>
                  <a:prstClr val="black"/>
                </a:solidFill>
              </a:rPr>
              <a:t> –  Ministério da Fazenda e o </a:t>
            </a:r>
            <a:r>
              <a:rPr lang="pt-BR" sz="2000" b="1" dirty="0">
                <a:solidFill>
                  <a:prstClr val="black"/>
                </a:solidFill>
              </a:rPr>
              <a:t>Manual de Contabilidade do Setor Público – 9ª edição</a:t>
            </a:r>
            <a:r>
              <a:rPr lang="pt-BR" sz="2000" dirty="0">
                <a:solidFill>
                  <a:prstClr val="black"/>
                </a:solidFill>
              </a:rPr>
              <a:t>, são importantes referenciais para auxiliar na correta classificação de produtos em material permanente ou de consumo, e na identificação em que categoria de despesa se enquadra, se em capital ou custeio.</a:t>
            </a:r>
          </a:p>
          <a:p>
            <a:pPr lvl="0" algn="just"/>
            <a:endParaRPr lang="pt-BR" sz="2000" dirty="0">
              <a:solidFill>
                <a:prstClr val="black"/>
              </a:solidFill>
            </a:endParaRPr>
          </a:p>
          <a:p>
            <a:pPr lvl="0" algn="just"/>
            <a:r>
              <a:rPr lang="pt-BR" sz="2000" b="1" dirty="0"/>
              <a:t>Persistindo as dúvidas</a:t>
            </a:r>
            <a:r>
              <a:rPr lang="pt-BR" sz="2000" dirty="0"/>
              <a:t> relacionadas ao enquadramento na categoria econômica, expostos nos normativos citados, orientamos que </a:t>
            </a:r>
            <a:r>
              <a:rPr lang="pt-BR" sz="2000" b="1" dirty="0"/>
              <a:t>solicite auxilio ao setor de análise da prestação de contas de sua rede de ensino.</a:t>
            </a:r>
            <a:endParaRPr lang="pt-BR" sz="2000" b="1" dirty="0">
              <a:solidFill>
                <a:prstClr val="black"/>
              </a:solidFill>
            </a:endParaRPr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3B3D9D78-A2F5-CCA9-B1C4-34A143388A1F}"/>
              </a:ext>
            </a:extLst>
          </p:cNvPr>
          <p:cNvCxnSpPr/>
          <p:nvPr/>
        </p:nvCxnSpPr>
        <p:spPr>
          <a:xfrm>
            <a:off x="2811439" y="1538622"/>
            <a:ext cx="1208193" cy="221939"/>
          </a:xfrm>
          <a:prstGeom prst="bentConnector3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: Angulado 19">
            <a:extLst>
              <a:ext uri="{FF2B5EF4-FFF2-40B4-BE49-F238E27FC236}">
                <a16:creationId xmlns:a16="http://schemas.microsoft.com/office/drawing/2014/main" id="{BE50A8F7-41E0-376F-93B9-DC11FA9AE502}"/>
              </a:ext>
            </a:extLst>
          </p:cNvPr>
          <p:cNvCxnSpPr/>
          <p:nvPr/>
        </p:nvCxnSpPr>
        <p:spPr>
          <a:xfrm>
            <a:off x="2811439" y="3127544"/>
            <a:ext cx="1473958" cy="161566"/>
          </a:xfrm>
          <a:prstGeom prst="bentConnector3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292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500062"/>
            <a:ext cx="10995991" cy="1325563"/>
          </a:xfrm>
        </p:spPr>
        <p:txBody>
          <a:bodyPr>
            <a:noAutofit/>
          </a:bodyPr>
          <a:lstStyle/>
          <a:p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30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6A9EDDC-281D-4034-C5FB-54B763130BC3}"/>
              </a:ext>
            </a:extLst>
          </p:cNvPr>
          <p:cNvSpPr txBox="1"/>
          <p:nvPr/>
        </p:nvSpPr>
        <p:spPr>
          <a:xfrm>
            <a:off x="-955343" y="207674"/>
            <a:ext cx="8134066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pt-BR" alt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os Recursos: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5AA02D-15A3-22E9-0584-6D89FC74CD4E}"/>
              </a:ext>
            </a:extLst>
          </p:cNvPr>
          <p:cNvSpPr txBox="1"/>
          <p:nvPr/>
        </p:nvSpPr>
        <p:spPr>
          <a:xfrm>
            <a:off x="298851" y="1443841"/>
            <a:ext cx="110956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b="1" dirty="0"/>
              <a:t>Na implementação de projetos pedagógicos;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b="1" dirty="0"/>
              <a:t>No desenvolvimento de atividades educacionais;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b="1" dirty="0"/>
              <a:t>Na avaliação de aprendizagem;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b="1" dirty="0"/>
              <a:t>Na aquisição de material de consumo necessário ao funcionamento da escola;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b="1" dirty="0"/>
              <a:t>Na aquisição de material permanente, quando receberem recursos de capital;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b="1" dirty="0"/>
              <a:t>Na realização de pequenos reparos, adequações e serviços necessários à manutenção, conservação e melhoria da estrutura física da unidade escolar; e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b="1" dirty="0"/>
              <a:t>Para custear despesas cartorárias (alterações de estatutos das </a:t>
            </a:r>
            <a:r>
              <a:rPr lang="pt-BR" altLang="pt-BR" sz="1800" b="1" dirty="0" err="1"/>
              <a:t>UEx</a:t>
            </a:r>
            <a:r>
              <a:rPr lang="pt-BR" altLang="pt-BR" sz="1800" b="1" dirty="0"/>
              <a:t> ou recomposição de membros)</a:t>
            </a:r>
          </a:p>
        </p:txBody>
      </p:sp>
    </p:spTree>
    <p:extLst>
      <p:ext uri="{BB962C8B-B14F-4D97-AF65-F5344CB8AC3E}">
        <p14:creationId xmlns:p14="http://schemas.microsoft.com/office/powerpoint/2010/main" val="4205757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-1204291" y="-450574"/>
            <a:ext cx="10995991" cy="1325563"/>
          </a:xfrm>
        </p:spPr>
        <p:txBody>
          <a:bodyPr>
            <a:noAutofit/>
          </a:bodyPr>
          <a:lstStyle/>
          <a:p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utilizar os recurso em:</a:t>
            </a: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703" y="652316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228367" y="240380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B1D990-0EA3-C173-49AF-73B15E6511D8}"/>
              </a:ext>
            </a:extLst>
          </p:cNvPr>
          <p:cNvSpPr txBox="1"/>
          <p:nvPr/>
        </p:nvSpPr>
        <p:spPr>
          <a:xfrm>
            <a:off x="0" y="736829"/>
            <a:ext cx="1191020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highlight>
                  <a:srgbClr val="FFFF00"/>
                </a:highlight>
              </a:rPr>
              <a:t>Pagamento de pessoa</a:t>
            </a:r>
            <a:r>
              <a:rPr lang="pt-BR" dirty="0"/>
              <a:t>l com ou sem vínculo empregatício;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highlight>
                  <a:srgbClr val="FFFF00"/>
                </a:highlight>
              </a:rPr>
              <a:t>Implementação de ações que já sejam financiadas por outros programas executados pelo FNDE </a:t>
            </a:r>
            <a:r>
              <a:rPr lang="pt-BR" dirty="0"/>
              <a:t>( </a:t>
            </a:r>
            <a:r>
              <a:rPr lang="pt-BR" dirty="0" err="1"/>
              <a:t>PNLD;PNAE;PNATE,etc</a:t>
            </a:r>
            <a:r>
              <a:rPr lang="pt-BR" dirty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Despesas de </a:t>
            </a:r>
            <a:r>
              <a:rPr lang="pt-BR" dirty="0">
                <a:highlight>
                  <a:srgbClr val="FFFF00"/>
                </a:highlight>
              </a:rPr>
              <a:t>manutenção predial </a:t>
            </a:r>
            <a:r>
              <a:rPr lang="pt-BR" dirty="0"/>
              <a:t>como: aluguel, telefone, água, luz e esgoto;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highlight>
                  <a:srgbClr val="FFFF00"/>
                </a:highlight>
              </a:rPr>
              <a:t>Passagens e diárias;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highlight>
                  <a:srgbClr val="FFFF00"/>
                </a:highlight>
              </a:rPr>
              <a:t>Combustíveis, materiais para manutenção de veículos e transportes para atividades administrativas</a:t>
            </a:r>
            <a:r>
              <a:rPr lang="pt-BR" dirty="0"/>
              <a:t>;</a:t>
            </a:r>
          </a:p>
          <a:p>
            <a:endParaRPr lang="pt-BR" dirty="0"/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dirty="0">
                <a:solidFill>
                  <a:prstClr val="black"/>
                </a:solidFill>
                <a:highlight>
                  <a:srgbClr val="FFFF00"/>
                </a:highlight>
              </a:rPr>
              <a:t>Flores, festividades, comemorações, coquetéis, recepções, prêmios, presentes</a:t>
            </a:r>
            <a:r>
              <a:rPr lang="pt-BR" altLang="pt-BR" sz="1800" dirty="0">
                <a:solidFill>
                  <a:prstClr val="black"/>
                </a:solidFill>
              </a:rPr>
              <a:t>, </a:t>
            </a:r>
            <a:r>
              <a:rPr lang="pt-BR" altLang="pt-BR" sz="1800" dirty="0" err="1">
                <a:solidFill>
                  <a:prstClr val="black"/>
                </a:solidFill>
              </a:rPr>
              <a:t>etc</a:t>
            </a:r>
            <a:r>
              <a:rPr lang="pt-BR" altLang="pt-BR" sz="1800" dirty="0">
                <a:solidFill>
                  <a:prstClr val="black"/>
                </a:solidFill>
              </a:rPr>
              <a:t>;</a:t>
            </a:r>
          </a:p>
          <a:p>
            <a:pPr marL="285750" lvl="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sz="18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dirty="0">
                <a:solidFill>
                  <a:prstClr val="black"/>
                </a:solidFill>
                <a:highlight>
                  <a:srgbClr val="FFFF00"/>
                </a:highlight>
              </a:rPr>
              <a:t>Edificação e ampliação </a:t>
            </a:r>
            <a:r>
              <a:rPr lang="pt-BR" altLang="pt-BR" sz="1800" dirty="0">
                <a:solidFill>
                  <a:prstClr val="black"/>
                </a:solidFill>
              </a:rPr>
              <a:t>de áreas construídas;</a:t>
            </a:r>
          </a:p>
          <a:p>
            <a:pPr marL="285750" lvl="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sz="18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dirty="0">
                <a:solidFill>
                  <a:prstClr val="black"/>
                </a:solidFill>
                <a:highlight>
                  <a:srgbClr val="FFFF00"/>
                </a:highlight>
              </a:rPr>
              <a:t>Pagamentos de tarifas bancárias e de tributos não incidentes sobre os bens e serviços contratados</a:t>
            </a:r>
            <a:r>
              <a:rPr lang="pt-BR" altLang="pt-BR" dirty="0">
                <a:solidFill>
                  <a:prstClr val="black"/>
                </a:solidFill>
                <a:highlight>
                  <a:srgbClr val="FFFF00"/>
                </a:highlight>
              </a:rPr>
              <a:t>;</a:t>
            </a:r>
            <a:endParaRPr lang="pt-BR" altLang="pt-BR" sz="1800" dirty="0">
              <a:solidFill>
                <a:prstClr val="black"/>
              </a:solidFill>
            </a:endParaRPr>
          </a:p>
          <a:p>
            <a:pPr marL="285750" lvl="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sz="18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dirty="0">
                <a:solidFill>
                  <a:prstClr val="black"/>
                </a:solidFill>
              </a:rPr>
              <a:t>Despesas de qualquer espécie que caracterizem </a:t>
            </a:r>
            <a:r>
              <a:rPr lang="pt-BR" altLang="pt-BR" sz="1800" dirty="0">
                <a:solidFill>
                  <a:prstClr val="black"/>
                </a:solidFill>
                <a:highlight>
                  <a:srgbClr val="FFFF00"/>
                </a:highlight>
              </a:rPr>
              <a:t>auxílio assistencial ou individual</a:t>
            </a:r>
            <a:r>
              <a:rPr lang="pt-BR" altLang="pt-BR" sz="1800" dirty="0">
                <a:solidFill>
                  <a:prstClr val="black"/>
                </a:solidFill>
              </a:rPr>
              <a:t> (uniforme, material escolar, </a:t>
            </a:r>
            <a:r>
              <a:rPr lang="pt-BR" altLang="pt-BR" sz="1800" dirty="0" err="1">
                <a:solidFill>
                  <a:prstClr val="black"/>
                </a:solidFill>
              </a:rPr>
              <a:t>etc</a:t>
            </a:r>
            <a:r>
              <a:rPr lang="pt-BR" altLang="pt-BR" sz="1800" dirty="0">
                <a:solidFill>
                  <a:prstClr val="black"/>
                </a:solidFill>
              </a:rPr>
              <a:t>);e</a:t>
            </a:r>
          </a:p>
          <a:p>
            <a:pPr marL="285750" lvl="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sz="18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u="sng" dirty="0">
                <a:solidFill>
                  <a:prstClr val="black"/>
                </a:solidFill>
                <a:highlight>
                  <a:srgbClr val="FFFF00"/>
                </a:highlight>
              </a:rPr>
              <a:t>Pagamento</a:t>
            </a:r>
            <a:r>
              <a:rPr lang="pt-BR" altLang="pt-BR" sz="1800" dirty="0">
                <a:solidFill>
                  <a:prstClr val="black"/>
                </a:solidFill>
                <a:highlight>
                  <a:srgbClr val="FFFF00"/>
                </a:highlight>
              </a:rPr>
              <a:t>, por serviços prestados, a militar ou a </a:t>
            </a:r>
            <a:r>
              <a:rPr lang="pt-BR" altLang="pt-BR" sz="1800" u="sng" dirty="0">
                <a:solidFill>
                  <a:prstClr val="black"/>
                </a:solidFill>
                <a:highlight>
                  <a:srgbClr val="FFFF00"/>
                </a:highlight>
              </a:rPr>
              <a:t>servidor público da ativa </a:t>
            </a:r>
            <a:r>
              <a:rPr lang="pt-BR" altLang="pt-BR" sz="1800" dirty="0">
                <a:solidFill>
                  <a:prstClr val="black"/>
                </a:solidFill>
                <a:highlight>
                  <a:srgbClr val="FFFF00"/>
                </a:highlight>
              </a:rPr>
              <a:t>ou empregado de empresa pública ou de sociedade de economia mista.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595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58687" y="-112626"/>
            <a:ext cx="10995991" cy="1325563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dos recursos – Passo a Passo</a:t>
            </a: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29"/>
            <a:ext cx="8307456" cy="27681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B45F96-8BDE-6062-E331-F3E28FD6E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642" y="923996"/>
            <a:ext cx="2213040" cy="1036410"/>
          </a:xfrm>
          <a:prstGeom prst="rect">
            <a:avLst/>
          </a:prstGeom>
        </p:spPr>
      </p:pic>
      <p:sp>
        <p:nvSpPr>
          <p:cNvPr id="7" name="CaixaDeTexto 44">
            <a:extLst>
              <a:ext uri="{FF2B5EF4-FFF2-40B4-BE49-F238E27FC236}">
                <a16:creationId xmlns:a16="http://schemas.microsoft.com/office/drawing/2014/main" id="{DFA68282-3014-1637-3A26-F866FD102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012" y="1132423"/>
            <a:ext cx="8496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 err="1">
                <a:solidFill>
                  <a:schemeClr val="tx1"/>
                </a:solidFill>
              </a:rPr>
              <a:t>UEx</a:t>
            </a:r>
            <a:r>
              <a:rPr lang="pt-BR" sz="3200" dirty="0">
                <a:solidFill>
                  <a:schemeClr val="tx1"/>
                </a:solidFill>
              </a:rPr>
              <a:t> e EM</a:t>
            </a:r>
          </a:p>
        </p:txBody>
      </p:sp>
      <p:sp>
        <p:nvSpPr>
          <p:cNvPr id="9" name="Forma livre 2">
            <a:extLst>
              <a:ext uri="{FF2B5EF4-FFF2-40B4-BE49-F238E27FC236}">
                <a16:creationId xmlns:a16="http://schemas.microsoft.com/office/drawing/2014/main" id="{3ECF9837-E4FE-FD15-AA97-F5CF4CF4E010}"/>
              </a:ext>
            </a:extLst>
          </p:cNvPr>
          <p:cNvSpPr/>
          <p:nvPr/>
        </p:nvSpPr>
        <p:spPr>
          <a:xfrm>
            <a:off x="1445542" y="1926638"/>
            <a:ext cx="1568450" cy="1257300"/>
          </a:xfrm>
          <a:custGeom>
            <a:avLst/>
            <a:gdLst>
              <a:gd name="connsiteX0" fmla="*/ 1435100 w 1568450"/>
              <a:gd name="connsiteY0" fmla="*/ 298450 h 1257300"/>
              <a:gd name="connsiteX1" fmla="*/ 1568450 w 1568450"/>
              <a:gd name="connsiteY1" fmla="*/ 831850 h 1257300"/>
              <a:gd name="connsiteX2" fmla="*/ 1187450 w 1568450"/>
              <a:gd name="connsiteY2" fmla="*/ 1257300 h 1257300"/>
              <a:gd name="connsiteX3" fmla="*/ 0 w 1568450"/>
              <a:gd name="connsiteY3" fmla="*/ 984250 h 1257300"/>
              <a:gd name="connsiteX4" fmla="*/ 6350 w 1568450"/>
              <a:gd name="connsiteY4" fmla="*/ 76200 h 1257300"/>
              <a:gd name="connsiteX5" fmla="*/ 6350 w 1568450"/>
              <a:gd name="connsiteY5" fmla="*/ 0 h 1257300"/>
              <a:gd name="connsiteX6" fmla="*/ 1435100 w 1568450"/>
              <a:gd name="connsiteY6" fmla="*/ 29845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8450" h="1257300">
                <a:moveTo>
                  <a:pt x="1435100" y="298450"/>
                </a:moveTo>
                <a:lnTo>
                  <a:pt x="1568450" y="831850"/>
                </a:lnTo>
                <a:lnTo>
                  <a:pt x="1187450" y="1257300"/>
                </a:lnTo>
                <a:lnTo>
                  <a:pt x="0" y="984250"/>
                </a:lnTo>
                <a:cubicBezTo>
                  <a:pt x="2117" y="681567"/>
                  <a:pt x="4233" y="378883"/>
                  <a:pt x="6350" y="76200"/>
                </a:cubicBezTo>
                <a:lnTo>
                  <a:pt x="6350" y="0"/>
                </a:lnTo>
                <a:lnTo>
                  <a:pt x="1435100" y="29845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1" kern="1200">
                <a:solidFill>
                  <a:schemeClr val="tx1"/>
                </a:solidFill>
              </a:rPr>
              <a:t>Planejamento participativo</a:t>
            </a:r>
            <a:endParaRPr lang="pt-BR" sz="1800" b="1" kern="1200" dirty="0">
              <a:solidFill>
                <a:schemeClr val="tx1"/>
              </a:solidFill>
            </a:endParaRPr>
          </a:p>
        </p:txBody>
      </p:sp>
      <p:sp>
        <p:nvSpPr>
          <p:cNvPr id="10" name="Divisa 50">
            <a:extLst>
              <a:ext uri="{FF2B5EF4-FFF2-40B4-BE49-F238E27FC236}">
                <a16:creationId xmlns:a16="http://schemas.microsoft.com/office/drawing/2014/main" id="{6B81CEB0-1499-7FA0-DBDA-9604D3E9C7B7}"/>
              </a:ext>
            </a:extLst>
          </p:cNvPr>
          <p:cNvSpPr/>
          <p:nvPr/>
        </p:nvSpPr>
        <p:spPr>
          <a:xfrm rot="901501">
            <a:off x="2804744" y="2260690"/>
            <a:ext cx="418497" cy="1001788"/>
          </a:xfrm>
          <a:prstGeom prst="chevron">
            <a:avLst>
              <a:gd name="adj" fmla="val 62310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Picture 10" descr="Imagem relacionada">
            <a:extLst>
              <a:ext uri="{FF2B5EF4-FFF2-40B4-BE49-F238E27FC236}">
                <a16:creationId xmlns:a16="http://schemas.microsoft.com/office/drawing/2014/main" id="{66A7056F-5F07-475C-E339-D178907E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320" y="2716118"/>
            <a:ext cx="2771683" cy="278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m relacionada">
            <a:extLst>
              <a:ext uri="{FF2B5EF4-FFF2-40B4-BE49-F238E27FC236}">
                <a16:creationId xmlns:a16="http://schemas.microsoft.com/office/drawing/2014/main" id="{E490D9AF-9C94-EC48-5173-BCE55A99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67" y="2716117"/>
            <a:ext cx="2736304" cy="278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1E810AF-A57D-3DBA-C4B6-01C8095B6964}"/>
              </a:ext>
            </a:extLst>
          </p:cNvPr>
          <p:cNvSpPr txBox="1"/>
          <p:nvPr/>
        </p:nvSpPr>
        <p:spPr>
          <a:xfrm>
            <a:off x="4043642" y="3429000"/>
            <a:ext cx="20523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>
                <a:latin typeface="Agency FB" panose="020B0503020202020204" pitchFamily="34" charset="0"/>
              </a:rPr>
              <a:t>1</a:t>
            </a:r>
            <a:r>
              <a:rPr lang="pt-BR" sz="2200" dirty="0">
                <a:highlight>
                  <a:srgbClr val="00FF00"/>
                </a:highlight>
                <a:latin typeface="Agency FB" panose="020B0503020202020204" pitchFamily="34" charset="0"/>
              </a:rPr>
              <a:t>.  Convocar a comunidade escolar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070366A-C2D9-DBF8-26DE-E1675FD2CD76}"/>
              </a:ext>
            </a:extLst>
          </p:cNvPr>
          <p:cNvSpPr txBox="1"/>
          <p:nvPr/>
        </p:nvSpPr>
        <p:spPr>
          <a:xfrm>
            <a:off x="4013232" y="4374428"/>
            <a:ext cx="2406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pt-BR" sz="2000" dirty="0">
                <a:solidFill>
                  <a:schemeClr val="tx1"/>
                </a:solidFill>
                <a:latin typeface="Agency FB" panose="020B0503020202020204" pitchFamily="34" charset="0"/>
              </a:rPr>
              <a:t>2</a:t>
            </a:r>
            <a:r>
              <a:rPr lang="pt-BR" sz="2200" dirty="0">
                <a:latin typeface="Agency FB" panose="020B0503020202020204" pitchFamily="34" charset="0"/>
              </a:rPr>
              <a:t>. </a:t>
            </a:r>
            <a:r>
              <a:rPr lang="pt-BR" sz="2200" dirty="0">
                <a:highlight>
                  <a:srgbClr val="00FF00"/>
                </a:highlight>
                <a:latin typeface="Agency FB" panose="020B0503020202020204" pitchFamily="34" charset="0"/>
              </a:rPr>
              <a:t>Observar as regras do programa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AE707D3-E876-4D5E-97E4-0EA687893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173" y="3357041"/>
            <a:ext cx="2677598" cy="42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pt-BR" sz="2200" dirty="0">
                <a:latin typeface="Agency FB" panose="020B0503020202020204" pitchFamily="34" charset="0"/>
              </a:rPr>
              <a:t>3. </a:t>
            </a:r>
            <a:r>
              <a:rPr lang="pt-BR" sz="2200" dirty="0">
                <a:highlight>
                  <a:srgbClr val="00FF00"/>
                </a:highlight>
                <a:latin typeface="Agency FB" panose="020B0503020202020204" pitchFamily="34" charset="0"/>
              </a:rPr>
              <a:t>Identificar necessidades e eleger prioridades</a:t>
            </a:r>
            <a:endParaRPr lang="pt-BR" sz="2200" dirty="0">
              <a:solidFill>
                <a:schemeClr val="tx1"/>
              </a:solidFill>
              <a:highlight>
                <a:srgbClr val="00FF00"/>
              </a:highlight>
              <a:latin typeface="Agency FB" panose="020B0503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5A11379-CE0A-4FA8-762D-6311FFF5EB7D}"/>
              </a:ext>
            </a:extLst>
          </p:cNvPr>
          <p:cNvSpPr txBox="1"/>
          <p:nvPr/>
        </p:nvSpPr>
        <p:spPr>
          <a:xfrm>
            <a:off x="7368209" y="4574482"/>
            <a:ext cx="2319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</a:t>
            </a:r>
            <a:r>
              <a:rPr lang="pt-BR" sz="2200" dirty="0">
                <a:highlight>
                  <a:srgbClr val="00FF00"/>
                </a:highlight>
                <a:latin typeface="Agency FB" panose="020B0503020202020204" pitchFamily="34" charset="0"/>
              </a:rPr>
              <a:t>. Registrar em ata</a:t>
            </a:r>
          </a:p>
        </p:txBody>
      </p:sp>
    </p:spTree>
    <p:extLst>
      <p:ext uri="{BB962C8B-B14F-4D97-AF65-F5344CB8AC3E}">
        <p14:creationId xmlns:p14="http://schemas.microsoft.com/office/powerpoint/2010/main" val="22950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500062"/>
            <a:ext cx="10995991" cy="1325563"/>
          </a:xfrm>
        </p:spPr>
        <p:txBody>
          <a:bodyPr>
            <a:noAutofit/>
          </a:bodyPr>
          <a:lstStyle/>
          <a:p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1" y="726729"/>
            <a:ext cx="7675703" cy="27681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6A9EDDC-281D-4034-C5FB-54B763130BC3}"/>
              </a:ext>
            </a:extLst>
          </p:cNvPr>
          <p:cNvSpPr txBox="1"/>
          <p:nvPr/>
        </p:nvSpPr>
        <p:spPr>
          <a:xfrm>
            <a:off x="598004" y="170951"/>
            <a:ext cx="82411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dos recursos – Passo a Passo</a:t>
            </a:r>
            <a:endParaRPr lang="pt-BR" sz="3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rma livre 66">
            <a:extLst>
              <a:ext uri="{FF2B5EF4-FFF2-40B4-BE49-F238E27FC236}">
                <a16:creationId xmlns:a16="http://schemas.microsoft.com/office/drawing/2014/main" id="{C49DC1ED-9C76-7458-45C9-5D56783F35C5}"/>
              </a:ext>
            </a:extLst>
          </p:cNvPr>
          <p:cNvSpPr/>
          <p:nvPr/>
        </p:nvSpPr>
        <p:spPr>
          <a:xfrm>
            <a:off x="1844180" y="1899072"/>
            <a:ext cx="1568450" cy="1257300"/>
          </a:xfrm>
          <a:custGeom>
            <a:avLst/>
            <a:gdLst>
              <a:gd name="connsiteX0" fmla="*/ 1435100 w 1568450"/>
              <a:gd name="connsiteY0" fmla="*/ 298450 h 1257300"/>
              <a:gd name="connsiteX1" fmla="*/ 1568450 w 1568450"/>
              <a:gd name="connsiteY1" fmla="*/ 831850 h 1257300"/>
              <a:gd name="connsiteX2" fmla="*/ 1187450 w 1568450"/>
              <a:gd name="connsiteY2" fmla="*/ 1257300 h 1257300"/>
              <a:gd name="connsiteX3" fmla="*/ 0 w 1568450"/>
              <a:gd name="connsiteY3" fmla="*/ 984250 h 1257300"/>
              <a:gd name="connsiteX4" fmla="*/ 6350 w 1568450"/>
              <a:gd name="connsiteY4" fmla="*/ 76200 h 1257300"/>
              <a:gd name="connsiteX5" fmla="*/ 6350 w 1568450"/>
              <a:gd name="connsiteY5" fmla="*/ 0 h 1257300"/>
              <a:gd name="connsiteX6" fmla="*/ 1435100 w 1568450"/>
              <a:gd name="connsiteY6" fmla="*/ 29845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8450" h="1257300">
                <a:moveTo>
                  <a:pt x="1435100" y="298450"/>
                </a:moveTo>
                <a:lnTo>
                  <a:pt x="1568450" y="831850"/>
                </a:lnTo>
                <a:lnTo>
                  <a:pt x="1187450" y="1257300"/>
                </a:lnTo>
                <a:lnTo>
                  <a:pt x="0" y="984250"/>
                </a:lnTo>
                <a:cubicBezTo>
                  <a:pt x="2117" y="681567"/>
                  <a:pt x="4233" y="378883"/>
                  <a:pt x="6350" y="76200"/>
                </a:cubicBezTo>
                <a:lnTo>
                  <a:pt x="6350" y="0"/>
                </a:lnTo>
                <a:lnTo>
                  <a:pt x="1435100" y="29845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1" kern="1200">
                <a:solidFill>
                  <a:schemeClr val="tx1"/>
                </a:solidFill>
              </a:rPr>
              <a:t>Pesquisas de Preço</a:t>
            </a:r>
            <a:endParaRPr lang="pt-BR" sz="1800" b="1" kern="1200" dirty="0">
              <a:solidFill>
                <a:schemeClr val="tx1"/>
              </a:solidFill>
            </a:endParaRPr>
          </a:p>
        </p:txBody>
      </p:sp>
      <p:sp>
        <p:nvSpPr>
          <p:cNvPr id="9" name="Divisa 50">
            <a:extLst>
              <a:ext uri="{FF2B5EF4-FFF2-40B4-BE49-F238E27FC236}">
                <a16:creationId xmlns:a16="http://schemas.microsoft.com/office/drawing/2014/main" id="{3CDB0C19-3E1E-EAFC-6C1C-777B913F6757}"/>
              </a:ext>
            </a:extLst>
          </p:cNvPr>
          <p:cNvSpPr/>
          <p:nvPr/>
        </p:nvSpPr>
        <p:spPr>
          <a:xfrm rot="901501">
            <a:off x="3242769" y="2201121"/>
            <a:ext cx="339720" cy="1001788"/>
          </a:xfrm>
          <a:prstGeom prst="chevron">
            <a:avLst>
              <a:gd name="adj" fmla="val 62310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Picture 10" descr="Imagem relacionada">
            <a:extLst>
              <a:ext uri="{FF2B5EF4-FFF2-40B4-BE49-F238E27FC236}">
                <a16:creationId xmlns:a16="http://schemas.microsoft.com/office/drawing/2014/main" id="{C3418722-EC43-440E-7E53-FCFD7BD3B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65" y="2251653"/>
            <a:ext cx="2624232" cy="278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m relacionada">
            <a:extLst>
              <a:ext uri="{FF2B5EF4-FFF2-40B4-BE49-F238E27FC236}">
                <a16:creationId xmlns:a16="http://schemas.microsoft.com/office/drawing/2014/main" id="{7E6131DE-3205-4413-2772-51D819CC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084" y="2251653"/>
            <a:ext cx="2624232" cy="278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086D524-39F0-5D8B-2B31-C2A733084778}"/>
              </a:ext>
            </a:extLst>
          </p:cNvPr>
          <p:cNvSpPr txBox="1"/>
          <p:nvPr/>
        </p:nvSpPr>
        <p:spPr>
          <a:xfrm>
            <a:off x="4251820" y="2787040"/>
            <a:ext cx="2479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pt-BR" sz="2000" dirty="0">
                <a:solidFill>
                  <a:schemeClr val="tx1"/>
                </a:solidFill>
                <a:latin typeface="Agency FB" panose="020B0503020202020204" pitchFamily="34" charset="0"/>
              </a:rPr>
              <a:t>1</a:t>
            </a:r>
            <a:r>
              <a:rPr lang="pt-BR" sz="2000" dirty="0">
                <a:solidFill>
                  <a:schemeClr val="tx1"/>
                </a:solidFill>
                <a:highlight>
                  <a:srgbClr val="00FF00"/>
                </a:highlight>
                <a:latin typeface="Agency FB" panose="020B0503020202020204" pitchFamily="34" charset="0"/>
              </a:rPr>
              <a:t>. Mínimo: TRÊS orçamentos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A8DF85A-B6C1-F9DA-75EE-6C2B0CED95B5}"/>
              </a:ext>
            </a:extLst>
          </p:cNvPr>
          <p:cNvSpPr txBox="1"/>
          <p:nvPr/>
        </p:nvSpPr>
        <p:spPr>
          <a:xfrm>
            <a:off x="4107565" y="3892744"/>
            <a:ext cx="2624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pt-BR" sz="2000" dirty="0">
                <a:solidFill>
                  <a:schemeClr val="tx1"/>
                </a:solidFill>
                <a:highlight>
                  <a:srgbClr val="00FF00"/>
                </a:highlight>
                <a:latin typeface="Agency FB" panose="020B0503020202020204" pitchFamily="34" charset="0"/>
              </a:rPr>
              <a:t>2. Consolidação de Pesquisa de Preço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6F4ED1E-7527-1880-3E44-63D066716CE6}"/>
              </a:ext>
            </a:extLst>
          </p:cNvPr>
          <p:cNvSpPr txBox="1"/>
          <p:nvPr/>
        </p:nvSpPr>
        <p:spPr>
          <a:xfrm>
            <a:off x="7579484" y="2817818"/>
            <a:ext cx="20946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highlight>
                  <a:srgbClr val="00FF00"/>
                </a:highlight>
                <a:latin typeface="Agency FB" panose="020B0503020202020204" pitchFamily="34" charset="0"/>
              </a:rPr>
              <a:t>3. Critérios de escolha</a:t>
            </a:r>
            <a:endParaRPr lang="pt-BR" sz="2000" dirty="0">
              <a:highlight>
                <a:srgbClr val="00FF00"/>
              </a:highlight>
            </a:endParaRPr>
          </a:p>
        </p:txBody>
      </p:sp>
      <p:pic>
        <p:nvPicPr>
          <p:cNvPr id="16" name="Picture 2" descr="Resultado de imagem para preço">
            <a:extLst>
              <a:ext uri="{FF2B5EF4-FFF2-40B4-BE49-F238E27FC236}">
                <a16:creationId xmlns:a16="http://schemas.microsoft.com/office/drawing/2014/main" id="{76172DD1-1AA9-86C7-5FA6-499366C80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484" y="3566232"/>
            <a:ext cx="680455" cy="6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esultado de imagem para qualidade">
            <a:extLst>
              <a:ext uri="{FF2B5EF4-FFF2-40B4-BE49-F238E27FC236}">
                <a16:creationId xmlns:a16="http://schemas.microsoft.com/office/drawing/2014/main" id="{ABD6C448-B324-A79A-3094-D77F5A86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939" y="3706430"/>
            <a:ext cx="921143" cy="109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7">
            <a:extLst>
              <a:ext uri="{FF2B5EF4-FFF2-40B4-BE49-F238E27FC236}">
                <a16:creationId xmlns:a16="http://schemas.microsoft.com/office/drawing/2014/main" id="{34EA6000-C151-9F46-213B-BBBF8AAC9E1C}"/>
              </a:ext>
            </a:extLst>
          </p:cNvPr>
          <p:cNvGrpSpPr/>
          <p:nvPr/>
        </p:nvGrpSpPr>
        <p:grpSpPr>
          <a:xfrm>
            <a:off x="9330698" y="3429000"/>
            <a:ext cx="530839" cy="608019"/>
            <a:chOff x="6283944" y="5011610"/>
            <a:chExt cx="756000" cy="876960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9172DEB6-826F-7A3E-7B73-480B794C990A}"/>
                </a:ext>
              </a:extLst>
            </p:cNvPr>
            <p:cNvSpPr/>
            <p:nvPr/>
          </p:nvSpPr>
          <p:spPr>
            <a:xfrm>
              <a:off x="6332008" y="5147144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Picture 6" descr="Imagem relacionada">
              <a:extLst>
                <a:ext uri="{FF2B5EF4-FFF2-40B4-BE49-F238E27FC236}">
                  <a16:creationId xmlns:a16="http://schemas.microsoft.com/office/drawing/2014/main" id="{34D3946D-5CD0-2CB1-B070-31E218567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3944" y="5011610"/>
              <a:ext cx="756000" cy="876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59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500062"/>
            <a:ext cx="10995991" cy="1325563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finalidade do PDDE?</a:t>
            </a:r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E66B2E3-9DEA-FDE9-82E1-EFEE87C778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sz="2800" dirty="0"/>
              <a:t>O Programa Dinheiro Direto na Escola (PDDE) tem por finalidade prestar </a:t>
            </a:r>
            <a:r>
              <a:rPr lang="pt-BR" sz="2800" u="sng" dirty="0">
                <a:highlight>
                  <a:srgbClr val="FFFF00"/>
                </a:highlight>
              </a:rPr>
              <a:t>assistência financeira para as escolas públicas de educação básica</a:t>
            </a:r>
            <a:r>
              <a:rPr lang="pt-BR" sz="2800" dirty="0"/>
              <a:t> das redes estaduais, municipais e distrital e </a:t>
            </a:r>
            <a:r>
              <a:rPr lang="pt-BR" sz="2800" u="sng" dirty="0">
                <a:highlight>
                  <a:srgbClr val="FFFF00"/>
                </a:highlight>
              </a:rPr>
              <a:t>privadas de ensino especial</a:t>
            </a:r>
            <a:r>
              <a:rPr lang="pt-BR" sz="2800" dirty="0"/>
              <a:t> que possuam alunos matriculados na educação básica, em caráter suplementar, a fim de </a:t>
            </a:r>
            <a:r>
              <a:rPr lang="pt-BR" sz="2800" u="sng" dirty="0">
                <a:highlight>
                  <a:srgbClr val="FFFF00"/>
                </a:highlight>
              </a:rPr>
              <a:t>contribuir para manutenção e melhoria da infraestrutura física e pedagógica</a:t>
            </a:r>
            <a:r>
              <a:rPr lang="pt-BR" sz="2800" dirty="0"/>
              <a:t>, com consequente elevação do desempenho escolar. Também visa </a:t>
            </a:r>
            <a:r>
              <a:rPr lang="pt-BR" sz="2800" u="sng" dirty="0">
                <a:highlight>
                  <a:srgbClr val="FFFF00"/>
                </a:highlight>
              </a:rPr>
              <a:t>fortalecer a participação social e a autogestão escolar</a:t>
            </a:r>
            <a:r>
              <a:rPr lang="pt-BR" sz="2800" dirty="0">
                <a:highlight>
                  <a:srgbClr val="FFFF00"/>
                </a:highlight>
              </a:rPr>
              <a:t>.</a:t>
            </a:r>
          </a:p>
          <a:p>
            <a:endParaRPr lang="pt-BR" dirty="0"/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004" y="1148849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52996" y="777843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002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04022" y="-112626"/>
            <a:ext cx="10995991" cy="1325563"/>
          </a:xfrm>
        </p:spPr>
        <p:txBody>
          <a:bodyPr>
            <a:noAutofit/>
          </a:bodyPr>
          <a:lstStyle/>
          <a:p>
            <a:pPr lvl="0"/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dos recursos – Passo a Passo</a:t>
            </a:r>
            <a:endParaRPr lang="pt-BR" sz="3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29"/>
            <a:ext cx="8254448" cy="27681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7" name="Forma livre 68">
            <a:extLst>
              <a:ext uri="{FF2B5EF4-FFF2-40B4-BE49-F238E27FC236}">
                <a16:creationId xmlns:a16="http://schemas.microsoft.com/office/drawing/2014/main" id="{3B9E15D1-3E77-DF06-5745-2492B68A486F}"/>
              </a:ext>
            </a:extLst>
          </p:cNvPr>
          <p:cNvSpPr/>
          <p:nvPr/>
        </p:nvSpPr>
        <p:spPr>
          <a:xfrm>
            <a:off x="902746" y="1212937"/>
            <a:ext cx="1568450" cy="1257300"/>
          </a:xfrm>
          <a:custGeom>
            <a:avLst/>
            <a:gdLst>
              <a:gd name="connsiteX0" fmla="*/ 1435100 w 1568450"/>
              <a:gd name="connsiteY0" fmla="*/ 298450 h 1257300"/>
              <a:gd name="connsiteX1" fmla="*/ 1568450 w 1568450"/>
              <a:gd name="connsiteY1" fmla="*/ 831850 h 1257300"/>
              <a:gd name="connsiteX2" fmla="*/ 1187450 w 1568450"/>
              <a:gd name="connsiteY2" fmla="*/ 1257300 h 1257300"/>
              <a:gd name="connsiteX3" fmla="*/ 0 w 1568450"/>
              <a:gd name="connsiteY3" fmla="*/ 984250 h 1257300"/>
              <a:gd name="connsiteX4" fmla="*/ 6350 w 1568450"/>
              <a:gd name="connsiteY4" fmla="*/ 76200 h 1257300"/>
              <a:gd name="connsiteX5" fmla="*/ 6350 w 1568450"/>
              <a:gd name="connsiteY5" fmla="*/ 0 h 1257300"/>
              <a:gd name="connsiteX6" fmla="*/ 1435100 w 1568450"/>
              <a:gd name="connsiteY6" fmla="*/ 29845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8450" h="1257300">
                <a:moveTo>
                  <a:pt x="1435100" y="298450"/>
                </a:moveTo>
                <a:lnTo>
                  <a:pt x="1568450" y="831850"/>
                </a:lnTo>
                <a:lnTo>
                  <a:pt x="1187450" y="1257300"/>
                </a:lnTo>
                <a:lnTo>
                  <a:pt x="0" y="984250"/>
                </a:lnTo>
                <a:cubicBezTo>
                  <a:pt x="2117" y="681567"/>
                  <a:pt x="4233" y="378883"/>
                  <a:pt x="6350" y="76200"/>
                </a:cubicBezTo>
                <a:lnTo>
                  <a:pt x="6350" y="0"/>
                </a:lnTo>
                <a:lnTo>
                  <a:pt x="1435100" y="29845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1" kern="1200" dirty="0">
                <a:solidFill>
                  <a:schemeClr val="tx1"/>
                </a:solidFill>
              </a:rPr>
              <a:t>Aquisição/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1" kern="1200" dirty="0">
                <a:solidFill>
                  <a:schemeClr val="tx1"/>
                </a:solidFill>
              </a:rPr>
              <a:t>Contratação</a:t>
            </a:r>
          </a:p>
        </p:txBody>
      </p:sp>
      <p:sp>
        <p:nvSpPr>
          <p:cNvPr id="9" name="Divisa 50">
            <a:extLst>
              <a:ext uri="{FF2B5EF4-FFF2-40B4-BE49-F238E27FC236}">
                <a16:creationId xmlns:a16="http://schemas.microsoft.com/office/drawing/2014/main" id="{CC4AC2BE-5F47-9515-750D-8B685790D776}"/>
              </a:ext>
            </a:extLst>
          </p:cNvPr>
          <p:cNvSpPr/>
          <p:nvPr/>
        </p:nvSpPr>
        <p:spPr>
          <a:xfrm rot="901501">
            <a:off x="2187821" y="1551399"/>
            <a:ext cx="418497" cy="1001788"/>
          </a:xfrm>
          <a:prstGeom prst="chevron">
            <a:avLst>
              <a:gd name="adj" fmla="val 62310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A156E6E-8075-FA51-067C-B1F730CAF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4" y="3427462"/>
            <a:ext cx="2628336" cy="3013095"/>
          </a:xfrm>
          <a:prstGeom prst="rect">
            <a:avLst/>
          </a:prstGeom>
        </p:spPr>
      </p:pic>
      <p:grpSp>
        <p:nvGrpSpPr>
          <p:cNvPr id="13" name="Grupo 22">
            <a:extLst>
              <a:ext uri="{FF2B5EF4-FFF2-40B4-BE49-F238E27FC236}">
                <a16:creationId xmlns:a16="http://schemas.microsoft.com/office/drawing/2014/main" id="{02D07218-3887-7DF9-0FEB-0D4D93CF719A}"/>
              </a:ext>
            </a:extLst>
          </p:cNvPr>
          <p:cNvGrpSpPr/>
          <p:nvPr/>
        </p:nvGrpSpPr>
        <p:grpSpPr>
          <a:xfrm>
            <a:off x="9616449" y="4230301"/>
            <a:ext cx="2090088" cy="1585062"/>
            <a:chOff x="4539457" y="5085184"/>
            <a:chExt cx="2090088" cy="1585062"/>
          </a:xfrm>
        </p:grpSpPr>
        <p:pic>
          <p:nvPicPr>
            <p:cNvPr id="14" name="Picture 22" descr="Imagem relacionada">
              <a:extLst>
                <a:ext uri="{FF2B5EF4-FFF2-40B4-BE49-F238E27FC236}">
                  <a16:creationId xmlns:a16="http://schemas.microsoft.com/office/drawing/2014/main" id="{42938FB5-B0A4-BE4C-5551-2FD56CE8DD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91" t="7635" b="48187"/>
            <a:stretch/>
          </p:blipFill>
          <p:spPr bwMode="auto">
            <a:xfrm>
              <a:off x="4539457" y="5085184"/>
              <a:ext cx="1472703" cy="1585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9" descr="Imagem relacionada">
              <a:extLst>
                <a:ext uri="{FF2B5EF4-FFF2-40B4-BE49-F238E27FC236}">
                  <a16:creationId xmlns:a16="http://schemas.microsoft.com/office/drawing/2014/main" id="{F2A7C04A-D52E-3548-E952-8905BEDF67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4BA3AF"/>
                </a:clrFrom>
                <a:clrTo>
                  <a:srgbClr val="4BA3A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60" t="22761" r="15544" b="7183"/>
            <a:stretch/>
          </p:blipFill>
          <p:spPr bwMode="auto">
            <a:xfrm>
              <a:off x="5747272" y="5373411"/>
              <a:ext cx="882273" cy="1223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4" descr="http://www.rcedupro.com.br/noticia/encontro-regional-oeste-programa-formao-pela-escola-04-10-638.jpg">
            <a:extLst>
              <a:ext uri="{FF2B5EF4-FFF2-40B4-BE49-F238E27FC236}">
                <a16:creationId xmlns:a16="http://schemas.microsoft.com/office/drawing/2014/main" id="{E7CBAE00-5861-20C5-9B15-ED04E6A57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15638" r="48452" b="30951"/>
          <a:stretch/>
        </p:blipFill>
        <p:spPr bwMode="auto">
          <a:xfrm>
            <a:off x="10126878" y="1696684"/>
            <a:ext cx="1760629" cy="116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5FC9A33-DB29-6E86-551F-E76C34D431A5}"/>
              </a:ext>
            </a:extLst>
          </p:cNvPr>
          <p:cNvSpPr txBox="1"/>
          <p:nvPr/>
        </p:nvSpPr>
        <p:spPr>
          <a:xfrm>
            <a:off x="3213033" y="1042637"/>
            <a:ext cx="75079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u="sng" dirty="0">
                <a:highlight>
                  <a:srgbClr val="FFFF00"/>
                </a:highlight>
              </a:rPr>
              <a:t>Para pagamento de despesas podem utilizadas as seguintes opções</a:t>
            </a:r>
            <a:r>
              <a:rPr lang="pt-BR" sz="2000" dirty="0"/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Cartão PDDE –  Somente para o PDDE Básico ( por enquanto)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Transferências entre contas do mesmo banco;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 Transferências entre contas de bancos distintos(TEC/DOC)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Pagamentos de boletos bancários, títulos ou guias de recolhimento;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 Emissão de Ordem de Pagamento, em favor de pessoas que não possuem conta bancária;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PIX – Apenas para as ações integradas ( por enquanto)</a:t>
            </a:r>
          </a:p>
        </p:txBody>
      </p:sp>
    </p:spTree>
    <p:extLst>
      <p:ext uri="{BB962C8B-B14F-4D97-AF65-F5344CB8AC3E}">
        <p14:creationId xmlns:p14="http://schemas.microsoft.com/office/powerpoint/2010/main" val="36380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45377" y="-285370"/>
            <a:ext cx="10995991" cy="1325563"/>
          </a:xfrm>
        </p:spPr>
        <p:txBody>
          <a:bodyPr>
            <a:noAutofit/>
          </a:bodyPr>
          <a:lstStyle/>
          <a:p>
            <a:pPr lvl="0"/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dos recursos – Passo a Passo</a:t>
            </a:r>
            <a:endParaRPr lang="pt-BR" sz="3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520333"/>
            <a:ext cx="8254448" cy="27681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128823" y="17663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7" name="Forma livre 68">
            <a:extLst>
              <a:ext uri="{FF2B5EF4-FFF2-40B4-BE49-F238E27FC236}">
                <a16:creationId xmlns:a16="http://schemas.microsoft.com/office/drawing/2014/main" id="{3B9E15D1-3E77-DF06-5745-2492B68A486F}"/>
              </a:ext>
            </a:extLst>
          </p:cNvPr>
          <p:cNvSpPr/>
          <p:nvPr/>
        </p:nvSpPr>
        <p:spPr>
          <a:xfrm>
            <a:off x="202702" y="1040193"/>
            <a:ext cx="1568450" cy="1257300"/>
          </a:xfrm>
          <a:custGeom>
            <a:avLst/>
            <a:gdLst>
              <a:gd name="connsiteX0" fmla="*/ 1435100 w 1568450"/>
              <a:gd name="connsiteY0" fmla="*/ 298450 h 1257300"/>
              <a:gd name="connsiteX1" fmla="*/ 1568450 w 1568450"/>
              <a:gd name="connsiteY1" fmla="*/ 831850 h 1257300"/>
              <a:gd name="connsiteX2" fmla="*/ 1187450 w 1568450"/>
              <a:gd name="connsiteY2" fmla="*/ 1257300 h 1257300"/>
              <a:gd name="connsiteX3" fmla="*/ 0 w 1568450"/>
              <a:gd name="connsiteY3" fmla="*/ 984250 h 1257300"/>
              <a:gd name="connsiteX4" fmla="*/ 6350 w 1568450"/>
              <a:gd name="connsiteY4" fmla="*/ 76200 h 1257300"/>
              <a:gd name="connsiteX5" fmla="*/ 6350 w 1568450"/>
              <a:gd name="connsiteY5" fmla="*/ 0 h 1257300"/>
              <a:gd name="connsiteX6" fmla="*/ 1435100 w 1568450"/>
              <a:gd name="connsiteY6" fmla="*/ 29845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8450" h="1257300">
                <a:moveTo>
                  <a:pt x="1435100" y="298450"/>
                </a:moveTo>
                <a:lnTo>
                  <a:pt x="1568450" y="831850"/>
                </a:lnTo>
                <a:lnTo>
                  <a:pt x="1187450" y="1257300"/>
                </a:lnTo>
                <a:lnTo>
                  <a:pt x="0" y="984250"/>
                </a:lnTo>
                <a:cubicBezTo>
                  <a:pt x="2117" y="681567"/>
                  <a:pt x="4233" y="378883"/>
                  <a:pt x="6350" y="76200"/>
                </a:cubicBezTo>
                <a:lnTo>
                  <a:pt x="6350" y="0"/>
                </a:lnTo>
                <a:lnTo>
                  <a:pt x="1435100" y="29845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1" kern="1200" dirty="0">
                <a:solidFill>
                  <a:schemeClr val="tx1"/>
                </a:solidFill>
              </a:rPr>
              <a:t>Aquisição/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1" kern="1200" dirty="0">
                <a:solidFill>
                  <a:schemeClr val="tx1"/>
                </a:solidFill>
              </a:rPr>
              <a:t>Contratação</a:t>
            </a:r>
          </a:p>
        </p:txBody>
      </p:sp>
      <p:sp>
        <p:nvSpPr>
          <p:cNvPr id="9" name="Divisa 50">
            <a:extLst>
              <a:ext uri="{FF2B5EF4-FFF2-40B4-BE49-F238E27FC236}">
                <a16:creationId xmlns:a16="http://schemas.microsoft.com/office/drawing/2014/main" id="{CC4AC2BE-5F47-9515-750D-8B685790D776}"/>
              </a:ext>
            </a:extLst>
          </p:cNvPr>
          <p:cNvSpPr/>
          <p:nvPr/>
        </p:nvSpPr>
        <p:spPr>
          <a:xfrm rot="901501">
            <a:off x="1456091" y="1359912"/>
            <a:ext cx="418497" cy="1001788"/>
          </a:xfrm>
          <a:prstGeom prst="chevron">
            <a:avLst>
              <a:gd name="adj" fmla="val 62310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upo 22">
            <a:extLst>
              <a:ext uri="{FF2B5EF4-FFF2-40B4-BE49-F238E27FC236}">
                <a16:creationId xmlns:a16="http://schemas.microsoft.com/office/drawing/2014/main" id="{02D07218-3887-7DF9-0FEB-0D4D93CF719A}"/>
              </a:ext>
            </a:extLst>
          </p:cNvPr>
          <p:cNvGrpSpPr/>
          <p:nvPr/>
        </p:nvGrpSpPr>
        <p:grpSpPr>
          <a:xfrm>
            <a:off x="9423834" y="2636469"/>
            <a:ext cx="2090088" cy="1585062"/>
            <a:chOff x="4539457" y="5085184"/>
            <a:chExt cx="2090088" cy="1585062"/>
          </a:xfrm>
        </p:grpSpPr>
        <p:pic>
          <p:nvPicPr>
            <p:cNvPr id="14" name="Picture 22" descr="Imagem relacionada">
              <a:extLst>
                <a:ext uri="{FF2B5EF4-FFF2-40B4-BE49-F238E27FC236}">
                  <a16:creationId xmlns:a16="http://schemas.microsoft.com/office/drawing/2014/main" id="{42938FB5-B0A4-BE4C-5551-2FD56CE8DD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91" t="7635" b="48187"/>
            <a:stretch/>
          </p:blipFill>
          <p:spPr bwMode="auto">
            <a:xfrm>
              <a:off x="4539457" y="5085184"/>
              <a:ext cx="1472703" cy="1585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9" descr="Imagem relacionada">
              <a:extLst>
                <a:ext uri="{FF2B5EF4-FFF2-40B4-BE49-F238E27FC236}">
                  <a16:creationId xmlns:a16="http://schemas.microsoft.com/office/drawing/2014/main" id="{F2A7C04A-D52E-3548-E952-8905BEDF67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4BA3AF"/>
                </a:clrFrom>
                <a:clrTo>
                  <a:srgbClr val="4BA3A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60" t="22761" r="15544" b="7183"/>
            <a:stretch/>
          </p:blipFill>
          <p:spPr bwMode="auto">
            <a:xfrm>
              <a:off x="5747272" y="5373411"/>
              <a:ext cx="882273" cy="1223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649091-DCD6-1799-5C70-A187301D273C}"/>
              </a:ext>
            </a:extLst>
          </p:cNvPr>
          <p:cNvSpPr txBox="1"/>
          <p:nvPr/>
        </p:nvSpPr>
        <p:spPr>
          <a:xfrm>
            <a:off x="3859789" y="605408"/>
            <a:ext cx="677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u="sng" dirty="0">
                <a:highlight>
                  <a:srgbClr val="00FF00"/>
                </a:highlight>
              </a:rPr>
              <a:t>Compras online: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D180A1-E28A-D586-5BA8-D5C70DFAE472}"/>
              </a:ext>
            </a:extLst>
          </p:cNvPr>
          <p:cNvSpPr txBox="1"/>
          <p:nvPr/>
        </p:nvSpPr>
        <p:spPr>
          <a:xfrm>
            <a:off x="2197773" y="1625616"/>
            <a:ext cx="992417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O PDDE tem como um de seus objetivos o fomento do comércio local. Contudo nem sempre é possível encontrar o produto a ser adquirido na região e adquiri-lo por um preço acessível. Agora é possível realizar compras com os recursos do PDDE via Internet. </a:t>
            </a:r>
          </a:p>
          <a:p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u="sng" dirty="0">
                <a:highlight>
                  <a:srgbClr val="00FF00"/>
                </a:highlight>
              </a:rPr>
              <a:t>Condições para optar pela compra via Internet</a:t>
            </a:r>
            <a:r>
              <a:rPr lang="pt-BR" sz="2000" dirty="0"/>
              <a:t>:</a:t>
            </a:r>
          </a:p>
          <a:p>
            <a:endParaRPr lang="pt-BR" sz="2000" dirty="0"/>
          </a:p>
          <a:p>
            <a:r>
              <a:rPr lang="pt-BR" sz="2000" dirty="0"/>
              <a:t> • a compra online é a única opção para se obter o bem; ou</a:t>
            </a:r>
          </a:p>
          <a:p>
            <a:r>
              <a:rPr lang="pt-BR" sz="2000" dirty="0"/>
              <a:t> • a compra online propicia sensível economia de recursos.</a:t>
            </a:r>
          </a:p>
          <a:p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u="sng" dirty="0"/>
              <a:t>Na pesquisa de preço e compra pela Internet deve-se observar</a:t>
            </a:r>
            <a:r>
              <a:rPr lang="pt-BR" sz="2000" dirty="0"/>
              <a:t>: </a:t>
            </a:r>
          </a:p>
          <a:p>
            <a:endParaRPr lang="pt-BR" sz="2000" dirty="0"/>
          </a:p>
          <a:p>
            <a:r>
              <a:rPr lang="pt-BR" sz="2000" dirty="0"/>
              <a:t>• os preços praticados pelo mercado; </a:t>
            </a:r>
          </a:p>
          <a:p>
            <a:r>
              <a:rPr lang="pt-BR" sz="2000" dirty="0"/>
              <a:t>• o tempo de entrega; </a:t>
            </a:r>
          </a:p>
          <a:p>
            <a:r>
              <a:rPr lang="pt-BR" sz="2000" dirty="0"/>
              <a:t>• o valor total orçado. O frete deverá ser incluído; </a:t>
            </a:r>
          </a:p>
        </p:txBody>
      </p:sp>
    </p:spTree>
    <p:extLst>
      <p:ext uri="{BB962C8B-B14F-4D97-AF65-F5344CB8AC3E}">
        <p14:creationId xmlns:p14="http://schemas.microsoft.com/office/powerpoint/2010/main" val="26867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45377" y="-285370"/>
            <a:ext cx="10995991" cy="1325563"/>
          </a:xfrm>
        </p:spPr>
        <p:txBody>
          <a:bodyPr>
            <a:noAutofit/>
          </a:bodyPr>
          <a:lstStyle/>
          <a:p>
            <a:pPr lvl="0"/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dos recursos – Passo a Passo</a:t>
            </a:r>
            <a:endParaRPr lang="pt-BR" sz="3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520333"/>
            <a:ext cx="8254448" cy="27681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128823" y="17663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7" name="Forma livre 68">
            <a:extLst>
              <a:ext uri="{FF2B5EF4-FFF2-40B4-BE49-F238E27FC236}">
                <a16:creationId xmlns:a16="http://schemas.microsoft.com/office/drawing/2014/main" id="{3B9E15D1-3E77-DF06-5745-2492B68A486F}"/>
              </a:ext>
            </a:extLst>
          </p:cNvPr>
          <p:cNvSpPr/>
          <p:nvPr/>
        </p:nvSpPr>
        <p:spPr>
          <a:xfrm>
            <a:off x="76212" y="1040193"/>
            <a:ext cx="1568450" cy="1257300"/>
          </a:xfrm>
          <a:custGeom>
            <a:avLst/>
            <a:gdLst>
              <a:gd name="connsiteX0" fmla="*/ 1435100 w 1568450"/>
              <a:gd name="connsiteY0" fmla="*/ 298450 h 1257300"/>
              <a:gd name="connsiteX1" fmla="*/ 1568450 w 1568450"/>
              <a:gd name="connsiteY1" fmla="*/ 831850 h 1257300"/>
              <a:gd name="connsiteX2" fmla="*/ 1187450 w 1568450"/>
              <a:gd name="connsiteY2" fmla="*/ 1257300 h 1257300"/>
              <a:gd name="connsiteX3" fmla="*/ 0 w 1568450"/>
              <a:gd name="connsiteY3" fmla="*/ 984250 h 1257300"/>
              <a:gd name="connsiteX4" fmla="*/ 6350 w 1568450"/>
              <a:gd name="connsiteY4" fmla="*/ 76200 h 1257300"/>
              <a:gd name="connsiteX5" fmla="*/ 6350 w 1568450"/>
              <a:gd name="connsiteY5" fmla="*/ 0 h 1257300"/>
              <a:gd name="connsiteX6" fmla="*/ 1435100 w 1568450"/>
              <a:gd name="connsiteY6" fmla="*/ 29845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8450" h="1257300">
                <a:moveTo>
                  <a:pt x="1435100" y="298450"/>
                </a:moveTo>
                <a:lnTo>
                  <a:pt x="1568450" y="831850"/>
                </a:lnTo>
                <a:lnTo>
                  <a:pt x="1187450" y="1257300"/>
                </a:lnTo>
                <a:lnTo>
                  <a:pt x="0" y="984250"/>
                </a:lnTo>
                <a:cubicBezTo>
                  <a:pt x="2117" y="681567"/>
                  <a:pt x="4233" y="378883"/>
                  <a:pt x="6350" y="76200"/>
                </a:cubicBezTo>
                <a:lnTo>
                  <a:pt x="6350" y="0"/>
                </a:lnTo>
                <a:lnTo>
                  <a:pt x="1435100" y="29845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1" kern="1200" dirty="0">
                <a:solidFill>
                  <a:schemeClr val="tx1"/>
                </a:solidFill>
              </a:rPr>
              <a:t>Aquisição/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1" kern="1200" dirty="0">
                <a:solidFill>
                  <a:schemeClr val="tx1"/>
                </a:solidFill>
              </a:rPr>
              <a:t>Contratação</a:t>
            </a:r>
          </a:p>
        </p:txBody>
      </p:sp>
      <p:sp>
        <p:nvSpPr>
          <p:cNvPr id="9" name="Divisa 50">
            <a:extLst>
              <a:ext uri="{FF2B5EF4-FFF2-40B4-BE49-F238E27FC236}">
                <a16:creationId xmlns:a16="http://schemas.microsoft.com/office/drawing/2014/main" id="{CC4AC2BE-5F47-9515-750D-8B685790D776}"/>
              </a:ext>
            </a:extLst>
          </p:cNvPr>
          <p:cNvSpPr/>
          <p:nvPr/>
        </p:nvSpPr>
        <p:spPr>
          <a:xfrm rot="901501">
            <a:off x="1336822" y="1345002"/>
            <a:ext cx="418497" cy="1001788"/>
          </a:xfrm>
          <a:prstGeom prst="chevron">
            <a:avLst>
              <a:gd name="adj" fmla="val 62310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649091-DCD6-1799-5C70-A187301D273C}"/>
              </a:ext>
            </a:extLst>
          </p:cNvPr>
          <p:cNvSpPr txBox="1"/>
          <p:nvPr/>
        </p:nvSpPr>
        <p:spPr>
          <a:xfrm>
            <a:off x="3912798" y="634917"/>
            <a:ext cx="677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u="sng" dirty="0">
                <a:highlight>
                  <a:srgbClr val="00FF00"/>
                </a:highlight>
              </a:rPr>
              <a:t>Compras online: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554061F-B5F6-F282-BD18-306238DF1972}"/>
              </a:ext>
            </a:extLst>
          </p:cNvPr>
          <p:cNvSpPr txBox="1"/>
          <p:nvPr/>
        </p:nvSpPr>
        <p:spPr>
          <a:xfrm>
            <a:off x="1665339" y="1040193"/>
            <a:ext cx="1031224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 as cotações podem ser demonstradas mediante o “print” da tela, porém deverão conter a especificidade do produto, o valor do frete e tudo que possa influenciar a comparação com os outros locais em que serão realizadas cotação de preço;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 o comprovante de pagamento precisa ter a identificação do fornecedor vencedor da proposta mais vantajosa;</a:t>
            </a:r>
          </a:p>
          <a:p>
            <a:endParaRPr lang="pt-BR" dirty="0"/>
          </a:p>
          <a:p>
            <a:r>
              <a:rPr lang="pt-BR" u="sng" dirty="0"/>
              <a:t>Ao comprar pela internet, é preciso tomar alguns cuidados: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 verifique se o site é confiável e seguro, ofertas muito destoantes da realidade devem ser vistas com desconfiança.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Verifique o  prazos de entrega;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atente-se para a política de trocas da empresa.</a:t>
            </a:r>
          </a:p>
          <a:p>
            <a:endParaRPr lang="pt-BR" dirty="0"/>
          </a:p>
          <a:p>
            <a:r>
              <a:rPr lang="pt-BR" dirty="0">
                <a:highlight>
                  <a:srgbClr val="00FF00"/>
                </a:highlight>
              </a:rPr>
              <a:t>Atenção</a:t>
            </a:r>
            <a:r>
              <a:rPr lang="pt-BR" dirty="0"/>
              <a:t>: é importante verificar se o produto que deseja adquirir está disponível para entrega, pois em alguns sites existem opções de pagamento que, quando o produto não está disponível, a compra é cancelada e é gerado um crédito para que o consumidor possa realizar outra compra, no entanto, não é permitido gerar esse tipo de crédito com recursos públicos, então, procurem realizar as aquisições em sites confiáveis, preferencialmente, naquelas que possuam lojas físicas. </a:t>
            </a:r>
          </a:p>
        </p:txBody>
      </p:sp>
    </p:spTree>
    <p:extLst>
      <p:ext uri="{BB962C8B-B14F-4D97-AF65-F5344CB8AC3E}">
        <p14:creationId xmlns:p14="http://schemas.microsoft.com/office/powerpoint/2010/main" val="3605428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04021" y="-147090"/>
            <a:ext cx="10995991" cy="1325563"/>
          </a:xfrm>
        </p:spPr>
        <p:txBody>
          <a:bodyPr>
            <a:noAutofit/>
          </a:bodyPr>
          <a:lstStyle/>
          <a:p>
            <a:r>
              <a:rPr lang="pt-BR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dos recursos – Passo a Passo</a:t>
            </a: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021" y="726212"/>
            <a:ext cx="7591839" cy="518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7" name="Forma livre 70">
            <a:extLst>
              <a:ext uri="{FF2B5EF4-FFF2-40B4-BE49-F238E27FC236}">
                <a16:creationId xmlns:a16="http://schemas.microsoft.com/office/drawing/2014/main" id="{38C9B275-A6E8-22CD-97A4-9208F9A8040C}"/>
              </a:ext>
            </a:extLst>
          </p:cNvPr>
          <p:cNvSpPr/>
          <p:nvPr/>
        </p:nvSpPr>
        <p:spPr>
          <a:xfrm>
            <a:off x="903395" y="1423643"/>
            <a:ext cx="1568450" cy="1257300"/>
          </a:xfrm>
          <a:custGeom>
            <a:avLst/>
            <a:gdLst>
              <a:gd name="connsiteX0" fmla="*/ 1435100 w 1568450"/>
              <a:gd name="connsiteY0" fmla="*/ 298450 h 1257300"/>
              <a:gd name="connsiteX1" fmla="*/ 1568450 w 1568450"/>
              <a:gd name="connsiteY1" fmla="*/ 831850 h 1257300"/>
              <a:gd name="connsiteX2" fmla="*/ 1187450 w 1568450"/>
              <a:gd name="connsiteY2" fmla="*/ 1257300 h 1257300"/>
              <a:gd name="connsiteX3" fmla="*/ 0 w 1568450"/>
              <a:gd name="connsiteY3" fmla="*/ 984250 h 1257300"/>
              <a:gd name="connsiteX4" fmla="*/ 6350 w 1568450"/>
              <a:gd name="connsiteY4" fmla="*/ 76200 h 1257300"/>
              <a:gd name="connsiteX5" fmla="*/ 6350 w 1568450"/>
              <a:gd name="connsiteY5" fmla="*/ 0 h 1257300"/>
              <a:gd name="connsiteX6" fmla="*/ 1435100 w 1568450"/>
              <a:gd name="connsiteY6" fmla="*/ 29845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8450" h="1257300">
                <a:moveTo>
                  <a:pt x="1435100" y="298450"/>
                </a:moveTo>
                <a:lnTo>
                  <a:pt x="1568450" y="831850"/>
                </a:lnTo>
                <a:lnTo>
                  <a:pt x="1187450" y="1257300"/>
                </a:lnTo>
                <a:lnTo>
                  <a:pt x="0" y="984250"/>
                </a:lnTo>
                <a:cubicBezTo>
                  <a:pt x="2117" y="681567"/>
                  <a:pt x="4233" y="378883"/>
                  <a:pt x="6350" y="76200"/>
                </a:cubicBezTo>
                <a:lnTo>
                  <a:pt x="6350" y="0"/>
                </a:lnTo>
                <a:lnTo>
                  <a:pt x="1435100" y="29845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1" kern="1200">
                <a:solidFill>
                  <a:schemeClr val="tx1"/>
                </a:solidFill>
                <a:latin typeface="Candara" pitchFamily="34" charset="0"/>
              </a:rPr>
              <a:t>Doação de bens permanentes</a:t>
            </a:r>
            <a:endParaRPr lang="pt-BR" sz="1800" b="1" kern="1200" dirty="0">
              <a:solidFill>
                <a:schemeClr val="tx1"/>
              </a:solidFill>
            </a:endParaRPr>
          </a:p>
        </p:txBody>
      </p:sp>
      <p:sp>
        <p:nvSpPr>
          <p:cNvPr id="9" name="Divisa 50">
            <a:extLst>
              <a:ext uri="{FF2B5EF4-FFF2-40B4-BE49-F238E27FC236}">
                <a16:creationId xmlns:a16="http://schemas.microsoft.com/office/drawing/2014/main" id="{C7A803C4-0CCD-A0EE-2035-110EF1293B53}"/>
              </a:ext>
            </a:extLst>
          </p:cNvPr>
          <p:cNvSpPr/>
          <p:nvPr/>
        </p:nvSpPr>
        <p:spPr>
          <a:xfrm rot="901501">
            <a:off x="2236041" y="1752391"/>
            <a:ext cx="418497" cy="1001788"/>
          </a:xfrm>
          <a:prstGeom prst="chevron">
            <a:avLst>
              <a:gd name="adj" fmla="val 62310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Picture 11" descr="Resultado de imagem para desenho escola">
            <a:extLst>
              <a:ext uri="{FF2B5EF4-FFF2-40B4-BE49-F238E27FC236}">
                <a16:creationId xmlns:a16="http://schemas.microsoft.com/office/drawing/2014/main" id="{7E251EAC-DFA3-2A53-4D00-E1B6F5FA9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51" y="2736386"/>
            <a:ext cx="1973394" cy="162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24">
            <a:extLst>
              <a:ext uri="{FF2B5EF4-FFF2-40B4-BE49-F238E27FC236}">
                <a16:creationId xmlns:a16="http://schemas.microsoft.com/office/drawing/2014/main" id="{96D30E84-8761-6094-4FC0-7093F129C453}"/>
              </a:ext>
            </a:extLst>
          </p:cNvPr>
          <p:cNvGrpSpPr/>
          <p:nvPr/>
        </p:nvGrpSpPr>
        <p:grpSpPr>
          <a:xfrm>
            <a:off x="878751" y="3861842"/>
            <a:ext cx="1516087" cy="1822868"/>
            <a:chOff x="1619672" y="4149080"/>
            <a:chExt cx="2088232" cy="2164055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C4DDBFC7-038E-DE2E-EB78-5C3394071751}"/>
                </a:ext>
              </a:extLst>
            </p:cNvPr>
            <p:cNvSpPr/>
            <p:nvPr/>
          </p:nvSpPr>
          <p:spPr>
            <a:xfrm>
              <a:off x="1619672" y="4149080"/>
              <a:ext cx="2088232" cy="2164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Picture 2" descr="Imagem relacionada">
              <a:extLst>
                <a:ext uri="{FF2B5EF4-FFF2-40B4-BE49-F238E27FC236}">
                  <a16:creationId xmlns:a16="http://schemas.microsoft.com/office/drawing/2014/main" id="{C586D8F0-9941-FFD0-E7D3-943F6A628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378" y="4734146"/>
              <a:ext cx="1137304" cy="922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Imagem relacionada">
              <a:extLst>
                <a:ext uri="{FF2B5EF4-FFF2-40B4-BE49-F238E27FC236}">
                  <a16:creationId xmlns:a16="http://schemas.microsoft.com/office/drawing/2014/main" id="{BA087EA3-FD80-E1D6-99B1-7608D3AA5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799" y="4364825"/>
              <a:ext cx="1159853" cy="559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8" descr="Resultado de imagem para desenho GELADEIRA">
              <a:extLst>
                <a:ext uri="{FF2B5EF4-FFF2-40B4-BE49-F238E27FC236}">
                  <a16:creationId xmlns:a16="http://schemas.microsoft.com/office/drawing/2014/main" id="{69137E84-7DFB-922E-6FDE-6CA7F2AEB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726" y="5077072"/>
              <a:ext cx="722857" cy="1143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o 20">
            <a:extLst>
              <a:ext uri="{FF2B5EF4-FFF2-40B4-BE49-F238E27FC236}">
                <a16:creationId xmlns:a16="http://schemas.microsoft.com/office/drawing/2014/main" id="{4EABD8F3-464D-AA75-F92A-8C8815314883}"/>
              </a:ext>
            </a:extLst>
          </p:cNvPr>
          <p:cNvGrpSpPr/>
          <p:nvPr/>
        </p:nvGrpSpPr>
        <p:grpSpPr>
          <a:xfrm>
            <a:off x="3640134" y="3374507"/>
            <a:ext cx="1437298" cy="1830159"/>
            <a:chOff x="2915816" y="3768090"/>
            <a:chExt cx="2752750" cy="3063579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C983270-E638-7AA6-D00B-3CE7F0771819}"/>
                </a:ext>
              </a:extLst>
            </p:cNvPr>
            <p:cNvSpPr/>
            <p:nvPr/>
          </p:nvSpPr>
          <p:spPr>
            <a:xfrm>
              <a:off x="2915816" y="3768090"/>
              <a:ext cx="2567886" cy="28754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A5DB8BA-F078-5CCA-8B62-736DB9C294FD}"/>
                </a:ext>
              </a:extLst>
            </p:cNvPr>
            <p:cNvSpPr/>
            <p:nvPr/>
          </p:nvSpPr>
          <p:spPr>
            <a:xfrm>
              <a:off x="3100078" y="4856868"/>
              <a:ext cx="2152377" cy="150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90FEB91C-071A-5840-2759-182AA55C2690}"/>
                </a:ext>
              </a:extLst>
            </p:cNvPr>
            <p:cNvSpPr/>
            <p:nvPr/>
          </p:nvSpPr>
          <p:spPr>
            <a:xfrm>
              <a:off x="3110675" y="5079038"/>
              <a:ext cx="2152377" cy="150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0A3F87F9-9F73-FD79-5A78-60288DC2AA55}"/>
                </a:ext>
              </a:extLst>
            </p:cNvPr>
            <p:cNvSpPr/>
            <p:nvPr/>
          </p:nvSpPr>
          <p:spPr>
            <a:xfrm>
              <a:off x="3103374" y="5295062"/>
              <a:ext cx="2152377" cy="150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58D136C1-E83C-6E65-C0C2-D5F76E6BEC08}"/>
                </a:ext>
              </a:extLst>
            </p:cNvPr>
            <p:cNvSpPr/>
            <p:nvPr/>
          </p:nvSpPr>
          <p:spPr>
            <a:xfrm>
              <a:off x="3100078" y="5504940"/>
              <a:ext cx="2152377" cy="150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64727A5-1662-FAB4-A324-1562222CAA34}"/>
                </a:ext>
              </a:extLst>
            </p:cNvPr>
            <p:cNvSpPr/>
            <p:nvPr/>
          </p:nvSpPr>
          <p:spPr>
            <a:xfrm>
              <a:off x="3110675" y="5727110"/>
              <a:ext cx="2152377" cy="150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F4656434-4A40-B9B1-05EC-C3588D1C1D43}"/>
                </a:ext>
              </a:extLst>
            </p:cNvPr>
            <p:cNvSpPr/>
            <p:nvPr/>
          </p:nvSpPr>
          <p:spPr>
            <a:xfrm>
              <a:off x="3103374" y="5943134"/>
              <a:ext cx="2152377" cy="150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539AB8C7-8AFE-F74A-830C-3DBAF420EE95}"/>
                </a:ext>
              </a:extLst>
            </p:cNvPr>
            <p:cNvSpPr/>
            <p:nvPr/>
          </p:nvSpPr>
          <p:spPr>
            <a:xfrm>
              <a:off x="3110113" y="6159158"/>
              <a:ext cx="2152377" cy="150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1C5E5DF5-8A60-1E61-6265-E4BAB1033C5F}"/>
                </a:ext>
              </a:extLst>
            </p:cNvPr>
            <p:cNvSpPr/>
            <p:nvPr/>
          </p:nvSpPr>
          <p:spPr>
            <a:xfrm>
              <a:off x="3516189" y="6681506"/>
              <a:ext cx="2152377" cy="150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D9837210-F491-5D92-D6DB-F47003C04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0220" y="3965101"/>
              <a:ext cx="2292092" cy="425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SzPct val="80000"/>
              </a:pPr>
              <a:r>
                <a:rPr lang="pt-BR" sz="2000" b="1" dirty="0">
                  <a:solidFill>
                    <a:schemeClr val="tx1"/>
                  </a:solidFill>
                  <a:latin typeface="Agency FB" panose="020B0503020202020204" pitchFamily="34" charset="0"/>
                </a:rPr>
                <a:t>TERMO DE DOAÇÃO</a:t>
              </a:r>
            </a:p>
          </p:txBody>
        </p:sp>
      </p:grpSp>
      <p:grpSp>
        <p:nvGrpSpPr>
          <p:cNvPr id="27" name="Grupo 21">
            <a:extLst>
              <a:ext uri="{FF2B5EF4-FFF2-40B4-BE49-F238E27FC236}">
                <a16:creationId xmlns:a16="http://schemas.microsoft.com/office/drawing/2014/main" id="{8DA40794-BF42-B5F8-B100-64061ADBD02C}"/>
              </a:ext>
            </a:extLst>
          </p:cNvPr>
          <p:cNvGrpSpPr/>
          <p:nvPr/>
        </p:nvGrpSpPr>
        <p:grpSpPr>
          <a:xfrm>
            <a:off x="6147809" y="2791301"/>
            <a:ext cx="1702973" cy="2376264"/>
            <a:chOff x="4234526" y="4089058"/>
            <a:chExt cx="2159164" cy="2593566"/>
          </a:xfrm>
        </p:grpSpPr>
        <p:pic>
          <p:nvPicPr>
            <p:cNvPr id="28" name="Picture 20" descr="Resultado de imagem para desenho PREFEITURA">
              <a:extLst>
                <a:ext uri="{FF2B5EF4-FFF2-40B4-BE49-F238E27FC236}">
                  <a16:creationId xmlns:a16="http://schemas.microsoft.com/office/drawing/2014/main" id="{AC2BB433-8D47-936C-E740-2C0C3C5F4A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974"/>
            <a:stretch/>
          </p:blipFill>
          <p:spPr bwMode="auto">
            <a:xfrm>
              <a:off x="4234526" y="4089058"/>
              <a:ext cx="2049601" cy="2593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6C0FF1DA-039C-D3A8-A125-BE9E0471F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2396" y="4998769"/>
              <a:ext cx="1771294" cy="31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SzPct val="80000"/>
              </a:pPr>
              <a:r>
                <a:rPr lang="pt-BR" sz="16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PREFEITURA</a:t>
              </a:r>
            </a:p>
          </p:txBody>
        </p:sp>
      </p:grpSp>
      <p:pic>
        <p:nvPicPr>
          <p:cNvPr id="30" name="Picture 23" descr="Resultado de imagem para desenho PLAQUETAS PATRIMONIO">
            <a:extLst>
              <a:ext uri="{FF2B5EF4-FFF2-40B4-BE49-F238E27FC236}">
                <a16:creationId xmlns:a16="http://schemas.microsoft.com/office/drawing/2014/main" id="{57555EDC-866C-5B23-3A85-D41BBED86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8" t="13117" r="2047" b="14762"/>
          <a:stretch/>
        </p:blipFill>
        <p:spPr bwMode="auto">
          <a:xfrm>
            <a:off x="9258904" y="3705879"/>
            <a:ext cx="1404017" cy="93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Divisa 85">
            <a:extLst>
              <a:ext uri="{FF2B5EF4-FFF2-40B4-BE49-F238E27FC236}">
                <a16:creationId xmlns:a16="http://schemas.microsoft.com/office/drawing/2014/main" id="{AA251C7C-D39D-3AB7-1BDD-94F495AC9D91}"/>
              </a:ext>
            </a:extLst>
          </p:cNvPr>
          <p:cNvSpPr/>
          <p:nvPr/>
        </p:nvSpPr>
        <p:spPr>
          <a:xfrm>
            <a:off x="2586894" y="4175699"/>
            <a:ext cx="957224" cy="64800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Divisa 85">
            <a:extLst>
              <a:ext uri="{FF2B5EF4-FFF2-40B4-BE49-F238E27FC236}">
                <a16:creationId xmlns:a16="http://schemas.microsoft.com/office/drawing/2014/main" id="{1F5FD041-FC3A-CD40-0266-40CF3687B941}"/>
              </a:ext>
            </a:extLst>
          </p:cNvPr>
          <p:cNvSpPr/>
          <p:nvPr/>
        </p:nvSpPr>
        <p:spPr>
          <a:xfrm>
            <a:off x="5023173" y="3965587"/>
            <a:ext cx="957224" cy="64800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3" name="Divisa 85">
            <a:extLst>
              <a:ext uri="{FF2B5EF4-FFF2-40B4-BE49-F238E27FC236}">
                <a16:creationId xmlns:a16="http://schemas.microsoft.com/office/drawing/2014/main" id="{B45105D7-6E55-13A8-E486-BF9603D60C29}"/>
              </a:ext>
            </a:extLst>
          </p:cNvPr>
          <p:cNvSpPr/>
          <p:nvPr/>
        </p:nvSpPr>
        <p:spPr>
          <a:xfrm>
            <a:off x="8009554" y="3911049"/>
            <a:ext cx="957224" cy="64800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D56C58C9-2561-76C9-0DA9-84D807383D19}"/>
              </a:ext>
            </a:extLst>
          </p:cNvPr>
          <p:cNvSpPr txBox="1"/>
          <p:nvPr/>
        </p:nvSpPr>
        <p:spPr>
          <a:xfrm>
            <a:off x="3418716" y="1343198"/>
            <a:ext cx="7991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Os bens permanentes adquiridos ou produzidos com os recursos transferidos as custas do PDDE e Ações Integradas deverão ser tombados e incorporados ao patrimônio das </a:t>
            </a:r>
            <a:r>
              <a:rPr lang="pt-BR" dirty="0" err="1"/>
              <a:t>EEx</a:t>
            </a:r>
            <a:r>
              <a:rPr lang="pt-BR" dirty="0"/>
              <a:t>. Cabe a </a:t>
            </a:r>
            <a:r>
              <a:rPr lang="pt-BR" dirty="0" err="1"/>
              <a:t>UEx</a:t>
            </a:r>
            <a:r>
              <a:rPr lang="pt-BR" dirty="0"/>
              <a:t>  o uso, a guarda e a conservação.</a:t>
            </a:r>
          </a:p>
        </p:txBody>
      </p:sp>
    </p:spTree>
    <p:extLst>
      <p:ext uri="{BB962C8B-B14F-4D97-AF65-F5344CB8AC3E}">
        <p14:creationId xmlns:p14="http://schemas.microsoft.com/office/powerpoint/2010/main" val="2389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-123583"/>
            <a:ext cx="10995991" cy="1325563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dos recursos – Passo a Passo</a:t>
            </a: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1" y="726729"/>
            <a:ext cx="8373717" cy="27681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7" name="Forma livre 72">
            <a:extLst>
              <a:ext uri="{FF2B5EF4-FFF2-40B4-BE49-F238E27FC236}">
                <a16:creationId xmlns:a16="http://schemas.microsoft.com/office/drawing/2014/main" id="{592BF125-05C5-47E6-D3B1-1B5728628ECF}"/>
              </a:ext>
            </a:extLst>
          </p:cNvPr>
          <p:cNvSpPr/>
          <p:nvPr/>
        </p:nvSpPr>
        <p:spPr>
          <a:xfrm>
            <a:off x="1080610" y="1670894"/>
            <a:ext cx="1568450" cy="1257300"/>
          </a:xfrm>
          <a:custGeom>
            <a:avLst/>
            <a:gdLst>
              <a:gd name="connsiteX0" fmla="*/ 1435100 w 1568450"/>
              <a:gd name="connsiteY0" fmla="*/ 298450 h 1257300"/>
              <a:gd name="connsiteX1" fmla="*/ 1568450 w 1568450"/>
              <a:gd name="connsiteY1" fmla="*/ 831850 h 1257300"/>
              <a:gd name="connsiteX2" fmla="*/ 1187450 w 1568450"/>
              <a:gd name="connsiteY2" fmla="*/ 1257300 h 1257300"/>
              <a:gd name="connsiteX3" fmla="*/ 0 w 1568450"/>
              <a:gd name="connsiteY3" fmla="*/ 984250 h 1257300"/>
              <a:gd name="connsiteX4" fmla="*/ 6350 w 1568450"/>
              <a:gd name="connsiteY4" fmla="*/ 76200 h 1257300"/>
              <a:gd name="connsiteX5" fmla="*/ 6350 w 1568450"/>
              <a:gd name="connsiteY5" fmla="*/ 0 h 1257300"/>
              <a:gd name="connsiteX6" fmla="*/ 1435100 w 1568450"/>
              <a:gd name="connsiteY6" fmla="*/ 29845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8450" h="1257300">
                <a:moveTo>
                  <a:pt x="1435100" y="298450"/>
                </a:moveTo>
                <a:lnTo>
                  <a:pt x="1568450" y="831850"/>
                </a:lnTo>
                <a:lnTo>
                  <a:pt x="1187450" y="1257300"/>
                </a:lnTo>
                <a:lnTo>
                  <a:pt x="0" y="984250"/>
                </a:lnTo>
                <a:cubicBezTo>
                  <a:pt x="2117" y="681567"/>
                  <a:pt x="4233" y="378883"/>
                  <a:pt x="6350" y="76200"/>
                </a:cubicBezTo>
                <a:lnTo>
                  <a:pt x="6350" y="0"/>
                </a:lnTo>
                <a:lnTo>
                  <a:pt x="1435100" y="29845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1">
                <a:solidFill>
                  <a:schemeClr val="tx1"/>
                </a:solidFill>
                <a:latin typeface="Candara" pitchFamily="34" charset="0"/>
              </a:rPr>
              <a:t>Guarda de documentos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9" name="Divisa 50">
            <a:extLst>
              <a:ext uri="{FF2B5EF4-FFF2-40B4-BE49-F238E27FC236}">
                <a16:creationId xmlns:a16="http://schemas.microsoft.com/office/drawing/2014/main" id="{02F85CD1-A098-354E-AB2F-B0082D84E811}"/>
              </a:ext>
            </a:extLst>
          </p:cNvPr>
          <p:cNvSpPr/>
          <p:nvPr/>
        </p:nvSpPr>
        <p:spPr>
          <a:xfrm rot="901501">
            <a:off x="2439812" y="1996649"/>
            <a:ext cx="418497" cy="1001788"/>
          </a:xfrm>
          <a:prstGeom prst="chevron">
            <a:avLst>
              <a:gd name="adj" fmla="val 62310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Picture 10" descr="Imagem relacionada">
            <a:extLst>
              <a:ext uri="{FF2B5EF4-FFF2-40B4-BE49-F238E27FC236}">
                <a16:creationId xmlns:a16="http://schemas.microsoft.com/office/drawing/2014/main" id="{A9774179-2849-9961-52B9-CE8746123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84" y="3172860"/>
            <a:ext cx="3072070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1EC137-5A90-90C4-DD80-4C48620C25BE}"/>
              </a:ext>
            </a:extLst>
          </p:cNvPr>
          <p:cNvSpPr txBox="1"/>
          <p:nvPr/>
        </p:nvSpPr>
        <p:spPr>
          <a:xfrm>
            <a:off x="5497995" y="370056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pt-BR" sz="2000" b="1" dirty="0">
                <a:solidFill>
                  <a:schemeClr val="tx1"/>
                </a:solidFill>
                <a:highlight>
                  <a:srgbClr val="00FF00"/>
                </a:highlight>
                <a:latin typeface="Agency FB" panose="020B0503020202020204" pitchFamily="34" charset="0"/>
              </a:rPr>
              <a:t>1. Prazo: </a:t>
            </a:r>
            <a:r>
              <a:rPr lang="pt-BR" sz="2000" dirty="0">
                <a:highlight>
                  <a:srgbClr val="00FF00"/>
                </a:highlight>
                <a:latin typeface="Agency FB" panose="020B0503020202020204" pitchFamily="34" charset="0"/>
              </a:rPr>
              <a:t>5</a:t>
            </a:r>
            <a:r>
              <a:rPr lang="pt-BR" sz="2000" dirty="0">
                <a:solidFill>
                  <a:schemeClr val="tx1"/>
                </a:solidFill>
                <a:highlight>
                  <a:srgbClr val="00FF00"/>
                </a:highlight>
                <a:latin typeface="Agency FB" panose="020B0503020202020204" pitchFamily="34" charset="0"/>
              </a:rPr>
              <a:t> anos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E6FF13F-5D0D-B0CB-4F6E-651FDA76D7F3}"/>
              </a:ext>
            </a:extLst>
          </p:cNvPr>
          <p:cNvSpPr txBox="1"/>
          <p:nvPr/>
        </p:nvSpPr>
        <p:spPr>
          <a:xfrm>
            <a:off x="5497995" y="4220579"/>
            <a:ext cx="26123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pt-BR" sz="1800" dirty="0">
                <a:solidFill>
                  <a:schemeClr val="tx1"/>
                </a:solidFill>
                <a:highlight>
                  <a:srgbClr val="00FF00"/>
                </a:highlight>
                <a:latin typeface="Agency FB" panose="020B0503020202020204" pitchFamily="34" charset="0"/>
              </a:rPr>
              <a:t>2. </a:t>
            </a:r>
            <a:r>
              <a:rPr lang="pt-BR" sz="2000" b="1" dirty="0">
                <a:highlight>
                  <a:srgbClr val="00FF00"/>
                </a:highlight>
                <a:latin typeface="Agency FB" panose="020B0503020202020204" pitchFamily="34" charset="0"/>
              </a:rPr>
              <a:t>Original: </a:t>
            </a:r>
            <a:r>
              <a:rPr lang="pt-BR" sz="2000" dirty="0">
                <a:highlight>
                  <a:srgbClr val="00FF00"/>
                </a:highlight>
                <a:latin typeface="Agency FB" panose="020B0503020202020204" pitchFamily="34" charset="0"/>
              </a:rPr>
              <a:t>arquivar na sede da </a:t>
            </a:r>
            <a:r>
              <a:rPr lang="pt-BR" sz="2000" dirty="0" err="1">
                <a:highlight>
                  <a:srgbClr val="00FF00"/>
                </a:highlight>
                <a:latin typeface="Agency FB" panose="020B0503020202020204" pitchFamily="34" charset="0"/>
              </a:rPr>
              <a:t>UEx</a:t>
            </a:r>
            <a:endParaRPr lang="pt-BR" sz="2000" dirty="0">
              <a:solidFill>
                <a:schemeClr val="tx1"/>
              </a:solidFill>
              <a:highlight>
                <a:srgbClr val="00FF00"/>
              </a:highlight>
              <a:latin typeface="Agency FB" panose="020B0503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5065C19-2157-6D63-ACAF-C0F5DC97F67D}"/>
              </a:ext>
            </a:extLst>
          </p:cNvPr>
          <p:cNvSpPr txBox="1"/>
          <p:nvPr/>
        </p:nvSpPr>
        <p:spPr>
          <a:xfrm>
            <a:off x="5497995" y="4928465"/>
            <a:ext cx="28044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  <a:r>
              <a:rPr lang="pt-BR" sz="1800" dirty="0">
                <a:solidFill>
                  <a:schemeClr val="tx1"/>
                </a:solidFill>
                <a:highlight>
                  <a:srgbClr val="00FF00"/>
                </a:highlight>
                <a:latin typeface="Agency FB" panose="020B0503020202020204" pitchFamily="34" charset="0"/>
              </a:rPr>
              <a:t>3. </a:t>
            </a:r>
            <a:r>
              <a:rPr lang="pt-BR" sz="2000" b="1" dirty="0">
                <a:highlight>
                  <a:srgbClr val="00FF00"/>
                </a:highlight>
                <a:latin typeface="Agency FB" panose="020B0503020202020204" pitchFamily="34" charset="0"/>
              </a:rPr>
              <a:t>Cópia: </a:t>
            </a:r>
            <a:r>
              <a:rPr lang="pt-BR" sz="2000" dirty="0">
                <a:highlight>
                  <a:srgbClr val="00FF00"/>
                </a:highlight>
                <a:latin typeface="Agency FB" panose="020B0503020202020204" pitchFamily="34" charset="0"/>
              </a:rPr>
              <a:t>arquivar na prefeitura/secretaria de educação</a:t>
            </a:r>
            <a:endParaRPr lang="pt-BR" sz="2000" dirty="0">
              <a:highlight>
                <a:srgbClr val="00FF00"/>
              </a:highligh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54D7C5-966F-1D8B-484C-87943514F075}"/>
              </a:ext>
            </a:extLst>
          </p:cNvPr>
          <p:cNvSpPr txBox="1"/>
          <p:nvPr/>
        </p:nvSpPr>
        <p:spPr>
          <a:xfrm>
            <a:off x="3885562" y="1177869"/>
            <a:ext cx="78315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Toda a documentação probatória das aquisições e contratações, referidas nesse Guia de Execução, deverá ser mantida em arquivo; em boa ordem e organização, na sede da escola beneficiária, juntamente com os demais documentos do PDDE; à disposição da comunidade escolar, do Fundo Nacional de Desenvolvimento da Educação – FNDE, do Ministério Público e dos órgãos de controle interno e externo pelo prazo de cinco anos.</a:t>
            </a:r>
          </a:p>
        </p:txBody>
      </p:sp>
    </p:spTree>
    <p:extLst>
      <p:ext uri="{BB962C8B-B14F-4D97-AF65-F5344CB8AC3E}">
        <p14:creationId xmlns:p14="http://schemas.microsoft.com/office/powerpoint/2010/main" val="31217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-112626"/>
            <a:ext cx="10995991" cy="132556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pt-BR" sz="3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Integradas em 2022</a:t>
            </a:r>
            <a:endParaRPr lang="pt-BR" sz="1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30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C6D3BF3-F7DE-431A-7EB0-5D215FDCD37B}"/>
              </a:ext>
            </a:extLst>
          </p:cNvPr>
          <p:cNvSpPr txBox="1"/>
          <p:nvPr/>
        </p:nvSpPr>
        <p:spPr>
          <a:xfrm>
            <a:off x="7743470" y="2237321"/>
            <a:ext cx="3569805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800" dirty="0">
                <a:solidFill>
                  <a:srgbClr val="000000"/>
                </a:solidFill>
                <a:latin typeface="Candara" pitchFamily="34" charset="0"/>
              </a:rPr>
              <a:t>- Itinerários Formativos</a:t>
            </a:r>
          </a:p>
          <a:p>
            <a:pPr lvl="0">
              <a:defRPr/>
            </a:pPr>
            <a:r>
              <a:rPr lang="pt-BR" sz="1800" dirty="0">
                <a:solidFill>
                  <a:srgbClr val="000000"/>
                </a:solidFill>
                <a:latin typeface="Candara" pitchFamily="34" charset="0"/>
              </a:rPr>
              <a:t> </a:t>
            </a:r>
          </a:p>
          <a:p>
            <a:pPr lvl="0">
              <a:defRPr/>
            </a:pPr>
            <a:r>
              <a:rPr lang="pt-BR" sz="1800" dirty="0">
                <a:solidFill>
                  <a:srgbClr val="000000"/>
                </a:solidFill>
                <a:latin typeface="Candara" pitchFamily="34" charset="0"/>
              </a:rPr>
              <a:t>-Inovação Educação Conectada</a:t>
            </a:r>
          </a:p>
          <a:p>
            <a:pPr lvl="0">
              <a:defRPr/>
            </a:pPr>
            <a:endParaRPr lang="pt-BR" sz="1800" dirty="0">
              <a:solidFill>
                <a:srgbClr val="000000"/>
              </a:solidFill>
              <a:latin typeface="Candara" pitchFamily="34" charset="0"/>
            </a:endParaRPr>
          </a:p>
          <a:p>
            <a:pPr lvl="0">
              <a:defRPr/>
            </a:pPr>
            <a:r>
              <a:rPr lang="pt-BR" sz="1800" dirty="0">
                <a:solidFill>
                  <a:srgbClr val="000000"/>
                </a:solidFill>
                <a:latin typeface="Candara" pitchFamily="34" charset="0"/>
              </a:rPr>
              <a:t>- Educação e Família</a:t>
            </a:r>
          </a:p>
          <a:p>
            <a:pPr lvl="0">
              <a:defRPr/>
            </a:pPr>
            <a:endParaRPr lang="pt-BR" sz="1800" dirty="0">
              <a:solidFill>
                <a:srgbClr val="000000"/>
              </a:solidFill>
              <a:latin typeface="Candara" pitchFamily="34" charset="0"/>
            </a:endParaRPr>
          </a:p>
          <a:p>
            <a:pPr marL="342900" lvl="0" indent="-342900">
              <a:buFontTx/>
              <a:buChar char="-"/>
              <a:defRPr/>
            </a:pPr>
            <a:r>
              <a:rPr lang="pt-BR" sz="1800" dirty="0">
                <a:solidFill>
                  <a:srgbClr val="000000"/>
                </a:solidFill>
                <a:latin typeface="Candara" pitchFamily="34" charset="0"/>
              </a:rPr>
              <a:t>Brasil na Escola</a:t>
            </a:r>
          </a:p>
          <a:p>
            <a:pPr marL="342900" lvl="0" indent="-342900">
              <a:buFontTx/>
              <a:buChar char="-"/>
              <a:defRPr/>
            </a:pPr>
            <a:endParaRPr lang="pt-BR" sz="1800" dirty="0">
              <a:solidFill>
                <a:srgbClr val="000000"/>
              </a:solidFill>
              <a:latin typeface="Candara" pitchFamily="34" charset="0"/>
            </a:endParaRPr>
          </a:p>
          <a:p>
            <a:pPr lvl="0">
              <a:defRPr/>
            </a:pPr>
            <a:r>
              <a:rPr lang="pt-BR" sz="1800" dirty="0">
                <a:solidFill>
                  <a:srgbClr val="000000"/>
                </a:solidFill>
                <a:latin typeface="Candara" pitchFamily="34" charset="0"/>
              </a:rPr>
              <a:t>- Tempo de Aprender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AB4B85-D200-6B43-CA91-69B20BCC3107}"/>
              </a:ext>
            </a:extLst>
          </p:cNvPr>
          <p:cNvSpPr txBox="1"/>
          <p:nvPr/>
        </p:nvSpPr>
        <p:spPr>
          <a:xfrm>
            <a:off x="474933" y="2103005"/>
            <a:ext cx="4753448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800" dirty="0">
                <a:solidFill>
                  <a:srgbClr val="000000"/>
                </a:solidFill>
                <a:latin typeface="Candara" pitchFamily="34" charset="0"/>
              </a:rPr>
              <a:t>-Água na Escola</a:t>
            </a:r>
          </a:p>
          <a:p>
            <a:pPr lvl="0">
              <a:defRPr/>
            </a:pPr>
            <a:endParaRPr lang="pt-BR" sz="1800" dirty="0">
              <a:solidFill>
                <a:srgbClr val="000000"/>
              </a:solidFill>
              <a:latin typeface="Candara" pitchFamily="34" charset="0"/>
            </a:endParaRPr>
          </a:p>
          <a:p>
            <a:pPr lvl="0">
              <a:defRPr/>
            </a:pPr>
            <a:r>
              <a:rPr lang="pt-BR" sz="1800" dirty="0">
                <a:solidFill>
                  <a:srgbClr val="000000"/>
                </a:solidFill>
                <a:latin typeface="Candara" pitchFamily="34" charset="0"/>
              </a:rPr>
              <a:t>-Escola Acessível</a:t>
            </a:r>
          </a:p>
          <a:p>
            <a:pPr lvl="0">
              <a:defRPr/>
            </a:pPr>
            <a:endParaRPr lang="pt-BR" sz="1800" dirty="0">
              <a:solidFill>
                <a:srgbClr val="000000"/>
              </a:solidFill>
              <a:latin typeface="Candara" pitchFamily="34" charset="0"/>
            </a:endParaRPr>
          </a:p>
          <a:p>
            <a:pPr lvl="0">
              <a:defRPr/>
            </a:pPr>
            <a:r>
              <a:rPr lang="pt-BR" sz="1800" dirty="0">
                <a:solidFill>
                  <a:srgbClr val="000000"/>
                </a:solidFill>
                <a:latin typeface="Candara" pitchFamily="34" charset="0"/>
              </a:rPr>
              <a:t>-Escola do Campo</a:t>
            </a:r>
          </a:p>
          <a:p>
            <a:pPr lvl="0">
              <a:defRPr/>
            </a:pPr>
            <a:endParaRPr lang="pt-BR" sz="1800" dirty="0">
              <a:solidFill>
                <a:srgbClr val="000000"/>
              </a:solidFill>
              <a:latin typeface="Candara" pitchFamily="34" charset="0"/>
            </a:endParaRPr>
          </a:p>
          <a:p>
            <a:pPr lvl="0">
              <a:defRPr/>
            </a:pPr>
            <a:r>
              <a:rPr lang="pt-BR" sz="1800" dirty="0">
                <a:solidFill>
                  <a:srgbClr val="000000"/>
                </a:solidFill>
                <a:latin typeface="Candara" pitchFamily="34" charset="0"/>
              </a:rPr>
              <a:t>-Acessibilidade - Sala de Recursos Multifuncionais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F56BF2A-E32E-4362-0CFE-A5CC607925EF}"/>
              </a:ext>
            </a:extLst>
          </p:cNvPr>
          <p:cNvSpPr/>
          <p:nvPr/>
        </p:nvSpPr>
        <p:spPr>
          <a:xfrm>
            <a:off x="1700361" y="1355797"/>
            <a:ext cx="203166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7C32B11-68A1-2F8B-3B8B-6179530D533C}"/>
              </a:ext>
            </a:extLst>
          </p:cNvPr>
          <p:cNvSpPr/>
          <p:nvPr/>
        </p:nvSpPr>
        <p:spPr>
          <a:xfrm>
            <a:off x="8353454" y="1397293"/>
            <a:ext cx="203166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PDDEP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A4B5345-6449-2BBA-83B8-3C8407AA5139}"/>
              </a:ext>
            </a:extLst>
          </p:cNvPr>
          <p:cNvSpPr txBox="1"/>
          <p:nvPr/>
        </p:nvSpPr>
        <p:spPr>
          <a:xfrm>
            <a:off x="1700361" y="1355797"/>
            <a:ext cx="203166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PDDE Estrutura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B39C00F-D6EE-0E06-D73B-5B6F40B0019B}"/>
              </a:ext>
            </a:extLst>
          </p:cNvPr>
          <p:cNvSpPr txBox="1"/>
          <p:nvPr/>
        </p:nvSpPr>
        <p:spPr>
          <a:xfrm>
            <a:off x="8353454" y="1397293"/>
            <a:ext cx="200795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PDDE Qualidade</a:t>
            </a:r>
          </a:p>
        </p:txBody>
      </p:sp>
    </p:spTree>
    <p:extLst>
      <p:ext uri="{BB962C8B-B14F-4D97-AF65-F5344CB8AC3E}">
        <p14:creationId xmlns:p14="http://schemas.microsoft.com/office/powerpoint/2010/main" val="2506652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98851" y="2103437"/>
            <a:ext cx="10995991" cy="1325563"/>
          </a:xfrm>
        </p:spPr>
        <p:txBody>
          <a:bodyPr>
            <a:noAutofit/>
          </a:bodyPr>
          <a:lstStyle/>
          <a:p>
            <a:br>
              <a:rPr lang="pt-BR"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30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D5FE72-E4B5-33B3-5E1D-27C0341F9DB7}"/>
              </a:ext>
            </a:extLst>
          </p:cNvPr>
          <p:cNvSpPr txBox="1"/>
          <p:nvPr/>
        </p:nvSpPr>
        <p:spPr>
          <a:xfrm>
            <a:off x="298851" y="1062434"/>
            <a:ext cx="1117753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800" dirty="0"/>
              <a:t>O PDDE engloba várias ações, denominadas </a:t>
            </a:r>
            <a:r>
              <a:rPr lang="pt-BR" sz="1800" u="sng" dirty="0"/>
              <a:t>Ações Integradas</a:t>
            </a:r>
            <a:r>
              <a:rPr lang="pt-BR" sz="1800" dirty="0"/>
              <a:t>, que possuem </a:t>
            </a:r>
            <a:r>
              <a:rPr lang="pt-BR" sz="1800" u="sng" dirty="0"/>
              <a:t>finalidades e públicos-alvo específicos</a:t>
            </a:r>
            <a:r>
              <a:rPr lang="pt-BR" sz="1800" dirty="0"/>
              <a:t>, estipulados em resolução. A transferência e </a:t>
            </a:r>
            <a:r>
              <a:rPr lang="pt-BR" sz="1800" u="sng" dirty="0"/>
              <a:t>gestão desses recursos seguem os mesmos moldes operacionais do PDDE</a:t>
            </a:r>
            <a:r>
              <a:rPr lang="pt-BR" sz="1800" dirty="0"/>
              <a:t>.</a:t>
            </a:r>
          </a:p>
          <a:p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u="sng" dirty="0"/>
              <a:t>Condições para repasse dos recursos às </a:t>
            </a:r>
            <a:r>
              <a:rPr lang="pt-BR" sz="1800" u="sng" dirty="0" err="1"/>
              <a:t>UEx</a:t>
            </a:r>
            <a:r>
              <a:rPr lang="pt-BR" sz="1800" dirty="0"/>
              <a:t>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Constar na lista encaminhada pelas secretarias do MEC ao FNDE;</a:t>
            </a:r>
          </a:p>
          <a:p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Escola ativa no censo do ano anterior ao repasse;</a:t>
            </a:r>
          </a:p>
          <a:p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Mandato do dirigente vigente no sistema </a:t>
            </a:r>
            <a:r>
              <a:rPr lang="pt-BR" sz="1600" dirty="0" err="1"/>
              <a:t>PDDEweb</a:t>
            </a:r>
            <a:r>
              <a:rPr lang="pt-BR" sz="1600" dirty="0"/>
              <a:t>;</a:t>
            </a:r>
          </a:p>
          <a:p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 </a:t>
            </a:r>
            <a:r>
              <a:rPr lang="pt-BR" sz="1600" dirty="0" err="1"/>
              <a:t>UEx</a:t>
            </a:r>
            <a:r>
              <a:rPr lang="pt-BR" sz="1600" dirty="0"/>
              <a:t> adimplente com prestação de contas no </a:t>
            </a:r>
            <a:r>
              <a:rPr lang="pt-BR" sz="1600" dirty="0" err="1"/>
              <a:t>SiGPC</a:t>
            </a:r>
            <a:r>
              <a:rPr lang="pt-BR" sz="1600" dirty="0"/>
              <a:t>;</a:t>
            </a:r>
          </a:p>
          <a:p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Cadastro da </a:t>
            </a:r>
            <a:r>
              <a:rPr lang="pt-BR" sz="1600" dirty="0" err="1"/>
              <a:t>UEx</a:t>
            </a:r>
            <a:r>
              <a:rPr lang="pt-BR" sz="1600" dirty="0"/>
              <a:t> atualizado na agência bancária do Banco do Brasil, indicada no sistema </a:t>
            </a:r>
            <a:r>
              <a:rPr lang="pt-BR" sz="1600" dirty="0" err="1"/>
              <a:t>PDDEweb</a:t>
            </a:r>
            <a:r>
              <a:rPr lang="pt-BR" sz="1600" dirty="0"/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754B44-BCC5-AD70-A673-2E1F534209A5}"/>
              </a:ext>
            </a:extLst>
          </p:cNvPr>
          <p:cNvSpPr txBox="1"/>
          <p:nvPr/>
        </p:nvSpPr>
        <p:spPr>
          <a:xfrm>
            <a:off x="704022" y="23763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Integradas em 2022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35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-112626"/>
            <a:ext cx="10995991" cy="132556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pt-BR" sz="3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 em conta das Ações Integradas</a:t>
            </a:r>
            <a:endParaRPr lang="pt-BR" sz="1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29"/>
            <a:ext cx="7265519" cy="27682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B92D16-D197-7DC3-2982-0269913E5690}"/>
              </a:ext>
            </a:extLst>
          </p:cNvPr>
          <p:cNvSpPr txBox="1"/>
          <p:nvPr/>
        </p:nvSpPr>
        <p:spPr>
          <a:xfrm>
            <a:off x="223349" y="957923"/>
            <a:ext cx="10497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</a:rPr>
              <a:t>Resoluções: CD/FNDE n.º 15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</a:rPr>
              <a:t> de 16 de setembro de 2021 (norma geral) e nº 14,</a:t>
            </a:r>
            <a:r>
              <a:rPr lang="pt-BR" dirty="0"/>
              <a:t> </a:t>
            </a:r>
            <a:r>
              <a:rPr lang="pt-BR" b="1" dirty="0">
                <a:latin typeface="Times New Roman" panose="02020603050405020304" pitchFamily="18" charset="0"/>
              </a:rPr>
              <a:t>16 de setembro de 2021( Repactuação dos planos de trabalho anteriores ao exercício de 2021)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A9D553-A816-F53B-C93E-8F41C13DF9AD}"/>
              </a:ext>
            </a:extLst>
          </p:cNvPr>
          <p:cNvSpPr txBox="1"/>
          <p:nvPr/>
        </p:nvSpPr>
        <p:spPr>
          <a:xfrm>
            <a:off x="223349" y="1651475"/>
            <a:ext cx="1137064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>
                <a:highlight>
                  <a:srgbClr val="FFFF00"/>
                </a:highlight>
                <a:latin typeface="Times New Roman" panose="02020603050405020304" pitchFamily="18" charset="0"/>
              </a:rPr>
              <a:t>Situações de saldo em conta para utilizar o previsto na Resolução nº 15/2021</a:t>
            </a:r>
            <a:r>
              <a:rPr lang="pt-BR" dirty="0">
                <a:latin typeface="Times New Roman" panose="02020603050405020304" pitchFamily="18" charset="0"/>
              </a:rPr>
              <a:t>:</a:t>
            </a:r>
          </a:p>
          <a:p>
            <a:endParaRPr lang="pt-BR" dirty="0">
              <a:latin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Nas ações dos eixos: </a:t>
            </a:r>
            <a:r>
              <a:rPr lang="pt-BR" b="1" u="sng" dirty="0"/>
              <a:t>PDDE Integral</a:t>
            </a:r>
            <a:r>
              <a:rPr lang="pt-BR" dirty="0"/>
              <a:t>, </a:t>
            </a:r>
            <a:r>
              <a:rPr lang="pt-BR" b="1" u="sng" dirty="0"/>
              <a:t>PDDE Estrutura</a:t>
            </a:r>
            <a:r>
              <a:rPr lang="pt-BR" dirty="0"/>
              <a:t> e </a:t>
            </a:r>
            <a:r>
              <a:rPr lang="pt-BR" b="1" u="sng" dirty="0"/>
              <a:t>PDDE Qualidade</a:t>
            </a:r>
            <a:r>
              <a:rPr lang="pt-BR" dirty="0"/>
              <a:t>, existem </a:t>
            </a:r>
            <a:r>
              <a:rPr lang="pt-BR" b="1" dirty="0"/>
              <a:t>2 (duas) situações</a:t>
            </a:r>
            <a:r>
              <a:rPr lang="pt-BR" dirty="0"/>
              <a:t>,</a:t>
            </a:r>
            <a:r>
              <a:rPr lang="pt-BR" b="1" dirty="0"/>
              <a:t> </a:t>
            </a:r>
            <a:r>
              <a:rPr lang="pt-BR" dirty="0"/>
              <a:t>nas quais serão permitidas a repactuação da utilização desses recursos: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Situação 1 - Quando as atividades dessas ações já tiverem sido </a:t>
            </a:r>
            <a:r>
              <a:rPr lang="pt-BR" b="1" u="sng" dirty="0"/>
              <a:t>totalmente</a:t>
            </a:r>
            <a:r>
              <a:rPr lang="pt-BR" b="1" dirty="0"/>
              <a:t> realizadas</a:t>
            </a:r>
            <a:r>
              <a:rPr lang="pt-BR" dirty="0"/>
              <a:t>, </a:t>
            </a:r>
            <a:r>
              <a:rPr lang="pt-BR" b="1" dirty="0"/>
              <a:t>ou seja</a:t>
            </a:r>
            <a:r>
              <a:rPr lang="pt-BR" dirty="0"/>
              <a:t>, </a:t>
            </a:r>
            <a:r>
              <a:rPr lang="pt-BR" b="1" u="sng" dirty="0"/>
              <a:t>sobrou</a:t>
            </a:r>
            <a:r>
              <a:rPr lang="pt-BR" u="sng" dirty="0"/>
              <a:t> </a:t>
            </a:r>
            <a:r>
              <a:rPr lang="pt-BR" dirty="0"/>
              <a:t>recurso e não há mais no que utilizar, então, esse </a:t>
            </a:r>
            <a:r>
              <a:rPr lang="pt-BR" b="1" dirty="0"/>
              <a:t>saldo remanescente poderá ser utilizado nos objetivos do PDDE Básico, </a:t>
            </a:r>
            <a:r>
              <a:rPr lang="pt-BR" dirty="0"/>
              <a:t>preferencialmente, devido à situação em que vivenciamos,</a:t>
            </a:r>
            <a:r>
              <a:rPr lang="pt-BR" b="1" dirty="0"/>
              <a:t> em práticas voltadas ao retorno </a:t>
            </a:r>
            <a:r>
              <a:rPr lang="pt-PT" b="1" dirty="0"/>
              <a:t>presencial das atividades de ensino e aprendizagem</a:t>
            </a:r>
            <a:r>
              <a:rPr lang="pt-BR" b="1" dirty="0"/>
              <a:t>.</a:t>
            </a:r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Situação 2 - Quando as atividades dessas ações </a:t>
            </a:r>
            <a:r>
              <a:rPr lang="pt-BR" b="1" u="sng" dirty="0"/>
              <a:t>não foram iniciadas</a:t>
            </a:r>
            <a:r>
              <a:rPr lang="pt-BR" dirty="0"/>
              <a:t>,</a:t>
            </a:r>
            <a:r>
              <a:rPr lang="pt-BR" b="1" dirty="0"/>
              <a:t> </a:t>
            </a:r>
            <a:r>
              <a:rPr lang="pt-BR" b="1" u="sng" dirty="0"/>
              <a:t>continuadas</a:t>
            </a:r>
            <a:r>
              <a:rPr lang="pt-BR" b="1" dirty="0"/>
              <a:t> ou </a:t>
            </a:r>
            <a:r>
              <a:rPr lang="pt-BR" b="1" u="sng" dirty="0"/>
              <a:t>concluídas</a:t>
            </a:r>
            <a:r>
              <a:rPr lang="pt-BR" b="1" dirty="0"/>
              <a:t> </a:t>
            </a:r>
            <a:r>
              <a:rPr lang="pt-BR" dirty="0"/>
              <a:t>por força de</a:t>
            </a:r>
            <a:r>
              <a:rPr lang="pt-BR" b="1" dirty="0"/>
              <a:t> intransponíveis óbices ocorridos após o repasse</a:t>
            </a:r>
            <a:r>
              <a:rPr lang="pt-BR" dirty="0"/>
              <a:t>, </a:t>
            </a:r>
            <a:r>
              <a:rPr lang="pt-BR" b="1" dirty="0"/>
              <a:t>ou seja</a:t>
            </a:r>
            <a:r>
              <a:rPr lang="pt-BR" dirty="0"/>
              <a:t>, por empecilhos que não puderam ser ultrapassados. </a:t>
            </a:r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2162586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500062"/>
            <a:ext cx="10995991" cy="1325563"/>
          </a:xfrm>
        </p:spPr>
        <p:txBody>
          <a:bodyPr>
            <a:noAutofit/>
          </a:bodyPr>
          <a:lstStyle/>
          <a:p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29"/>
            <a:ext cx="5487054" cy="27682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3C1EFE-3252-F622-4ACA-3F09579F7D09}"/>
              </a:ext>
            </a:extLst>
          </p:cNvPr>
          <p:cNvSpPr txBox="1"/>
          <p:nvPr/>
        </p:nvSpPr>
        <p:spPr>
          <a:xfrm>
            <a:off x="598004" y="371237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 em conta das Ações Integradas</a:t>
            </a:r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D210E32-C6C3-EACE-4575-BBCCF51D52BA}"/>
              </a:ext>
            </a:extLst>
          </p:cNvPr>
          <p:cNvSpPr txBox="1"/>
          <p:nvPr/>
        </p:nvSpPr>
        <p:spPr>
          <a:xfrm>
            <a:off x="298850" y="1218539"/>
            <a:ext cx="8123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highlight>
                  <a:srgbClr val="FFFF00"/>
                </a:highlight>
                <a:latin typeface="Times New Roman" panose="02020603050405020304" pitchFamily="18" charset="0"/>
              </a:rPr>
              <a:t>Situações de saldo em conta para utilizar o previsto na Resolução nº 14/2021</a:t>
            </a:r>
            <a:endParaRPr lang="pt-BR" b="1" dirty="0">
              <a:latin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2BD221E-3B1E-E49A-1338-9BDDC909E9E3}"/>
              </a:ext>
            </a:extLst>
          </p:cNvPr>
          <p:cNvSpPr txBox="1"/>
          <p:nvPr/>
        </p:nvSpPr>
        <p:spPr>
          <a:xfrm>
            <a:off x="122769" y="1954450"/>
            <a:ext cx="1183154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•     A Resolução CD/FNDE/MEC nº 14, de 16 de setembro de 2021, aplica-se aos </a:t>
            </a:r>
            <a:r>
              <a:rPr lang="pt-BR" u="sng" dirty="0"/>
              <a:t>casos em que houve e ainda há dificuldade para executar os planos de trabalho originais das ações integradas ao PDDE, em razão da Pandemia de Covid-19</a:t>
            </a:r>
            <a:r>
              <a:rPr lang="pt-BR" dirty="0"/>
              <a:t>. A repactuação dos </a:t>
            </a:r>
            <a:r>
              <a:rPr lang="pt-BR" u="sng" dirty="0"/>
              <a:t>planos de ação anteriores à 2021</a:t>
            </a:r>
            <a:r>
              <a:rPr lang="pt-BR" dirty="0"/>
              <a:t>, referente a recursos repassados dessas ações, visa melhor atender às necessidades de ensino e aprendizagem, no retorno presencial das atividades escolares; </a:t>
            </a:r>
          </a:p>
          <a:p>
            <a:endParaRPr lang="pt-BR" dirty="0"/>
          </a:p>
          <a:p>
            <a:r>
              <a:rPr lang="pt-BR" dirty="0"/>
              <a:t>•    </a:t>
            </a:r>
            <a:r>
              <a:rPr lang="pt-BR" u="sng" dirty="0"/>
              <a:t>Caso a escola não tenha condições de aplicar o plano de ação original e opte pela repactuação</a:t>
            </a:r>
            <a:r>
              <a:rPr lang="pt-BR" dirty="0"/>
              <a:t>, deverá registrar a decisão em ata e o novo plano deverá ser descrito no “Formulário de Repactuação de Saldos. Posteriormente, deverá estar registrado no Sistema PDDE Interativo, quando disponibilizado pelo Ministério da Educação. </a:t>
            </a:r>
          </a:p>
          <a:p>
            <a:endParaRPr lang="pt-BR" dirty="0"/>
          </a:p>
          <a:p>
            <a:r>
              <a:rPr lang="pt-BR" dirty="0"/>
              <a:t>•    O plano de trabalho repactuado poderá ser revisto, a qualquer tempo, desde que a alteração seja registrada em ata e que sejam mantidas as categorias de custeio e de capital originalmente repassadas. 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Os saldos </a:t>
            </a: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</a:rPr>
              <a:t>não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devem ser remanejados de sua conta de origem.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5907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500062"/>
            <a:ext cx="10995991" cy="1325563"/>
          </a:xfrm>
        </p:spPr>
        <p:txBody>
          <a:bodyPr>
            <a:noAutofit/>
          </a:bodyPr>
          <a:lstStyle/>
          <a:p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855" y="681760"/>
            <a:ext cx="2567683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4745F46-509C-3DD2-0578-E5712E111614}"/>
              </a:ext>
            </a:extLst>
          </p:cNvPr>
          <p:cNvSpPr txBox="1"/>
          <p:nvPr/>
        </p:nvSpPr>
        <p:spPr>
          <a:xfrm>
            <a:off x="623599" y="340977"/>
            <a:ext cx="6094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20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Prestação de contas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875F826-C3B4-D544-79B0-D7091B91D0A9}"/>
              </a:ext>
            </a:extLst>
          </p:cNvPr>
          <p:cNvSpPr txBox="1"/>
          <p:nvPr/>
        </p:nvSpPr>
        <p:spPr>
          <a:xfrm>
            <a:off x="-37750" y="93610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v"/>
              <a:tabLst>
                <a:tab pos="361950" algn="l"/>
              </a:tabLst>
            </a:pPr>
            <a:r>
              <a:rPr lang="pt-BR" altLang="pt-BR" sz="1800" b="1" kern="0" dirty="0">
                <a:solidFill>
                  <a:prstClr val="black"/>
                </a:solidFill>
              </a:rPr>
              <a:t>QUAIS AS CONSEQUÊNCIAS DE NÃO PRESTAR CONTAS?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4D91FB6-E1F0-817F-72F5-97914792E63C}"/>
              </a:ext>
            </a:extLst>
          </p:cNvPr>
          <p:cNvSpPr txBox="1"/>
          <p:nvPr/>
        </p:nvSpPr>
        <p:spPr>
          <a:xfrm>
            <a:off x="298851" y="1500463"/>
            <a:ext cx="61281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Suspensão de repasses do PDDE.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16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Entidade e gestores em cadastro de inadimplentes.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altLang="pt-BR" sz="16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 administrativo, civil e/ou criminal contra os responsáveis.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EC3CA46-BB1F-009D-8B67-46308194D82D}"/>
              </a:ext>
            </a:extLst>
          </p:cNvPr>
          <p:cNvSpPr txBox="1"/>
          <p:nvPr/>
        </p:nvSpPr>
        <p:spPr>
          <a:xfrm>
            <a:off x="1031641" y="2848210"/>
            <a:ext cx="6119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highlight>
                  <a:srgbClr val="00FFFF"/>
                </a:highlight>
              </a:rPr>
              <a:t>Escolas Públicas 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</a:rPr>
              <a:t>com </a:t>
            </a:r>
            <a:r>
              <a:rPr lang="pt-BR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</a:rPr>
              <a:t>UEx</a:t>
            </a:r>
            <a:endParaRPr lang="pt-BR" sz="18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FF"/>
              </a:highlight>
            </a:endParaRPr>
          </a:p>
        </p:txBody>
      </p:sp>
      <p:sp>
        <p:nvSpPr>
          <p:cNvPr id="20" name="Forma livre 41">
            <a:extLst>
              <a:ext uri="{FF2B5EF4-FFF2-40B4-BE49-F238E27FC236}">
                <a16:creationId xmlns:a16="http://schemas.microsoft.com/office/drawing/2014/main" id="{7FCEA2CC-AA97-622D-764E-09B338BD6119}"/>
              </a:ext>
            </a:extLst>
          </p:cNvPr>
          <p:cNvSpPr>
            <a:spLocks/>
          </p:cNvSpPr>
          <p:nvPr/>
        </p:nvSpPr>
        <p:spPr bwMode="auto">
          <a:xfrm>
            <a:off x="1825958" y="3549682"/>
            <a:ext cx="1403549" cy="936625"/>
          </a:xfrm>
          <a:custGeom>
            <a:avLst/>
            <a:gdLst>
              <a:gd name="T0" fmla="*/ 270286899 w 563920"/>
              <a:gd name="T1" fmla="*/ 4657984 h 412640"/>
              <a:gd name="T2" fmla="*/ 270286899 w 563920"/>
              <a:gd name="T3" fmla="*/ 4657984 h 412640"/>
              <a:gd name="T4" fmla="*/ 42755367 w 563920"/>
              <a:gd name="T5" fmla="*/ 2822736 h 412640"/>
              <a:gd name="T6" fmla="*/ 18377036 w 563920"/>
              <a:gd name="T7" fmla="*/ 5575630 h 412640"/>
              <a:gd name="T8" fmla="*/ 2124851 w 563920"/>
              <a:gd name="T9" fmla="*/ 11081394 h 412640"/>
              <a:gd name="T10" fmla="*/ 10251012 w 563920"/>
              <a:gd name="T11" fmla="*/ 18422430 h 412640"/>
              <a:gd name="T12" fmla="*/ 34629353 w 563920"/>
              <a:gd name="T13" fmla="*/ 21175300 h 412640"/>
              <a:gd name="T14" fmla="*/ 91512253 w 563920"/>
              <a:gd name="T15" fmla="*/ 23928192 h 412640"/>
              <a:gd name="T16" fmla="*/ 156521126 w 563920"/>
              <a:gd name="T17" fmla="*/ 24845823 h 412640"/>
              <a:gd name="T18" fmla="*/ 221530139 w 563920"/>
              <a:gd name="T19" fmla="*/ 23928192 h 412640"/>
              <a:gd name="T20" fmla="*/ 245908322 w 563920"/>
              <a:gd name="T21" fmla="*/ 22092931 h 412640"/>
              <a:gd name="T22" fmla="*/ 286539208 w 563920"/>
              <a:gd name="T23" fmla="*/ 16587160 h 412640"/>
              <a:gd name="T24" fmla="*/ 254034589 w 563920"/>
              <a:gd name="T25" fmla="*/ 6493256 h 412640"/>
              <a:gd name="T26" fmla="*/ 237782280 w 563920"/>
              <a:gd name="T27" fmla="*/ 3740360 h 412640"/>
              <a:gd name="T28" fmla="*/ 213403872 w 563920"/>
              <a:gd name="T29" fmla="*/ 987462 h 412640"/>
              <a:gd name="T30" fmla="*/ 270286899 w 563920"/>
              <a:gd name="T31" fmla="*/ 4657984 h 4126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3920"/>
              <a:gd name="T49" fmla="*/ 0 h 412640"/>
              <a:gd name="T50" fmla="*/ 563920 w 563920"/>
              <a:gd name="T51" fmla="*/ 412640 h 4126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3920" h="412640">
                <a:moveTo>
                  <a:pt x="506905" y="77360"/>
                </a:moveTo>
                <a:lnTo>
                  <a:pt x="506905" y="77360"/>
                </a:lnTo>
                <a:cubicBezTo>
                  <a:pt x="323268" y="8496"/>
                  <a:pt x="349742" y="0"/>
                  <a:pt x="80185" y="46880"/>
                </a:cubicBezTo>
                <a:cubicBezTo>
                  <a:pt x="58951" y="50573"/>
                  <a:pt x="49705" y="77360"/>
                  <a:pt x="34465" y="92600"/>
                </a:cubicBezTo>
                <a:cubicBezTo>
                  <a:pt x="24305" y="123080"/>
                  <a:pt x="0" y="152159"/>
                  <a:pt x="3985" y="184040"/>
                </a:cubicBezTo>
                <a:cubicBezTo>
                  <a:pt x="9065" y="224680"/>
                  <a:pt x="5228" y="267470"/>
                  <a:pt x="19225" y="305960"/>
                </a:cubicBezTo>
                <a:cubicBezTo>
                  <a:pt x="26590" y="326215"/>
                  <a:pt x="47407" y="339153"/>
                  <a:pt x="64945" y="351680"/>
                </a:cubicBezTo>
                <a:cubicBezTo>
                  <a:pt x="82887" y="364495"/>
                  <a:pt x="144931" y="392547"/>
                  <a:pt x="171625" y="397400"/>
                </a:cubicBezTo>
                <a:cubicBezTo>
                  <a:pt x="211921" y="404726"/>
                  <a:pt x="252905" y="407560"/>
                  <a:pt x="293545" y="412640"/>
                </a:cubicBezTo>
                <a:cubicBezTo>
                  <a:pt x="334185" y="407560"/>
                  <a:pt x="375952" y="408176"/>
                  <a:pt x="415465" y="397400"/>
                </a:cubicBezTo>
                <a:cubicBezTo>
                  <a:pt x="433136" y="392581"/>
                  <a:pt x="447114" y="378646"/>
                  <a:pt x="461185" y="366920"/>
                </a:cubicBezTo>
                <a:cubicBezTo>
                  <a:pt x="505189" y="330250"/>
                  <a:pt x="507415" y="320435"/>
                  <a:pt x="537385" y="275480"/>
                </a:cubicBezTo>
                <a:cubicBezTo>
                  <a:pt x="511332" y="41007"/>
                  <a:pt x="563920" y="195335"/>
                  <a:pt x="476425" y="107840"/>
                </a:cubicBezTo>
                <a:cubicBezTo>
                  <a:pt x="463473" y="94888"/>
                  <a:pt x="457671" y="76191"/>
                  <a:pt x="445945" y="62120"/>
                </a:cubicBezTo>
                <a:cubicBezTo>
                  <a:pt x="432147" y="45563"/>
                  <a:pt x="400225" y="16400"/>
                  <a:pt x="400225" y="16400"/>
                </a:cubicBezTo>
                <a:lnTo>
                  <a:pt x="506905" y="7736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pt-BR"/>
          </a:p>
        </p:txBody>
      </p:sp>
      <p:sp>
        <p:nvSpPr>
          <p:cNvPr id="21" name="CaixaDeTexto 42">
            <a:extLst>
              <a:ext uri="{FF2B5EF4-FFF2-40B4-BE49-F238E27FC236}">
                <a16:creationId xmlns:a16="http://schemas.microsoft.com/office/drawing/2014/main" id="{E0C7D88C-9B3D-BCDA-8405-AD5E19758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530" y="3759427"/>
            <a:ext cx="100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err="1">
                <a:solidFill>
                  <a:schemeClr val="tx1"/>
                </a:solidFill>
              </a:rPr>
              <a:t>UEx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2" name="Seta para baixo 31">
            <a:extLst>
              <a:ext uri="{FF2B5EF4-FFF2-40B4-BE49-F238E27FC236}">
                <a16:creationId xmlns:a16="http://schemas.microsoft.com/office/drawing/2014/main" id="{3F37EA8C-D8D5-45DE-F912-86490B532B3D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504237" y="3739062"/>
            <a:ext cx="447849" cy="785812"/>
          </a:xfrm>
          <a:prstGeom prst="downArrow">
            <a:avLst>
              <a:gd name="adj1" fmla="val 50000"/>
              <a:gd name="adj2" fmla="val 50002"/>
            </a:avLst>
          </a:prstGeom>
          <a:solidFill>
            <a:schemeClr val="accent3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pt-BR" sz="1800" b="0" dirty="0">
              <a:solidFill>
                <a:schemeClr val="lt1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23" name="Forma livre 41">
            <a:extLst>
              <a:ext uri="{FF2B5EF4-FFF2-40B4-BE49-F238E27FC236}">
                <a16:creationId xmlns:a16="http://schemas.microsoft.com/office/drawing/2014/main" id="{5CDC30B6-6DA6-8383-C8AF-82F81F45BF1E}"/>
              </a:ext>
            </a:extLst>
          </p:cNvPr>
          <p:cNvSpPr>
            <a:spLocks/>
          </p:cNvSpPr>
          <p:nvPr/>
        </p:nvSpPr>
        <p:spPr bwMode="auto">
          <a:xfrm>
            <a:off x="4285085" y="3766615"/>
            <a:ext cx="1647304" cy="646331"/>
          </a:xfrm>
          <a:custGeom>
            <a:avLst/>
            <a:gdLst>
              <a:gd name="T0" fmla="*/ 270286899 w 563920"/>
              <a:gd name="T1" fmla="*/ 4657984 h 412640"/>
              <a:gd name="T2" fmla="*/ 270286899 w 563920"/>
              <a:gd name="T3" fmla="*/ 4657984 h 412640"/>
              <a:gd name="T4" fmla="*/ 42755367 w 563920"/>
              <a:gd name="T5" fmla="*/ 2822736 h 412640"/>
              <a:gd name="T6" fmla="*/ 18377036 w 563920"/>
              <a:gd name="T7" fmla="*/ 5575630 h 412640"/>
              <a:gd name="T8" fmla="*/ 2124851 w 563920"/>
              <a:gd name="T9" fmla="*/ 11081394 h 412640"/>
              <a:gd name="T10" fmla="*/ 10251012 w 563920"/>
              <a:gd name="T11" fmla="*/ 18422430 h 412640"/>
              <a:gd name="T12" fmla="*/ 34629353 w 563920"/>
              <a:gd name="T13" fmla="*/ 21175300 h 412640"/>
              <a:gd name="T14" fmla="*/ 91512253 w 563920"/>
              <a:gd name="T15" fmla="*/ 23928192 h 412640"/>
              <a:gd name="T16" fmla="*/ 156521126 w 563920"/>
              <a:gd name="T17" fmla="*/ 24845823 h 412640"/>
              <a:gd name="T18" fmla="*/ 221530139 w 563920"/>
              <a:gd name="T19" fmla="*/ 23928192 h 412640"/>
              <a:gd name="T20" fmla="*/ 245908322 w 563920"/>
              <a:gd name="T21" fmla="*/ 22092931 h 412640"/>
              <a:gd name="T22" fmla="*/ 286539208 w 563920"/>
              <a:gd name="T23" fmla="*/ 16587160 h 412640"/>
              <a:gd name="T24" fmla="*/ 254034589 w 563920"/>
              <a:gd name="T25" fmla="*/ 6493256 h 412640"/>
              <a:gd name="T26" fmla="*/ 237782280 w 563920"/>
              <a:gd name="T27" fmla="*/ 3740360 h 412640"/>
              <a:gd name="T28" fmla="*/ 213403872 w 563920"/>
              <a:gd name="T29" fmla="*/ 987462 h 412640"/>
              <a:gd name="T30" fmla="*/ 270286899 w 563920"/>
              <a:gd name="T31" fmla="*/ 4657984 h 4126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3920"/>
              <a:gd name="T49" fmla="*/ 0 h 412640"/>
              <a:gd name="T50" fmla="*/ 563920 w 563920"/>
              <a:gd name="T51" fmla="*/ 412640 h 4126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3920" h="412640">
                <a:moveTo>
                  <a:pt x="506905" y="77360"/>
                </a:moveTo>
                <a:lnTo>
                  <a:pt x="506905" y="77360"/>
                </a:lnTo>
                <a:cubicBezTo>
                  <a:pt x="323268" y="8496"/>
                  <a:pt x="349742" y="0"/>
                  <a:pt x="80185" y="46880"/>
                </a:cubicBezTo>
                <a:cubicBezTo>
                  <a:pt x="58951" y="50573"/>
                  <a:pt x="49705" y="77360"/>
                  <a:pt x="34465" y="92600"/>
                </a:cubicBezTo>
                <a:cubicBezTo>
                  <a:pt x="24305" y="123080"/>
                  <a:pt x="0" y="152159"/>
                  <a:pt x="3985" y="184040"/>
                </a:cubicBezTo>
                <a:cubicBezTo>
                  <a:pt x="9065" y="224680"/>
                  <a:pt x="5228" y="267470"/>
                  <a:pt x="19225" y="305960"/>
                </a:cubicBezTo>
                <a:cubicBezTo>
                  <a:pt x="26590" y="326215"/>
                  <a:pt x="47407" y="339153"/>
                  <a:pt x="64945" y="351680"/>
                </a:cubicBezTo>
                <a:cubicBezTo>
                  <a:pt x="82887" y="364495"/>
                  <a:pt x="144931" y="392547"/>
                  <a:pt x="171625" y="397400"/>
                </a:cubicBezTo>
                <a:cubicBezTo>
                  <a:pt x="211921" y="404726"/>
                  <a:pt x="252905" y="407560"/>
                  <a:pt x="293545" y="412640"/>
                </a:cubicBezTo>
                <a:cubicBezTo>
                  <a:pt x="334185" y="407560"/>
                  <a:pt x="375952" y="408176"/>
                  <a:pt x="415465" y="397400"/>
                </a:cubicBezTo>
                <a:cubicBezTo>
                  <a:pt x="433136" y="392581"/>
                  <a:pt x="447114" y="378646"/>
                  <a:pt x="461185" y="366920"/>
                </a:cubicBezTo>
                <a:cubicBezTo>
                  <a:pt x="505189" y="330250"/>
                  <a:pt x="507415" y="320435"/>
                  <a:pt x="537385" y="275480"/>
                </a:cubicBezTo>
                <a:cubicBezTo>
                  <a:pt x="511332" y="41007"/>
                  <a:pt x="563920" y="195335"/>
                  <a:pt x="476425" y="107840"/>
                </a:cubicBezTo>
                <a:cubicBezTo>
                  <a:pt x="463473" y="94888"/>
                  <a:pt x="457671" y="76191"/>
                  <a:pt x="445945" y="62120"/>
                </a:cubicBezTo>
                <a:cubicBezTo>
                  <a:pt x="432147" y="45563"/>
                  <a:pt x="400225" y="16400"/>
                  <a:pt x="400225" y="16400"/>
                </a:cubicBezTo>
                <a:lnTo>
                  <a:pt x="506905" y="7736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 err="1"/>
              <a:t>EEx</a:t>
            </a:r>
            <a:endParaRPr lang="pt-BR" sz="3600" dirty="0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9644D4C3-4D20-7784-3BF3-06AC5D4AB0B6}"/>
              </a:ext>
            </a:extLst>
          </p:cNvPr>
          <p:cNvSpPr>
            <a:spLocks noChangeArrowheads="1"/>
          </p:cNvSpPr>
          <p:nvPr/>
        </p:nvSpPr>
        <p:spPr bwMode="auto">
          <a:xfrm rot="19407277">
            <a:off x="5680174" y="3806472"/>
            <a:ext cx="1087437" cy="3460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pt-BR" sz="2400" b="0" dirty="0">
                <a:solidFill>
                  <a:schemeClr val="bg2"/>
                </a:solidFill>
              </a:rPr>
              <a:t>SIGPC</a:t>
            </a:r>
            <a:endParaRPr lang="pt-BR" sz="1000" b="0" dirty="0">
              <a:solidFill>
                <a:schemeClr val="bg2"/>
              </a:solidFill>
            </a:endParaRPr>
          </a:p>
        </p:txBody>
      </p:sp>
      <p:sp>
        <p:nvSpPr>
          <p:cNvPr id="25" name="Seta para baixo 10">
            <a:extLst>
              <a:ext uri="{FF2B5EF4-FFF2-40B4-BE49-F238E27FC236}">
                <a16:creationId xmlns:a16="http://schemas.microsoft.com/office/drawing/2014/main" id="{B7E483AD-E946-9AAB-A341-1F8ABA70745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705122" y="3645267"/>
            <a:ext cx="500063" cy="785813"/>
          </a:xfrm>
          <a:prstGeom prst="downArrow">
            <a:avLst>
              <a:gd name="adj1" fmla="val 50000"/>
              <a:gd name="adj2" fmla="val 50002"/>
            </a:avLst>
          </a:prstGeom>
          <a:solidFill>
            <a:schemeClr val="accent3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pt-BR" sz="1800" b="0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6" name="Picture 11" descr="fnde">
            <a:extLst>
              <a:ext uri="{FF2B5EF4-FFF2-40B4-BE49-F238E27FC236}">
                <a16:creationId xmlns:a16="http://schemas.microsoft.com/office/drawing/2014/main" id="{5C6267D5-C964-09BF-BA86-48D689C45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4607" t="13840" r="16629" b="44458"/>
          <a:stretch>
            <a:fillRect/>
          </a:stretch>
        </p:blipFill>
        <p:spPr bwMode="auto">
          <a:xfrm>
            <a:off x="7470309" y="3759427"/>
            <a:ext cx="1224309" cy="55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263DE46C-4883-5A13-2802-EDFA46D193F0}"/>
              </a:ext>
            </a:extLst>
          </p:cNvPr>
          <p:cNvSpPr txBox="1"/>
          <p:nvPr/>
        </p:nvSpPr>
        <p:spPr>
          <a:xfrm>
            <a:off x="132281" y="3817284"/>
            <a:ext cx="19578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+mj-lt"/>
              </a:rPr>
              <a:t>Junta documentos</a:t>
            </a:r>
            <a:r>
              <a:rPr lang="pt-BR" sz="1600" dirty="0">
                <a:latin typeface="+mj-lt"/>
              </a:rPr>
              <a:t>:  </a:t>
            </a:r>
            <a:r>
              <a:rPr lang="pt-BR" sz="1600" dirty="0"/>
              <a:t>Extratos Bancários; Notas Fiscais; Outros julgados necessários.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A13920-2B4B-0340-62AE-F07CA826B076}"/>
              </a:ext>
            </a:extLst>
          </p:cNvPr>
          <p:cNvSpPr txBox="1"/>
          <p:nvPr/>
        </p:nvSpPr>
        <p:spPr>
          <a:xfrm>
            <a:off x="122769" y="4931400"/>
            <a:ext cx="2782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+mj-lt"/>
              </a:rPr>
              <a:t>Preenche formulários:</a:t>
            </a:r>
            <a:r>
              <a:rPr lang="pt-BR" sz="1600" b="1" dirty="0"/>
              <a:t> </a:t>
            </a:r>
            <a:r>
              <a:rPr lang="pt-BR" sz="1600" dirty="0"/>
              <a:t>Demonstrativo da Execução da Receita e da Despesa e de Pagamentos Efetuados; Relação de Bens adquiridos ou produzidos</a:t>
            </a: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9974AE7D-2218-086E-C102-539EA8139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085" y="4502198"/>
            <a:ext cx="2089473" cy="6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285750" indent="-285750">
              <a:lnSpc>
                <a:spcPct val="70000"/>
              </a:lnSpc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1600" b="0" dirty="0"/>
              <a:t>Anális</a:t>
            </a:r>
            <a:r>
              <a:rPr lang="pt-BR" sz="1600" dirty="0"/>
              <a:t>e</a:t>
            </a:r>
          </a:p>
          <a:p>
            <a:pPr marL="285750" indent="-285750">
              <a:lnSpc>
                <a:spcPct val="70000"/>
              </a:lnSpc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1600" b="0" dirty="0"/>
              <a:t>Parecer</a:t>
            </a:r>
          </a:p>
          <a:p>
            <a:pPr marL="285750" indent="-285750">
              <a:lnSpc>
                <a:spcPct val="70000"/>
              </a:lnSpc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1600" dirty="0"/>
              <a:t>Julgamento</a:t>
            </a:r>
          </a:p>
          <a:p>
            <a:pPr marL="285750" indent="-285750">
              <a:lnSpc>
                <a:spcPct val="70000"/>
              </a:lnSpc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1600" b="0" dirty="0"/>
              <a:t>Registros no SIGPC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7B590DB-2208-A66C-A0E3-E142846A22D4}"/>
              </a:ext>
            </a:extLst>
          </p:cNvPr>
          <p:cNvSpPr txBox="1"/>
          <p:nvPr/>
        </p:nvSpPr>
        <p:spPr>
          <a:xfrm>
            <a:off x="7244997" y="4502198"/>
            <a:ext cx="3351589" cy="74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70000"/>
              </a:lnSpc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1800" dirty="0"/>
              <a:t>Monitoramento e controle</a:t>
            </a:r>
          </a:p>
          <a:p>
            <a:pPr marL="285750" indent="-285750">
              <a:lnSpc>
                <a:spcPct val="70000"/>
              </a:lnSpc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1800" b="0" dirty="0"/>
              <a:t>Tomada de Contas (se for o caso)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BAFA51E-B235-4DB3-9A25-0A116DFC4333}"/>
              </a:ext>
            </a:extLst>
          </p:cNvPr>
          <p:cNvSpPr txBox="1"/>
          <p:nvPr/>
        </p:nvSpPr>
        <p:spPr>
          <a:xfrm rot="19395568">
            <a:off x="5318328" y="3192491"/>
            <a:ext cx="188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highlight>
                  <a:srgbClr val="FFFF00"/>
                </a:highlight>
              </a:rPr>
              <a:t>Até 30/04 do ano seguinte ao repasse </a:t>
            </a:r>
          </a:p>
        </p:txBody>
      </p:sp>
    </p:spTree>
    <p:extLst>
      <p:ext uri="{BB962C8B-B14F-4D97-AF65-F5344CB8AC3E}">
        <p14:creationId xmlns:p14="http://schemas.microsoft.com/office/powerpoint/2010/main" val="21698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500062"/>
            <a:ext cx="10995991" cy="1325563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dos recursos</a:t>
            </a:r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E66B2E3-9DEA-FDE9-82E1-EFEE87C778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7809" y="1432720"/>
            <a:ext cx="10995991" cy="4925218"/>
          </a:xfrm>
        </p:spPr>
        <p:txBody>
          <a:bodyPr>
            <a:normAutofit/>
          </a:bodyPr>
          <a:lstStyle/>
          <a:p>
            <a:r>
              <a:rPr lang="pt-BR" altLang="pt-BR" sz="2400" dirty="0">
                <a:solidFill>
                  <a:srgbClr val="172938"/>
                </a:solidFill>
                <a:latin typeface="Open Sans"/>
              </a:rPr>
              <a:t>Conforme a Resolução nº 15, de 16 de setembro de 2021 e Resolução nº 6, de 27 de junho de 2022,  o cálculo do PDDE Básico é feito pela </a:t>
            </a:r>
            <a:r>
              <a:rPr lang="pt-BR" altLang="pt-BR" sz="2400" dirty="0">
                <a:solidFill>
                  <a:srgbClr val="172938"/>
                </a:solidFill>
                <a:highlight>
                  <a:srgbClr val="FFFF00"/>
                </a:highlight>
                <a:latin typeface="Open Sans"/>
              </a:rPr>
              <a:t>soma</a:t>
            </a:r>
            <a:r>
              <a:rPr lang="pt-BR" altLang="pt-BR" sz="2400" dirty="0">
                <a:solidFill>
                  <a:srgbClr val="172938"/>
                </a:solidFill>
                <a:latin typeface="Open Sans"/>
              </a:rPr>
              <a:t> do </a:t>
            </a:r>
            <a:r>
              <a:rPr lang="pt-BR" altLang="pt-BR" sz="2400" dirty="0">
                <a:solidFill>
                  <a:srgbClr val="172938"/>
                </a:solidFill>
                <a:highlight>
                  <a:srgbClr val="FFFF00"/>
                </a:highlight>
                <a:latin typeface="Open Sans"/>
              </a:rPr>
              <a:t>valor fixo </a:t>
            </a:r>
            <a:r>
              <a:rPr lang="pt-BR" altLang="pt-BR" sz="2400" dirty="0">
                <a:solidFill>
                  <a:srgbClr val="172938"/>
                </a:solidFill>
                <a:latin typeface="Open Sans"/>
              </a:rPr>
              <a:t>e </a:t>
            </a:r>
            <a:r>
              <a:rPr lang="pt-BR" altLang="pt-BR" sz="2400" dirty="0">
                <a:solidFill>
                  <a:srgbClr val="172938"/>
                </a:solidFill>
                <a:highlight>
                  <a:srgbClr val="FFFF00"/>
                </a:highlight>
                <a:latin typeface="Open Sans"/>
              </a:rPr>
              <a:t>valor per capita</a:t>
            </a:r>
            <a:r>
              <a:rPr lang="pt-BR" altLang="pt-BR" sz="2400" dirty="0">
                <a:solidFill>
                  <a:srgbClr val="172938"/>
                </a:solidFill>
                <a:latin typeface="Open Sans"/>
              </a:rPr>
              <a:t>, conforme abaixo:</a:t>
            </a:r>
            <a:endParaRPr lang="pt-BR" altLang="pt-BR" sz="2400" dirty="0"/>
          </a:p>
          <a:p>
            <a:endParaRPr lang="pt-BR" dirty="0"/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004" y="1148849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52996" y="777843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C231D5D-F600-5166-05E2-9E046F1F3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18" y="2758283"/>
            <a:ext cx="7791363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21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500062"/>
            <a:ext cx="10995991" cy="1325563"/>
          </a:xfrm>
        </p:spPr>
        <p:txBody>
          <a:bodyPr>
            <a:noAutofit/>
          </a:bodyPr>
          <a:lstStyle/>
          <a:p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3" y="715506"/>
            <a:ext cx="2634795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28F104C-84A7-E25F-C568-2AB61E67EF95}"/>
              </a:ext>
            </a:extLst>
          </p:cNvPr>
          <p:cNvSpPr txBox="1"/>
          <p:nvPr/>
        </p:nvSpPr>
        <p:spPr>
          <a:xfrm>
            <a:off x="2395931" y="1172004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highlight>
                  <a:srgbClr val="00FFFF"/>
                </a:highlight>
              </a:rPr>
              <a:t>Escolas Públicas 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</a:rPr>
              <a:t>sem </a:t>
            </a:r>
            <a:r>
              <a:rPr lang="pt-BR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</a:rPr>
              <a:t>UEx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</a:rPr>
              <a:t> e EM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2602BD3-BDD0-91D7-BC68-90EC26835B71}"/>
              </a:ext>
            </a:extLst>
          </p:cNvPr>
          <p:cNvSpPr txBox="1"/>
          <p:nvPr/>
        </p:nvSpPr>
        <p:spPr>
          <a:xfrm>
            <a:off x="704023" y="315396"/>
            <a:ext cx="6094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20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Prestação de contas</a:t>
            </a:r>
          </a:p>
        </p:txBody>
      </p:sp>
      <p:sp>
        <p:nvSpPr>
          <p:cNvPr id="12" name="Forma livre 41">
            <a:extLst>
              <a:ext uri="{FF2B5EF4-FFF2-40B4-BE49-F238E27FC236}">
                <a16:creationId xmlns:a16="http://schemas.microsoft.com/office/drawing/2014/main" id="{96B1863B-BCFD-64DF-AD64-C7951CC14685}"/>
              </a:ext>
            </a:extLst>
          </p:cNvPr>
          <p:cNvSpPr>
            <a:spLocks/>
          </p:cNvSpPr>
          <p:nvPr/>
        </p:nvSpPr>
        <p:spPr bwMode="auto">
          <a:xfrm>
            <a:off x="2107052" y="2548987"/>
            <a:ext cx="1403549" cy="523220"/>
          </a:xfrm>
          <a:custGeom>
            <a:avLst/>
            <a:gdLst>
              <a:gd name="T0" fmla="*/ 270286899 w 563920"/>
              <a:gd name="T1" fmla="*/ 4657984 h 412640"/>
              <a:gd name="T2" fmla="*/ 270286899 w 563920"/>
              <a:gd name="T3" fmla="*/ 4657984 h 412640"/>
              <a:gd name="T4" fmla="*/ 42755367 w 563920"/>
              <a:gd name="T5" fmla="*/ 2822736 h 412640"/>
              <a:gd name="T6" fmla="*/ 18377036 w 563920"/>
              <a:gd name="T7" fmla="*/ 5575630 h 412640"/>
              <a:gd name="T8" fmla="*/ 2124851 w 563920"/>
              <a:gd name="T9" fmla="*/ 11081394 h 412640"/>
              <a:gd name="T10" fmla="*/ 10251012 w 563920"/>
              <a:gd name="T11" fmla="*/ 18422430 h 412640"/>
              <a:gd name="T12" fmla="*/ 34629353 w 563920"/>
              <a:gd name="T13" fmla="*/ 21175300 h 412640"/>
              <a:gd name="T14" fmla="*/ 91512253 w 563920"/>
              <a:gd name="T15" fmla="*/ 23928192 h 412640"/>
              <a:gd name="T16" fmla="*/ 156521126 w 563920"/>
              <a:gd name="T17" fmla="*/ 24845823 h 412640"/>
              <a:gd name="T18" fmla="*/ 221530139 w 563920"/>
              <a:gd name="T19" fmla="*/ 23928192 h 412640"/>
              <a:gd name="T20" fmla="*/ 245908322 w 563920"/>
              <a:gd name="T21" fmla="*/ 22092931 h 412640"/>
              <a:gd name="T22" fmla="*/ 286539208 w 563920"/>
              <a:gd name="T23" fmla="*/ 16587160 h 412640"/>
              <a:gd name="T24" fmla="*/ 254034589 w 563920"/>
              <a:gd name="T25" fmla="*/ 6493256 h 412640"/>
              <a:gd name="T26" fmla="*/ 237782280 w 563920"/>
              <a:gd name="T27" fmla="*/ 3740360 h 412640"/>
              <a:gd name="T28" fmla="*/ 213403872 w 563920"/>
              <a:gd name="T29" fmla="*/ 987462 h 412640"/>
              <a:gd name="T30" fmla="*/ 270286899 w 563920"/>
              <a:gd name="T31" fmla="*/ 4657984 h 4126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3920"/>
              <a:gd name="T49" fmla="*/ 0 h 412640"/>
              <a:gd name="T50" fmla="*/ 563920 w 563920"/>
              <a:gd name="T51" fmla="*/ 412640 h 4126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3920" h="412640">
                <a:moveTo>
                  <a:pt x="506905" y="77360"/>
                </a:moveTo>
                <a:lnTo>
                  <a:pt x="506905" y="77360"/>
                </a:lnTo>
                <a:cubicBezTo>
                  <a:pt x="323268" y="8496"/>
                  <a:pt x="349742" y="0"/>
                  <a:pt x="80185" y="46880"/>
                </a:cubicBezTo>
                <a:cubicBezTo>
                  <a:pt x="58951" y="50573"/>
                  <a:pt x="49705" y="77360"/>
                  <a:pt x="34465" y="92600"/>
                </a:cubicBezTo>
                <a:cubicBezTo>
                  <a:pt x="24305" y="123080"/>
                  <a:pt x="0" y="152159"/>
                  <a:pt x="3985" y="184040"/>
                </a:cubicBezTo>
                <a:cubicBezTo>
                  <a:pt x="9065" y="224680"/>
                  <a:pt x="5228" y="267470"/>
                  <a:pt x="19225" y="305960"/>
                </a:cubicBezTo>
                <a:cubicBezTo>
                  <a:pt x="26590" y="326215"/>
                  <a:pt x="47407" y="339153"/>
                  <a:pt x="64945" y="351680"/>
                </a:cubicBezTo>
                <a:cubicBezTo>
                  <a:pt x="82887" y="364495"/>
                  <a:pt x="144931" y="392547"/>
                  <a:pt x="171625" y="397400"/>
                </a:cubicBezTo>
                <a:cubicBezTo>
                  <a:pt x="211921" y="404726"/>
                  <a:pt x="252905" y="407560"/>
                  <a:pt x="293545" y="412640"/>
                </a:cubicBezTo>
                <a:cubicBezTo>
                  <a:pt x="334185" y="407560"/>
                  <a:pt x="375952" y="408176"/>
                  <a:pt x="415465" y="397400"/>
                </a:cubicBezTo>
                <a:cubicBezTo>
                  <a:pt x="433136" y="392581"/>
                  <a:pt x="447114" y="378646"/>
                  <a:pt x="461185" y="366920"/>
                </a:cubicBezTo>
                <a:cubicBezTo>
                  <a:pt x="505189" y="330250"/>
                  <a:pt x="507415" y="320435"/>
                  <a:pt x="537385" y="275480"/>
                </a:cubicBezTo>
                <a:cubicBezTo>
                  <a:pt x="511332" y="41007"/>
                  <a:pt x="563920" y="195335"/>
                  <a:pt x="476425" y="107840"/>
                </a:cubicBezTo>
                <a:cubicBezTo>
                  <a:pt x="463473" y="94888"/>
                  <a:pt x="457671" y="76191"/>
                  <a:pt x="445945" y="62120"/>
                </a:cubicBezTo>
                <a:cubicBezTo>
                  <a:pt x="432147" y="45563"/>
                  <a:pt x="400225" y="16400"/>
                  <a:pt x="400225" y="16400"/>
                </a:cubicBezTo>
                <a:lnTo>
                  <a:pt x="506905" y="7736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err="1"/>
              <a:t>EEx</a:t>
            </a:r>
            <a:endParaRPr lang="pt-BR" sz="2800" dirty="0"/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A30AD049-35BB-DB89-2A0D-648EB334F9EF}"/>
              </a:ext>
            </a:extLst>
          </p:cNvPr>
          <p:cNvSpPr>
            <a:spLocks noChangeArrowheads="1"/>
          </p:cNvSpPr>
          <p:nvPr/>
        </p:nvSpPr>
        <p:spPr bwMode="auto">
          <a:xfrm rot="20478944">
            <a:off x="4017266" y="2613011"/>
            <a:ext cx="1076665" cy="3460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pt-BR" sz="2400" b="0" dirty="0">
                <a:solidFill>
                  <a:schemeClr val="bg2"/>
                </a:solidFill>
              </a:rPr>
              <a:t>SIGPC</a:t>
            </a:r>
            <a:endParaRPr lang="pt-BR" sz="1000" b="0" dirty="0">
              <a:solidFill>
                <a:schemeClr val="bg2"/>
              </a:solidFill>
            </a:endParaRPr>
          </a:p>
        </p:txBody>
      </p:sp>
      <p:sp>
        <p:nvSpPr>
          <p:cNvPr id="14" name="Seta para baixo 10">
            <a:extLst>
              <a:ext uri="{FF2B5EF4-FFF2-40B4-BE49-F238E27FC236}">
                <a16:creationId xmlns:a16="http://schemas.microsoft.com/office/drawing/2014/main" id="{7C558D74-E07D-3F3D-A61A-7AA22C141FD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588027" y="2389619"/>
            <a:ext cx="500063" cy="785813"/>
          </a:xfrm>
          <a:prstGeom prst="downArrow">
            <a:avLst>
              <a:gd name="adj1" fmla="val 50000"/>
              <a:gd name="adj2" fmla="val 50002"/>
            </a:avLst>
          </a:prstGeom>
          <a:solidFill>
            <a:schemeClr val="accent3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pt-BR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5" name="Picture 11" descr="fnde">
            <a:extLst>
              <a:ext uri="{FF2B5EF4-FFF2-40B4-BE49-F238E27FC236}">
                <a16:creationId xmlns:a16="http://schemas.microsoft.com/office/drawing/2014/main" id="{2A51CC67-366C-17D6-E05E-7783A87E5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4607" t="13840" r="16629" b="44458"/>
          <a:stretch>
            <a:fillRect/>
          </a:stretch>
        </p:blipFill>
        <p:spPr bwMode="auto">
          <a:xfrm>
            <a:off x="6989138" y="2407043"/>
            <a:ext cx="1224309" cy="57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F14B35-0B5E-AB78-7807-5E46A935F87D}"/>
              </a:ext>
            </a:extLst>
          </p:cNvPr>
          <p:cNvSpPr txBox="1"/>
          <p:nvPr/>
        </p:nvSpPr>
        <p:spPr>
          <a:xfrm>
            <a:off x="1420088" y="3324948"/>
            <a:ext cx="3837459" cy="118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1800" b="1" dirty="0"/>
              <a:t>Junta documentos:  </a:t>
            </a:r>
            <a:r>
              <a:rPr lang="pt-BR" sz="1800" dirty="0"/>
              <a:t>Extratos Bancários; Notas Fiscais; Outros julgados </a:t>
            </a:r>
            <a:r>
              <a:rPr lang="pt-BR" dirty="0"/>
              <a:t>n</a:t>
            </a:r>
            <a:r>
              <a:rPr lang="pt-BR" sz="1800" dirty="0"/>
              <a:t>ecessários) ;</a:t>
            </a:r>
            <a:endParaRPr lang="pt-BR" sz="1800" b="0" dirty="0"/>
          </a:p>
          <a:p>
            <a:pPr marL="285750" indent="-285750">
              <a:lnSpc>
                <a:spcPct val="70000"/>
              </a:lnSpc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1800" b="1" dirty="0"/>
              <a:t>Registros no SIGPC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B39843A-D1FB-A6BA-174B-9BABD295B660}"/>
              </a:ext>
            </a:extLst>
          </p:cNvPr>
          <p:cNvSpPr txBox="1"/>
          <p:nvPr/>
        </p:nvSpPr>
        <p:spPr>
          <a:xfrm>
            <a:off x="6805596" y="3174300"/>
            <a:ext cx="3591677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70000"/>
              </a:lnSpc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Análise</a:t>
            </a:r>
          </a:p>
          <a:p>
            <a:pPr marL="285750" indent="-285750">
              <a:lnSpc>
                <a:spcPct val="70000"/>
              </a:lnSpc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Parecer</a:t>
            </a:r>
          </a:p>
          <a:p>
            <a:pPr marL="285750" indent="-285750">
              <a:lnSpc>
                <a:spcPct val="70000"/>
              </a:lnSpc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Julgamento</a:t>
            </a:r>
          </a:p>
          <a:p>
            <a:pPr marL="285750" indent="-285750">
              <a:lnSpc>
                <a:spcPct val="70000"/>
              </a:lnSpc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Monitoramento e controle</a:t>
            </a:r>
          </a:p>
          <a:p>
            <a:pPr marL="285750" indent="-285750">
              <a:lnSpc>
                <a:spcPct val="70000"/>
              </a:lnSpc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Tomada de Contas (se for o caso)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5022CB8-8856-7409-0844-04BFC82579ED}"/>
              </a:ext>
            </a:extLst>
          </p:cNvPr>
          <p:cNvSpPr txBox="1"/>
          <p:nvPr/>
        </p:nvSpPr>
        <p:spPr>
          <a:xfrm rot="20496375">
            <a:off x="3540698" y="2145434"/>
            <a:ext cx="1677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highlight>
                  <a:srgbClr val="FFFF00"/>
                </a:highlight>
              </a:rPr>
              <a:t>Até 30/04 do ano seguinte ao repasse </a:t>
            </a:r>
          </a:p>
        </p:txBody>
      </p:sp>
    </p:spTree>
    <p:extLst>
      <p:ext uri="{BB962C8B-B14F-4D97-AF65-F5344CB8AC3E}">
        <p14:creationId xmlns:p14="http://schemas.microsoft.com/office/powerpoint/2010/main" val="20260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500062"/>
            <a:ext cx="10995991" cy="1325563"/>
          </a:xfrm>
        </p:spPr>
        <p:txBody>
          <a:bodyPr>
            <a:noAutofit/>
          </a:bodyPr>
          <a:lstStyle/>
          <a:p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4" y="726729"/>
            <a:ext cx="2609627" cy="27682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4E5CDC8-D328-43D7-9118-2E54AB9C4BD1}"/>
              </a:ext>
            </a:extLst>
          </p:cNvPr>
          <p:cNvSpPr txBox="1"/>
          <p:nvPr/>
        </p:nvSpPr>
        <p:spPr>
          <a:xfrm>
            <a:off x="598004" y="385079"/>
            <a:ext cx="6094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20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Prestação de contas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1062C3-AFD2-0961-0899-E0A7E5B0D6F3}"/>
              </a:ext>
            </a:extLst>
          </p:cNvPr>
          <p:cNvSpPr txBox="1"/>
          <p:nvPr/>
        </p:nvSpPr>
        <p:spPr>
          <a:xfrm>
            <a:off x="2278653" y="112074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/>
              <a:t>SE A OMISSÃO É RESPONSABILIDADE DO GESTOR </a:t>
            </a:r>
            <a:r>
              <a:rPr lang="pt-BR" sz="1800" dirty="0">
                <a:solidFill>
                  <a:srgbClr val="FF0000"/>
                </a:solidFill>
              </a:rPr>
              <a:t>ANTERIOR: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E45E7EA-123A-E9F5-839C-88B0F896A22F}"/>
              </a:ext>
            </a:extLst>
          </p:cNvPr>
          <p:cNvSpPr/>
          <p:nvPr/>
        </p:nvSpPr>
        <p:spPr>
          <a:xfrm>
            <a:off x="886851" y="1861583"/>
            <a:ext cx="1706096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Solicitar documentação p/ o </a:t>
            </a:r>
            <a:r>
              <a:rPr lang="pt-BR" sz="1600" dirty="0" err="1">
                <a:solidFill>
                  <a:schemeClr val="bg1"/>
                </a:solidFill>
              </a:rPr>
              <a:t>ex-gestor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CAC4EFB-7ECA-EC61-DBDB-A0F220A1FDEF}"/>
              </a:ext>
            </a:extLst>
          </p:cNvPr>
          <p:cNvSpPr/>
          <p:nvPr/>
        </p:nvSpPr>
        <p:spPr>
          <a:xfrm>
            <a:off x="3639653" y="1864334"/>
            <a:ext cx="1875012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Exigir devolução de recursos das despesas irregulares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B05FF79-3E59-FFB4-96E0-64C4AA96C702}"/>
              </a:ext>
            </a:extLst>
          </p:cNvPr>
          <p:cNvSpPr/>
          <p:nvPr/>
        </p:nvSpPr>
        <p:spPr>
          <a:xfrm>
            <a:off x="6626610" y="1825346"/>
            <a:ext cx="1944216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Fazer Representação no MPF contra o</a:t>
            </a:r>
          </a:p>
          <a:p>
            <a:pPr algn="ctr"/>
            <a:r>
              <a:rPr lang="pt-BR" sz="1600" dirty="0" err="1">
                <a:solidFill>
                  <a:schemeClr val="bg1"/>
                </a:solidFill>
              </a:rPr>
              <a:t>ex-gestor</a:t>
            </a:r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28AEC754-D488-7EF9-9A47-EF5AB59655C2}"/>
              </a:ext>
            </a:extLst>
          </p:cNvPr>
          <p:cNvCxnSpPr/>
          <p:nvPr/>
        </p:nvCxnSpPr>
        <p:spPr>
          <a:xfrm>
            <a:off x="2798314" y="2310840"/>
            <a:ext cx="721453" cy="2337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D7828105-1904-848A-709F-A2FF9725A735}"/>
              </a:ext>
            </a:extLst>
          </p:cNvPr>
          <p:cNvCxnSpPr/>
          <p:nvPr/>
        </p:nvCxnSpPr>
        <p:spPr>
          <a:xfrm>
            <a:off x="5709911" y="2224750"/>
            <a:ext cx="721453" cy="2337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D80CF2-D795-28F7-ECB3-41BD6C4E22E8}"/>
              </a:ext>
            </a:extLst>
          </p:cNvPr>
          <p:cNvSpPr txBox="1"/>
          <p:nvPr/>
        </p:nvSpPr>
        <p:spPr>
          <a:xfrm>
            <a:off x="2739972" y="2003059"/>
            <a:ext cx="671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Não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13703CD-9A41-798C-147E-7A951282EAD5}"/>
              </a:ext>
            </a:extLst>
          </p:cNvPr>
          <p:cNvSpPr txBox="1"/>
          <p:nvPr/>
        </p:nvSpPr>
        <p:spPr>
          <a:xfrm>
            <a:off x="5634551" y="1895304"/>
            <a:ext cx="80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1AB8F49-32B1-AA6A-3744-0E3415D460DE}"/>
              </a:ext>
            </a:extLst>
          </p:cNvPr>
          <p:cNvSpPr txBox="1"/>
          <p:nvPr/>
        </p:nvSpPr>
        <p:spPr>
          <a:xfrm>
            <a:off x="2892652" y="3218617"/>
            <a:ext cx="609460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Documentos necessários para fazer Representação</a:t>
            </a:r>
          </a:p>
          <a:p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400050" indent="-400050">
              <a:buAutoNum type="romanUcPeriod"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Extrato bancário da conta, demonstrando as receitas e despesas.</a:t>
            </a:r>
          </a:p>
          <a:p>
            <a:pPr marL="400050" indent="-400050">
              <a:buAutoNum type="romanUcPeriod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Apontar na representação o(s) ano(s) e o(s) Programa(s)do PDDE que deu causa a inadimplência;</a:t>
            </a:r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III. Relatório </a:t>
            </a:r>
            <a:r>
              <a:rPr lang="pt-BR" sz="1800" u="sng" dirty="0">
                <a:solidFill>
                  <a:schemeClr val="accent1">
                    <a:lumMod val="50000"/>
                  </a:schemeClr>
                </a:solidFill>
              </a:rPr>
              <a:t>sucinto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 da destinação dada aos recursos</a:t>
            </a:r>
          </a:p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IV. Identificação do </a:t>
            </a:r>
            <a:r>
              <a:rPr lang="pt-BR" sz="1800" dirty="0" err="1">
                <a:solidFill>
                  <a:schemeClr val="accent1">
                    <a:lumMod val="50000"/>
                  </a:schemeClr>
                </a:solidFill>
              </a:rPr>
              <a:t>ex-gestor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  (nome, CPF e endereço atualizado - se houver)</a:t>
            </a:r>
          </a:p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V. Documento com a situação de prestação de contas perante o FNDE (consultar SIGPC público)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CDFF4A7B-D8A2-42EB-2F1E-10610C428F72}"/>
              </a:ext>
            </a:extLst>
          </p:cNvPr>
          <p:cNvSpPr/>
          <p:nvPr/>
        </p:nvSpPr>
        <p:spPr>
          <a:xfrm>
            <a:off x="9439696" y="1427298"/>
            <a:ext cx="1944215" cy="17670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D49AACF-9500-00F3-4C4E-F0C4C145B7BB}"/>
              </a:ext>
            </a:extLst>
          </p:cNvPr>
          <p:cNvSpPr txBox="1"/>
          <p:nvPr/>
        </p:nvSpPr>
        <p:spPr>
          <a:xfrm>
            <a:off x="9485200" y="1490073"/>
            <a:ext cx="1898711" cy="165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Encaminhar ao FNDE a Representação, por meio do protocolo digital da Autarquia, solicitando o registro de suspensão de inadimplência</a:t>
            </a:r>
            <a:r>
              <a:rPr lang="pt-BR" sz="1400" dirty="0"/>
              <a:t>.</a:t>
            </a:r>
          </a:p>
        </p:txBody>
      </p: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338E7D78-A761-55EE-9F15-A2C73CFEAD09}"/>
              </a:ext>
            </a:extLst>
          </p:cNvPr>
          <p:cNvCxnSpPr/>
          <p:nvPr/>
        </p:nvCxnSpPr>
        <p:spPr>
          <a:xfrm>
            <a:off x="8626527" y="2348911"/>
            <a:ext cx="721453" cy="2337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90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500062"/>
            <a:ext cx="10995991" cy="1325563"/>
          </a:xfrm>
        </p:spPr>
        <p:txBody>
          <a:bodyPr>
            <a:noAutofit/>
          </a:bodyPr>
          <a:lstStyle/>
          <a:p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077" y="1038510"/>
            <a:ext cx="2790031" cy="10114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EE359C5-5726-FCA2-99DE-874549BA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232" y="-33901"/>
            <a:ext cx="2522876" cy="100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69F2DCC-FEE0-B03F-B171-5EEB622B68ED}"/>
              </a:ext>
            </a:extLst>
          </p:cNvPr>
          <p:cNvSpPr txBox="1"/>
          <p:nvPr/>
        </p:nvSpPr>
        <p:spPr>
          <a:xfrm>
            <a:off x="298851" y="1665878"/>
            <a:ext cx="11059843" cy="299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5487" indent="-457200" algn="just"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Indicador para medir o desempenho da gestão do PDDE </a:t>
            </a:r>
          </a:p>
          <a:p>
            <a:pPr marL="725487" indent="-457200" algn="just"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lang="pt-BR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 entes federados.</a:t>
            </a:r>
          </a:p>
          <a:p>
            <a:pPr marL="725487" indent="-457200" algn="just"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Objetivos:</a:t>
            </a:r>
          </a:p>
          <a:p>
            <a:pPr marL="1639887" lvl="2" indent="-457200" algn="just"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Favorecer iniciativas de monitoramento e avaliação</a:t>
            </a:r>
          </a:p>
          <a:p>
            <a:pPr marL="1639887" lvl="2" indent="-457200" algn="just"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Orientar as ações de assistência técnica do PDDE</a:t>
            </a:r>
          </a:p>
          <a:p>
            <a:pPr marL="1639887" lvl="2" indent="-457200" algn="just"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Estimular esforços para melhoria de desempenho</a:t>
            </a:r>
          </a:p>
          <a:p>
            <a:pPr marL="1639887" lvl="2" indent="-457200" algn="just"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Reconhecer iniciativas exitosas de gestão</a:t>
            </a:r>
          </a:p>
        </p:txBody>
      </p:sp>
    </p:spTree>
    <p:extLst>
      <p:ext uri="{BB962C8B-B14F-4D97-AF65-F5344CB8AC3E}">
        <p14:creationId xmlns:p14="http://schemas.microsoft.com/office/powerpoint/2010/main" val="4209133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500062"/>
            <a:ext cx="10995991" cy="1325563"/>
          </a:xfrm>
        </p:spPr>
        <p:txBody>
          <a:bodyPr>
            <a:noAutofit/>
          </a:bodyPr>
          <a:lstStyle/>
          <a:p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077" y="1073791"/>
            <a:ext cx="2852910" cy="5277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5230F96D-740F-557F-773F-32051982C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232" y="-33901"/>
            <a:ext cx="2522876" cy="100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Imagem relacionada">
            <a:extLst>
              <a:ext uri="{FF2B5EF4-FFF2-40B4-BE49-F238E27FC236}">
                <a16:creationId xmlns:a16="http://schemas.microsoft.com/office/drawing/2014/main" id="{5A1AE900-87AB-FC32-F296-82B4D5D9C4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851" y="1928018"/>
            <a:ext cx="2438400" cy="2438400"/>
          </a:xfrm>
          <a:prstGeom prst="rect">
            <a:avLst/>
          </a:prstGeom>
          <a:noFill/>
        </p:spPr>
      </p:pic>
      <p:sp>
        <p:nvSpPr>
          <p:cNvPr id="18" name="Texto explicativo em seta para a direita 16">
            <a:extLst>
              <a:ext uri="{FF2B5EF4-FFF2-40B4-BE49-F238E27FC236}">
                <a16:creationId xmlns:a16="http://schemas.microsoft.com/office/drawing/2014/main" id="{70729638-E84C-E77E-B510-10B465DB02F2}"/>
              </a:ext>
            </a:extLst>
          </p:cNvPr>
          <p:cNvSpPr/>
          <p:nvPr/>
        </p:nvSpPr>
        <p:spPr>
          <a:xfrm>
            <a:off x="2966054" y="1383022"/>
            <a:ext cx="4464496" cy="3528392"/>
          </a:xfrm>
          <a:prstGeom prst="rightArrowCallout">
            <a:avLst>
              <a:gd name="adj1" fmla="val 25000"/>
              <a:gd name="adj2" fmla="val 25000"/>
              <a:gd name="adj3" fmla="val 31346"/>
              <a:gd name="adj4" fmla="val 64977"/>
            </a:avLst>
          </a:prstGeom>
          <a:solidFill>
            <a:schemeClr val="bg1"/>
          </a:solidFill>
          <a:ln>
            <a:solidFill>
              <a:srgbClr val="6AC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7CF51EC-D27A-2BF1-8811-D5582CDA726C}"/>
              </a:ext>
            </a:extLst>
          </p:cNvPr>
          <p:cNvSpPr/>
          <p:nvPr/>
        </p:nvSpPr>
        <p:spPr>
          <a:xfrm>
            <a:off x="3102199" y="1483694"/>
            <a:ext cx="2664296" cy="7920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gency FB" pitchFamily="34" charset="0"/>
              </a:rPr>
              <a:t>ATUALIZAÇÃO CADASTRAL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8A8720A-FCA2-3F03-C852-06592F2D9E7D}"/>
              </a:ext>
            </a:extLst>
          </p:cNvPr>
          <p:cNvSpPr/>
          <p:nvPr/>
        </p:nvSpPr>
        <p:spPr>
          <a:xfrm>
            <a:off x="3117356" y="2549354"/>
            <a:ext cx="2664296" cy="792088"/>
          </a:xfrm>
          <a:prstGeom prst="rect">
            <a:avLst/>
          </a:prstGeom>
          <a:solidFill>
            <a:srgbClr val="F38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gency FB" pitchFamily="34" charset="0"/>
              </a:rPr>
              <a:t>EXECUÇÃO DOS RECURSOS</a:t>
            </a:r>
            <a:endParaRPr lang="pt-BR" sz="200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6E3D382-C305-90CC-ADF1-EEFBD9AC7F25}"/>
              </a:ext>
            </a:extLst>
          </p:cNvPr>
          <p:cNvSpPr/>
          <p:nvPr/>
        </p:nvSpPr>
        <p:spPr>
          <a:xfrm>
            <a:off x="3134550" y="3707834"/>
            <a:ext cx="2654803" cy="9099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gency FB" pitchFamily="34" charset="0"/>
              </a:rPr>
              <a:t>REGULARIDADE COM PRESTAÇÃO DE CONTAS</a:t>
            </a:r>
            <a:endParaRPr lang="pt-BR" sz="2000" dirty="0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44A3874A-BEC3-5A24-74B6-A5095D7F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9353" y="2549354"/>
            <a:ext cx="2522876" cy="100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upo 45">
            <a:extLst>
              <a:ext uri="{FF2B5EF4-FFF2-40B4-BE49-F238E27FC236}">
                <a16:creationId xmlns:a16="http://schemas.microsoft.com/office/drawing/2014/main" id="{32F5AD0A-E9B2-8143-606C-B3DB95D8DDAB}"/>
              </a:ext>
            </a:extLst>
          </p:cNvPr>
          <p:cNvGrpSpPr/>
          <p:nvPr/>
        </p:nvGrpSpPr>
        <p:grpSpPr>
          <a:xfrm>
            <a:off x="598004" y="5188362"/>
            <a:ext cx="8928992" cy="1449452"/>
            <a:chOff x="179512" y="4005064"/>
            <a:chExt cx="8928992" cy="1449452"/>
          </a:xfrm>
        </p:grpSpPr>
        <p:pic>
          <p:nvPicPr>
            <p:cNvPr id="24" name="Picture 4" descr="Resultado de imagem para idh">
              <a:extLst>
                <a:ext uri="{FF2B5EF4-FFF2-40B4-BE49-F238E27FC236}">
                  <a16:creationId xmlns:a16="http://schemas.microsoft.com/office/drawing/2014/main" id="{3E370EAC-DE47-BAAA-99AF-42B348478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39130" r="58013" b="26087"/>
            <a:stretch>
              <a:fillRect/>
            </a:stretch>
          </p:blipFill>
          <p:spPr bwMode="auto">
            <a:xfrm>
              <a:off x="323528" y="4509120"/>
              <a:ext cx="3573062" cy="576064"/>
            </a:xfrm>
            <a:prstGeom prst="rect">
              <a:avLst/>
            </a:prstGeom>
            <a:noFill/>
          </p:spPr>
        </p:pic>
        <p:pic>
          <p:nvPicPr>
            <p:cNvPr id="25" name="Picture 4" descr="Resultado de imagem para idh">
              <a:extLst>
                <a:ext uri="{FF2B5EF4-FFF2-40B4-BE49-F238E27FC236}">
                  <a16:creationId xmlns:a16="http://schemas.microsoft.com/office/drawing/2014/main" id="{CE130D55-D025-ACE6-E363-BE07BB87B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52096" t="43478" r="37671" b="30435"/>
            <a:stretch>
              <a:fillRect/>
            </a:stretch>
          </p:blipFill>
          <p:spPr bwMode="auto">
            <a:xfrm>
              <a:off x="3851920" y="4581128"/>
              <a:ext cx="870857" cy="432048"/>
            </a:xfrm>
            <a:prstGeom prst="rect">
              <a:avLst/>
            </a:prstGeom>
            <a:noFill/>
          </p:spPr>
        </p:pic>
        <p:pic>
          <p:nvPicPr>
            <p:cNvPr id="26" name="Picture 4" descr="Resultado de imagem para idh">
              <a:extLst>
                <a:ext uri="{FF2B5EF4-FFF2-40B4-BE49-F238E27FC236}">
                  <a16:creationId xmlns:a16="http://schemas.microsoft.com/office/drawing/2014/main" id="{9F2AA28F-51F6-12B6-5AB1-3002618517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52955" t="44952" r="37671" b="30435"/>
            <a:stretch>
              <a:fillRect/>
            </a:stretch>
          </p:blipFill>
          <p:spPr bwMode="auto">
            <a:xfrm>
              <a:off x="4716016" y="4605536"/>
              <a:ext cx="797721" cy="407640"/>
            </a:xfrm>
            <a:prstGeom prst="rect">
              <a:avLst/>
            </a:prstGeom>
            <a:noFill/>
          </p:spPr>
        </p:pic>
        <p:pic>
          <p:nvPicPr>
            <p:cNvPr id="27" name="Picture 4" descr="Resultado de imagem para idh">
              <a:extLst>
                <a:ext uri="{FF2B5EF4-FFF2-40B4-BE49-F238E27FC236}">
                  <a16:creationId xmlns:a16="http://schemas.microsoft.com/office/drawing/2014/main" id="{921300D0-604D-906D-7BB2-628319353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62765" t="41684" r="27343" b="26087"/>
            <a:stretch>
              <a:fillRect/>
            </a:stretch>
          </p:blipFill>
          <p:spPr bwMode="auto">
            <a:xfrm>
              <a:off x="5508104" y="4551423"/>
              <a:ext cx="841829" cy="533761"/>
            </a:xfrm>
            <a:prstGeom prst="rect">
              <a:avLst/>
            </a:prstGeom>
            <a:noFill/>
          </p:spPr>
        </p:pic>
        <p:pic>
          <p:nvPicPr>
            <p:cNvPr id="28" name="Picture 4" descr="Resultado de imagem para idh">
              <a:extLst>
                <a:ext uri="{FF2B5EF4-FFF2-40B4-BE49-F238E27FC236}">
                  <a16:creationId xmlns:a16="http://schemas.microsoft.com/office/drawing/2014/main" id="{5D8AAE5C-B6FA-8EA9-7A0F-3443A8984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62765" t="41684" r="27343" b="26087"/>
            <a:stretch>
              <a:fillRect/>
            </a:stretch>
          </p:blipFill>
          <p:spPr bwMode="auto">
            <a:xfrm>
              <a:off x="6322459" y="4551423"/>
              <a:ext cx="841829" cy="533761"/>
            </a:xfrm>
            <a:prstGeom prst="rect">
              <a:avLst/>
            </a:prstGeom>
            <a:noFill/>
          </p:spPr>
        </p:pic>
        <p:pic>
          <p:nvPicPr>
            <p:cNvPr id="29" name="Picture 4" descr="Resultado de imagem para idh">
              <a:extLst>
                <a:ext uri="{FF2B5EF4-FFF2-40B4-BE49-F238E27FC236}">
                  <a16:creationId xmlns:a16="http://schemas.microsoft.com/office/drawing/2014/main" id="{72749676-61BF-15D2-C8DC-B9912F725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73187" t="43478" r="7351" b="30435"/>
            <a:stretch>
              <a:fillRect/>
            </a:stretch>
          </p:blipFill>
          <p:spPr bwMode="auto">
            <a:xfrm>
              <a:off x="7164288" y="4581128"/>
              <a:ext cx="1656184" cy="432048"/>
            </a:xfrm>
            <a:prstGeom prst="rect">
              <a:avLst/>
            </a:prstGeom>
            <a:noFill/>
          </p:spPr>
        </p:pic>
        <p:sp>
          <p:nvSpPr>
            <p:cNvPr id="30" name="Colchete direito 20">
              <a:extLst>
                <a:ext uri="{FF2B5EF4-FFF2-40B4-BE49-F238E27FC236}">
                  <a16:creationId xmlns:a16="http://schemas.microsoft.com/office/drawing/2014/main" id="{1E7ADFAB-34CC-D894-1B74-C7CE793E4EE7}"/>
                </a:ext>
              </a:extLst>
            </p:cNvPr>
            <p:cNvSpPr/>
            <p:nvPr/>
          </p:nvSpPr>
          <p:spPr>
            <a:xfrm rot="5400000">
              <a:off x="1979512" y="3321184"/>
              <a:ext cx="144016" cy="3528000"/>
            </a:xfrm>
            <a:prstGeom prst="rightBracke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olchete direito 21">
              <a:extLst>
                <a:ext uri="{FF2B5EF4-FFF2-40B4-BE49-F238E27FC236}">
                  <a16:creationId xmlns:a16="http://schemas.microsoft.com/office/drawing/2014/main" id="{43DB3DBB-6A69-9659-5FD6-6A94239701C6}"/>
                </a:ext>
              </a:extLst>
            </p:cNvPr>
            <p:cNvSpPr/>
            <p:nvPr/>
          </p:nvSpPr>
          <p:spPr>
            <a:xfrm rot="5400000">
              <a:off x="8352464" y="4689184"/>
              <a:ext cx="144016" cy="792000"/>
            </a:xfrm>
            <a:prstGeom prst="rightBracke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olchete direito 22">
              <a:extLst>
                <a:ext uri="{FF2B5EF4-FFF2-40B4-BE49-F238E27FC236}">
                  <a16:creationId xmlns:a16="http://schemas.microsoft.com/office/drawing/2014/main" id="{C3EB050D-3F18-A405-4E0A-51E560269D49}"/>
                </a:ext>
              </a:extLst>
            </p:cNvPr>
            <p:cNvSpPr/>
            <p:nvPr/>
          </p:nvSpPr>
          <p:spPr>
            <a:xfrm rot="5400000">
              <a:off x="7524288" y="4689184"/>
              <a:ext cx="144016" cy="792000"/>
            </a:xfrm>
            <a:prstGeom prst="rightBracke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olchete direito 23">
              <a:extLst>
                <a:ext uri="{FF2B5EF4-FFF2-40B4-BE49-F238E27FC236}">
                  <a16:creationId xmlns:a16="http://schemas.microsoft.com/office/drawing/2014/main" id="{521C16F7-14F5-6A72-79CC-6680FAB39EE0}"/>
                </a:ext>
              </a:extLst>
            </p:cNvPr>
            <p:cNvSpPr/>
            <p:nvPr/>
          </p:nvSpPr>
          <p:spPr>
            <a:xfrm rot="5400000">
              <a:off x="6264280" y="4257184"/>
              <a:ext cx="144016" cy="1656000"/>
            </a:xfrm>
            <a:prstGeom prst="rightBracke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olchete direito 24">
              <a:extLst>
                <a:ext uri="{FF2B5EF4-FFF2-40B4-BE49-F238E27FC236}">
                  <a16:creationId xmlns:a16="http://schemas.microsoft.com/office/drawing/2014/main" id="{A2B9A3EE-A4DD-EF78-1A80-276B5679DC04}"/>
                </a:ext>
              </a:extLst>
            </p:cNvPr>
            <p:cNvSpPr/>
            <p:nvPr/>
          </p:nvSpPr>
          <p:spPr>
            <a:xfrm rot="5400000">
              <a:off x="4601116" y="4293184"/>
              <a:ext cx="144016" cy="1584000"/>
            </a:xfrm>
            <a:prstGeom prst="rightBracke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9A255AFC-8FFD-E3CB-1264-448D4C66190D}"/>
                </a:ext>
              </a:extLst>
            </p:cNvPr>
            <p:cNvSpPr/>
            <p:nvPr/>
          </p:nvSpPr>
          <p:spPr>
            <a:xfrm>
              <a:off x="1475656" y="5075892"/>
              <a:ext cx="1309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65000"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Muito Baixo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687B4685-5709-9E50-1A3B-39006F9F6A93}"/>
                </a:ext>
              </a:extLst>
            </p:cNvPr>
            <p:cNvSpPr/>
            <p:nvPr/>
          </p:nvSpPr>
          <p:spPr>
            <a:xfrm>
              <a:off x="4211960" y="5085184"/>
              <a:ext cx="688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65000"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Baixo</a:t>
              </a: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749B6A11-9F70-AD44-E34B-55D4C351D18E}"/>
                </a:ext>
              </a:extLst>
            </p:cNvPr>
            <p:cNvSpPr/>
            <p:nvPr/>
          </p:nvSpPr>
          <p:spPr>
            <a:xfrm>
              <a:off x="5940152" y="5085184"/>
              <a:ext cx="7938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65000"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Médio</a:t>
              </a: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A11C4C64-C843-94E9-B439-FE47B5ACE22D}"/>
                </a:ext>
              </a:extLst>
            </p:cNvPr>
            <p:cNvSpPr/>
            <p:nvPr/>
          </p:nvSpPr>
          <p:spPr>
            <a:xfrm>
              <a:off x="7317225" y="5085184"/>
              <a:ext cx="567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65000"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Alto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54E46319-274D-827E-1068-5FD8DF352089}"/>
                </a:ext>
              </a:extLst>
            </p:cNvPr>
            <p:cNvSpPr/>
            <p:nvPr/>
          </p:nvSpPr>
          <p:spPr>
            <a:xfrm>
              <a:off x="7884368" y="5085184"/>
              <a:ext cx="11884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65000"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Muito Alto</a:t>
              </a:r>
            </a:p>
          </p:txBody>
        </p:sp>
        <p:cxnSp>
          <p:nvCxnSpPr>
            <p:cNvPr id="40" name="Conector de seta reta 31">
              <a:extLst>
                <a:ext uri="{FF2B5EF4-FFF2-40B4-BE49-F238E27FC236}">
                  <a16:creationId xmlns:a16="http://schemas.microsoft.com/office/drawing/2014/main" id="{86340304-8E95-4ECF-C7CB-CE23B8CC51DD}"/>
                </a:ext>
              </a:extLst>
            </p:cNvPr>
            <p:cNvCxnSpPr/>
            <p:nvPr/>
          </p:nvCxnSpPr>
          <p:spPr>
            <a:xfrm>
              <a:off x="323528" y="4293096"/>
              <a:ext cx="0" cy="21602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32">
              <a:extLst>
                <a:ext uri="{FF2B5EF4-FFF2-40B4-BE49-F238E27FC236}">
                  <a16:creationId xmlns:a16="http://schemas.microsoft.com/office/drawing/2014/main" id="{D1A0D4BF-23AA-88C3-B900-40F5ED327E5B}"/>
                </a:ext>
              </a:extLst>
            </p:cNvPr>
            <p:cNvCxnSpPr/>
            <p:nvPr/>
          </p:nvCxnSpPr>
          <p:spPr>
            <a:xfrm>
              <a:off x="3851920" y="4293096"/>
              <a:ext cx="0" cy="21602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33">
              <a:extLst>
                <a:ext uri="{FF2B5EF4-FFF2-40B4-BE49-F238E27FC236}">
                  <a16:creationId xmlns:a16="http://schemas.microsoft.com/office/drawing/2014/main" id="{9A554F27-41CE-C644-B98E-2C40C05679AF}"/>
                </a:ext>
              </a:extLst>
            </p:cNvPr>
            <p:cNvCxnSpPr/>
            <p:nvPr/>
          </p:nvCxnSpPr>
          <p:spPr>
            <a:xfrm>
              <a:off x="5508104" y="4293096"/>
              <a:ext cx="0" cy="21602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de seta reta 34">
              <a:extLst>
                <a:ext uri="{FF2B5EF4-FFF2-40B4-BE49-F238E27FC236}">
                  <a16:creationId xmlns:a16="http://schemas.microsoft.com/office/drawing/2014/main" id="{93370608-DF11-F058-6D01-C212E4B3582E}"/>
                </a:ext>
              </a:extLst>
            </p:cNvPr>
            <p:cNvCxnSpPr/>
            <p:nvPr/>
          </p:nvCxnSpPr>
          <p:spPr>
            <a:xfrm>
              <a:off x="7164288" y="4293096"/>
              <a:ext cx="0" cy="21602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35">
              <a:extLst>
                <a:ext uri="{FF2B5EF4-FFF2-40B4-BE49-F238E27FC236}">
                  <a16:creationId xmlns:a16="http://schemas.microsoft.com/office/drawing/2014/main" id="{98DB2D19-880D-AEC2-2E85-1E0D6A001284}"/>
                </a:ext>
              </a:extLst>
            </p:cNvPr>
            <p:cNvCxnSpPr/>
            <p:nvPr/>
          </p:nvCxnSpPr>
          <p:spPr>
            <a:xfrm>
              <a:off x="8028384" y="4293096"/>
              <a:ext cx="0" cy="21602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de seta reta 36">
              <a:extLst>
                <a:ext uri="{FF2B5EF4-FFF2-40B4-BE49-F238E27FC236}">
                  <a16:creationId xmlns:a16="http://schemas.microsoft.com/office/drawing/2014/main" id="{AC4BAC5E-3935-1C1F-2BCD-0CF416D37485}"/>
                </a:ext>
              </a:extLst>
            </p:cNvPr>
            <p:cNvCxnSpPr/>
            <p:nvPr/>
          </p:nvCxnSpPr>
          <p:spPr>
            <a:xfrm>
              <a:off x="8820472" y="4293096"/>
              <a:ext cx="0" cy="21602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3F9B7778-961D-AF85-AC28-11134B00B668}"/>
                </a:ext>
              </a:extLst>
            </p:cNvPr>
            <p:cNvSpPr/>
            <p:nvPr/>
          </p:nvSpPr>
          <p:spPr>
            <a:xfrm>
              <a:off x="179512" y="4005064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65000"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5BFD55CE-8F38-9A8C-8C31-4BDC724A4DA0}"/>
                </a:ext>
              </a:extLst>
            </p:cNvPr>
            <p:cNvSpPr/>
            <p:nvPr/>
          </p:nvSpPr>
          <p:spPr>
            <a:xfrm>
              <a:off x="3635896" y="4005064"/>
              <a:ext cx="476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65000"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4,0</a:t>
              </a: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A3979579-A078-DD66-D914-49496640EE45}"/>
                </a:ext>
              </a:extLst>
            </p:cNvPr>
            <p:cNvSpPr/>
            <p:nvPr/>
          </p:nvSpPr>
          <p:spPr>
            <a:xfrm>
              <a:off x="5292080" y="4005064"/>
              <a:ext cx="476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65000"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6,0</a:t>
              </a:r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478D133B-3BA3-E8BE-D52B-01DB5608B0BC}"/>
                </a:ext>
              </a:extLst>
            </p:cNvPr>
            <p:cNvSpPr/>
            <p:nvPr/>
          </p:nvSpPr>
          <p:spPr>
            <a:xfrm>
              <a:off x="6948264" y="4005064"/>
              <a:ext cx="476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65000"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8,0</a:t>
              </a:r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E7A9F7C8-F26D-DB60-1992-DF312AB00C2A}"/>
                </a:ext>
              </a:extLst>
            </p:cNvPr>
            <p:cNvSpPr/>
            <p:nvPr/>
          </p:nvSpPr>
          <p:spPr>
            <a:xfrm>
              <a:off x="7767996" y="4005064"/>
              <a:ext cx="476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65000"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9,0</a:t>
              </a:r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65FF9511-7D56-1EE5-0E77-0CF540D8C78D}"/>
                </a:ext>
              </a:extLst>
            </p:cNvPr>
            <p:cNvSpPr/>
            <p:nvPr/>
          </p:nvSpPr>
          <p:spPr>
            <a:xfrm>
              <a:off x="8515072" y="4005064"/>
              <a:ext cx="5934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65000"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10,0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45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04021" y="-112626"/>
            <a:ext cx="10995991" cy="1325563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públicos de informação</a:t>
            </a: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021" y="742907"/>
            <a:ext cx="5772279" cy="11504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0F4711-08B8-CD4F-5A4D-0F41F1F79D43}"/>
              </a:ext>
            </a:extLst>
          </p:cNvPr>
          <p:cNvSpPr txBox="1"/>
          <p:nvPr/>
        </p:nvSpPr>
        <p:spPr>
          <a:xfrm>
            <a:off x="1872843" y="1211368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B0F0"/>
                </a:solidFill>
              </a:rPr>
              <a:t>Consulta Escola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EBC41BE-6738-3647-90C5-8D2C196D9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96" y="1854844"/>
            <a:ext cx="5114987" cy="437121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62EFB76-730D-C160-852C-CE2647E10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417" y="405790"/>
            <a:ext cx="1152244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3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500062"/>
            <a:ext cx="10995991" cy="1325563"/>
          </a:xfrm>
        </p:spPr>
        <p:txBody>
          <a:bodyPr>
            <a:noAutofit/>
          </a:bodyPr>
          <a:lstStyle/>
          <a:p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30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92FF98-7C38-39B1-7E5F-8786917A25ED}"/>
              </a:ext>
            </a:extLst>
          </p:cNvPr>
          <p:cNvSpPr txBox="1"/>
          <p:nvPr/>
        </p:nvSpPr>
        <p:spPr>
          <a:xfrm>
            <a:off x="598004" y="288546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públicos de informação</a:t>
            </a:r>
            <a:endParaRPr lang="pt-BR" sz="28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82EBAE8-BB12-69F3-DC6F-FAA4316A3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56" y="1431292"/>
            <a:ext cx="7955970" cy="492664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852F984-A068-B21D-E958-EEF85DB2344F}"/>
              </a:ext>
            </a:extLst>
          </p:cNvPr>
          <p:cNvSpPr txBox="1"/>
          <p:nvPr/>
        </p:nvSpPr>
        <p:spPr>
          <a:xfrm>
            <a:off x="2569128" y="97817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rgbClr val="00B0F0"/>
                </a:solidFill>
              </a:rPr>
              <a:t>Consulta Escola</a:t>
            </a:r>
          </a:p>
        </p:txBody>
      </p:sp>
    </p:spTree>
    <p:extLst>
      <p:ext uri="{BB962C8B-B14F-4D97-AF65-F5344CB8AC3E}">
        <p14:creationId xmlns:p14="http://schemas.microsoft.com/office/powerpoint/2010/main" val="1673184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64873" y="-103832"/>
            <a:ext cx="10995991" cy="1325563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públicos de informação</a:t>
            </a:r>
            <a:endParaRPr lang="pt-BR" sz="2400" dirty="0"/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620" y="662730"/>
            <a:ext cx="4882393" cy="16778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C0AEB8-0215-B460-C6B9-6E1FF13B0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35" y="1358347"/>
            <a:ext cx="9144000" cy="494070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BFC2390-30A7-B05D-2AD0-DD4C56C68212}"/>
              </a:ext>
            </a:extLst>
          </p:cNvPr>
          <p:cNvSpPr txBox="1"/>
          <p:nvPr/>
        </p:nvSpPr>
        <p:spPr>
          <a:xfrm>
            <a:off x="2938244" y="91151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rgbClr val="00B0F0"/>
                </a:solidFill>
              </a:rPr>
              <a:t>Consulta Escola</a:t>
            </a:r>
          </a:p>
        </p:txBody>
      </p:sp>
    </p:spTree>
    <p:extLst>
      <p:ext uri="{BB962C8B-B14F-4D97-AF65-F5344CB8AC3E}">
        <p14:creationId xmlns:p14="http://schemas.microsoft.com/office/powerpoint/2010/main" val="460501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-113285"/>
            <a:ext cx="10995991" cy="1325563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públicos de informação</a:t>
            </a:r>
            <a:endParaRPr lang="pt-BR" sz="2800" dirty="0"/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30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pic>
        <p:nvPicPr>
          <p:cNvPr id="5" name="Picture 2" descr="https://www.gov.br/pt-br/apps/clique-escola/view/++widget++form.widgets.imagem/@@download/Clique+Escola.png">
            <a:extLst>
              <a:ext uri="{FF2B5EF4-FFF2-40B4-BE49-F238E27FC236}">
                <a16:creationId xmlns:a16="http://schemas.microsoft.com/office/drawing/2014/main" id="{3DB54BC1-CEA1-30FD-4AA9-82DB32D2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3" y="1670145"/>
            <a:ext cx="3224205" cy="322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A3CA013-D796-225E-83F9-1C4FEE8C664D}"/>
              </a:ext>
            </a:extLst>
          </p:cNvPr>
          <p:cNvSpPr txBox="1"/>
          <p:nvPr/>
        </p:nvSpPr>
        <p:spPr>
          <a:xfrm>
            <a:off x="4456651" y="1951672"/>
            <a:ext cx="609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app visa facilitar e incentivar o acesso da comunidade escolar e da sociedade às principais informações educacionais e financeiras da escola, bem como às notícias sobre educação, de forma a facilitar a compreensão e promover a transparência dos dados das escolas</a:t>
            </a:r>
            <a:endParaRPr lang="pt-BR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BE1FD92-7E2C-40ED-1964-F0B84D1052A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87144" y="4005251"/>
            <a:ext cx="7704856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pt-BR" altLang="pt-BR" dirty="0">
                <a:solidFill>
                  <a:srgbClr val="555555"/>
                </a:solidFill>
                <a:latin typeface="rawline"/>
              </a:rPr>
              <a:t>Link da loja (</a:t>
            </a:r>
            <a:r>
              <a:rPr lang="pt-BR" altLang="pt-BR" dirty="0" err="1">
                <a:solidFill>
                  <a:srgbClr val="555555"/>
                </a:solidFill>
                <a:latin typeface="rawline"/>
              </a:rPr>
              <a:t>Android</a:t>
            </a:r>
            <a:r>
              <a:rPr lang="pt-BR" altLang="pt-BR" dirty="0">
                <a:solidFill>
                  <a:srgbClr val="555555"/>
                </a:solidFill>
                <a:latin typeface="rawline"/>
              </a:rPr>
              <a:t>)</a:t>
            </a:r>
          </a:p>
          <a:p>
            <a:pPr lvl="0"/>
            <a:r>
              <a:rPr lang="pt-BR" altLang="pt-BR" dirty="0">
                <a:solidFill>
                  <a:srgbClr val="1351B4"/>
                </a:solidFill>
                <a:latin typeface="rawline"/>
                <a:hlinkClick r:id="rId3"/>
              </a:rPr>
              <a:t>https://play.google.com/store/apps/details?id=br.gov.cliqueescola&amp;hl=pt_BR</a:t>
            </a:r>
            <a:endParaRPr lang="pt-BR" altLang="pt-BR" sz="800" dirty="0"/>
          </a:p>
          <a:p>
            <a:pPr lvl="0"/>
            <a:r>
              <a:rPr lang="pt-BR" altLang="pt-BR" dirty="0">
                <a:solidFill>
                  <a:srgbClr val="555555"/>
                </a:solidFill>
                <a:latin typeface="rawline"/>
              </a:rPr>
              <a:t>Link da loja (IOS)</a:t>
            </a:r>
          </a:p>
          <a:p>
            <a:pPr lvl="0"/>
            <a:r>
              <a:rPr lang="pt-BR" altLang="pt-BR" dirty="0">
                <a:solidFill>
                  <a:srgbClr val="1351B4"/>
                </a:solidFill>
                <a:latin typeface="rawline"/>
                <a:hlinkClick r:id="rId4"/>
              </a:rPr>
              <a:t>https://apps.apple.com/us/app/clique-escola/id1493289558?l=pt&amp;ls=1</a:t>
            </a: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2823252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04022" y="-112626"/>
            <a:ext cx="10995991" cy="1325563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públicos de informação</a:t>
            </a:r>
            <a:endParaRPr lang="pt-BR" sz="28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30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35E5E1-E0E2-007C-29C9-89368A76C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596" y="2052293"/>
            <a:ext cx="8336648" cy="4384475"/>
          </a:xfrm>
          <a:prstGeom prst="rect">
            <a:avLst/>
          </a:prstGeom>
        </p:spPr>
      </p:pic>
      <p:sp>
        <p:nvSpPr>
          <p:cNvPr id="8" name="Retângulo 46">
            <a:extLst>
              <a:ext uri="{FF2B5EF4-FFF2-40B4-BE49-F238E27FC236}">
                <a16:creationId xmlns:a16="http://schemas.microsoft.com/office/drawing/2014/main" id="{9D40EFF3-CE07-12F0-4D08-794AC234F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961" y="932512"/>
            <a:ext cx="26942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Consulta à Situação de Prestação de Contas (SIGPC)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-121567"/>
            <a:ext cx="10995991" cy="1325563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públicos de informação</a:t>
            </a:r>
            <a:endParaRPr lang="pt-BR" sz="28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30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44ECB7-6F67-6A93-8F06-3C68EB902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33" y="1190832"/>
            <a:ext cx="6666359" cy="152116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EAD508B-5006-7649-3FF7-DA44B5042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441845"/>
            <a:ext cx="8780233" cy="38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8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500062"/>
            <a:ext cx="10995991" cy="1325563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dos recursos</a:t>
            </a:r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8D67C153-3775-2E57-37A5-7634289063E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46696" y="2029765"/>
            <a:ext cx="7797460" cy="3121423"/>
          </a:xfrm>
        </p:spPr>
      </p:pic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004" y="1148849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52996" y="777843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901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-112626"/>
            <a:ext cx="10995991" cy="1325563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públicos de informação</a:t>
            </a:r>
            <a:endParaRPr lang="pt-BR" sz="28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30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6B730F-A157-631E-9418-6E215F56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22" y="1212937"/>
            <a:ext cx="10077450" cy="5105400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2AC7BE3-5599-194A-9812-5A9D30976B9A}"/>
              </a:ext>
            </a:extLst>
          </p:cNvPr>
          <p:cNvSpPr/>
          <p:nvPr/>
        </p:nvSpPr>
        <p:spPr>
          <a:xfrm>
            <a:off x="8699383" y="3428999"/>
            <a:ext cx="2188107" cy="26781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705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500062"/>
            <a:ext cx="10995991" cy="1325563"/>
          </a:xfrm>
        </p:spPr>
        <p:txBody>
          <a:bodyPr>
            <a:noAutofit/>
          </a:bodyPr>
          <a:lstStyle/>
          <a:p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632" y="543116"/>
            <a:ext cx="7131295" cy="27681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B61B51B-273E-1F94-A924-D0701493FE69}"/>
              </a:ext>
            </a:extLst>
          </p:cNvPr>
          <p:cNvSpPr txBox="1"/>
          <p:nvPr/>
        </p:nvSpPr>
        <p:spPr>
          <a:xfrm>
            <a:off x="598003" y="176896"/>
            <a:ext cx="8042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 de Execução do Programa Dinheiro Direto na Escola - PDDE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D6D258A-D142-8DE0-A1D6-504DF4DC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640" y="1002402"/>
            <a:ext cx="4799806" cy="52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39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47F4C96-3E5F-D6A9-F514-17A8D0A9902C}"/>
              </a:ext>
            </a:extLst>
          </p:cNvPr>
          <p:cNvSpPr txBox="1"/>
          <p:nvPr/>
        </p:nvSpPr>
        <p:spPr>
          <a:xfrm>
            <a:off x="2119357" y="1499224"/>
            <a:ext cx="7127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Obrigada!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10BFBF-C299-1562-1273-C2C1CDA7D5DA}"/>
              </a:ext>
            </a:extLst>
          </p:cNvPr>
          <p:cNvSpPr txBox="1"/>
          <p:nvPr/>
        </p:nvSpPr>
        <p:spPr>
          <a:xfrm>
            <a:off x="2529555" y="2584751"/>
            <a:ext cx="712719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Fundo Nacional de Desenvolvimento da Educação – FNDE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Coordenação de Execução do Dinheiro Direto na Escola</a:t>
            </a:r>
            <a:br>
              <a:rPr lang="pt-BR" altLang="pt-BR" sz="18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pt-BR" altLang="pt-BR" sz="18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Coordenação-Geral de Apoio à Manutenção Escolar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Diretoria de Ações Educacionais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1800" i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chemeClr val="accent4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pdde@fnde.gov.br</a:t>
            </a:r>
            <a:r>
              <a:rPr lang="pt-BR" altLang="pt-BR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9232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500062"/>
            <a:ext cx="10995991" cy="1325563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legais e normativas</a:t>
            </a:r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958" y="921591"/>
            <a:ext cx="551904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196622" y="54125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E4D68D-5386-C039-9F05-BCB3C8DEE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58" y="1670151"/>
            <a:ext cx="10409094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9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500062"/>
            <a:ext cx="10995991" cy="1325563"/>
          </a:xfrm>
        </p:spPr>
        <p:txBody>
          <a:bodyPr>
            <a:noAutofit/>
          </a:bodyPr>
          <a:lstStyle/>
          <a:p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30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6A9EDDC-281D-4034-C5FB-54B763130BC3}"/>
              </a:ext>
            </a:extLst>
          </p:cNvPr>
          <p:cNvSpPr txBox="1"/>
          <p:nvPr/>
        </p:nvSpPr>
        <p:spPr>
          <a:xfrm>
            <a:off x="704022" y="20767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3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 Atendido</a:t>
            </a:r>
          </a:p>
        </p:txBody>
      </p:sp>
      <p:sp>
        <p:nvSpPr>
          <p:cNvPr id="10" name="Forma livre 41">
            <a:extLst>
              <a:ext uri="{FF2B5EF4-FFF2-40B4-BE49-F238E27FC236}">
                <a16:creationId xmlns:a16="http://schemas.microsoft.com/office/drawing/2014/main" id="{59F6E4DF-E92D-35FE-C753-F59FBFA25269}"/>
              </a:ext>
            </a:extLst>
          </p:cNvPr>
          <p:cNvSpPr>
            <a:spLocks/>
          </p:cNvSpPr>
          <p:nvPr/>
        </p:nvSpPr>
        <p:spPr bwMode="auto">
          <a:xfrm>
            <a:off x="463488" y="1852938"/>
            <a:ext cx="2768048" cy="523220"/>
          </a:xfrm>
          <a:custGeom>
            <a:avLst/>
            <a:gdLst>
              <a:gd name="T0" fmla="*/ 1760691763 w 563920"/>
              <a:gd name="T1" fmla="*/ 4657984 h 412640"/>
              <a:gd name="T2" fmla="*/ 1760691763 w 563920"/>
              <a:gd name="T3" fmla="*/ 4657984 h 412640"/>
              <a:gd name="T4" fmla="*/ 278515979 w 563920"/>
              <a:gd name="T5" fmla="*/ 2822736 h 412640"/>
              <a:gd name="T6" fmla="*/ 119711329 w 563920"/>
              <a:gd name="T7" fmla="*/ 5575630 h 412640"/>
              <a:gd name="T8" fmla="*/ 13841502 w 563920"/>
              <a:gd name="T9" fmla="*/ 11081394 h 412640"/>
              <a:gd name="T10" fmla="*/ 66776316 w 563920"/>
              <a:gd name="T11" fmla="*/ 18422430 h 412640"/>
              <a:gd name="T12" fmla="*/ 225581027 w 563920"/>
              <a:gd name="T13" fmla="*/ 21175300 h 412640"/>
              <a:gd name="T14" fmla="*/ 596125280 w 563920"/>
              <a:gd name="T15" fmla="*/ 23928192 h 412640"/>
              <a:gd name="T16" fmla="*/ 1019603422 w 563920"/>
              <a:gd name="T17" fmla="*/ 24845823 h 412640"/>
              <a:gd name="T18" fmla="*/ 1443083361 w 563920"/>
              <a:gd name="T19" fmla="*/ 23928192 h 412640"/>
              <a:gd name="T20" fmla="*/ 1601886909 w 563920"/>
              <a:gd name="T21" fmla="*/ 22092931 h 412640"/>
              <a:gd name="T22" fmla="*/ 1866561666 w 563920"/>
              <a:gd name="T23" fmla="*/ 16587160 h 412640"/>
              <a:gd name="T24" fmla="*/ 1654821860 w 563920"/>
              <a:gd name="T25" fmla="*/ 6493256 h 412640"/>
              <a:gd name="T26" fmla="*/ 1548951957 w 563920"/>
              <a:gd name="T27" fmla="*/ 3740360 h 412640"/>
              <a:gd name="T28" fmla="*/ 1390147102 w 563920"/>
              <a:gd name="T29" fmla="*/ 987462 h 412640"/>
              <a:gd name="T30" fmla="*/ 1760691763 w 563920"/>
              <a:gd name="T31" fmla="*/ 4657984 h 4126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3920"/>
              <a:gd name="T49" fmla="*/ 0 h 412640"/>
              <a:gd name="T50" fmla="*/ 563920 w 563920"/>
              <a:gd name="T51" fmla="*/ 412640 h 4126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3920" h="412640">
                <a:moveTo>
                  <a:pt x="506905" y="77360"/>
                </a:moveTo>
                <a:lnTo>
                  <a:pt x="506905" y="77360"/>
                </a:lnTo>
                <a:cubicBezTo>
                  <a:pt x="323268" y="8496"/>
                  <a:pt x="349742" y="0"/>
                  <a:pt x="80185" y="46880"/>
                </a:cubicBezTo>
                <a:cubicBezTo>
                  <a:pt x="58951" y="50573"/>
                  <a:pt x="49705" y="77360"/>
                  <a:pt x="34465" y="92600"/>
                </a:cubicBezTo>
                <a:cubicBezTo>
                  <a:pt x="24305" y="123080"/>
                  <a:pt x="0" y="152159"/>
                  <a:pt x="3985" y="184040"/>
                </a:cubicBezTo>
                <a:cubicBezTo>
                  <a:pt x="9065" y="224680"/>
                  <a:pt x="5228" y="267470"/>
                  <a:pt x="19225" y="305960"/>
                </a:cubicBezTo>
                <a:cubicBezTo>
                  <a:pt x="26590" y="326215"/>
                  <a:pt x="47407" y="339153"/>
                  <a:pt x="64945" y="351680"/>
                </a:cubicBezTo>
                <a:cubicBezTo>
                  <a:pt x="82887" y="364495"/>
                  <a:pt x="144931" y="392547"/>
                  <a:pt x="171625" y="397400"/>
                </a:cubicBezTo>
                <a:cubicBezTo>
                  <a:pt x="211921" y="404726"/>
                  <a:pt x="252905" y="407560"/>
                  <a:pt x="293545" y="412640"/>
                </a:cubicBezTo>
                <a:cubicBezTo>
                  <a:pt x="334185" y="407560"/>
                  <a:pt x="375952" y="408176"/>
                  <a:pt x="415465" y="397400"/>
                </a:cubicBezTo>
                <a:cubicBezTo>
                  <a:pt x="433136" y="392581"/>
                  <a:pt x="447114" y="378646"/>
                  <a:pt x="461185" y="366920"/>
                </a:cubicBezTo>
                <a:cubicBezTo>
                  <a:pt x="505189" y="330250"/>
                  <a:pt x="507415" y="320435"/>
                  <a:pt x="537385" y="275480"/>
                </a:cubicBezTo>
                <a:cubicBezTo>
                  <a:pt x="511332" y="41007"/>
                  <a:pt x="563920" y="195335"/>
                  <a:pt x="476425" y="107840"/>
                </a:cubicBezTo>
                <a:cubicBezTo>
                  <a:pt x="463473" y="94888"/>
                  <a:pt x="457671" y="76191"/>
                  <a:pt x="445945" y="62120"/>
                </a:cubicBezTo>
                <a:cubicBezTo>
                  <a:pt x="432147" y="45563"/>
                  <a:pt x="400225" y="16400"/>
                  <a:pt x="400225" y="16400"/>
                </a:cubicBezTo>
                <a:lnTo>
                  <a:pt x="506905" y="7736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pt-BR" sz="2800" dirty="0">
                <a:solidFill>
                  <a:prstClr val="black"/>
                </a:solidFill>
              </a:rPr>
              <a:t>Escola Pública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4581F32-2125-010E-C756-16BD5C2D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789" y="1681988"/>
            <a:ext cx="512108" cy="98154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44BC02F-31B9-072B-9A69-7873C879279A}"/>
              </a:ext>
            </a:extLst>
          </p:cNvPr>
          <p:cNvSpPr txBox="1"/>
          <p:nvPr/>
        </p:nvSpPr>
        <p:spPr>
          <a:xfrm>
            <a:off x="3634897" y="1711093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2000" dirty="0">
                <a:solidFill>
                  <a:prstClr val="black"/>
                </a:solidFill>
                <a:cs typeface="Times New Roman" pitchFamily="18" charset="0"/>
              </a:rPr>
              <a:t>-Educação Básica</a:t>
            </a:r>
          </a:p>
          <a:p>
            <a:pPr lvl="0"/>
            <a:r>
              <a:rPr lang="pt-BR" sz="2000" dirty="0">
                <a:solidFill>
                  <a:prstClr val="black"/>
                </a:solidFill>
                <a:cs typeface="Times New Roman" pitchFamily="18" charset="0"/>
              </a:rPr>
              <a:t>-Recenseada pelo INEP/MEC no ano anterior ao repasse</a:t>
            </a:r>
          </a:p>
          <a:p>
            <a:pPr lvl="0"/>
            <a:r>
              <a:rPr lang="pt-BR" sz="2000" dirty="0">
                <a:solidFill>
                  <a:prstClr val="black"/>
                </a:solidFill>
                <a:cs typeface="Times New Roman" pitchFamily="18" charset="0"/>
              </a:rPr>
              <a:t>-Em funcionamento</a:t>
            </a: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13" name="Forma livre 43">
            <a:extLst>
              <a:ext uri="{FF2B5EF4-FFF2-40B4-BE49-F238E27FC236}">
                <a16:creationId xmlns:a16="http://schemas.microsoft.com/office/drawing/2014/main" id="{FCF9AEC1-9D43-7A40-9D95-8C44ED72F05B}"/>
              </a:ext>
            </a:extLst>
          </p:cNvPr>
          <p:cNvSpPr>
            <a:spLocks/>
          </p:cNvSpPr>
          <p:nvPr/>
        </p:nvSpPr>
        <p:spPr bwMode="auto">
          <a:xfrm>
            <a:off x="298851" y="4138940"/>
            <a:ext cx="3272208" cy="523220"/>
          </a:xfrm>
          <a:custGeom>
            <a:avLst/>
            <a:gdLst>
              <a:gd name="T0" fmla="*/ 1760691763 w 563920"/>
              <a:gd name="T1" fmla="*/ 4626475 h 412640"/>
              <a:gd name="T2" fmla="*/ 1760691763 w 563920"/>
              <a:gd name="T3" fmla="*/ 4626475 h 412640"/>
              <a:gd name="T4" fmla="*/ 278515979 w 563920"/>
              <a:gd name="T5" fmla="*/ 2803643 h 412640"/>
              <a:gd name="T6" fmla="*/ 119711329 w 563920"/>
              <a:gd name="T7" fmla="*/ 5537915 h 412640"/>
              <a:gd name="T8" fmla="*/ 13841502 w 563920"/>
              <a:gd name="T9" fmla="*/ 11006445 h 412640"/>
              <a:gd name="T10" fmla="*/ 66776316 w 563920"/>
              <a:gd name="T11" fmla="*/ 18297819 h 412640"/>
              <a:gd name="T12" fmla="*/ 225581027 w 563920"/>
              <a:gd name="T13" fmla="*/ 21032063 h 412640"/>
              <a:gd name="T14" fmla="*/ 596125280 w 563920"/>
              <a:gd name="T15" fmla="*/ 23766347 h 412640"/>
              <a:gd name="T16" fmla="*/ 1019603422 w 563920"/>
              <a:gd name="T17" fmla="*/ 24677745 h 412640"/>
              <a:gd name="T18" fmla="*/ 1443083361 w 563920"/>
              <a:gd name="T19" fmla="*/ 23766347 h 412640"/>
              <a:gd name="T20" fmla="*/ 1601886909 w 563920"/>
              <a:gd name="T21" fmla="*/ 21943479 h 412640"/>
              <a:gd name="T22" fmla="*/ 1866561666 w 563920"/>
              <a:gd name="T23" fmla="*/ 16474951 h 412640"/>
              <a:gd name="T24" fmla="*/ 1654821860 w 563920"/>
              <a:gd name="T25" fmla="*/ 6449336 h 412640"/>
              <a:gd name="T26" fmla="*/ 1548951957 w 563920"/>
              <a:gd name="T27" fmla="*/ 3715061 h 412640"/>
              <a:gd name="T28" fmla="*/ 1390147102 w 563920"/>
              <a:gd name="T29" fmla="*/ 980785 h 412640"/>
              <a:gd name="T30" fmla="*/ 1760691763 w 563920"/>
              <a:gd name="T31" fmla="*/ 4626475 h 4126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3920"/>
              <a:gd name="T49" fmla="*/ 0 h 412640"/>
              <a:gd name="T50" fmla="*/ 563920 w 563920"/>
              <a:gd name="T51" fmla="*/ 412640 h 4126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3920" h="412640">
                <a:moveTo>
                  <a:pt x="506905" y="77360"/>
                </a:moveTo>
                <a:lnTo>
                  <a:pt x="506905" y="77360"/>
                </a:lnTo>
                <a:cubicBezTo>
                  <a:pt x="323268" y="8496"/>
                  <a:pt x="349742" y="0"/>
                  <a:pt x="80185" y="46880"/>
                </a:cubicBezTo>
                <a:cubicBezTo>
                  <a:pt x="58951" y="50573"/>
                  <a:pt x="49705" y="77360"/>
                  <a:pt x="34465" y="92600"/>
                </a:cubicBezTo>
                <a:cubicBezTo>
                  <a:pt x="24305" y="123080"/>
                  <a:pt x="0" y="152159"/>
                  <a:pt x="3985" y="184040"/>
                </a:cubicBezTo>
                <a:cubicBezTo>
                  <a:pt x="9065" y="224680"/>
                  <a:pt x="5228" y="267470"/>
                  <a:pt x="19225" y="305960"/>
                </a:cubicBezTo>
                <a:cubicBezTo>
                  <a:pt x="26590" y="326215"/>
                  <a:pt x="47407" y="339153"/>
                  <a:pt x="64945" y="351680"/>
                </a:cubicBezTo>
                <a:cubicBezTo>
                  <a:pt x="82887" y="364495"/>
                  <a:pt x="144931" y="392547"/>
                  <a:pt x="171625" y="397400"/>
                </a:cubicBezTo>
                <a:cubicBezTo>
                  <a:pt x="211921" y="404726"/>
                  <a:pt x="252905" y="407560"/>
                  <a:pt x="293545" y="412640"/>
                </a:cubicBezTo>
                <a:cubicBezTo>
                  <a:pt x="334185" y="407560"/>
                  <a:pt x="375952" y="408176"/>
                  <a:pt x="415465" y="397400"/>
                </a:cubicBezTo>
                <a:cubicBezTo>
                  <a:pt x="433136" y="392581"/>
                  <a:pt x="447114" y="378646"/>
                  <a:pt x="461185" y="366920"/>
                </a:cubicBezTo>
                <a:cubicBezTo>
                  <a:pt x="505189" y="330250"/>
                  <a:pt x="507415" y="320435"/>
                  <a:pt x="537385" y="275480"/>
                </a:cubicBezTo>
                <a:cubicBezTo>
                  <a:pt x="511332" y="41007"/>
                  <a:pt x="563920" y="195335"/>
                  <a:pt x="476425" y="107840"/>
                </a:cubicBezTo>
                <a:cubicBezTo>
                  <a:pt x="463473" y="94888"/>
                  <a:pt x="457671" y="76191"/>
                  <a:pt x="445945" y="62120"/>
                </a:cubicBezTo>
                <a:cubicBezTo>
                  <a:pt x="432147" y="45563"/>
                  <a:pt x="400225" y="16400"/>
                  <a:pt x="400225" y="16400"/>
                </a:cubicBezTo>
                <a:lnTo>
                  <a:pt x="506905" y="7736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pt-BR" sz="2800" dirty="0">
                <a:solidFill>
                  <a:prstClr val="black"/>
                </a:solidFill>
              </a:rPr>
              <a:t>Escola Privada</a:t>
            </a:r>
          </a:p>
        </p:txBody>
      </p:sp>
      <p:sp>
        <p:nvSpPr>
          <p:cNvPr id="14" name="Chave esquerda 49">
            <a:extLst>
              <a:ext uri="{FF2B5EF4-FFF2-40B4-BE49-F238E27FC236}">
                <a16:creationId xmlns:a16="http://schemas.microsoft.com/office/drawing/2014/main" id="{4553058B-CD63-927C-6280-AD0E681318DB}"/>
              </a:ext>
            </a:extLst>
          </p:cNvPr>
          <p:cNvSpPr>
            <a:spLocks/>
          </p:cNvSpPr>
          <p:nvPr/>
        </p:nvSpPr>
        <p:spPr bwMode="auto">
          <a:xfrm>
            <a:off x="3247197" y="3429000"/>
            <a:ext cx="504825" cy="1943100"/>
          </a:xfrm>
          <a:prstGeom prst="leftBrace">
            <a:avLst>
              <a:gd name="adj1" fmla="val 8322"/>
              <a:gd name="adj2" fmla="val 50000"/>
            </a:avLst>
          </a:prstGeom>
          <a:noFill/>
          <a:ln w="9525" algn="ctr">
            <a:solidFill>
              <a:srgbClr val="09531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>
              <a:latin typeface="Tahoma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4C55DC7-5F80-C29A-6101-1B517E674090}"/>
              </a:ext>
            </a:extLst>
          </p:cNvPr>
          <p:cNvSpPr txBox="1"/>
          <p:nvPr/>
        </p:nvSpPr>
        <p:spPr>
          <a:xfrm>
            <a:off x="3634897" y="3542357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2000" dirty="0">
                <a:solidFill>
                  <a:prstClr val="black"/>
                </a:solidFill>
                <a:cs typeface="Times New Roman" pitchFamily="18" charset="0"/>
              </a:rPr>
              <a:t>- Educação Especial</a:t>
            </a:r>
          </a:p>
          <a:p>
            <a:pPr lvl="0"/>
            <a:r>
              <a:rPr lang="pt-BR" sz="2000" dirty="0">
                <a:solidFill>
                  <a:prstClr val="black"/>
                </a:solidFill>
                <a:cs typeface="Times New Roman" pitchFamily="18" charset="0"/>
              </a:rPr>
              <a:t>-Recenseada pelo INEP/MEC no ano anterior ao repasse</a:t>
            </a:r>
          </a:p>
          <a:p>
            <a:pPr lvl="0"/>
            <a:r>
              <a:rPr lang="pt-BR" sz="2000" dirty="0">
                <a:solidFill>
                  <a:prstClr val="black"/>
                </a:solidFill>
                <a:cs typeface="Times New Roman" pitchFamily="18" charset="0"/>
              </a:rPr>
              <a:t>-Em funcionamento</a:t>
            </a:r>
          </a:p>
          <a:p>
            <a:pPr marL="0" lvl="2"/>
            <a:r>
              <a:rPr lang="pt-BR" sz="2000" dirty="0">
                <a:solidFill>
                  <a:prstClr val="black"/>
                </a:solidFill>
                <a:cs typeface="Tahoma" pitchFamily="34" charset="0"/>
              </a:rPr>
              <a:t>-Mantida por Entidade Beneficente de Assistência Social, ou de atendimento direto e gratuito ao público</a:t>
            </a:r>
            <a:endParaRPr lang="pt-B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0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98004" y="500062"/>
            <a:ext cx="10995991" cy="1325563"/>
          </a:xfrm>
        </p:spPr>
        <p:txBody>
          <a:bodyPr>
            <a:noAutofit/>
          </a:bodyPr>
          <a:lstStyle/>
          <a:p>
            <a:b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30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6A9EDDC-281D-4034-C5FB-54B763130BC3}"/>
              </a:ext>
            </a:extLst>
          </p:cNvPr>
          <p:cNvSpPr txBox="1"/>
          <p:nvPr/>
        </p:nvSpPr>
        <p:spPr>
          <a:xfrm>
            <a:off x="704022" y="20767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de Atendimento</a:t>
            </a:r>
          </a:p>
          <a:p>
            <a:pPr lvl="0"/>
            <a:endParaRPr lang="pt-BR" sz="3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rma livre 41">
            <a:extLst>
              <a:ext uri="{FF2B5EF4-FFF2-40B4-BE49-F238E27FC236}">
                <a16:creationId xmlns:a16="http://schemas.microsoft.com/office/drawing/2014/main" id="{ED389793-C3A8-FAFF-87ED-447ADC2AC0DD}"/>
              </a:ext>
            </a:extLst>
          </p:cNvPr>
          <p:cNvSpPr>
            <a:spLocks/>
          </p:cNvSpPr>
          <p:nvPr/>
        </p:nvSpPr>
        <p:spPr bwMode="auto">
          <a:xfrm>
            <a:off x="122769" y="1984541"/>
            <a:ext cx="2879725" cy="584775"/>
          </a:xfrm>
          <a:custGeom>
            <a:avLst/>
            <a:gdLst>
              <a:gd name="T0" fmla="*/ 1760691763 w 563920"/>
              <a:gd name="T1" fmla="*/ 4657984 h 412640"/>
              <a:gd name="T2" fmla="*/ 1760691763 w 563920"/>
              <a:gd name="T3" fmla="*/ 4657984 h 412640"/>
              <a:gd name="T4" fmla="*/ 278515979 w 563920"/>
              <a:gd name="T5" fmla="*/ 2822736 h 412640"/>
              <a:gd name="T6" fmla="*/ 119711329 w 563920"/>
              <a:gd name="T7" fmla="*/ 5575630 h 412640"/>
              <a:gd name="T8" fmla="*/ 13841502 w 563920"/>
              <a:gd name="T9" fmla="*/ 11081394 h 412640"/>
              <a:gd name="T10" fmla="*/ 66776316 w 563920"/>
              <a:gd name="T11" fmla="*/ 18422430 h 412640"/>
              <a:gd name="T12" fmla="*/ 225581027 w 563920"/>
              <a:gd name="T13" fmla="*/ 21175300 h 412640"/>
              <a:gd name="T14" fmla="*/ 596125280 w 563920"/>
              <a:gd name="T15" fmla="*/ 23928192 h 412640"/>
              <a:gd name="T16" fmla="*/ 1019603422 w 563920"/>
              <a:gd name="T17" fmla="*/ 24845823 h 412640"/>
              <a:gd name="T18" fmla="*/ 1443083361 w 563920"/>
              <a:gd name="T19" fmla="*/ 23928192 h 412640"/>
              <a:gd name="T20" fmla="*/ 1601886909 w 563920"/>
              <a:gd name="T21" fmla="*/ 22092931 h 412640"/>
              <a:gd name="T22" fmla="*/ 1866561666 w 563920"/>
              <a:gd name="T23" fmla="*/ 16587160 h 412640"/>
              <a:gd name="T24" fmla="*/ 1654821860 w 563920"/>
              <a:gd name="T25" fmla="*/ 6493256 h 412640"/>
              <a:gd name="T26" fmla="*/ 1548951957 w 563920"/>
              <a:gd name="T27" fmla="*/ 3740360 h 412640"/>
              <a:gd name="T28" fmla="*/ 1390147102 w 563920"/>
              <a:gd name="T29" fmla="*/ 987462 h 412640"/>
              <a:gd name="T30" fmla="*/ 1760691763 w 563920"/>
              <a:gd name="T31" fmla="*/ 4657984 h 4126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3920"/>
              <a:gd name="T49" fmla="*/ 0 h 412640"/>
              <a:gd name="T50" fmla="*/ 563920 w 563920"/>
              <a:gd name="T51" fmla="*/ 412640 h 4126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3920" h="412640">
                <a:moveTo>
                  <a:pt x="506905" y="77360"/>
                </a:moveTo>
                <a:lnTo>
                  <a:pt x="506905" y="77360"/>
                </a:lnTo>
                <a:cubicBezTo>
                  <a:pt x="323268" y="8496"/>
                  <a:pt x="349742" y="0"/>
                  <a:pt x="80185" y="46880"/>
                </a:cubicBezTo>
                <a:cubicBezTo>
                  <a:pt x="58951" y="50573"/>
                  <a:pt x="49705" y="77360"/>
                  <a:pt x="34465" y="92600"/>
                </a:cubicBezTo>
                <a:cubicBezTo>
                  <a:pt x="24305" y="123080"/>
                  <a:pt x="0" y="152159"/>
                  <a:pt x="3985" y="184040"/>
                </a:cubicBezTo>
                <a:cubicBezTo>
                  <a:pt x="9065" y="224680"/>
                  <a:pt x="5228" y="267470"/>
                  <a:pt x="19225" y="305960"/>
                </a:cubicBezTo>
                <a:cubicBezTo>
                  <a:pt x="26590" y="326215"/>
                  <a:pt x="47407" y="339153"/>
                  <a:pt x="64945" y="351680"/>
                </a:cubicBezTo>
                <a:cubicBezTo>
                  <a:pt x="82887" y="364495"/>
                  <a:pt x="144931" y="392547"/>
                  <a:pt x="171625" y="397400"/>
                </a:cubicBezTo>
                <a:cubicBezTo>
                  <a:pt x="211921" y="404726"/>
                  <a:pt x="252905" y="407560"/>
                  <a:pt x="293545" y="412640"/>
                </a:cubicBezTo>
                <a:cubicBezTo>
                  <a:pt x="334185" y="407560"/>
                  <a:pt x="375952" y="408176"/>
                  <a:pt x="415465" y="397400"/>
                </a:cubicBezTo>
                <a:cubicBezTo>
                  <a:pt x="433136" y="392581"/>
                  <a:pt x="447114" y="378646"/>
                  <a:pt x="461185" y="366920"/>
                </a:cubicBezTo>
                <a:cubicBezTo>
                  <a:pt x="505189" y="330250"/>
                  <a:pt x="507415" y="320435"/>
                  <a:pt x="537385" y="275480"/>
                </a:cubicBezTo>
                <a:cubicBezTo>
                  <a:pt x="511332" y="41007"/>
                  <a:pt x="563920" y="195335"/>
                  <a:pt x="476425" y="107840"/>
                </a:cubicBezTo>
                <a:cubicBezTo>
                  <a:pt x="463473" y="94888"/>
                  <a:pt x="457671" y="76191"/>
                  <a:pt x="445945" y="62120"/>
                </a:cubicBezTo>
                <a:cubicBezTo>
                  <a:pt x="432147" y="45563"/>
                  <a:pt x="400225" y="16400"/>
                  <a:pt x="400225" y="16400"/>
                </a:cubicBezTo>
                <a:lnTo>
                  <a:pt x="506905" y="7736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pt-BR" sz="3200" dirty="0">
                <a:solidFill>
                  <a:prstClr val="black"/>
                </a:solidFill>
              </a:rPr>
              <a:t>Escola Pública</a:t>
            </a:r>
          </a:p>
        </p:txBody>
      </p:sp>
      <p:sp>
        <p:nvSpPr>
          <p:cNvPr id="17" name="Chave esquerda 49">
            <a:extLst>
              <a:ext uri="{FF2B5EF4-FFF2-40B4-BE49-F238E27FC236}">
                <a16:creationId xmlns:a16="http://schemas.microsoft.com/office/drawing/2014/main" id="{524B67BA-CF96-75EB-4F9B-C8F9CBF77AF7}"/>
              </a:ext>
            </a:extLst>
          </p:cNvPr>
          <p:cNvSpPr>
            <a:spLocks/>
          </p:cNvSpPr>
          <p:nvPr/>
        </p:nvSpPr>
        <p:spPr bwMode="auto">
          <a:xfrm>
            <a:off x="2873152" y="1242801"/>
            <a:ext cx="504825" cy="1943100"/>
          </a:xfrm>
          <a:prstGeom prst="leftBrace">
            <a:avLst>
              <a:gd name="adj1" fmla="val 8322"/>
              <a:gd name="adj2" fmla="val 50000"/>
            </a:avLst>
          </a:prstGeom>
          <a:noFill/>
          <a:ln w="9525" algn="ctr">
            <a:solidFill>
              <a:srgbClr val="09531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>
              <a:latin typeface="Tahoma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0BD1853-3BD9-ECF0-1827-322F5F9224AF}"/>
              </a:ext>
            </a:extLst>
          </p:cNvPr>
          <p:cNvSpPr txBox="1"/>
          <p:nvPr/>
        </p:nvSpPr>
        <p:spPr>
          <a:xfrm>
            <a:off x="1113183" y="1294222"/>
            <a:ext cx="5936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>
                <a:solidFill>
                  <a:prstClr val="black"/>
                </a:solidFill>
              </a:rPr>
              <a:t>+</a:t>
            </a:r>
            <a:r>
              <a:rPr lang="pt-BR" sz="1800" dirty="0">
                <a:solidFill>
                  <a:prstClr val="black"/>
                </a:solidFill>
              </a:rPr>
              <a:t> </a:t>
            </a:r>
            <a:r>
              <a:rPr lang="pt-BR" sz="1800" dirty="0">
                <a:solidFill>
                  <a:prstClr val="black"/>
                </a:solidFill>
                <a:highlight>
                  <a:srgbClr val="FFFF00"/>
                </a:highlight>
              </a:rPr>
              <a:t>de 50 alunos</a:t>
            </a:r>
            <a:endParaRPr lang="pt-BR" sz="1800" i="1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F722E02-ED9E-B9B2-E45A-D49E12FD944C}"/>
              </a:ext>
            </a:extLst>
          </p:cNvPr>
          <p:cNvSpPr txBox="1"/>
          <p:nvPr/>
        </p:nvSpPr>
        <p:spPr>
          <a:xfrm>
            <a:off x="6128360" y="971056"/>
            <a:ext cx="4689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prstClr val="black"/>
                </a:solidFill>
              </a:rPr>
              <a:t>Unidades Executoras Próprias (</a:t>
            </a:r>
            <a:r>
              <a:rPr lang="pt-BR" sz="2400" b="1" dirty="0" err="1">
                <a:solidFill>
                  <a:prstClr val="black"/>
                </a:solidFill>
              </a:rPr>
              <a:t>UEx</a:t>
            </a:r>
            <a:r>
              <a:rPr lang="pt-BR" sz="2400" b="1" dirty="0">
                <a:solidFill>
                  <a:prstClr val="black"/>
                </a:solidFill>
              </a:rPr>
              <a:t>)</a:t>
            </a:r>
          </a:p>
          <a:p>
            <a:pPr lvl="0" algn="ctr"/>
            <a:r>
              <a:rPr lang="pt-BR" sz="1800" i="1" dirty="0">
                <a:solidFill>
                  <a:prstClr val="black"/>
                </a:solidFill>
              </a:rPr>
              <a:t>Associações de Pais e Mestres, Caixas Escolares, Conselhos Escolares, etc.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0F91B8C-DF18-F5F5-3843-3D6A735DAB9E}"/>
              </a:ext>
            </a:extLst>
          </p:cNvPr>
          <p:cNvSpPr txBox="1"/>
          <p:nvPr/>
        </p:nvSpPr>
        <p:spPr>
          <a:xfrm>
            <a:off x="1113183" y="27458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>
                <a:solidFill>
                  <a:prstClr val="black"/>
                </a:solidFill>
                <a:highlight>
                  <a:srgbClr val="FFFF00"/>
                </a:highlight>
              </a:rPr>
              <a:t>-</a:t>
            </a:r>
            <a:r>
              <a:rPr lang="pt-BR" sz="1800" dirty="0">
                <a:solidFill>
                  <a:prstClr val="black"/>
                </a:solidFill>
                <a:highlight>
                  <a:srgbClr val="FFFF00"/>
                </a:highlight>
              </a:rPr>
              <a:t> de 50 alunos</a:t>
            </a:r>
            <a:endParaRPr lang="pt-BR" sz="1800" i="1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2B260C9-0B6D-F315-96AC-20C48334F723}"/>
              </a:ext>
            </a:extLst>
          </p:cNvPr>
          <p:cNvSpPr txBox="1"/>
          <p:nvPr/>
        </p:nvSpPr>
        <p:spPr>
          <a:xfrm>
            <a:off x="5653125" y="2309885"/>
            <a:ext cx="6096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prstClr val="black"/>
                </a:solidFill>
              </a:rPr>
              <a:t>Entidades Executoras (</a:t>
            </a:r>
            <a:r>
              <a:rPr lang="pt-BR" sz="2400" b="1" dirty="0" err="1">
                <a:solidFill>
                  <a:prstClr val="black"/>
                </a:solidFill>
              </a:rPr>
              <a:t>EEx</a:t>
            </a:r>
            <a:r>
              <a:rPr lang="pt-BR" sz="2400" b="1" dirty="0">
                <a:solidFill>
                  <a:prstClr val="black"/>
                </a:solidFill>
              </a:rPr>
              <a:t>)</a:t>
            </a:r>
          </a:p>
          <a:p>
            <a:pPr lvl="0" algn="ctr"/>
            <a:r>
              <a:rPr lang="pt-BR" sz="1800" i="1" dirty="0">
                <a:solidFill>
                  <a:prstClr val="black"/>
                </a:solidFill>
              </a:rPr>
              <a:t>Prefeituras Municipais e Secretarias de Estado de Educação</a:t>
            </a:r>
          </a:p>
          <a:p>
            <a:pPr lvl="0" algn="ctr"/>
            <a:r>
              <a:rPr lang="pt-BR" sz="1800" i="1" dirty="0">
                <a:solidFill>
                  <a:prstClr val="black"/>
                </a:solidFill>
                <a:highlight>
                  <a:srgbClr val="FFFF00"/>
                </a:highlight>
              </a:rPr>
              <a:t>Ou </a:t>
            </a:r>
          </a:p>
          <a:p>
            <a:pPr algn="ctr"/>
            <a:r>
              <a:rPr lang="pt-BR" b="1" dirty="0">
                <a:solidFill>
                  <a:prstClr val="black"/>
                </a:solidFill>
              </a:rPr>
              <a:t>Unidades Executoras Próprias (</a:t>
            </a:r>
            <a:r>
              <a:rPr lang="pt-BR" b="1" dirty="0" err="1">
                <a:solidFill>
                  <a:prstClr val="black"/>
                </a:solidFill>
              </a:rPr>
              <a:t>UEx</a:t>
            </a:r>
            <a:endParaRPr lang="pt-BR" dirty="0"/>
          </a:p>
        </p:txBody>
      </p:sp>
      <p:cxnSp>
        <p:nvCxnSpPr>
          <p:cNvPr id="23" name="Conector: Curvo 22">
            <a:extLst>
              <a:ext uri="{FF2B5EF4-FFF2-40B4-BE49-F238E27FC236}">
                <a16:creationId xmlns:a16="http://schemas.microsoft.com/office/drawing/2014/main" id="{E0DC8BDD-1596-7508-23D5-D10300F3AC45}"/>
              </a:ext>
            </a:extLst>
          </p:cNvPr>
          <p:cNvCxnSpPr/>
          <p:nvPr/>
        </p:nvCxnSpPr>
        <p:spPr>
          <a:xfrm flipV="1">
            <a:off x="4916557" y="1294222"/>
            <a:ext cx="1179442" cy="18466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Curvo 24">
            <a:extLst>
              <a:ext uri="{FF2B5EF4-FFF2-40B4-BE49-F238E27FC236}">
                <a16:creationId xmlns:a16="http://schemas.microsoft.com/office/drawing/2014/main" id="{D2B10023-4840-F9C6-8CE1-808B54D7E907}"/>
              </a:ext>
            </a:extLst>
          </p:cNvPr>
          <p:cNvCxnSpPr/>
          <p:nvPr/>
        </p:nvCxnSpPr>
        <p:spPr>
          <a:xfrm flipV="1">
            <a:off x="4916557" y="2631387"/>
            <a:ext cx="1722782" cy="26229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Curvo 26">
            <a:extLst>
              <a:ext uri="{FF2B5EF4-FFF2-40B4-BE49-F238E27FC236}">
                <a16:creationId xmlns:a16="http://schemas.microsoft.com/office/drawing/2014/main" id="{AA6AE3F6-57DC-078B-7411-8B4428463520}"/>
              </a:ext>
            </a:extLst>
          </p:cNvPr>
          <p:cNvCxnSpPr/>
          <p:nvPr/>
        </p:nvCxnSpPr>
        <p:spPr>
          <a:xfrm>
            <a:off x="4916557" y="2952947"/>
            <a:ext cx="1987826" cy="47605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rma livre 43">
            <a:extLst>
              <a:ext uri="{FF2B5EF4-FFF2-40B4-BE49-F238E27FC236}">
                <a16:creationId xmlns:a16="http://schemas.microsoft.com/office/drawing/2014/main" id="{26C99FAA-0D09-AA99-8B98-A84EF45B106E}"/>
              </a:ext>
            </a:extLst>
          </p:cNvPr>
          <p:cNvSpPr>
            <a:spLocks/>
          </p:cNvSpPr>
          <p:nvPr/>
        </p:nvSpPr>
        <p:spPr bwMode="auto">
          <a:xfrm>
            <a:off x="387979" y="4736991"/>
            <a:ext cx="2879725" cy="584775"/>
          </a:xfrm>
          <a:custGeom>
            <a:avLst/>
            <a:gdLst>
              <a:gd name="T0" fmla="*/ 1760691763 w 563920"/>
              <a:gd name="T1" fmla="*/ 4626475 h 412640"/>
              <a:gd name="T2" fmla="*/ 1760691763 w 563920"/>
              <a:gd name="T3" fmla="*/ 4626475 h 412640"/>
              <a:gd name="T4" fmla="*/ 278515979 w 563920"/>
              <a:gd name="T5" fmla="*/ 2803643 h 412640"/>
              <a:gd name="T6" fmla="*/ 119711329 w 563920"/>
              <a:gd name="T7" fmla="*/ 5537915 h 412640"/>
              <a:gd name="T8" fmla="*/ 13841502 w 563920"/>
              <a:gd name="T9" fmla="*/ 11006445 h 412640"/>
              <a:gd name="T10" fmla="*/ 66776316 w 563920"/>
              <a:gd name="T11" fmla="*/ 18297819 h 412640"/>
              <a:gd name="T12" fmla="*/ 225581027 w 563920"/>
              <a:gd name="T13" fmla="*/ 21032063 h 412640"/>
              <a:gd name="T14" fmla="*/ 596125280 w 563920"/>
              <a:gd name="T15" fmla="*/ 23766347 h 412640"/>
              <a:gd name="T16" fmla="*/ 1019603422 w 563920"/>
              <a:gd name="T17" fmla="*/ 24677745 h 412640"/>
              <a:gd name="T18" fmla="*/ 1443083361 w 563920"/>
              <a:gd name="T19" fmla="*/ 23766347 h 412640"/>
              <a:gd name="T20" fmla="*/ 1601886909 w 563920"/>
              <a:gd name="T21" fmla="*/ 21943479 h 412640"/>
              <a:gd name="T22" fmla="*/ 1866561666 w 563920"/>
              <a:gd name="T23" fmla="*/ 16474951 h 412640"/>
              <a:gd name="T24" fmla="*/ 1654821860 w 563920"/>
              <a:gd name="T25" fmla="*/ 6449336 h 412640"/>
              <a:gd name="T26" fmla="*/ 1548951957 w 563920"/>
              <a:gd name="T27" fmla="*/ 3715061 h 412640"/>
              <a:gd name="T28" fmla="*/ 1390147102 w 563920"/>
              <a:gd name="T29" fmla="*/ 980785 h 412640"/>
              <a:gd name="T30" fmla="*/ 1760691763 w 563920"/>
              <a:gd name="T31" fmla="*/ 4626475 h 4126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3920"/>
              <a:gd name="T49" fmla="*/ 0 h 412640"/>
              <a:gd name="T50" fmla="*/ 563920 w 563920"/>
              <a:gd name="T51" fmla="*/ 412640 h 4126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3920" h="412640">
                <a:moveTo>
                  <a:pt x="506905" y="77360"/>
                </a:moveTo>
                <a:lnTo>
                  <a:pt x="506905" y="77360"/>
                </a:lnTo>
                <a:cubicBezTo>
                  <a:pt x="323268" y="8496"/>
                  <a:pt x="349742" y="0"/>
                  <a:pt x="80185" y="46880"/>
                </a:cubicBezTo>
                <a:cubicBezTo>
                  <a:pt x="58951" y="50573"/>
                  <a:pt x="49705" y="77360"/>
                  <a:pt x="34465" y="92600"/>
                </a:cubicBezTo>
                <a:cubicBezTo>
                  <a:pt x="24305" y="123080"/>
                  <a:pt x="0" y="152159"/>
                  <a:pt x="3985" y="184040"/>
                </a:cubicBezTo>
                <a:cubicBezTo>
                  <a:pt x="9065" y="224680"/>
                  <a:pt x="5228" y="267470"/>
                  <a:pt x="19225" y="305960"/>
                </a:cubicBezTo>
                <a:cubicBezTo>
                  <a:pt x="26590" y="326215"/>
                  <a:pt x="47407" y="339153"/>
                  <a:pt x="64945" y="351680"/>
                </a:cubicBezTo>
                <a:cubicBezTo>
                  <a:pt x="82887" y="364495"/>
                  <a:pt x="144931" y="392547"/>
                  <a:pt x="171625" y="397400"/>
                </a:cubicBezTo>
                <a:cubicBezTo>
                  <a:pt x="211921" y="404726"/>
                  <a:pt x="252905" y="407560"/>
                  <a:pt x="293545" y="412640"/>
                </a:cubicBezTo>
                <a:cubicBezTo>
                  <a:pt x="334185" y="407560"/>
                  <a:pt x="375952" y="408176"/>
                  <a:pt x="415465" y="397400"/>
                </a:cubicBezTo>
                <a:cubicBezTo>
                  <a:pt x="433136" y="392581"/>
                  <a:pt x="447114" y="378646"/>
                  <a:pt x="461185" y="366920"/>
                </a:cubicBezTo>
                <a:cubicBezTo>
                  <a:pt x="505189" y="330250"/>
                  <a:pt x="507415" y="320435"/>
                  <a:pt x="537385" y="275480"/>
                </a:cubicBezTo>
                <a:cubicBezTo>
                  <a:pt x="511332" y="41007"/>
                  <a:pt x="563920" y="195335"/>
                  <a:pt x="476425" y="107840"/>
                </a:cubicBezTo>
                <a:cubicBezTo>
                  <a:pt x="463473" y="94888"/>
                  <a:pt x="457671" y="76191"/>
                  <a:pt x="445945" y="62120"/>
                </a:cubicBezTo>
                <a:cubicBezTo>
                  <a:pt x="432147" y="45563"/>
                  <a:pt x="400225" y="16400"/>
                  <a:pt x="400225" y="16400"/>
                </a:cubicBezTo>
                <a:lnTo>
                  <a:pt x="506905" y="7736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pt-BR" sz="3200" dirty="0">
                <a:solidFill>
                  <a:prstClr val="black"/>
                </a:solidFill>
              </a:rPr>
              <a:t>Escola Privada</a:t>
            </a:r>
          </a:p>
        </p:txBody>
      </p:sp>
      <p:sp>
        <p:nvSpPr>
          <p:cNvPr id="29" name="Chave esquerda 50">
            <a:extLst>
              <a:ext uri="{FF2B5EF4-FFF2-40B4-BE49-F238E27FC236}">
                <a16:creationId xmlns:a16="http://schemas.microsoft.com/office/drawing/2014/main" id="{555BA6EC-7A77-DF08-535C-92E31F7BCFD7}"/>
              </a:ext>
            </a:extLst>
          </p:cNvPr>
          <p:cNvSpPr>
            <a:spLocks/>
          </p:cNvSpPr>
          <p:nvPr/>
        </p:nvSpPr>
        <p:spPr bwMode="auto">
          <a:xfrm>
            <a:off x="3125564" y="4543603"/>
            <a:ext cx="504825" cy="971550"/>
          </a:xfrm>
          <a:prstGeom prst="leftBrace">
            <a:avLst>
              <a:gd name="adj1" fmla="val 8313"/>
              <a:gd name="adj2" fmla="val 50000"/>
            </a:avLst>
          </a:prstGeom>
          <a:noFill/>
          <a:ln w="9525" algn="ctr">
            <a:solidFill>
              <a:srgbClr val="09531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>
              <a:latin typeface="Tahoma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B657B1B-7201-0E4E-0E48-927BB91C01D5}"/>
              </a:ext>
            </a:extLst>
          </p:cNvPr>
          <p:cNvSpPr txBox="1"/>
          <p:nvPr/>
        </p:nvSpPr>
        <p:spPr>
          <a:xfrm>
            <a:off x="5267909" y="4543603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prstClr val="black"/>
                </a:solidFill>
              </a:rPr>
              <a:t>Entidades Mantenedoras (EM)</a:t>
            </a:r>
          </a:p>
          <a:p>
            <a:pPr lvl="0" algn="ctr"/>
            <a:r>
              <a:rPr lang="pt-BR" sz="1800" i="1" dirty="0">
                <a:solidFill>
                  <a:prstClr val="black"/>
                </a:solidFill>
              </a:rPr>
              <a:t>Associação de Pais e Amigos dos Excepcionais, Associações Pestalozzi, etc.</a:t>
            </a:r>
          </a:p>
        </p:txBody>
      </p:sp>
    </p:spTree>
    <p:extLst>
      <p:ext uri="{BB962C8B-B14F-4D97-AF65-F5344CB8AC3E}">
        <p14:creationId xmlns:p14="http://schemas.microsoft.com/office/powerpoint/2010/main" val="128799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345946" y="1058279"/>
            <a:ext cx="8713532" cy="2703853"/>
          </a:xfrm>
        </p:spPr>
        <p:txBody>
          <a:bodyPr>
            <a:noAutofit/>
          </a:bodyPr>
          <a:lstStyle/>
          <a:p>
            <a:pPr lvl="0"/>
            <a:br>
              <a:rPr lang="pt-BR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b="1" dirty="0">
                <a:solidFill>
                  <a:prstClr val="black"/>
                </a:solidFill>
              </a:rPr>
            </a:br>
            <a:r>
              <a:rPr lang="pt-BR" sz="2400" b="1" dirty="0">
                <a:solidFill>
                  <a:prstClr val="black"/>
                </a:solidFill>
              </a:rPr>
              <a:t>                                          Com </a:t>
            </a:r>
            <a:r>
              <a:rPr lang="pt-BR" sz="2400" b="1" dirty="0" err="1">
                <a:solidFill>
                  <a:prstClr val="black"/>
                </a:solidFill>
              </a:rPr>
              <a:t>UEx</a:t>
            </a:r>
            <a:r>
              <a:rPr lang="pt-BR" sz="2400" b="1" dirty="0">
                <a:solidFill>
                  <a:prstClr val="black"/>
                </a:solidFill>
              </a:rPr>
              <a:t> própria :</a:t>
            </a:r>
            <a:br>
              <a:rPr lang="pt-BR" sz="2400" b="1" dirty="0">
                <a:solidFill>
                  <a:prstClr val="black"/>
                </a:solidFill>
              </a:rPr>
            </a:br>
            <a:r>
              <a:rPr lang="pt-BR" sz="2400" b="1" dirty="0">
                <a:solidFill>
                  <a:prstClr val="black"/>
                </a:solidFill>
              </a:rPr>
              <a:t>    -  </a:t>
            </a:r>
            <a:r>
              <a:rPr lang="pt-BR" sz="2400" i="1" dirty="0">
                <a:solidFill>
                  <a:prstClr val="black"/>
                </a:solidFill>
              </a:rPr>
              <a:t>Possuir cadastro da </a:t>
            </a:r>
            <a:r>
              <a:rPr lang="pt-BR" sz="2400" i="1" dirty="0" err="1">
                <a:solidFill>
                  <a:prstClr val="black"/>
                </a:solidFill>
              </a:rPr>
              <a:t>UEx</a:t>
            </a:r>
            <a:r>
              <a:rPr lang="pt-BR" sz="2400" i="1" dirty="0">
                <a:solidFill>
                  <a:prstClr val="black"/>
                </a:solidFill>
              </a:rPr>
              <a:t> no  </a:t>
            </a:r>
            <a:r>
              <a:rPr lang="pt-BR" sz="2400" i="1" dirty="0" err="1">
                <a:solidFill>
                  <a:prstClr val="black"/>
                </a:solidFill>
                <a:hlinkClick r:id="rId2"/>
              </a:rPr>
              <a:t>PDDEWeb</a:t>
            </a:r>
            <a:r>
              <a:rPr lang="pt-BR" sz="2400" i="1" dirty="0">
                <a:solidFill>
                  <a:prstClr val="black"/>
                </a:solidFill>
              </a:rPr>
              <a:t> com o </a:t>
            </a:r>
            <a:r>
              <a:rPr lang="pt-BR" sz="2400" i="1" dirty="0">
                <a:solidFill>
                  <a:prstClr val="black"/>
                </a:solidFill>
                <a:highlight>
                  <a:srgbClr val="FFFF00"/>
                </a:highlight>
              </a:rPr>
              <a:t>mandato do dirigente vigente e vinculação da </a:t>
            </a:r>
            <a:r>
              <a:rPr lang="pt-BR" sz="2400" i="1" dirty="0" err="1">
                <a:solidFill>
                  <a:prstClr val="black"/>
                </a:solidFill>
                <a:highlight>
                  <a:srgbClr val="FFFF00"/>
                </a:highlight>
              </a:rPr>
              <a:t>escola</a:t>
            </a:r>
            <a:r>
              <a:rPr lang="pt-BR" sz="2400" i="1" dirty="0" err="1">
                <a:solidFill>
                  <a:prstClr val="black"/>
                </a:solidFill>
              </a:rPr>
              <a:t>;e</a:t>
            </a:r>
            <a:br>
              <a:rPr lang="pt-BR" sz="2400" i="1" dirty="0">
                <a:solidFill>
                  <a:prstClr val="black"/>
                </a:solidFill>
              </a:rPr>
            </a:br>
            <a:r>
              <a:rPr lang="pt-BR" sz="2400" i="1" dirty="0">
                <a:solidFill>
                  <a:prstClr val="black"/>
                </a:solidFill>
              </a:rPr>
              <a:t>    -  </a:t>
            </a:r>
            <a:r>
              <a:rPr lang="pt-BR" sz="2400" i="1" u="sng" dirty="0">
                <a:solidFill>
                  <a:prstClr val="black"/>
                </a:solidFill>
              </a:rPr>
              <a:t>Regularidade com Prestação de contas</a:t>
            </a:r>
            <a:br>
              <a:rPr lang="pt-BR" sz="2400" i="1" dirty="0">
                <a:solidFill>
                  <a:prstClr val="black"/>
                </a:solidFill>
              </a:rPr>
            </a:br>
            <a:r>
              <a:rPr lang="pt-BR" sz="2400" i="1" dirty="0">
                <a:solidFill>
                  <a:prstClr val="black"/>
                </a:solidFill>
              </a:rPr>
              <a:t>                                       </a:t>
            </a:r>
            <a:r>
              <a:rPr lang="pt-BR" sz="2400" b="1" dirty="0">
                <a:solidFill>
                  <a:prstClr val="black"/>
                </a:solidFill>
              </a:rPr>
              <a:t>Com menos de 50 alunos sem </a:t>
            </a:r>
            <a:r>
              <a:rPr lang="pt-BR" sz="2400" b="1" dirty="0" err="1">
                <a:solidFill>
                  <a:prstClr val="black"/>
                </a:solidFill>
              </a:rPr>
              <a:t>UEx</a:t>
            </a:r>
            <a:r>
              <a:rPr lang="pt-BR" sz="2400" b="1" dirty="0">
                <a:solidFill>
                  <a:prstClr val="black"/>
                </a:solidFill>
              </a:rPr>
              <a:t>: </a:t>
            </a:r>
            <a:br>
              <a:rPr lang="pt-BR" sz="2400" i="1" dirty="0">
                <a:solidFill>
                  <a:prstClr val="black"/>
                </a:solidFill>
              </a:rPr>
            </a:br>
            <a:r>
              <a:rPr lang="pt-BR" sz="2400" i="1" dirty="0">
                <a:solidFill>
                  <a:prstClr val="black"/>
                </a:solidFill>
              </a:rPr>
              <a:t>    -  </a:t>
            </a:r>
            <a:r>
              <a:rPr lang="pt-BR" sz="2400" i="1" dirty="0">
                <a:solidFill>
                  <a:prstClr val="black"/>
                </a:solidFill>
                <a:highlight>
                  <a:srgbClr val="FFFF00"/>
                </a:highlight>
              </a:rPr>
              <a:t>A </a:t>
            </a:r>
            <a:r>
              <a:rPr lang="pt-BR" sz="2400" i="1" dirty="0" err="1">
                <a:solidFill>
                  <a:prstClr val="black"/>
                </a:solidFill>
                <a:highlight>
                  <a:srgbClr val="FFFF00"/>
                </a:highlight>
              </a:rPr>
              <a:t>EEx</a:t>
            </a:r>
            <a:r>
              <a:rPr lang="pt-BR" sz="2400" i="1" dirty="0">
                <a:solidFill>
                  <a:prstClr val="black"/>
                </a:solidFill>
                <a:highlight>
                  <a:srgbClr val="FFFF00"/>
                </a:highlight>
              </a:rPr>
              <a:t> possuir adesão ao Programa</a:t>
            </a:r>
            <a:r>
              <a:rPr lang="pt-BR" sz="2400" i="1" dirty="0">
                <a:solidFill>
                  <a:prstClr val="black"/>
                </a:solidFill>
              </a:rPr>
              <a:t> no </a:t>
            </a:r>
            <a:r>
              <a:rPr lang="pt-BR" sz="2400" i="1" dirty="0" err="1">
                <a:solidFill>
                  <a:prstClr val="black"/>
                </a:solidFill>
              </a:rPr>
              <a:t>PDDEweb</a:t>
            </a:r>
            <a:r>
              <a:rPr lang="pt-BR" sz="2400" i="1" dirty="0">
                <a:solidFill>
                  <a:prstClr val="black"/>
                </a:solidFill>
              </a:rPr>
              <a:t> e </a:t>
            </a:r>
            <a:r>
              <a:rPr lang="pt-BR" sz="2400" i="1" u="sng" dirty="0">
                <a:solidFill>
                  <a:prstClr val="black"/>
                </a:solidFill>
              </a:rPr>
              <a:t>regularidade com Prestação de contas</a:t>
            </a:r>
            <a:r>
              <a:rPr lang="pt-BR" sz="2400" i="1" dirty="0">
                <a:solidFill>
                  <a:prstClr val="black"/>
                </a:solidFill>
              </a:rPr>
              <a:t> ; ou</a:t>
            </a:r>
            <a:br>
              <a:rPr lang="pt-BR" sz="2400" i="1" dirty="0">
                <a:solidFill>
                  <a:prstClr val="black"/>
                </a:solidFill>
              </a:rPr>
            </a:br>
            <a:r>
              <a:rPr lang="pt-BR" sz="2400" i="1" dirty="0">
                <a:solidFill>
                  <a:prstClr val="black"/>
                </a:solidFill>
              </a:rPr>
              <a:t>     </a:t>
            </a:r>
            <a:br>
              <a:rPr lang="pt-BR" sz="2400" i="1" dirty="0">
                <a:solidFill>
                  <a:prstClr val="black"/>
                </a:solidFill>
              </a:rPr>
            </a:br>
            <a:br>
              <a:rPr lang="pt-BR" sz="2400" b="1" dirty="0">
                <a:solidFill>
                  <a:prstClr val="black"/>
                </a:solidFill>
              </a:rPr>
            </a:br>
            <a:endParaRPr lang="pt-BR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30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6A9EDDC-281D-4034-C5FB-54B763130BC3}"/>
              </a:ext>
            </a:extLst>
          </p:cNvPr>
          <p:cNvSpPr txBox="1"/>
          <p:nvPr/>
        </p:nvSpPr>
        <p:spPr>
          <a:xfrm>
            <a:off x="704022" y="20767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de Atendimento</a:t>
            </a:r>
          </a:p>
          <a:p>
            <a:pPr lvl="0"/>
            <a:endParaRPr lang="pt-BR" sz="3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rma livre 41">
            <a:extLst>
              <a:ext uri="{FF2B5EF4-FFF2-40B4-BE49-F238E27FC236}">
                <a16:creationId xmlns:a16="http://schemas.microsoft.com/office/drawing/2014/main" id="{C5222E50-1593-B89B-6A24-BD8E6760041B}"/>
              </a:ext>
            </a:extLst>
          </p:cNvPr>
          <p:cNvSpPr>
            <a:spLocks/>
          </p:cNvSpPr>
          <p:nvPr/>
        </p:nvSpPr>
        <p:spPr bwMode="auto">
          <a:xfrm>
            <a:off x="141771" y="1735195"/>
            <a:ext cx="2879725" cy="584775"/>
          </a:xfrm>
          <a:custGeom>
            <a:avLst/>
            <a:gdLst>
              <a:gd name="T0" fmla="*/ 1760691763 w 563920"/>
              <a:gd name="T1" fmla="*/ 4657984 h 412640"/>
              <a:gd name="T2" fmla="*/ 1760691763 w 563920"/>
              <a:gd name="T3" fmla="*/ 4657984 h 412640"/>
              <a:gd name="T4" fmla="*/ 278515979 w 563920"/>
              <a:gd name="T5" fmla="*/ 2822736 h 412640"/>
              <a:gd name="T6" fmla="*/ 119711329 w 563920"/>
              <a:gd name="T7" fmla="*/ 5575630 h 412640"/>
              <a:gd name="T8" fmla="*/ 13841502 w 563920"/>
              <a:gd name="T9" fmla="*/ 11081394 h 412640"/>
              <a:gd name="T10" fmla="*/ 66776316 w 563920"/>
              <a:gd name="T11" fmla="*/ 18422430 h 412640"/>
              <a:gd name="T12" fmla="*/ 225581027 w 563920"/>
              <a:gd name="T13" fmla="*/ 21175300 h 412640"/>
              <a:gd name="T14" fmla="*/ 596125280 w 563920"/>
              <a:gd name="T15" fmla="*/ 23928192 h 412640"/>
              <a:gd name="T16" fmla="*/ 1019603422 w 563920"/>
              <a:gd name="T17" fmla="*/ 24845823 h 412640"/>
              <a:gd name="T18" fmla="*/ 1443083361 w 563920"/>
              <a:gd name="T19" fmla="*/ 23928192 h 412640"/>
              <a:gd name="T20" fmla="*/ 1601886909 w 563920"/>
              <a:gd name="T21" fmla="*/ 22092931 h 412640"/>
              <a:gd name="T22" fmla="*/ 1866561666 w 563920"/>
              <a:gd name="T23" fmla="*/ 16587160 h 412640"/>
              <a:gd name="T24" fmla="*/ 1654821860 w 563920"/>
              <a:gd name="T25" fmla="*/ 6493256 h 412640"/>
              <a:gd name="T26" fmla="*/ 1548951957 w 563920"/>
              <a:gd name="T27" fmla="*/ 3740360 h 412640"/>
              <a:gd name="T28" fmla="*/ 1390147102 w 563920"/>
              <a:gd name="T29" fmla="*/ 987462 h 412640"/>
              <a:gd name="T30" fmla="*/ 1760691763 w 563920"/>
              <a:gd name="T31" fmla="*/ 4657984 h 4126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3920"/>
              <a:gd name="T49" fmla="*/ 0 h 412640"/>
              <a:gd name="T50" fmla="*/ 563920 w 563920"/>
              <a:gd name="T51" fmla="*/ 412640 h 4126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3920" h="412640">
                <a:moveTo>
                  <a:pt x="506905" y="77360"/>
                </a:moveTo>
                <a:lnTo>
                  <a:pt x="506905" y="77360"/>
                </a:lnTo>
                <a:cubicBezTo>
                  <a:pt x="323268" y="8496"/>
                  <a:pt x="349742" y="0"/>
                  <a:pt x="80185" y="46880"/>
                </a:cubicBezTo>
                <a:cubicBezTo>
                  <a:pt x="58951" y="50573"/>
                  <a:pt x="49705" y="77360"/>
                  <a:pt x="34465" y="92600"/>
                </a:cubicBezTo>
                <a:cubicBezTo>
                  <a:pt x="24305" y="123080"/>
                  <a:pt x="0" y="152159"/>
                  <a:pt x="3985" y="184040"/>
                </a:cubicBezTo>
                <a:cubicBezTo>
                  <a:pt x="9065" y="224680"/>
                  <a:pt x="5228" y="267470"/>
                  <a:pt x="19225" y="305960"/>
                </a:cubicBezTo>
                <a:cubicBezTo>
                  <a:pt x="26590" y="326215"/>
                  <a:pt x="47407" y="339153"/>
                  <a:pt x="64945" y="351680"/>
                </a:cubicBezTo>
                <a:cubicBezTo>
                  <a:pt x="82887" y="364495"/>
                  <a:pt x="144931" y="392547"/>
                  <a:pt x="171625" y="397400"/>
                </a:cubicBezTo>
                <a:cubicBezTo>
                  <a:pt x="211921" y="404726"/>
                  <a:pt x="252905" y="407560"/>
                  <a:pt x="293545" y="412640"/>
                </a:cubicBezTo>
                <a:cubicBezTo>
                  <a:pt x="334185" y="407560"/>
                  <a:pt x="375952" y="408176"/>
                  <a:pt x="415465" y="397400"/>
                </a:cubicBezTo>
                <a:cubicBezTo>
                  <a:pt x="433136" y="392581"/>
                  <a:pt x="447114" y="378646"/>
                  <a:pt x="461185" y="366920"/>
                </a:cubicBezTo>
                <a:cubicBezTo>
                  <a:pt x="505189" y="330250"/>
                  <a:pt x="507415" y="320435"/>
                  <a:pt x="537385" y="275480"/>
                </a:cubicBezTo>
                <a:cubicBezTo>
                  <a:pt x="511332" y="41007"/>
                  <a:pt x="563920" y="195335"/>
                  <a:pt x="476425" y="107840"/>
                </a:cubicBezTo>
                <a:cubicBezTo>
                  <a:pt x="463473" y="94888"/>
                  <a:pt x="457671" y="76191"/>
                  <a:pt x="445945" y="62120"/>
                </a:cubicBezTo>
                <a:cubicBezTo>
                  <a:pt x="432147" y="45563"/>
                  <a:pt x="400225" y="16400"/>
                  <a:pt x="400225" y="16400"/>
                </a:cubicBezTo>
                <a:lnTo>
                  <a:pt x="506905" y="7736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pt-BR" sz="3200" dirty="0">
                <a:solidFill>
                  <a:prstClr val="black"/>
                </a:solidFill>
              </a:rPr>
              <a:t>Escola Pública</a:t>
            </a:r>
          </a:p>
        </p:txBody>
      </p:sp>
      <p:sp>
        <p:nvSpPr>
          <p:cNvPr id="17" name="Forma livre 41">
            <a:extLst>
              <a:ext uri="{FF2B5EF4-FFF2-40B4-BE49-F238E27FC236}">
                <a16:creationId xmlns:a16="http://schemas.microsoft.com/office/drawing/2014/main" id="{85DB68B5-B20F-58FD-FFE1-A6CCEAC6C9F1}"/>
              </a:ext>
            </a:extLst>
          </p:cNvPr>
          <p:cNvSpPr>
            <a:spLocks/>
          </p:cNvSpPr>
          <p:nvPr/>
        </p:nvSpPr>
        <p:spPr bwMode="auto">
          <a:xfrm>
            <a:off x="466221" y="4671498"/>
            <a:ext cx="2879725" cy="584775"/>
          </a:xfrm>
          <a:custGeom>
            <a:avLst/>
            <a:gdLst>
              <a:gd name="T0" fmla="*/ 1760691763 w 563920"/>
              <a:gd name="T1" fmla="*/ 4657984 h 412640"/>
              <a:gd name="T2" fmla="*/ 1760691763 w 563920"/>
              <a:gd name="T3" fmla="*/ 4657984 h 412640"/>
              <a:gd name="T4" fmla="*/ 278515979 w 563920"/>
              <a:gd name="T5" fmla="*/ 2822736 h 412640"/>
              <a:gd name="T6" fmla="*/ 119711329 w 563920"/>
              <a:gd name="T7" fmla="*/ 5575630 h 412640"/>
              <a:gd name="T8" fmla="*/ 13841502 w 563920"/>
              <a:gd name="T9" fmla="*/ 11081394 h 412640"/>
              <a:gd name="T10" fmla="*/ 66776316 w 563920"/>
              <a:gd name="T11" fmla="*/ 18422430 h 412640"/>
              <a:gd name="T12" fmla="*/ 225581027 w 563920"/>
              <a:gd name="T13" fmla="*/ 21175300 h 412640"/>
              <a:gd name="T14" fmla="*/ 596125280 w 563920"/>
              <a:gd name="T15" fmla="*/ 23928192 h 412640"/>
              <a:gd name="T16" fmla="*/ 1019603422 w 563920"/>
              <a:gd name="T17" fmla="*/ 24845823 h 412640"/>
              <a:gd name="T18" fmla="*/ 1443083361 w 563920"/>
              <a:gd name="T19" fmla="*/ 23928192 h 412640"/>
              <a:gd name="T20" fmla="*/ 1601886909 w 563920"/>
              <a:gd name="T21" fmla="*/ 22092931 h 412640"/>
              <a:gd name="T22" fmla="*/ 1866561666 w 563920"/>
              <a:gd name="T23" fmla="*/ 16587160 h 412640"/>
              <a:gd name="T24" fmla="*/ 1654821860 w 563920"/>
              <a:gd name="T25" fmla="*/ 6493256 h 412640"/>
              <a:gd name="T26" fmla="*/ 1548951957 w 563920"/>
              <a:gd name="T27" fmla="*/ 3740360 h 412640"/>
              <a:gd name="T28" fmla="*/ 1390147102 w 563920"/>
              <a:gd name="T29" fmla="*/ 987462 h 412640"/>
              <a:gd name="T30" fmla="*/ 1760691763 w 563920"/>
              <a:gd name="T31" fmla="*/ 4657984 h 4126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3920"/>
              <a:gd name="T49" fmla="*/ 0 h 412640"/>
              <a:gd name="T50" fmla="*/ 563920 w 563920"/>
              <a:gd name="T51" fmla="*/ 412640 h 4126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3920" h="412640">
                <a:moveTo>
                  <a:pt x="506905" y="77360"/>
                </a:moveTo>
                <a:lnTo>
                  <a:pt x="506905" y="77360"/>
                </a:lnTo>
                <a:cubicBezTo>
                  <a:pt x="323268" y="8496"/>
                  <a:pt x="349742" y="0"/>
                  <a:pt x="80185" y="46880"/>
                </a:cubicBezTo>
                <a:cubicBezTo>
                  <a:pt x="58951" y="50573"/>
                  <a:pt x="49705" y="77360"/>
                  <a:pt x="34465" y="92600"/>
                </a:cubicBezTo>
                <a:cubicBezTo>
                  <a:pt x="24305" y="123080"/>
                  <a:pt x="0" y="152159"/>
                  <a:pt x="3985" y="184040"/>
                </a:cubicBezTo>
                <a:cubicBezTo>
                  <a:pt x="9065" y="224680"/>
                  <a:pt x="5228" y="267470"/>
                  <a:pt x="19225" y="305960"/>
                </a:cubicBezTo>
                <a:cubicBezTo>
                  <a:pt x="26590" y="326215"/>
                  <a:pt x="47407" y="339153"/>
                  <a:pt x="64945" y="351680"/>
                </a:cubicBezTo>
                <a:cubicBezTo>
                  <a:pt x="82887" y="364495"/>
                  <a:pt x="144931" y="392547"/>
                  <a:pt x="171625" y="397400"/>
                </a:cubicBezTo>
                <a:cubicBezTo>
                  <a:pt x="211921" y="404726"/>
                  <a:pt x="252905" y="407560"/>
                  <a:pt x="293545" y="412640"/>
                </a:cubicBezTo>
                <a:cubicBezTo>
                  <a:pt x="334185" y="407560"/>
                  <a:pt x="375952" y="408176"/>
                  <a:pt x="415465" y="397400"/>
                </a:cubicBezTo>
                <a:cubicBezTo>
                  <a:pt x="433136" y="392581"/>
                  <a:pt x="447114" y="378646"/>
                  <a:pt x="461185" y="366920"/>
                </a:cubicBezTo>
                <a:cubicBezTo>
                  <a:pt x="505189" y="330250"/>
                  <a:pt x="507415" y="320435"/>
                  <a:pt x="537385" y="275480"/>
                </a:cubicBezTo>
                <a:cubicBezTo>
                  <a:pt x="511332" y="41007"/>
                  <a:pt x="563920" y="195335"/>
                  <a:pt x="476425" y="107840"/>
                </a:cubicBezTo>
                <a:cubicBezTo>
                  <a:pt x="463473" y="94888"/>
                  <a:pt x="457671" y="76191"/>
                  <a:pt x="445945" y="62120"/>
                </a:cubicBezTo>
                <a:cubicBezTo>
                  <a:pt x="432147" y="45563"/>
                  <a:pt x="400225" y="16400"/>
                  <a:pt x="400225" y="16400"/>
                </a:cubicBezTo>
                <a:lnTo>
                  <a:pt x="506905" y="7736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pt-BR" sz="3200" dirty="0">
                <a:solidFill>
                  <a:prstClr val="black"/>
                </a:solidFill>
              </a:rPr>
              <a:t>Escola Privada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05DC0BD-F216-087F-E188-58AFA76C0E95}"/>
              </a:ext>
            </a:extLst>
          </p:cNvPr>
          <p:cNvSpPr/>
          <p:nvPr/>
        </p:nvSpPr>
        <p:spPr>
          <a:xfrm>
            <a:off x="4782896" y="4394498"/>
            <a:ext cx="5839632" cy="11387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prstClr val="black"/>
                </a:solidFill>
              </a:rPr>
              <a:t>EM</a:t>
            </a:r>
          </a:p>
          <a:p>
            <a:pPr lvl="0" algn="ctr"/>
            <a:r>
              <a:rPr lang="pt-BR" sz="2400" i="1" dirty="0">
                <a:solidFill>
                  <a:prstClr val="black"/>
                </a:solidFill>
              </a:rPr>
              <a:t>Habilitação (anualmente)</a:t>
            </a:r>
          </a:p>
          <a:p>
            <a:pPr lvl="0" algn="ctr"/>
            <a:r>
              <a:rPr lang="pt-BR" sz="2400" i="1" dirty="0">
                <a:solidFill>
                  <a:prstClr val="black"/>
                </a:solidFill>
              </a:rPr>
              <a:t>Regularidade com prestação de contas</a:t>
            </a:r>
            <a:endParaRPr lang="pt-B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>
            <a:extLst>
              <a:ext uri="{FF2B5EF4-FFF2-40B4-BE49-F238E27FC236}">
                <a16:creationId xmlns:a16="http://schemas.microsoft.com/office/drawing/2014/main" id="{65D25F5B-337F-9AED-981C-A1AD9BF5F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22" y="726730"/>
            <a:ext cx="5580062" cy="933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B23B1561-2103-DD2A-1886-DB5EC9382E09}"/>
              </a:ext>
            </a:extLst>
          </p:cNvPr>
          <p:cNvSpPr/>
          <p:nvPr/>
        </p:nvSpPr>
        <p:spPr>
          <a:xfrm rot="5400000">
            <a:off x="94596" y="374075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6A9EDDC-281D-4034-C5FB-54B763130BC3}"/>
              </a:ext>
            </a:extLst>
          </p:cNvPr>
          <p:cNvSpPr txBox="1"/>
          <p:nvPr/>
        </p:nvSpPr>
        <p:spPr>
          <a:xfrm>
            <a:off x="704022" y="20767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de Atendimento</a:t>
            </a:r>
          </a:p>
          <a:p>
            <a:pPr lvl="0"/>
            <a:endParaRPr lang="pt-BR" sz="3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8596C89-174F-4A6C-D097-1B58E3581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604" y="1623803"/>
            <a:ext cx="7048792" cy="380402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EE0D691-2913-9D31-0F43-9A15E363A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173" y="116083"/>
            <a:ext cx="218255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818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4711</TotalTime>
  <Words>2967</Words>
  <Application>Microsoft Office PowerPoint</Application>
  <PresentationFormat>Widescreen</PresentationFormat>
  <Paragraphs>372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6" baseType="lpstr">
      <vt:lpstr>Agency FB</vt:lpstr>
      <vt:lpstr>Arial</vt:lpstr>
      <vt:lpstr>Arial Black</vt:lpstr>
      <vt:lpstr>Calibri</vt:lpstr>
      <vt:lpstr>Calibri Light</vt:lpstr>
      <vt:lpstr>Candara</vt:lpstr>
      <vt:lpstr>MyriadPro-Regular</vt:lpstr>
      <vt:lpstr>Open Sans</vt:lpstr>
      <vt:lpstr>Poetsen One</vt:lpstr>
      <vt:lpstr>rawline</vt:lpstr>
      <vt:lpstr>Tahoma</vt:lpstr>
      <vt:lpstr>Times New Roman</vt:lpstr>
      <vt:lpstr>Wingdings</vt:lpstr>
      <vt:lpstr>Tema do Office</vt:lpstr>
      <vt:lpstr>PROGRAMA DINHEIRO DIRETO NA ESCOLA  </vt:lpstr>
      <vt:lpstr>Qual a finalidade do PDDE? </vt:lpstr>
      <vt:lpstr>Cálculo dos recursos </vt:lpstr>
      <vt:lpstr>Cálculo dos recursos </vt:lpstr>
      <vt:lpstr>Bases legais e normativas  </vt:lpstr>
      <vt:lpstr> </vt:lpstr>
      <vt:lpstr> </vt:lpstr>
      <vt:lpstr>                                            Com UEx própria :     -  Possuir cadastro da UEx no  PDDEWeb com o mandato do dirigente vigente e vinculação da escola;e     -  Regularidade com Prestação de contas                                        Com menos de 50 alunos sem UEx:      -  A EEx possuir adesão ao Programa no PDDEweb e regularidade com Prestação de contas ; ou        </vt:lpstr>
      <vt:lpstr>Apresentação do PowerPoint</vt:lpstr>
      <vt:lpstr>Apresentação do PowerPoint</vt:lpstr>
      <vt:lpstr>Apresentação do PowerPoint</vt:lpstr>
      <vt:lpstr> </vt:lpstr>
      <vt:lpstr> </vt:lpstr>
      <vt:lpstr>Apresentação do PowerPoint</vt:lpstr>
      <vt:lpstr>Custeio</vt:lpstr>
      <vt:lpstr> </vt:lpstr>
      <vt:lpstr>                  Não utilizar os recurso em:</vt:lpstr>
      <vt:lpstr>Execução dos recursos – Passo a Passo</vt:lpstr>
      <vt:lpstr> </vt:lpstr>
      <vt:lpstr>Execução dos recursos – Passo a Passo</vt:lpstr>
      <vt:lpstr>Execução dos recursos – Passo a Passo</vt:lpstr>
      <vt:lpstr>Execução dos recursos – Passo a Passo</vt:lpstr>
      <vt:lpstr>Execução dos recursos – Passo a Passo</vt:lpstr>
      <vt:lpstr>Execução dos recursos – Passo a Passo</vt:lpstr>
      <vt:lpstr>Ações Integradas em 2022</vt:lpstr>
      <vt:lpstr> </vt:lpstr>
      <vt:lpstr>Saldo em conta das Ações Integradas</vt:lpstr>
      <vt:lpstr> </vt:lpstr>
      <vt:lpstr> </vt:lpstr>
      <vt:lpstr> </vt:lpstr>
      <vt:lpstr> </vt:lpstr>
      <vt:lpstr> </vt:lpstr>
      <vt:lpstr> </vt:lpstr>
      <vt:lpstr>Sistemas públicos de informação</vt:lpstr>
      <vt:lpstr> </vt:lpstr>
      <vt:lpstr>Sistemas públicos de informação</vt:lpstr>
      <vt:lpstr>Sistemas públicos de informação</vt:lpstr>
      <vt:lpstr>Sistemas públicos de informação</vt:lpstr>
      <vt:lpstr>Sistemas públicos de informação</vt:lpstr>
      <vt:lpstr>Sistemas públicos de informação</vt:lpstr>
      <vt:lpstr>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Benny Silva</dc:creator>
  <cp:lastModifiedBy>AMANDA VARGAS MAIA</cp:lastModifiedBy>
  <cp:revision>56</cp:revision>
  <cp:lastPrinted>2022-06-23T16:12:28Z</cp:lastPrinted>
  <dcterms:created xsi:type="dcterms:W3CDTF">2021-06-23T15:39:29Z</dcterms:created>
  <dcterms:modified xsi:type="dcterms:W3CDTF">2022-09-16T20:22:04Z</dcterms:modified>
</cp:coreProperties>
</file>