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2" r:id="rId2"/>
    <p:sldId id="257" r:id="rId3"/>
    <p:sldId id="256" r:id="rId4"/>
    <p:sldId id="258" r:id="rId5"/>
    <p:sldId id="259" r:id="rId6"/>
    <p:sldId id="274" r:id="rId7"/>
    <p:sldId id="260" r:id="rId8"/>
    <p:sldId id="261" r:id="rId9"/>
    <p:sldId id="275" r:id="rId10"/>
    <p:sldId id="277" r:id="rId11"/>
    <p:sldId id="271" r:id="rId12"/>
    <p:sldId id="262" r:id="rId13"/>
    <p:sldId id="264" r:id="rId14"/>
    <p:sldId id="266" r:id="rId15"/>
    <p:sldId id="267" r:id="rId16"/>
    <p:sldId id="265" r:id="rId17"/>
    <p:sldId id="268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6969"/>
    <a:srgbClr val="CCCC00"/>
    <a:srgbClr val="FFCC00"/>
    <a:srgbClr val="CCFF33"/>
    <a:srgbClr val="AEE329"/>
    <a:srgbClr val="F1C81B"/>
    <a:srgbClr val="F3D419"/>
    <a:srgbClr val="F3E3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97C80-AA69-479A-91EA-6FEABD86BE51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728D4-DE3F-4CEF-B53D-B9F05F1626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19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E728D4-DE3F-4CEF-B53D-B9F05F1626F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354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7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92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20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56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619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1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68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97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06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68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5127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30877-C961-4838-8ED7-50A80F81CADA}" type="datetimeFigureOut">
              <a:rPr lang="pt-BR" smtClean="0"/>
              <a:t>18/08/2021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59D02-7D88-459F-BC4F-4DCC5899B3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30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C9C4E2D0-97FC-4474-A4ED-B0FFFFBC0D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A9348F16-EE32-48F7-9DC9-83ECC09611D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6" t="2297" r="11675" b="42264"/>
          <a:stretch/>
        </p:blipFill>
        <p:spPr>
          <a:xfrm>
            <a:off x="-108520" y="-81595"/>
            <a:ext cx="6588224" cy="6939595"/>
          </a:xfrm>
          <a:prstGeom prst="rect">
            <a:avLst/>
          </a:prstGeom>
        </p:spPr>
      </p:pic>
      <p:sp>
        <p:nvSpPr>
          <p:cNvPr id="45" name="Retângulo 44">
            <a:extLst>
              <a:ext uri="{FF2B5EF4-FFF2-40B4-BE49-F238E27FC236}">
                <a16:creationId xmlns:a16="http://schemas.microsoft.com/office/drawing/2014/main" id="{F6864422-CA17-4038-891B-C2503A4BD056}"/>
              </a:ext>
            </a:extLst>
          </p:cNvPr>
          <p:cNvSpPr/>
          <p:nvPr/>
        </p:nvSpPr>
        <p:spPr>
          <a:xfrm>
            <a:off x="2555776" y="3068960"/>
            <a:ext cx="3780000" cy="7200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DB2A2A2C-FB42-472C-926A-0A18403891DD}"/>
              </a:ext>
            </a:extLst>
          </p:cNvPr>
          <p:cNvSpPr/>
          <p:nvPr/>
        </p:nvSpPr>
        <p:spPr>
          <a:xfrm>
            <a:off x="2699792" y="3861048"/>
            <a:ext cx="165618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6BA189A4-006E-4CB3-8045-74515C4C8745}"/>
              </a:ext>
            </a:extLst>
          </p:cNvPr>
          <p:cNvSpPr/>
          <p:nvPr/>
        </p:nvSpPr>
        <p:spPr>
          <a:xfrm>
            <a:off x="2699792" y="4365104"/>
            <a:ext cx="576064" cy="576064"/>
          </a:xfrm>
          <a:prstGeom prst="rect">
            <a:avLst/>
          </a:prstGeom>
          <a:gradFill flip="none" rotWithShape="1">
            <a:gsLst>
              <a:gs pos="0">
                <a:srgbClr val="878787">
                  <a:shade val="30000"/>
                  <a:satMod val="115000"/>
                </a:srgbClr>
              </a:gs>
              <a:gs pos="50000">
                <a:srgbClr val="878787">
                  <a:shade val="67500"/>
                  <a:satMod val="115000"/>
                </a:srgbClr>
              </a:gs>
              <a:gs pos="100000">
                <a:srgbClr val="878787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0" name="Imagem 49">
            <a:extLst>
              <a:ext uri="{FF2B5EF4-FFF2-40B4-BE49-F238E27FC236}">
                <a16:creationId xmlns:a16="http://schemas.microsoft.com/office/drawing/2014/main" id="{54C5C498-A1E3-4C02-9CC3-2EDB10D658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509120"/>
            <a:ext cx="432048" cy="340344"/>
          </a:xfrm>
          <a:prstGeom prst="rect">
            <a:avLst/>
          </a:prstGeom>
        </p:spPr>
      </p:pic>
      <p:pic>
        <p:nvPicPr>
          <p:cNvPr id="51" name="Imagem 50">
            <a:extLst>
              <a:ext uri="{FF2B5EF4-FFF2-40B4-BE49-F238E27FC236}">
                <a16:creationId xmlns:a16="http://schemas.microsoft.com/office/drawing/2014/main" id="{799BCB11-3F4E-4735-852F-A974EFFE5B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365104"/>
            <a:ext cx="1008112" cy="323313"/>
          </a:xfrm>
          <a:prstGeom prst="rect">
            <a:avLst/>
          </a:prstGeom>
        </p:spPr>
      </p:pic>
      <p:pic>
        <p:nvPicPr>
          <p:cNvPr id="52" name="Imagem 51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36B811D9-1BC1-4D52-AEEC-CAD5957FF6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65104"/>
            <a:ext cx="827584" cy="827584"/>
          </a:xfrm>
          <a:prstGeom prst="rect">
            <a:avLst/>
          </a:prstGeom>
        </p:spPr>
      </p:pic>
      <p:sp>
        <p:nvSpPr>
          <p:cNvPr id="53" name="Retângulo 52">
            <a:extLst>
              <a:ext uri="{FF2B5EF4-FFF2-40B4-BE49-F238E27FC236}">
                <a16:creationId xmlns:a16="http://schemas.microsoft.com/office/drawing/2014/main" id="{B79A2B86-526F-488A-8AEC-B0E4316CAC16}"/>
              </a:ext>
            </a:extLst>
          </p:cNvPr>
          <p:cNvSpPr/>
          <p:nvPr/>
        </p:nvSpPr>
        <p:spPr>
          <a:xfrm>
            <a:off x="3419872" y="5013176"/>
            <a:ext cx="280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Central de Atendimento do BB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(CABB – Capitais Regiões Metropolitanas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4003-0107 e Demais Localidades 0800.979.0107).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5B232B38-B146-4FBA-8B0F-35583503D6E7}"/>
              </a:ext>
            </a:extLst>
          </p:cNvPr>
          <p:cNvSpPr/>
          <p:nvPr/>
        </p:nvSpPr>
        <p:spPr>
          <a:xfrm>
            <a:off x="3419872" y="4653136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0800.61.61.61</a:t>
            </a:r>
          </a:p>
          <a:p>
            <a:r>
              <a:rPr lang="pt-BR" sz="12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Agency FB" pitchFamily="34" charset="0"/>
              </a:rPr>
              <a:t>PDDE.@FNDE.GOV.BR</a:t>
            </a:r>
            <a:endParaRPr lang="pt-BR" sz="1200" dirty="0"/>
          </a:p>
        </p:txBody>
      </p:sp>
      <p:sp>
        <p:nvSpPr>
          <p:cNvPr id="55" name="Retângulo: Cantos Arredondados 54">
            <a:extLst>
              <a:ext uri="{FF2B5EF4-FFF2-40B4-BE49-F238E27FC236}">
                <a16:creationId xmlns:a16="http://schemas.microsoft.com/office/drawing/2014/main" id="{0C4ECB99-5130-4083-A4C9-FB19683CA1C3}"/>
              </a:ext>
            </a:extLst>
          </p:cNvPr>
          <p:cNvSpPr/>
          <p:nvPr/>
        </p:nvSpPr>
        <p:spPr>
          <a:xfrm>
            <a:off x="2411760" y="2852936"/>
            <a:ext cx="4032448" cy="3456384"/>
          </a:xfrm>
          <a:prstGeom prst="roundRect">
            <a:avLst/>
          </a:prstGeom>
          <a:gradFill flip="none" rotWithShape="1">
            <a:gsLst>
              <a:gs pos="0">
                <a:srgbClr val="E5E319">
                  <a:shade val="30000"/>
                  <a:satMod val="115000"/>
                </a:srgbClr>
              </a:gs>
              <a:gs pos="50000">
                <a:srgbClr val="E5E319">
                  <a:shade val="67500"/>
                  <a:satMod val="115000"/>
                </a:srgbClr>
              </a:gs>
              <a:gs pos="100000">
                <a:srgbClr val="E5E319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3CD56475-8CDC-41A9-9813-EDA118189A16}"/>
              </a:ext>
            </a:extLst>
          </p:cNvPr>
          <p:cNvSpPr txBox="1"/>
          <p:nvPr/>
        </p:nvSpPr>
        <p:spPr>
          <a:xfrm>
            <a:off x="3995936" y="620688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  <a:reflection blurRad="6350" stA="55000" endA="300" endPos="45500" dir="5400000" sy="-100000" algn="bl" rotWithShape="0"/>
                </a:effectLst>
              </a:rPr>
              <a:t>CARTÃO PDDE</a:t>
            </a:r>
          </a:p>
        </p:txBody>
      </p:sp>
      <p:pic>
        <p:nvPicPr>
          <p:cNvPr id="57" name="Imagem 56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F6D16105-59FB-460D-8499-9DE256481A0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3840" y="5805264"/>
            <a:ext cx="1440160" cy="1440160"/>
          </a:xfrm>
          <a:prstGeom prst="rect">
            <a:avLst/>
          </a:prstGeom>
        </p:spPr>
      </p:pic>
      <p:pic>
        <p:nvPicPr>
          <p:cNvPr id="58" name="Imagem 57" descr="Uma imagem contendo mapa&#10;&#10;Descrição gerada com muito alta confiança">
            <a:extLst>
              <a:ext uri="{FF2B5EF4-FFF2-40B4-BE49-F238E27FC236}">
                <a16:creationId xmlns:a16="http://schemas.microsoft.com/office/drawing/2014/main" id="{E9B272B3-E108-4644-ADE4-C1E7E4A7A358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2924944"/>
            <a:ext cx="2414967" cy="2736304"/>
          </a:xfrm>
          <a:prstGeom prst="rect">
            <a:avLst/>
          </a:prstGeom>
        </p:spPr>
      </p:pic>
      <p:sp>
        <p:nvSpPr>
          <p:cNvPr id="60" name="CaixaDeTexto 59">
            <a:extLst>
              <a:ext uri="{FF2B5EF4-FFF2-40B4-BE49-F238E27FC236}">
                <a16:creationId xmlns:a16="http://schemas.microsoft.com/office/drawing/2014/main" id="{2FF18D8C-CCCE-466A-A3D2-BD3CECEF3631}"/>
              </a:ext>
            </a:extLst>
          </p:cNvPr>
          <p:cNvSpPr txBox="1"/>
          <p:nvPr/>
        </p:nvSpPr>
        <p:spPr>
          <a:xfrm>
            <a:off x="5292080" y="299695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spc="50" dirty="0">
                <a:ln w="9525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PDDE</a:t>
            </a:r>
            <a:endParaRPr lang="pt-BR" sz="2800" dirty="0">
              <a:ln w="9525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3917CDBF-984E-455D-94A8-DB086AF85029}"/>
              </a:ext>
            </a:extLst>
          </p:cNvPr>
          <p:cNvSpPr txBox="1"/>
          <p:nvPr/>
        </p:nvSpPr>
        <p:spPr>
          <a:xfrm>
            <a:off x="4499992" y="33569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b="1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PROGRAMA DINHEIRO</a:t>
            </a:r>
          </a:p>
          <a:p>
            <a:pPr algn="ctr"/>
            <a:r>
              <a:rPr lang="pt-BR" sz="900" b="1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DIRETO NA ESCOLA</a:t>
            </a:r>
            <a:r>
              <a:rPr lang="pt-BR" sz="900" b="1" dirty="0">
                <a:ln w="0">
                  <a:solidFill>
                    <a:schemeClr val="accent1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C988F686-EB6B-45B4-A7C1-F1D3E0905668}"/>
              </a:ext>
            </a:extLst>
          </p:cNvPr>
          <p:cNvSpPr txBox="1"/>
          <p:nvPr/>
        </p:nvSpPr>
        <p:spPr>
          <a:xfrm>
            <a:off x="2555776" y="4293096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4984 0612 5456 1890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95A54619-3483-4804-98B5-85C5CBFA6E96}"/>
              </a:ext>
            </a:extLst>
          </p:cNvPr>
          <p:cNvSpPr txBox="1"/>
          <p:nvPr/>
        </p:nvSpPr>
        <p:spPr>
          <a:xfrm>
            <a:off x="2555776" y="515719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DANILO </a:t>
            </a:r>
            <a:r>
              <a:rPr lang="pt-BR" dirty="0" smtClean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MENDES</a:t>
            </a:r>
            <a:endParaRPr lang="pt-BR" dirty="0">
              <a:ln w="0">
                <a:solidFill>
                  <a:schemeClr val="tx2"/>
                </a:solidFill>
              </a:ln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24" name="CaixaDeTexto 1023">
            <a:extLst>
              <a:ext uri="{FF2B5EF4-FFF2-40B4-BE49-F238E27FC236}">
                <a16:creationId xmlns:a16="http://schemas.microsoft.com/office/drawing/2014/main" id="{87E490A4-106F-40C6-9249-9507A64B6DC2}"/>
              </a:ext>
            </a:extLst>
          </p:cNvPr>
          <p:cNvSpPr txBox="1"/>
          <p:nvPr/>
        </p:nvSpPr>
        <p:spPr>
          <a:xfrm>
            <a:off x="2555776" y="4797152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ESCOLA </a:t>
            </a:r>
            <a:r>
              <a:rPr lang="pt-BR" dirty="0" smtClean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MUNICIPAL BRASÍLIA </a:t>
            </a:r>
            <a:endParaRPr lang="pt-BR" dirty="0">
              <a:ln w="0">
                <a:solidFill>
                  <a:schemeClr val="tx2"/>
                </a:solidFill>
              </a:ln>
              <a:solidFill>
                <a:schemeClr val="tx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68" name="Imagem 67">
            <a:extLst>
              <a:ext uri="{FF2B5EF4-FFF2-40B4-BE49-F238E27FC236}">
                <a16:creationId xmlns:a16="http://schemas.microsoft.com/office/drawing/2014/main" id="{56405F44-49BE-4A19-85A0-471C677C576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852936"/>
            <a:ext cx="1008112" cy="1008112"/>
          </a:xfrm>
          <a:prstGeom prst="rect">
            <a:avLst/>
          </a:prstGeom>
        </p:spPr>
      </p:pic>
      <p:sp>
        <p:nvSpPr>
          <p:cNvPr id="1028" name="AutoShape 2" descr="Resultado de imagem para logo visa fundo transparente">
            <a:extLst>
              <a:ext uri="{FF2B5EF4-FFF2-40B4-BE49-F238E27FC236}">
                <a16:creationId xmlns:a16="http://schemas.microsoft.com/office/drawing/2014/main" id="{84FE3C69-007E-4646-8842-0A096B007A0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2695575" y="1196752"/>
            <a:ext cx="2695575" cy="3003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9" name="Retângulo: Cantos Arredondados 1028">
            <a:extLst>
              <a:ext uri="{FF2B5EF4-FFF2-40B4-BE49-F238E27FC236}">
                <a16:creationId xmlns:a16="http://schemas.microsoft.com/office/drawing/2014/main" id="{DB8F0CE0-443F-4F66-AE18-936AA1DC4578}"/>
              </a:ext>
            </a:extLst>
          </p:cNvPr>
          <p:cNvSpPr/>
          <p:nvPr/>
        </p:nvSpPr>
        <p:spPr>
          <a:xfrm>
            <a:off x="2699792" y="3861048"/>
            <a:ext cx="432048" cy="432048"/>
          </a:xfrm>
          <a:prstGeom prst="roundRect">
            <a:avLst/>
          </a:prstGeom>
          <a:solidFill>
            <a:srgbClr val="BDB04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32" name="Conector reto 1031">
            <a:extLst>
              <a:ext uri="{FF2B5EF4-FFF2-40B4-BE49-F238E27FC236}">
                <a16:creationId xmlns:a16="http://schemas.microsoft.com/office/drawing/2014/main" id="{AEA4A48C-BFA6-489F-AEBF-56389080E8F1}"/>
              </a:ext>
            </a:extLst>
          </p:cNvPr>
          <p:cNvCxnSpPr/>
          <p:nvPr/>
        </p:nvCxnSpPr>
        <p:spPr>
          <a:xfrm>
            <a:off x="2699792" y="4149080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to 73">
            <a:extLst>
              <a:ext uri="{FF2B5EF4-FFF2-40B4-BE49-F238E27FC236}">
                <a16:creationId xmlns:a16="http://schemas.microsoft.com/office/drawing/2014/main" id="{5C3DFC22-00FB-4EC0-BB03-A6F7ED28B7E4}"/>
              </a:ext>
            </a:extLst>
          </p:cNvPr>
          <p:cNvCxnSpPr/>
          <p:nvPr/>
        </p:nvCxnSpPr>
        <p:spPr>
          <a:xfrm>
            <a:off x="2699792" y="4005064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Conector reto 1033">
            <a:extLst>
              <a:ext uri="{FF2B5EF4-FFF2-40B4-BE49-F238E27FC236}">
                <a16:creationId xmlns:a16="http://schemas.microsoft.com/office/drawing/2014/main" id="{BFB65CE1-6DB1-4A58-9ED0-4357BD56B95A}"/>
              </a:ext>
            </a:extLst>
          </p:cNvPr>
          <p:cNvCxnSpPr/>
          <p:nvPr/>
        </p:nvCxnSpPr>
        <p:spPr>
          <a:xfrm>
            <a:off x="2987824" y="400506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to 76">
            <a:extLst>
              <a:ext uri="{FF2B5EF4-FFF2-40B4-BE49-F238E27FC236}">
                <a16:creationId xmlns:a16="http://schemas.microsoft.com/office/drawing/2014/main" id="{019FE84C-132E-4D6D-B24F-9A3A36A4E119}"/>
              </a:ext>
            </a:extLst>
          </p:cNvPr>
          <p:cNvCxnSpPr/>
          <p:nvPr/>
        </p:nvCxnSpPr>
        <p:spPr>
          <a:xfrm>
            <a:off x="2843808" y="4005064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to 77">
            <a:extLst>
              <a:ext uri="{FF2B5EF4-FFF2-40B4-BE49-F238E27FC236}">
                <a16:creationId xmlns:a16="http://schemas.microsoft.com/office/drawing/2014/main" id="{5688AD4B-47CB-4177-AB2E-4D174EF46217}"/>
              </a:ext>
            </a:extLst>
          </p:cNvPr>
          <p:cNvCxnSpPr/>
          <p:nvPr/>
        </p:nvCxnSpPr>
        <p:spPr>
          <a:xfrm>
            <a:off x="2915816" y="4149080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to 78">
            <a:extLst>
              <a:ext uri="{FF2B5EF4-FFF2-40B4-BE49-F238E27FC236}">
                <a16:creationId xmlns:a16="http://schemas.microsoft.com/office/drawing/2014/main" id="{C92D36CE-1AB3-411F-8F87-C14566233AE8}"/>
              </a:ext>
            </a:extLst>
          </p:cNvPr>
          <p:cNvCxnSpPr/>
          <p:nvPr/>
        </p:nvCxnSpPr>
        <p:spPr>
          <a:xfrm>
            <a:off x="2915816" y="3861048"/>
            <a:ext cx="0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6" name="CaixaDeTexto 1035">
            <a:extLst>
              <a:ext uri="{FF2B5EF4-FFF2-40B4-BE49-F238E27FC236}">
                <a16:creationId xmlns:a16="http://schemas.microsoft.com/office/drawing/2014/main" id="{74611580-D994-4546-8735-1970975A5996}"/>
              </a:ext>
            </a:extLst>
          </p:cNvPr>
          <p:cNvSpPr txBox="1"/>
          <p:nvPr/>
        </p:nvSpPr>
        <p:spPr>
          <a:xfrm>
            <a:off x="4716016" y="2852936"/>
            <a:ext cx="33843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ln w="0">
                  <a:solidFill>
                    <a:schemeClr val="tx2"/>
                  </a:solidFill>
                </a:ln>
                <a:solidFill>
                  <a:schemeClr val="tx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Ministério da Educação </a:t>
            </a:r>
          </a:p>
        </p:txBody>
      </p:sp>
      <p:cxnSp>
        <p:nvCxnSpPr>
          <p:cNvPr id="1039" name="Conector reto 1038">
            <a:extLst>
              <a:ext uri="{FF2B5EF4-FFF2-40B4-BE49-F238E27FC236}">
                <a16:creationId xmlns:a16="http://schemas.microsoft.com/office/drawing/2014/main" id="{8F09A971-3AC5-4DC8-BFB8-9D53DE6627C4}"/>
              </a:ext>
            </a:extLst>
          </p:cNvPr>
          <p:cNvCxnSpPr/>
          <p:nvPr/>
        </p:nvCxnSpPr>
        <p:spPr>
          <a:xfrm flipH="1">
            <a:off x="1907704" y="3501008"/>
            <a:ext cx="288032" cy="360040"/>
          </a:xfrm>
          <a:prstGeom prst="line">
            <a:avLst/>
          </a:prstGeom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to 86">
            <a:extLst>
              <a:ext uri="{FF2B5EF4-FFF2-40B4-BE49-F238E27FC236}">
                <a16:creationId xmlns:a16="http://schemas.microsoft.com/office/drawing/2014/main" id="{17E1D2F7-1E76-4C1B-81CC-FCDED5F49739}"/>
              </a:ext>
            </a:extLst>
          </p:cNvPr>
          <p:cNvCxnSpPr/>
          <p:nvPr/>
        </p:nvCxnSpPr>
        <p:spPr>
          <a:xfrm flipH="1">
            <a:off x="1907704" y="3501008"/>
            <a:ext cx="288032" cy="360040"/>
          </a:xfrm>
          <a:prstGeom prst="line">
            <a:avLst/>
          </a:prstGeom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13" descr="C:\Users\06412383123\Downloads\02-visa-w300 (1).png"/>
          <p:cNvPicPr>
            <a:picLocks noChangeAspect="1" noChangeArrowheads="1"/>
          </p:cNvPicPr>
          <p:nvPr/>
        </p:nvPicPr>
        <p:blipFill>
          <a:blip r:embed="rId9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217" y="5257270"/>
            <a:ext cx="658660" cy="40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5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9000"/>
              </a:lnSpc>
            </a:pPr>
            <a:r>
              <a:rPr lang="pt-BR" sz="36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Atenção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439506"/>
            <a:ext cx="8784976" cy="53018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sz="2800" dirty="0" smtClean="0">
                <a:latin typeface="Agency FB" panose="020B0503020202020204"/>
              </a:rPr>
              <a:t>De acordo com o </a:t>
            </a:r>
            <a:r>
              <a:rPr lang="pt-BR" sz="2800" i="1" u="sng" dirty="0" smtClean="0">
                <a:latin typeface="Agency FB" panose="020B0503020202020204"/>
              </a:rPr>
              <a:t>art. 5º, da Resolução/CD/FNDE nº 9, de 2 de março de 2011</a:t>
            </a:r>
            <a:r>
              <a:rPr lang="pt-BR" sz="2800" dirty="0" smtClean="0">
                <a:latin typeface="Agency FB" panose="020B0503020202020204"/>
              </a:rPr>
              <a:t>, </a:t>
            </a:r>
            <a:r>
              <a:rPr lang="pt-BR" sz="2800" b="1" dirty="0" smtClean="0">
                <a:latin typeface="Agency FB" panose="020B0503020202020204"/>
              </a:rPr>
              <a:t>é </a:t>
            </a:r>
            <a:r>
              <a:rPr lang="pt-BR" sz="2800" b="1" dirty="0">
                <a:latin typeface="Agency FB" panose="020B0503020202020204"/>
              </a:rPr>
              <a:t>vedada a realização de pagamentos </a:t>
            </a:r>
            <a:r>
              <a:rPr lang="pt-BR" b="1" dirty="0">
                <a:latin typeface="Agency FB" panose="020B0503020202020204"/>
              </a:rPr>
              <a:t>antes</a:t>
            </a:r>
            <a:r>
              <a:rPr lang="pt-BR" sz="2800" b="1" dirty="0">
                <a:latin typeface="Agency FB" panose="020B0503020202020204"/>
              </a:rPr>
              <a:t> da efetiva entrega </a:t>
            </a:r>
            <a:r>
              <a:rPr lang="pt-BR" sz="2800" dirty="0">
                <a:latin typeface="Agency FB" panose="020B0503020202020204"/>
              </a:rPr>
              <a:t>de materiais e bens e/ou prestação de serviços, inclusive na hipótese de aquisições de materiais e bens e/ou contratação de serviços em empresas de comércio eletrônico pela </a:t>
            </a:r>
            <a:r>
              <a:rPr lang="pt-BR" sz="2800" dirty="0" smtClean="0">
                <a:latin typeface="Agency FB" panose="020B0503020202020204"/>
              </a:rPr>
              <a:t>internet.</a:t>
            </a:r>
            <a:r>
              <a:rPr lang="pt-BR" sz="2400" dirty="0" smtClean="0">
                <a:latin typeface="Agency FB" panose="020B0503020202020204"/>
              </a:rPr>
              <a:t> </a:t>
            </a:r>
            <a:endParaRPr lang="pt-BR" sz="2400" dirty="0">
              <a:latin typeface="Agency FB" panose="020B0503020202020204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0" y="126876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2149" y="6093296"/>
            <a:ext cx="9141851" cy="7200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>
            <a:off x="34644" y="857072"/>
            <a:ext cx="3745268" cy="109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>
            <a:off x="5364088" y="846138"/>
            <a:ext cx="3600400" cy="21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512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9D3DAC2-A4AF-439B-8732-58A2B5CDDC67}"/>
              </a:ext>
            </a:extLst>
          </p:cNvPr>
          <p:cNvSpPr/>
          <p:nvPr/>
        </p:nvSpPr>
        <p:spPr>
          <a:xfrm>
            <a:off x="2771800" y="-9284"/>
            <a:ext cx="3451983" cy="678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DEMONSTRATIVOS</a:t>
            </a:r>
            <a:endParaRPr lang="pt-BR" sz="10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-13855" y="628715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6C267771-2CB9-44DD-8A2B-1DF6E1802313}"/>
              </a:ext>
            </a:extLst>
          </p:cNvPr>
          <p:cNvCxnSpPr/>
          <p:nvPr/>
        </p:nvCxnSpPr>
        <p:spPr>
          <a:xfrm>
            <a:off x="6156176" y="332656"/>
            <a:ext cx="2987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2" y="329880"/>
            <a:ext cx="2771798" cy="2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E09C4F20-9788-4802-9FA7-C214B5E69069}"/>
              </a:ext>
            </a:extLst>
          </p:cNvPr>
          <p:cNvSpPr/>
          <p:nvPr/>
        </p:nvSpPr>
        <p:spPr>
          <a:xfrm>
            <a:off x="107504" y="1418321"/>
            <a:ext cx="8838728" cy="2010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kern="1400" dirty="0">
                <a:latin typeface="Agency FB" pitchFamily="34" charset="0"/>
              </a:rPr>
              <a:t>Os demonstrativos do Cartão PDDE poderão ser impressos nos Terminais de Autoatendimento do Banco do Brasil, bem como podem ser acessados pela </a:t>
            </a:r>
            <a:r>
              <a:rPr lang="pt-BR" sz="2400" i="1" kern="1400" dirty="0">
                <a:latin typeface="Agency FB" pitchFamily="34" charset="0"/>
              </a:rPr>
              <a:t>internet</a:t>
            </a:r>
            <a:r>
              <a:rPr lang="pt-BR" sz="2400" kern="1400" dirty="0">
                <a:latin typeface="Agency FB" pitchFamily="34" charset="0"/>
              </a:rPr>
              <a:t>, por meio do Gerenciador Financeiro.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17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639353"/>
            <a:ext cx="2088232" cy="130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3BCBA81E-DD0F-411B-8B24-41CEFD2D7ACC}"/>
              </a:ext>
            </a:extLst>
          </p:cNvPr>
          <p:cNvSpPr/>
          <p:nvPr/>
        </p:nvSpPr>
        <p:spPr>
          <a:xfrm>
            <a:off x="2411760" y="3789040"/>
            <a:ext cx="4032448" cy="13399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VALIDADE DO CARTÃO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  <a:p>
            <a:pPr algn="just">
              <a:lnSpc>
                <a:spcPct val="119000"/>
              </a:lnSpc>
            </a:pPr>
            <a:endParaRPr lang="pt-BR" sz="105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dirty="0"/>
              <a:t> 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A51FDD1A-7A70-4DD8-B83A-530FFFF2971C}"/>
              </a:ext>
            </a:extLst>
          </p:cNvPr>
          <p:cNvSpPr txBox="1"/>
          <p:nvPr/>
        </p:nvSpPr>
        <p:spPr>
          <a:xfrm>
            <a:off x="601493" y="4639353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gency FB" panose="020B0503020202020204" pitchFamily="34" charset="0"/>
              </a:rPr>
              <a:t>72 meses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C95FF49C-BDB5-46F7-85B5-146C5FD9963C}"/>
              </a:ext>
            </a:extLst>
          </p:cNvPr>
          <p:cNvCxnSpPr>
            <a:cxnSpLocks/>
          </p:cNvCxnSpPr>
          <p:nvPr/>
        </p:nvCxnSpPr>
        <p:spPr>
          <a:xfrm>
            <a:off x="6444208" y="4207305"/>
            <a:ext cx="2699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25C5AAF-870C-4F76-A84A-6B6DEDE636F5}"/>
              </a:ext>
            </a:extLst>
          </p:cNvPr>
          <p:cNvCxnSpPr>
            <a:cxnSpLocks/>
          </p:cNvCxnSpPr>
          <p:nvPr/>
        </p:nvCxnSpPr>
        <p:spPr>
          <a:xfrm flipH="1">
            <a:off x="0" y="4207305"/>
            <a:ext cx="23085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>
            <a:extLst>
              <a:ext uri="{FF2B5EF4-FFF2-40B4-BE49-F238E27FC236}">
                <a16:creationId xmlns:a16="http://schemas.microsoft.com/office/drawing/2014/main" id="{218AF02B-6BAF-42F3-BED5-F8E05C5FE576}"/>
              </a:ext>
            </a:extLst>
          </p:cNvPr>
          <p:cNvSpPr/>
          <p:nvPr/>
        </p:nvSpPr>
        <p:spPr>
          <a:xfrm>
            <a:off x="5796" y="445900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94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EC1A6E5-12B1-4C61-BAB5-B1981B5BFB2C}"/>
              </a:ext>
            </a:extLst>
          </p:cNvPr>
          <p:cNvSpPr/>
          <p:nvPr/>
        </p:nvSpPr>
        <p:spPr>
          <a:xfrm>
            <a:off x="1" y="628715"/>
            <a:ext cx="9130143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2" y="332656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8EDEDED8-347D-45B5-926A-648DA9561628}"/>
              </a:ext>
            </a:extLst>
          </p:cNvPr>
          <p:cNvSpPr/>
          <p:nvPr/>
        </p:nvSpPr>
        <p:spPr>
          <a:xfrm>
            <a:off x="-2034734" y="-1"/>
            <a:ext cx="13213468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0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PROCEDIMENTOS PARA HABILITAR O USO DO CARTÃO </a:t>
            </a:r>
            <a:endParaRPr lang="pt-BR" sz="30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E9B0CCD-A256-4820-B7A7-A794FA2C7836}"/>
              </a:ext>
            </a:extLst>
          </p:cNvPr>
          <p:cNvSpPr/>
          <p:nvPr/>
        </p:nvSpPr>
        <p:spPr>
          <a:xfrm>
            <a:off x="0" y="905740"/>
            <a:ext cx="9144000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 smtClean="0">
                <a:latin typeface="Agency FB" pitchFamily="34" charset="0"/>
              </a:rPr>
              <a:t>1º) Verificar se o Estatuto da entidade permite movimentação de recursos </a:t>
            </a:r>
            <a:r>
              <a:rPr lang="pt-BR" sz="2000" b="1" kern="1400" dirty="0" smtClean="0">
                <a:latin typeface="Agency FB" pitchFamily="34" charset="0"/>
              </a:rPr>
              <a:t>por meio eletrônico</a:t>
            </a:r>
            <a:r>
              <a:rPr lang="pt-BR" sz="2000" kern="1400" dirty="0" smtClean="0">
                <a:latin typeface="Agency FB" pitchFamily="34" charset="0"/>
              </a:rPr>
              <a:t>. </a:t>
            </a:r>
          </a:p>
        </p:txBody>
      </p:sp>
      <p:sp>
        <p:nvSpPr>
          <p:cNvPr id="2" name="Retângulo 1"/>
          <p:cNvSpPr/>
          <p:nvPr/>
        </p:nvSpPr>
        <p:spPr>
          <a:xfrm>
            <a:off x="1043608" y="1835575"/>
            <a:ext cx="7128792" cy="147732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Caso </a:t>
            </a: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a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movimentação dos recursos </a:t>
            </a:r>
            <a:r>
              <a:rPr lang="pt-BR" sz="2000" b="1" u="sng" kern="1400" dirty="0" smtClean="0">
                <a:solidFill>
                  <a:schemeClr val="bg1"/>
                </a:solidFill>
                <a:latin typeface="Agency FB" pitchFamily="34" charset="0"/>
              </a:rPr>
              <a:t>somente</a:t>
            </a:r>
            <a:r>
              <a:rPr lang="pt-BR" sz="2000" b="1" kern="1400" dirty="0" smtClean="0">
                <a:solidFill>
                  <a:schemeClr val="bg1"/>
                </a:solidFill>
                <a:latin typeface="Agency FB" pitchFamily="34" charset="0"/>
              </a:rPr>
              <a:t> possa </a:t>
            </a:r>
            <a:r>
              <a:rPr lang="pt-BR" sz="2000" b="1" kern="1400" dirty="0">
                <a:solidFill>
                  <a:schemeClr val="bg1"/>
                </a:solidFill>
                <a:latin typeface="Agency FB" pitchFamily="34" charset="0"/>
              </a:rPr>
              <a:t>ser realizada por meio de cheques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o Estatuto precisará ser alterado para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retirar tal restrição.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E9B0CCD-A256-4820-B7A7-A794FA2C7836}"/>
              </a:ext>
            </a:extLst>
          </p:cNvPr>
          <p:cNvSpPr/>
          <p:nvPr/>
        </p:nvSpPr>
        <p:spPr>
          <a:xfrm>
            <a:off x="-13855" y="3259489"/>
            <a:ext cx="9144000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 smtClean="0">
                <a:latin typeface="Agency FB" pitchFamily="34" charset="0"/>
              </a:rPr>
              <a:t>2º)</a:t>
            </a:r>
            <a:r>
              <a:rPr lang="pt-BR" sz="2000" kern="1400" dirty="0">
                <a:latin typeface="Agency FB" pitchFamily="34" charset="0"/>
              </a:rPr>
              <a:t> Verificar </a:t>
            </a:r>
            <a:r>
              <a:rPr lang="pt-BR" sz="2000" kern="1400" dirty="0" smtClean="0">
                <a:latin typeface="Agency FB" pitchFamily="34" charset="0"/>
              </a:rPr>
              <a:t>se </a:t>
            </a:r>
            <a:r>
              <a:rPr lang="pt-BR" sz="2000" kern="1400" dirty="0">
                <a:latin typeface="Agency FB" pitchFamily="34" charset="0"/>
              </a:rPr>
              <a:t>o Estatuto da entidade possibilita que os recursos sejam movimentados </a:t>
            </a:r>
            <a:r>
              <a:rPr lang="pt-BR" sz="2000" b="1" kern="1400" dirty="0">
                <a:latin typeface="Agency FB" pitchFamily="34" charset="0"/>
              </a:rPr>
              <a:t>por apenas </a:t>
            </a:r>
            <a:r>
              <a:rPr lang="pt-BR" sz="2000" b="1" u="sng" kern="1400" dirty="0">
                <a:latin typeface="Agency FB" pitchFamily="34" charset="0"/>
              </a:rPr>
              <a:t>um</a:t>
            </a:r>
            <a:r>
              <a:rPr lang="pt-BR" sz="2000" b="1" kern="1400" dirty="0">
                <a:latin typeface="Agency FB" pitchFamily="34" charset="0"/>
              </a:rPr>
              <a:t> representante legal </a:t>
            </a:r>
            <a:r>
              <a:rPr lang="pt-BR" sz="2000" kern="1400" dirty="0">
                <a:latin typeface="Agency FB" pitchFamily="34" charset="0"/>
              </a:rPr>
              <a:t>da entidade (presidente, tesoureiro ou outro membro designado para esse fim</a:t>
            </a:r>
            <a:r>
              <a:rPr lang="pt-BR" sz="2000" kern="1400" dirty="0" smtClean="0">
                <a:latin typeface="Agency FB" pitchFamily="34" charset="0"/>
              </a:rPr>
              <a:t>).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1043608" y="4679814"/>
            <a:ext cx="7128792" cy="193899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Caso o Estatuto estabeleça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que a movimentação dos recursos </a:t>
            </a: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deva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ser </a:t>
            </a: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feita,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conjuntamente, por dois ou mais representantes </a:t>
            </a:r>
            <a:r>
              <a:rPr lang="pt-BR" sz="2000" kern="1400" dirty="0" smtClean="0">
                <a:solidFill>
                  <a:schemeClr val="bg1"/>
                </a:solidFill>
                <a:latin typeface="Agency FB" pitchFamily="34" charset="0"/>
              </a:rPr>
              <a:t>da </a:t>
            </a:r>
            <a:r>
              <a:rPr lang="pt-BR" sz="2000" kern="1400" dirty="0">
                <a:solidFill>
                  <a:schemeClr val="bg1"/>
                </a:solidFill>
                <a:latin typeface="Agency FB" pitchFamily="34" charset="0"/>
              </a:rPr>
              <a:t>entidade, o Estatuto precisará ser alterado para retirar tal restrição.</a:t>
            </a:r>
          </a:p>
        </p:txBody>
      </p: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8878627" y="332656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39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 animBg="1"/>
      <p:bldP spid="18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A7DE458-E6B9-4321-BF24-C377455670D7}"/>
              </a:ext>
            </a:extLst>
          </p:cNvPr>
          <p:cNvSpPr/>
          <p:nvPr/>
        </p:nvSpPr>
        <p:spPr>
          <a:xfrm>
            <a:off x="107504" y="1750164"/>
            <a:ext cx="889248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kern="1400" dirty="0" smtClean="0">
                <a:latin typeface="Agency FB" pitchFamily="34" charset="0"/>
              </a:rPr>
              <a:t>	</a:t>
            </a:r>
          </a:p>
          <a:p>
            <a:pPr algn="just"/>
            <a:r>
              <a:rPr lang="pt-BR" sz="2000" b="1" kern="1400" dirty="0" smtClean="0">
                <a:latin typeface="Agency FB" pitchFamily="34" charset="0"/>
              </a:rPr>
              <a:t>1ª </a:t>
            </a:r>
            <a:r>
              <a:rPr lang="pt-BR" sz="2000" b="1" kern="1400" dirty="0">
                <a:latin typeface="Agency FB" pitchFamily="34" charset="0"/>
              </a:rPr>
              <a:t>visita</a:t>
            </a:r>
            <a:r>
              <a:rPr lang="pt-BR" sz="2000" kern="1400" dirty="0">
                <a:latin typeface="Agency FB" pitchFamily="34" charset="0"/>
              </a:rPr>
              <a:t>: apresentar os documentos indicados na página seguinte para </a:t>
            </a:r>
            <a:r>
              <a:rPr lang="pt-BR" sz="2000" b="1" kern="1400" dirty="0">
                <a:latin typeface="Agency FB" pitchFamily="34" charset="0"/>
              </a:rPr>
              <a:t>Atualização Cadastral </a:t>
            </a:r>
            <a:r>
              <a:rPr lang="pt-BR" sz="2000" kern="1400" dirty="0">
                <a:latin typeface="Agency FB" pitchFamily="34" charset="0"/>
              </a:rPr>
              <a:t>da entidade e </a:t>
            </a:r>
            <a:r>
              <a:rPr lang="pt-BR" sz="2400" b="1" kern="1400" dirty="0">
                <a:latin typeface="Agency FB" pitchFamily="34" charset="0"/>
              </a:rPr>
              <a:t>Habilitação para Uso do Cartão PDDE</a:t>
            </a:r>
            <a:r>
              <a:rPr lang="pt-BR" sz="2400" kern="1400" dirty="0">
                <a:latin typeface="Agency FB" pitchFamily="34" charset="0"/>
              </a:rPr>
              <a:t>; </a:t>
            </a:r>
            <a:r>
              <a:rPr lang="pt-BR" sz="2400" kern="1400" dirty="0" smtClean="0">
                <a:latin typeface="Agency FB" pitchFamily="34" charset="0"/>
              </a:rPr>
              <a:t>e</a:t>
            </a:r>
            <a:endParaRPr lang="pt-BR" sz="1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C45DEEC-BC4D-4D57-B5AB-B1EE51F7AF7A}"/>
              </a:ext>
            </a:extLst>
          </p:cNvPr>
          <p:cNvSpPr/>
          <p:nvPr/>
        </p:nvSpPr>
        <p:spPr>
          <a:xfrm>
            <a:off x="-1548680" y="2770"/>
            <a:ext cx="12241360" cy="641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0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PROCEDIMENTOS PARA </a:t>
            </a:r>
            <a:r>
              <a:rPr lang="pt-BR" sz="30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HABILITAR </a:t>
            </a:r>
            <a:r>
              <a:rPr lang="pt-BR" sz="30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O </a:t>
            </a:r>
            <a:r>
              <a:rPr lang="pt-BR" sz="30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USO DO </a:t>
            </a:r>
            <a:r>
              <a:rPr lang="pt-BR" sz="30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CARTÃO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99F0048-2888-43D9-8C07-F75868336F0B}"/>
              </a:ext>
            </a:extLst>
          </p:cNvPr>
          <p:cNvSpPr/>
          <p:nvPr/>
        </p:nvSpPr>
        <p:spPr>
          <a:xfrm>
            <a:off x="11678" y="646977"/>
            <a:ext cx="9118467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1678" y="908720"/>
            <a:ext cx="90248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400" kern="1400" dirty="0" smtClean="0">
                <a:latin typeface="Agency FB" pitchFamily="34" charset="0"/>
              </a:rPr>
              <a:t>3º</a:t>
            </a:r>
            <a:r>
              <a:rPr lang="pt-BR" sz="2400" kern="1400" dirty="0">
                <a:latin typeface="Agency FB" pitchFamily="34" charset="0"/>
              </a:rPr>
              <a:t>) </a:t>
            </a:r>
            <a:r>
              <a:rPr lang="pt-BR" sz="2400" kern="1400" dirty="0" smtClean="0">
                <a:latin typeface="Agency FB" pitchFamily="34" charset="0"/>
              </a:rPr>
              <a:t>Comparecer à agência bancária por, no mínimo, duas vezes para na:</a:t>
            </a:r>
            <a:endParaRPr lang="pt-BR" sz="2400" kern="1400" dirty="0">
              <a:latin typeface="Agency FB" pitchFamily="34" charset="0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8878627" y="329255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ACF7267-4348-4435-A863-93B70DC430DE}"/>
              </a:ext>
            </a:extLst>
          </p:cNvPr>
          <p:cNvCxnSpPr/>
          <p:nvPr/>
        </p:nvCxnSpPr>
        <p:spPr>
          <a:xfrm flipH="1">
            <a:off x="-18255" y="335897"/>
            <a:ext cx="251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>
            <a:extLst>
              <a:ext uri="{FF2B5EF4-FFF2-40B4-BE49-F238E27FC236}">
                <a16:creationId xmlns:a16="http://schemas.microsoft.com/office/drawing/2014/main" id="{FA7DE458-E6B9-4321-BF24-C377455670D7}"/>
              </a:ext>
            </a:extLst>
          </p:cNvPr>
          <p:cNvSpPr/>
          <p:nvPr/>
        </p:nvSpPr>
        <p:spPr>
          <a:xfrm>
            <a:off x="77846" y="2758276"/>
            <a:ext cx="88924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kern="1400" dirty="0" smtClean="0">
                <a:latin typeface="Agency FB" pitchFamily="34" charset="0"/>
              </a:rPr>
              <a:t>	</a:t>
            </a:r>
          </a:p>
          <a:p>
            <a:pPr algn="just"/>
            <a:endParaRPr lang="pt-BR" sz="2000" b="1" dirty="0" smtClean="0">
              <a:latin typeface="Agency FB" pitchFamily="34" charset="0"/>
            </a:endParaRPr>
          </a:p>
          <a:p>
            <a:pPr algn="just"/>
            <a:r>
              <a:rPr lang="pt-BR" sz="2000" b="1" dirty="0" smtClean="0">
                <a:latin typeface="Agency FB" pitchFamily="34" charset="0"/>
              </a:rPr>
              <a:t>2ª </a:t>
            </a:r>
            <a:r>
              <a:rPr lang="pt-BR" sz="2000" b="1" dirty="0">
                <a:latin typeface="Agency FB" pitchFamily="34" charset="0"/>
              </a:rPr>
              <a:t>visita</a:t>
            </a:r>
            <a:r>
              <a:rPr lang="pt-BR" sz="2000" dirty="0">
                <a:latin typeface="Agency FB" pitchFamily="34" charset="0"/>
              </a:rPr>
              <a:t>: na hipótese de a documentação apresentada ao Banco </a:t>
            </a:r>
            <a:r>
              <a:rPr lang="pt-BR" sz="2000" u="sng" dirty="0">
                <a:latin typeface="Agency FB" pitchFamily="34" charset="0"/>
              </a:rPr>
              <a:t>estar em conformidade com as exigências bancárias</a:t>
            </a:r>
            <a:r>
              <a:rPr lang="pt-BR" sz="2000" dirty="0">
                <a:latin typeface="Agency FB" pitchFamily="34" charset="0"/>
              </a:rPr>
              <a:t>:</a:t>
            </a:r>
          </a:p>
          <a:p>
            <a:pPr algn="just"/>
            <a:endParaRPr lang="pt-BR" sz="2400" dirty="0">
              <a:latin typeface="Agency FB" pitchFamily="34" charset="0"/>
            </a:endParaRPr>
          </a:p>
          <a:p>
            <a:pPr marL="901700" algn="just"/>
            <a:r>
              <a:rPr lang="pt-BR" sz="2000" b="1" dirty="0">
                <a:latin typeface="Agency FB" pitchFamily="34" charset="0"/>
              </a:rPr>
              <a:t>A) </a:t>
            </a:r>
            <a:r>
              <a:rPr lang="pt-BR" sz="2000" dirty="0">
                <a:latin typeface="Agency FB" pitchFamily="34" charset="0"/>
              </a:rPr>
              <a:t>cadastrar a senha do Cartão PDDE; </a:t>
            </a:r>
          </a:p>
          <a:p>
            <a:pPr marL="901700" algn="just"/>
            <a:r>
              <a:rPr lang="pt-BR" sz="2000" b="1" dirty="0">
                <a:latin typeface="Agency FB" pitchFamily="34" charset="0"/>
              </a:rPr>
              <a:t>B) </a:t>
            </a:r>
            <a:r>
              <a:rPr lang="pt-BR" sz="2000" dirty="0">
                <a:latin typeface="Agency FB" pitchFamily="34" charset="0"/>
              </a:rPr>
              <a:t>assinar o Termo de Recebimento do Cartão PDDE; e </a:t>
            </a:r>
          </a:p>
          <a:p>
            <a:pPr marL="901700" algn="just"/>
            <a:r>
              <a:rPr lang="pt-BR" sz="2000" b="1" dirty="0">
                <a:latin typeface="Agency FB" pitchFamily="34" charset="0"/>
              </a:rPr>
              <a:t>C) </a:t>
            </a:r>
            <a:r>
              <a:rPr lang="pt-BR" sz="2000" dirty="0">
                <a:latin typeface="Agency FB" pitchFamily="34" charset="0"/>
              </a:rPr>
              <a:t>receber o Cartão PDDE. Caso a documentação não esteja em </a:t>
            </a:r>
            <a:r>
              <a:rPr lang="pt-BR" sz="2000" dirty="0" smtClean="0">
                <a:latin typeface="Agency FB" pitchFamily="34" charset="0"/>
              </a:rPr>
              <a:t>conformidade, a </a:t>
            </a:r>
            <a:r>
              <a:rPr lang="pt-BR" sz="2000" dirty="0">
                <a:latin typeface="Agency FB" pitchFamily="34" charset="0"/>
              </a:rPr>
              <a:t>entidade deve providenciar as correções </a:t>
            </a:r>
            <a:r>
              <a:rPr lang="pt-BR" sz="2000" dirty="0" smtClean="0">
                <a:latin typeface="Agency FB" pitchFamily="34" charset="0"/>
              </a:rPr>
              <a:t>e </a:t>
            </a:r>
            <a:r>
              <a:rPr lang="pt-BR" sz="2000" dirty="0">
                <a:latin typeface="Agency FB" pitchFamily="34" charset="0"/>
              </a:rPr>
              <a:t>submeter </a:t>
            </a:r>
            <a:r>
              <a:rPr lang="pt-BR" sz="2000" dirty="0" smtClean="0">
                <a:latin typeface="Agency FB" pitchFamily="34" charset="0"/>
              </a:rPr>
              <a:t>novamente. Nesse </a:t>
            </a:r>
            <a:r>
              <a:rPr lang="pt-BR" sz="2000" dirty="0">
                <a:latin typeface="Agency FB" pitchFamily="34" charset="0"/>
              </a:rPr>
              <a:t>caso, o cartão ficará retido até que toda a documentação esteja regular</a:t>
            </a:r>
            <a:r>
              <a:rPr lang="pt-BR" sz="2000" dirty="0" smtClean="0">
                <a:latin typeface="Agency FB" pitchFamily="34" charset="0"/>
              </a:rPr>
              <a:t>.</a:t>
            </a:r>
            <a:endParaRPr lang="pt-BR" sz="2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89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285DBB-D482-4573-8EF8-C7BB8C2E34E2}"/>
              </a:ext>
            </a:extLst>
          </p:cNvPr>
          <p:cNvSpPr/>
          <p:nvPr/>
        </p:nvSpPr>
        <p:spPr>
          <a:xfrm>
            <a:off x="4432" y="1412776"/>
            <a:ext cx="9125920" cy="5223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400" b="1" kern="1400" dirty="0" smtClean="0">
                <a:latin typeface="Agency FB" pitchFamily="34" charset="0"/>
              </a:rPr>
              <a:t>1. </a:t>
            </a:r>
            <a:r>
              <a:rPr lang="pt-BR" sz="2400" kern="1400" dirty="0" smtClean="0">
                <a:latin typeface="Agency FB" pitchFamily="34" charset="0"/>
              </a:rPr>
              <a:t>Estatuto Social e </a:t>
            </a:r>
            <a:r>
              <a:rPr lang="pt-BR" sz="2400" kern="1400" dirty="0">
                <a:latin typeface="Agency FB" pitchFamily="34" charset="0"/>
              </a:rPr>
              <a:t>Ata de Eleição/Nomeação dos Dirigentes</a:t>
            </a:r>
            <a:r>
              <a:rPr lang="pt-BR" sz="2400" b="1" kern="1400" dirty="0">
                <a:latin typeface="Agency FB" pitchFamily="34" charset="0"/>
              </a:rPr>
              <a:t> </a:t>
            </a:r>
            <a:r>
              <a:rPr lang="pt-BR" sz="2400" kern="1400" dirty="0">
                <a:latin typeface="Agency FB" pitchFamily="34" charset="0"/>
              </a:rPr>
              <a:t>em vigor e alterações </a:t>
            </a:r>
            <a:r>
              <a:rPr lang="pt-BR" sz="2400" kern="1400" dirty="0" smtClean="0">
                <a:latin typeface="Agency FB" pitchFamily="34" charset="0"/>
              </a:rPr>
              <a:t>posteriores.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400" b="1" kern="1400" dirty="0" smtClean="0">
                <a:latin typeface="Agency FB" pitchFamily="34" charset="0"/>
              </a:rPr>
              <a:t>2</a:t>
            </a:r>
            <a:r>
              <a:rPr lang="pt-BR" sz="2400" kern="1400" dirty="0" smtClean="0">
                <a:latin typeface="Agency FB" pitchFamily="34" charset="0"/>
              </a:rPr>
              <a:t>. Comprovante </a:t>
            </a:r>
            <a:r>
              <a:rPr lang="pt-BR" sz="2400" kern="1400" dirty="0">
                <a:latin typeface="Agency FB" pitchFamily="34" charset="0"/>
              </a:rPr>
              <a:t>de inscrição no Cadastro Nacional de Pessoa Jurídica (CNPJ</a:t>
            </a:r>
            <a:r>
              <a:rPr lang="pt-BR" sz="2400" kern="1400" dirty="0" smtClean="0">
                <a:latin typeface="Agency FB" pitchFamily="34" charset="0"/>
              </a:rPr>
              <a:t>) da entidade.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400" b="1" kern="1400" dirty="0" smtClean="0">
                <a:latin typeface="Agency FB" pitchFamily="34" charset="0"/>
              </a:rPr>
              <a:t>3</a:t>
            </a:r>
            <a:r>
              <a:rPr lang="pt-BR" sz="2400" kern="1400" dirty="0" smtClean="0">
                <a:latin typeface="Agency FB" pitchFamily="34" charset="0"/>
              </a:rPr>
              <a:t>. Comprovante </a:t>
            </a:r>
            <a:r>
              <a:rPr lang="pt-BR" sz="2400" kern="1400" dirty="0">
                <a:latin typeface="Agency FB" pitchFamily="34" charset="0"/>
              </a:rPr>
              <a:t>de endereço da </a:t>
            </a:r>
            <a:r>
              <a:rPr lang="pt-BR" sz="2400" kern="1400" dirty="0" smtClean="0">
                <a:latin typeface="Agency FB" pitchFamily="34" charset="0"/>
              </a:rPr>
              <a:t>entidade</a:t>
            </a:r>
            <a:r>
              <a:rPr lang="pt-BR" sz="2400" kern="1400" dirty="0">
                <a:latin typeface="Agency FB" pitchFamily="34" charset="0"/>
              </a:rPr>
              <a:t>.</a:t>
            </a:r>
          </a:p>
          <a:p>
            <a:pPr marL="3175" marR="130810" indent="-3175" algn="just">
              <a:lnSpc>
                <a:spcPct val="130000"/>
              </a:lnSpc>
            </a:pPr>
            <a:r>
              <a:rPr lang="pt-BR" sz="2400" b="1" kern="1400" dirty="0" smtClean="0">
                <a:latin typeface="Agency FB" pitchFamily="34" charset="0"/>
              </a:rPr>
              <a:t>4</a:t>
            </a:r>
            <a:r>
              <a:rPr lang="pt-BR" sz="2400" kern="1400" dirty="0" smtClean="0">
                <a:latin typeface="Agency FB" pitchFamily="34" charset="0"/>
              </a:rPr>
              <a:t>. Declaração </a:t>
            </a:r>
            <a:r>
              <a:rPr lang="pt-BR" sz="2400" kern="1400" dirty="0">
                <a:latin typeface="Agency FB" pitchFamily="34" charset="0"/>
              </a:rPr>
              <a:t>de Ausência de Faturamento da </a:t>
            </a:r>
            <a:r>
              <a:rPr lang="pt-BR" sz="2400" kern="1400" dirty="0" smtClean="0">
                <a:latin typeface="Agency FB" pitchFamily="34" charset="0"/>
              </a:rPr>
              <a:t>entidade.</a:t>
            </a:r>
          </a:p>
          <a:p>
            <a:pPr marL="3175" marR="130810" indent="-3175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400" b="1" kern="1400" dirty="0" smtClean="0">
                <a:latin typeface="Agency FB" pitchFamily="34" charset="0"/>
              </a:rPr>
              <a:t>5</a:t>
            </a:r>
            <a:r>
              <a:rPr lang="pt-BR" sz="2400" kern="1400" dirty="0" smtClean="0">
                <a:latin typeface="Agency FB" pitchFamily="34" charset="0"/>
              </a:rPr>
              <a:t>. Documentos </a:t>
            </a:r>
            <a:r>
              <a:rPr lang="pt-BR" sz="2400" kern="1400" dirty="0">
                <a:latin typeface="Agency FB" pitchFamily="34" charset="0"/>
              </a:rPr>
              <a:t>de identificação e comprovante(s) de inscrição no Cadastro de Pessoas Físicas (</a:t>
            </a:r>
            <a:r>
              <a:rPr lang="pt-BR" sz="2400" kern="1400" dirty="0" smtClean="0">
                <a:latin typeface="Agency FB" pitchFamily="34" charset="0"/>
              </a:rPr>
              <a:t>CPF) do(s</a:t>
            </a:r>
            <a:r>
              <a:rPr lang="pt-BR" sz="2400" kern="1400" dirty="0">
                <a:latin typeface="Agency FB" pitchFamily="34" charset="0"/>
              </a:rPr>
              <a:t>) representante(s) legal(</a:t>
            </a:r>
            <a:r>
              <a:rPr lang="pt-BR" sz="2400" kern="1400" dirty="0" err="1">
                <a:latin typeface="Agency FB" pitchFamily="34" charset="0"/>
              </a:rPr>
              <a:t>is</a:t>
            </a:r>
            <a:r>
              <a:rPr lang="pt-BR" sz="2400" kern="1400" dirty="0">
                <a:latin typeface="Agency FB" pitchFamily="34" charset="0"/>
              </a:rPr>
              <a:t>) da entidade autorizado(s) a movimentar recursos.</a:t>
            </a:r>
          </a:p>
          <a:p>
            <a:pPr marL="3175" marR="130810" indent="-3175" algn="just">
              <a:lnSpc>
                <a:spcPct val="130000"/>
              </a:lnSpc>
            </a:pPr>
            <a:r>
              <a:rPr lang="pt-BR" sz="2400" kern="1400" dirty="0">
                <a:latin typeface="Agency FB" pitchFamily="34" charset="0"/>
              </a:rPr>
              <a:t> </a:t>
            </a:r>
            <a:r>
              <a:rPr lang="pt-BR" sz="2400" b="1" kern="1400" dirty="0" smtClean="0">
                <a:latin typeface="Agency FB" pitchFamily="34" charset="0"/>
              </a:rPr>
              <a:t>6</a:t>
            </a:r>
            <a:r>
              <a:rPr lang="pt-BR" sz="2400" kern="1400" dirty="0" smtClean="0">
                <a:latin typeface="Agency FB" pitchFamily="34" charset="0"/>
              </a:rPr>
              <a:t>. Comprovante </a:t>
            </a:r>
            <a:r>
              <a:rPr lang="pt-BR" sz="2400" kern="1400" dirty="0">
                <a:latin typeface="Agency FB" pitchFamily="34" charset="0"/>
              </a:rPr>
              <a:t>de endereço do(s) representante(s) legal(</a:t>
            </a:r>
            <a:r>
              <a:rPr lang="pt-BR" sz="2400" kern="1400" dirty="0" err="1">
                <a:latin typeface="Agency FB" pitchFamily="34" charset="0"/>
              </a:rPr>
              <a:t>is</a:t>
            </a:r>
            <a:r>
              <a:rPr lang="pt-BR" sz="2400" kern="1400" dirty="0">
                <a:latin typeface="Agency FB" pitchFamily="34" charset="0"/>
              </a:rPr>
              <a:t>) da entidade autorizado(s) a </a:t>
            </a:r>
            <a:r>
              <a:rPr lang="pt-BR" sz="2400" kern="1400" dirty="0" smtClean="0">
                <a:latin typeface="Agency FB" pitchFamily="34" charset="0"/>
              </a:rPr>
              <a:t>movimentar recursos</a:t>
            </a:r>
            <a:r>
              <a:rPr lang="pt-BR" sz="2400" kern="1400" dirty="0">
                <a:latin typeface="Agency FB" pitchFamily="34" charset="0"/>
              </a:rPr>
              <a:t>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24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2827A83-215F-4D1C-8333-9BB06DFBBD1B}"/>
              </a:ext>
            </a:extLst>
          </p:cNvPr>
          <p:cNvSpPr/>
          <p:nvPr/>
        </p:nvSpPr>
        <p:spPr>
          <a:xfrm>
            <a:off x="1979712" y="0"/>
            <a:ext cx="518457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DOCUMENTOS NECESSÁRIOS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E0EE9E4-A0C7-4FF7-A31D-B2C8582687AD}"/>
              </a:ext>
            </a:extLst>
          </p:cNvPr>
          <p:cNvSpPr/>
          <p:nvPr/>
        </p:nvSpPr>
        <p:spPr>
          <a:xfrm>
            <a:off x="4432" y="778164"/>
            <a:ext cx="9157166" cy="327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9000"/>
              </a:lnSpc>
            </a:pP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13104A54-1FC6-4AE1-814C-762101970CE5}"/>
              </a:ext>
            </a:extLst>
          </p:cNvPr>
          <p:cNvCxnSpPr>
            <a:stCxn id="8" idx="1"/>
          </p:cNvCxnSpPr>
          <p:nvPr/>
        </p:nvCxnSpPr>
        <p:spPr>
          <a:xfrm flipH="1">
            <a:off x="0" y="320120"/>
            <a:ext cx="1979712" cy="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1BEAED42-5D0A-4733-9296-B2154ACC0CB3}"/>
              </a:ext>
            </a:extLst>
          </p:cNvPr>
          <p:cNvCxnSpPr/>
          <p:nvPr/>
        </p:nvCxnSpPr>
        <p:spPr>
          <a:xfrm>
            <a:off x="7020272" y="332656"/>
            <a:ext cx="2123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>
            <a:extLst>
              <a:ext uri="{FF2B5EF4-FFF2-40B4-BE49-F238E27FC236}">
                <a16:creationId xmlns:a16="http://schemas.microsoft.com/office/drawing/2014/main" id="{9085AFFA-57E3-441A-8879-DF4D6BBBF5CB}"/>
              </a:ext>
            </a:extLst>
          </p:cNvPr>
          <p:cNvSpPr/>
          <p:nvPr/>
        </p:nvSpPr>
        <p:spPr>
          <a:xfrm>
            <a:off x="17598" y="646977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2917CE5-261C-4731-9245-10DC3A68D530}"/>
              </a:ext>
            </a:extLst>
          </p:cNvPr>
          <p:cNvSpPr txBox="1"/>
          <p:nvPr/>
        </p:nvSpPr>
        <p:spPr>
          <a:xfrm>
            <a:off x="3199240" y="764704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kern="1400" dirty="0">
                <a:solidFill>
                  <a:schemeClr val="bg1"/>
                </a:solidFill>
                <a:latin typeface="Arial" panose="020B0604020202020204" pitchFamily="34" charset="0"/>
              </a:rPr>
              <a:t>Atualização Cadastral</a:t>
            </a: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278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8E3A1C37-6622-4FA1-9E1D-3DAE2AC4B90B}"/>
              </a:ext>
            </a:extLst>
          </p:cNvPr>
          <p:cNvSpPr/>
          <p:nvPr/>
        </p:nvSpPr>
        <p:spPr>
          <a:xfrm>
            <a:off x="107504" y="1590127"/>
            <a:ext cx="8712968" cy="1769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>
                <a:latin typeface="Agency FB" pitchFamily="34" charset="0"/>
              </a:rPr>
              <a:t>I. </a:t>
            </a:r>
            <a:r>
              <a:rPr lang="pt-BR" sz="2400" u="sng" kern="1400" dirty="0">
                <a:latin typeface="Agency FB" pitchFamily="34" charset="0"/>
              </a:rPr>
              <a:t>Formulário de Abertura de Conta Corrente do </a:t>
            </a:r>
            <a:r>
              <a:rPr lang="pt-BR" sz="2400" u="sng" kern="1400" dirty="0" smtClean="0">
                <a:latin typeface="Agency FB" pitchFamily="34" charset="0"/>
              </a:rPr>
              <a:t>Cartão</a:t>
            </a:r>
          </a:p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 smtClean="0">
                <a:latin typeface="Agency FB" pitchFamily="34" charset="0"/>
              </a:rPr>
              <a:t>II</a:t>
            </a:r>
            <a:r>
              <a:rPr lang="pt-BR" sz="2400" kern="1400" dirty="0">
                <a:latin typeface="Agency FB" pitchFamily="34" charset="0"/>
              </a:rPr>
              <a:t>. </a:t>
            </a:r>
            <a:r>
              <a:rPr lang="pt-BR" sz="2400" u="sng" kern="1400" dirty="0">
                <a:latin typeface="Agency FB" pitchFamily="34" charset="0"/>
              </a:rPr>
              <a:t>Termo de Adesão ao Fundo de Investimento BB CP Supremo Setor Público</a:t>
            </a:r>
            <a:r>
              <a:rPr lang="pt-BR" sz="2400" kern="1400" dirty="0">
                <a:latin typeface="Agency FB" pitchFamily="34" charset="0"/>
              </a:rPr>
              <a:t>  </a:t>
            </a:r>
          </a:p>
          <a:p>
            <a:pPr marL="359994" marR="0" indent="-359994" algn="just">
              <a:lnSpc>
                <a:spcPct val="119000"/>
              </a:lnSpc>
              <a:spcBef>
                <a:spcPts val="0"/>
              </a:spcBef>
              <a:spcAft>
                <a:spcPts val="1400"/>
              </a:spcAft>
            </a:pPr>
            <a:r>
              <a:rPr lang="pt-BR" sz="2400" kern="1400" dirty="0" smtClean="0">
                <a:latin typeface="Agency FB" pitchFamily="34" charset="0"/>
              </a:rPr>
              <a:t>III. </a:t>
            </a:r>
            <a:r>
              <a:rPr lang="pt-BR" sz="2400" u="sng" kern="1400" dirty="0" smtClean="0">
                <a:latin typeface="Agency FB" pitchFamily="34" charset="0"/>
              </a:rPr>
              <a:t>Termo de Autorização para Envio de Informações ao FNDE</a:t>
            </a:r>
            <a:r>
              <a:rPr lang="pt-BR" sz="2400" kern="1400" dirty="0" smtClean="0">
                <a:latin typeface="Agency FB" pitchFamily="34" charset="0"/>
              </a:rPr>
              <a:t> </a:t>
            </a:r>
            <a:endParaRPr lang="pt-BR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1190E88-40EA-420A-90D4-1E33723C02A6}"/>
              </a:ext>
            </a:extLst>
          </p:cNvPr>
          <p:cNvSpPr/>
          <p:nvPr/>
        </p:nvSpPr>
        <p:spPr>
          <a:xfrm>
            <a:off x="0" y="62733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Picture 16" descr="C:\Users\06412383123\Downloads\encontro-regional-oeste-programa-formao-pela-escola-04-10-638.jpg">
            <a:extLst>
              <a:ext uri="{FF2B5EF4-FFF2-40B4-BE49-F238E27FC236}">
                <a16:creationId xmlns:a16="http://schemas.microsoft.com/office/drawing/2014/main" id="{7E5A3C18-2A28-4D77-8F43-EF7AC7696A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293095"/>
            <a:ext cx="3816424" cy="239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12827A83-215F-4D1C-8333-9BB06DFBBD1B}"/>
              </a:ext>
            </a:extLst>
          </p:cNvPr>
          <p:cNvSpPr/>
          <p:nvPr/>
        </p:nvSpPr>
        <p:spPr>
          <a:xfrm>
            <a:off x="1979712" y="0"/>
            <a:ext cx="5184576" cy="64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DOCUMENTOS NECESSÁRIOS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4E0EE9E4-A0C7-4FF7-A31D-B2C8582687AD}"/>
              </a:ext>
            </a:extLst>
          </p:cNvPr>
          <p:cNvSpPr/>
          <p:nvPr/>
        </p:nvSpPr>
        <p:spPr>
          <a:xfrm>
            <a:off x="0" y="768658"/>
            <a:ext cx="9144000" cy="327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9000"/>
              </a:lnSpc>
            </a:pP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13104A54-1FC6-4AE1-814C-762101970CE5}"/>
              </a:ext>
            </a:extLst>
          </p:cNvPr>
          <p:cNvCxnSpPr>
            <a:stCxn id="11" idx="1"/>
          </p:cNvCxnSpPr>
          <p:nvPr/>
        </p:nvCxnSpPr>
        <p:spPr>
          <a:xfrm flipH="1">
            <a:off x="0" y="320120"/>
            <a:ext cx="1979712" cy="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BEAED42-5D0A-4733-9296-B2154ACC0CB3}"/>
              </a:ext>
            </a:extLst>
          </p:cNvPr>
          <p:cNvCxnSpPr/>
          <p:nvPr/>
        </p:nvCxnSpPr>
        <p:spPr>
          <a:xfrm>
            <a:off x="7020272" y="332656"/>
            <a:ext cx="2123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2917CE5-261C-4731-9245-10DC3A68D530}"/>
              </a:ext>
            </a:extLst>
          </p:cNvPr>
          <p:cNvSpPr txBox="1"/>
          <p:nvPr/>
        </p:nvSpPr>
        <p:spPr>
          <a:xfrm>
            <a:off x="1619672" y="766445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kern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Habilitação para uso do Cartão PDDE</a:t>
            </a:r>
            <a:endParaRPr lang="pt-BR" kern="14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94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F60E6D2-4083-4C9F-9E8A-1990A4D28ADA}"/>
              </a:ext>
            </a:extLst>
          </p:cNvPr>
          <p:cNvSpPr/>
          <p:nvPr/>
        </p:nvSpPr>
        <p:spPr>
          <a:xfrm>
            <a:off x="261414" y="1023940"/>
            <a:ext cx="8639266" cy="57933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>
                <a:latin typeface="Agency FB" pitchFamily="34" charset="0"/>
              </a:rPr>
              <a:t>Para realizar a alteração </a:t>
            </a:r>
            <a:r>
              <a:rPr lang="pt-BR" sz="2000" kern="1400" dirty="0" smtClean="0">
                <a:latin typeface="Agency FB" pitchFamily="34" charset="0"/>
              </a:rPr>
              <a:t>do </a:t>
            </a:r>
            <a:r>
              <a:rPr lang="pt-BR" sz="2000" kern="1400" dirty="0">
                <a:latin typeface="Agency FB" pitchFamily="34" charset="0"/>
              </a:rPr>
              <a:t>Estatuto, a </a:t>
            </a:r>
            <a:r>
              <a:rPr lang="pt-BR" sz="2000" kern="1400" dirty="0" err="1" smtClean="0">
                <a:latin typeface="Agency FB" pitchFamily="34" charset="0"/>
              </a:rPr>
              <a:t>UEx</a:t>
            </a:r>
            <a:r>
              <a:rPr lang="pt-BR" sz="2000" kern="1400" dirty="0" smtClean="0">
                <a:latin typeface="Agency FB" pitchFamily="34" charset="0"/>
              </a:rPr>
              <a:t> </a:t>
            </a:r>
            <a:r>
              <a:rPr lang="pt-BR" sz="2000" kern="1400" dirty="0">
                <a:latin typeface="Agency FB" pitchFamily="34" charset="0"/>
              </a:rPr>
              <a:t>deve observar o procedimento definido no próprio </a:t>
            </a:r>
            <a:r>
              <a:rPr lang="pt-BR" sz="2000" kern="1400" dirty="0" smtClean="0">
                <a:latin typeface="Agency FB" pitchFamily="34" charset="0"/>
              </a:rPr>
              <a:t>Estatuto. No </a:t>
            </a:r>
            <a:r>
              <a:rPr lang="pt-BR" sz="2000" kern="1400" dirty="0">
                <a:latin typeface="Agency FB" pitchFamily="34" charset="0"/>
              </a:rPr>
              <a:t>caso das </a:t>
            </a:r>
            <a:r>
              <a:rPr lang="pt-BR" sz="2000" kern="1400" dirty="0" smtClean="0">
                <a:latin typeface="Agency FB" pitchFamily="34" charset="0"/>
              </a:rPr>
              <a:t>Unidades Executoras - </a:t>
            </a:r>
            <a:r>
              <a:rPr lang="pt-BR" sz="2000" kern="1400" dirty="0" err="1" smtClean="0">
                <a:latin typeface="Agency FB" pitchFamily="34" charset="0"/>
              </a:rPr>
              <a:t>UEx</a:t>
            </a:r>
            <a:r>
              <a:rPr lang="pt-BR" sz="2000" kern="1400" dirty="0" smtClean="0">
                <a:latin typeface="Agency FB" pitchFamily="34" charset="0"/>
              </a:rPr>
              <a:t>, </a:t>
            </a:r>
            <a:r>
              <a:rPr lang="pt-BR" sz="2000" kern="1400" dirty="0">
                <a:latin typeface="Agency FB" pitchFamily="34" charset="0"/>
              </a:rPr>
              <a:t>em geral, o procedimento consiste, basicamente, em</a:t>
            </a:r>
            <a:r>
              <a:rPr lang="pt-BR" sz="2000" kern="1400" dirty="0" smtClean="0">
                <a:latin typeface="Agency FB" pitchFamily="34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Bef>
                <a:spcPts val="480"/>
              </a:spcBef>
              <a:buAutoNum type="alphaLcParenR"/>
            </a:pPr>
            <a:r>
              <a:rPr lang="pt-BR" sz="2000" b="1" kern="1400" dirty="0" smtClean="0">
                <a:latin typeface="Agency FB" pitchFamily="34" charset="0"/>
              </a:rPr>
              <a:t>realizar </a:t>
            </a:r>
            <a:r>
              <a:rPr lang="pt-BR" sz="2000" b="1" kern="1400" dirty="0">
                <a:latin typeface="Agency FB" pitchFamily="34" charset="0"/>
              </a:rPr>
              <a:t>Assembleia Geral para deliberar sobre o assunto; </a:t>
            </a:r>
            <a:r>
              <a:rPr lang="pt-BR" sz="2000" b="1" kern="1400" dirty="0" smtClean="0">
                <a:latin typeface="Agency FB" pitchFamily="34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b="1" kern="1400" dirty="0" smtClean="0">
                <a:latin typeface="Agency FB" pitchFamily="34" charset="0"/>
              </a:rPr>
              <a:t>b</a:t>
            </a:r>
            <a:r>
              <a:rPr lang="pt-BR" sz="2000" b="1" kern="1400" dirty="0">
                <a:latin typeface="Agency FB" pitchFamily="34" charset="0"/>
              </a:rPr>
              <a:t>) registrar em Ata as decisões do colegiado, inclusive, a nova redação a ser dada ao(s) dispositivo(s) do </a:t>
            </a:r>
            <a:r>
              <a:rPr lang="pt-BR" sz="2000" b="1" kern="1400" dirty="0" smtClean="0">
                <a:latin typeface="Agency FB" pitchFamily="34" charset="0"/>
              </a:rPr>
              <a:t>Estatuto. </a:t>
            </a:r>
          </a:p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 smtClean="0">
                <a:latin typeface="Agency FB" pitchFamily="34" charset="0"/>
              </a:rPr>
              <a:t>Concluídas </a:t>
            </a:r>
            <a:r>
              <a:rPr lang="pt-BR" sz="2000" kern="1400" dirty="0">
                <a:latin typeface="Agency FB" pitchFamily="34" charset="0"/>
              </a:rPr>
              <a:t>essas etapas, a entidade já pode se dirigir a sua agência bancária para iniciar a habilitação para uso do Cartão </a:t>
            </a:r>
            <a:r>
              <a:rPr lang="pt-BR" sz="2000" kern="1400" dirty="0" smtClean="0">
                <a:latin typeface="Agency FB" pitchFamily="34" charset="0"/>
              </a:rPr>
              <a:t>PDDE.</a:t>
            </a:r>
          </a:p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000" kern="1400" dirty="0" smtClean="0">
                <a:latin typeface="Agency FB" pitchFamily="34" charset="0"/>
              </a:rPr>
              <a:t>Posteriormente, deve se dirigir ao Cartório, para realizar o registro dos documentos (Ata de Alteração e novo Estatuto) e, por fim, regressar à agência para entregar a versão registrada. 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2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0D37200-9758-4A25-ACFE-89EA116890EE}"/>
              </a:ext>
            </a:extLst>
          </p:cNvPr>
          <p:cNvSpPr/>
          <p:nvPr/>
        </p:nvSpPr>
        <p:spPr>
          <a:xfrm>
            <a:off x="474795" y="144147"/>
            <a:ext cx="8495928" cy="879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ALTERAÇÃO DE ESTATUTO DE </a:t>
            </a: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UEx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1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1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5085CD36-8BD5-44A7-98F4-759A3F9B6B5C}"/>
              </a:ext>
            </a:extLst>
          </p:cNvPr>
          <p:cNvCxnSpPr/>
          <p:nvPr/>
        </p:nvCxnSpPr>
        <p:spPr>
          <a:xfrm>
            <a:off x="7524328" y="548680"/>
            <a:ext cx="1619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A464E0D1-9997-49DF-9078-CD5E96ED5F67}"/>
              </a:ext>
            </a:extLst>
          </p:cNvPr>
          <p:cNvCxnSpPr>
            <a:cxnSpLocks/>
          </p:cNvCxnSpPr>
          <p:nvPr/>
        </p:nvCxnSpPr>
        <p:spPr>
          <a:xfrm flipH="1">
            <a:off x="2" y="548680"/>
            <a:ext cx="1763686" cy="60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>
            <a:extLst>
              <a:ext uri="{FF2B5EF4-FFF2-40B4-BE49-F238E27FC236}">
                <a16:creationId xmlns:a16="http://schemas.microsoft.com/office/drawing/2014/main" id="{66A875CC-8EDE-4FBF-ACAD-1ABD79AD2C6A}"/>
              </a:ext>
            </a:extLst>
          </p:cNvPr>
          <p:cNvSpPr/>
          <p:nvPr/>
        </p:nvSpPr>
        <p:spPr>
          <a:xfrm>
            <a:off x="40104" y="836712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921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FF5B2C3-CD64-44E4-B615-6278BD5E3D08}"/>
              </a:ext>
            </a:extLst>
          </p:cNvPr>
          <p:cNvSpPr/>
          <p:nvPr/>
        </p:nvSpPr>
        <p:spPr>
          <a:xfrm>
            <a:off x="745956" y="20977"/>
            <a:ext cx="7704856" cy="861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GERENCIADOR FINANCEIRO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E79E5E0-054D-4B57-B943-0C881FBE95F2}"/>
              </a:ext>
            </a:extLst>
          </p:cNvPr>
          <p:cNvSpPr/>
          <p:nvPr/>
        </p:nvSpPr>
        <p:spPr>
          <a:xfrm>
            <a:off x="179512" y="1647009"/>
            <a:ext cx="871505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480"/>
              </a:spcBef>
            </a:pPr>
            <a:r>
              <a:rPr lang="pt-BR" sz="2800" kern="1400" dirty="0">
                <a:latin typeface="Agency FB" pitchFamily="34" charset="0"/>
              </a:rPr>
              <a:t>Na ocasião </a:t>
            </a:r>
            <a:r>
              <a:rPr lang="pt-BR" sz="2800" kern="1400" dirty="0" smtClean="0">
                <a:latin typeface="Agency FB" pitchFamily="34" charset="0"/>
              </a:rPr>
              <a:t>de visita </a:t>
            </a:r>
            <a:r>
              <a:rPr lang="pt-BR" sz="2800" kern="1400" dirty="0">
                <a:latin typeface="Agency FB" pitchFamily="34" charset="0"/>
              </a:rPr>
              <a:t>à agência, recomenda-se que o(s) representante(s) legal(</a:t>
            </a:r>
            <a:r>
              <a:rPr lang="pt-BR" sz="2800" kern="1400" dirty="0" err="1">
                <a:latin typeface="Agency FB" pitchFamily="34" charset="0"/>
              </a:rPr>
              <a:t>is</a:t>
            </a:r>
            <a:r>
              <a:rPr lang="pt-BR" sz="2800" kern="1400" dirty="0">
                <a:latin typeface="Agency FB" pitchFamily="34" charset="0"/>
              </a:rPr>
              <a:t>) da entidade solicite(m) à gerência habilitação para uso </a:t>
            </a:r>
            <a:r>
              <a:rPr lang="pt-BR" sz="2800" kern="1400">
                <a:latin typeface="Agency FB" pitchFamily="34" charset="0"/>
              </a:rPr>
              <a:t>do </a:t>
            </a:r>
            <a:r>
              <a:rPr lang="pt-BR" sz="2800" b="1" kern="1400" smtClean="0">
                <a:latin typeface="Agency FB" pitchFamily="34" charset="0"/>
              </a:rPr>
              <a:t>Gerenciador </a:t>
            </a:r>
            <a:r>
              <a:rPr lang="pt-BR" sz="2800" b="1" kern="1400" dirty="0">
                <a:latin typeface="Agency FB" pitchFamily="34" charset="0"/>
              </a:rPr>
              <a:t>Financeiro </a:t>
            </a:r>
            <a:r>
              <a:rPr lang="pt-BR" sz="2800" kern="1400" dirty="0">
                <a:latin typeface="Agency FB" pitchFamily="34" charset="0"/>
              </a:rPr>
              <a:t>disponibilizado pelo Banco do Brasil às pessoas </a:t>
            </a:r>
            <a:r>
              <a:rPr lang="pt-BR" sz="2800" kern="1400" dirty="0" smtClean="0">
                <a:latin typeface="Agency FB" pitchFamily="34" charset="0"/>
              </a:rPr>
              <a:t>jurídicas.</a:t>
            </a:r>
            <a:endParaRPr lang="pt-BR" sz="2800" kern="1400" dirty="0">
              <a:ln>
                <a:noFill/>
              </a:ln>
              <a:effectLst/>
              <a:latin typeface="Agency FB" pitchFamily="34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ADF01A9-2BD0-4C44-89AE-38DA75FC8CDD}"/>
              </a:ext>
            </a:extLst>
          </p:cNvPr>
          <p:cNvCxnSpPr/>
          <p:nvPr/>
        </p:nvCxnSpPr>
        <p:spPr>
          <a:xfrm>
            <a:off x="7092280" y="332656"/>
            <a:ext cx="20517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01027AB0-E941-4222-BB15-A7A525394BD1}"/>
              </a:ext>
            </a:extLst>
          </p:cNvPr>
          <p:cNvCxnSpPr/>
          <p:nvPr/>
        </p:nvCxnSpPr>
        <p:spPr>
          <a:xfrm flipH="1">
            <a:off x="0" y="369941"/>
            <a:ext cx="2123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>
            <a:extLst>
              <a:ext uri="{FF2B5EF4-FFF2-40B4-BE49-F238E27FC236}">
                <a16:creationId xmlns:a16="http://schemas.microsoft.com/office/drawing/2014/main" id="{07677D6B-3D44-4D21-8DC6-C2744EC9A1E0}"/>
              </a:ext>
            </a:extLst>
          </p:cNvPr>
          <p:cNvSpPr/>
          <p:nvPr/>
        </p:nvSpPr>
        <p:spPr>
          <a:xfrm>
            <a:off x="26384" y="69269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00" name="Picture 4" descr="http://www.netcenter.com.br/wp-content/uploads/2017/01/icone-audienciabig-450x450.png">
            <a:extLst>
              <a:ext uri="{FF2B5EF4-FFF2-40B4-BE49-F238E27FC236}">
                <a16:creationId xmlns:a16="http://schemas.microsoft.com/office/drawing/2014/main" id="{28D16F69-3F85-4A9B-9E8E-EEA85868D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537" y="4725144"/>
            <a:ext cx="2104909" cy="2104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66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CBFBEDCD-176F-4F89-98A4-053E5767308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D2F">
                  <a:shade val="30000"/>
                  <a:satMod val="115000"/>
                </a:srgbClr>
              </a:gs>
              <a:gs pos="50000">
                <a:srgbClr val="FFFD2F">
                  <a:shade val="67500"/>
                  <a:satMod val="115000"/>
                </a:srgbClr>
              </a:gs>
              <a:gs pos="100000">
                <a:srgbClr val="FFFD2F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2169404" y="3957593"/>
            <a:ext cx="63367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Capitais Regiões Metropolitanas: 4003.0107 </a:t>
            </a:r>
            <a:endParaRPr lang="pt-BR" sz="2800" b="1" dirty="0" smtClean="0">
              <a:ln w="10541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latin typeface="Agency FB" pitchFamily="34" charset="0"/>
            </a:endParaRPr>
          </a:p>
          <a:p>
            <a:r>
              <a:rPr lang="pt-BR" sz="2800" b="1" dirty="0" smtClean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Demais </a:t>
            </a:r>
            <a:r>
              <a:rPr lang="pt-BR" sz="2800" b="1" dirty="0" smtClean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Localidades: 0800.979.0107</a:t>
            </a:r>
            <a:endParaRPr lang="pt-BR" sz="2800" b="1" dirty="0">
              <a:ln w="10541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latin typeface="Agency FB" pitchFamily="34" charset="0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124170" y="5554398"/>
            <a:ext cx="4824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0800.61.61.61</a:t>
            </a:r>
          </a:p>
          <a:p>
            <a:r>
              <a:rPr lang="pt-BR" sz="2800" b="1" dirty="0" smtClean="0">
                <a:ln w="10541" cmpd="sng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latin typeface="Agency FB" pitchFamily="34" charset="0"/>
              </a:rPr>
              <a:t>PDDE@FNDE.GOV.BR</a:t>
            </a:r>
            <a:endParaRPr lang="pt-BR" sz="2800" b="1" dirty="0">
              <a:ln w="10541" cmpd="sng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latin typeface="Agency FB" pitchFamily="34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675BD1B-86A6-44E4-A641-B6FADD875319}"/>
              </a:ext>
            </a:extLst>
          </p:cNvPr>
          <p:cNvSpPr/>
          <p:nvPr/>
        </p:nvSpPr>
        <p:spPr>
          <a:xfrm>
            <a:off x="0" y="476672"/>
            <a:ext cx="9144000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AD1DA427-95AC-4A8D-83FE-28CA73813E07}"/>
              </a:ext>
            </a:extLst>
          </p:cNvPr>
          <p:cNvSpPr/>
          <p:nvPr/>
        </p:nvSpPr>
        <p:spPr>
          <a:xfrm>
            <a:off x="884706" y="2160463"/>
            <a:ext cx="702027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3891D1AA-1969-4134-A1BD-B57DA1D818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84984"/>
            <a:ext cx="2245262" cy="720080"/>
          </a:xfrm>
          <a:prstGeom prst="rect">
            <a:avLst/>
          </a:prstGeom>
          <a:ln>
            <a:noFill/>
          </a:ln>
        </p:spPr>
      </p:pic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D8B3F240-3378-4334-9ACD-17078A033CF8}"/>
              </a:ext>
            </a:extLst>
          </p:cNvPr>
          <p:cNvCxnSpPr>
            <a:cxnSpLocks/>
          </p:cNvCxnSpPr>
          <p:nvPr/>
        </p:nvCxnSpPr>
        <p:spPr>
          <a:xfrm>
            <a:off x="4424808" y="328498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3" name="Conector reto 2052">
            <a:extLst>
              <a:ext uri="{FF2B5EF4-FFF2-40B4-BE49-F238E27FC236}">
                <a16:creationId xmlns:a16="http://schemas.microsoft.com/office/drawing/2014/main" id="{EBE2B0CD-B3CF-4C17-9407-28143E54F51E}"/>
              </a:ext>
            </a:extLst>
          </p:cNvPr>
          <p:cNvCxnSpPr>
            <a:cxnSpLocks/>
          </p:cNvCxnSpPr>
          <p:nvPr/>
        </p:nvCxnSpPr>
        <p:spPr>
          <a:xfrm flipH="1">
            <a:off x="2195736" y="4005064"/>
            <a:ext cx="2229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5" name="Conector reto 2054">
            <a:extLst>
              <a:ext uri="{FF2B5EF4-FFF2-40B4-BE49-F238E27FC236}">
                <a16:creationId xmlns:a16="http://schemas.microsoft.com/office/drawing/2014/main" id="{45A5DB5B-187D-46C5-B140-B4C3B6F1A8E9}"/>
              </a:ext>
            </a:extLst>
          </p:cNvPr>
          <p:cNvCxnSpPr>
            <a:cxnSpLocks/>
          </p:cNvCxnSpPr>
          <p:nvPr/>
        </p:nvCxnSpPr>
        <p:spPr>
          <a:xfrm flipV="1">
            <a:off x="2195736" y="3284984"/>
            <a:ext cx="0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7" name="Conector reto 2056">
            <a:extLst>
              <a:ext uri="{FF2B5EF4-FFF2-40B4-BE49-F238E27FC236}">
                <a16:creationId xmlns:a16="http://schemas.microsoft.com/office/drawing/2014/main" id="{05EA65EC-962E-40E4-8916-4305569BB66D}"/>
              </a:ext>
            </a:extLst>
          </p:cNvPr>
          <p:cNvCxnSpPr>
            <a:cxnSpLocks/>
          </p:cNvCxnSpPr>
          <p:nvPr/>
        </p:nvCxnSpPr>
        <p:spPr>
          <a:xfrm>
            <a:off x="2195736" y="3284984"/>
            <a:ext cx="2229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5" name="Retângulo 2064">
            <a:extLst>
              <a:ext uri="{FF2B5EF4-FFF2-40B4-BE49-F238E27FC236}">
                <a16:creationId xmlns:a16="http://schemas.microsoft.com/office/drawing/2014/main" id="{1779499B-24AF-4CC7-9F2A-1DFDBCE41F72}"/>
              </a:ext>
            </a:extLst>
          </p:cNvPr>
          <p:cNvSpPr/>
          <p:nvPr/>
        </p:nvSpPr>
        <p:spPr>
          <a:xfrm>
            <a:off x="395536" y="3284984"/>
            <a:ext cx="1539316" cy="1296144"/>
          </a:xfrm>
          <a:prstGeom prst="rect">
            <a:avLst/>
          </a:prstGeom>
          <a:gradFill flip="none" rotWithShape="1">
            <a:gsLst>
              <a:gs pos="0">
                <a:srgbClr val="878787">
                  <a:shade val="30000"/>
                  <a:satMod val="115000"/>
                </a:srgbClr>
              </a:gs>
              <a:gs pos="50000">
                <a:srgbClr val="878787">
                  <a:shade val="67500"/>
                  <a:satMod val="115000"/>
                </a:srgbClr>
              </a:gs>
              <a:gs pos="100000">
                <a:srgbClr val="878787">
                  <a:shade val="100000"/>
                  <a:satMod val="115000"/>
                </a:srgbClr>
              </a:gs>
            </a:gsLst>
            <a:lin ang="810000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67" name="Imagem 2066">
            <a:extLst>
              <a:ext uri="{FF2B5EF4-FFF2-40B4-BE49-F238E27FC236}">
                <a16:creationId xmlns:a16="http://schemas.microsoft.com/office/drawing/2014/main" id="{9B3CF414-65DD-42BD-8325-6246DAB3B2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573016"/>
            <a:ext cx="1040557" cy="819695"/>
          </a:xfrm>
          <a:prstGeom prst="rect">
            <a:avLst/>
          </a:prstGeom>
        </p:spPr>
      </p:pic>
      <p:pic>
        <p:nvPicPr>
          <p:cNvPr id="2069" name="Imagem 2068" descr="Uma imagem contendo clip-art&#10;&#10;Descrição gerada com alta confiança">
            <a:extLst>
              <a:ext uri="{FF2B5EF4-FFF2-40B4-BE49-F238E27FC236}">
                <a16:creationId xmlns:a16="http://schemas.microsoft.com/office/drawing/2014/main" id="{B272E360-C96D-47B5-8B1B-C43B86F73D4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33" y="4917380"/>
            <a:ext cx="2195736" cy="2195736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4E79E5E0-054D-4B57-B943-0C881FBE95F2}"/>
              </a:ext>
            </a:extLst>
          </p:cNvPr>
          <p:cNvSpPr/>
          <p:nvPr/>
        </p:nvSpPr>
        <p:spPr>
          <a:xfrm>
            <a:off x="611561" y="2132856"/>
            <a:ext cx="6696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80"/>
              </a:spcBef>
            </a:pPr>
            <a:r>
              <a:rPr lang="pt-BR" sz="3600" kern="1400" dirty="0" smtClean="0">
                <a:latin typeface="Brush Script MT" panose="030608020404060703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Em caso de dúvidas:</a:t>
            </a:r>
            <a:endParaRPr lang="pt-BR" sz="3600" kern="1400" dirty="0">
              <a:ln>
                <a:noFill/>
              </a:ln>
              <a:effectLst/>
              <a:latin typeface="Brush Script MT" panose="03060802040406070304" pitchFamily="66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227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>
            <a:extLst>
              <a:ext uri="{FF2B5EF4-FFF2-40B4-BE49-F238E27FC236}">
                <a16:creationId xmlns:a16="http://schemas.microsoft.com/office/drawing/2014/main" id="{318AD01E-C909-4AED-A19C-30A0DEA08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624" y="1844824"/>
            <a:ext cx="2171700" cy="375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771FFC9-0323-4952-9A32-A79C75F8B2B9}"/>
              </a:ext>
            </a:extLst>
          </p:cNvPr>
          <p:cNvSpPr txBox="1"/>
          <p:nvPr/>
        </p:nvSpPr>
        <p:spPr>
          <a:xfrm>
            <a:off x="715988" y="1428340"/>
            <a:ext cx="6408712" cy="489364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dirty="0">
                <a:latin typeface="Agency FB" panose="020B0503020202020204" pitchFamily="34" charset="0"/>
              </a:rPr>
              <a:t> </a:t>
            </a: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Conceito e Finalidade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Validade do cartão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Público-alvo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Vantagens da utilização do cartão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Responsabilidade pela emissão do Cartão 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  PDDE</a:t>
            </a:r>
            <a:endParaRPr lang="pt-BR" sz="2400" dirty="0">
              <a:solidFill>
                <a:schemeClr val="tx1"/>
              </a:solidFill>
              <a:latin typeface="Agency FB" panose="020B0503020202020204" pitchFamily="34" charset="0"/>
            </a:endParaRP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</a:t>
            </a:r>
            <a:r>
              <a:rPr lang="pt-BR" alt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Estrutura de cadastramento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 Permissões 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Limites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Demonstrativos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Procedimentos para habilitar o uso do cartão 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Documentos necessários</a:t>
            </a:r>
          </a:p>
          <a:p>
            <a:r>
              <a:rPr lang="pt-BR" sz="2400" dirty="0">
                <a:solidFill>
                  <a:schemeClr val="tx1"/>
                </a:solidFill>
                <a:latin typeface="Agency FB" panose="020B0503020202020204" pitchFamily="34" charset="0"/>
              </a:rPr>
              <a:t> Gerenciador </a:t>
            </a:r>
            <a:r>
              <a:rPr lang="pt-BR" sz="2400" dirty="0" smtClean="0">
                <a:solidFill>
                  <a:schemeClr val="tx1"/>
                </a:solidFill>
                <a:latin typeface="Agency FB" panose="020B0503020202020204" pitchFamily="34" charset="0"/>
              </a:rPr>
              <a:t>Financeiro</a:t>
            </a:r>
            <a:endParaRPr lang="pt-BR" sz="2400" dirty="0">
              <a:solidFill>
                <a:schemeClr val="tx1"/>
              </a:solidFill>
              <a:latin typeface="Agency FB" panose="020B050302020202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06E62842-3816-46E1-9491-5B820E9CE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88"/>
            <a:ext cx="3086100" cy="18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2FC985E-2EF8-461E-8799-B7AF9BE27775}"/>
              </a:ext>
            </a:extLst>
          </p:cNvPr>
          <p:cNvSpPr/>
          <p:nvPr/>
        </p:nvSpPr>
        <p:spPr>
          <a:xfrm>
            <a:off x="688417" y="692696"/>
            <a:ext cx="4572000" cy="68768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">
              <a:lnSpc>
                <a:spcPts val="2900"/>
              </a:lnSpc>
              <a:spcAft>
                <a:spcPts val="600"/>
              </a:spcAft>
            </a:pPr>
            <a:r>
              <a:rPr lang="pt-BR" sz="3600" b="1" kern="1400" dirty="0" smtClean="0">
                <a:latin typeface="+mj-lt"/>
              </a:rPr>
              <a:t>SUMÁRIO</a:t>
            </a:r>
            <a:endParaRPr lang="pt-BR" sz="3600" kern="1400" dirty="0"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8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8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9F146EF9-E45B-4CDC-999D-DBA731EDA979}"/>
              </a:ext>
            </a:extLst>
          </p:cNvPr>
          <p:cNvCxnSpPr/>
          <p:nvPr/>
        </p:nvCxnSpPr>
        <p:spPr>
          <a:xfrm>
            <a:off x="2974417" y="908720"/>
            <a:ext cx="6169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01FD07ED-1E08-43E1-ADE7-1AA1643D0FDE}"/>
              </a:ext>
            </a:extLst>
          </p:cNvPr>
          <p:cNvCxnSpPr/>
          <p:nvPr/>
        </p:nvCxnSpPr>
        <p:spPr>
          <a:xfrm>
            <a:off x="899592" y="0"/>
            <a:ext cx="0" cy="5486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691BBD0B-B68B-4765-9F42-9ADBA9501C77}"/>
              </a:ext>
            </a:extLst>
          </p:cNvPr>
          <p:cNvSpPr/>
          <p:nvPr/>
        </p:nvSpPr>
        <p:spPr>
          <a:xfrm>
            <a:off x="0" y="1124744"/>
            <a:ext cx="9144000" cy="72008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C9303DE5-D50C-4740-9BDC-60FD79A9ACDD}"/>
              </a:ext>
            </a:extLst>
          </p:cNvPr>
          <p:cNvSpPr/>
          <p:nvPr/>
        </p:nvSpPr>
        <p:spPr>
          <a:xfrm rot="5400000">
            <a:off x="5269768" y="3955368"/>
            <a:ext cx="5733256" cy="72008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3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>
            <a:off x="2241238" y="116632"/>
            <a:ext cx="4641399" cy="58477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pt-BR" sz="3200" b="1" i="0" strike="noStrike" normalizeH="0" baseline="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pt-BR" sz="3200" b="1" i="0" strike="noStrike" normalizeH="0" baseline="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  <a:cs typeface="Andalus" pitchFamily="18" charset="-78"/>
              </a:rPr>
              <a:t>CONCEITO E FINALIDADE</a:t>
            </a:r>
            <a:endParaRPr kumimoji="0" lang="pt-BR" sz="3200" b="1" i="0" strike="noStrike" normalizeH="0" baseline="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  <a:cs typeface="Andalus" pitchFamily="18" charset="-78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01493" y="1239718"/>
            <a:ext cx="7920880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O </a:t>
            </a:r>
            <a:r>
              <a:rPr lang="pt-BR" sz="2200" b="1" dirty="0">
                <a:latin typeface="Agency FB" pitchFamily="34" charset="0"/>
                <a:cs typeface="Andalus" pitchFamily="18" charset="-78"/>
              </a:rPr>
              <a:t>C</a:t>
            </a:r>
            <a:r>
              <a:rPr lang="pt-BR" sz="2200" b="1" dirty="0" smtClean="0">
                <a:latin typeface="Agency FB" pitchFamily="34" charset="0"/>
                <a:cs typeface="Andalus" pitchFamily="18" charset="-78"/>
              </a:rPr>
              <a:t>artão </a:t>
            </a:r>
            <a:r>
              <a:rPr lang="pt-BR" sz="2200" b="1" dirty="0">
                <a:latin typeface="Agency FB" pitchFamily="34" charset="0"/>
                <a:cs typeface="Andalus" pitchFamily="18" charset="-78"/>
              </a:rPr>
              <a:t>PDDE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é um cartão de débito para uso no território nacional, no âmbito do Programa Dinheiro Direto na Escola (PDDE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).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719FD481-0BE5-4908-BA61-14711C26DBB5}"/>
              </a:ext>
            </a:extLst>
          </p:cNvPr>
          <p:cNvCxnSpPr>
            <a:stCxn id="18" idx="1"/>
          </p:cNvCxnSpPr>
          <p:nvPr/>
        </p:nvCxnSpPr>
        <p:spPr>
          <a:xfrm flipH="1" flipV="1">
            <a:off x="-22042" y="404664"/>
            <a:ext cx="2263280" cy="4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0803FDEB-229B-4FB7-A771-D081A8F8104C}"/>
              </a:ext>
            </a:extLst>
          </p:cNvPr>
          <p:cNvCxnSpPr/>
          <p:nvPr/>
        </p:nvCxnSpPr>
        <p:spPr>
          <a:xfrm flipV="1">
            <a:off x="6732240" y="404664"/>
            <a:ext cx="2389700" cy="4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218AF02B-6BAF-42F3-BED5-F8E05C5FE576}"/>
              </a:ext>
            </a:extLst>
          </p:cNvPr>
          <p:cNvSpPr/>
          <p:nvPr/>
        </p:nvSpPr>
        <p:spPr>
          <a:xfrm>
            <a:off x="12545" y="69269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01493" y="2204864"/>
            <a:ext cx="7920880" cy="3139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O objetivo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é possibilitar pagamentos de bens, materiais e serviços nos 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estabelecimentos comerciais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, </a:t>
            </a:r>
            <a:r>
              <a:rPr lang="pt-BR" sz="2200" b="1" dirty="0">
                <a:latin typeface="Agency FB" pitchFamily="34" charset="0"/>
                <a:cs typeface="Andalus" pitchFamily="18" charset="-78"/>
              </a:rPr>
              <a:t>por meio de máquina leitora de cartão </a:t>
            </a:r>
            <a:r>
              <a:rPr lang="pt-BR" sz="2200" b="1" dirty="0" smtClean="0">
                <a:latin typeface="Agency FB" pitchFamily="34" charset="0"/>
                <a:cs typeface="Andalus" pitchFamily="18" charset="-78"/>
              </a:rPr>
              <a:t>magnético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, bem como para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realização de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:</a:t>
            </a:r>
          </a:p>
          <a:p>
            <a:pPr algn="just"/>
            <a:endParaRPr lang="pt-BR" sz="2200" dirty="0">
              <a:latin typeface="Agency FB" pitchFamily="34" charset="0"/>
              <a:cs typeface="Andalus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transferências para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contas do Banco do Brasil (conta corrente e poupança);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transferências para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contas de outros bancos (DOC e TED);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emissão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de 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Ordens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de Pagamento, em favor de pessoas que não possuem conta bancária; e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saques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em 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Terminais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de 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Autoatendimento </a:t>
            </a:r>
            <a:r>
              <a:rPr lang="pt-BR" sz="2200" dirty="0">
                <a:latin typeface="Agency FB" pitchFamily="34" charset="0"/>
                <a:cs typeface="Andalus" pitchFamily="18" charset="-78"/>
              </a:rPr>
              <a:t>do Banco do </a:t>
            </a:r>
            <a:r>
              <a:rPr lang="pt-BR" sz="2200" dirty="0" smtClean="0">
                <a:latin typeface="Agency FB" pitchFamily="34" charset="0"/>
                <a:cs typeface="Andalus" pitchFamily="18" charset="-78"/>
              </a:rPr>
              <a:t>Brasil.</a:t>
            </a:r>
            <a:endParaRPr lang="pt-BR" sz="2200" dirty="0">
              <a:latin typeface="Agency FB" pitchFamily="34" charset="0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122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0246931-57C6-4E6D-B3D5-8C9377FF8A02}"/>
              </a:ext>
            </a:extLst>
          </p:cNvPr>
          <p:cNvSpPr/>
          <p:nvPr/>
        </p:nvSpPr>
        <p:spPr>
          <a:xfrm>
            <a:off x="3266178" y="188640"/>
            <a:ext cx="2745982" cy="87062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PÚBLICO ALVO</a:t>
            </a:r>
            <a:endParaRPr lang="pt-BR" sz="105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A782192-BC40-44AE-866F-84E489C2E826}"/>
              </a:ext>
            </a:extLst>
          </p:cNvPr>
          <p:cNvCxnSpPr>
            <a:cxnSpLocks/>
          </p:cNvCxnSpPr>
          <p:nvPr/>
        </p:nvCxnSpPr>
        <p:spPr>
          <a:xfrm>
            <a:off x="5868144" y="496144"/>
            <a:ext cx="32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C3CDF00-D314-4A50-9C60-9F9E2AB2E0B6}"/>
              </a:ext>
            </a:extLst>
          </p:cNvPr>
          <p:cNvCxnSpPr>
            <a:cxnSpLocks/>
          </p:cNvCxnSpPr>
          <p:nvPr/>
        </p:nvCxnSpPr>
        <p:spPr>
          <a:xfrm flipH="1">
            <a:off x="0" y="476672"/>
            <a:ext cx="3203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7F3702E9-14F9-475F-BD10-9C1BB49C30C7}"/>
              </a:ext>
            </a:extLst>
          </p:cNvPr>
          <p:cNvSpPr/>
          <p:nvPr/>
        </p:nvSpPr>
        <p:spPr>
          <a:xfrm>
            <a:off x="2138" y="831001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320B42F-1444-4397-97EA-F764B19E55EF}"/>
              </a:ext>
            </a:extLst>
          </p:cNvPr>
          <p:cNvSpPr/>
          <p:nvPr/>
        </p:nvSpPr>
        <p:spPr>
          <a:xfrm>
            <a:off x="-197768" y="1268760"/>
            <a:ext cx="9125744" cy="4082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5160" marR="0" indent="-28575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b="1" kern="1400" dirty="0" smtClean="0">
                <a:latin typeface="Agency FB" pitchFamily="34" charset="0"/>
              </a:rPr>
              <a:t>Unidades </a:t>
            </a:r>
            <a:r>
              <a:rPr lang="pt-BR" sz="2400" b="1" kern="1400" dirty="0">
                <a:latin typeface="Agency FB" pitchFamily="34" charset="0"/>
              </a:rPr>
              <a:t>Executoras Próprias (</a:t>
            </a:r>
            <a:r>
              <a:rPr lang="pt-BR" sz="2400" b="1" kern="1400" dirty="0" smtClean="0">
                <a:latin typeface="Agency FB" panose="020B0503020202020204" pitchFamily="34" charset="0"/>
              </a:rPr>
              <a:t>UEx) </a:t>
            </a:r>
            <a:r>
              <a:rPr lang="pt-BR" sz="2400" kern="1400" dirty="0" smtClean="0">
                <a:latin typeface="Agency FB" panose="020B0503020202020204" pitchFamily="34" charset="0"/>
              </a:rPr>
              <a:t>representativas das escolas públicas da Educação Básica das redes estaduais, municipais e do Distrito Federal (comumente </a:t>
            </a:r>
            <a:r>
              <a:rPr lang="pt-BR" sz="2400" kern="1400" dirty="0">
                <a:latin typeface="Agency FB" panose="020B0503020202020204" pitchFamily="34" charset="0"/>
              </a:rPr>
              <a:t>denominadas Conselhos Escolares, Caixas Escolares, Associações de Pais e Mestres, Círculos de Pais e </a:t>
            </a:r>
            <a:r>
              <a:rPr lang="pt-BR" sz="2400" kern="1400" dirty="0" smtClean="0">
                <a:latin typeface="Agency FB" panose="020B0503020202020204" pitchFamily="34" charset="0"/>
              </a:rPr>
              <a:t>Mestres, etc).</a:t>
            </a:r>
            <a:endParaRPr lang="pt-BR" sz="2400" kern="1400" dirty="0">
              <a:latin typeface="Agency FB" panose="020B0503020202020204" pitchFamily="34" charset="0"/>
            </a:endParaRPr>
          </a:p>
          <a:p>
            <a:pPr marL="702310" marR="0" indent="-34290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2400" b="1" kern="1400" dirty="0" smtClean="0">
                <a:latin typeface="Agency FB" panose="020B0503020202020204" pitchFamily="34" charset="0"/>
              </a:rPr>
              <a:t>Entidades </a:t>
            </a:r>
            <a:r>
              <a:rPr lang="pt-BR" sz="2400" b="1" kern="1400" dirty="0">
                <a:latin typeface="Agency FB" panose="020B0503020202020204" pitchFamily="34" charset="0"/>
              </a:rPr>
              <a:t>Mantenedoras (EM) </a:t>
            </a:r>
            <a:r>
              <a:rPr lang="pt-BR" sz="2400" kern="1400" dirty="0">
                <a:latin typeface="Agency FB" panose="020B0503020202020204" pitchFamily="34" charset="0"/>
              </a:rPr>
              <a:t>representativas </a:t>
            </a:r>
            <a:r>
              <a:rPr lang="pt-BR" sz="2400" kern="1400" dirty="0" smtClean="0">
                <a:latin typeface="Agency FB" panose="020B0503020202020204" pitchFamily="34" charset="0"/>
              </a:rPr>
              <a:t>das </a:t>
            </a:r>
            <a:r>
              <a:rPr lang="pt-BR" sz="2400" kern="1400" dirty="0">
                <a:latin typeface="Agency FB" panose="020B0503020202020204" pitchFamily="34" charset="0"/>
              </a:rPr>
              <a:t>escolas privadas de </a:t>
            </a:r>
            <a:r>
              <a:rPr lang="pt-BR" sz="2400" kern="1400" dirty="0" smtClean="0">
                <a:latin typeface="Agency FB" panose="020B0503020202020204" pitchFamily="34" charset="0"/>
              </a:rPr>
              <a:t>Educação Especial </a:t>
            </a:r>
            <a:r>
              <a:rPr lang="pt-BR" sz="2400" kern="1400" dirty="0">
                <a:latin typeface="Agency FB" panose="020B0503020202020204" pitchFamily="34" charset="0"/>
              </a:rPr>
              <a:t>(como Associação de Pais e Amigos dos Excepcionais, </a:t>
            </a:r>
            <a:r>
              <a:rPr lang="pt-BR" sz="2400" kern="1400" dirty="0" smtClean="0">
                <a:latin typeface="Agency FB" panose="020B0503020202020204" pitchFamily="34" charset="0"/>
              </a:rPr>
              <a:t>Associações Pestalozzi,</a:t>
            </a:r>
            <a:r>
              <a:rPr lang="pt-BR" sz="2400" kern="1400" dirty="0">
                <a:latin typeface="Agency FB" panose="020B0503020202020204" pitchFamily="34" charset="0"/>
              </a:rPr>
              <a:t> </a:t>
            </a:r>
            <a:r>
              <a:rPr lang="pt-BR" sz="2400" kern="1400" dirty="0" smtClean="0">
                <a:latin typeface="Agency FB" panose="020B0503020202020204" pitchFamily="34" charset="0"/>
              </a:rPr>
              <a:t>etc). </a:t>
            </a:r>
            <a:endParaRPr lang="pt-BR" sz="2400" kern="1400" dirty="0">
              <a:latin typeface="Agency FB" panose="020B050302020202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050" name="Picture 2" descr="https://images.vexels.com/media/users/3/143202/isolated/preview/f5ef6db26d195885b8501b7c70b53a9f-pessoas-multid-o-by-vexels.png">
            <a:extLst>
              <a:ext uri="{FF2B5EF4-FFF2-40B4-BE49-F238E27FC236}">
                <a16:creationId xmlns:a16="http://schemas.microsoft.com/office/drawing/2014/main" id="{B44F8BF5-22D9-4ECF-89CB-34A4C07DE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581128"/>
            <a:ext cx="2150368" cy="215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DA16BC15-8F08-4D93-AE8D-16AE270D41A4}"/>
              </a:ext>
            </a:extLst>
          </p:cNvPr>
          <p:cNvCxnSpPr>
            <a:cxnSpLocks/>
            <a:stCxn id="2050" idx="3"/>
          </p:cNvCxnSpPr>
          <p:nvPr/>
        </p:nvCxnSpPr>
        <p:spPr>
          <a:xfrm>
            <a:off x="5642248" y="5656312"/>
            <a:ext cx="3483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E4A1B3F2-AAA6-4123-8B9B-016C809D9372}"/>
              </a:ext>
            </a:extLst>
          </p:cNvPr>
          <p:cNvCxnSpPr>
            <a:cxnSpLocks/>
            <a:stCxn id="2050" idx="1"/>
          </p:cNvCxnSpPr>
          <p:nvPr/>
        </p:nvCxnSpPr>
        <p:spPr>
          <a:xfrm flipH="1">
            <a:off x="0" y="5656312"/>
            <a:ext cx="3491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87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8C03019-7D0C-4A89-A30A-30834959ABE4}"/>
              </a:ext>
            </a:extLst>
          </p:cNvPr>
          <p:cNvSpPr/>
          <p:nvPr/>
        </p:nvSpPr>
        <p:spPr>
          <a:xfrm>
            <a:off x="-252536" y="1473343"/>
            <a:ext cx="10153128" cy="2757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 </a:t>
            </a:r>
            <a:r>
              <a:rPr lang="pt-BR" sz="2400" b="1" kern="1400" dirty="0">
                <a:latin typeface="Agency FB" pitchFamily="34" charset="0"/>
              </a:rPr>
              <a:t>Mais </a:t>
            </a:r>
            <a:r>
              <a:rPr lang="pt-BR" sz="2400" b="1" kern="1400" dirty="0" smtClean="0">
                <a:latin typeface="Agency FB" panose="020B0503020202020204" pitchFamily="34" charset="0"/>
              </a:rPr>
              <a:t>agilidade </a:t>
            </a:r>
            <a:r>
              <a:rPr lang="pt-BR" sz="2400" kern="1400" dirty="0" smtClean="0">
                <a:latin typeface="Agency FB" panose="020B0503020202020204" pitchFamily="34" charset="0"/>
              </a:rPr>
              <a:t>na realização de pagamentos;</a:t>
            </a: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 smtClean="0">
                <a:latin typeface="Agency FB" panose="020B0503020202020204" pitchFamily="34" charset="0"/>
              </a:rPr>
              <a:t> </a:t>
            </a:r>
            <a:r>
              <a:rPr lang="pt-BR" sz="2400" b="1" kern="1400" dirty="0" smtClean="0">
                <a:latin typeface="Agency FB" panose="020B0503020202020204" pitchFamily="34" charset="0"/>
              </a:rPr>
              <a:t>Mais </a:t>
            </a:r>
            <a:r>
              <a:rPr lang="pt-BR" sz="2400" b="1" kern="1400" dirty="0">
                <a:latin typeface="Agency FB" panose="020B0503020202020204" pitchFamily="34" charset="0"/>
              </a:rPr>
              <a:t>segurança </a:t>
            </a:r>
            <a:r>
              <a:rPr lang="pt-BR" sz="2400" kern="1400" dirty="0">
                <a:latin typeface="Agency FB" panose="020B0503020202020204" pitchFamily="34" charset="0"/>
              </a:rPr>
              <a:t>na realização dos </a:t>
            </a:r>
            <a:r>
              <a:rPr lang="pt-BR" sz="2400" kern="1400" dirty="0" smtClean="0">
                <a:latin typeface="Agency FB" panose="020B0503020202020204" pitchFamily="34" charset="0"/>
              </a:rPr>
              <a:t>pagamentos;</a:t>
            </a:r>
            <a:endParaRPr lang="pt-BR" sz="2400" kern="1400" dirty="0">
              <a:latin typeface="Agency FB" panose="020B0503020202020204" pitchFamily="34" charset="0"/>
            </a:endParaRP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 </a:t>
            </a:r>
            <a:r>
              <a:rPr lang="pt-BR" sz="2400" b="1" kern="1400" dirty="0" smtClean="0">
                <a:latin typeface="Agency FB" panose="020B0503020202020204" pitchFamily="34" charset="0"/>
              </a:rPr>
              <a:t>Mais </a:t>
            </a:r>
            <a:r>
              <a:rPr lang="pt-BR" sz="2400" b="1" kern="1400" dirty="0">
                <a:latin typeface="Agency FB" panose="020B0503020202020204" pitchFamily="34" charset="0"/>
              </a:rPr>
              <a:t>controle </a:t>
            </a:r>
            <a:r>
              <a:rPr lang="pt-BR" sz="2400" kern="1400" dirty="0">
                <a:latin typeface="Agency FB" panose="020B0503020202020204" pitchFamily="34" charset="0"/>
              </a:rPr>
              <a:t>sobre a destinação dada aos </a:t>
            </a:r>
            <a:r>
              <a:rPr lang="pt-BR" sz="2400" kern="1400" dirty="0" smtClean="0">
                <a:latin typeface="Agency FB" panose="020B0503020202020204" pitchFamily="34" charset="0"/>
              </a:rPr>
              <a:t>recursos;</a:t>
            </a:r>
            <a:endParaRPr lang="pt-BR" sz="2400" kern="1400" dirty="0">
              <a:latin typeface="Agency FB" panose="020B0503020202020204" pitchFamily="34" charset="0"/>
            </a:endParaRPr>
          </a:p>
          <a:p>
            <a:pPr marL="694589" marR="0" indent="-34290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t-BR" sz="2400" kern="1400" dirty="0">
                <a:latin typeface="Agency FB" panose="020B0503020202020204" pitchFamily="34" charset="0"/>
              </a:rPr>
              <a:t> </a:t>
            </a:r>
            <a:r>
              <a:rPr lang="pt-BR" sz="2400" b="1" kern="1400" dirty="0">
                <a:latin typeface="Agency FB" panose="020B0503020202020204" pitchFamily="34" charset="0"/>
              </a:rPr>
              <a:t>Mais agilidade </a:t>
            </a:r>
            <a:r>
              <a:rPr lang="pt-BR" sz="2400" kern="1400" dirty="0">
                <a:latin typeface="Agency FB" panose="020B0503020202020204" pitchFamily="34" charset="0"/>
              </a:rPr>
              <a:t>na prestação de </a:t>
            </a:r>
            <a:r>
              <a:rPr lang="pt-BR" sz="2400" kern="1400" dirty="0" smtClean="0">
                <a:latin typeface="Agency FB" panose="020B0503020202020204" pitchFamily="34" charset="0"/>
              </a:rPr>
              <a:t>contas.</a:t>
            </a:r>
            <a:endParaRPr lang="pt-BR" sz="2400" kern="1400" dirty="0">
              <a:latin typeface="Agency FB" panose="020B050302020202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E1355DA-58FC-4850-926E-E719561C9244}"/>
              </a:ext>
            </a:extLst>
          </p:cNvPr>
          <p:cNvSpPr/>
          <p:nvPr/>
        </p:nvSpPr>
        <p:spPr>
          <a:xfrm>
            <a:off x="-36512" y="179853"/>
            <a:ext cx="9145016" cy="1264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VANTAGENS DA UTILIZAÇÃO </a:t>
            </a: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DO </a:t>
            </a: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CARTÃO PDDE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3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3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C06F85B9-7D3D-4C6D-A394-5CC5600BB585}"/>
              </a:ext>
            </a:extLst>
          </p:cNvPr>
          <p:cNvCxnSpPr/>
          <p:nvPr/>
        </p:nvCxnSpPr>
        <p:spPr>
          <a:xfrm flipH="1">
            <a:off x="0" y="548680"/>
            <a:ext cx="395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06E64BA-92F5-4553-A867-06EF1361B634}"/>
              </a:ext>
            </a:extLst>
          </p:cNvPr>
          <p:cNvCxnSpPr/>
          <p:nvPr/>
        </p:nvCxnSpPr>
        <p:spPr>
          <a:xfrm>
            <a:off x="8748464" y="548680"/>
            <a:ext cx="395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FEA885DC-DE9D-4926-A48A-3C4863E3A8FA}"/>
              </a:ext>
            </a:extLst>
          </p:cNvPr>
          <p:cNvSpPr/>
          <p:nvPr/>
        </p:nvSpPr>
        <p:spPr>
          <a:xfrm>
            <a:off x="0" y="908720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3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933056"/>
            <a:ext cx="4320480" cy="255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33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0246931-57C6-4E6D-B3D5-8C9377FF8A02}"/>
              </a:ext>
            </a:extLst>
          </p:cNvPr>
          <p:cNvSpPr/>
          <p:nvPr/>
        </p:nvSpPr>
        <p:spPr>
          <a:xfrm>
            <a:off x="2267744" y="188640"/>
            <a:ext cx="4968552" cy="87062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CRITÉRIOS DE PRIORIZAÇÃO</a:t>
            </a:r>
            <a:endParaRPr lang="pt-BR" sz="105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A782192-BC40-44AE-866F-84E489C2E826}"/>
              </a:ext>
            </a:extLst>
          </p:cNvPr>
          <p:cNvCxnSpPr>
            <a:cxnSpLocks/>
          </p:cNvCxnSpPr>
          <p:nvPr/>
        </p:nvCxnSpPr>
        <p:spPr>
          <a:xfrm>
            <a:off x="7164288" y="496144"/>
            <a:ext cx="1961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C3CDF00-D314-4A50-9C60-9F9E2AB2E0B6}"/>
              </a:ext>
            </a:extLst>
          </p:cNvPr>
          <p:cNvCxnSpPr>
            <a:cxnSpLocks/>
          </p:cNvCxnSpPr>
          <p:nvPr/>
        </p:nvCxnSpPr>
        <p:spPr>
          <a:xfrm flipH="1">
            <a:off x="0" y="476672"/>
            <a:ext cx="2267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:a16="http://schemas.microsoft.com/office/drawing/2014/main" id="{7F3702E9-14F9-475F-BD10-9C1BB49C30C7}"/>
              </a:ext>
            </a:extLst>
          </p:cNvPr>
          <p:cNvSpPr/>
          <p:nvPr/>
        </p:nvSpPr>
        <p:spPr>
          <a:xfrm>
            <a:off x="2138" y="831001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F320B42F-1444-4397-97EA-F764B19E55EF}"/>
              </a:ext>
            </a:extLst>
          </p:cNvPr>
          <p:cNvSpPr/>
          <p:nvPr/>
        </p:nvSpPr>
        <p:spPr>
          <a:xfrm>
            <a:off x="-197768" y="1268760"/>
            <a:ext cx="9125744" cy="348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pic>
        <p:nvPicPr>
          <p:cNvPr id="2050" name="Picture 2" descr="https://images.vexels.com/media/users/3/143202/isolated/preview/f5ef6db26d195885b8501b7c70b53a9f-pessoas-multid-o-by-vexels.png">
            <a:extLst>
              <a:ext uri="{FF2B5EF4-FFF2-40B4-BE49-F238E27FC236}">
                <a16:creationId xmlns:a16="http://schemas.microsoft.com/office/drawing/2014/main" id="{B44F8BF5-22D9-4ECF-89CB-34A4C07DE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581128"/>
            <a:ext cx="2150368" cy="2150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DA16BC15-8F08-4D93-AE8D-16AE270D41A4}"/>
              </a:ext>
            </a:extLst>
          </p:cNvPr>
          <p:cNvCxnSpPr>
            <a:cxnSpLocks/>
            <a:stCxn id="2050" idx="3"/>
          </p:cNvCxnSpPr>
          <p:nvPr/>
        </p:nvCxnSpPr>
        <p:spPr>
          <a:xfrm>
            <a:off x="5642248" y="5656312"/>
            <a:ext cx="3483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E4A1B3F2-AAA6-4123-8B9B-016C809D9372}"/>
              </a:ext>
            </a:extLst>
          </p:cNvPr>
          <p:cNvCxnSpPr>
            <a:cxnSpLocks/>
            <a:stCxn id="2050" idx="1"/>
          </p:cNvCxnSpPr>
          <p:nvPr/>
        </p:nvCxnSpPr>
        <p:spPr>
          <a:xfrm flipH="1">
            <a:off x="0" y="5656312"/>
            <a:ext cx="3491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138" y="1268760"/>
            <a:ext cx="9034358" cy="3586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25487" indent="-457200">
              <a:spcBef>
                <a:spcPct val="20000"/>
              </a:spcBef>
              <a:buClr>
                <a:schemeClr val="tx1"/>
              </a:buClr>
              <a:buSzPct val="65000"/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gency FB" panose="020B0503020202020204" pitchFamily="34" charset="0"/>
              </a:rPr>
              <a:t>2017: </a:t>
            </a:r>
            <a:r>
              <a:rPr lang="pt-BR" sz="2400" dirty="0" smtClean="0">
                <a:latin typeface="Agency FB" panose="020B0503020202020204" pitchFamily="34" charset="0"/>
              </a:rPr>
              <a:t>Projeto piloto com as </a:t>
            </a:r>
            <a:r>
              <a:rPr lang="pt-BR" sz="2400" b="1" dirty="0" smtClean="0">
                <a:latin typeface="Agency FB" panose="020B0503020202020204" pitchFamily="34" charset="0"/>
              </a:rPr>
              <a:t>UEx</a:t>
            </a:r>
            <a:r>
              <a:rPr lang="pt-BR" sz="2400" dirty="0" smtClean="0">
                <a:latin typeface="Agency FB" panose="020B0503020202020204" pitchFamily="34" charset="0"/>
              </a:rPr>
              <a:t> do Distrito Federal, Espírito Santo, Ceará e Goiás.</a:t>
            </a:r>
          </a:p>
          <a:p>
            <a:pPr marL="725487" indent="-457200">
              <a:spcBef>
                <a:spcPct val="20000"/>
              </a:spcBef>
              <a:buClr>
                <a:schemeClr val="tx1"/>
              </a:buClr>
              <a:buSzPct val="65000"/>
              <a:buFont typeface="Arial" panose="020B0604020202020204" pitchFamily="34" charset="0"/>
              <a:buChar char="•"/>
            </a:pPr>
            <a:r>
              <a:rPr lang="pt-BR" sz="2400" b="1" dirty="0" smtClean="0">
                <a:latin typeface="Agency FB" panose="020B0503020202020204" pitchFamily="34" charset="0"/>
              </a:rPr>
              <a:t>2018: </a:t>
            </a:r>
            <a:r>
              <a:rPr lang="pt-BR" sz="2400" dirty="0" smtClean="0">
                <a:latin typeface="Agency FB" panose="020B0503020202020204" pitchFamily="34" charset="0"/>
              </a:rPr>
              <a:t>Expansão em todo território nacional para as </a:t>
            </a:r>
            <a:r>
              <a:rPr lang="pt-BR" sz="2400" b="1" dirty="0" smtClean="0">
                <a:latin typeface="Agency FB" panose="020B0503020202020204" pitchFamily="34" charset="0"/>
              </a:rPr>
              <a:t>UEx</a:t>
            </a:r>
            <a:r>
              <a:rPr lang="pt-BR" sz="2400" dirty="0" smtClean="0">
                <a:latin typeface="Agency FB" panose="020B0503020202020204" pitchFamily="34" charset="0"/>
              </a:rPr>
              <a:t>: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</a:pPr>
            <a:r>
              <a:rPr lang="pt-BR" sz="2400" dirty="0" smtClean="0">
                <a:latin typeface="Agency FB" panose="020B0503020202020204" pitchFamily="34" charset="0"/>
              </a:rPr>
              <a:t>a) de escolas urbanas;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</a:pPr>
            <a:r>
              <a:rPr lang="pt-BR" sz="2400" dirty="0" smtClean="0">
                <a:latin typeface="Agency FB" panose="020B0503020202020204" pitchFamily="34" charset="0"/>
              </a:rPr>
              <a:t>b) com cadastro atualizado;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</a:pPr>
            <a:r>
              <a:rPr lang="pt-BR" sz="2400" dirty="0" smtClean="0">
                <a:latin typeface="Agency FB" panose="020B0503020202020204" pitchFamily="34" charset="0"/>
              </a:rPr>
              <a:t>c) que </a:t>
            </a:r>
            <a:r>
              <a:rPr lang="pt-BR" sz="2400" b="1" dirty="0" smtClean="0">
                <a:latin typeface="Agency FB" panose="020B0503020202020204" pitchFamily="34" charset="0"/>
              </a:rPr>
              <a:t>não</a:t>
            </a:r>
            <a:r>
              <a:rPr lang="pt-BR" sz="2400" dirty="0" smtClean="0">
                <a:latin typeface="Agency FB" panose="020B0503020202020204" pitchFamily="34" charset="0"/>
              </a:rPr>
              <a:t> sejam consórcios; 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</a:pPr>
            <a:r>
              <a:rPr lang="pt-BR" sz="2400" dirty="0" smtClean="0">
                <a:latin typeface="Agency FB" panose="020B0503020202020204" pitchFamily="34" charset="0"/>
              </a:rPr>
              <a:t>d) cujos dirigentes não expirem mandatos até 31/07;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</a:pPr>
            <a:r>
              <a:rPr lang="pt-BR" sz="2400" dirty="0" smtClean="0">
                <a:latin typeface="Agency FB" panose="020B0503020202020204" pitchFamily="34" charset="0"/>
              </a:rPr>
              <a:t>d) regulares com prestações de contas.</a:t>
            </a:r>
          </a:p>
          <a:p>
            <a:pPr marL="2097087" lvl="3" indent="-457200">
              <a:spcBef>
                <a:spcPct val="20000"/>
              </a:spcBef>
              <a:buClr>
                <a:schemeClr val="tx1"/>
              </a:buClr>
              <a:buSzPct val="65000"/>
              <a:buFont typeface="Arial" panose="020B0604020202020204" pitchFamily="34" charset="0"/>
              <a:buChar char="•"/>
            </a:pPr>
            <a:endParaRPr lang="pt-BR" sz="2400" dirty="0" smtClean="0">
              <a:latin typeface="Agency FB" panose="020B0503020202020204" pitchFamily="34" charset="0"/>
            </a:endParaRPr>
          </a:p>
          <a:p>
            <a:pPr marL="725487" indent="-457200">
              <a:spcBef>
                <a:spcPct val="20000"/>
              </a:spcBef>
              <a:buClr>
                <a:schemeClr val="tx1"/>
              </a:buClr>
              <a:buSzPct val="65000"/>
              <a:buFont typeface="Arial" panose="020B0604020202020204" pitchFamily="34" charset="0"/>
              <a:buChar char="•"/>
            </a:pPr>
            <a:endParaRPr lang="pt-BR" sz="2400" b="1" dirty="0" smtClean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9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6A15658-1D23-468A-8246-0762761548FA}"/>
              </a:ext>
            </a:extLst>
          </p:cNvPr>
          <p:cNvSpPr/>
          <p:nvPr/>
        </p:nvSpPr>
        <p:spPr>
          <a:xfrm>
            <a:off x="-900608" y="0"/>
            <a:ext cx="11052720" cy="1456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RESPONSABILIDADE </a:t>
            </a: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PELA EMISSÃO DO </a:t>
            </a:r>
          </a:p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CARTÃO </a:t>
            </a: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PDDE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5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5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D6B6D4B-F0F7-4B92-96A4-CD2365DA4F10}"/>
              </a:ext>
            </a:extLst>
          </p:cNvPr>
          <p:cNvSpPr/>
          <p:nvPr/>
        </p:nvSpPr>
        <p:spPr>
          <a:xfrm>
            <a:off x="0" y="1412776"/>
            <a:ext cx="9036496" cy="2366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0" indent="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</a:pPr>
            <a:r>
              <a:rPr lang="pt-BR" sz="2400" kern="1400" dirty="0">
                <a:latin typeface="Agency FB" pitchFamily="34" charset="0"/>
              </a:rPr>
              <a:t>Os processos de </a:t>
            </a:r>
            <a:r>
              <a:rPr lang="pt-BR" sz="2400" b="1" kern="1400" dirty="0">
                <a:latin typeface="Agency FB" pitchFamily="34" charset="0"/>
              </a:rPr>
              <a:t>abertura da </a:t>
            </a:r>
            <a:r>
              <a:rPr lang="pt-BR" sz="2400" b="1" kern="1400" dirty="0" smtClean="0">
                <a:latin typeface="Agency FB" pitchFamily="34" charset="0"/>
              </a:rPr>
              <a:t>conta</a:t>
            </a:r>
            <a:r>
              <a:rPr lang="pt-BR" sz="2400" kern="1400" dirty="0" smtClean="0">
                <a:latin typeface="Agency FB" pitchFamily="34" charset="0"/>
              </a:rPr>
              <a:t>, </a:t>
            </a:r>
            <a:r>
              <a:rPr lang="pt-BR" sz="2400" b="1" kern="1400" dirty="0">
                <a:latin typeface="Agency FB" pitchFamily="34" charset="0"/>
              </a:rPr>
              <a:t>cadastramento do </a:t>
            </a:r>
            <a:r>
              <a:rPr lang="pt-BR" sz="2400" b="1" kern="1400" dirty="0" smtClean="0">
                <a:latin typeface="Agency FB" pitchFamily="34" charset="0"/>
              </a:rPr>
              <a:t>portador </a:t>
            </a:r>
            <a:r>
              <a:rPr lang="pt-BR" sz="2400" b="1" kern="1400" dirty="0">
                <a:latin typeface="Agency FB" pitchFamily="34" charset="0"/>
              </a:rPr>
              <a:t>do </a:t>
            </a:r>
            <a:r>
              <a:rPr lang="pt-BR" sz="2400" b="1" kern="1400" dirty="0" smtClean="0">
                <a:latin typeface="Agency FB" pitchFamily="34" charset="0"/>
              </a:rPr>
              <a:t>Cartão </a:t>
            </a:r>
            <a:r>
              <a:rPr lang="pt-BR" sz="2400" b="1" kern="1400" dirty="0">
                <a:latin typeface="Agency FB" pitchFamily="34" charset="0"/>
              </a:rPr>
              <a:t>PDDE</a:t>
            </a:r>
            <a:r>
              <a:rPr lang="pt-BR" sz="2400" kern="1400" dirty="0">
                <a:latin typeface="Agency FB" pitchFamily="34" charset="0"/>
              </a:rPr>
              <a:t> </a:t>
            </a:r>
            <a:r>
              <a:rPr lang="pt-BR" sz="2400" kern="1400" dirty="0" smtClean="0">
                <a:latin typeface="Agency FB" pitchFamily="34" charset="0"/>
              </a:rPr>
              <a:t>e o </a:t>
            </a:r>
            <a:r>
              <a:rPr lang="pt-BR" sz="2400" b="1" kern="1400" dirty="0">
                <a:latin typeface="Agency FB" pitchFamily="34" charset="0"/>
              </a:rPr>
              <a:t>pedido do plástico </a:t>
            </a:r>
            <a:r>
              <a:rPr lang="pt-BR" sz="2400" kern="1400" dirty="0">
                <a:latin typeface="Agency FB" pitchFamily="34" charset="0"/>
              </a:rPr>
              <a:t>serão feitos, </a:t>
            </a:r>
            <a:r>
              <a:rPr lang="pt-BR" sz="2400" u="sng" kern="1400" dirty="0">
                <a:latin typeface="Agency FB" pitchFamily="34" charset="0"/>
              </a:rPr>
              <a:t>exclusivamente</a:t>
            </a:r>
            <a:r>
              <a:rPr lang="pt-BR" sz="2400" kern="1400" dirty="0">
                <a:latin typeface="Agency FB" pitchFamily="34" charset="0"/>
              </a:rPr>
              <a:t>, pelo Banco do Brasil, por meio de arquivo eletrônico, remetido diretamente </a:t>
            </a:r>
            <a:r>
              <a:rPr lang="pt-BR" sz="2400" kern="1400" dirty="0" smtClean="0">
                <a:latin typeface="Agency FB" pitchFamily="34" charset="0"/>
              </a:rPr>
              <a:t>pelo FNDE</a:t>
            </a:r>
            <a:r>
              <a:rPr lang="pt-BR" sz="2400" kern="1400" dirty="0">
                <a:latin typeface="Agency FB" pitchFamily="34" charset="0"/>
              </a:rPr>
              <a:t>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2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2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71BCF611-8432-48DE-884F-5C96A82F02F3}"/>
              </a:ext>
            </a:extLst>
          </p:cNvPr>
          <p:cNvSpPr/>
          <p:nvPr/>
        </p:nvSpPr>
        <p:spPr>
          <a:xfrm>
            <a:off x="400713" y="3261473"/>
            <a:ext cx="8707791" cy="637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</a:rPr>
              <a:t>ESTRUTURA DE CADASTRAMENTO</a:t>
            </a:r>
            <a:endParaRPr lang="pt-BR" sz="105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+mj-lt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C31CF3B-54DC-4864-B676-E3F1E28364DA}"/>
              </a:ext>
            </a:extLst>
          </p:cNvPr>
          <p:cNvSpPr/>
          <p:nvPr/>
        </p:nvSpPr>
        <p:spPr>
          <a:xfrm>
            <a:off x="-19325" y="4149080"/>
            <a:ext cx="9144000" cy="2623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0" marR="0" indent="0" algn="just">
              <a:lnSpc>
                <a:spcPct val="119000"/>
              </a:lnSpc>
              <a:spcBef>
                <a:spcPts val="480"/>
              </a:spcBef>
              <a:spcAft>
                <a:spcPts val="600"/>
              </a:spcAft>
            </a:pPr>
            <a:r>
              <a:rPr lang="pt-BR" sz="2400" kern="1400" dirty="0">
                <a:latin typeface="Agency FB" panose="020B0503020202020204" pitchFamily="34" charset="0"/>
              </a:rPr>
              <a:t>O </a:t>
            </a:r>
            <a:r>
              <a:rPr lang="pt-BR" sz="2400" kern="1400" dirty="0" smtClean="0">
                <a:latin typeface="Agency FB" panose="020B0503020202020204" pitchFamily="34" charset="0"/>
              </a:rPr>
              <a:t>Cartão </a:t>
            </a:r>
            <a:r>
              <a:rPr lang="pt-BR" sz="2400" kern="1400" dirty="0">
                <a:latin typeface="Agency FB" panose="020B0503020202020204" pitchFamily="34" charset="0"/>
              </a:rPr>
              <a:t>PDDE estará </a:t>
            </a:r>
            <a:r>
              <a:rPr lang="pt-BR" sz="2400" b="1" kern="1400" dirty="0">
                <a:latin typeface="Agency FB" panose="020B0503020202020204" pitchFamily="34" charset="0"/>
              </a:rPr>
              <a:t>vinculado ao CNPJ</a:t>
            </a:r>
            <a:r>
              <a:rPr lang="pt-BR" sz="2400" kern="1400" dirty="0">
                <a:latin typeface="Agency FB" panose="020B0503020202020204" pitchFamily="34" charset="0"/>
              </a:rPr>
              <a:t> da </a:t>
            </a:r>
            <a:r>
              <a:rPr lang="pt-BR" sz="2400" b="1" kern="1400" dirty="0" smtClean="0">
                <a:latin typeface="Agency FB" panose="020B0503020202020204" pitchFamily="34" charset="0"/>
              </a:rPr>
              <a:t>UEx</a:t>
            </a:r>
            <a:r>
              <a:rPr lang="pt-BR" sz="2400" kern="1400" dirty="0" smtClean="0">
                <a:latin typeface="Agency FB" panose="020B0503020202020204" pitchFamily="34" charset="0"/>
              </a:rPr>
              <a:t> </a:t>
            </a:r>
            <a:r>
              <a:rPr lang="pt-BR" sz="2400" kern="1400" dirty="0">
                <a:latin typeface="Agency FB" panose="020B0503020202020204" pitchFamily="34" charset="0"/>
              </a:rPr>
              <a:t>ou da </a:t>
            </a:r>
            <a:r>
              <a:rPr lang="pt-BR" sz="2400" b="1" kern="1400" dirty="0" smtClean="0">
                <a:latin typeface="Agency FB" panose="020B0503020202020204" pitchFamily="34" charset="0"/>
              </a:rPr>
              <a:t>EM</a:t>
            </a:r>
            <a:r>
              <a:rPr lang="pt-BR" sz="2400" kern="1400" dirty="0" smtClean="0">
                <a:latin typeface="Agency FB" panose="020B0503020202020204" pitchFamily="34" charset="0"/>
              </a:rPr>
              <a:t>. </a:t>
            </a:r>
            <a:r>
              <a:rPr lang="pt-BR" sz="2400" b="1" kern="1400" dirty="0">
                <a:latin typeface="Agency FB" panose="020B0503020202020204" pitchFamily="34" charset="0"/>
              </a:rPr>
              <a:t>Além do Cartão PDDE</a:t>
            </a:r>
            <a:r>
              <a:rPr lang="pt-BR" sz="2400" kern="1400" dirty="0">
                <a:latin typeface="Agency FB" panose="020B0503020202020204" pitchFamily="34" charset="0"/>
              </a:rPr>
              <a:t>, de acordo </a:t>
            </a:r>
            <a:r>
              <a:rPr lang="pt-BR" sz="2400" kern="1400" dirty="0" smtClean="0">
                <a:latin typeface="Agency FB" panose="020B0503020202020204" pitchFamily="34" charset="0"/>
              </a:rPr>
              <a:t>com definição </a:t>
            </a:r>
            <a:r>
              <a:rPr lang="pt-BR" sz="2400" kern="1400" dirty="0">
                <a:latin typeface="Agency FB" panose="020B0503020202020204" pitchFamily="34" charset="0"/>
              </a:rPr>
              <a:t>do FNDE, cada </a:t>
            </a:r>
            <a:r>
              <a:rPr lang="pt-BR" sz="2400" b="1" kern="1400" dirty="0">
                <a:latin typeface="Agency FB" panose="020B0503020202020204" pitchFamily="34" charset="0"/>
              </a:rPr>
              <a:t>UEx</a:t>
            </a:r>
            <a:r>
              <a:rPr lang="pt-BR" sz="2400" kern="1400" dirty="0">
                <a:latin typeface="Agency FB" panose="020B0503020202020204" pitchFamily="34" charset="0"/>
              </a:rPr>
              <a:t> </a:t>
            </a:r>
            <a:r>
              <a:rPr lang="pt-BR" sz="2400" u="sng" kern="1400" dirty="0">
                <a:latin typeface="Agency FB" panose="020B0503020202020204" pitchFamily="34" charset="0"/>
              </a:rPr>
              <a:t>poderá</a:t>
            </a:r>
            <a:r>
              <a:rPr lang="pt-BR" sz="2400" kern="1400" dirty="0">
                <a:latin typeface="Agency FB" panose="020B0503020202020204" pitchFamily="34" charset="0"/>
              </a:rPr>
              <a:t> receber </a:t>
            </a:r>
            <a:r>
              <a:rPr lang="pt-BR" sz="2400" b="1" kern="1400" dirty="0">
                <a:latin typeface="Agency FB" panose="020B0503020202020204" pitchFamily="34" charset="0"/>
              </a:rPr>
              <a:t>outros três cartões</a:t>
            </a:r>
            <a:r>
              <a:rPr lang="pt-BR" sz="2400" kern="1400" dirty="0">
                <a:latin typeface="Agency FB" panose="020B0503020202020204" pitchFamily="34" charset="0"/>
              </a:rPr>
              <a:t> para movimentar valores das Ações </a:t>
            </a:r>
            <a:r>
              <a:rPr lang="pt-BR" sz="2400" kern="1400" dirty="0" smtClean="0">
                <a:latin typeface="Agency FB" panose="020B0503020202020204" pitchFamily="34" charset="0"/>
              </a:rPr>
              <a:t>Agregadas, </a:t>
            </a:r>
            <a:r>
              <a:rPr lang="pt-BR" sz="2400" kern="1400" dirty="0">
                <a:latin typeface="Agency FB" panose="020B0503020202020204" pitchFamily="34" charset="0"/>
              </a:rPr>
              <a:t>vinculadas às contas </a:t>
            </a:r>
            <a:r>
              <a:rPr lang="pt-BR" sz="2400" b="1" kern="1400" dirty="0">
                <a:latin typeface="Agency FB" panose="020B0503020202020204" pitchFamily="34" charset="0"/>
              </a:rPr>
              <a:t>“PDDE Integral”</a:t>
            </a:r>
            <a:r>
              <a:rPr lang="pt-BR" sz="2400" kern="1400" dirty="0">
                <a:latin typeface="Agency FB" panose="020B0503020202020204" pitchFamily="34" charset="0"/>
              </a:rPr>
              <a:t>, </a:t>
            </a:r>
            <a:r>
              <a:rPr lang="pt-BR" sz="2400" b="1" kern="1400" dirty="0">
                <a:latin typeface="Agency FB" panose="020B0503020202020204" pitchFamily="34" charset="0"/>
              </a:rPr>
              <a:t>“PDDE Estrutura” </a:t>
            </a:r>
            <a:r>
              <a:rPr lang="pt-BR" sz="2400" kern="1400" dirty="0">
                <a:latin typeface="Agency FB" panose="020B0503020202020204" pitchFamily="34" charset="0"/>
              </a:rPr>
              <a:t>e </a:t>
            </a:r>
            <a:r>
              <a:rPr lang="pt-BR" sz="2400" b="1" kern="1400" dirty="0">
                <a:latin typeface="Agency FB" panose="020B0503020202020204" pitchFamily="34" charset="0"/>
              </a:rPr>
              <a:t>“PDDE Qualidade”.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4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4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388A518-D4E0-4ED6-8B62-F3877848DBF8}"/>
              </a:ext>
            </a:extLst>
          </p:cNvPr>
          <p:cNvCxnSpPr/>
          <p:nvPr/>
        </p:nvCxnSpPr>
        <p:spPr>
          <a:xfrm>
            <a:off x="7668344" y="3605832"/>
            <a:ext cx="1475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ângulo 15">
            <a:extLst>
              <a:ext uri="{FF2B5EF4-FFF2-40B4-BE49-F238E27FC236}">
                <a16:creationId xmlns:a16="http://schemas.microsoft.com/office/drawing/2014/main" id="{09A6E019-4BD6-41F4-9D3D-C126405F21CB}"/>
              </a:ext>
            </a:extLst>
          </p:cNvPr>
          <p:cNvSpPr/>
          <p:nvPr/>
        </p:nvSpPr>
        <p:spPr>
          <a:xfrm>
            <a:off x="0" y="1196752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B3C343CF-2AD1-4A82-9DD6-D40E684F5134}"/>
              </a:ext>
            </a:extLst>
          </p:cNvPr>
          <p:cNvSpPr/>
          <p:nvPr/>
        </p:nvSpPr>
        <p:spPr>
          <a:xfrm>
            <a:off x="0" y="3933056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DDE050EE-23F3-4E56-AB61-A3D3D9D16F13}"/>
              </a:ext>
            </a:extLst>
          </p:cNvPr>
          <p:cNvCxnSpPr/>
          <p:nvPr/>
        </p:nvCxnSpPr>
        <p:spPr>
          <a:xfrm>
            <a:off x="6084168" y="692696"/>
            <a:ext cx="3059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2A92FCB4-AA53-49AB-AED7-DDA6BB7AAF94}"/>
              </a:ext>
            </a:extLst>
          </p:cNvPr>
          <p:cNvCxnSpPr/>
          <p:nvPr/>
        </p:nvCxnSpPr>
        <p:spPr>
          <a:xfrm flipH="1">
            <a:off x="0" y="692696"/>
            <a:ext cx="3131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m 24">
            <a:extLst>
              <a:ext uri="{FF2B5EF4-FFF2-40B4-BE49-F238E27FC236}">
                <a16:creationId xmlns:a16="http://schemas.microsoft.com/office/drawing/2014/main" id="{97B4E95B-7669-483E-8B0A-9628242205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736" y="5928664"/>
            <a:ext cx="776141" cy="776141"/>
          </a:xfrm>
          <a:prstGeom prst="rect">
            <a:avLst/>
          </a:prstGeom>
        </p:spPr>
      </p:pic>
      <p:pic>
        <p:nvPicPr>
          <p:cNvPr id="20" name="Picture 16" descr="C:\Users\06412383123\Downloads\encontro-regional-oeste-programa-formao-pela-escola-04-10-63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112" y="2714596"/>
            <a:ext cx="1080120" cy="67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to 2"/>
          <p:cNvCxnSpPr/>
          <p:nvPr/>
        </p:nvCxnSpPr>
        <p:spPr>
          <a:xfrm>
            <a:off x="-19325" y="3605832"/>
            <a:ext cx="1835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2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81C7731-804B-4A42-8E44-136AC963F208}"/>
              </a:ext>
            </a:extLst>
          </p:cNvPr>
          <p:cNvSpPr/>
          <p:nvPr/>
        </p:nvSpPr>
        <p:spPr>
          <a:xfrm>
            <a:off x="2232248" y="0"/>
            <a:ext cx="4572000" cy="8614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PERMISSÕES </a:t>
            </a:r>
            <a:endParaRPr lang="pt-BR" sz="3200" b="1" kern="1400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497A7E6-CFF6-4A27-A937-8628CFE2E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39522"/>
              </p:ext>
            </p:extLst>
          </p:nvPr>
        </p:nvGraphicFramePr>
        <p:xfrm>
          <a:off x="2231274" y="834064"/>
          <a:ext cx="4788025" cy="2727020"/>
        </p:xfrm>
        <a:graphic>
          <a:graphicData uri="http://schemas.openxmlformats.org/drawingml/2006/table">
            <a:tbl>
              <a:tblPr/>
              <a:tblGrid>
                <a:gridCol w="3074363">
                  <a:extLst>
                    <a:ext uri="{9D8B030D-6E8A-4147-A177-3AD203B41FA5}">
                      <a16:colId xmlns:a16="http://schemas.microsoft.com/office/drawing/2014/main" val="4207345843"/>
                    </a:ext>
                  </a:extLst>
                </a:gridCol>
                <a:gridCol w="856831">
                  <a:extLst>
                    <a:ext uri="{9D8B030D-6E8A-4147-A177-3AD203B41FA5}">
                      <a16:colId xmlns:a16="http://schemas.microsoft.com/office/drawing/2014/main" val="1055251823"/>
                    </a:ext>
                  </a:extLst>
                </a:gridCol>
                <a:gridCol w="856831">
                  <a:extLst>
                    <a:ext uri="{9D8B030D-6E8A-4147-A177-3AD203B41FA5}">
                      <a16:colId xmlns:a16="http://schemas.microsoft.com/office/drawing/2014/main" val="4254438685"/>
                    </a:ext>
                  </a:extLst>
                </a:gridCol>
              </a:tblGrid>
              <a:tr h="43302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5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</a:t>
                      </a:r>
                      <a:r>
                        <a:rPr lang="pt-BR" sz="1500" kern="1400" dirty="0" smtClean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Saques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t-BR" sz="1600" b="1" i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endParaRPr lang="pt-BR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407393"/>
                  </a:ext>
                </a:extLst>
              </a:tr>
              <a:tr h="540083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 smtClean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na função débito </a:t>
                      </a:r>
                      <a:endParaRPr lang="pt-BR" sz="15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pt-BR" sz="1600" b="1" i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pt-BR" sz="1600" b="1" kern="140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450600"/>
                  </a:ext>
                </a:extLst>
              </a:tr>
              <a:tr h="528724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 smtClean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parceladas </a:t>
                      </a:r>
                      <a:endParaRPr lang="pt-BR" sz="15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elvetica Neue"/>
                        </a:rPr>
                        <a:t>X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70714"/>
                  </a:ext>
                </a:extLst>
              </a:tr>
              <a:tr h="528724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 smtClean="0">
                          <a:ln>
                            <a:noFill/>
                          </a:ln>
                          <a:solidFill>
                            <a:srgbClr val="5F6062"/>
                          </a:solidFill>
                          <a:effectLst/>
                          <a:latin typeface="Agency FB" panose="020B0503020202020204" pitchFamily="34" charset="0"/>
                        </a:rPr>
                        <a:t> Compras no exterior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kern="14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elvetica Neue"/>
                        </a:rPr>
                        <a:t>X</a:t>
                      </a: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64488"/>
                  </a:ext>
                </a:extLst>
              </a:tr>
              <a:tr h="528724">
                <a:tc>
                  <a:txBody>
                    <a:bodyPr/>
                    <a:lstStyle/>
                    <a:p>
                      <a:pPr marR="480682" indent="0" algn="l" rtl="0">
                        <a:lnSpc>
                          <a:spcPct val="155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tabLst>
                          <a:tab pos="19202" algn="l"/>
                        </a:tabLst>
                      </a:pPr>
                      <a:r>
                        <a:rPr lang="pt-BR" sz="1500" kern="1400" dirty="0" smtClean="0">
                          <a:ln>
                            <a:noFill/>
                          </a:ln>
                          <a:solidFill>
                            <a:srgbClr val="696969"/>
                          </a:solidFill>
                          <a:effectLst/>
                          <a:latin typeface="Agency FB" panose="020B0503020202020204" pitchFamily="34" charset="0"/>
                        </a:rPr>
                        <a:t>Transferência eletrônica</a:t>
                      </a:r>
                      <a:endParaRPr lang="pt-BR" sz="1500" kern="1400" dirty="0">
                        <a:ln>
                          <a:noFill/>
                        </a:ln>
                        <a:solidFill>
                          <a:srgbClr val="696969"/>
                        </a:solidFill>
                        <a:effectLst/>
                        <a:latin typeface="Agency FB" panose="020B0503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000" b="1" i="1" kern="140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Wingdings" panose="05000000000000000000" pitchFamily="2" charset="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i="1" kern="140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Wingdings" panose="05000000000000000000" pitchFamily="2" charset="2"/>
                        </a:rPr>
                        <a:t>ü</a:t>
                      </a:r>
                      <a:r>
                        <a:rPr lang="pt-BR" sz="1000" b="1" kern="140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pt-BR" sz="1000" kern="14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3444"/>
                  </a:ext>
                </a:extLst>
              </a:tr>
            </a:tbl>
          </a:graphicData>
        </a:graphic>
      </p:graphicFrame>
      <p:sp>
        <p:nvSpPr>
          <p:cNvPr id="6" name="Control 1">
            <a:extLst>
              <a:ext uri="{FF2B5EF4-FFF2-40B4-BE49-F238E27FC236}">
                <a16:creationId xmlns:a16="http://schemas.microsoft.com/office/drawing/2014/main" id="{8F4CB626-BF8D-46CC-8CAF-0F2019E83B1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3860896" y="7236893"/>
            <a:ext cx="4103687" cy="138588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C35D79E-EE75-4104-BF7D-7AD9160BA9AE}"/>
              </a:ext>
            </a:extLst>
          </p:cNvPr>
          <p:cNvCxnSpPr/>
          <p:nvPr/>
        </p:nvCxnSpPr>
        <p:spPr>
          <a:xfrm>
            <a:off x="5652120" y="331346"/>
            <a:ext cx="3491880" cy="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 flipV="1">
            <a:off x="0" y="331346"/>
            <a:ext cx="3347864" cy="1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>
            <a:extLst>
              <a:ext uri="{FF2B5EF4-FFF2-40B4-BE49-F238E27FC236}">
                <a16:creationId xmlns:a16="http://schemas.microsoft.com/office/drawing/2014/main" id="{6575E6BF-AACF-4FC7-A190-DA0DACFC5F20}"/>
              </a:ext>
            </a:extLst>
          </p:cNvPr>
          <p:cNvSpPr/>
          <p:nvPr/>
        </p:nvSpPr>
        <p:spPr>
          <a:xfrm>
            <a:off x="179513" y="4299511"/>
            <a:ext cx="88569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b="1" dirty="0" smtClean="0">
              <a:latin typeface="Agency FB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pt-BR" sz="2400" b="1" dirty="0" smtClean="0">
                <a:latin typeface="Agency FB" pitchFamily="34" charset="0"/>
              </a:rPr>
              <a:t>Saldo em conta</a:t>
            </a:r>
            <a:r>
              <a:rPr lang="pt-BR" sz="2400" dirty="0" smtClean="0">
                <a:latin typeface="Agency FB" pitchFamily="34" charset="0"/>
              </a:rPr>
              <a:t>: Pagamentos poderão ser realizados diretamente em máquinas leitoras de cartão, por transferências eletrônicas ou mediante ordens de pagamento.</a:t>
            </a:r>
            <a:endParaRPr lang="pt-BR" sz="2400" b="1" dirty="0" smtClean="0">
              <a:latin typeface="Agency FB" pitchFamily="34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F6720B5-4A8C-4216-9444-D889D31DA20B}"/>
              </a:ext>
            </a:extLst>
          </p:cNvPr>
          <p:cNvSpPr/>
          <p:nvPr/>
        </p:nvSpPr>
        <p:spPr>
          <a:xfrm>
            <a:off x="2954733" y="3470944"/>
            <a:ext cx="3240360" cy="861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PAGAMENTOS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0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0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A97E4E3E-E5C0-424F-AD18-60E0C7ED1B39}"/>
              </a:ext>
            </a:extLst>
          </p:cNvPr>
          <p:cNvCxnSpPr>
            <a:cxnSpLocks/>
          </p:cNvCxnSpPr>
          <p:nvPr/>
        </p:nvCxnSpPr>
        <p:spPr>
          <a:xfrm flipH="1">
            <a:off x="0" y="3836890"/>
            <a:ext cx="3275856" cy="10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4EEAD969-1AA6-4C1E-8793-5B6BE5E2400D}"/>
              </a:ext>
            </a:extLst>
          </p:cNvPr>
          <p:cNvCxnSpPr/>
          <p:nvPr/>
        </p:nvCxnSpPr>
        <p:spPr>
          <a:xfrm flipV="1">
            <a:off x="5796136" y="3835884"/>
            <a:ext cx="3269627" cy="1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8E765BA8-EAEA-48B6-874A-1CF53750D5B0}"/>
              </a:ext>
            </a:extLst>
          </p:cNvPr>
          <p:cNvSpPr/>
          <p:nvPr/>
        </p:nvSpPr>
        <p:spPr>
          <a:xfrm>
            <a:off x="2913" y="5899596"/>
            <a:ext cx="9033584" cy="312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pt-BR" sz="12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  <a:endParaRPr lang="pt-BR" sz="12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>
            <a:off x="2913" y="620688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>
            <a:off x="2913" y="4209662"/>
            <a:ext cx="9144000" cy="457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063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>
              <a:lnSpc>
                <a:spcPct val="119000"/>
              </a:lnSpc>
            </a:pPr>
            <a:r>
              <a:rPr lang="pt-BR" sz="3200" b="1" kern="1400" dirty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PAGAMENTOS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1"/>
            <a:ext cx="8784976" cy="4205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latin typeface="Agency FB" panose="020B0503020202020204"/>
              </a:rPr>
              <a:t>Para as entidades que dispuserem do </a:t>
            </a:r>
            <a:r>
              <a:rPr lang="pt-BR" sz="2400" dirty="0" smtClean="0">
                <a:latin typeface="Agency FB" panose="020B0503020202020204"/>
              </a:rPr>
              <a:t>cartão PDDE, será </a:t>
            </a:r>
            <a:r>
              <a:rPr lang="pt-BR" sz="2400" dirty="0">
                <a:latin typeface="Agency FB" panose="020B0503020202020204"/>
              </a:rPr>
              <a:t>admitido, </a:t>
            </a:r>
            <a:r>
              <a:rPr lang="pt-BR" sz="2400" b="1" dirty="0">
                <a:latin typeface="Agency FB" panose="020B0503020202020204"/>
              </a:rPr>
              <a:t>excepcionalmente</a:t>
            </a:r>
            <a:r>
              <a:rPr lang="pt-BR" sz="2400" dirty="0">
                <a:latin typeface="Agency FB" panose="020B0503020202020204"/>
              </a:rPr>
              <a:t>, pagamento </a:t>
            </a:r>
            <a:r>
              <a:rPr lang="pt-BR" sz="2400" b="1" dirty="0" smtClean="0">
                <a:latin typeface="Agency FB" panose="020B0503020202020204"/>
              </a:rPr>
              <a:t>em espécie</a:t>
            </a:r>
            <a:r>
              <a:rPr lang="pt-BR" sz="2400" dirty="0" smtClean="0">
                <a:latin typeface="Agency FB" panose="020B0503020202020204"/>
              </a:rPr>
              <a:t> de despesas </a:t>
            </a:r>
            <a:r>
              <a:rPr lang="pt-BR" sz="2400" dirty="0">
                <a:latin typeface="Agency FB" panose="020B0503020202020204"/>
              </a:rPr>
              <a:t>afetas ao programa, mediante saque de recursos nos limites </a:t>
            </a:r>
            <a:r>
              <a:rPr lang="pt-BR" sz="2400" dirty="0" smtClean="0">
                <a:latin typeface="Agency FB" panose="020B0503020202020204"/>
              </a:rPr>
              <a:t>de: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latin typeface="Agency FB" panose="020B0503020202020204"/>
              </a:rPr>
              <a:t>R$ 800,00 </a:t>
            </a:r>
            <a:r>
              <a:rPr lang="pt-BR" sz="2400" b="1" dirty="0">
                <a:latin typeface="Agency FB" panose="020B0503020202020204"/>
              </a:rPr>
              <a:t>por </a:t>
            </a:r>
            <a:r>
              <a:rPr lang="pt-BR" sz="2400" b="1" dirty="0" smtClean="0">
                <a:latin typeface="Agency FB" panose="020B0503020202020204"/>
              </a:rPr>
              <a:t>dia</a:t>
            </a:r>
            <a:r>
              <a:rPr lang="pt-BR" sz="2400" dirty="0" smtClean="0">
                <a:latin typeface="Agency FB" panose="020B0503020202020204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latin typeface="Agency FB" panose="020B0503020202020204"/>
              </a:rPr>
              <a:t>R</a:t>
            </a:r>
            <a:r>
              <a:rPr lang="pt-BR" sz="2400" b="1" dirty="0">
                <a:latin typeface="Agency FB" panose="020B0503020202020204"/>
              </a:rPr>
              <a:t>$ 2.000,00 por </a:t>
            </a:r>
            <a:r>
              <a:rPr lang="pt-BR" sz="2400" b="1" dirty="0" smtClean="0">
                <a:latin typeface="Agency FB" panose="020B0503020202020204"/>
              </a:rPr>
              <a:t>mês</a:t>
            </a:r>
            <a:r>
              <a:rPr lang="pt-BR" sz="2400" dirty="0" smtClean="0">
                <a:latin typeface="Agency FB" panose="020B0503020202020204"/>
              </a:rPr>
              <a:t>; </a:t>
            </a:r>
            <a:r>
              <a:rPr lang="pt-BR" sz="2400" dirty="0">
                <a:latin typeface="Agency FB" panose="020B0503020202020204"/>
              </a:rPr>
              <a:t>e </a:t>
            </a:r>
            <a:endParaRPr lang="pt-BR" sz="2400" dirty="0" smtClean="0">
              <a:latin typeface="Agency FB" panose="020B0503020202020204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2400" b="1" dirty="0" smtClean="0">
                <a:latin typeface="Agency FB" panose="020B0503020202020204"/>
              </a:rPr>
              <a:t>R</a:t>
            </a:r>
            <a:r>
              <a:rPr lang="pt-BR" sz="2400" b="1" dirty="0">
                <a:latin typeface="Agency FB" panose="020B0503020202020204"/>
              </a:rPr>
              <a:t>$ 8.000,00 por </a:t>
            </a:r>
            <a:r>
              <a:rPr lang="pt-BR" sz="2400" b="1" dirty="0" smtClean="0">
                <a:latin typeface="Agency FB" panose="020B0503020202020204"/>
              </a:rPr>
              <a:t>ano</a:t>
            </a:r>
            <a:r>
              <a:rPr lang="pt-BR" sz="2400" dirty="0" smtClean="0">
                <a:latin typeface="Agency FB" panose="020B0503020202020204"/>
              </a:rPr>
              <a:t>. </a:t>
            </a:r>
          </a:p>
          <a:p>
            <a:pPr marL="0" indent="0" algn="just">
              <a:buNone/>
            </a:pPr>
            <a:r>
              <a:rPr lang="pt-BR" sz="2400" dirty="0" smtClean="0">
                <a:latin typeface="Agency FB" panose="020B0503020202020204"/>
              </a:rPr>
              <a:t>Porém, desde </a:t>
            </a:r>
            <a:r>
              <a:rPr lang="pt-BR" sz="2400" dirty="0">
                <a:latin typeface="Agency FB" panose="020B0503020202020204"/>
              </a:rPr>
              <a:t>que </a:t>
            </a:r>
            <a:r>
              <a:rPr lang="pt-BR" sz="2400" dirty="0" smtClean="0">
                <a:latin typeface="Agency FB" panose="020B0503020202020204"/>
              </a:rPr>
              <a:t>seja consignada</a:t>
            </a:r>
            <a:r>
              <a:rPr lang="pt-BR" sz="2400" dirty="0">
                <a:latin typeface="Agency FB" panose="020B0503020202020204"/>
              </a:rPr>
              <a:t>, em </a:t>
            </a:r>
            <a:r>
              <a:rPr lang="pt-BR" sz="2400" b="1" dirty="0">
                <a:latin typeface="Agency FB" panose="020B0503020202020204"/>
              </a:rPr>
              <a:t>ata</a:t>
            </a:r>
            <a:r>
              <a:rPr lang="pt-BR" sz="2400" dirty="0">
                <a:latin typeface="Agency FB" panose="020B0503020202020204"/>
              </a:rPr>
              <a:t>, justificativa circunstanciada que </a:t>
            </a:r>
            <a:r>
              <a:rPr lang="pt-BR" sz="2400" b="1" dirty="0">
                <a:latin typeface="Agency FB" panose="020B0503020202020204"/>
              </a:rPr>
              <a:t>demonstre a </a:t>
            </a:r>
            <a:r>
              <a:rPr lang="pt-BR" sz="2400" b="1" dirty="0" smtClean="0">
                <a:latin typeface="Agency FB" panose="020B0503020202020204"/>
              </a:rPr>
              <a:t>inviabilidade de </a:t>
            </a:r>
            <a:r>
              <a:rPr lang="pt-BR" sz="2400" b="1" dirty="0">
                <a:latin typeface="Agency FB" panose="020B0503020202020204"/>
              </a:rPr>
              <a:t>movimentação eletrônica</a:t>
            </a:r>
            <a:r>
              <a:rPr lang="pt-BR" sz="2400" dirty="0">
                <a:latin typeface="Agency FB" panose="020B0503020202020204"/>
              </a:rPr>
              <a:t> </a:t>
            </a:r>
            <a:r>
              <a:rPr lang="pt-BR" sz="2400" dirty="0" smtClean="0">
                <a:latin typeface="Agency FB" panose="020B0503020202020204"/>
              </a:rPr>
              <a:t>dos recursos.</a:t>
            </a:r>
            <a:endParaRPr lang="pt-BR" sz="2400" dirty="0">
              <a:latin typeface="Agency FB" panose="020B0503020202020204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 flipV="1">
            <a:off x="31399" y="844828"/>
            <a:ext cx="331646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9939FED-7209-441C-8880-721C9750EE77}"/>
              </a:ext>
            </a:extLst>
          </p:cNvPr>
          <p:cNvCxnSpPr/>
          <p:nvPr/>
        </p:nvCxnSpPr>
        <p:spPr>
          <a:xfrm flipH="1">
            <a:off x="5764738" y="844828"/>
            <a:ext cx="33792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 flipV="1">
            <a:off x="0" y="1078498"/>
            <a:ext cx="914400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41238266-53DA-466E-99DA-EECD142D218B}"/>
              </a:ext>
            </a:extLst>
          </p:cNvPr>
          <p:cNvSpPr/>
          <p:nvPr/>
        </p:nvSpPr>
        <p:spPr>
          <a:xfrm>
            <a:off x="0" y="5805264"/>
            <a:ext cx="914400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7192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3543</TotalTime>
  <Words>1319</Words>
  <Application>Microsoft Office PowerPoint</Application>
  <PresentationFormat>Apresentação na tela (4:3)</PresentationFormat>
  <Paragraphs>151</Paragraphs>
  <Slides>18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 Unicode MS</vt:lpstr>
      <vt:lpstr>Agency FB</vt:lpstr>
      <vt:lpstr>Andalus</vt:lpstr>
      <vt:lpstr>Arial</vt:lpstr>
      <vt:lpstr>Brush Script MT</vt:lpstr>
      <vt:lpstr>Calibri</vt:lpstr>
      <vt:lpstr>Helvetica Neue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PAGAMENTOS</vt:lpstr>
      <vt:lpstr>Atenção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FNDE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DANILO MENDES ALVES</dc:creator>
  <cp:lastModifiedBy>JULIANA SANTOS FABRICIO</cp:lastModifiedBy>
  <cp:revision>138</cp:revision>
  <dcterms:created xsi:type="dcterms:W3CDTF">2017-07-18T18:37:47Z</dcterms:created>
  <dcterms:modified xsi:type="dcterms:W3CDTF">2021-08-18T20:38:29Z</dcterms:modified>
</cp:coreProperties>
</file>