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57" r:id="rId3"/>
    <p:sldId id="256" r:id="rId4"/>
    <p:sldId id="258" r:id="rId5"/>
    <p:sldId id="259" r:id="rId6"/>
    <p:sldId id="260" r:id="rId7"/>
    <p:sldId id="261" r:id="rId8"/>
    <p:sldId id="274" r:id="rId9"/>
    <p:sldId id="271" r:id="rId10"/>
    <p:sldId id="262" r:id="rId11"/>
    <p:sldId id="264" r:id="rId12"/>
    <p:sldId id="266" r:id="rId13"/>
    <p:sldId id="267" r:id="rId14"/>
    <p:sldId id="268" r:id="rId15"/>
    <p:sldId id="273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FFCC00"/>
    <a:srgbClr val="CCFF33"/>
    <a:srgbClr val="AEE329"/>
    <a:srgbClr val="F1C81B"/>
    <a:srgbClr val="F3D419"/>
    <a:srgbClr val="F3E3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>
      <p:cViewPr varScale="1">
        <p:scale>
          <a:sx n="72" d="100"/>
          <a:sy n="72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97C80-AA69-479A-91EA-6FEABD86BE51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728D4-DE3F-4CEF-B53D-B9F05F1626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195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E728D4-DE3F-4CEF-B53D-B9F05F1626F8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35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7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92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3205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56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619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14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68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97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060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768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512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30877-C961-4838-8ED7-50A80F81CADA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30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br/fnde/pt-br/acesso-a-informacao/acoes-e-programas/programas/pdde/cartao-pdde-pdd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9C4E2D0-97FC-4474-A4ED-B0FFFFBC0DE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4" name="Imagem 43">
            <a:extLst>
              <a:ext uri="{FF2B5EF4-FFF2-40B4-BE49-F238E27FC236}">
                <a16:creationId xmlns:a16="http://schemas.microsoft.com/office/drawing/2014/main" id="{A9348F16-EE32-48F7-9DC9-83ECC09611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6" t="2297" r="11675" b="42264"/>
          <a:stretch/>
        </p:blipFill>
        <p:spPr>
          <a:xfrm>
            <a:off x="-108520" y="-81595"/>
            <a:ext cx="6588224" cy="6939595"/>
          </a:xfrm>
          <a:prstGeom prst="rect">
            <a:avLst/>
          </a:prstGeom>
        </p:spPr>
      </p:pic>
      <p:sp>
        <p:nvSpPr>
          <p:cNvPr id="45" name="Retângulo 44">
            <a:extLst>
              <a:ext uri="{FF2B5EF4-FFF2-40B4-BE49-F238E27FC236}">
                <a16:creationId xmlns:a16="http://schemas.microsoft.com/office/drawing/2014/main" id="{F6864422-CA17-4038-891B-C2503A4BD056}"/>
              </a:ext>
            </a:extLst>
          </p:cNvPr>
          <p:cNvSpPr/>
          <p:nvPr/>
        </p:nvSpPr>
        <p:spPr>
          <a:xfrm>
            <a:off x="2555776" y="3068960"/>
            <a:ext cx="3780000" cy="7200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Retângulo 47">
            <a:extLst>
              <a:ext uri="{FF2B5EF4-FFF2-40B4-BE49-F238E27FC236}">
                <a16:creationId xmlns:a16="http://schemas.microsoft.com/office/drawing/2014/main" id="{DB2A2A2C-FB42-472C-926A-0A18403891DD}"/>
              </a:ext>
            </a:extLst>
          </p:cNvPr>
          <p:cNvSpPr/>
          <p:nvPr/>
        </p:nvSpPr>
        <p:spPr>
          <a:xfrm>
            <a:off x="2699792" y="3861048"/>
            <a:ext cx="16561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6BA189A4-006E-4CB3-8045-74515C4C8745}"/>
              </a:ext>
            </a:extLst>
          </p:cNvPr>
          <p:cNvSpPr/>
          <p:nvPr/>
        </p:nvSpPr>
        <p:spPr>
          <a:xfrm>
            <a:off x="2699792" y="4365104"/>
            <a:ext cx="576064" cy="576064"/>
          </a:xfrm>
          <a:prstGeom prst="rect">
            <a:avLst/>
          </a:prstGeom>
          <a:gradFill flip="none" rotWithShape="1">
            <a:gsLst>
              <a:gs pos="0">
                <a:srgbClr val="878787">
                  <a:shade val="30000"/>
                  <a:satMod val="115000"/>
                </a:srgbClr>
              </a:gs>
              <a:gs pos="50000">
                <a:srgbClr val="878787">
                  <a:shade val="67500"/>
                  <a:satMod val="115000"/>
                </a:srgbClr>
              </a:gs>
              <a:gs pos="100000">
                <a:srgbClr val="878787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0" name="Imagem 49">
            <a:extLst>
              <a:ext uri="{FF2B5EF4-FFF2-40B4-BE49-F238E27FC236}">
                <a16:creationId xmlns:a16="http://schemas.microsoft.com/office/drawing/2014/main" id="{54C5C498-A1E3-4C02-9CC3-2EDB10D658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509120"/>
            <a:ext cx="432048" cy="340344"/>
          </a:xfrm>
          <a:prstGeom prst="rect">
            <a:avLst/>
          </a:prstGeom>
        </p:spPr>
      </p:pic>
      <p:pic>
        <p:nvPicPr>
          <p:cNvPr id="51" name="Imagem 50">
            <a:extLst>
              <a:ext uri="{FF2B5EF4-FFF2-40B4-BE49-F238E27FC236}">
                <a16:creationId xmlns:a16="http://schemas.microsoft.com/office/drawing/2014/main" id="{799BCB11-3F4E-4735-852F-A974EFFE5B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365104"/>
            <a:ext cx="1008112" cy="323313"/>
          </a:xfrm>
          <a:prstGeom prst="rect">
            <a:avLst/>
          </a:prstGeom>
        </p:spPr>
      </p:pic>
      <p:pic>
        <p:nvPicPr>
          <p:cNvPr id="52" name="Imagem 51" descr="Uma imagem contendo clip-art&#10;&#10;Descrição gerada com alta confiança">
            <a:extLst>
              <a:ext uri="{FF2B5EF4-FFF2-40B4-BE49-F238E27FC236}">
                <a16:creationId xmlns:a16="http://schemas.microsoft.com/office/drawing/2014/main" id="{36B811D9-1BC1-4D52-AEEC-CAD5957FF69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365104"/>
            <a:ext cx="827584" cy="827584"/>
          </a:xfrm>
          <a:prstGeom prst="rect">
            <a:avLst/>
          </a:prstGeom>
        </p:spPr>
      </p:pic>
      <p:sp>
        <p:nvSpPr>
          <p:cNvPr id="53" name="Retângulo 52">
            <a:extLst>
              <a:ext uri="{FF2B5EF4-FFF2-40B4-BE49-F238E27FC236}">
                <a16:creationId xmlns:a16="http://schemas.microsoft.com/office/drawing/2014/main" id="{B79A2B86-526F-488A-8AEC-B0E4316CAC16}"/>
              </a:ext>
            </a:extLst>
          </p:cNvPr>
          <p:cNvSpPr/>
          <p:nvPr/>
        </p:nvSpPr>
        <p:spPr>
          <a:xfrm>
            <a:off x="3419872" y="5013176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Central de Atendimento do BB</a:t>
            </a:r>
          </a:p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(CABB – Capitais Regiões Metropolitanas</a:t>
            </a:r>
          </a:p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4003-0107 e Demais Localidades 0800.979.0107).</a:t>
            </a: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5B232B38-B146-4FBA-8B0F-35583503D6E7}"/>
              </a:ext>
            </a:extLst>
          </p:cNvPr>
          <p:cNvSpPr/>
          <p:nvPr/>
        </p:nvSpPr>
        <p:spPr>
          <a:xfrm>
            <a:off x="3419872" y="4653136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0800.61.61.61</a:t>
            </a:r>
          </a:p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PDDE.@FNDE.GOV.BR</a:t>
            </a:r>
            <a:endParaRPr lang="pt-BR" sz="1200" dirty="0"/>
          </a:p>
        </p:txBody>
      </p:sp>
      <p:sp>
        <p:nvSpPr>
          <p:cNvPr id="55" name="Retângulo: Cantos Arredondados 54">
            <a:extLst>
              <a:ext uri="{FF2B5EF4-FFF2-40B4-BE49-F238E27FC236}">
                <a16:creationId xmlns:a16="http://schemas.microsoft.com/office/drawing/2014/main" id="{0C4ECB99-5130-4083-A4C9-FB19683CA1C3}"/>
              </a:ext>
            </a:extLst>
          </p:cNvPr>
          <p:cNvSpPr/>
          <p:nvPr/>
        </p:nvSpPr>
        <p:spPr>
          <a:xfrm>
            <a:off x="2411760" y="2852936"/>
            <a:ext cx="4067944" cy="3168352"/>
          </a:xfrm>
          <a:prstGeom prst="roundRect">
            <a:avLst/>
          </a:prstGeom>
          <a:gradFill flip="none" rotWithShape="1">
            <a:gsLst>
              <a:gs pos="0">
                <a:srgbClr val="E5E319">
                  <a:shade val="30000"/>
                  <a:satMod val="115000"/>
                </a:srgbClr>
              </a:gs>
              <a:gs pos="50000">
                <a:srgbClr val="E5E319">
                  <a:shade val="67500"/>
                  <a:satMod val="115000"/>
                </a:srgbClr>
              </a:gs>
              <a:gs pos="100000">
                <a:srgbClr val="E5E31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3CD56475-8CDC-41A9-9813-EDA118189A16}"/>
              </a:ext>
            </a:extLst>
          </p:cNvPr>
          <p:cNvSpPr txBox="1"/>
          <p:nvPr/>
        </p:nvSpPr>
        <p:spPr>
          <a:xfrm>
            <a:off x="3995936" y="620688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  <a:reflection blurRad="6350" stA="55000" endA="300" endPos="45500" dir="5400000" sy="-100000" algn="bl" rotWithShape="0"/>
                </a:effectLst>
              </a:rPr>
              <a:t>CARTÃO PDDE</a:t>
            </a:r>
          </a:p>
        </p:txBody>
      </p:sp>
      <p:pic>
        <p:nvPicPr>
          <p:cNvPr id="57" name="Imagem 56" descr="Uma imagem contendo clip-art&#10;&#10;Descrição gerada com alta confiança">
            <a:extLst>
              <a:ext uri="{FF2B5EF4-FFF2-40B4-BE49-F238E27FC236}">
                <a16:creationId xmlns:a16="http://schemas.microsoft.com/office/drawing/2014/main" id="{F6D16105-59FB-460D-8499-9DE256481A0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704" y="5539871"/>
            <a:ext cx="1440160" cy="1440160"/>
          </a:xfrm>
          <a:prstGeom prst="rect">
            <a:avLst/>
          </a:prstGeom>
        </p:spPr>
      </p:pic>
      <p:pic>
        <p:nvPicPr>
          <p:cNvPr id="58" name="Imagem 57" descr="Uma imagem contendo mapa&#10;&#10;Descrição gerada com muito alta confiança">
            <a:extLst>
              <a:ext uri="{FF2B5EF4-FFF2-40B4-BE49-F238E27FC236}">
                <a16:creationId xmlns:a16="http://schemas.microsoft.com/office/drawing/2014/main" id="{E9B272B3-E108-4644-ADE4-C1E7E4A7A358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924944"/>
            <a:ext cx="2414967" cy="2736304"/>
          </a:xfrm>
          <a:prstGeom prst="rect">
            <a:avLst/>
          </a:prstGeom>
        </p:spPr>
      </p:pic>
      <p:sp>
        <p:nvSpPr>
          <p:cNvPr id="60" name="CaixaDeTexto 59">
            <a:extLst>
              <a:ext uri="{FF2B5EF4-FFF2-40B4-BE49-F238E27FC236}">
                <a16:creationId xmlns:a16="http://schemas.microsoft.com/office/drawing/2014/main" id="{2FF18D8C-CCCE-466A-A3D2-BD3CECEF3631}"/>
              </a:ext>
            </a:extLst>
          </p:cNvPr>
          <p:cNvSpPr txBox="1"/>
          <p:nvPr/>
        </p:nvSpPr>
        <p:spPr>
          <a:xfrm>
            <a:off x="5292080" y="299695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spc="50" dirty="0">
                <a:ln w="9525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PDDE</a:t>
            </a:r>
            <a:endParaRPr lang="pt-BR" sz="2800" dirty="0">
              <a:ln w="9525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3917CDBF-984E-455D-94A8-DB086AF85029}"/>
              </a:ext>
            </a:extLst>
          </p:cNvPr>
          <p:cNvSpPr txBox="1"/>
          <p:nvPr/>
        </p:nvSpPr>
        <p:spPr>
          <a:xfrm>
            <a:off x="4499992" y="33569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b="1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PROGRAMA DINHEIRO</a:t>
            </a:r>
          </a:p>
          <a:p>
            <a:pPr algn="ctr"/>
            <a:r>
              <a:rPr lang="pt-BR" sz="900" b="1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DIRETO NA ESCOLA</a:t>
            </a:r>
            <a:r>
              <a:rPr lang="pt-BR" sz="900" b="1" dirty="0">
                <a:ln w="0">
                  <a:solidFill>
                    <a:schemeClr val="accent1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C988F686-EB6B-45B4-A7C1-F1D3E0905668}"/>
              </a:ext>
            </a:extLst>
          </p:cNvPr>
          <p:cNvSpPr txBox="1"/>
          <p:nvPr/>
        </p:nvSpPr>
        <p:spPr>
          <a:xfrm>
            <a:off x="2555776" y="4293096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4984 0612 5456 1890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95A54619-3483-4804-98B5-85C5CBFA6E96}"/>
              </a:ext>
            </a:extLst>
          </p:cNvPr>
          <p:cNvSpPr txBox="1"/>
          <p:nvPr/>
        </p:nvSpPr>
        <p:spPr>
          <a:xfrm>
            <a:off x="2555776" y="515719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DANILO MENDES</a:t>
            </a:r>
          </a:p>
        </p:txBody>
      </p:sp>
      <p:sp>
        <p:nvSpPr>
          <p:cNvPr id="1024" name="CaixaDeTexto 1023">
            <a:extLst>
              <a:ext uri="{FF2B5EF4-FFF2-40B4-BE49-F238E27FC236}">
                <a16:creationId xmlns:a16="http://schemas.microsoft.com/office/drawing/2014/main" id="{87E490A4-106F-40C6-9249-9507A64B6DC2}"/>
              </a:ext>
            </a:extLst>
          </p:cNvPr>
          <p:cNvSpPr txBox="1"/>
          <p:nvPr/>
        </p:nvSpPr>
        <p:spPr>
          <a:xfrm>
            <a:off x="2555776" y="479715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ESCOLA MUNICIPAL BRASÍLIA </a:t>
            </a:r>
          </a:p>
        </p:txBody>
      </p:sp>
      <p:pic>
        <p:nvPicPr>
          <p:cNvPr id="68" name="Imagem 67">
            <a:extLst>
              <a:ext uri="{FF2B5EF4-FFF2-40B4-BE49-F238E27FC236}">
                <a16:creationId xmlns:a16="http://schemas.microsoft.com/office/drawing/2014/main" id="{56405F44-49BE-4A19-85A0-471C677C576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852936"/>
            <a:ext cx="1008112" cy="1008112"/>
          </a:xfrm>
          <a:prstGeom prst="rect">
            <a:avLst/>
          </a:prstGeom>
        </p:spPr>
      </p:pic>
      <p:sp>
        <p:nvSpPr>
          <p:cNvPr id="1028" name="AutoShape 2" descr="Resultado de imagem para logo visa fundo transparente">
            <a:extLst>
              <a:ext uri="{FF2B5EF4-FFF2-40B4-BE49-F238E27FC236}">
                <a16:creationId xmlns:a16="http://schemas.microsoft.com/office/drawing/2014/main" id="{84FE3C69-007E-4646-8842-0A096B007A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2695575" y="1196752"/>
            <a:ext cx="2695575" cy="3003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9" name="Retângulo: Cantos Arredondados 1028">
            <a:extLst>
              <a:ext uri="{FF2B5EF4-FFF2-40B4-BE49-F238E27FC236}">
                <a16:creationId xmlns:a16="http://schemas.microsoft.com/office/drawing/2014/main" id="{DB8F0CE0-443F-4F66-AE18-936AA1DC4578}"/>
              </a:ext>
            </a:extLst>
          </p:cNvPr>
          <p:cNvSpPr/>
          <p:nvPr/>
        </p:nvSpPr>
        <p:spPr>
          <a:xfrm>
            <a:off x="2699792" y="3861048"/>
            <a:ext cx="432048" cy="432048"/>
          </a:xfrm>
          <a:prstGeom prst="roundRect">
            <a:avLst/>
          </a:prstGeom>
          <a:solidFill>
            <a:srgbClr val="BDB04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32" name="Conector reto 1031">
            <a:extLst>
              <a:ext uri="{FF2B5EF4-FFF2-40B4-BE49-F238E27FC236}">
                <a16:creationId xmlns:a16="http://schemas.microsoft.com/office/drawing/2014/main" id="{AEA4A48C-BFA6-489F-AEBF-56389080E8F1}"/>
              </a:ext>
            </a:extLst>
          </p:cNvPr>
          <p:cNvCxnSpPr/>
          <p:nvPr/>
        </p:nvCxnSpPr>
        <p:spPr>
          <a:xfrm>
            <a:off x="2699792" y="4149080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to 73">
            <a:extLst>
              <a:ext uri="{FF2B5EF4-FFF2-40B4-BE49-F238E27FC236}">
                <a16:creationId xmlns:a16="http://schemas.microsoft.com/office/drawing/2014/main" id="{5C3DFC22-00FB-4EC0-BB03-A6F7ED28B7E4}"/>
              </a:ext>
            </a:extLst>
          </p:cNvPr>
          <p:cNvCxnSpPr/>
          <p:nvPr/>
        </p:nvCxnSpPr>
        <p:spPr>
          <a:xfrm>
            <a:off x="2699792" y="4005064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Conector reto 1033">
            <a:extLst>
              <a:ext uri="{FF2B5EF4-FFF2-40B4-BE49-F238E27FC236}">
                <a16:creationId xmlns:a16="http://schemas.microsoft.com/office/drawing/2014/main" id="{BFB65CE1-6DB1-4A58-9ED0-4357BD56B95A}"/>
              </a:ext>
            </a:extLst>
          </p:cNvPr>
          <p:cNvCxnSpPr/>
          <p:nvPr/>
        </p:nvCxnSpPr>
        <p:spPr>
          <a:xfrm>
            <a:off x="2987824" y="4005064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to 76">
            <a:extLst>
              <a:ext uri="{FF2B5EF4-FFF2-40B4-BE49-F238E27FC236}">
                <a16:creationId xmlns:a16="http://schemas.microsoft.com/office/drawing/2014/main" id="{019FE84C-132E-4D6D-B24F-9A3A36A4E119}"/>
              </a:ext>
            </a:extLst>
          </p:cNvPr>
          <p:cNvCxnSpPr/>
          <p:nvPr/>
        </p:nvCxnSpPr>
        <p:spPr>
          <a:xfrm>
            <a:off x="2843808" y="4005064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to 77">
            <a:extLst>
              <a:ext uri="{FF2B5EF4-FFF2-40B4-BE49-F238E27FC236}">
                <a16:creationId xmlns:a16="http://schemas.microsoft.com/office/drawing/2014/main" id="{5688AD4B-47CB-4177-AB2E-4D174EF46217}"/>
              </a:ext>
            </a:extLst>
          </p:cNvPr>
          <p:cNvCxnSpPr/>
          <p:nvPr/>
        </p:nvCxnSpPr>
        <p:spPr>
          <a:xfrm>
            <a:off x="2915816" y="4149080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to 78">
            <a:extLst>
              <a:ext uri="{FF2B5EF4-FFF2-40B4-BE49-F238E27FC236}">
                <a16:creationId xmlns:a16="http://schemas.microsoft.com/office/drawing/2014/main" id="{C92D36CE-1AB3-411F-8F87-C14566233AE8}"/>
              </a:ext>
            </a:extLst>
          </p:cNvPr>
          <p:cNvCxnSpPr/>
          <p:nvPr/>
        </p:nvCxnSpPr>
        <p:spPr>
          <a:xfrm>
            <a:off x="2915816" y="3861048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6" name="CaixaDeTexto 1035">
            <a:extLst>
              <a:ext uri="{FF2B5EF4-FFF2-40B4-BE49-F238E27FC236}">
                <a16:creationId xmlns:a16="http://schemas.microsoft.com/office/drawing/2014/main" id="{74611580-D994-4546-8735-1970975A5996}"/>
              </a:ext>
            </a:extLst>
          </p:cNvPr>
          <p:cNvSpPr txBox="1"/>
          <p:nvPr/>
        </p:nvSpPr>
        <p:spPr>
          <a:xfrm>
            <a:off x="4716016" y="2852936"/>
            <a:ext cx="33843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Ministério da Educação </a:t>
            </a:r>
          </a:p>
        </p:txBody>
      </p:sp>
      <p:cxnSp>
        <p:nvCxnSpPr>
          <p:cNvPr id="1039" name="Conector reto 1038">
            <a:extLst>
              <a:ext uri="{FF2B5EF4-FFF2-40B4-BE49-F238E27FC236}">
                <a16:creationId xmlns:a16="http://schemas.microsoft.com/office/drawing/2014/main" id="{8F09A971-3AC5-4DC8-BFB8-9D53DE6627C4}"/>
              </a:ext>
            </a:extLst>
          </p:cNvPr>
          <p:cNvCxnSpPr/>
          <p:nvPr/>
        </p:nvCxnSpPr>
        <p:spPr>
          <a:xfrm flipH="1">
            <a:off x="1907704" y="3501008"/>
            <a:ext cx="288032" cy="360040"/>
          </a:xfrm>
          <a:prstGeom prst="line">
            <a:avLst/>
          </a:prstGeom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to 86">
            <a:extLst>
              <a:ext uri="{FF2B5EF4-FFF2-40B4-BE49-F238E27FC236}">
                <a16:creationId xmlns:a16="http://schemas.microsoft.com/office/drawing/2014/main" id="{17E1D2F7-1E76-4C1B-81CC-FCDED5F49739}"/>
              </a:ext>
            </a:extLst>
          </p:cNvPr>
          <p:cNvCxnSpPr/>
          <p:nvPr/>
        </p:nvCxnSpPr>
        <p:spPr>
          <a:xfrm flipH="1">
            <a:off x="1907704" y="3501008"/>
            <a:ext cx="288032" cy="360040"/>
          </a:xfrm>
          <a:prstGeom prst="line">
            <a:avLst/>
          </a:prstGeom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13" descr="C:\Users\06412383123\Downloads\02-visa-w300 (1).png"/>
          <p:cNvPicPr>
            <a:picLocks noChangeAspect="1" noChangeArrowheads="1"/>
          </p:cNvPicPr>
          <p:nvPr/>
        </p:nvPicPr>
        <p:blipFill>
          <a:blip r:embed="rId9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217" y="5257270"/>
            <a:ext cx="658660" cy="403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55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EC1A6E5-12B1-4C61-BAB5-B1981B5BFB2C}"/>
              </a:ext>
            </a:extLst>
          </p:cNvPr>
          <p:cNvSpPr/>
          <p:nvPr/>
        </p:nvSpPr>
        <p:spPr>
          <a:xfrm>
            <a:off x="1" y="628715"/>
            <a:ext cx="9130143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2" y="332656"/>
            <a:ext cx="251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8EDEDED8-347D-45B5-926A-648DA9561628}"/>
              </a:ext>
            </a:extLst>
          </p:cNvPr>
          <p:cNvSpPr/>
          <p:nvPr/>
        </p:nvSpPr>
        <p:spPr>
          <a:xfrm>
            <a:off x="-2034734" y="-1"/>
            <a:ext cx="13213468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0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PROCEDIMENTOS PARA HABILITAR O USO DO CARTÃO 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E9B0CCD-A256-4820-B7A7-A794FA2C7836}"/>
              </a:ext>
            </a:extLst>
          </p:cNvPr>
          <p:cNvSpPr/>
          <p:nvPr/>
        </p:nvSpPr>
        <p:spPr>
          <a:xfrm>
            <a:off x="-13856" y="844341"/>
            <a:ext cx="9144000" cy="1127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400" b="1" kern="1400" dirty="0">
                <a:latin typeface="Agency FB" pitchFamily="34" charset="0"/>
              </a:rPr>
              <a:t>1º) </a:t>
            </a:r>
            <a:r>
              <a:rPr lang="pt-BR" sz="2400" kern="1400" dirty="0">
                <a:latin typeface="Agency FB" pitchFamily="34" charset="0"/>
              </a:rPr>
              <a:t>Verificar se o Estatuto da entidade permite movimentação de recursos </a:t>
            </a:r>
            <a:r>
              <a:rPr lang="pt-BR" sz="2400" b="1" kern="1400" dirty="0">
                <a:latin typeface="Agency FB" pitchFamily="34" charset="0"/>
              </a:rPr>
              <a:t>por meio eletrônico</a:t>
            </a:r>
            <a:r>
              <a:rPr lang="pt-BR" sz="2400" kern="1400" dirty="0">
                <a:latin typeface="Agency FB" pitchFamily="34" charset="0"/>
              </a:rPr>
              <a:t>. </a:t>
            </a:r>
          </a:p>
        </p:txBody>
      </p:sp>
      <p:sp>
        <p:nvSpPr>
          <p:cNvPr id="2" name="Retângulo 1"/>
          <p:cNvSpPr/>
          <p:nvPr/>
        </p:nvSpPr>
        <p:spPr>
          <a:xfrm>
            <a:off x="201660" y="2095895"/>
            <a:ext cx="8762828" cy="104143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200" kern="1400" dirty="0">
                <a:solidFill>
                  <a:schemeClr val="bg1"/>
                </a:solidFill>
                <a:latin typeface="Agency FB" pitchFamily="34" charset="0"/>
              </a:rPr>
              <a:t>Caso a movimentação dos recursos </a:t>
            </a:r>
            <a:r>
              <a:rPr lang="pt-BR" sz="2200" b="1" u="sng" kern="1400" dirty="0">
                <a:solidFill>
                  <a:schemeClr val="bg1"/>
                </a:solidFill>
                <a:latin typeface="Agency FB" pitchFamily="34" charset="0"/>
              </a:rPr>
              <a:t>somente</a:t>
            </a:r>
            <a:r>
              <a:rPr lang="pt-BR" sz="2200" b="1" kern="1400" dirty="0">
                <a:solidFill>
                  <a:schemeClr val="bg1"/>
                </a:solidFill>
                <a:latin typeface="Agency FB" pitchFamily="34" charset="0"/>
              </a:rPr>
              <a:t> possa ser realizada por meio de cheques</a:t>
            </a:r>
            <a:r>
              <a:rPr lang="pt-BR" sz="2200" kern="1400" dirty="0">
                <a:solidFill>
                  <a:schemeClr val="bg1"/>
                </a:solidFill>
                <a:latin typeface="Agency FB" pitchFamily="34" charset="0"/>
              </a:rPr>
              <a:t>, o Estatuto precisará ser alterado para retirar tal restrição.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DE9B0CCD-A256-4820-B7A7-A794FA2C7836}"/>
              </a:ext>
            </a:extLst>
          </p:cNvPr>
          <p:cNvSpPr/>
          <p:nvPr/>
        </p:nvSpPr>
        <p:spPr>
          <a:xfrm>
            <a:off x="-13856" y="3261656"/>
            <a:ext cx="9144000" cy="1681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400" b="1" kern="1400" dirty="0">
                <a:latin typeface="Agency FB" pitchFamily="34" charset="0"/>
              </a:rPr>
              <a:t>2º) </a:t>
            </a:r>
            <a:r>
              <a:rPr lang="pt-BR" sz="2400" kern="1400" dirty="0">
                <a:latin typeface="Agency FB" pitchFamily="34" charset="0"/>
              </a:rPr>
              <a:t>Verificar se o Estatuto da entidade possibilita que os recursos sejam movimentados </a:t>
            </a:r>
            <a:r>
              <a:rPr lang="pt-BR" sz="2400" b="1" kern="1400" dirty="0">
                <a:latin typeface="Agency FB" pitchFamily="34" charset="0"/>
              </a:rPr>
              <a:t>por apenas </a:t>
            </a:r>
            <a:r>
              <a:rPr lang="pt-BR" sz="2400" b="1" u="sng" kern="1400" dirty="0">
                <a:latin typeface="Agency FB" pitchFamily="34" charset="0"/>
              </a:rPr>
              <a:t>um</a:t>
            </a:r>
            <a:r>
              <a:rPr lang="pt-BR" sz="2400" b="1" kern="1400" dirty="0">
                <a:latin typeface="Agency FB" pitchFamily="34" charset="0"/>
              </a:rPr>
              <a:t> representante legal </a:t>
            </a:r>
            <a:r>
              <a:rPr lang="pt-BR" sz="2400" kern="1400" dirty="0">
                <a:latin typeface="Agency FB" pitchFamily="34" charset="0"/>
              </a:rPr>
              <a:t>(presidente, tesoureiro ou outro membro designado para esse fim).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201660" y="5185953"/>
            <a:ext cx="8712968" cy="104143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200" kern="1400" dirty="0">
                <a:solidFill>
                  <a:schemeClr val="bg1"/>
                </a:solidFill>
                <a:latin typeface="Agency FB" pitchFamily="34" charset="0"/>
              </a:rPr>
              <a:t>Caso o Estatuto estabeleça que a movimentação dos recursos seja feita, conjuntamente, por dois ou mais representantes da entidade, o Estatuto precisará ser </a:t>
            </a:r>
            <a:r>
              <a:rPr lang="pt-BR" sz="2200" u="sng" kern="1400" dirty="0">
                <a:solidFill>
                  <a:schemeClr val="bg1"/>
                </a:solidFill>
                <a:latin typeface="Agency FB" pitchFamily="34" charset="0"/>
              </a:rPr>
              <a:t>alterado</a:t>
            </a:r>
            <a:r>
              <a:rPr lang="pt-BR" sz="2200" kern="1400" dirty="0">
                <a:solidFill>
                  <a:schemeClr val="bg1"/>
                </a:solidFill>
                <a:latin typeface="Agency FB" pitchFamily="34" charset="0"/>
              </a:rPr>
              <a:t>.</a:t>
            </a:r>
          </a:p>
        </p:txBody>
      </p:sp>
      <p:cxnSp>
        <p:nvCxnSpPr>
          <p:cNvPr id="38" name="Conector reto 37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8878627" y="332656"/>
            <a:ext cx="251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39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 animBg="1"/>
      <p:bldP spid="18" grpId="0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A7DE458-E6B9-4321-BF24-C377455670D7}"/>
              </a:ext>
            </a:extLst>
          </p:cNvPr>
          <p:cNvSpPr/>
          <p:nvPr/>
        </p:nvSpPr>
        <p:spPr>
          <a:xfrm>
            <a:off x="107504" y="1774136"/>
            <a:ext cx="892899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kern="1400" dirty="0">
                <a:latin typeface="Agency FB" pitchFamily="34" charset="0"/>
              </a:rPr>
              <a:t>	</a:t>
            </a:r>
            <a:r>
              <a:rPr lang="pt-BR" sz="2200" b="1" kern="1400" dirty="0">
                <a:latin typeface="Agency FB" pitchFamily="34" charset="0"/>
              </a:rPr>
              <a:t>1ª visita</a:t>
            </a:r>
            <a:r>
              <a:rPr lang="pt-BR" sz="2200" kern="1400" dirty="0">
                <a:latin typeface="Agency FB" pitchFamily="34" charset="0"/>
              </a:rPr>
              <a:t>: apresentar os documentos indicados na página seguinte quando houver </a:t>
            </a:r>
            <a:r>
              <a:rPr lang="pt-BR" sz="2200" b="1" kern="1400" dirty="0">
                <a:latin typeface="Agency FB" pitchFamily="34" charset="0"/>
              </a:rPr>
              <a:t>atualização no Estatuto Social </a:t>
            </a:r>
            <a:r>
              <a:rPr lang="pt-BR" sz="2200" kern="1400" dirty="0">
                <a:latin typeface="Agency FB" pitchFamily="34" charset="0"/>
              </a:rPr>
              <a:t>da entidade, e demais documentos solicitados pelo Banco para </a:t>
            </a:r>
            <a:r>
              <a:rPr lang="pt-BR" sz="2200" b="1" kern="1400" dirty="0">
                <a:latin typeface="Agency FB" pitchFamily="34" charset="0"/>
              </a:rPr>
              <a:t>habilitar o uso do Cartão PDDE</a:t>
            </a:r>
            <a:r>
              <a:rPr lang="pt-BR" sz="2200" kern="1400" dirty="0">
                <a:latin typeface="Agency FB" pitchFamily="34" charset="0"/>
              </a:rPr>
              <a:t>; e</a:t>
            </a:r>
            <a:endParaRPr lang="pt-BR" sz="2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C45DEEC-BC4D-4D57-B5AB-B1EE51F7AF7A}"/>
              </a:ext>
            </a:extLst>
          </p:cNvPr>
          <p:cNvSpPr/>
          <p:nvPr/>
        </p:nvSpPr>
        <p:spPr>
          <a:xfrm>
            <a:off x="-1548680" y="2770"/>
            <a:ext cx="12241360" cy="641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0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PROCEDIMENTOS PARA HABILITAR O USO DO CARTÃO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99F0048-2888-43D9-8C07-F75868336F0B}"/>
              </a:ext>
            </a:extLst>
          </p:cNvPr>
          <p:cNvSpPr/>
          <p:nvPr/>
        </p:nvSpPr>
        <p:spPr>
          <a:xfrm>
            <a:off x="11678" y="646977"/>
            <a:ext cx="9118467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1678" y="908720"/>
            <a:ext cx="9024817" cy="573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400" kern="1400" dirty="0">
                <a:latin typeface="Agency FB" pitchFamily="34" charset="0"/>
              </a:rPr>
              <a:t>3º) Comparecer à agência bancária por, no mínimo, duas vezes: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8878627" y="329255"/>
            <a:ext cx="251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-18255" y="335897"/>
            <a:ext cx="251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>
            <a:extLst>
              <a:ext uri="{FF2B5EF4-FFF2-40B4-BE49-F238E27FC236}">
                <a16:creationId xmlns:a16="http://schemas.microsoft.com/office/drawing/2014/main" id="{FA7DE458-E6B9-4321-BF24-C377455670D7}"/>
              </a:ext>
            </a:extLst>
          </p:cNvPr>
          <p:cNvSpPr/>
          <p:nvPr/>
        </p:nvSpPr>
        <p:spPr>
          <a:xfrm>
            <a:off x="-33265" y="3212976"/>
            <a:ext cx="8988306" cy="328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kern="1400" dirty="0">
                <a:latin typeface="Agency FB" pitchFamily="34" charset="0"/>
              </a:rPr>
              <a:t>	</a:t>
            </a:r>
            <a:r>
              <a:rPr lang="pt-BR" sz="2200" b="1" dirty="0">
                <a:latin typeface="Agency FB" pitchFamily="34" charset="0"/>
              </a:rPr>
              <a:t>2ª visita</a:t>
            </a:r>
            <a:r>
              <a:rPr lang="pt-BR" sz="2200" dirty="0">
                <a:latin typeface="Agency FB" pitchFamily="34" charset="0"/>
              </a:rPr>
              <a:t>: na hipótese de a documentação apresentada ao Banco </a:t>
            </a:r>
            <a:r>
              <a:rPr lang="pt-BR" sz="2200" u="sng" dirty="0">
                <a:latin typeface="Agency FB" pitchFamily="34" charset="0"/>
              </a:rPr>
              <a:t>estar em conformidade com as exigências bancárias</a:t>
            </a:r>
            <a:r>
              <a:rPr lang="pt-BR" sz="2200" dirty="0">
                <a:latin typeface="Agency FB" pitchFamily="34" charset="0"/>
              </a:rPr>
              <a:t>:</a:t>
            </a:r>
          </a:p>
          <a:p>
            <a:pPr marL="901700" algn="just">
              <a:lnSpc>
                <a:spcPct val="150000"/>
              </a:lnSpc>
            </a:pPr>
            <a:r>
              <a:rPr lang="pt-BR" sz="2200" b="1" dirty="0">
                <a:latin typeface="Agency FB" pitchFamily="34" charset="0"/>
              </a:rPr>
              <a:t>A) </a:t>
            </a:r>
            <a:r>
              <a:rPr lang="pt-BR" sz="2200" dirty="0">
                <a:latin typeface="Agency FB" pitchFamily="34" charset="0"/>
              </a:rPr>
              <a:t>cadastrar a senha do Cartão PDDE; </a:t>
            </a:r>
          </a:p>
          <a:p>
            <a:pPr marL="901700" algn="just">
              <a:lnSpc>
                <a:spcPct val="150000"/>
              </a:lnSpc>
            </a:pPr>
            <a:r>
              <a:rPr lang="pt-BR" sz="2200" b="1" dirty="0">
                <a:latin typeface="Agency FB" pitchFamily="34" charset="0"/>
              </a:rPr>
              <a:t>B) </a:t>
            </a:r>
            <a:r>
              <a:rPr lang="pt-BR" sz="2200" dirty="0">
                <a:latin typeface="Agency FB" pitchFamily="34" charset="0"/>
              </a:rPr>
              <a:t>assinar o Termo de Recebimento do Cartão PDDE; e </a:t>
            </a:r>
          </a:p>
          <a:p>
            <a:pPr marL="901700" algn="just">
              <a:lnSpc>
                <a:spcPct val="150000"/>
              </a:lnSpc>
            </a:pPr>
            <a:r>
              <a:rPr lang="pt-BR" sz="2200" b="1" dirty="0">
                <a:latin typeface="Agency FB" pitchFamily="34" charset="0"/>
              </a:rPr>
              <a:t>C) </a:t>
            </a:r>
            <a:r>
              <a:rPr lang="pt-BR" sz="2200" dirty="0">
                <a:latin typeface="Agency FB" pitchFamily="34" charset="0"/>
              </a:rPr>
              <a:t>receber o Cartão PDDE. Caso a documentação não esteja em conformidade, a entidade deve providenciar as correções e submeter novamente. Nesse caso, o cartão ficará retido até que toda a documentação esteja regular.</a:t>
            </a:r>
            <a:endParaRPr lang="pt-BR" sz="2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9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285DBB-D482-4573-8EF8-C7BB8C2E34E2}"/>
              </a:ext>
            </a:extLst>
          </p:cNvPr>
          <p:cNvSpPr/>
          <p:nvPr/>
        </p:nvSpPr>
        <p:spPr>
          <a:xfrm>
            <a:off x="41600" y="1411035"/>
            <a:ext cx="9125920" cy="4981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800" b="1" kern="1400" dirty="0">
                <a:latin typeface="Agency FB" pitchFamily="34" charset="0"/>
              </a:rPr>
              <a:t>1. </a:t>
            </a:r>
            <a:r>
              <a:rPr lang="pt-BR" sz="2800" kern="1400" dirty="0">
                <a:latin typeface="Agency FB" pitchFamily="34" charset="0"/>
              </a:rPr>
              <a:t>Ata de alteração do Estatuto Social registrada em cartório;</a:t>
            </a:r>
          </a:p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800" b="1" kern="1400" dirty="0">
                <a:latin typeface="Agency FB" pitchFamily="34" charset="0"/>
              </a:rPr>
              <a:t>2</a:t>
            </a:r>
            <a:r>
              <a:rPr lang="pt-BR" sz="2800" kern="1400" dirty="0">
                <a:latin typeface="Agency FB" pitchFamily="34" charset="0"/>
              </a:rPr>
              <a:t>. Requerimento para registro do novo Estatuto Social em cartório;</a:t>
            </a:r>
          </a:p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800" b="1" kern="1400" dirty="0">
                <a:latin typeface="Agency FB" pitchFamily="34" charset="0"/>
              </a:rPr>
              <a:t>3</a:t>
            </a:r>
            <a:r>
              <a:rPr lang="pt-BR" sz="2800" kern="1400" dirty="0">
                <a:latin typeface="Agency FB" pitchFamily="34" charset="0"/>
              </a:rPr>
              <a:t>. Declaração de inclusão dos incisos VII.A e VII.B no Estatuto Social das APAES;</a:t>
            </a:r>
          </a:p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800" b="1" kern="1400" dirty="0">
                <a:latin typeface="Agency FB" pitchFamily="34" charset="0"/>
              </a:rPr>
              <a:t>4</a:t>
            </a:r>
            <a:r>
              <a:rPr lang="pt-BR" sz="2800" kern="1400" dirty="0">
                <a:latin typeface="Agency FB" pitchFamily="34" charset="0"/>
              </a:rPr>
              <a:t>. Estatuto Social com a nova redação.</a:t>
            </a:r>
          </a:p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800" kern="1400" dirty="0">
                <a:latin typeface="Agency FB" pitchFamily="34" charset="0"/>
              </a:rPr>
              <a:t>Os modelos dos documentos citados acima e demais documentos auxiliares estão disponíveis no seguinte link: </a:t>
            </a:r>
            <a:r>
              <a:rPr lang="pt-BR" sz="2800" kern="1400" dirty="0">
                <a:latin typeface="Agency FB" pitchFamily="34" charset="0"/>
                <a:hlinkClick r:id="rId2"/>
              </a:rPr>
              <a:t>https://www.gov.br/fnde/pt-br/acesso-a-informacao/acoes-e-programas/programas/pdde/</a:t>
            </a:r>
            <a:r>
              <a:rPr lang="pt-BR" sz="2800" kern="1400" dirty="0" err="1">
                <a:latin typeface="Agency FB" pitchFamily="34" charset="0"/>
                <a:hlinkClick r:id="rId2"/>
              </a:rPr>
              <a:t>cartao-pdde-pdde</a:t>
            </a:r>
            <a:r>
              <a:rPr lang="pt-BR" sz="2800" kern="1400" dirty="0">
                <a:latin typeface="Agency FB" pitchFamily="34" charset="0"/>
              </a:rPr>
              <a:t>.</a:t>
            </a:r>
          </a:p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 lang="pt-BR" sz="2300" kern="1400" dirty="0">
              <a:latin typeface="Agency FB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2827A83-215F-4D1C-8333-9BB06DFBBD1B}"/>
              </a:ext>
            </a:extLst>
          </p:cNvPr>
          <p:cNvSpPr/>
          <p:nvPr/>
        </p:nvSpPr>
        <p:spPr>
          <a:xfrm>
            <a:off x="1979712" y="0"/>
            <a:ext cx="5184576" cy="64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DOCUMENTOS NECESSÁRIOS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E0EE9E4-A0C7-4FF7-A31D-B2C8582687AD}"/>
              </a:ext>
            </a:extLst>
          </p:cNvPr>
          <p:cNvSpPr/>
          <p:nvPr/>
        </p:nvSpPr>
        <p:spPr>
          <a:xfrm>
            <a:off x="-7217" y="764704"/>
            <a:ext cx="9157166" cy="327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9000"/>
              </a:lnSpc>
            </a:pPr>
            <a:endParaRPr lang="pt-BR" kern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3104A54-1FC6-4AE1-814C-762101970CE5}"/>
              </a:ext>
            </a:extLst>
          </p:cNvPr>
          <p:cNvCxnSpPr>
            <a:stCxn id="8" idx="1"/>
          </p:cNvCxnSpPr>
          <p:nvPr/>
        </p:nvCxnSpPr>
        <p:spPr>
          <a:xfrm flipH="1">
            <a:off x="0" y="320120"/>
            <a:ext cx="1979712" cy="2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1BEAED42-5D0A-4733-9296-B2154ACC0CB3}"/>
              </a:ext>
            </a:extLst>
          </p:cNvPr>
          <p:cNvCxnSpPr/>
          <p:nvPr/>
        </p:nvCxnSpPr>
        <p:spPr>
          <a:xfrm>
            <a:off x="7020272" y="332656"/>
            <a:ext cx="2123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9085AFFA-57E3-441A-8879-DF4D6BBBF5CB}"/>
              </a:ext>
            </a:extLst>
          </p:cNvPr>
          <p:cNvSpPr/>
          <p:nvPr/>
        </p:nvSpPr>
        <p:spPr>
          <a:xfrm>
            <a:off x="17598" y="646977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22917CE5-261C-4731-9245-10DC3A68D530}"/>
              </a:ext>
            </a:extLst>
          </p:cNvPr>
          <p:cNvSpPr txBox="1"/>
          <p:nvPr/>
        </p:nvSpPr>
        <p:spPr>
          <a:xfrm>
            <a:off x="3199240" y="76470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kern="1400" dirty="0">
                <a:solidFill>
                  <a:schemeClr val="bg1"/>
                </a:solidFill>
                <a:latin typeface="Arial" panose="020B0604020202020204" pitchFamily="34" charset="0"/>
              </a:rPr>
              <a:t>Alteração de Estatuto</a:t>
            </a:r>
            <a:endParaRPr lang="pt-BR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2787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8E3A1C37-6622-4FA1-9E1D-3DAE2AC4B90B}"/>
              </a:ext>
            </a:extLst>
          </p:cNvPr>
          <p:cNvSpPr/>
          <p:nvPr/>
        </p:nvSpPr>
        <p:spPr>
          <a:xfrm>
            <a:off x="215516" y="1470915"/>
            <a:ext cx="8712968" cy="2178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994" marR="0" indent="-359994" algn="just">
              <a:lnSpc>
                <a:spcPct val="119000"/>
              </a:lnSpc>
              <a:spcBef>
                <a:spcPts val="0"/>
              </a:spcBef>
              <a:spcAft>
                <a:spcPts val="1400"/>
              </a:spcAft>
            </a:pPr>
            <a:r>
              <a:rPr lang="pt-BR" sz="2400" kern="1400" dirty="0">
                <a:latin typeface="Agency FB" pitchFamily="34" charset="0"/>
              </a:rPr>
              <a:t>I. </a:t>
            </a:r>
            <a:r>
              <a:rPr lang="pt-BR" sz="2400" u="sng" kern="1400" dirty="0">
                <a:latin typeface="Agency FB" pitchFamily="34" charset="0"/>
              </a:rPr>
              <a:t>Formulário de Abertura de Conta Corrente do Cartão</a:t>
            </a:r>
          </a:p>
          <a:p>
            <a:pPr marL="359994" marR="0" indent="-359994" algn="just">
              <a:lnSpc>
                <a:spcPct val="119000"/>
              </a:lnSpc>
              <a:spcBef>
                <a:spcPts val="0"/>
              </a:spcBef>
              <a:spcAft>
                <a:spcPts val="1400"/>
              </a:spcAft>
            </a:pPr>
            <a:r>
              <a:rPr lang="pt-BR" sz="2400" kern="1400" dirty="0">
                <a:latin typeface="Agency FB" pitchFamily="34" charset="0"/>
              </a:rPr>
              <a:t>II. </a:t>
            </a:r>
            <a:r>
              <a:rPr lang="pt-BR" sz="2400" u="sng" kern="1400" dirty="0">
                <a:latin typeface="Agency FB" pitchFamily="34" charset="0"/>
              </a:rPr>
              <a:t>Termo de Adesão ao Fundo de Investimento BB CP Supremo Setor Público</a:t>
            </a:r>
            <a:r>
              <a:rPr lang="pt-BR" sz="2400" kern="1400" dirty="0">
                <a:latin typeface="Agency FB" pitchFamily="34" charset="0"/>
              </a:rPr>
              <a:t>  </a:t>
            </a:r>
          </a:p>
          <a:p>
            <a:pPr marL="359994" marR="0" indent="-359994" algn="just">
              <a:lnSpc>
                <a:spcPct val="119000"/>
              </a:lnSpc>
              <a:spcBef>
                <a:spcPts val="0"/>
              </a:spcBef>
              <a:spcAft>
                <a:spcPts val="1400"/>
              </a:spcAft>
            </a:pPr>
            <a:r>
              <a:rPr lang="pt-BR" sz="2400" kern="1400" dirty="0">
                <a:latin typeface="Agency FB" pitchFamily="34" charset="0"/>
              </a:rPr>
              <a:t>III. </a:t>
            </a:r>
            <a:r>
              <a:rPr lang="pt-BR" sz="2400" u="sng" kern="1400" dirty="0">
                <a:latin typeface="Agency FB" pitchFamily="34" charset="0"/>
              </a:rPr>
              <a:t>Termo de Autorização para Envio de Informações ao FNDE</a:t>
            </a:r>
            <a:r>
              <a:rPr lang="pt-BR" sz="2400" kern="1400" dirty="0">
                <a:latin typeface="Agency FB" pitchFamily="34" charset="0"/>
              </a:rPr>
              <a:t> </a:t>
            </a:r>
            <a:endParaRPr lang="pt-BR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1190E88-40EA-420A-90D4-1E33723C02A6}"/>
              </a:ext>
            </a:extLst>
          </p:cNvPr>
          <p:cNvSpPr/>
          <p:nvPr/>
        </p:nvSpPr>
        <p:spPr>
          <a:xfrm>
            <a:off x="0" y="627336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16" descr="C:\Users\06412383123\Downloads\encontro-regional-oeste-programa-formao-pela-escola-04-10-638.jpg">
            <a:extLst>
              <a:ext uri="{FF2B5EF4-FFF2-40B4-BE49-F238E27FC236}">
                <a16:creationId xmlns:a16="http://schemas.microsoft.com/office/drawing/2014/main" id="{7E5A3C18-2A28-4D77-8F43-EF7AC7696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537321"/>
            <a:ext cx="4996348" cy="3132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12827A83-215F-4D1C-8333-9BB06DFBBD1B}"/>
              </a:ext>
            </a:extLst>
          </p:cNvPr>
          <p:cNvSpPr/>
          <p:nvPr/>
        </p:nvSpPr>
        <p:spPr>
          <a:xfrm>
            <a:off x="1979712" y="0"/>
            <a:ext cx="5184576" cy="64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DOCUMENTOS NECESSÁRIOS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4E0EE9E4-A0C7-4FF7-A31D-B2C8582687AD}"/>
              </a:ext>
            </a:extLst>
          </p:cNvPr>
          <p:cNvSpPr/>
          <p:nvPr/>
        </p:nvSpPr>
        <p:spPr>
          <a:xfrm>
            <a:off x="0" y="768658"/>
            <a:ext cx="9144000" cy="327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9000"/>
              </a:lnSpc>
            </a:pPr>
            <a:endParaRPr lang="pt-BR" kern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13104A54-1FC6-4AE1-814C-762101970CE5}"/>
              </a:ext>
            </a:extLst>
          </p:cNvPr>
          <p:cNvCxnSpPr>
            <a:stCxn id="11" idx="1"/>
          </p:cNvCxnSpPr>
          <p:nvPr/>
        </p:nvCxnSpPr>
        <p:spPr>
          <a:xfrm flipH="1">
            <a:off x="0" y="320120"/>
            <a:ext cx="1979712" cy="2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1BEAED42-5D0A-4733-9296-B2154ACC0CB3}"/>
              </a:ext>
            </a:extLst>
          </p:cNvPr>
          <p:cNvCxnSpPr/>
          <p:nvPr/>
        </p:nvCxnSpPr>
        <p:spPr>
          <a:xfrm>
            <a:off x="7020272" y="332656"/>
            <a:ext cx="2123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2917CE5-261C-4731-9245-10DC3A68D530}"/>
              </a:ext>
            </a:extLst>
          </p:cNvPr>
          <p:cNvSpPr txBox="1"/>
          <p:nvPr/>
        </p:nvSpPr>
        <p:spPr>
          <a:xfrm>
            <a:off x="1619672" y="766445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kern="1400" dirty="0">
                <a:solidFill>
                  <a:schemeClr val="bg1"/>
                </a:solidFill>
                <a:latin typeface="Arial" panose="020B0604020202020204" pitchFamily="34" charset="0"/>
              </a:rPr>
              <a:t>Habilitação para uso do Cartão PDDE</a:t>
            </a:r>
            <a:endParaRPr lang="pt-BR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9417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FF5B2C3-CD64-44E4-B615-6278BD5E3D08}"/>
              </a:ext>
            </a:extLst>
          </p:cNvPr>
          <p:cNvSpPr/>
          <p:nvPr/>
        </p:nvSpPr>
        <p:spPr>
          <a:xfrm>
            <a:off x="745956" y="20977"/>
            <a:ext cx="7704856" cy="861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GERENCIADOR FINANCEIRO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E79E5E0-054D-4B57-B943-0C881FBE95F2}"/>
              </a:ext>
            </a:extLst>
          </p:cNvPr>
          <p:cNvSpPr/>
          <p:nvPr/>
        </p:nvSpPr>
        <p:spPr>
          <a:xfrm>
            <a:off x="240854" y="1061169"/>
            <a:ext cx="87150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800" kern="1400" dirty="0">
                <a:latin typeface="Agency FB" pitchFamily="34" charset="0"/>
              </a:rPr>
              <a:t>Na ocasião de visita à agência, recomenda-se que o(s) representante(s) legal(</a:t>
            </a:r>
            <a:r>
              <a:rPr lang="pt-BR" sz="2800" kern="1400" dirty="0" err="1">
                <a:latin typeface="Agency FB" pitchFamily="34" charset="0"/>
              </a:rPr>
              <a:t>is</a:t>
            </a:r>
            <a:r>
              <a:rPr lang="pt-BR" sz="2800" kern="1400" dirty="0">
                <a:latin typeface="Agency FB" pitchFamily="34" charset="0"/>
              </a:rPr>
              <a:t>) da entidade solicite(m) à gerência habilitação para uso do </a:t>
            </a:r>
            <a:r>
              <a:rPr lang="pt-BR" sz="2800" b="1" kern="1400" dirty="0">
                <a:latin typeface="Agency FB" pitchFamily="34" charset="0"/>
              </a:rPr>
              <a:t>Gerenciador Financeiro </a:t>
            </a:r>
            <a:r>
              <a:rPr lang="pt-BR" sz="2800" kern="1400" dirty="0">
                <a:latin typeface="Agency FB" pitchFamily="34" charset="0"/>
              </a:rPr>
              <a:t>disponibilizado pelo Banco do Brasil às pessoas jurídicas.</a:t>
            </a:r>
            <a:endParaRPr lang="pt-BR" sz="2800" kern="1400" dirty="0">
              <a:ln>
                <a:noFill/>
              </a:ln>
              <a:effectLst/>
              <a:latin typeface="Agency FB" pitchFamily="34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ADF01A9-2BD0-4C44-89AE-38DA75FC8CDD}"/>
              </a:ext>
            </a:extLst>
          </p:cNvPr>
          <p:cNvCxnSpPr/>
          <p:nvPr/>
        </p:nvCxnSpPr>
        <p:spPr>
          <a:xfrm flipV="1">
            <a:off x="6948264" y="332657"/>
            <a:ext cx="2195736" cy="5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01027AB0-E941-4222-BB15-A7A525394BD1}"/>
              </a:ext>
            </a:extLst>
          </p:cNvPr>
          <p:cNvCxnSpPr/>
          <p:nvPr/>
        </p:nvCxnSpPr>
        <p:spPr>
          <a:xfrm flipH="1" flipV="1">
            <a:off x="0" y="369941"/>
            <a:ext cx="212372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9">
            <a:extLst>
              <a:ext uri="{FF2B5EF4-FFF2-40B4-BE49-F238E27FC236}">
                <a16:creationId xmlns:a16="http://schemas.microsoft.com/office/drawing/2014/main" id="{07677D6B-3D44-4D21-8DC6-C2744EC9A1E0}"/>
              </a:ext>
            </a:extLst>
          </p:cNvPr>
          <p:cNvSpPr/>
          <p:nvPr/>
        </p:nvSpPr>
        <p:spPr>
          <a:xfrm>
            <a:off x="26384" y="692696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100" name="Picture 4" descr="http://www.netcenter.com.br/wp-content/uploads/2017/01/icone-audienciabig-450x450.png">
            <a:extLst>
              <a:ext uri="{FF2B5EF4-FFF2-40B4-BE49-F238E27FC236}">
                <a16:creationId xmlns:a16="http://schemas.microsoft.com/office/drawing/2014/main" id="{28D16F69-3F85-4A9B-9E8E-EEA85868D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860" y="3917563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660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CBFBEDCD-176F-4F89-98A4-053E5767308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D2F">
                  <a:shade val="30000"/>
                  <a:satMod val="115000"/>
                </a:srgbClr>
              </a:gs>
              <a:gs pos="50000">
                <a:srgbClr val="FFFD2F">
                  <a:shade val="67500"/>
                  <a:satMod val="115000"/>
                </a:srgbClr>
              </a:gs>
              <a:gs pos="100000">
                <a:srgbClr val="FFFD2F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2169404" y="3957593"/>
            <a:ext cx="65790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Capitais Regiões Metropolitanas: 4003.0107 </a:t>
            </a:r>
          </a:p>
          <a:p>
            <a:r>
              <a:rPr lang="pt-BR" sz="2400" b="1" dirty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Demais Localidades: 0800.979.0107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2372449" y="5291304"/>
            <a:ext cx="4824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0800.61.61.61</a:t>
            </a:r>
          </a:p>
          <a:p>
            <a:r>
              <a:rPr lang="pt-BR" sz="2400" b="1" dirty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PDDE@FNDE.GOV.BR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675BD1B-86A6-44E4-A641-B6FADD875319}"/>
              </a:ext>
            </a:extLst>
          </p:cNvPr>
          <p:cNvSpPr/>
          <p:nvPr/>
        </p:nvSpPr>
        <p:spPr>
          <a:xfrm>
            <a:off x="0" y="427117"/>
            <a:ext cx="9144000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AD1DA427-95AC-4A8D-83FE-28CA73813E07}"/>
              </a:ext>
            </a:extLst>
          </p:cNvPr>
          <p:cNvSpPr/>
          <p:nvPr/>
        </p:nvSpPr>
        <p:spPr>
          <a:xfrm>
            <a:off x="1061864" y="2141878"/>
            <a:ext cx="7020272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3891D1AA-1969-4134-A1BD-B57DA1D818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284984"/>
            <a:ext cx="2088232" cy="669719"/>
          </a:xfrm>
          <a:prstGeom prst="rect">
            <a:avLst/>
          </a:prstGeom>
          <a:ln>
            <a:noFill/>
          </a:ln>
        </p:spPr>
      </p:pic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8B3F240-3378-4334-9ACD-17078A033CF8}"/>
              </a:ext>
            </a:extLst>
          </p:cNvPr>
          <p:cNvCxnSpPr>
            <a:cxnSpLocks/>
          </p:cNvCxnSpPr>
          <p:nvPr/>
        </p:nvCxnSpPr>
        <p:spPr>
          <a:xfrm>
            <a:off x="4424808" y="3284984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3" name="Conector reto 2052">
            <a:extLst>
              <a:ext uri="{FF2B5EF4-FFF2-40B4-BE49-F238E27FC236}">
                <a16:creationId xmlns:a16="http://schemas.microsoft.com/office/drawing/2014/main" id="{EBE2B0CD-B3CF-4C17-9407-28143E54F51E}"/>
              </a:ext>
            </a:extLst>
          </p:cNvPr>
          <p:cNvCxnSpPr>
            <a:cxnSpLocks/>
          </p:cNvCxnSpPr>
          <p:nvPr/>
        </p:nvCxnSpPr>
        <p:spPr>
          <a:xfrm flipH="1">
            <a:off x="2195736" y="4005064"/>
            <a:ext cx="2229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5" name="Conector reto 2054">
            <a:extLst>
              <a:ext uri="{FF2B5EF4-FFF2-40B4-BE49-F238E27FC236}">
                <a16:creationId xmlns:a16="http://schemas.microsoft.com/office/drawing/2014/main" id="{45A5DB5B-187D-46C5-B140-B4C3B6F1A8E9}"/>
              </a:ext>
            </a:extLst>
          </p:cNvPr>
          <p:cNvCxnSpPr>
            <a:cxnSpLocks/>
          </p:cNvCxnSpPr>
          <p:nvPr/>
        </p:nvCxnSpPr>
        <p:spPr>
          <a:xfrm flipV="1">
            <a:off x="2195736" y="3284984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7" name="Conector reto 2056">
            <a:extLst>
              <a:ext uri="{FF2B5EF4-FFF2-40B4-BE49-F238E27FC236}">
                <a16:creationId xmlns:a16="http://schemas.microsoft.com/office/drawing/2014/main" id="{05EA65EC-962E-40E4-8916-4305569BB66D}"/>
              </a:ext>
            </a:extLst>
          </p:cNvPr>
          <p:cNvCxnSpPr>
            <a:cxnSpLocks/>
          </p:cNvCxnSpPr>
          <p:nvPr/>
        </p:nvCxnSpPr>
        <p:spPr>
          <a:xfrm>
            <a:off x="2195736" y="3284984"/>
            <a:ext cx="2229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5" name="Retângulo 2064">
            <a:extLst>
              <a:ext uri="{FF2B5EF4-FFF2-40B4-BE49-F238E27FC236}">
                <a16:creationId xmlns:a16="http://schemas.microsoft.com/office/drawing/2014/main" id="{1779499B-24AF-4CC7-9F2A-1DFDBCE41F72}"/>
              </a:ext>
            </a:extLst>
          </p:cNvPr>
          <p:cNvSpPr/>
          <p:nvPr/>
        </p:nvSpPr>
        <p:spPr>
          <a:xfrm>
            <a:off x="395536" y="3284984"/>
            <a:ext cx="1539316" cy="1296144"/>
          </a:xfrm>
          <a:prstGeom prst="rect">
            <a:avLst/>
          </a:prstGeom>
          <a:gradFill flip="none" rotWithShape="1">
            <a:gsLst>
              <a:gs pos="0">
                <a:srgbClr val="878787">
                  <a:shade val="30000"/>
                  <a:satMod val="115000"/>
                </a:srgbClr>
              </a:gs>
              <a:gs pos="50000">
                <a:srgbClr val="878787">
                  <a:shade val="67500"/>
                  <a:satMod val="115000"/>
                </a:srgbClr>
              </a:gs>
              <a:gs pos="100000">
                <a:srgbClr val="878787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67" name="Imagem 2066">
            <a:extLst>
              <a:ext uri="{FF2B5EF4-FFF2-40B4-BE49-F238E27FC236}">
                <a16:creationId xmlns:a16="http://schemas.microsoft.com/office/drawing/2014/main" id="{9B3CF414-65DD-42BD-8325-6246DAB3B2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573016"/>
            <a:ext cx="1040557" cy="819695"/>
          </a:xfrm>
          <a:prstGeom prst="rect">
            <a:avLst/>
          </a:prstGeom>
        </p:spPr>
      </p:pic>
      <p:pic>
        <p:nvPicPr>
          <p:cNvPr id="2069" name="Imagem 2068" descr="Uma imagem contendo clip-art&#10;&#10;Descrição gerada com alta confiança">
            <a:extLst>
              <a:ext uri="{FF2B5EF4-FFF2-40B4-BE49-F238E27FC236}">
                <a16:creationId xmlns:a16="http://schemas.microsoft.com/office/drawing/2014/main" id="{B272E360-C96D-47B5-8B1B-C43B86F73D4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13" y="4640114"/>
            <a:ext cx="2195736" cy="2195736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4E79E5E0-054D-4B57-B943-0C881FBE95F2}"/>
              </a:ext>
            </a:extLst>
          </p:cNvPr>
          <p:cNvSpPr/>
          <p:nvPr/>
        </p:nvSpPr>
        <p:spPr>
          <a:xfrm>
            <a:off x="611561" y="2132856"/>
            <a:ext cx="669674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3600" kern="1400" dirty="0">
                <a:latin typeface="Brush Script MT" panose="030608020404060703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     Em caso de dúvidas:</a:t>
            </a:r>
            <a:endParaRPr lang="pt-BR" sz="3600" kern="1400" dirty="0">
              <a:ln>
                <a:noFill/>
              </a:ln>
              <a:effectLst/>
              <a:latin typeface="Brush Script MT" panose="03060802040406070304" pitchFamily="66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2276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>
            <a:extLst>
              <a:ext uri="{FF2B5EF4-FFF2-40B4-BE49-F238E27FC236}">
                <a16:creationId xmlns:a16="http://schemas.microsoft.com/office/drawing/2014/main" id="{318AD01E-C909-4AED-A19C-30A0DEA08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624" y="1844824"/>
            <a:ext cx="2171700" cy="375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771FFC9-0323-4952-9A32-A79C75F8B2B9}"/>
              </a:ext>
            </a:extLst>
          </p:cNvPr>
          <p:cNvSpPr txBox="1"/>
          <p:nvPr/>
        </p:nvSpPr>
        <p:spPr>
          <a:xfrm>
            <a:off x="715988" y="1428340"/>
            <a:ext cx="7168380" cy="452431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400" dirty="0">
                <a:latin typeface="Agency FB" panose="020B0503020202020204" pitchFamily="34" charset="0"/>
              </a:rPr>
              <a:t> </a:t>
            </a:r>
            <a:r>
              <a:rPr lang="pt-BR" alt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Conceito e Finalidade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 Validade do Cartão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 Público-alvo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Vantagens da utilização do Cartão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 Responsabilidade pela emissão do Cartão PDDE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</a:t>
            </a:r>
            <a:r>
              <a:rPr lang="pt-BR" alt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Estrutura de cadastramento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 Permissões 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Limites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Demonstrativos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Procedimentos para habilitar o uso do Cartão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Documentos necessários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Gerenciador Financeiro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06E62842-3816-46E1-9491-5B820E9CE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88"/>
            <a:ext cx="30861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2FC985E-2EF8-461E-8799-B7AF9BE27775}"/>
              </a:ext>
            </a:extLst>
          </p:cNvPr>
          <p:cNvSpPr/>
          <p:nvPr/>
        </p:nvSpPr>
        <p:spPr>
          <a:xfrm>
            <a:off x="688417" y="692696"/>
            <a:ext cx="4572000" cy="687689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">
              <a:lnSpc>
                <a:spcPts val="2900"/>
              </a:lnSpc>
              <a:spcAft>
                <a:spcPts val="600"/>
              </a:spcAft>
            </a:pPr>
            <a:r>
              <a:rPr lang="pt-BR" sz="3600" b="1" kern="1400" dirty="0">
                <a:latin typeface="+mj-lt"/>
              </a:rPr>
              <a:t>SUMÁRIO</a:t>
            </a:r>
            <a:endParaRPr lang="pt-BR" sz="3600" kern="1400" dirty="0">
              <a:latin typeface="+mj-lt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9F146EF9-E45B-4CDC-999D-DBA731EDA979}"/>
              </a:ext>
            </a:extLst>
          </p:cNvPr>
          <p:cNvCxnSpPr/>
          <p:nvPr/>
        </p:nvCxnSpPr>
        <p:spPr>
          <a:xfrm>
            <a:off x="2771800" y="908720"/>
            <a:ext cx="61695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01FD07ED-1E08-43E1-ADE7-1AA1643D0FDE}"/>
              </a:ext>
            </a:extLst>
          </p:cNvPr>
          <p:cNvCxnSpPr/>
          <p:nvPr/>
        </p:nvCxnSpPr>
        <p:spPr>
          <a:xfrm>
            <a:off x="899592" y="0"/>
            <a:ext cx="0" cy="548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>
            <a:extLst>
              <a:ext uri="{FF2B5EF4-FFF2-40B4-BE49-F238E27FC236}">
                <a16:creationId xmlns:a16="http://schemas.microsoft.com/office/drawing/2014/main" id="{691BBD0B-B68B-4765-9F42-9ADBA9501C77}"/>
              </a:ext>
            </a:extLst>
          </p:cNvPr>
          <p:cNvSpPr/>
          <p:nvPr/>
        </p:nvSpPr>
        <p:spPr>
          <a:xfrm>
            <a:off x="0" y="1124744"/>
            <a:ext cx="9144000" cy="7200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C9303DE5-D50C-4740-9BDC-60FD79A9ACDD}"/>
              </a:ext>
            </a:extLst>
          </p:cNvPr>
          <p:cNvSpPr/>
          <p:nvPr/>
        </p:nvSpPr>
        <p:spPr>
          <a:xfrm rot="5400000">
            <a:off x="5269768" y="3955368"/>
            <a:ext cx="5733256" cy="7200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318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2241238" y="116632"/>
            <a:ext cx="4641399" cy="58477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pt-BR" sz="3200" b="1" i="0" strike="noStrike" normalizeH="0" baseline="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kumimoji="0" lang="pt-BR" sz="3200" b="1" i="0" strike="noStrike" normalizeH="0" baseline="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  <a:cs typeface="Andalus" pitchFamily="18" charset="-78"/>
              </a:rPr>
              <a:t>CONCEITO E FINALIDADE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601492" y="1239718"/>
            <a:ext cx="8362995" cy="8309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gency FB" pitchFamily="34" charset="0"/>
                <a:cs typeface="Andalus" pitchFamily="18" charset="-78"/>
              </a:rPr>
              <a:t>O </a:t>
            </a:r>
            <a:r>
              <a:rPr lang="pt-BR" sz="2400" b="1" dirty="0">
                <a:latin typeface="Agency FB" pitchFamily="34" charset="0"/>
                <a:cs typeface="Andalus" pitchFamily="18" charset="-78"/>
              </a:rPr>
              <a:t>Cartão PDDE </a:t>
            </a:r>
            <a:r>
              <a:rPr lang="pt-BR" sz="2400" dirty="0">
                <a:latin typeface="Agency FB" pitchFamily="34" charset="0"/>
                <a:cs typeface="Andalus" pitchFamily="18" charset="-78"/>
              </a:rPr>
              <a:t>é um cartão de débito para uso no território nacional, no âmbito do Programa Dinheiro Direto na Escola (PDDE).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719FD481-0BE5-4908-BA61-14711C26DBB5}"/>
              </a:ext>
            </a:extLst>
          </p:cNvPr>
          <p:cNvCxnSpPr>
            <a:stCxn id="18" idx="1"/>
          </p:cNvCxnSpPr>
          <p:nvPr/>
        </p:nvCxnSpPr>
        <p:spPr>
          <a:xfrm flipH="1" flipV="1">
            <a:off x="-22042" y="404664"/>
            <a:ext cx="2263280" cy="43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0803FDEB-229B-4FB7-A771-D081A8F8104C}"/>
              </a:ext>
            </a:extLst>
          </p:cNvPr>
          <p:cNvCxnSpPr/>
          <p:nvPr/>
        </p:nvCxnSpPr>
        <p:spPr>
          <a:xfrm flipV="1">
            <a:off x="6732240" y="404664"/>
            <a:ext cx="2389700" cy="43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>
            <a:extLst>
              <a:ext uri="{FF2B5EF4-FFF2-40B4-BE49-F238E27FC236}">
                <a16:creationId xmlns:a16="http://schemas.microsoft.com/office/drawing/2014/main" id="{218AF02B-6BAF-42F3-BED5-F8E05C5FE576}"/>
              </a:ext>
            </a:extLst>
          </p:cNvPr>
          <p:cNvSpPr/>
          <p:nvPr/>
        </p:nvSpPr>
        <p:spPr>
          <a:xfrm>
            <a:off x="12545" y="692696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601492" y="2204864"/>
            <a:ext cx="8362996" cy="3416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gency FB" pitchFamily="34" charset="0"/>
                <a:cs typeface="Andalus" pitchFamily="18" charset="-78"/>
              </a:rPr>
              <a:t>O objetivo é possibilitar pagamentos de bens, materiais e serviços nos estabelecimentos comerciais, </a:t>
            </a:r>
            <a:r>
              <a:rPr lang="pt-BR" sz="2400" b="1" dirty="0">
                <a:latin typeface="Agency FB" pitchFamily="34" charset="0"/>
                <a:cs typeface="Andalus" pitchFamily="18" charset="-78"/>
              </a:rPr>
              <a:t>por meio de máquina leitora de cartão magnético</a:t>
            </a:r>
            <a:r>
              <a:rPr lang="pt-BR" sz="2400" dirty="0">
                <a:latin typeface="Agency FB" pitchFamily="34" charset="0"/>
                <a:cs typeface="Andalus" pitchFamily="18" charset="-78"/>
              </a:rPr>
              <a:t>, bem como para realização de:</a:t>
            </a:r>
          </a:p>
          <a:p>
            <a:pPr algn="just"/>
            <a:endParaRPr lang="pt-BR" sz="2400" dirty="0">
              <a:latin typeface="Agency FB" pitchFamily="34" charset="0"/>
              <a:cs typeface="Andalus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Agency FB" pitchFamily="34" charset="0"/>
                <a:cs typeface="Andalus" pitchFamily="18" charset="-78"/>
              </a:rPr>
              <a:t>transferências para contas do Banco do Brasil (conta corrente e poupança);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Agency FB" pitchFamily="34" charset="0"/>
                <a:cs typeface="Andalus" pitchFamily="18" charset="-78"/>
              </a:rPr>
              <a:t>transferências para contas de outros bancos (DOC e TED);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Agency FB" pitchFamily="34" charset="0"/>
                <a:cs typeface="Andalus" pitchFamily="18" charset="-78"/>
              </a:rPr>
              <a:t>emissão de Ordens de Pagamento, em favor de pessoas que não possuem conta bancária; 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Agency FB" pitchFamily="34" charset="0"/>
                <a:cs typeface="Andalus" pitchFamily="18" charset="-78"/>
              </a:rPr>
              <a:t>saques em Terminais de Autoatendimento do Banco do Brasil.</a:t>
            </a:r>
          </a:p>
        </p:txBody>
      </p:sp>
    </p:spTree>
    <p:extLst>
      <p:ext uri="{BB962C8B-B14F-4D97-AF65-F5344CB8AC3E}">
        <p14:creationId xmlns:p14="http://schemas.microsoft.com/office/powerpoint/2010/main" val="339122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0246931-57C6-4E6D-B3D5-8C9377FF8A02}"/>
              </a:ext>
            </a:extLst>
          </p:cNvPr>
          <p:cNvSpPr/>
          <p:nvPr/>
        </p:nvSpPr>
        <p:spPr>
          <a:xfrm>
            <a:off x="3811315" y="88945"/>
            <a:ext cx="1809878" cy="87062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PÚBLICO</a:t>
            </a:r>
            <a:endParaRPr lang="pt-BR" sz="105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+mj-lt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5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5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CA782192-BC40-44AE-866F-84E489C2E826}"/>
              </a:ext>
            </a:extLst>
          </p:cNvPr>
          <p:cNvCxnSpPr>
            <a:cxnSpLocks/>
          </p:cNvCxnSpPr>
          <p:nvPr/>
        </p:nvCxnSpPr>
        <p:spPr>
          <a:xfrm>
            <a:off x="5436096" y="476672"/>
            <a:ext cx="3689648" cy="19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C3CDF00-D314-4A50-9C60-9F9E2AB2E0B6}"/>
              </a:ext>
            </a:extLst>
          </p:cNvPr>
          <p:cNvCxnSpPr>
            <a:cxnSpLocks/>
          </p:cNvCxnSpPr>
          <p:nvPr/>
        </p:nvCxnSpPr>
        <p:spPr>
          <a:xfrm flipH="1" flipV="1">
            <a:off x="0" y="476672"/>
            <a:ext cx="3811315" cy="19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7F3702E9-14F9-475F-BD10-9C1BB49C30C7}"/>
              </a:ext>
            </a:extLst>
          </p:cNvPr>
          <p:cNvSpPr/>
          <p:nvPr/>
        </p:nvSpPr>
        <p:spPr>
          <a:xfrm>
            <a:off x="2138" y="831001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F320B42F-1444-4397-97EA-F764B19E55EF}"/>
              </a:ext>
            </a:extLst>
          </p:cNvPr>
          <p:cNvSpPr/>
          <p:nvPr/>
        </p:nvSpPr>
        <p:spPr>
          <a:xfrm>
            <a:off x="-197768" y="1268760"/>
            <a:ext cx="9125744" cy="4082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5160" marR="0" indent="-285750" algn="just">
              <a:lnSpc>
                <a:spcPct val="119000"/>
              </a:lnSpc>
              <a:spcBef>
                <a:spcPts val="48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400" b="1" kern="1400" dirty="0">
                <a:latin typeface="Agency FB" pitchFamily="34" charset="0"/>
              </a:rPr>
              <a:t>Unidades Executoras Próprias (</a:t>
            </a:r>
            <a:r>
              <a:rPr lang="pt-BR" sz="2400" b="1" kern="1400" dirty="0" err="1">
                <a:latin typeface="Agency FB" panose="020B0503020202020204" pitchFamily="34" charset="0"/>
              </a:rPr>
              <a:t>UEx</a:t>
            </a:r>
            <a:r>
              <a:rPr lang="pt-BR" sz="2400" b="1" kern="1400" dirty="0">
                <a:latin typeface="Agency FB" panose="020B0503020202020204" pitchFamily="34" charset="0"/>
              </a:rPr>
              <a:t>) </a:t>
            </a:r>
            <a:r>
              <a:rPr lang="pt-BR" sz="2400" kern="1400" dirty="0">
                <a:latin typeface="Agency FB" panose="020B0503020202020204" pitchFamily="34" charset="0"/>
              </a:rPr>
              <a:t>representativas de escolas públicas da Educação Básica das redes estaduais, municipais e do Distrito Federal (comumente denominadas Conselhos Escolares, Caixas Escolares, Associações de Pais e Mestres, Círculos de Pais e Mestres, etc.)</a:t>
            </a:r>
          </a:p>
          <a:p>
            <a:pPr marL="702310" marR="0" indent="-342900" algn="just">
              <a:lnSpc>
                <a:spcPct val="119000"/>
              </a:lnSpc>
              <a:spcBef>
                <a:spcPts val="48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400" b="1" kern="1400" dirty="0">
                <a:latin typeface="Agency FB" panose="020B0503020202020204" pitchFamily="34" charset="0"/>
              </a:rPr>
              <a:t>Entidades Mantenedoras (EM) </a:t>
            </a:r>
            <a:r>
              <a:rPr lang="pt-BR" sz="2400" kern="1400" dirty="0">
                <a:latin typeface="Agency FB" panose="020B0503020202020204" pitchFamily="34" charset="0"/>
              </a:rPr>
              <a:t>representativas de escolas privadas de Educação Especial (como Associação de Pais e Amigos dos Excepcionais, Associações Pestalozzi, etc.)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2050" name="Picture 2" descr="https://images.vexels.com/media/users/3/143202/isolated/preview/f5ef6db26d195885b8501b7c70b53a9f-pessoas-multid-o-by-vexels.png">
            <a:extLst>
              <a:ext uri="{FF2B5EF4-FFF2-40B4-BE49-F238E27FC236}">
                <a16:creationId xmlns:a16="http://schemas.microsoft.com/office/drawing/2014/main" id="{B44F8BF5-22D9-4ECF-89CB-34A4C07DE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825" y="4707632"/>
            <a:ext cx="2150368" cy="2150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DA16BC15-8F08-4D93-AE8D-16AE270D41A4}"/>
              </a:ext>
            </a:extLst>
          </p:cNvPr>
          <p:cNvCxnSpPr>
            <a:cxnSpLocks/>
            <a:stCxn id="2050" idx="3"/>
          </p:cNvCxnSpPr>
          <p:nvPr/>
        </p:nvCxnSpPr>
        <p:spPr>
          <a:xfrm>
            <a:off x="5621193" y="5782816"/>
            <a:ext cx="3483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E4A1B3F2-AAA6-4123-8B9B-016C809D9372}"/>
              </a:ext>
            </a:extLst>
          </p:cNvPr>
          <p:cNvCxnSpPr>
            <a:cxnSpLocks/>
            <a:stCxn id="2050" idx="1"/>
          </p:cNvCxnSpPr>
          <p:nvPr/>
        </p:nvCxnSpPr>
        <p:spPr>
          <a:xfrm flipH="1">
            <a:off x="-21055" y="5782816"/>
            <a:ext cx="3491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870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38C03019-7D0C-4A89-A30A-30834959ABE4}"/>
              </a:ext>
            </a:extLst>
          </p:cNvPr>
          <p:cNvSpPr/>
          <p:nvPr/>
        </p:nvSpPr>
        <p:spPr>
          <a:xfrm>
            <a:off x="-252536" y="1473343"/>
            <a:ext cx="10153128" cy="2757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4589" marR="0" indent="-34290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400" kern="1400" dirty="0">
                <a:latin typeface="Agency FB" panose="020B0503020202020204" pitchFamily="34" charset="0"/>
              </a:rPr>
              <a:t> </a:t>
            </a:r>
            <a:r>
              <a:rPr lang="pt-BR" sz="2400" b="1" kern="1400" dirty="0">
                <a:latin typeface="Agency FB" pitchFamily="34" charset="0"/>
              </a:rPr>
              <a:t>Mais agilidade </a:t>
            </a:r>
            <a:r>
              <a:rPr lang="pt-BR" sz="2400" kern="1400" dirty="0">
                <a:latin typeface="Agency FB" panose="020B0503020202020204" pitchFamily="34" charset="0"/>
              </a:rPr>
              <a:t>na realização de pagamentos.</a:t>
            </a:r>
          </a:p>
          <a:p>
            <a:pPr marL="694589" marR="0" indent="-34290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400" kern="1400" dirty="0">
                <a:latin typeface="Agency FB" panose="020B0503020202020204" pitchFamily="34" charset="0"/>
              </a:rPr>
              <a:t> </a:t>
            </a:r>
            <a:r>
              <a:rPr lang="pt-BR" sz="2400" b="1" kern="1400" dirty="0">
                <a:latin typeface="Agency FB" panose="020B0503020202020204" pitchFamily="34" charset="0"/>
              </a:rPr>
              <a:t>Mais segurança </a:t>
            </a:r>
            <a:r>
              <a:rPr lang="pt-BR" sz="2400" kern="1400" dirty="0">
                <a:latin typeface="Agency FB" panose="020B0503020202020204" pitchFamily="34" charset="0"/>
              </a:rPr>
              <a:t>na realização dos pagamentos.</a:t>
            </a:r>
          </a:p>
          <a:p>
            <a:pPr marL="694589" marR="0" indent="-34290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400" kern="1400" dirty="0">
                <a:latin typeface="Agency FB" panose="020B0503020202020204" pitchFamily="34" charset="0"/>
              </a:rPr>
              <a:t> </a:t>
            </a:r>
            <a:r>
              <a:rPr lang="pt-BR" sz="2400" b="1" kern="1400" dirty="0">
                <a:latin typeface="Agency FB" panose="020B0503020202020204" pitchFamily="34" charset="0"/>
              </a:rPr>
              <a:t>Mais controle </a:t>
            </a:r>
            <a:r>
              <a:rPr lang="pt-BR" sz="2400" kern="1400" dirty="0">
                <a:latin typeface="Agency FB" panose="020B0503020202020204" pitchFamily="34" charset="0"/>
              </a:rPr>
              <a:t>sobre a destinação dada aos recursos.</a:t>
            </a:r>
          </a:p>
          <a:p>
            <a:pPr marL="694589" marR="0" indent="-34290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400" kern="1400" dirty="0">
                <a:latin typeface="Agency FB" panose="020B0503020202020204" pitchFamily="34" charset="0"/>
              </a:rPr>
              <a:t> </a:t>
            </a:r>
            <a:r>
              <a:rPr lang="pt-BR" sz="2400" b="1" kern="1400" dirty="0">
                <a:latin typeface="Agency FB" panose="020B0503020202020204" pitchFamily="34" charset="0"/>
              </a:rPr>
              <a:t>Mais agilidade </a:t>
            </a:r>
            <a:r>
              <a:rPr lang="pt-BR" sz="2400" kern="1400" dirty="0">
                <a:latin typeface="Agency FB" panose="020B0503020202020204" pitchFamily="34" charset="0"/>
              </a:rPr>
              <a:t>na prestação de contas.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E1355DA-58FC-4850-926E-E719561C9244}"/>
              </a:ext>
            </a:extLst>
          </p:cNvPr>
          <p:cNvSpPr/>
          <p:nvPr/>
        </p:nvSpPr>
        <p:spPr>
          <a:xfrm>
            <a:off x="-36512" y="179853"/>
            <a:ext cx="9145016" cy="126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VANTAGENS DA UTILIZAÇÃO DO CARTÃO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32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3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C06F85B9-7D3D-4C6D-A394-5CC5600BB585}"/>
              </a:ext>
            </a:extLst>
          </p:cNvPr>
          <p:cNvCxnSpPr/>
          <p:nvPr/>
        </p:nvCxnSpPr>
        <p:spPr>
          <a:xfrm flipH="1">
            <a:off x="0" y="548680"/>
            <a:ext cx="1115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06E64BA-92F5-4553-A867-06EF1361B634}"/>
              </a:ext>
            </a:extLst>
          </p:cNvPr>
          <p:cNvCxnSpPr/>
          <p:nvPr/>
        </p:nvCxnSpPr>
        <p:spPr>
          <a:xfrm>
            <a:off x="7956376" y="548680"/>
            <a:ext cx="1187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>
            <a:extLst>
              <a:ext uri="{FF2B5EF4-FFF2-40B4-BE49-F238E27FC236}">
                <a16:creationId xmlns:a16="http://schemas.microsoft.com/office/drawing/2014/main" id="{FEA885DC-DE9D-4926-A48A-3C4863E3A8FA}"/>
              </a:ext>
            </a:extLst>
          </p:cNvPr>
          <p:cNvSpPr/>
          <p:nvPr/>
        </p:nvSpPr>
        <p:spPr>
          <a:xfrm>
            <a:off x="0" y="908720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Picture 16" descr="C:\Users\06412383123\Downloads\encontro-regional-oeste-programa-formao-pela-escola-04-10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842776"/>
            <a:ext cx="4300719" cy="2695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33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6A15658-1D23-468A-8246-0762761548FA}"/>
              </a:ext>
            </a:extLst>
          </p:cNvPr>
          <p:cNvSpPr/>
          <p:nvPr/>
        </p:nvSpPr>
        <p:spPr>
          <a:xfrm>
            <a:off x="-900608" y="0"/>
            <a:ext cx="11052720" cy="1456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RESPONSABILIDADE PELA EMISSÃO DO </a:t>
            </a:r>
          </a:p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CARTÃO PDDE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5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5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D6B6D4B-F0F7-4B92-96A4-CD2365DA4F10}"/>
              </a:ext>
            </a:extLst>
          </p:cNvPr>
          <p:cNvSpPr/>
          <p:nvPr/>
        </p:nvSpPr>
        <p:spPr>
          <a:xfrm>
            <a:off x="0" y="1412776"/>
            <a:ext cx="9036496" cy="2366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marR="0" indent="0" algn="just">
              <a:lnSpc>
                <a:spcPct val="119000"/>
              </a:lnSpc>
              <a:spcBef>
                <a:spcPts val="480"/>
              </a:spcBef>
              <a:spcAft>
                <a:spcPts val="600"/>
              </a:spcAft>
            </a:pPr>
            <a:r>
              <a:rPr lang="pt-BR" sz="2400" kern="1400" dirty="0">
                <a:latin typeface="Agency FB" pitchFamily="34" charset="0"/>
              </a:rPr>
              <a:t>Os processos de </a:t>
            </a:r>
            <a:r>
              <a:rPr lang="pt-BR" sz="2400" b="1" kern="1400" dirty="0">
                <a:latin typeface="Agency FB" pitchFamily="34" charset="0"/>
              </a:rPr>
              <a:t>abertura da conta</a:t>
            </a:r>
            <a:r>
              <a:rPr lang="pt-BR" sz="2400" kern="1400" dirty="0">
                <a:latin typeface="Agency FB" pitchFamily="34" charset="0"/>
              </a:rPr>
              <a:t>, </a:t>
            </a:r>
            <a:r>
              <a:rPr lang="pt-BR" sz="2400" b="1" kern="1400" dirty="0">
                <a:latin typeface="Agency FB" pitchFamily="34" charset="0"/>
              </a:rPr>
              <a:t>cadastramento do portador do Cartão PDDE</a:t>
            </a:r>
            <a:r>
              <a:rPr lang="pt-BR" sz="2400" kern="1400" dirty="0">
                <a:latin typeface="Agency FB" pitchFamily="34" charset="0"/>
              </a:rPr>
              <a:t> e </a:t>
            </a:r>
            <a:r>
              <a:rPr lang="pt-BR" sz="2400" b="1" kern="1400" dirty="0">
                <a:latin typeface="Agency FB" pitchFamily="34" charset="0"/>
              </a:rPr>
              <a:t>pedido do plástico</a:t>
            </a:r>
            <a:r>
              <a:rPr lang="pt-BR" sz="2400" kern="1400" dirty="0">
                <a:latin typeface="Agency FB" pitchFamily="34" charset="0"/>
              </a:rPr>
              <a:t> serão feitos, </a:t>
            </a:r>
            <a:r>
              <a:rPr lang="pt-BR" sz="2400" b="1" u="sng" kern="1400" dirty="0">
                <a:latin typeface="Agency FB" pitchFamily="34" charset="0"/>
              </a:rPr>
              <a:t>exclusivamente</a:t>
            </a:r>
            <a:r>
              <a:rPr lang="pt-BR" sz="2400" kern="1400" dirty="0">
                <a:latin typeface="Agency FB" pitchFamily="34" charset="0"/>
              </a:rPr>
              <a:t>, pelo </a:t>
            </a:r>
            <a:r>
              <a:rPr lang="pt-BR" sz="2400" b="1" kern="1400" dirty="0">
                <a:latin typeface="Agency FB" pitchFamily="34" charset="0"/>
              </a:rPr>
              <a:t>Banco do Brasil</a:t>
            </a:r>
            <a:r>
              <a:rPr lang="pt-BR" sz="2400" kern="1400" dirty="0">
                <a:latin typeface="Agency FB" pitchFamily="34" charset="0"/>
              </a:rPr>
              <a:t>, por meio de arquivo eletrônico, remetido diretamente pelo FNDE.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2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2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1BCF611-8432-48DE-884F-5C96A82F02F3}"/>
              </a:ext>
            </a:extLst>
          </p:cNvPr>
          <p:cNvSpPr/>
          <p:nvPr/>
        </p:nvSpPr>
        <p:spPr>
          <a:xfrm>
            <a:off x="388462" y="3367872"/>
            <a:ext cx="8707791" cy="637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ESTRUTURA DE CADASTRAMENTO</a:t>
            </a:r>
            <a:endParaRPr lang="pt-BR" sz="105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C31CF3B-54DC-4864-B676-E3F1E28364DA}"/>
              </a:ext>
            </a:extLst>
          </p:cNvPr>
          <p:cNvSpPr/>
          <p:nvPr/>
        </p:nvSpPr>
        <p:spPr>
          <a:xfrm>
            <a:off x="-35496" y="4268846"/>
            <a:ext cx="9144000" cy="97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marR="0" indent="0" algn="just">
              <a:lnSpc>
                <a:spcPct val="119000"/>
              </a:lnSpc>
              <a:spcBef>
                <a:spcPts val="480"/>
              </a:spcBef>
              <a:spcAft>
                <a:spcPts val="600"/>
              </a:spcAft>
            </a:pPr>
            <a:r>
              <a:rPr lang="pt-BR" sz="2400" kern="1400" dirty="0">
                <a:latin typeface="Agency FB" panose="020B0503020202020204" pitchFamily="34" charset="0"/>
              </a:rPr>
              <a:t>O Cartão PDDE estará vinculado ao </a:t>
            </a:r>
            <a:r>
              <a:rPr lang="pt-BR" sz="2400" b="1" kern="1400" dirty="0">
                <a:latin typeface="Agency FB" panose="020B0503020202020204" pitchFamily="34" charset="0"/>
              </a:rPr>
              <a:t>CNPJ da Entidade Mantenedora - EM</a:t>
            </a:r>
            <a:r>
              <a:rPr lang="pt-BR" sz="2400" kern="1400" dirty="0">
                <a:latin typeface="Agency FB" panose="020B0503020202020204" pitchFamily="34" charset="0"/>
              </a:rPr>
              <a:t>. </a:t>
            </a: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2388A518-D4E0-4ED6-8B62-F3877848DBF8}"/>
              </a:ext>
            </a:extLst>
          </p:cNvPr>
          <p:cNvCxnSpPr/>
          <p:nvPr/>
        </p:nvCxnSpPr>
        <p:spPr>
          <a:xfrm>
            <a:off x="7656596" y="3686389"/>
            <a:ext cx="1475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15">
            <a:extLst>
              <a:ext uri="{FF2B5EF4-FFF2-40B4-BE49-F238E27FC236}">
                <a16:creationId xmlns:a16="http://schemas.microsoft.com/office/drawing/2014/main" id="{09A6E019-4BD6-41F4-9D3D-C126405F21CB}"/>
              </a:ext>
            </a:extLst>
          </p:cNvPr>
          <p:cNvSpPr/>
          <p:nvPr/>
        </p:nvSpPr>
        <p:spPr>
          <a:xfrm>
            <a:off x="0" y="1196752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B3C343CF-2AD1-4A82-9DD6-D40E684F5134}"/>
              </a:ext>
            </a:extLst>
          </p:cNvPr>
          <p:cNvSpPr/>
          <p:nvPr/>
        </p:nvSpPr>
        <p:spPr>
          <a:xfrm>
            <a:off x="0" y="4078090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DDE050EE-23F3-4E56-AB61-A3D3D9D16F13}"/>
              </a:ext>
            </a:extLst>
          </p:cNvPr>
          <p:cNvCxnSpPr/>
          <p:nvPr/>
        </p:nvCxnSpPr>
        <p:spPr>
          <a:xfrm>
            <a:off x="5796136" y="692696"/>
            <a:ext cx="3347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2A92FCB4-AA53-49AB-AED7-DDA6BB7AAF94}"/>
              </a:ext>
            </a:extLst>
          </p:cNvPr>
          <p:cNvCxnSpPr/>
          <p:nvPr/>
        </p:nvCxnSpPr>
        <p:spPr>
          <a:xfrm flipH="1">
            <a:off x="0" y="692696"/>
            <a:ext cx="3347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m 24">
            <a:extLst>
              <a:ext uri="{FF2B5EF4-FFF2-40B4-BE49-F238E27FC236}">
                <a16:creationId xmlns:a16="http://schemas.microsoft.com/office/drawing/2014/main" id="{97B4E95B-7669-483E-8B0A-962824220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050912"/>
            <a:ext cx="1432648" cy="1432648"/>
          </a:xfrm>
          <a:prstGeom prst="rect">
            <a:avLst/>
          </a:prstGeom>
        </p:spPr>
      </p:pic>
      <p:pic>
        <p:nvPicPr>
          <p:cNvPr id="20" name="Picture 16" descr="C:\Users\06412383123\Downloads\encontro-regional-oeste-programa-formao-pela-escola-04-10-6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353" y="2728079"/>
            <a:ext cx="1284143" cy="804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ector reto 2"/>
          <p:cNvCxnSpPr/>
          <p:nvPr/>
        </p:nvCxnSpPr>
        <p:spPr>
          <a:xfrm>
            <a:off x="-35496" y="3704778"/>
            <a:ext cx="1835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220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81C7731-804B-4A42-8E44-136AC963F208}"/>
              </a:ext>
            </a:extLst>
          </p:cNvPr>
          <p:cNvSpPr/>
          <p:nvPr/>
        </p:nvSpPr>
        <p:spPr>
          <a:xfrm>
            <a:off x="2232248" y="0"/>
            <a:ext cx="4572000" cy="8614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PERMISSÕES </a:t>
            </a:r>
          </a:p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pt-BR" sz="1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497A7E6-CFF6-4A27-A937-8628CFE2E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112768"/>
              </p:ext>
            </p:extLst>
          </p:nvPr>
        </p:nvGraphicFramePr>
        <p:xfrm>
          <a:off x="2105980" y="1095808"/>
          <a:ext cx="4824536" cy="1656190"/>
        </p:xfrm>
        <a:graphic>
          <a:graphicData uri="http://schemas.openxmlformats.org/drawingml/2006/table">
            <a:tbl>
              <a:tblPr/>
              <a:tblGrid>
                <a:gridCol w="3097806">
                  <a:extLst>
                    <a:ext uri="{9D8B030D-6E8A-4147-A177-3AD203B41FA5}">
                      <a16:colId xmlns:a16="http://schemas.microsoft.com/office/drawing/2014/main" val="4207345843"/>
                    </a:ext>
                  </a:extLst>
                </a:gridCol>
                <a:gridCol w="863365">
                  <a:extLst>
                    <a:ext uri="{9D8B030D-6E8A-4147-A177-3AD203B41FA5}">
                      <a16:colId xmlns:a16="http://schemas.microsoft.com/office/drawing/2014/main" val="1055251823"/>
                    </a:ext>
                  </a:extLst>
                </a:gridCol>
                <a:gridCol w="863365">
                  <a:extLst>
                    <a:ext uri="{9D8B030D-6E8A-4147-A177-3AD203B41FA5}">
                      <a16:colId xmlns:a16="http://schemas.microsoft.com/office/drawing/2014/main" val="4254438685"/>
                    </a:ext>
                  </a:extLst>
                </a:gridCol>
              </a:tblGrid>
              <a:tr h="27626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5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Saques</a:t>
                      </a:r>
                      <a:endParaRPr lang="pt-BR" sz="15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t-BR" sz="1600" b="1" i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pt-BR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407393"/>
                  </a:ext>
                </a:extLst>
              </a:tr>
              <a:tr h="361942">
                <a:tc>
                  <a:txBody>
                    <a:bodyPr/>
                    <a:lstStyle/>
                    <a:p>
                      <a:pPr marR="480682" indent="0" algn="l" rtl="0">
                        <a:lnSpc>
                          <a:spcPct val="15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Compras na função débito </a:t>
                      </a:r>
                      <a:endParaRPr lang="pt-BR" sz="15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t-BR" sz="1600" b="1" i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pt-BR" sz="16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450600"/>
                  </a:ext>
                </a:extLst>
              </a:tr>
              <a:tr h="344406">
                <a:tc>
                  <a:txBody>
                    <a:bodyPr/>
                    <a:lstStyle/>
                    <a:p>
                      <a:pPr marR="480682" indent="0" algn="l" rtl="0">
                        <a:lnSpc>
                          <a:spcPct val="15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Compras parceladas </a:t>
                      </a:r>
                      <a:endParaRPr lang="pt-BR" sz="15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kern="14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elvetica Neue"/>
                        </a:rPr>
                        <a:t>X</a:t>
                      </a: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70714"/>
                  </a:ext>
                </a:extLst>
              </a:tr>
              <a:tr h="302495">
                <a:tc>
                  <a:txBody>
                    <a:bodyPr/>
                    <a:lstStyle/>
                    <a:p>
                      <a:pPr marR="480682" indent="0" algn="l" rtl="0">
                        <a:lnSpc>
                          <a:spcPct val="15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Compras no exterior</a:t>
                      </a:r>
                      <a:endParaRPr lang="pt-BR" sz="15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kern="14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elvetica Neue"/>
                        </a:rPr>
                        <a:t>X</a:t>
                      </a: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264488"/>
                  </a:ext>
                </a:extLst>
              </a:tr>
              <a:tr h="367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9202" algn="l"/>
                        </a:tabLst>
                        <a:defRPr/>
                      </a:pPr>
                      <a:r>
                        <a:rPr lang="pt-BR" sz="1500" kern="1400" dirty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Transferência eletrônica</a:t>
                      </a:r>
                      <a:endParaRPr lang="pt-BR" sz="15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pt-BR" sz="14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727154"/>
                  </a:ext>
                </a:extLst>
              </a:tr>
            </a:tbl>
          </a:graphicData>
        </a:graphic>
      </p:graphicFrame>
      <p:sp>
        <p:nvSpPr>
          <p:cNvPr id="6" name="Control 1">
            <a:extLst>
              <a:ext uri="{FF2B5EF4-FFF2-40B4-BE49-F238E27FC236}">
                <a16:creationId xmlns:a16="http://schemas.microsoft.com/office/drawing/2014/main" id="{8F4CB626-BF8D-46CC-8CAF-0F2019E83B1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3860896" y="7236893"/>
            <a:ext cx="4103687" cy="138588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C35D79E-EE75-4104-BF7D-7AD9160BA9AE}"/>
              </a:ext>
            </a:extLst>
          </p:cNvPr>
          <p:cNvCxnSpPr/>
          <p:nvPr/>
        </p:nvCxnSpPr>
        <p:spPr>
          <a:xfrm>
            <a:off x="5652120" y="332656"/>
            <a:ext cx="3491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19939FED-7209-441C-8880-721C9750EE77}"/>
              </a:ext>
            </a:extLst>
          </p:cNvPr>
          <p:cNvCxnSpPr/>
          <p:nvPr/>
        </p:nvCxnSpPr>
        <p:spPr>
          <a:xfrm flipH="1" flipV="1">
            <a:off x="0" y="331346"/>
            <a:ext cx="3347864" cy="1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>
            <a:extLst>
              <a:ext uri="{FF2B5EF4-FFF2-40B4-BE49-F238E27FC236}">
                <a16:creationId xmlns:a16="http://schemas.microsoft.com/office/drawing/2014/main" id="{6575E6BF-AACF-4FC7-A190-DA0DACFC5F20}"/>
              </a:ext>
            </a:extLst>
          </p:cNvPr>
          <p:cNvSpPr/>
          <p:nvPr/>
        </p:nvSpPr>
        <p:spPr>
          <a:xfrm>
            <a:off x="179512" y="4328728"/>
            <a:ext cx="885698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600" b="1" dirty="0">
                <a:latin typeface="Agency FB" pitchFamily="34" charset="0"/>
              </a:rPr>
              <a:t>Saldo em conta: </a:t>
            </a:r>
            <a:r>
              <a:rPr lang="pt-BR" sz="2600" dirty="0">
                <a:latin typeface="Agency FB" pitchFamily="34" charset="0"/>
              </a:rPr>
              <a:t>pagamentos realizados diretamente em máquinas leitoras de cartão, transferências eletrônicas ou ordens de pagamento.</a:t>
            </a:r>
            <a:endParaRPr lang="pt-BR" sz="2600" b="1" dirty="0">
              <a:latin typeface="Agency FB" pitchFamily="34" charset="0"/>
            </a:endParaRPr>
          </a:p>
          <a:p>
            <a:endParaRPr lang="pt-BR" sz="2400" b="1" dirty="0">
              <a:latin typeface="Agency FB" pitchFamily="34" charset="0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F6720B5-4A8C-4216-9444-D889D31DA20B}"/>
              </a:ext>
            </a:extLst>
          </p:cNvPr>
          <p:cNvSpPr/>
          <p:nvPr/>
        </p:nvSpPr>
        <p:spPr>
          <a:xfrm>
            <a:off x="3424436" y="3269160"/>
            <a:ext cx="2655168" cy="861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PAGAMENTOS</a:t>
            </a:r>
            <a:endParaRPr lang="pt-BR" sz="3200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A97E4E3E-E5C0-424F-AD18-60E0C7ED1B39}"/>
              </a:ext>
            </a:extLst>
          </p:cNvPr>
          <p:cNvCxnSpPr>
            <a:cxnSpLocks/>
          </p:cNvCxnSpPr>
          <p:nvPr/>
        </p:nvCxnSpPr>
        <p:spPr>
          <a:xfrm flipH="1" flipV="1">
            <a:off x="12182" y="3633160"/>
            <a:ext cx="3479698" cy="11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4EEAD969-1AA6-4C1E-8793-5B6BE5E2400D}"/>
              </a:ext>
            </a:extLst>
          </p:cNvPr>
          <p:cNvCxnSpPr/>
          <p:nvPr/>
        </p:nvCxnSpPr>
        <p:spPr>
          <a:xfrm>
            <a:off x="5912739" y="3645024"/>
            <a:ext cx="32312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id="{8E765BA8-EAEA-48B6-874A-1CF53750D5B0}"/>
              </a:ext>
            </a:extLst>
          </p:cNvPr>
          <p:cNvSpPr/>
          <p:nvPr/>
        </p:nvSpPr>
        <p:spPr>
          <a:xfrm>
            <a:off x="2913" y="5899596"/>
            <a:ext cx="9033584" cy="312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2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41238266-53DA-466E-99DA-EECD142D218B}"/>
              </a:ext>
            </a:extLst>
          </p:cNvPr>
          <p:cNvSpPr/>
          <p:nvPr/>
        </p:nvSpPr>
        <p:spPr>
          <a:xfrm>
            <a:off x="12182" y="668512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41238266-53DA-466E-99DA-EECD142D218B}"/>
              </a:ext>
            </a:extLst>
          </p:cNvPr>
          <p:cNvSpPr/>
          <p:nvPr/>
        </p:nvSpPr>
        <p:spPr>
          <a:xfrm>
            <a:off x="12182" y="3956923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063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PAGAMENTOS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74116" y="1196752"/>
            <a:ext cx="8790371" cy="532859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600" dirty="0">
                <a:latin typeface="Agency FB" panose="020B0503020202020204"/>
              </a:rPr>
              <a:t>Para as entidades que dispuserem do cartão PDDE, será admitido, </a:t>
            </a:r>
            <a:r>
              <a:rPr lang="pt-BR" sz="2600" b="1" dirty="0">
                <a:latin typeface="Agency FB" panose="020B0503020202020204"/>
              </a:rPr>
              <a:t>excepcionalmente</a:t>
            </a:r>
            <a:r>
              <a:rPr lang="pt-BR" sz="2600" dirty="0">
                <a:latin typeface="Agency FB" panose="020B0503020202020204"/>
              </a:rPr>
              <a:t>, pagamento </a:t>
            </a:r>
            <a:r>
              <a:rPr lang="pt-BR" sz="2600" b="1" dirty="0">
                <a:latin typeface="Agency FB" panose="020B0503020202020204"/>
              </a:rPr>
              <a:t>em espécie</a:t>
            </a:r>
            <a:r>
              <a:rPr lang="pt-BR" sz="2600" dirty="0">
                <a:latin typeface="Agency FB" panose="020B0503020202020204"/>
              </a:rPr>
              <a:t> de despesas afetas ao programa, mediante saque de recursos nos limites de: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600" b="1" dirty="0">
                <a:latin typeface="Agency FB" panose="020B0503020202020204"/>
              </a:rPr>
              <a:t>R$ 800,00 reais por dia</a:t>
            </a:r>
            <a:r>
              <a:rPr lang="pt-BR" sz="2600" dirty="0">
                <a:latin typeface="Agency FB" panose="020B0503020202020204"/>
              </a:rPr>
              <a:t>;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600" b="1" dirty="0">
                <a:latin typeface="Agency FB" panose="020B0503020202020204"/>
              </a:rPr>
              <a:t>R$ 2.000,00 reais por mês</a:t>
            </a:r>
            <a:r>
              <a:rPr lang="pt-BR" sz="2600" dirty="0">
                <a:latin typeface="Agency FB" panose="020B0503020202020204"/>
              </a:rPr>
              <a:t>; e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600" b="1" dirty="0">
                <a:latin typeface="Agency FB" panose="020B0503020202020204"/>
              </a:rPr>
              <a:t>R$ 8.000,00 reais por ano</a:t>
            </a:r>
            <a:r>
              <a:rPr lang="pt-BR" sz="2600" dirty="0">
                <a:latin typeface="Agency FB" panose="020B0503020202020204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600" b="1" u="sng" dirty="0">
                <a:latin typeface="Agency FB" panose="020B0503020202020204"/>
              </a:rPr>
              <a:t>Porém</a:t>
            </a:r>
            <a:r>
              <a:rPr lang="pt-BR" sz="2400" dirty="0">
                <a:latin typeface="Agency FB" panose="020B0503020202020204"/>
              </a:rPr>
              <a:t>, </a:t>
            </a:r>
            <a:r>
              <a:rPr lang="pt-BR" sz="2600" dirty="0">
                <a:latin typeface="Agency FB" panose="020B0503020202020204"/>
              </a:rPr>
              <a:t>desde que seja consignada, em </a:t>
            </a:r>
            <a:r>
              <a:rPr lang="pt-BR" sz="2600" b="1" dirty="0">
                <a:latin typeface="Agency FB" panose="020B0503020202020204"/>
              </a:rPr>
              <a:t>ata</a:t>
            </a:r>
            <a:r>
              <a:rPr lang="pt-BR" sz="2600" dirty="0">
                <a:latin typeface="Agency FB" panose="020B0503020202020204"/>
              </a:rPr>
              <a:t>, justificativa circunstanciada que </a:t>
            </a:r>
            <a:r>
              <a:rPr lang="pt-BR" sz="2600" b="1" dirty="0">
                <a:latin typeface="Agency FB" panose="020B0503020202020204"/>
              </a:rPr>
              <a:t>demonstre a inviabilidade de movimentação eletrônica</a:t>
            </a:r>
            <a:r>
              <a:rPr lang="pt-BR" sz="2600" dirty="0">
                <a:latin typeface="Agency FB" panose="020B0503020202020204"/>
              </a:rPr>
              <a:t> dos recursos.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41238266-53DA-466E-99DA-EECD142D218B}"/>
              </a:ext>
            </a:extLst>
          </p:cNvPr>
          <p:cNvSpPr/>
          <p:nvPr/>
        </p:nvSpPr>
        <p:spPr>
          <a:xfrm flipV="1">
            <a:off x="5071" y="1052736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1238266-53DA-466E-99DA-EECD142D218B}"/>
              </a:ext>
            </a:extLst>
          </p:cNvPr>
          <p:cNvSpPr/>
          <p:nvPr/>
        </p:nvSpPr>
        <p:spPr>
          <a:xfrm flipV="1">
            <a:off x="-5394" y="6611635"/>
            <a:ext cx="9144000" cy="7200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9939FED-7209-441C-8880-721C9750EE77}"/>
              </a:ext>
            </a:extLst>
          </p:cNvPr>
          <p:cNvCxnSpPr/>
          <p:nvPr/>
        </p:nvCxnSpPr>
        <p:spPr>
          <a:xfrm flipH="1" flipV="1">
            <a:off x="2" y="747582"/>
            <a:ext cx="3347862" cy="17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19939FED-7209-441C-8880-721C9750EE77}"/>
              </a:ext>
            </a:extLst>
          </p:cNvPr>
          <p:cNvCxnSpPr/>
          <p:nvPr/>
        </p:nvCxnSpPr>
        <p:spPr>
          <a:xfrm flipH="1" flipV="1">
            <a:off x="5796136" y="735695"/>
            <a:ext cx="3342470" cy="29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311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9D3DAC2-A4AF-439B-8732-58A2B5CDDC67}"/>
              </a:ext>
            </a:extLst>
          </p:cNvPr>
          <p:cNvSpPr/>
          <p:nvPr/>
        </p:nvSpPr>
        <p:spPr>
          <a:xfrm>
            <a:off x="2771800" y="-9284"/>
            <a:ext cx="3451983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DEMONSTRATIVOS</a:t>
            </a:r>
            <a:endParaRPr lang="pt-BR" sz="10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0EC1A6E5-12B1-4C61-BAB5-B1981B5BFB2C}"/>
              </a:ext>
            </a:extLst>
          </p:cNvPr>
          <p:cNvSpPr/>
          <p:nvPr/>
        </p:nvSpPr>
        <p:spPr>
          <a:xfrm>
            <a:off x="-13855" y="628715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6C267771-2CB9-44DD-8A2B-1DF6E1802313}"/>
              </a:ext>
            </a:extLst>
          </p:cNvPr>
          <p:cNvCxnSpPr/>
          <p:nvPr/>
        </p:nvCxnSpPr>
        <p:spPr>
          <a:xfrm>
            <a:off x="6156176" y="332656"/>
            <a:ext cx="2987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2" y="329880"/>
            <a:ext cx="2771798" cy="2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>
            <a:extLst>
              <a:ext uri="{FF2B5EF4-FFF2-40B4-BE49-F238E27FC236}">
                <a16:creationId xmlns:a16="http://schemas.microsoft.com/office/drawing/2014/main" id="{E09C4F20-9788-4802-9FA7-C214B5E69069}"/>
              </a:ext>
            </a:extLst>
          </p:cNvPr>
          <p:cNvSpPr/>
          <p:nvPr/>
        </p:nvSpPr>
        <p:spPr>
          <a:xfrm>
            <a:off x="107504" y="1270084"/>
            <a:ext cx="8856984" cy="2564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400" kern="1400" dirty="0">
                <a:latin typeface="Agency FB" pitchFamily="34" charset="0"/>
              </a:rPr>
              <a:t>Os demonstrativos do Cartão PDDE poderão ser impressos nos Terminais de Autoatendimento do Banco do Brasil, bem como podem ser acessados pela </a:t>
            </a:r>
            <a:r>
              <a:rPr lang="pt-BR" sz="2400" i="1" kern="1400" dirty="0">
                <a:latin typeface="Agency FB" pitchFamily="34" charset="0"/>
              </a:rPr>
              <a:t>internet</a:t>
            </a:r>
            <a:r>
              <a:rPr lang="pt-BR" sz="2400" kern="1400" dirty="0">
                <a:latin typeface="Agency FB" pitchFamily="34" charset="0"/>
              </a:rPr>
              <a:t>, por meio do Gerenciador Financeiro.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17" name="Picture 16" descr="C:\Users\06412383123\Downloads\encontro-regional-oeste-programa-formao-pela-escola-04-10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543691"/>
            <a:ext cx="3262000" cy="2044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3BCBA81E-DD0F-411B-8B24-41CEFD2D7ACC}"/>
              </a:ext>
            </a:extLst>
          </p:cNvPr>
          <p:cNvSpPr/>
          <p:nvPr/>
        </p:nvSpPr>
        <p:spPr>
          <a:xfrm>
            <a:off x="2411760" y="3789040"/>
            <a:ext cx="4032448" cy="13399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VALIDADE DO CARTÃO</a:t>
            </a:r>
          </a:p>
          <a:p>
            <a:pPr algn="just">
              <a:lnSpc>
                <a:spcPct val="119000"/>
              </a:lnSpc>
            </a:pPr>
            <a:endParaRPr lang="pt-BR" sz="105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t-BR" dirty="0"/>
              <a:t> 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5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5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A51FDD1A-7A70-4DD8-B83A-530FFFF2971C}"/>
              </a:ext>
            </a:extLst>
          </p:cNvPr>
          <p:cNvSpPr txBox="1"/>
          <p:nvPr/>
        </p:nvSpPr>
        <p:spPr>
          <a:xfrm>
            <a:off x="467544" y="4639353"/>
            <a:ext cx="252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Agency FB" panose="020B0503020202020204" pitchFamily="34" charset="0"/>
              </a:rPr>
              <a:t>72 meses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C95FF49C-BDB5-46F7-85B5-146C5FD9963C}"/>
              </a:ext>
            </a:extLst>
          </p:cNvPr>
          <p:cNvCxnSpPr>
            <a:cxnSpLocks/>
          </p:cNvCxnSpPr>
          <p:nvPr/>
        </p:nvCxnSpPr>
        <p:spPr>
          <a:xfrm>
            <a:off x="6444208" y="4207305"/>
            <a:ext cx="26997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A25C5AAF-870C-4F76-A84A-6B6DEDE636F5}"/>
              </a:ext>
            </a:extLst>
          </p:cNvPr>
          <p:cNvCxnSpPr>
            <a:cxnSpLocks/>
          </p:cNvCxnSpPr>
          <p:nvPr/>
        </p:nvCxnSpPr>
        <p:spPr>
          <a:xfrm flipH="1">
            <a:off x="0" y="4207305"/>
            <a:ext cx="2308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22">
            <a:extLst>
              <a:ext uri="{FF2B5EF4-FFF2-40B4-BE49-F238E27FC236}">
                <a16:creationId xmlns:a16="http://schemas.microsoft.com/office/drawing/2014/main" id="{218AF02B-6BAF-42F3-BED5-F8E05C5FE576}"/>
              </a:ext>
            </a:extLst>
          </p:cNvPr>
          <p:cNvSpPr/>
          <p:nvPr/>
        </p:nvSpPr>
        <p:spPr>
          <a:xfrm>
            <a:off x="5796" y="4459000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9479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2949</TotalTime>
  <Words>1004</Words>
  <Application>Microsoft Office PowerPoint</Application>
  <PresentationFormat>Apresentação na tela (4:3)</PresentationFormat>
  <Paragraphs>122</Paragraphs>
  <Slides>15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3" baseType="lpstr">
      <vt:lpstr>Agency FB</vt:lpstr>
      <vt:lpstr>Andalus</vt:lpstr>
      <vt:lpstr>Arial</vt:lpstr>
      <vt:lpstr>Brush Script MT</vt:lpstr>
      <vt:lpstr>Calibri</vt:lpstr>
      <vt:lpstr>Helvetica Neue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PAGAMENTOS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FNDE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DANILO MENDES ALVES</dc:creator>
  <cp:lastModifiedBy>JULIANA SANTOS FABRICIO</cp:lastModifiedBy>
  <cp:revision>155</cp:revision>
  <dcterms:created xsi:type="dcterms:W3CDTF">2017-07-18T18:37:47Z</dcterms:created>
  <dcterms:modified xsi:type="dcterms:W3CDTF">2021-09-17T03:19:33Z</dcterms:modified>
</cp:coreProperties>
</file>