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86" r:id="rId2"/>
  </p:sldMasterIdLst>
  <p:notesMasterIdLst>
    <p:notesMasterId r:id="rId18"/>
  </p:notesMasterIdLst>
  <p:handoutMasterIdLst>
    <p:handoutMasterId r:id="rId19"/>
  </p:handoutMasterIdLst>
  <p:sldIdLst>
    <p:sldId id="433" r:id="rId3"/>
    <p:sldId id="437" r:id="rId4"/>
    <p:sldId id="459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3" r:id="rId14"/>
    <p:sldId id="474" r:id="rId15"/>
    <p:sldId id="471" r:id="rId16"/>
    <p:sldId id="472" r:id="rId17"/>
  </p:sldIdLst>
  <p:sldSz cx="9144000" cy="6858000" type="screen4x3"/>
  <p:notesSz cx="6819900" cy="9931400"/>
  <p:defaultTextStyle>
    <a:defPPr>
      <a:defRPr lang="pt-BR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rgbClr val="006699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C"/>
    <a:srgbClr val="006699"/>
    <a:srgbClr val="FF9900"/>
    <a:srgbClr val="1F377B"/>
    <a:srgbClr val="223278"/>
    <a:srgbClr val="9191E5"/>
    <a:srgbClr val="B4ADC9"/>
    <a:srgbClr val="A8A9CE"/>
    <a:srgbClr val="A6AED6"/>
    <a:srgbClr val="BED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05" autoAdjust="0"/>
  </p:normalViewPr>
  <p:slideViewPr>
    <p:cSldViewPr>
      <p:cViewPr>
        <p:scale>
          <a:sx n="99" d="100"/>
          <a:sy n="99" d="100"/>
        </p:scale>
        <p:origin x="-1140" y="264"/>
      </p:cViewPr>
      <p:guideLst>
        <p:guide orient="horz" pos="3929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6" y="-102"/>
      </p:cViewPr>
      <p:guideLst>
        <p:guide orient="horz" pos="3128"/>
        <p:guide pos="214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233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38ECE8-A35E-4A4C-838E-90454955D873}" type="datetime1">
              <a:rPr lang="pt-BR"/>
              <a:pPr>
                <a:defRPr/>
              </a:pPr>
              <a:t>23/10/2018</a:t>
            </a:fld>
            <a:endParaRPr lang="pt-B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233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5EC8FC-8CDC-4885-A03D-FF55C8C006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2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233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309" y="4717415"/>
            <a:ext cx="5455284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233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894BAF-9A61-4D91-A897-300BA6C8CE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3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6484938"/>
            <a:ext cx="12969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ova Logomarca Governo Feder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3063" y="6521450"/>
            <a:ext cx="820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931D19-C269-461C-AD3D-4D99B973CB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FB7399-99BC-428C-BC65-E32287E020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484938"/>
            <a:ext cx="1296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ova Logomarca Governo Federa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521450"/>
            <a:ext cx="8207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6035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E4B8B8-6CBC-41DE-9560-3DDE50330A05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8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4B97D7-B1D9-4D22-8724-47E74E6C2203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0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1FC5CA-9F27-4027-93C7-8611B67F513A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6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387321-19C1-4574-A1E4-FF6D7A39C2C4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6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8518B6-1EDB-476C-A553-153147B69620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4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F94675-123B-4ED4-B0FB-C0D73C168827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72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671C23-00A0-4703-98AB-8E0B222C038B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6453188"/>
            <a:ext cx="13700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ova Logomarca Governo Feder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9213" y="6494463"/>
            <a:ext cx="100171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898331-9A8C-4707-91FC-148BACB2D81A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8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64FE0B-C1F2-4682-9EFB-D498B0111F08}" type="slidenum">
              <a:rPr lang="pt-BR" sz="13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5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8C3DA5-A862-48FD-B4FB-81FCC2893A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6CEF70-C6CE-4617-AF7F-A0AB807AA6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C1CB5E-52A7-473E-9FD0-39498E60F5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D02198-9F44-4C04-A9B0-71E09274FB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EB1153-1281-4674-922A-F4253B27AB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AAEDA6-56D2-40E0-92C3-1009178914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0D7E5B-2659-4A4A-A8CC-BE78DEAE43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423025"/>
            <a:ext cx="9144000" cy="53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30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30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423025"/>
            <a:ext cx="9144000" cy="5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13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13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86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3"/>
          <p:cNvSpPr txBox="1">
            <a:spLocks/>
          </p:cNvSpPr>
          <p:nvPr/>
        </p:nvSpPr>
        <p:spPr>
          <a:xfrm>
            <a:off x="178817" y="908720"/>
            <a:ext cx="8786366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pt-BR" b="1" kern="0" dirty="0" smtClean="0">
                <a:latin typeface="Calibri" pitchFamily="34" charset="0"/>
                <a:ea typeface="ＭＳ Ｐゴシック" pitchFamily="34" charset="-128"/>
              </a:rPr>
              <a:t>Audiência </a:t>
            </a:r>
            <a:r>
              <a:rPr lang="pt-BR" b="1" kern="0" dirty="0">
                <a:latin typeface="Calibri" pitchFamily="34" charset="0"/>
                <a:ea typeface="ＭＳ Ｐゴシック" pitchFamily="34" charset="-128"/>
              </a:rPr>
              <a:t>Pública nº </a:t>
            </a:r>
            <a:r>
              <a:rPr lang="pt-BR" b="1" kern="0" dirty="0" smtClean="0">
                <a:latin typeface="Calibri" pitchFamily="34" charset="0"/>
                <a:ea typeface="ＭＳ Ｐゴシック" pitchFamily="34" charset="-128"/>
              </a:rPr>
              <a:t>09/2018</a:t>
            </a:r>
            <a:endParaRPr lang="pt-BR" kern="0" dirty="0"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pt-BR" sz="2400" b="0" dirty="0"/>
          </a:p>
          <a:p>
            <a:pPr marL="0" indent="0" algn="ctr">
              <a:buNone/>
            </a:pPr>
            <a:r>
              <a:rPr lang="pt-BR" sz="2400" dirty="0" smtClean="0"/>
              <a:t>LANCHAS ESCOLARES </a:t>
            </a:r>
          </a:p>
          <a:p>
            <a:pPr marL="0" indent="0" algn="ctr">
              <a:buNone/>
            </a:pPr>
            <a:r>
              <a:rPr lang="pt-BR" sz="2400" kern="0" dirty="0" smtClean="0">
                <a:latin typeface="Calibri" pitchFamily="34" charset="0"/>
                <a:ea typeface="ＭＳ Ｐゴシック" pitchFamily="34" charset="-128"/>
              </a:rPr>
              <a:t>23/10/2018</a:t>
            </a:r>
            <a:endParaRPr lang="pt-BR" sz="2400" b="1" kern="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Retângulo 12"/>
          <p:cNvSpPr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Fundo Nacional de Desenvolvimento da Educação - FNDE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3187792"/>
            <a:ext cx="4447432" cy="2772308"/>
            <a:chOff x="1139" y="1354"/>
            <a:chExt cx="6222" cy="3491"/>
          </a:xfrm>
        </p:grpSpPr>
        <p:pic>
          <p:nvPicPr>
            <p:cNvPr id="5" name="Imagem 3194"/>
            <p:cNvPicPr>
              <a:picLocks noChangeAspect="1"/>
            </p:cNvPicPr>
            <p:nvPr/>
          </p:nvPicPr>
          <p:blipFill>
            <a:blip r:embed="rId2" cstate="print"/>
            <a:srcRect l="16338" t="11697" r="20990" b="32060"/>
            <a:stretch>
              <a:fillRect/>
            </a:stretch>
          </p:blipFill>
          <p:spPr bwMode="auto">
            <a:xfrm>
              <a:off x="1139" y="1354"/>
              <a:ext cx="6222" cy="34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316" y="4003"/>
              <a:ext cx="1691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MARCAS DE CALADO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Seta para a direita 3196"/>
            <p:cNvSpPr>
              <a:spLocks noChangeArrowheads="1"/>
            </p:cNvSpPr>
            <p:nvPr/>
          </p:nvSpPr>
          <p:spPr bwMode="auto">
            <a:xfrm rot="21016139" flipV="1">
              <a:off x="2986" y="4288"/>
              <a:ext cx="1712" cy="72"/>
            </a:xfrm>
            <a:prstGeom prst="rightArrow">
              <a:avLst>
                <a:gd name="adj1" fmla="val 50000"/>
                <a:gd name="adj2" fmla="val 49977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Seta para a direita 3197"/>
            <p:cNvSpPr>
              <a:spLocks noChangeArrowheads="1"/>
            </p:cNvSpPr>
            <p:nvPr/>
          </p:nvSpPr>
          <p:spPr bwMode="auto">
            <a:xfrm rot="18193099" flipV="1">
              <a:off x="2144" y="3718"/>
              <a:ext cx="581" cy="72"/>
            </a:xfrm>
            <a:prstGeom prst="rightArrow">
              <a:avLst>
                <a:gd name="adj1" fmla="val 50000"/>
                <a:gd name="adj2" fmla="val 49986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Seta para a direita 3198"/>
            <p:cNvSpPr>
              <a:spLocks noChangeArrowheads="1"/>
            </p:cNvSpPr>
            <p:nvPr/>
          </p:nvSpPr>
          <p:spPr bwMode="auto">
            <a:xfrm rot="14038424" flipV="1">
              <a:off x="1173" y="3493"/>
              <a:ext cx="1076" cy="86"/>
            </a:xfrm>
            <a:prstGeom prst="rightArrow">
              <a:avLst>
                <a:gd name="adj1" fmla="val 50000"/>
                <a:gd name="adj2" fmla="val 49815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" name="Grupo 3193"/>
          <p:cNvGrpSpPr>
            <a:grpSpLocks/>
          </p:cNvGrpSpPr>
          <p:nvPr/>
        </p:nvGrpSpPr>
        <p:grpSpPr bwMode="auto">
          <a:xfrm>
            <a:off x="4498642" y="3187792"/>
            <a:ext cx="4645357" cy="2761488"/>
            <a:chOff x="0" y="341"/>
            <a:chExt cx="39604" cy="26422"/>
          </a:xfrm>
        </p:grpSpPr>
        <p:pic>
          <p:nvPicPr>
            <p:cNvPr id="13" name="Imagem 7" descr="_DSC389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41"/>
              <a:ext cx="39604" cy="264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0036" y="1603"/>
              <a:ext cx="6399" cy="2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CABEÇO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Seta para a direita 3188"/>
            <p:cNvSpPr>
              <a:spLocks noChangeArrowheads="1"/>
            </p:cNvSpPr>
            <p:nvPr/>
          </p:nvSpPr>
          <p:spPr bwMode="auto">
            <a:xfrm rot="5697390">
              <a:off x="29777" y="7333"/>
              <a:ext cx="6732" cy="458"/>
            </a:xfrm>
            <a:prstGeom prst="rightArrow">
              <a:avLst>
                <a:gd name="adj1" fmla="val 50000"/>
                <a:gd name="adj2" fmla="val 50084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93" y="18406"/>
              <a:ext cx="9779" cy="4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PROTEÇÃO DE BORRACHA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Seta para a direita 3191"/>
            <p:cNvSpPr>
              <a:spLocks noChangeArrowheads="1"/>
            </p:cNvSpPr>
            <p:nvPr/>
          </p:nvSpPr>
          <p:spPr bwMode="auto">
            <a:xfrm rot="20372291" flipV="1">
              <a:off x="9440" y="14903"/>
              <a:ext cx="17628" cy="451"/>
            </a:xfrm>
            <a:prstGeom prst="rightArrow">
              <a:avLst>
                <a:gd name="adj1" fmla="val 50000"/>
                <a:gd name="adj2" fmla="val 49944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Seta para a direita 3192"/>
            <p:cNvSpPr>
              <a:spLocks noChangeArrowheads="1"/>
            </p:cNvSpPr>
            <p:nvPr/>
          </p:nvSpPr>
          <p:spPr bwMode="auto">
            <a:xfrm rot="18310326" flipV="1">
              <a:off x="8609" y="15378"/>
              <a:ext cx="6687" cy="533"/>
            </a:xfrm>
            <a:prstGeom prst="rightArrow">
              <a:avLst>
                <a:gd name="adj1" fmla="val 50000"/>
                <a:gd name="adj2" fmla="val 5006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71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000" kern="0" dirty="0"/>
              <a:t>Colete Salva-Vidas – </a:t>
            </a:r>
            <a:r>
              <a:rPr lang="pt-BR" sz="2000" b="0" kern="0" dirty="0"/>
              <a:t>A embarcação deverá dotar coletes salva-vidas classe III certificado conforme </a:t>
            </a:r>
            <a:r>
              <a:rPr lang="pt-BR" sz="2000" b="0" kern="0" dirty="0" smtClean="0"/>
              <a:t>NORMAM-05.</a:t>
            </a:r>
          </a:p>
          <a:p>
            <a:pPr marL="0" indent="0" algn="just">
              <a:buNone/>
            </a:pPr>
            <a:endParaRPr lang="pt-BR" sz="1800" b="0" kern="0" dirty="0" smtClean="0"/>
          </a:p>
          <a:p>
            <a:pPr marL="457200" indent="-457200" algn="just">
              <a:buFont typeface="+mj-lt"/>
              <a:buAutoNum type="arabicPeriod"/>
            </a:pPr>
            <a:endParaRPr lang="pt-BR" sz="2000" kern="0" dirty="0" smtClean="0"/>
          </a:p>
          <a:p>
            <a:pPr marL="457200" indent="-457200" algn="just">
              <a:buFont typeface="+mj-lt"/>
              <a:buAutoNum type="arabicPeriod" startAt="2"/>
            </a:pPr>
            <a:endParaRPr lang="pt-BR" sz="2000" kern="0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000" kern="0" dirty="0"/>
              <a:t>Boia Salva-Vidas</a:t>
            </a:r>
            <a:r>
              <a:rPr lang="pt-BR" sz="2000" b="0" kern="0" dirty="0"/>
              <a:t> - A embarcação deverá ser dotada de duas boias salva-vidas vidas fixadas em 4 (quatro) pontos equidistantes em sua periferia</a:t>
            </a:r>
            <a:r>
              <a:rPr lang="pt-BR" sz="1800" b="0" kern="0" dirty="0" smtClean="0"/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000" kern="0" dirty="0" smtClean="0"/>
              <a:t>Escada Móvel - </a:t>
            </a:r>
            <a:r>
              <a:rPr lang="pt-BR" sz="2000" b="0" kern="0" dirty="0" smtClean="0"/>
              <a:t>A </a:t>
            </a:r>
            <a:r>
              <a:rPr lang="pt-BR" sz="2000" b="0" kern="0" dirty="0"/>
              <a:t>embarcação deve possuir uma escada móvel de segurança que possa ser fixada na lateral, visando resgate de pessoas que estejam na </a:t>
            </a:r>
            <a:r>
              <a:rPr lang="pt-BR" sz="2000" b="0" kern="0" dirty="0" smtClean="0"/>
              <a:t>água.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000" kern="0" dirty="0" smtClean="0"/>
              <a:t>Alarme Sonoro - </a:t>
            </a:r>
            <a:r>
              <a:rPr lang="pt-BR" sz="2000" b="0" kern="0" dirty="0" smtClean="0"/>
              <a:t>A </a:t>
            </a:r>
            <a:r>
              <a:rPr lang="pt-BR" sz="2000" b="0" kern="0" dirty="0"/>
              <a:t>embarcação deve possuir um alarme sonoro de alagamento, acionado de maneira automática</a:t>
            </a:r>
            <a:r>
              <a:rPr lang="pt-BR" sz="2000" b="0" kern="0" dirty="0" smtClean="0"/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000" i="1" kern="0" dirty="0" smtClean="0"/>
              <a:t>Kit </a:t>
            </a:r>
            <a:r>
              <a:rPr lang="pt-BR" sz="2000" kern="0" dirty="0" smtClean="0"/>
              <a:t>de Socorros - </a:t>
            </a:r>
            <a:r>
              <a:rPr lang="pt-BR" sz="2000" b="0" kern="0" dirty="0" smtClean="0"/>
              <a:t>A </a:t>
            </a:r>
            <a:r>
              <a:rPr lang="pt-BR" sz="2000" b="0" kern="0" dirty="0"/>
              <a:t>embarcação deve possuir um </a:t>
            </a:r>
            <a:r>
              <a:rPr lang="pt-BR" sz="2000" b="0" i="1" kern="0" dirty="0"/>
              <a:t>kit</a:t>
            </a:r>
            <a:r>
              <a:rPr lang="pt-BR" sz="2000" b="0" kern="0" dirty="0"/>
              <a:t> de primeiros socorros, visando atendimento de pequenos ferimentos.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SEGURANÇA e SALVATAGEM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0" y="1592796"/>
            <a:ext cx="5067935" cy="80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Casaria</a:t>
            </a:r>
            <a:r>
              <a:rPr lang="pt-BR" sz="2000" b="0" dirty="0"/>
              <a:t> </a:t>
            </a:r>
            <a:r>
              <a:rPr lang="pt-BR" sz="2000" b="0" dirty="0" smtClean="0"/>
              <a:t>– Construída em PEAD ou </a:t>
            </a:r>
            <a:r>
              <a:rPr lang="pt-BR" sz="2000" b="0" dirty="0"/>
              <a:t>sanduiche de fibra de vidro e em materiais de núcleo colmeia (</a:t>
            </a:r>
            <a:r>
              <a:rPr lang="pt-BR" sz="2000" b="0" i="1" dirty="0" err="1"/>
              <a:t>honeycomb</a:t>
            </a:r>
            <a:r>
              <a:rPr lang="pt-BR" sz="2000" b="0" dirty="0"/>
              <a:t>) deve ser autoportante, com espessura de no mínimo 12 mm e com resina sintética poliéster</a:t>
            </a:r>
            <a:r>
              <a:rPr lang="pt-BR" sz="2000" b="0" dirty="0" smtClean="0"/>
              <a:t>. Na hipótese de ser em PEAD deverá oferecer resistência estrutural igual ou superior a casaria de fibra de vidro. </a:t>
            </a:r>
            <a:endParaRPr lang="pt-BR" sz="2000" b="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/>
              <a:t>Pisos e Revestimento </a:t>
            </a:r>
            <a:r>
              <a:rPr lang="pt-BR" sz="2000" dirty="0" smtClean="0"/>
              <a:t>Interno </a:t>
            </a:r>
            <a:r>
              <a:rPr lang="pt-BR" sz="2000" b="0" dirty="0"/>
              <a:t>- </a:t>
            </a:r>
            <a:r>
              <a:rPr lang="pt-BR" sz="2000" b="0" dirty="0" smtClean="0"/>
              <a:t>O </a:t>
            </a:r>
            <a:r>
              <a:rPr lang="pt-BR" sz="2000" b="0" dirty="0"/>
              <a:t>piso externo do convés será em chapa de aço ou alumínio, com pintura </a:t>
            </a:r>
            <a:r>
              <a:rPr lang="pt-BR" sz="2000" b="0" dirty="0" err="1"/>
              <a:t>anti-derrapante</a:t>
            </a:r>
            <a:r>
              <a:rPr lang="pt-BR" sz="2000" b="0" dirty="0" smtClean="0"/>
              <a:t>. Já para </a:t>
            </a:r>
            <a:r>
              <a:rPr lang="pt-BR" sz="2000" b="0" dirty="0"/>
              <a:t>o </a:t>
            </a:r>
            <a:r>
              <a:rPr lang="pt-BR" sz="2000" b="0" dirty="0" smtClean="0"/>
              <a:t>casco </a:t>
            </a:r>
            <a:r>
              <a:rPr lang="pt-BR" sz="2000" b="0" dirty="0"/>
              <a:t>de fibra de vidro ou PEAD, o piso externo deverá ser construído com o mesmo material do casco e ser </a:t>
            </a:r>
            <a:r>
              <a:rPr lang="pt-BR" sz="2000" b="0" dirty="0" err="1"/>
              <a:t>anti-derrapante</a:t>
            </a:r>
            <a:r>
              <a:rPr lang="pt-BR" sz="2000" b="0" dirty="0"/>
              <a:t>. </a:t>
            </a:r>
            <a:r>
              <a:rPr lang="pt-BR" sz="2000" b="0" dirty="0" smtClean="0"/>
              <a:t>O </a:t>
            </a:r>
            <a:r>
              <a:rPr lang="pt-BR" sz="2000" b="0" dirty="0"/>
              <a:t>piso interno e o revestimento dos bordos internos, até ao nível do convés superior, deverá ser constituído de uma única peça.</a:t>
            </a:r>
            <a:endParaRPr lang="pt-BR" sz="1800" b="0" kern="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kern="0" dirty="0" smtClean="0"/>
              <a:t>Acessos, Portas e Janelas </a:t>
            </a:r>
            <a:r>
              <a:rPr lang="pt-BR" sz="2000" b="0" kern="0" dirty="0" smtClean="0"/>
              <a:t>- </a:t>
            </a:r>
            <a:endParaRPr lang="pt-BR" sz="2000" b="0" kern="0" dirty="0"/>
          </a:p>
          <a:p>
            <a:pPr marL="0" indent="0" algn="ctr">
              <a:buNone/>
            </a:pPr>
            <a:endParaRPr lang="pt-BR" sz="1800" b="0" kern="0" dirty="0"/>
          </a:p>
          <a:p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ACABAMENTO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75" y="4761148"/>
            <a:ext cx="4855845" cy="115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Janelas Laterais</a:t>
            </a:r>
            <a:r>
              <a:rPr lang="pt-BR" sz="2000" b="0" dirty="0" smtClean="0"/>
              <a:t> </a:t>
            </a:r>
            <a:r>
              <a:rPr lang="pt-BR" sz="2000" b="0" dirty="0"/>
              <a:t>- </a:t>
            </a:r>
            <a:r>
              <a:rPr lang="pt-BR" sz="2000" b="0" dirty="0" smtClean="0"/>
              <a:t>Dimensões </a:t>
            </a:r>
            <a:r>
              <a:rPr lang="pt-BR" sz="2000" b="0" dirty="0"/>
              <a:t>mínimas de 70 x 90 cm e devem ser fechadas por lonas de </a:t>
            </a:r>
            <a:r>
              <a:rPr lang="pt-BR" sz="2000" b="0" dirty="0" err="1"/>
              <a:t>pvc</a:t>
            </a:r>
            <a:r>
              <a:rPr lang="pt-BR" sz="2000" b="0" dirty="0"/>
              <a:t> </a:t>
            </a:r>
            <a:r>
              <a:rPr lang="pt-BR" sz="2000" b="0" dirty="0" err="1"/>
              <a:t>vinílica</a:t>
            </a:r>
            <a:r>
              <a:rPr lang="pt-BR" sz="2000" b="0" dirty="0"/>
              <a:t> </a:t>
            </a:r>
            <a:r>
              <a:rPr lang="pt-BR" sz="2000" b="0" dirty="0" err="1"/>
              <a:t>anti-chamas</a:t>
            </a:r>
            <a:r>
              <a:rPr lang="pt-BR" sz="2000" b="0" dirty="0"/>
              <a:t>, com </a:t>
            </a:r>
            <a:r>
              <a:rPr lang="pt-BR" sz="2000" b="0" dirty="0" err="1"/>
              <a:t>velcro</a:t>
            </a:r>
            <a:r>
              <a:rPr lang="pt-BR" sz="2000" b="0" dirty="0"/>
              <a:t>. As janelas, em suas arestas superior e inferior, devem ser providas de dispositivos para engate dos </a:t>
            </a:r>
            <a:r>
              <a:rPr lang="pt-BR" sz="2000" b="0" dirty="0" err="1"/>
              <a:t>velcros</a:t>
            </a:r>
            <a:r>
              <a:rPr lang="pt-BR" sz="2000" b="0" dirty="0"/>
              <a:t> das lonas</a:t>
            </a:r>
            <a:r>
              <a:rPr lang="pt-BR" sz="2000" b="0" dirty="0" smtClean="0"/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000" dirty="0" smtClean="0"/>
              <a:t>Janela Traseira </a:t>
            </a:r>
            <a:r>
              <a:rPr lang="pt-BR" sz="2000" b="0" dirty="0"/>
              <a:t>- do tipo gaiuta, de dimensões mínimas de 60 x 100 cm, visando permitir visualização à ré</a:t>
            </a:r>
            <a:r>
              <a:rPr lang="pt-BR" sz="2000" b="0" dirty="0" smtClean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t-BR" sz="2000" dirty="0" smtClean="0"/>
              <a:t>Janelas de Acabamento </a:t>
            </a:r>
            <a:r>
              <a:rPr lang="pt-BR" sz="2000" b="0" dirty="0" smtClean="0"/>
              <a:t>– Entendidas como as de complementação </a:t>
            </a:r>
            <a:r>
              <a:rPr lang="pt-BR" sz="2000" b="0" dirty="0"/>
              <a:t>ou de necessidades estruturais podem ser totalmente fixas</a:t>
            </a:r>
            <a:r>
              <a:rPr lang="pt-BR" sz="2000" b="0" dirty="0" smtClean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t-BR" sz="2000" dirty="0" smtClean="0"/>
              <a:t>Mobiliário </a:t>
            </a:r>
            <a:r>
              <a:rPr lang="pt-BR" sz="2000" b="0" dirty="0" smtClean="0"/>
              <a:t>– Os assentos deverão </a:t>
            </a:r>
            <a:r>
              <a:rPr lang="pt-BR" sz="2000" b="0" dirty="0"/>
              <a:t>ser do tipo concha em Polietileno de Alta Densidade (PEAD) medindo no </a:t>
            </a:r>
            <a:r>
              <a:rPr lang="pt-BR" sz="2000" b="0" dirty="0" smtClean="0"/>
              <a:t>mínimo 420 x 380 x 600 </a:t>
            </a:r>
            <a:r>
              <a:rPr lang="pt-BR" sz="2000" b="0" dirty="0"/>
              <a:t>(</a:t>
            </a:r>
            <a:r>
              <a:rPr lang="pt-BR" sz="2000" b="0" dirty="0" err="1" smtClean="0"/>
              <a:t>LarguraxProfundidadexAltura</a:t>
            </a:r>
            <a:r>
              <a:rPr lang="pt-BR" sz="2000" b="0" dirty="0"/>
              <a:t>) com assento e encosto estofados com revestidos na estampa padronizada </a:t>
            </a:r>
            <a:r>
              <a:rPr lang="pt-BR" sz="2000" b="0" dirty="0" smtClean="0"/>
              <a:t>pelo FNDE.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ACABAMENTO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69" y="5121189"/>
            <a:ext cx="207708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endParaRPr lang="pt-B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Corredor de Circulação</a:t>
            </a:r>
            <a:r>
              <a:rPr lang="pt-BR" sz="2000" b="0" dirty="0" smtClean="0"/>
              <a:t> </a:t>
            </a:r>
            <a:r>
              <a:rPr lang="pt-BR" sz="2000" b="0" dirty="0"/>
              <a:t>– O corredor central de circulação deve ficar livre de obstáculos que afetem a segurança e integridade dos estudantes e sua largura mínima deve ser de 300 </a:t>
            </a:r>
            <a:r>
              <a:rPr lang="pt-BR" sz="2000" b="0" dirty="0" err="1"/>
              <a:t>mm.</a:t>
            </a:r>
            <a:r>
              <a:rPr lang="pt-BR" sz="2000" b="0" dirty="0"/>
              <a:t> </a:t>
            </a:r>
            <a:endParaRPr lang="pt-BR" sz="2000" b="0" dirty="0" smtClean="0"/>
          </a:p>
          <a:p>
            <a:pPr marL="0" indent="0" algn="just">
              <a:buNone/>
            </a:pPr>
            <a:endParaRPr lang="pt-BR" sz="2000" b="0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000" dirty="0" smtClean="0"/>
              <a:t>Sanitário </a:t>
            </a:r>
            <a:r>
              <a:rPr lang="pt-BR" sz="2000" b="0" dirty="0"/>
              <a:t>- </a:t>
            </a:r>
            <a:r>
              <a:rPr lang="pt-BR" sz="2000" b="0" dirty="0" smtClean="0"/>
              <a:t>LEG </a:t>
            </a:r>
            <a:r>
              <a:rPr lang="pt-BR" sz="2000" b="0" dirty="0"/>
              <a:t>deve ser provida, na parte de popa da embarcação, de um sanitário contendo 1 vaso sanitário, 1 lavatório e uma cesta de lixo</a:t>
            </a:r>
            <a:r>
              <a:rPr lang="pt-BR" sz="2000" b="0" dirty="0" smtClean="0"/>
              <a:t>.</a:t>
            </a:r>
          </a:p>
          <a:p>
            <a:pPr marL="0" indent="0" algn="just">
              <a:buNone/>
            </a:pPr>
            <a:endParaRPr lang="pt-BR" sz="2000" b="0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pt-BR" sz="2000" dirty="0" smtClean="0"/>
              <a:t>Escadas </a:t>
            </a:r>
            <a:r>
              <a:rPr lang="pt-BR" sz="2000" b="0" dirty="0"/>
              <a:t>– </a:t>
            </a:r>
            <a:r>
              <a:rPr lang="pt-BR" sz="2000" b="0" dirty="0" smtClean="0"/>
              <a:t>Deve </a:t>
            </a:r>
            <a:r>
              <a:rPr lang="pt-BR" sz="2000" b="0" dirty="0"/>
              <a:t>haver uma escada de acesso para o tijupá, localizada na parte de popa das LEG e LEM, de forma a permitir o acesso dos alunos pelo </a:t>
            </a:r>
            <a:r>
              <a:rPr lang="pt-BR" sz="2000" b="0" dirty="0" smtClean="0"/>
              <a:t>tijupá, </a:t>
            </a:r>
            <a:r>
              <a:rPr lang="pt-BR" sz="2000" b="0" dirty="0"/>
              <a:t>bem como uma </a:t>
            </a:r>
            <a:r>
              <a:rPr lang="pt-BR" sz="2000" b="0" dirty="0" smtClean="0"/>
              <a:t>móvel (P-M-G) </a:t>
            </a:r>
            <a:r>
              <a:rPr lang="pt-BR" sz="2000" b="0" dirty="0"/>
              <a:t>na proa, para facilitar o acesso </a:t>
            </a:r>
            <a:r>
              <a:rPr lang="pt-BR" sz="2000" b="0" dirty="0" smtClean="0"/>
              <a:t>em </a:t>
            </a:r>
            <a:r>
              <a:rPr lang="pt-BR" sz="2000" b="0" dirty="0"/>
              <a:t>situações cujo desnível está abaixo da plataforma de proa.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ACABAMENTO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6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Aprovação do Projeto</a:t>
            </a:r>
            <a:r>
              <a:rPr lang="pt-BR" sz="2000" b="0" kern="0" dirty="0" smtClean="0"/>
              <a:t> – P</a:t>
            </a:r>
            <a:r>
              <a:rPr lang="pt-BR" sz="1800" b="0" kern="0" dirty="0" smtClean="0"/>
              <a:t>ara fornecedor habilitado detentor da melhor proposta ou lance terá o prazo máximo de 20 dias corridos, contados da data da convocação pelo pregoeiro. Nesta fase apresentar documentação ao FNDE que será analisada por especialistas de Instituições Federais de Ensino.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Aprovação do Protótipo</a:t>
            </a:r>
            <a:r>
              <a:rPr lang="pt-BR" sz="2000" b="0" kern="0" dirty="0" smtClean="0"/>
              <a:t> – </a:t>
            </a:r>
            <a:r>
              <a:rPr lang="pt-BR" sz="1800" b="0" kern="0" dirty="0" smtClean="0"/>
              <a:t>Após aprovação do Projeto, o fornecedor deverá disponibilizar, no prazo máximo </a:t>
            </a:r>
            <a:r>
              <a:rPr lang="pt-BR" sz="1800" b="0" kern="0" dirty="0"/>
              <a:t>de 60 (sessenta) dias corridos</a:t>
            </a:r>
            <a:r>
              <a:rPr lang="pt-BR" sz="1800" b="0" kern="0" dirty="0" smtClean="0"/>
              <a:t>, </a:t>
            </a:r>
            <a:r>
              <a:rPr lang="pt-BR" sz="1800" b="0" dirty="0"/>
              <a:t>contados da data da convocação do </a:t>
            </a:r>
            <a:r>
              <a:rPr lang="pt-BR" sz="1800" b="0" dirty="0" smtClean="0"/>
              <a:t>pregoeiro, </a:t>
            </a:r>
            <a:r>
              <a:rPr lang="pt-BR" sz="1800" b="0" kern="0" dirty="0" smtClean="0"/>
              <a:t>um protótipo de cada tipo de lancha escolar.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CONTROLE DE QUALIDADE</a:t>
            </a:r>
            <a:r>
              <a:rPr lang="pt-BR" sz="1800" b="0" kern="0" dirty="0" smtClean="0"/>
              <a:t> </a:t>
            </a:r>
            <a:r>
              <a:rPr lang="pt-BR" sz="1800" b="0" kern="0" dirty="0"/>
              <a:t>- Todas as </a:t>
            </a:r>
            <a:r>
              <a:rPr lang="pt-BR" sz="1800" b="0" kern="0" dirty="0" smtClean="0"/>
              <a:t>Lanchas Escolares </a:t>
            </a:r>
            <a:r>
              <a:rPr lang="pt-BR" sz="1800" b="0" kern="0" dirty="0"/>
              <a:t>estão sujeitos </a:t>
            </a:r>
            <a:r>
              <a:rPr lang="pt-BR" sz="1800" b="0" kern="0" dirty="0" smtClean="0"/>
              <a:t>ao </a:t>
            </a:r>
            <a:r>
              <a:rPr lang="pt-BR" sz="1800" b="0" kern="0" dirty="0"/>
              <a:t>Controle de Qualidade, pelo FNDE </a:t>
            </a:r>
            <a:r>
              <a:rPr lang="pt-BR" sz="1800" b="0" kern="0" dirty="0" smtClean="0"/>
              <a:t>e/ou por entidade indicada pelo FNDE, </a:t>
            </a:r>
            <a:r>
              <a:rPr lang="pt-BR" sz="1800" b="0" kern="0" dirty="0"/>
              <a:t>a qualquer </a:t>
            </a:r>
            <a:r>
              <a:rPr lang="pt-BR" sz="1800" b="0" kern="0" dirty="0" smtClean="0"/>
              <a:t>tempo.</a:t>
            </a:r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APROVAÇÃO DO PROJETO, PROTÓTIPO e CONTROLE DE QUALIDADE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Garantia</a:t>
            </a:r>
            <a:r>
              <a:rPr lang="pt-BR" sz="2000" b="0" kern="0" dirty="0" smtClean="0"/>
              <a:t> </a:t>
            </a:r>
            <a:r>
              <a:rPr lang="pt-BR" sz="2000" b="0" kern="0" dirty="0"/>
              <a:t>- </a:t>
            </a:r>
            <a:r>
              <a:rPr lang="pt-BR" sz="1800" b="0" kern="0" dirty="0"/>
              <a:t>O </a:t>
            </a:r>
            <a:r>
              <a:rPr lang="pt-BR" sz="1800" b="0" kern="0" dirty="0" smtClean="0"/>
              <a:t>fornecedor deverá </a:t>
            </a:r>
            <a:r>
              <a:rPr lang="pt-BR" sz="1800" b="0" kern="0" dirty="0"/>
              <a:t>oferecer garantia de 12 meses, com o limite máximo de 2000 (duas mil) horas na aplicação dos equipamentos de propulsão, a partir da data da entrega das </a:t>
            </a:r>
            <a:r>
              <a:rPr lang="pt-BR" sz="1800" b="0" kern="0" dirty="0" smtClean="0"/>
              <a:t>embarcações.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Entrega</a:t>
            </a:r>
            <a:r>
              <a:rPr lang="pt-BR" sz="2000" b="0" kern="0" dirty="0" smtClean="0"/>
              <a:t> – A </a:t>
            </a:r>
            <a:r>
              <a:rPr lang="pt-BR" sz="1800" b="0" kern="0" dirty="0" smtClean="0"/>
              <a:t>entrega </a:t>
            </a:r>
            <a:r>
              <a:rPr lang="pt-BR" sz="1800" b="0" kern="0" dirty="0"/>
              <a:t>deverá ser realizada </a:t>
            </a:r>
            <a:r>
              <a:rPr lang="pt-BR" sz="1800" b="0" kern="0" dirty="0" smtClean="0"/>
              <a:t>conforme no prazo máximo definido em contrato, conforme tabela abaixo:</a:t>
            </a:r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GARANTIA E ENTREGA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64570"/>
              </p:ext>
            </p:extLst>
          </p:nvPr>
        </p:nvGraphicFramePr>
        <p:xfrm>
          <a:off x="2881312" y="3356992"/>
          <a:ext cx="33813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Planilha" r:id="rId3" imgW="3381443" imgH="1209585" progId="Excel.Sheet.12">
                  <p:embed/>
                </p:oleObj>
              </mc:Choice>
              <mc:Fallback>
                <p:oleObj name="Planilha" r:id="rId3" imgW="3381443" imgH="1209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312" y="3356992"/>
                        <a:ext cx="338137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1620" y="22464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+mn-lt"/>
              </a:rPr>
              <a:t>LANCHAS ESCOLARES – Informações Técnicas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524" y="908720"/>
            <a:ext cx="82089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Definição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Comprimento e Capacidade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Largura Externa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Altura Externa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Estrutura do Casco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Linha do Casco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Propulsão: Motor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Segurança e </a:t>
            </a:r>
            <a:r>
              <a:rPr lang="pt-BR" sz="2000" b="0" i="1" dirty="0" err="1" smtClean="0">
                <a:solidFill>
                  <a:schemeClr val="tx1"/>
                </a:solidFill>
              </a:rPr>
              <a:t>Salvatagem</a:t>
            </a:r>
            <a:endParaRPr lang="pt-BR" sz="2000" b="0" i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Acabamento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Aprovação de Projeto e Controle de Qualidade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Garantia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0" i="1" dirty="0" smtClean="0">
                <a:solidFill>
                  <a:schemeClr val="tx1"/>
                </a:solidFill>
              </a:rPr>
              <a:t>Entrega</a:t>
            </a:r>
            <a:endParaRPr lang="pt-BR" sz="20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marL="0" indent="0" algn="just">
              <a:buFontTx/>
              <a:buNone/>
            </a:pPr>
            <a:r>
              <a:rPr lang="pt-BR" sz="2000" kern="0" dirty="0"/>
              <a:t>Lancha Escolar (LE)</a:t>
            </a:r>
            <a:r>
              <a:rPr lang="pt-BR" sz="2000" b="0" kern="0" dirty="0"/>
              <a:t>: </a:t>
            </a:r>
            <a:r>
              <a:rPr lang="pt-BR" sz="1800" b="0" kern="0" dirty="0"/>
              <a:t>Embarcação Aquaviária de Transporte Escolar tipo Embarcação Certificada Classe 2 (EC-2), versão lancha fluvial para transporte escolar </a:t>
            </a:r>
            <a:r>
              <a:rPr lang="pt-BR" sz="1800" b="0" kern="0" dirty="0" smtClean="0"/>
              <a:t>aquaviário, apta </a:t>
            </a:r>
            <a:r>
              <a:rPr lang="pt-BR" sz="1800" b="0" kern="0" dirty="0"/>
              <a:t>para operar em águas interiores parcialmente abrigadas classificadas como área de navegação nas categorias tipo ÁREA 1 e ÁREA </a:t>
            </a:r>
            <a:r>
              <a:rPr lang="pt-BR" sz="1800" b="0" kern="0" dirty="0" smtClean="0"/>
              <a:t>2. Classificadas </a:t>
            </a:r>
            <a:r>
              <a:rPr lang="pt-BR" sz="1800" b="0" kern="0" dirty="0"/>
              <a:t>em 3 (três) </a:t>
            </a:r>
            <a:r>
              <a:rPr lang="pt-BR" sz="1800" b="0" kern="0" dirty="0" smtClean="0"/>
              <a:t>tipos:</a:t>
            </a:r>
            <a:endParaRPr lang="pt-BR" sz="1800" b="0" kern="0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Lancha </a:t>
            </a:r>
            <a:r>
              <a:rPr lang="pt-BR" sz="2000" kern="0" dirty="0"/>
              <a:t>Escolar Pequena (LE-P)</a:t>
            </a:r>
            <a:r>
              <a:rPr lang="pt-BR" sz="2000" b="0" kern="0" dirty="0"/>
              <a:t> - </a:t>
            </a:r>
            <a:r>
              <a:rPr lang="pt-BR" sz="1800" b="0" kern="0" dirty="0"/>
              <a:t>embarcação de casco de Aço, Alumínio, Fibra de Vidro ou </a:t>
            </a:r>
            <a:r>
              <a:rPr lang="pt-BR" sz="1800" b="0" kern="0" dirty="0" smtClean="0"/>
              <a:t>Polietileno de Alta Densidade (PEAD) </a:t>
            </a:r>
            <a:r>
              <a:rPr lang="pt-BR" sz="1800" b="0" kern="0" dirty="0"/>
              <a:t>e casaria de fibra de vidro resinado ou PEAD, tipo Lancha Fluvial para transporte escolar </a:t>
            </a:r>
            <a:r>
              <a:rPr lang="pt-BR" sz="1800" b="0" kern="0" dirty="0" smtClean="0"/>
              <a:t>aquaviário.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Lancha </a:t>
            </a:r>
            <a:r>
              <a:rPr lang="pt-BR" sz="2000" kern="0" dirty="0"/>
              <a:t>Escolar média (LE-M)</a:t>
            </a:r>
            <a:r>
              <a:rPr lang="pt-BR" sz="2000" b="0" kern="0" dirty="0"/>
              <a:t> - </a:t>
            </a:r>
            <a:r>
              <a:rPr lang="pt-BR" sz="1800" b="0" kern="0" dirty="0"/>
              <a:t>embarcação de casco de Aço, Alumínio, Fibra de Vidro ou PEAD e casaria de fibra de vidro resinado ou PEAD, tipo Lancha Fluvial para transporte escolar </a:t>
            </a:r>
            <a:r>
              <a:rPr lang="pt-BR" sz="1800" b="0" kern="0" dirty="0" smtClean="0"/>
              <a:t>aquaviário.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Lancha </a:t>
            </a:r>
            <a:r>
              <a:rPr lang="pt-BR" sz="2000" kern="0" dirty="0"/>
              <a:t>Escolar grande (LE-G)</a:t>
            </a:r>
            <a:r>
              <a:rPr lang="pt-BR" sz="1800" b="0" kern="0" dirty="0"/>
              <a:t> - embarcação de casco de Aço, Alumínio, Fibra de Vidro ou PEAD e casaria de fibra de vidro resinado ou PEAD, tipo Lancha Fluvial para transporte escolar </a:t>
            </a:r>
            <a:r>
              <a:rPr lang="pt-BR" sz="1800" b="0" kern="0" dirty="0" smtClean="0"/>
              <a:t>aquaviário.</a:t>
            </a:r>
            <a:endParaRPr lang="pt-BR" sz="1800" b="0" kern="0" dirty="0"/>
          </a:p>
          <a:p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DEFINIÇÃO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0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marL="0" indent="0">
              <a:buNone/>
            </a:pPr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COMPRIMENTO E CAPACIDADE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4473116"/>
            <a:ext cx="8748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Ø"/>
            </a:pPr>
            <a:r>
              <a:rPr lang="pt-BR" sz="1800" b="0" dirty="0" smtClean="0">
                <a:solidFill>
                  <a:schemeClr val="tx1"/>
                </a:solidFill>
              </a:rPr>
              <a:t> O </a:t>
            </a:r>
            <a:r>
              <a:rPr lang="pt-BR" sz="1800" b="0" dirty="0">
                <a:solidFill>
                  <a:schemeClr val="tx1"/>
                </a:solidFill>
              </a:rPr>
              <a:t>comprimento total da lancha escolar é a distância entre 02 (dois) planos verticais perpendiculares ao plano longitudinal médio da </a:t>
            </a:r>
            <a:r>
              <a:rPr lang="pt-BR" sz="1800" b="0" dirty="0" smtClean="0">
                <a:solidFill>
                  <a:schemeClr val="tx1"/>
                </a:solidFill>
              </a:rPr>
              <a:t>embarcação </a:t>
            </a:r>
            <a:r>
              <a:rPr lang="pt-BR" sz="1800" b="0" dirty="0">
                <a:solidFill>
                  <a:schemeClr val="tx1"/>
                </a:solidFill>
              </a:rPr>
              <a:t>e que tangenciam a dianteira e a traseira da mesma.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08233"/>
              </p:ext>
            </p:extLst>
          </p:nvPr>
        </p:nvGraphicFramePr>
        <p:xfrm>
          <a:off x="2444210" y="1124744"/>
          <a:ext cx="42195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lanilha" r:id="rId3" imgW="4219643" imgH="3105240" progId="Excel.Sheet.12">
                  <p:embed/>
                </p:oleObj>
              </mc:Choice>
              <mc:Fallback>
                <p:oleObj name="Planilha" r:id="rId3" imgW="4219643" imgH="3105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210" y="1124744"/>
                        <a:ext cx="4219575" cy="310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8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marL="0" indent="0">
              <a:buNone/>
            </a:pPr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LARGURA EXTERNA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84633"/>
              </p:ext>
            </p:extLst>
          </p:nvPr>
        </p:nvGraphicFramePr>
        <p:xfrm>
          <a:off x="2735796" y="1988840"/>
          <a:ext cx="30670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lanilha" r:id="rId3" imgW="3067185" imgH="1000125" progId="Excel.Sheet.12">
                  <p:embed/>
                </p:oleObj>
              </mc:Choice>
              <mc:Fallback>
                <p:oleObj name="Planilha" r:id="rId3" imgW="3067185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796" y="1988840"/>
                        <a:ext cx="30670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334561" y="3681028"/>
            <a:ext cx="8604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b="0" dirty="0">
                <a:solidFill>
                  <a:schemeClr val="tx1"/>
                </a:solidFill>
              </a:rPr>
              <a:t>A largura externa da lancha escolar é compreendida pela distância entre 02 (dois) planos paralelos ao plano longitudinal médio da </a:t>
            </a:r>
            <a:r>
              <a:rPr lang="pt-BR" sz="2000" b="0" dirty="0" smtClean="0">
                <a:solidFill>
                  <a:schemeClr val="tx1"/>
                </a:solidFill>
              </a:rPr>
              <a:t>embarcação </a:t>
            </a:r>
            <a:r>
              <a:rPr lang="pt-BR" sz="2000" b="0" dirty="0">
                <a:solidFill>
                  <a:schemeClr val="tx1"/>
                </a:solidFill>
              </a:rPr>
              <a:t>e que tangenciam a mesma em ambos os lados deste plano</a:t>
            </a:r>
          </a:p>
        </p:txBody>
      </p:sp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75556" y="1916832"/>
            <a:ext cx="8229600" cy="27723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algn="just">
              <a:buFont typeface="Wingdings" pitchFamily="2" charset="2"/>
              <a:buChar char="Ø"/>
            </a:pPr>
            <a:r>
              <a:rPr lang="pt-BR" sz="2000" b="0" kern="0" dirty="0" smtClean="0"/>
              <a:t>A </a:t>
            </a:r>
            <a:r>
              <a:rPr lang="pt-BR" sz="2000" b="0" kern="0" dirty="0"/>
              <a:t>altura externa da lancha escolar entre o plano de linha base e um plano horizontal tangente à parte mais alta da embarcação deve estar entre 2.400 mm e 2.700 mm, considerando todas as partes fixas entre estes 02 (dois) planos</a:t>
            </a:r>
            <a:r>
              <a:rPr lang="pt-BR" sz="2000" b="0" kern="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2000" b="0" kern="0" dirty="0"/>
          </a:p>
          <a:p>
            <a:pPr algn="just">
              <a:buFont typeface="Wingdings" pitchFamily="2" charset="2"/>
              <a:buChar char="Ø"/>
            </a:pPr>
            <a:r>
              <a:rPr lang="pt-BR" sz="2000" b="0" kern="0" dirty="0" smtClean="0"/>
              <a:t>O </a:t>
            </a:r>
            <a:r>
              <a:rPr lang="pt-BR" sz="2000" b="0" kern="0" dirty="0"/>
              <a:t>interior das lanchas encolares deve possuir o pé direito mínimo de 1.900 </a:t>
            </a:r>
            <a:r>
              <a:rPr lang="pt-BR" sz="2000" b="0" kern="0" dirty="0" err="1"/>
              <a:t>mm.</a:t>
            </a:r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ALTURA EXTERNA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kern="0" dirty="0" smtClean="0"/>
              <a:t>Chapas </a:t>
            </a:r>
            <a:r>
              <a:rPr lang="pt-BR" sz="2000" b="0" kern="0" dirty="0"/>
              <a:t>e perfilados de aço </a:t>
            </a:r>
            <a:r>
              <a:rPr lang="pt-BR" sz="2000" b="0" kern="0" dirty="0" smtClean="0"/>
              <a:t>estrutural.</a:t>
            </a:r>
            <a:endParaRPr lang="pt-BR" sz="1800" b="0" kern="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dirty="0"/>
              <a:t>Alumínio Naval na liga 5083 tempera O ou </a:t>
            </a:r>
            <a:r>
              <a:rPr lang="pt-BR" sz="2000" b="0" dirty="0" smtClean="0"/>
              <a:t>H32.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kern="0" dirty="0" smtClean="0"/>
              <a:t>Compósito (mesclado, heterogêneo) </a:t>
            </a:r>
            <a:r>
              <a:rPr lang="pt-BR" sz="2000" b="0" kern="0" dirty="0"/>
              <a:t>feito em sanduíche de fibra de vidro com núcleo de espuma de PVC </a:t>
            </a:r>
            <a:r>
              <a:rPr lang="pt-BR" sz="2000" b="0" kern="0" dirty="0" err="1" smtClean="0"/>
              <a:t>semi-rígido</a:t>
            </a:r>
            <a:r>
              <a:rPr lang="pt-BR" sz="2000" b="0" kern="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kern="0" dirty="0"/>
              <a:t>Polietileno de Alta Densidade (PEAD) com características similares ou superiores ao Alumínio Naval na liga 5083 tempera O ou H32</a:t>
            </a:r>
            <a:r>
              <a:rPr lang="pt-BR" sz="2000" b="0" kern="0" dirty="0" smtClean="0"/>
              <a:t>.</a:t>
            </a:r>
          </a:p>
          <a:p>
            <a:pPr marL="0" indent="0" algn="just">
              <a:buNone/>
            </a:pPr>
            <a:endParaRPr lang="pt-BR" sz="2000" b="0" kern="0" dirty="0" smtClean="0"/>
          </a:p>
          <a:p>
            <a:pPr marL="0" indent="0" algn="just">
              <a:buNone/>
            </a:pPr>
            <a:endParaRPr lang="pt-BR" sz="2000" b="0" kern="0" dirty="0"/>
          </a:p>
          <a:p>
            <a:pPr algn="just">
              <a:buFont typeface="Wingdings" pitchFamily="2" charset="2"/>
              <a:buChar char="Ø"/>
            </a:pPr>
            <a:r>
              <a:rPr lang="pt-BR" sz="2000" b="0" kern="0" dirty="0" smtClean="0"/>
              <a:t>Qualquer que seja a escolha da estrutura do caso no projeto apresentado, o fornecedor </a:t>
            </a:r>
            <a:r>
              <a:rPr lang="pt-BR" sz="2000" dirty="0" smtClean="0"/>
              <a:t>consiga resistência </a:t>
            </a:r>
            <a:r>
              <a:rPr lang="pt-BR" sz="2000" dirty="0"/>
              <a:t>e qualidade, com menos peso e custo.</a:t>
            </a:r>
            <a:endParaRPr lang="pt-BR" sz="2000" b="0" kern="0" dirty="0" smtClean="0"/>
          </a:p>
          <a:p>
            <a:pPr marL="0" indent="0" algn="just">
              <a:buNone/>
            </a:pPr>
            <a:endParaRPr lang="pt-BR" sz="1800" b="0" kern="0" dirty="0"/>
          </a:p>
          <a:p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ESTRUTURA DO CASCO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908720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pt-BR" sz="2000" b="0" kern="0" dirty="0" smtClean="0"/>
          </a:p>
          <a:p>
            <a:pPr marL="0" indent="0" algn="just">
              <a:buFontTx/>
              <a:buNone/>
            </a:pPr>
            <a:endParaRPr lang="pt-BR" sz="2000" b="0" kern="0" dirty="0"/>
          </a:p>
          <a:p>
            <a:pPr marL="0" indent="0" algn="just">
              <a:buFontTx/>
              <a:buNone/>
            </a:pPr>
            <a:endParaRPr lang="pt-BR" sz="2000" b="0" kern="0" dirty="0" smtClean="0"/>
          </a:p>
          <a:p>
            <a:pPr marL="0" indent="0" algn="just">
              <a:buFontTx/>
              <a:buNone/>
            </a:pPr>
            <a:endParaRPr lang="pt-BR" sz="2000" b="0" kern="0" dirty="0"/>
          </a:p>
          <a:p>
            <a:pPr marL="0" indent="0" algn="just">
              <a:buFontTx/>
              <a:buNone/>
            </a:pPr>
            <a:endParaRPr lang="pt-BR" sz="2000" b="0" kern="0" dirty="0"/>
          </a:p>
          <a:p>
            <a:pPr algn="just">
              <a:buFont typeface="Wingdings" pitchFamily="2" charset="2"/>
              <a:buChar char="Ø"/>
            </a:pPr>
            <a:r>
              <a:rPr lang="pt-BR" sz="2000" b="0" kern="0" dirty="0" smtClean="0"/>
              <a:t>As </a:t>
            </a:r>
            <a:r>
              <a:rPr lang="pt-BR" sz="2000" b="0" kern="0" dirty="0"/>
              <a:t>formas das linhas do casco da embarcação serão do tipo “V” profundo a </a:t>
            </a:r>
            <a:r>
              <a:rPr lang="pt-BR" sz="2000" b="0" kern="0" dirty="0" err="1"/>
              <a:t>vante</a:t>
            </a:r>
            <a:r>
              <a:rPr lang="pt-BR" sz="2000" b="0" kern="0" dirty="0"/>
              <a:t> tendendo para </a:t>
            </a:r>
            <a:r>
              <a:rPr lang="pt-BR" sz="2000" b="0" kern="0" dirty="0" smtClean="0"/>
              <a:t>“U” </a:t>
            </a:r>
            <a:r>
              <a:rPr lang="pt-BR" sz="2000" b="0" kern="0" dirty="0"/>
              <a:t>aberto a ré, para regime de navegação planeio ou </a:t>
            </a:r>
            <a:r>
              <a:rPr lang="pt-BR" sz="2000" b="0" kern="0" dirty="0" err="1"/>
              <a:t>semi-planeio</a:t>
            </a:r>
            <a:r>
              <a:rPr lang="pt-BR" sz="2000" b="0" kern="0" dirty="0"/>
              <a:t> em águas </a:t>
            </a:r>
            <a:r>
              <a:rPr lang="pt-BR" sz="2000" b="0" kern="0" dirty="0" smtClean="0"/>
              <a:t>tranquilas.</a:t>
            </a:r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LINHAS DO CASCO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3548" y="764704"/>
            <a:ext cx="8229600" cy="5364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Propulsão </a:t>
            </a:r>
            <a:r>
              <a:rPr lang="pt-BR" sz="2000" kern="0" dirty="0"/>
              <a:t>a </a:t>
            </a:r>
            <a:r>
              <a:rPr lang="pt-BR" sz="2000" kern="0" dirty="0" smtClean="0"/>
              <a:t>hidrojato: </a:t>
            </a:r>
            <a:r>
              <a:rPr lang="pt-BR" sz="2000" b="0" kern="0" dirty="0" smtClean="0"/>
              <a:t>motor </a:t>
            </a:r>
            <a:r>
              <a:rPr lang="pt-BR" sz="2000" b="0" kern="0" dirty="0"/>
              <a:t>a diesel do tipo centro-</a:t>
            </a:r>
            <a:r>
              <a:rPr lang="pt-BR" sz="2000" b="0" kern="0" dirty="0" err="1"/>
              <a:t>rabeta</a:t>
            </a:r>
            <a:r>
              <a:rPr lang="pt-BR" sz="2000" b="0" kern="0" dirty="0"/>
              <a:t>, com potência de serviço variando de acordo com o estudo de potência aprovado na fase de projeto.</a:t>
            </a:r>
            <a:endParaRPr lang="pt-BR" sz="1800" b="0" kern="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2000" kern="0" dirty="0" smtClean="0"/>
              <a:t>Propulsão </a:t>
            </a:r>
            <a:r>
              <a:rPr lang="pt-BR" sz="2000" kern="0" dirty="0"/>
              <a:t>do tipo </a:t>
            </a:r>
            <a:r>
              <a:rPr lang="pt-BR" sz="2000" kern="0" dirty="0" smtClean="0"/>
              <a:t>convencional motor/reversor/eixo/hélice: </a:t>
            </a:r>
            <a:r>
              <a:rPr lang="pt-BR" sz="2000" b="0" kern="0" dirty="0" smtClean="0"/>
              <a:t>motor </a:t>
            </a:r>
            <a:r>
              <a:rPr lang="pt-BR" sz="2000" b="0" kern="0" dirty="0"/>
              <a:t>Marítimo Diesel ou </a:t>
            </a:r>
            <a:r>
              <a:rPr lang="pt-BR" sz="2000" b="0" kern="0" dirty="0" err="1"/>
              <a:t>marinizado</a:t>
            </a:r>
            <a:r>
              <a:rPr lang="pt-BR" sz="2000" b="0" kern="0" dirty="0"/>
              <a:t> pelo fabricante do motor, com potência de serviço variando de acordo com o estudo de potência aprovado na fase de projeto</a:t>
            </a:r>
            <a:r>
              <a:rPr lang="pt-BR" sz="2000" b="0" kern="0" dirty="0" smtClean="0"/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pt-BR" sz="2000" b="0" dirty="0"/>
              <a:t>O sistema propulsivo deverá atender aos requisitos </a:t>
            </a:r>
            <a:r>
              <a:rPr lang="pt-BR" sz="2000" b="0" dirty="0" smtClean="0"/>
              <a:t>mínimos:</a:t>
            </a:r>
          </a:p>
          <a:p>
            <a:pPr marL="0" indent="0">
              <a:buNone/>
            </a:pPr>
            <a:endParaRPr lang="pt-BR" sz="1800" b="0" kern="0" dirty="0"/>
          </a:p>
          <a:p>
            <a:endParaRPr lang="pt-BR" sz="2000" b="0" kern="0" dirty="0"/>
          </a:p>
        </p:txBody>
      </p:sp>
      <p:sp>
        <p:nvSpPr>
          <p:cNvPr id="6" name="Retângulo 5"/>
          <p:cNvSpPr/>
          <p:nvPr/>
        </p:nvSpPr>
        <p:spPr>
          <a:xfrm>
            <a:off x="7150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PROPULSÃO MOTOR – Lanchas Escolares</a:t>
            </a:r>
            <a:endParaRPr lang="pt-BR" sz="2400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11908"/>
              </p:ext>
            </p:extLst>
          </p:nvPr>
        </p:nvGraphicFramePr>
        <p:xfrm>
          <a:off x="1547664" y="3447002"/>
          <a:ext cx="65151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lanilha" r:id="rId3" imgW="6515100" imgH="2876640" progId="Excel.Sheet.12">
                  <p:embed/>
                </p:oleObj>
              </mc:Choice>
              <mc:Fallback>
                <p:oleObj name="Planilha" r:id="rId3" imgW="6515100" imgH="2876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447002"/>
                        <a:ext cx="651510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33243</TotalTime>
  <Words>1295</Words>
  <Application>Microsoft Office PowerPoint</Application>
  <PresentationFormat>Apresentação na tela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Design padrão</vt:lpstr>
      <vt:lpstr>1_Design padrão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julianah</dc:creator>
  <cp:lastModifiedBy>DJAILSON DANTAS DE MEDEIROS</cp:lastModifiedBy>
  <cp:revision>1098</cp:revision>
  <dcterms:created xsi:type="dcterms:W3CDTF">2011-02-14T12:14:05Z</dcterms:created>
  <dcterms:modified xsi:type="dcterms:W3CDTF">2018-10-23T13:10:58Z</dcterms:modified>
</cp:coreProperties>
</file>