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246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688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933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215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762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5599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820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181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63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920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14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7447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B3F84-BA70-4C5D-B9CD-5F8B3074FF1E}" type="datetimeFigureOut">
              <a:rPr lang="pt-BR" smtClean="0"/>
              <a:t>24/09/2018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912F1-5FB7-4B6B-9CC4-A14DD30F3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0998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094823"/>
              </p:ext>
            </p:extLst>
          </p:nvPr>
        </p:nvGraphicFramePr>
        <p:xfrm>
          <a:off x="2722573" y="431857"/>
          <a:ext cx="6117590" cy="629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17590"/>
              </a:tblGrid>
              <a:tr h="6299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Fundo Nacional de Desenvolvimento da Educação - FNDE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772697" y="1484643"/>
            <a:ext cx="6096000" cy="35914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Audiência Pública nº 2/2018</a:t>
            </a:r>
            <a:endParaRPr lang="pt-BR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05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</a:t>
            </a:r>
            <a:endParaRPr lang="pt-BR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05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Equipamentos de tecnologia Educacional para o</a:t>
            </a:r>
            <a:endParaRPr lang="pt-BR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Programa de Inovação Educação Conectada</a:t>
            </a:r>
            <a:endParaRPr lang="pt-BR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05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05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t-BR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OBJETO</a:t>
            </a:r>
            <a:endParaRPr lang="pt-BR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t-BR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pt-BR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Aquisição de Tecnologias Educacionais para escolas públicas</a:t>
            </a:r>
            <a:endParaRPr lang="pt-BR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pt-BR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pt-BR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Compreende a aquisição, entrega, manutenção e garantia das soluções tecnológicas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pt-BR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624854"/>
              </p:ext>
            </p:extLst>
          </p:nvPr>
        </p:nvGraphicFramePr>
        <p:xfrm>
          <a:off x="3202510" y="4660430"/>
          <a:ext cx="5393690" cy="14080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7255"/>
                <a:gridCol w="4496435"/>
              </a:tblGrid>
              <a:tr h="3524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Item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Solução Tecnológica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Microcomputador Notebook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Laptop Educacional (Tipo I e Tipo II)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Computador Interativo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Estação de Recarga Móvel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33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641481"/>
              </p:ext>
            </p:extLst>
          </p:nvPr>
        </p:nvGraphicFramePr>
        <p:xfrm>
          <a:off x="2722573" y="431857"/>
          <a:ext cx="6117590" cy="629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17590"/>
              </a:tblGrid>
              <a:tr h="6299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Microcomputador Notebook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2192593" y="1225313"/>
            <a:ext cx="66761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1" indent="-1714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BR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Padrão da arquitetura de barramento: PCI de 64 bits ou superior;</a:t>
            </a:r>
          </a:p>
          <a:p>
            <a:pPr lvl="1" algn="just">
              <a:spcAft>
                <a:spcPts val="0"/>
              </a:spcAft>
            </a:pPr>
            <a:endParaRPr lang="pt-BR" sz="16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1714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BR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Banco de memória: 2 (dois) slots padrão DDR3 ou superior;</a:t>
            </a:r>
          </a:p>
          <a:p>
            <a:pPr lvl="1" algn="just">
              <a:spcAft>
                <a:spcPts val="0"/>
              </a:spcAft>
            </a:pPr>
            <a:endParaRPr lang="pt-BR" sz="16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1714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BR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Deve possuir interface de disco rígido interno padrão SATA III ou micro SATA III de no mínimo 6GB/s</a:t>
            </a:r>
          </a:p>
          <a:p>
            <a:pPr lvl="1" algn="just">
              <a:spcAft>
                <a:spcPts val="0"/>
              </a:spcAft>
            </a:pPr>
            <a:endParaRPr lang="pt-BR" sz="16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1714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BR" sz="1600" dirty="0"/>
              <a:t>Memória RAM instalada: de no mínimo 8GB (oito gigabytes), padrão DDR3 ou </a:t>
            </a:r>
            <a:r>
              <a:rPr lang="pt-BR" sz="1600" dirty="0" smtClean="0"/>
              <a:t>superior;</a:t>
            </a:r>
          </a:p>
          <a:p>
            <a:pPr lvl="1" algn="just">
              <a:spcAft>
                <a:spcPts val="0"/>
              </a:spcAft>
            </a:pPr>
            <a:endParaRPr lang="pt-BR" sz="1600" dirty="0" smtClean="0"/>
          </a:p>
          <a:p>
            <a:pPr marL="628650" lvl="1" indent="-171450" algn="just">
              <a:buFont typeface="Wingdings" panose="05000000000000000000" pitchFamily="2" charset="2"/>
              <a:buChar char="q"/>
            </a:pPr>
            <a:r>
              <a:rPr lang="pt-BR" sz="1600" dirty="0"/>
              <a:t>Capacidade da unidade de disco rígido: igual ou superior a 1TB (</a:t>
            </a:r>
            <a:r>
              <a:rPr lang="pt-BR" sz="1600" dirty="0" err="1"/>
              <a:t>Terabyte</a:t>
            </a:r>
            <a:r>
              <a:rPr lang="pt-BR" sz="1600" dirty="0" smtClean="0"/>
              <a:t>);</a:t>
            </a:r>
          </a:p>
          <a:p>
            <a:pPr marL="628650" lvl="1" indent="-171450" algn="just">
              <a:buFont typeface="Wingdings" panose="05000000000000000000" pitchFamily="2" charset="2"/>
              <a:buChar char="q"/>
            </a:pPr>
            <a:endParaRPr lang="pt-BR" sz="1600" dirty="0" smtClean="0"/>
          </a:p>
          <a:p>
            <a:pPr marL="628650" lvl="1" indent="-171450" algn="just">
              <a:buFont typeface="Wingdings" panose="05000000000000000000" pitchFamily="2" charset="2"/>
              <a:buChar char="q"/>
            </a:pPr>
            <a:r>
              <a:rPr lang="pt-BR" sz="1600" dirty="0"/>
              <a:t>Peso máximo do notebook: 2.0Kg (dois quilos), com bateria instalada</a:t>
            </a:r>
            <a:r>
              <a:rPr lang="pt-BR" sz="1600" dirty="0" smtClean="0"/>
              <a:t>;</a:t>
            </a:r>
          </a:p>
          <a:p>
            <a:pPr marL="628650" lvl="1" indent="-171450" algn="just">
              <a:buFont typeface="Wingdings" panose="05000000000000000000" pitchFamily="2" charset="2"/>
              <a:buChar char="q"/>
            </a:pPr>
            <a:endParaRPr lang="pt-BR" sz="1600" dirty="0" smtClean="0"/>
          </a:p>
          <a:p>
            <a:pPr marL="628650" lvl="1" indent="-171450" algn="just">
              <a:buFont typeface="Wingdings" panose="05000000000000000000" pitchFamily="2" charset="2"/>
              <a:buChar char="q"/>
            </a:pPr>
            <a:r>
              <a:rPr lang="pt-BR" sz="1600" dirty="0"/>
              <a:t>Deverá vir com sistema operacional carregado e ativado em fábrica</a:t>
            </a:r>
            <a:r>
              <a:rPr lang="pt-BR" sz="1600" dirty="0" smtClean="0"/>
              <a:t>;</a:t>
            </a:r>
          </a:p>
          <a:p>
            <a:pPr lvl="1" algn="just"/>
            <a:endParaRPr lang="pt-BR" sz="1600" dirty="0" smtClean="0"/>
          </a:p>
          <a:p>
            <a:pPr marL="628650" lvl="1" indent="-171450" algn="just">
              <a:buFont typeface="Wingdings" panose="05000000000000000000" pitchFamily="2" charset="2"/>
              <a:buChar char="q"/>
            </a:pPr>
            <a:r>
              <a:rPr lang="pt-BR" sz="1600" dirty="0" smtClean="0"/>
              <a:t>Garantia mínima de </a:t>
            </a:r>
            <a:r>
              <a:rPr lang="pt-BR" sz="1600" dirty="0"/>
              <a:t>36 (trinta e seis meses).</a:t>
            </a:r>
          </a:p>
          <a:p>
            <a:pPr lvl="1" algn="just">
              <a:spcAft>
                <a:spcPts val="0"/>
              </a:spcAft>
            </a:pPr>
            <a:endParaRPr lang="pt-BR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79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632661"/>
              </p:ext>
            </p:extLst>
          </p:nvPr>
        </p:nvGraphicFramePr>
        <p:xfrm>
          <a:off x="2193428" y="176219"/>
          <a:ext cx="7343862" cy="629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43862"/>
              </a:tblGrid>
              <a:tr h="6299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Laptop Educacional (Tipo I</a:t>
                      </a:r>
                      <a:r>
                        <a:rPr lang="pt-B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Tipo II)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1888628" y="1066272"/>
            <a:ext cx="734386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BR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Equipamento portátil, com base e monitor;</a:t>
            </a:r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pt-BR" sz="16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A base deverá ser acoplada ao monitor</a:t>
            </a:r>
            <a:r>
              <a:rPr lang="pt-BR" sz="1600" dirty="0" smtClean="0"/>
              <a:t>;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pt-BR" sz="1600" dirty="0"/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BR" sz="1600" dirty="0"/>
              <a:t>Deverá possuir no mínimo 2MB de Memória Cache</a:t>
            </a:r>
            <a:r>
              <a:rPr lang="pt-BR" sz="1600" dirty="0" smtClean="0"/>
              <a:t>;</a:t>
            </a:r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Deverá ter um </a:t>
            </a:r>
            <a:r>
              <a:rPr lang="pt-BR" sz="1600" i="1" dirty="0"/>
              <a:t>boot</a:t>
            </a:r>
            <a:r>
              <a:rPr lang="pt-BR" sz="1600" dirty="0"/>
              <a:t> de no máximo </a:t>
            </a:r>
            <a:r>
              <a:rPr lang="pt-BR" sz="1600" i="1" dirty="0"/>
              <a:t>10 (dez) segundos</a:t>
            </a:r>
            <a:r>
              <a:rPr lang="pt-BR" sz="1600" dirty="0"/>
              <a:t> para ser </a:t>
            </a:r>
            <a:r>
              <a:rPr lang="pt-BR" sz="1600" dirty="0" smtClean="0"/>
              <a:t>ligado</a:t>
            </a:r>
            <a:r>
              <a:rPr lang="pt-BR" sz="1600" dirty="0"/>
              <a:t>;</a:t>
            </a:r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Deverá ser instalado no mínimo de 4 GB (quatro gigabytes) de memória RAM, DDR3L ou superior, velocidade (frequência) 1333 MHz ou superior</a:t>
            </a:r>
            <a:r>
              <a:rPr lang="pt-BR" sz="1600" dirty="0" smtClean="0"/>
              <a:t>;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pt-BR" sz="1600" dirty="0"/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BR" sz="1600" dirty="0"/>
              <a:t>Deverá possuir 01 (uma) unidade de Disco rígido de estado sólido com </a:t>
            </a:r>
            <a:r>
              <a:rPr lang="pt-BR" sz="1600" dirty="0" smtClean="0"/>
              <a:t>16Gb; </a:t>
            </a:r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pt-BR" sz="1600" dirty="0" smtClean="0"/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BR" sz="1600" dirty="0"/>
              <a:t>Deverá possuir o peso de no máximo de 1,5 Kg</a:t>
            </a:r>
            <a:r>
              <a:rPr lang="pt-BR" sz="1600" dirty="0" smtClean="0"/>
              <a:t>;</a:t>
            </a:r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Garantia </a:t>
            </a:r>
            <a:r>
              <a:rPr lang="pt-BR" sz="1600" dirty="0" smtClean="0"/>
              <a:t>mínima </a:t>
            </a:r>
            <a:r>
              <a:rPr lang="pt-BR" sz="1600" dirty="0"/>
              <a:t>de 24 (vinte e quatro meses</a:t>
            </a:r>
            <a:r>
              <a:rPr lang="pt-BR" sz="1600" dirty="0" smtClean="0"/>
              <a:t>);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Deverá vir com sistema operacional carregado e ativado em fábrica</a:t>
            </a:r>
            <a:r>
              <a:rPr lang="pt-BR" sz="1600" dirty="0" smtClean="0"/>
              <a:t>;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 smtClean="0"/>
              <a:t>Deverá possuir Sistema de Gerenciamento e Provisionamento dos equipamentos.</a:t>
            </a:r>
          </a:p>
          <a:p>
            <a:pPr lvl="1" algn="just"/>
            <a:endParaRPr lang="pt-BR" sz="1200" dirty="0"/>
          </a:p>
          <a:p>
            <a:pPr marL="742950" lvl="1" indent="-285750" algn="just">
              <a:spcAft>
                <a:spcPts val="0"/>
              </a:spcAft>
              <a:buFont typeface="+mj-lt"/>
              <a:buAutoNum type="arabicPeriod"/>
            </a:pPr>
            <a:endParaRPr lang="pt-BR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17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051596"/>
              </p:ext>
            </p:extLst>
          </p:nvPr>
        </p:nvGraphicFramePr>
        <p:xfrm>
          <a:off x="2193428" y="176219"/>
          <a:ext cx="7343862" cy="629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43862"/>
              </a:tblGrid>
              <a:tr h="6299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Laptop</a:t>
                      </a:r>
                      <a:r>
                        <a:rPr lang="pt-B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Educacional Tipo II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1888628" y="1066272"/>
            <a:ext cx="734386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fontAlgn="base">
              <a:buFont typeface="Wingdings" panose="05000000000000000000" pitchFamily="2" charset="2"/>
              <a:buChar char="q"/>
            </a:pPr>
            <a:r>
              <a:rPr lang="pt-BR" sz="1600" u="sng" dirty="0"/>
              <a:t>A base deverá ser acoplada ao monitor, permitindo a rotação do monitor em 360 graus em seu eixo (conversível) e com tela sensível ao toque; </a:t>
            </a:r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pt-BR" sz="16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BR" sz="1600" dirty="0" smtClean="0"/>
              <a:t>Deverá </a:t>
            </a:r>
            <a:r>
              <a:rPr lang="pt-BR" sz="1600" dirty="0"/>
              <a:t>possuir no mínimo 2MB de Memória Cache</a:t>
            </a:r>
            <a:r>
              <a:rPr lang="pt-BR" sz="1600" dirty="0" smtClean="0"/>
              <a:t>;</a:t>
            </a:r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Deverá ter um </a:t>
            </a:r>
            <a:r>
              <a:rPr lang="pt-BR" sz="1600" i="1" dirty="0"/>
              <a:t>boot</a:t>
            </a:r>
            <a:r>
              <a:rPr lang="pt-BR" sz="1600" dirty="0"/>
              <a:t> de no máximo </a:t>
            </a:r>
            <a:r>
              <a:rPr lang="pt-BR" sz="1600" i="1" dirty="0"/>
              <a:t>10 (dez) segundos</a:t>
            </a:r>
            <a:r>
              <a:rPr lang="pt-BR" sz="1600" dirty="0"/>
              <a:t> para ser </a:t>
            </a:r>
            <a:r>
              <a:rPr lang="pt-BR" sz="1600" dirty="0" smtClean="0"/>
              <a:t>ligado</a:t>
            </a:r>
            <a:r>
              <a:rPr lang="pt-BR" sz="1600" dirty="0"/>
              <a:t>;</a:t>
            </a:r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Deverá ser instalado no mínimo de 4 GB (quatro gigabytes) de memória RAM, DDR3L ou superior, velocidade (frequência) 1333 MHz ou superior</a:t>
            </a:r>
            <a:r>
              <a:rPr lang="pt-BR" sz="1600" dirty="0" smtClean="0"/>
              <a:t>;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pt-BR" sz="1600" dirty="0"/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BR" sz="1600" u="sng" dirty="0"/>
              <a:t>Deverá possuir 01 (uma) unidade de Disco rígido de estado sólido com </a:t>
            </a:r>
            <a:r>
              <a:rPr lang="pt-BR" sz="1600" u="sng" dirty="0" smtClean="0"/>
              <a:t>32Gb; </a:t>
            </a:r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pt-BR" sz="1600" dirty="0" smtClean="0"/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pt-BR" sz="1600" dirty="0"/>
              <a:t>Deverá possuir o peso de no máximo de 1,5 Kg</a:t>
            </a:r>
            <a:r>
              <a:rPr lang="pt-BR" sz="1600" dirty="0" smtClean="0"/>
              <a:t>;</a:t>
            </a:r>
          </a:p>
          <a:p>
            <a:pPr marL="742950" lvl="1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Garantia </a:t>
            </a:r>
            <a:r>
              <a:rPr lang="pt-BR" sz="1600" dirty="0" smtClean="0"/>
              <a:t>mínima </a:t>
            </a:r>
            <a:r>
              <a:rPr lang="pt-BR" sz="1600" dirty="0"/>
              <a:t>de 24 (vinte e quatro meses</a:t>
            </a:r>
            <a:r>
              <a:rPr lang="pt-BR" sz="1600" dirty="0" smtClean="0"/>
              <a:t>);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Deverá vir com sistema operacional carregado e ativado em fábrica</a:t>
            </a:r>
            <a:r>
              <a:rPr lang="pt-BR" sz="1600" dirty="0" smtClean="0"/>
              <a:t>;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 smtClean="0"/>
              <a:t>Deverá possuir Sistema de Gerenciamento e Provisionamento dos equipamentos.</a:t>
            </a:r>
          </a:p>
          <a:p>
            <a:pPr lvl="1" algn="just"/>
            <a:endParaRPr lang="pt-BR" sz="1200" dirty="0"/>
          </a:p>
          <a:p>
            <a:pPr marL="742950" lvl="1" indent="-285750" algn="just">
              <a:spcAft>
                <a:spcPts val="0"/>
              </a:spcAft>
              <a:buFont typeface="+mj-lt"/>
              <a:buAutoNum type="arabicPeriod"/>
            </a:pPr>
            <a:endParaRPr lang="pt-BR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55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301552"/>
              </p:ext>
            </p:extLst>
          </p:nvPr>
        </p:nvGraphicFramePr>
        <p:xfrm>
          <a:off x="1976284" y="176219"/>
          <a:ext cx="7561006" cy="629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61006"/>
              </a:tblGrid>
              <a:tr h="6299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Computador Interativo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1996783" y="869627"/>
            <a:ext cx="734386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fontAlgn="base">
              <a:buFont typeface="Wingdings" panose="05000000000000000000" pitchFamily="2" charset="2"/>
              <a:buChar char="q"/>
            </a:pPr>
            <a:r>
              <a:rPr lang="pt-BR" sz="1600" dirty="0" smtClean="0"/>
              <a:t>Deverá ter unidade de processamento;</a:t>
            </a:r>
          </a:p>
          <a:p>
            <a:pPr lvl="1" fontAlgn="base"/>
            <a:endParaRPr lang="pt-BR" sz="1600" dirty="0" smtClean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pt-BR" sz="1600" dirty="0"/>
              <a:t>Memória RAM, com no mínimo 8 GB (oito gigabytes), padrão DDR3 ou </a:t>
            </a:r>
            <a:r>
              <a:rPr lang="pt-BR" sz="1600" dirty="0" smtClean="0"/>
              <a:t>superior;</a:t>
            </a:r>
          </a:p>
          <a:p>
            <a:pPr lvl="1"/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 smtClean="0"/>
              <a:t>Controladora Gráfica;</a:t>
            </a:r>
          </a:p>
          <a:p>
            <a:pPr lvl="1" algn="just"/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 smtClean="0"/>
              <a:t>Unidade de Armazenamento – Capacidade Mínima de 32GB;</a:t>
            </a:r>
          </a:p>
          <a:p>
            <a:pPr lvl="1" algn="just"/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 smtClean="0"/>
              <a:t>Teclado; Mouse, </a:t>
            </a:r>
            <a:r>
              <a:rPr lang="pt-BR" sz="1600" dirty="0" err="1" smtClean="0"/>
              <a:t>Wirelles</a:t>
            </a:r>
            <a:r>
              <a:rPr lang="pt-BR" sz="1600" dirty="0"/>
              <a:t>;</a:t>
            </a:r>
            <a:endParaRPr lang="pt-BR" sz="1600" dirty="0" smtClean="0"/>
          </a:p>
          <a:p>
            <a:pPr lvl="1" algn="just"/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Sistema de projeção de </a:t>
            </a:r>
            <a:r>
              <a:rPr lang="pt-BR" sz="1600" dirty="0" smtClean="0"/>
              <a:t>imagens;</a:t>
            </a:r>
          </a:p>
          <a:p>
            <a:pPr lvl="1" algn="just"/>
            <a:endParaRPr lang="pt-BR" sz="1600" dirty="0" smtClean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Sistema de áudio </a:t>
            </a:r>
            <a:r>
              <a:rPr lang="pt-BR" sz="1600" dirty="0" smtClean="0"/>
              <a:t>integrado;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 smtClean="0"/>
              <a:t>Lousa </a:t>
            </a:r>
            <a:r>
              <a:rPr lang="pt-BR" sz="1600" dirty="0"/>
              <a:t>Digital: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 smtClean="0"/>
              <a:t>Gabinete;</a:t>
            </a:r>
          </a:p>
          <a:p>
            <a:pPr lvl="1" algn="just"/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Peso máximo de 4 kg com variação ± 10% (mais ou menos dez por cento</a:t>
            </a:r>
            <a:r>
              <a:rPr lang="pt-BR" sz="1600" dirty="0" smtClean="0"/>
              <a:t>);</a:t>
            </a:r>
          </a:p>
          <a:p>
            <a:pPr lvl="1" algn="just"/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Garantia total de 36 (trinta e seis meses</a:t>
            </a:r>
            <a:r>
              <a:rPr lang="pt-BR" sz="1600" dirty="0" smtClean="0"/>
              <a:t>).</a:t>
            </a:r>
          </a:p>
          <a:p>
            <a:pPr lvl="1" algn="just"/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Deverá vir com sistema operacional carregado e ativado em fábrica, customizado para o hardware e deverá atender as necessidades de acessibilidade pedagógicas;</a:t>
            </a:r>
          </a:p>
          <a:p>
            <a:pPr lvl="1" algn="just"/>
            <a:endParaRPr lang="pt-BR" sz="1200" dirty="0"/>
          </a:p>
          <a:p>
            <a:pPr marL="742950" lvl="1" indent="-285750" algn="just">
              <a:spcAft>
                <a:spcPts val="0"/>
              </a:spcAft>
              <a:buFont typeface="+mj-lt"/>
              <a:buAutoNum type="arabicPeriod"/>
            </a:pPr>
            <a:endParaRPr lang="pt-BR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15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611100"/>
              </p:ext>
            </p:extLst>
          </p:nvPr>
        </p:nvGraphicFramePr>
        <p:xfrm>
          <a:off x="1976284" y="176219"/>
          <a:ext cx="7885470" cy="629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5470"/>
              </a:tblGrid>
              <a:tr h="6299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Estação de Recarga Móvel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1456007" y="810634"/>
            <a:ext cx="840574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fontAlgn="base">
              <a:buFont typeface="Wingdings" panose="05000000000000000000" pitchFamily="2" charset="2"/>
              <a:buChar char="q"/>
            </a:pPr>
            <a:r>
              <a:rPr lang="pt-BR" sz="1600" dirty="0" smtClean="0"/>
              <a:t>Gabinete</a:t>
            </a:r>
          </a:p>
          <a:p>
            <a:pPr lvl="1" fontAlgn="base"/>
            <a:endParaRPr lang="pt-BR" sz="1600" dirty="0" smtClean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pt-BR" sz="1600" dirty="0"/>
              <a:t>Possuir 2 (duas) portas frontais e 2 (duas) portas traseiras, para permitir a abertura total do gabinete e o fácil acesso ao seu interior</a:t>
            </a:r>
            <a:r>
              <a:rPr lang="pt-BR" sz="1600" dirty="0" smtClean="0"/>
              <a:t>;</a:t>
            </a:r>
          </a:p>
          <a:p>
            <a:pPr lvl="1"/>
            <a:endParaRPr lang="pt-BR" sz="1600" dirty="0" smtClean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pt-BR" sz="1600" dirty="0"/>
              <a:t>Quatro (4) rodízios emborrachados, para permitir a fácil movimentação do gabinete entre ambientes, com trava em pelo menos 2 (dois) rodízios</a:t>
            </a:r>
            <a:r>
              <a:rPr lang="pt-BR" sz="1600" dirty="0" smtClean="0"/>
              <a:t>.</a:t>
            </a:r>
          </a:p>
          <a:p>
            <a:pPr lvl="1"/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 smtClean="0"/>
              <a:t>Possuir </a:t>
            </a:r>
            <a:r>
              <a:rPr lang="pt-BR" sz="1600" dirty="0"/>
              <a:t>sistema de proteção em caso súbita elevação de tensão na rede </a:t>
            </a:r>
            <a:r>
              <a:rPr lang="pt-BR" sz="1600" dirty="0" smtClean="0"/>
              <a:t>elétrica;</a:t>
            </a:r>
          </a:p>
          <a:p>
            <a:pPr lvl="1" algn="just"/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Sistema de Alimentação </a:t>
            </a:r>
            <a:r>
              <a:rPr lang="pt-BR" sz="1600" dirty="0" smtClean="0"/>
              <a:t>Elétrica;</a:t>
            </a:r>
          </a:p>
          <a:p>
            <a:pPr lvl="1" algn="just"/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Capacidade mínima de armazenamento para (40) dispositivos do tipo (notebook; laptop; </a:t>
            </a:r>
            <a:r>
              <a:rPr lang="pt-BR" sz="1600" dirty="0" err="1"/>
              <a:t>chromebook</a:t>
            </a:r>
            <a:r>
              <a:rPr lang="pt-BR" sz="1600" dirty="0"/>
              <a:t>), em compartimentos individuais, colocados em posição horizontal ou vertical</a:t>
            </a:r>
            <a:r>
              <a:rPr lang="pt-BR" sz="1600" dirty="0" smtClean="0"/>
              <a:t>;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Dimensões externas máximas: 1200 mm x 1000 mm x 600 mm (largura x altura x profundidade</a:t>
            </a:r>
            <a:r>
              <a:rPr lang="pt-BR" sz="1600" dirty="0" smtClean="0"/>
              <a:t>);</a:t>
            </a:r>
          </a:p>
          <a:p>
            <a:pPr lvl="1" algn="just"/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Peso máximo de 100 Kg, para facilitar o manuseio, movimentação e transporte do </a:t>
            </a:r>
            <a:r>
              <a:rPr lang="pt-BR" sz="1600" dirty="0" smtClean="0"/>
              <a:t>gabinete;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endParaRPr lang="pt-BR" sz="1600" dirty="0"/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pt-BR" sz="1600" dirty="0"/>
              <a:t>O equipamento devera possuir garantia de no mínimo 24 (vinte e quatro) meses.</a:t>
            </a:r>
          </a:p>
          <a:p>
            <a:pPr lvl="1" algn="just"/>
            <a:endParaRPr lang="pt-BR" sz="1200" dirty="0"/>
          </a:p>
          <a:p>
            <a:pPr marL="742950" lvl="1" indent="-285750" algn="just">
              <a:spcAft>
                <a:spcPts val="0"/>
              </a:spcAft>
              <a:buFont typeface="+mj-lt"/>
              <a:buAutoNum type="arabicPeriod"/>
            </a:pPr>
            <a:endParaRPr lang="pt-BR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25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494</Words>
  <Application>Microsoft Office PowerPoint</Application>
  <PresentationFormat>Widescreen</PresentationFormat>
  <Paragraphs>117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FNDE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LUCIANO NEDIC SOLA</dc:creator>
  <cp:lastModifiedBy>LUCIANO NEDIC SOLA</cp:lastModifiedBy>
  <cp:revision>5</cp:revision>
  <dcterms:created xsi:type="dcterms:W3CDTF">2018-09-24T11:45:48Z</dcterms:created>
  <dcterms:modified xsi:type="dcterms:W3CDTF">2018-09-24T12:04:31Z</dcterms:modified>
</cp:coreProperties>
</file>