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97" r:id="rId2"/>
    <p:sldId id="298" r:id="rId3"/>
    <p:sldId id="258" r:id="rId4"/>
    <p:sldId id="299" r:id="rId5"/>
    <p:sldId id="300" r:id="rId6"/>
    <p:sldId id="301" r:id="rId7"/>
    <p:sldId id="269" r:id="rId8"/>
    <p:sldId id="302" r:id="rId9"/>
    <p:sldId id="303" r:id="rId10"/>
    <p:sldId id="304" r:id="rId11"/>
    <p:sldId id="305"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20" r:id="rId25"/>
    <p:sldId id="321" r:id="rId26"/>
    <p:sldId id="322" r:id="rId27"/>
    <p:sldId id="323" r:id="rId28"/>
    <p:sldId id="324" r:id="rId29"/>
    <p:sldId id="325" r:id="rId30"/>
    <p:sldId id="326" r:id="rId31"/>
    <p:sldId id="327" r:id="rId32"/>
    <p:sldId id="271" r:id="rId33"/>
    <p:sldId id="296" r:id="rId34"/>
    <p:sldId id="319" r:id="rId35"/>
    <p:sldId id="267" r:id="rId36"/>
  </p:sldIdLst>
  <p:sldSz cx="9144000" cy="5143500" type="screen16x9"/>
  <p:notesSz cx="6858000" cy="9144000"/>
  <p:embeddedFontLst>
    <p:embeddedFont>
      <p:font typeface="Helvetica Neue" charset="0"/>
      <p:regular r:id="rId38"/>
      <p:bold r:id="rId39"/>
      <p:italic r:id="rId40"/>
      <p:boldItalic r:id="rId41"/>
    </p:embeddedFont>
    <p:embeddedFont>
      <p:font typeface="Playfair Display" panose="00000500000000000000" pitchFamily="2" charset="0"/>
      <p:regular r:id="rId42"/>
    </p:embeddedFont>
    <p:embeddedFont>
      <p:font typeface="Poppins" panose="00000500000000000000" pitchFamily="2" charset="0"/>
      <p:regular r:id="rId43"/>
      <p:bold r:id="rId44"/>
      <p:italic r:id="rId45"/>
      <p:boldItalic r:id="rId46"/>
    </p:embeddedFont>
    <p:embeddedFont>
      <p:font typeface="Raleway Medium"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eF4qEVABn0LyuzcNiV1TQn7Ph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FF"/>
    <a:srgbClr val="FFD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LY ROSA PEREIRA" userId="3a294a81-9e04-4493-957d-1d6a9514c6ce" providerId="ADAL" clId="{AC2CB6C1-360F-4023-9196-3D35813733A4}"/>
    <pc:docChg chg="delSld">
      <pc:chgData name="LISLY ROSA PEREIRA" userId="3a294a81-9e04-4493-957d-1d6a9514c6ce" providerId="ADAL" clId="{AC2CB6C1-360F-4023-9196-3D35813733A4}" dt="2025-05-15T13:39:01.057" v="0" actId="47"/>
      <pc:docMkLst>
        <pc:docMk/>
      </pc:docMkLst>
      <pc:sldChg chg="del">
        <pc:chgData name="LISLY ROSA PEREIRA" userId="3a294a81-9e04-4493-957d-1d6a9514c6ce" providerId="ADAL" clId="{AC2CB6C1-360F-4023-9196-3D35813733A4}" dt="2025-05-15T13:39:01.057" v="0" actId="47"/>
        <pc:sldMkLst>
          <pc:docMk/>
          <pc:sldMk cId="2545154003" sldId="306"/>
        </pc:sldMkLst>
      </pc:sldChg>
    </pc:docChg>
  </pc:docChgLst>
  <pc:docChgLst>
    <pc:chgData name="REGINA GONCALVES ANDRADE" userId="579c1f6a-1145-43b3-9083-77b4b8728ad0" providerId="ADAL" clId="{C1915AC8-3DC0-4F00-8BF9-4022FDD27510}"/>
    <pc:docChg chg="custSel modSld">
      <pc:chgData name="REGINA GONCALVES ANDRADE" userId="579c1f6a-1145-43b3-9083-77b4b8728ad0" providerId="ADAL" clId="{C1915AC8-3DC0-4F00-8BF9-4022FDD27510}" dt="2025-05-15T03:20:11.809" v="1488" actId="115"/>
      <pc:docMkLst>
        <pc:docMk/>
      </pc:docMkLst>
      <pc:sldChg chg="modSp mod">
        <pc:chgData name="REGINA GONCALVES ANDRADE" userId="579c1f6a-1145-43b3-9083-77b4b8728ad0" providerId="ADAL" clId="{C1915AC8-3DC0-4F00-8BF9-4022FDD27510}" dt="2025-05-15T03:20:11.809" v="1488" actId="115"/>
        <pc:sldMkLst>
          <pc:docMk/>
          <pc:sldMk cId="468445157" sldId="320"/>
        </pc:sldMkLst>
        <pc:spChg chg="mod">
          <ac:chgData name="REGINA GONCALVES ANDRADE" userId="579c1f6a-1145-43b3-9083-77b4b8728ad0" providerId="ADAL" clId="{C1915AC8-3DC0-4F00-8BF9-4022FDD27510}" dt="2025-05-15T03:20:11.809" v="1488" actId="115"/>
          <ac:spMkLst>
            <pc:docMk/>
            <pc:sldMk cId="468445157" sldId="320"/>
            <ac:spMk id="4" creationId="{3B2B2C07-49D1-FFFA-A47B-ABF1D485E348}"/>
          </ac:spMkLst>
        </pc:spChg>
      </pc:sldChg>
      <pc:sldChg chg="modSp mod">
        <pc:chgData name="REGINA GONCALVES ANDRADE" userId="579c1f6a-1145-43b3-9083-77b4b8728ad0" providerId="ADAL" clId="{C1915AC8-3DC0-4F00-8BF9-4022FDD27510}" dt="2025-05-15T02:43:58.727" v="618" actId="20577"/>
        <pc:sldMkLst>
          <pc:docMk/>
          <pc:sldMk cId="168663042" sldId="321"/>
        </pc:sldMkLst>
        <pc:spChg chg="mod">
          <ac:chgData name="REGINA GONCALVES ANDRADE" userId="579c1f6a-1145-43b3-9083-77b4b8728ad0" providerId="ADAL" clId="{C1915AC8-3DC0-4F00-8BF9-4022FDD27510}" dt="2025-05-15T02:43:58.727" v="618" actId="20577"/>
          <ac:spMkLst>
            <pc:docMk/>
            <pc:sldMk cId="168663042" sldId="321"/>
            <ac:spMk id="4" creationId="{A50DAB47-E736-38A4-81D7-5AE40F24401E}"/>
          </ac:spMkLst>
        </pc:spChg>
      </pc:sldChg>
      <pc:sldChg chg="modSp mod">
        <pc:chgData name="REGINA GONCALVES ANDRADE" userId="579c1f6a-1145-43b3-9083-77b4b8728ad0" providerId="ADAL" clId="{C1915AC8-3DC0-4F00-8BF9-4022FDD27510}" dt="2025-05-15T02:58:59.350" v="1140" actId="20577"/>
        <pc:sldMkLst>
          <pc:docMk/>
          <pc:sldMk cId="1147633352" sldId="322"/>
        </pc:sldMkLst>
        <pc:spChg chg="mod">
          <ac:chgData name="REGINA GONCALVES ANDRADE" userId="579c1f6a-1145-43b3-9083-77b4b8728ad0" providerId="ADAL" clId="{C1915AC8-3DC0-4F00-8BF9-4022FDD27510}" dt="2025-05-15T02:58:59.350" v="1140" actId="20577"/>
          <ac:spMkLst>
            <pc:docMk/>
            <pc:sldMk cId="1147633352" sldId="322"/>
            <ac:spMk id="4" creationId="{55FAB5FE-3FA4-DEA1-688C-87BF2C3C76A8}"/>
          </ac:spMkLst>
        </pc:spChg>
      </pc:sldChg>
      <pc:sldChg chg="modSp mod">
        <pc:chgData name="REGINA GONCALVES ANDRADE" userId="579c1f6a-1145-43b3-9083-77b4b8728ad0" providerId="ADAL" clId="{C1915AC8-3DC0-4F00-8BF9-4022FDD27510}" dt="2025-05-15T02:59:11.437" v="1141" actId="113"/>
        <pc:sldMkLst>
          <pc:docMk/>
          <pc:sldMk cId="200550209" sldId="323"/>
        </pc:sldMkLst>
        <pc:spChg chg="mod">
          <ac:chgData name="REGINA GONCALVES ANDRADE" userId="579c1f6a-1145-43b3-9083-77b4b8728ad0" providerId="ADAL" clId="{C1915AC8-3DC0-4F00-8BF9-4022FDD27510}" dt="2025-05-15T02:59:11.437" v="1141" actId="113"/>
          <ac:spMkLst>
            <pc:docMk/>
            <pc:sldMk cId="200550209" sldId="323"/>
            <ac:spMk id="4" creationId="{78F1761F-740C-F7D4-4794-76B8B3092E46}"/>
          </ac:spMkLst>
        </pc:spChg>
      </pc:sldChg>
      <pc:sldChg chg="modSp mod">
        <pc:chgData name="REGINA GONCALVES ANDRADE" userId="579c1f6a-1145-43b3-9083-77b4b8728ad0" providerId="ADAL" clId="{C1915AC8-3DC0-4F00-8BF9-4022FDD27510}" dt="2025-05-15T03:16:43.133" v="1480" actId="20577"/>
        <pc:sldMkLst>
          <pc:docMk/>
          <pc:sldMk cId="4288635453" sldId="324"/>
        </pc:sldMkLst>
        <pc:spChg chg="mod">
          <ac:chgData name="REGINA GONCALVES ANDRADE" userId="579c1f6a-1145-43b3-9083-77b4b8728ad0" providerId="ADAL" clId="{C1915AC8-3DC0-4F00-8BF9-4022FDD27510}" dt="2025-05-15T03:16:43.133" v="1480" actId="20577"/>
          <ac:spMkLst>
            <pc:docMk/>
            <pc:sldMk cId="4288635453" sldId="324"/>
            <ac:spMk id="4" creationId="{6E75F787-EEE8-BDAC-8CAA-69BA4D408BD6}"/>
          </ac:spMkLst>
        </pc:spChg>
      </pc:sldChg>
      <pc:sldChg chg="modSp mod">
        <pc:chgData name="REGINA GONCALVES ANDRADE" userId="579c1f6a-1145-43b3-9083-77b4b8728ad0" providerId="ADAL" clId="{C1915AC8-3DC0-4F00-8BF9-4022FDD27510}" dt="2025-05-15T03:03:01.017" v="1153" actId="14100"/>
        <pc:sldMkLst>
          <pc:docMk/>
          <pc:sldMk cId="413174083" sldId="325"/>
        </pc:sldMkLst>
        <pc:spChg chg="mod">
          <ac:chgData name="REGINA GONCALVES ANDRADE" userId="579c1f6a-1145-43b3-9083-77b4b8728ad0" providerId="ADAL" clId="{C1915AC8-3DC0-4F00-8BF9-4022FDD27510}" dt="2025-05-15T03:02:50.276" v="1150" actId="14100"/>
          <ac:spMkLst>
            <pc:docMk/>
            <pc:sldMk cId="413174083" sldId="325"/>
            <ac:spMk id="4" creationId="{4E3F809E-B651-1569-DC28-F7395592D2D6}"/>
          </ac:spMkLst>
        </pc:spChg>
        <pc:graphicFrameChg chg="mod modGraphic">
          <ac:chgData name="REGINA GONCALVES ANDRADE" userId="579c1f6a-1145-43b3-9083-77b4b8728ad0" providerId="ADAL" clId="{C1915AC8-3DC0-4F00-8BF9-4022FDD27510}" dt="2025-05-15T03:03:01.017" v="1153" actId="14100"/>
          <ac:graphicFrameMkLst>
            <pc:docMk/>
            <pc:sldMk cId="413174083" sldId="325"/>
            <ac:graphicFrameMk id="7" creationId="{D913DF4F-D55E-01C5-9A38-106E7512CBDC}"/>
          </ac:graphicFrameMkLst>
        </pc:graphicFrameChg>
      </pc:sldChg>
      <pc:sldChg chg="modSp mod">
        <pc:chgData name="REGINA GONCALVES ANDRADE" userId="579c1f6a-1145-43b3-9083-77b4b8728ad0" providerId="ADAL" clId="{C1915AC8-3DC0-4F00-8BF9-4022FDD27510}" dt="2025-05-15T03:17:53.754" v="1481" actId="20577"/>
        <pc:sldMkLst>
          <pc:docMk/>
          <pc:sldMk cId="1974972921" sldId="326"/>
        </pc:sldMkLst>
        <pc:spChg chg="mod">
          <ac:chgData name="REGINA GONCALVES ANDRADE" userId="579c1f6a-1145-43b3-9083-77b4b8728ad0" providerId="ADAL" clId="{C1915AC8-3DC0-4F00-8BF9-4022FDD27510}" dt="2025-05-15T03:17:53.754" v="1481" actId="20577"/>
          <ac:spMkLst>
            <pc:docMk/>
            <pc:sldMk cId="1974972921" sldId="326"/>
            <ac:spMk id="4" creationId="{2A5840F9-C09E-6CD4-851A-8D72ABDA3C98}"/>
          </ac:spMkLst>
        </pc:spChg>
        <pc:graphicFrameChg chg="mod modGraphic">
          <ac:chgData name="REGINA GONCALVES ANDRADE" userId="579c1f6a-1145-43b3-9083-77b4b8728ad0" providerId="ADAL" clId="{C1915AC8-3DC0-4F00-8BF9-4022FDD27510}" dt="2025-05-15T03:04:48.717" v="1157" actId="14100"/>
          <ac:graphicFrameMkLst>
            <pc:docMk/>
            <pc:sldMk cId="1974972921" sldId="326"/>
            <ac:graphicFrameMk id="3" creationId="{31A8E4ED-EFE5-B469-1FA6-37C173C49801}"/>
          </ac:graphicFrameMkLst>
        </pc:graphicFrameChg>
      </pc:sldChg>
      <pc:sldChg chg="modSp mod">
        <pc:chgData name="REGINA GONCALVES ANDRADE" userId="579c1f6a-1145-43b3-9083-77b4b8728ad0" providerId="ADAL" clId="{C1915AC8-3DC0-4F00-8BF9-4022FDD27510}" dt="2025-05-15T03:18:31.255" v="1486" actId="14100"/>
        <pc:sldMkLst>
          <pc:docMk/>
          <pc:sldMk cId="631562011" sldId="327"/>
        </pc:sldMkLst>
        <pc:spChg chg="mod">
          <ac:chgData name="REGINA GONCALVES ANDRADE" userId="579c1f6a-1145-43b3-9083-77b4b8728ad0" providerId="ADAL" clId="{C1915AC8-3DC0-4F00-8BF9-4022FDD27510}" dt="2025-05-15T03:18:16.561" v="1483" actId="20577"/>
          <ac:spMkLst>
            <pc:docMk/>
            <pc:sldMk cId="631562011" sldId="327"/>
            <ac:spMk id="4" creationId="{DB1F4DF6-CBD6-45AC-EE4E-084C0811C250}"/>
          </ac:spMkLst>
        </pc:spChg>
        <pc:graphicFrameChg chg="mod modGraphic">
          <ac:chgData name="REGINA GONCALVES ANDRADE" userId="579c1f6a-1145-43b3-9083-77b4b8728ad0" providerId="ADAL" clId="{C1915AC8-3DC0-4F00-8BF9-4022FDD27510}" dt="2025-05-15T03:18:31.255" v="1486" actId="14100"/>
          <ac:graphicFrameMkLst>
            <pc:docMk/>
            <pc:sldMk cId="631562011" sldId="327"/>
            <ac:graphicFrameMk id="6" creationId="{BE0F7891-A1E1-6235-1AF9-21DA8FB47D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280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315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1CDBB7C9-CEB8-03C2-0A21-BADD5DD5D774}"/>
            </a:ext>
          </a:extLst>
        </p:cNvPr>
        <p:cNvGrpSpPr/>
        <p:nvPr/>
      </p:nvGrpSpPr>
      <p:grpSpPr>
        <a:xfrm>
          <a:off x="0" y="0"/>
          <a:ext cx="0" cy="0"/>
          <a:chOff x="0" y="0"/>
          <a:chExt cx="0" cy="0"/>
        </a:xfrm>
      </p:grpSpPr>
      <p:sp>
        <p:nvSpPr>
          <p:cNvPr id="116" name="Google Shape;116;p4:notes">
            <a:extLst>
              <a:ext uri="{FF2B5EF4-FFF2-40B4-BE49-F238E27FC236}">
                <a16:creationId xmlns:a16="http://schemas.microsoft.com/office/drawing/2014/main" id="{C25345C7-3E90-724C-75B8-EBBFD3F68C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4:notes">
            <a:extLst>
              <a:ext uri="{FF2B5EF4-FFF2-40B4-BE49-F238E27FC236}">
                <a16:creationId xmlns:a16="http://schemas.microsoft.com/office/drawing/2014/main" id="{A3B69C77-6B80-4574-1485-114C9E754D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484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60000" y="744575"/>
            <a:ext cx="8424000" cy="2052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60000" y="2834125"/>
            <a:ext cx="8424000" cy="792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0" tIns="0" rIns="0" bIns="0"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3"/>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5"/>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6"/>
          <p:cNvSpPr txBox="1">
            <a:spLocks noGrp="1"/>
          </p:cNvSpPr>
          <p:nvPr>
            <p:ph type="body" idx="1"/>
          </p:nvPr>
        </p:nvSpPr>
        <p:spPr>
          <a:xfrm>
            <a:off x="360000" y="1152475"/>
            <a:ext cx="8244000" cy="34518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16"/>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7"/>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8"/>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0" tIns="0" rIns="0" bIns="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9"/>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075"/>
            <a:ext cx="3837000" cy="36951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1"/>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13"/>
          <p:cNvSpPr txBox="1">
            <a:spLocks noGrp="1"/>
          </p:cNvSpPr>
          <p:nvPr>
            <p:ph type="body" idx="1"/>
          </p:nvPr>
        </p:nvSpPr>
        <p:spPr>
          <a:xfrm>
            <a:off x="360000" y="1152475"/>
            <a:ext cx="8244000" cy="3451800"/>
          </a:xfrm>
          <a:prstGeom prst="rect">
            <a:avLst/>
          </a:prstGeom>
          <a:noFill/>
          <a:ln>
            <a:noFill/>
          </a:ln>
        </p:spPr>
        <p:txBody>
          <a:bodyPr spcFirstLastPara="1" wrap="square" lIns="0" tIns="0" rIns="0" bIns="0"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13"/>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113">
          <p15:clr>
            <a:srgbClr val="EA4335"/>
          </p15:clr>
        </p15:guide>
        <p15:guide id="3" pos="227">
          <p15:clr>
            <a:srgbClr val="EA4335"/>
          </p15:clr>
        </p15:guide>
        <p15:guide id="4" pos="340">
          <p15:clr>
            <a:srgbClr val="EA4335"/>
          </p15:clr>
        </p15:guide>
        <p15:guide id="5" pos="5647">
          <p15:clr>
            <a:srgbClr val="EA4335"/>
          </p15:clr>
        </p15:guide>
        <p15:guide id="6" pos="5533">
          <p15:clr>
            <a:srgbClr val="EA4335"/>
          </p15:clr>
        </p15:guide>
        <p15:guide id="7" pos="5420">
          <p15:clr>
            <a:srgbClr val="EA4335"/>
          </p15:clr>
        </p15:guide>
        <p15:guide id="8" orient="horz" pos="1620">
          <p15:clr>
            <a:srgbClr val="EA4335"/>
          </p15:clr>
        </p15:guide>
        <p15:guide id="9" orient="horz" pos="113">
          <p15:clr>
            <a:srgbClr val="EA4335"/>
          </p15:clr>
        </p15:guide>
        <p15:guide id="10" orient="horz" pos="227">
          <p15:clr>
            <a:srgbClr val="EA4335"/>
          </p15:clr>
        </p15:guide>
        <p15:guide id="11" orient="horz" pos="340">
          <p15:clr>
            <a:srgbClr val="EA4335"/>
          </p15:clr>
        </p15:guide>
        <p15:guide id="12" orient="horz" pos="3127">
          <p15:clr>
            <a:srgbClr val="EA4335"/>
          </p15:clr>
        </p15:guide>
        <p15:guide id="13" orient="horz" pos="3014">
          <p15:clr>
            <a:srgbClr val="EA4335"/>
          </p15:clr>
        </p15:guide>
        <p15:guide id="14" orient="horz" pos="2900">
          <p15:clr>
            <a:srgbClr val="EA4335"/>
          </p15:clr>
        </p15:guide>
        <p15:guide id="15" pos="2033">
          <p15:clr>
            <a:srgbClr val="EA4335"/>
          </p15:clr>
        </p15:guide>
        <p15:guide id="16" pos="3727">
          <p15:clr>
            <a:srgbClr val="EA4335"/>
          </p15:clr>
        </p15:guide>
        <p15:guide id="17" orient="horz" pos="1194">
          <p15:clr>
            <a:srgbClr val="EA4335"/>
          </p15:clr>
        </p15:guide>
        <p15:guide id="18" orient="horz" pos="2047">
          <p15:clr>
            <a:srgbClr val="EA4335"/>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comprasnacionais@fnde.gov.br" TargetMode="External"/><Relationship Id="rId2" Type="http://schemas.openxmlformats.org/officeDocument/2006/relationships/hyperlink" Target="https://www.gov.br/fnde/pt-br/acesso-a-informacao/acoes-e-programas/acoes/compras-governamentais/compras-nacionais" TargetMode="Externa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image" Target="../media/image2.jpg"/><Relationship Id="rId1" Type="http://schemas.openxmlformats.org/officeDocument/2006/relationships/slideLayout" Target="../slideLayouts/slideLayout11.xml"/><Relationship Id="rId6" Type="http://schemas.openxmlformats.org/officeDocument/2006/relationships/image" Target="../media/image6.png"/><Relationship Id="rId11" Type="http://schemas.microsoft.com/office/2007/relationships/hdphoto" Target="../media/hdphoto6.wdp"/><Relationship Id="rId5" Type="http://schemas.openxmlformats.org/officeDocument/2006/relationships/hyperlink" Target="https://www.fnde.gov.br/sigarpweb/index/consultapublica" TargetMode="External"/><Relationship Id="rId10" Type="http://schemas.openxmlformats.org/officeDocument/2006/relationships/image" Target="../media/image8.png"/><Relationship Id="rId4" Type="http://schemas.microsoft.com/office/2007/relationships/hdphoto" Target="../media/hdphoto3.wdp"/><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B773736-3C8A-0338-FFCF-AA58D4C7DF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14263"/>
            <a:ext cx="9144000" cy="5114974"/>
          </a:xfrm>
          <a:prstGeom prst="rect">
            <a:avLst/>
          </a:prstGeom>
        </p:spPr>
      </p:pic>
    </p:spTree>
    <p:extLst>
      <p:ext uri="{BB962C8B-B14F-4D97-AF65-F5344CB8AC3E}">
        <p14:creationId xmlns:p14="http://schemas.microsoft.com/office/powerpoint/2010/main" val="313236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898A-42D7-C4AA-60C1-985DA702DA14}"/>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CB1FE41B-A70E-E0F7-DA52-DE2376FDC7ED}"/>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65C390A1-F4C1-71BF-BBBB-0FE3D46BB0BE}"/>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Alterações Normativas</a:t>
            </a:r>
          </a:p>
        </p:txBody>
      </p:sp>
      <p:sp>
        <p:nvSpPr>
          <p:cNvPr id="3" name="CaixaDeTexto 2">
            <a:extLst>
              <a:ext uri="{FF2B5EF4-FFF2-40B4-BE49-F238E27FC236}">
                <a16:creationId xmlns:a16="http://schemas.microsoft.com/office/drawing/2014/main" id="{F23BBBBD-5FBF-217B-502F-D7066D5B0421}"/>
              </a:ext>
            </a:extLst>
          </p:cNvPr>
          <p:cNvSpPr txBox="1"/>
          <p:nvPr/>
        </p:nvSpPr>
        <p:spPr>
          <a:xfrm>
            <a:off x="214746" y="940315"/>
            <a:ext cx="8802874" cy="1323439"/>
          </a:xfrm>
          <a:prstGeom prst="rect">
            <a:avLst/>
          </a:prstGeom>
          <a:noFill/>
        </p:spPr>
        <p:txBody>
          <a:bodyPr wrap="square">
            <a:spAutoFit/>
          </a:bodyPr>
          <a:lstStyle/>
          <a:p>
            <a:pPr algn="just">
              <a:spcBef>
                <a:spcPts val="600"/>
              </a:spcBef>
            </a:pPr>
            <a:r>
              <a:rPr lang="pt-BR" b="1" u="sng" dirty="0">
                <a:latin typeface="Poppins" panose="00000500000000000000" pitchFamily="2" charset="0"/>
                <a:cs typeface="Poppins" panose="00000500000000000000" pitchFamily="2" charset="0"/>
              </a:rPr>
              <a:t>DAS ESPECIFICAÇÕES TÉCNICAS</a:t>
            </a:r>
          </a:p>
          <a:p>
            <a:pPr algn="just">
              <a:spcBef>
                <a:spcPts val="600"/>
              </a:spcBef>
            </a:pPr>
            <a:endParaRPr lang="pt-BR" b="1" dirty="0">
              <a:solidFill>
                <a:srgbClr val="000000"/>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gn="just">
              <a:spcBef>
                <a:spcPts val="600"/>
              </a:spcBef>
              <a:buAutoNum type="alphaLcParenR"/>
            </a:pPr>
            <a:r>
              <a:rPr lang="it-IT" u="sng" dirty="0">
                <a:latin typeface="Poppins" panose="00000500000000000000" pitchFamily="2" charset="0"/>
                <a:cs typeface="Poppins" panose="00000500000000000000" pitchFamily="2" charset="0"/>
              </a:rPr>
              <a:t>CIT ORE1, ORE2 e ORE3</a:t>
            </a:r>
            <a:r>
              <a:rPr lang="pt-BR" b="1" dirty="0">
                <a:solidFill>
                  <a:srgbClr val="005EA4"/>
                </a:solidFill>
                <a:latin typeface="Poppins" panose="00000500000000000000" pitchFamily="2" charset="0"/>
                <a:cs typeface="Poppins" panose="00000500000000000000" pitchFamily="2" charset="0"/>
              </a:rPr>
              <a:t>: </a:t>
            </a:r>
            <a:r>
              <a:rPr lang="pt-BR" dirty="0">
                <a:latin typeface="Poppins" panose="00000500000000000000" pitchFamily="2" charset="0"/>
                <a:cs typeface="Poppins" panose="00000500000000000000" pitchFamily="2" charset="0"/>
              </a:rPr>
              <a:t>Incluir o item 3.1.3.5.6.x. Deve ser observado o posicionamento dos bancos e os requisitos para utilização de cintos de segurança de 3 (três) pontos, conforme estabelecido pela Resolução CONTRAN nº 959/2022. </a:t>
            </a:r>
            <a:endParaRPr lang="pt-BR" b="1" dirty="0">
              <a:solidFill>
                <a:srgbClr val="005EA4"/>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1692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98A07-B97A-93D0-D42E-6871D22DC9AF}"/>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9428E35F-6796-0DCF-B55B-B64F131EBCC8}"/>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2AADF755-DA12-2C8F-8503-A4EFCEAF5973}"/>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Alterações Normativas</a:t>
            </a:r>
          </a:p>
        </p:txBody>
      </p:sp>
      <p:sp>
        <p:nvSpPr>
          <p:cNvPr id="4" name="CaixaDeTexto 3">
            <a:extLst>
              <a:ext uri="{FF2B5EF4-FFF2-40B4-BE49-F238E27FC236}">
                <a16:creationId xmlns:a16="http://schemas.microsoft.com/office/drawing/2014/main" id="{13C2CEF9-5D2C-2AF7-E26F-57C33172A800}"/>
              </a:ext>
            </a:extLst>
          </p:cNvPr>
          <p:cNvSpPr txBox="1"/>
          <p:nvPr/>
        </p:nvSpPr>
        <p:spPr>
          <a:xfrm>
            <a:off x="214745" y="981877"/>
            <a:ext cx="8802874" cy="3462486"/>
          </a:xfrm>
          <a:prstGeom prst="rect">
            <a:avLst/>
          </a:prstGeom>
          <a:noFill/>
        </p:spPr>
        <p:txBody>
          <a:bodyPr wrap="square">
            <a:spAutoFit/>
          </a:bodyPr>
          <a:lstStyle/>
          <a:p>
            <a:pPr algn="just">
              <a:spcBef>
                <a:spcPts val="600"/>
              </a:spcBef>
            </a:pPr>
            <a:r>
              <a:rPr lang="pt-BR" b="1" u="sng" dirty="0">
                <a:solidFill>
                  <a:schemeClr val="accent2"/>
                </a:solidFill>
                <a:latin typeface="Poppins" panose="00000500000000000000" pitchFamily="2" charset="0"/>
                <a:cs typeface="Poppins" panose="00000500000000000000" pitchFamily="2" charset="0"/>
              </a:rPr>
              <a:t>ENCARTE B.E</a:t>
            </a:r>
            <a:r>
              <a:rPr lang="pt-BR" b="1" dirty="0">
                <a:solidFill>
                  <a:schemeClr val="accent2"/>
                </a:solidFill>
                <a:latin typeface="Poppins" panose="00000500000000000000" pitchFamily="2" charset="0"/>
                <a:cs typeface="Poppins" panose="00000500000000000000" pitchFamily="2" charset="0"/>
              </a:rPr>
              <a:t> - Requisitos para apresentação das declarações das especificações técnicas / valores presentes no veículo</a:t>
            </a:r>
            <a:endParaRPr lang="pt-BR" b="1"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p>
            <a:pPr>
              <a:spcBef>
                <a:spcPts val="600"/>
              </a:spcBef>
            </a:pPr>
            <a:endParaRPr lang="pt-BR" b="1"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spcBef>
                <a:spcPts val="600"/>
              </a:spcBef>
              <a:buAutoNum type="alphaLcParenR"/>
            </a:pPr>
            <a:r>
              <a:rPr lang="pt-BR" u="sng" dirty="0">
                <a:solidFill>
                  <a:schemeClr val="accent2"/>
                </a:solidFill>
                <a:latin typeface="Poppins" panose="00000500000000000000" pitchFamily="2" charset="0"/>
                <a:cs typeface="Poppins" panose="00000500000000000000" pitchFamily="2" charset="0"/>
              </a:rPr>
              <a:t>Em todos os CITs</a:t>
            </a:r>
            <a:r>
              <a:rPr lang="pt-BR" dirty="0">
                <a:solidFill>
                  <a:schemeClr val="accent2"/>
                </a:solidFill>
                <a:latin typeface="Poppins" panose="00000500000000000000" pitchFamily="2" charset="0"/>
                <a:cs typeface="Poppins" panose="00000500000000000000" pitchFamily="2" charset="0"/>
              </a:rPr>
              <a:t>: Alterar no Encarte B.E - g) Segurança: * Anexar relatório de ensaio - cinto 3 pontos condutor - cinto 3 pontos poltrona DPM - cinto 3 pontos poltrona individual - cinto 3 pontos poltrona dupla - cinto 3 pontos poltrona tripla.</a:t>
            </a:r>
          </a:p>
          <a:p>
            <a:pPr>
              <a:spcBef>
                <a:spcPts val="600"/>
              </a:spcBef>
            </a:pPr>
            <a:endParaRPr lang="pt-BR" b="1" dirty="0">
              <a:solidFill>
                <a:schemeClr val="accent2"/>
              </a:solidFill>
              <a:latin typeface="Poppins" panose="00000500000000000000" pitchFamily="2" charset="0"/>
              <a:cs typeface="Poppins" panose="00000500000000000000" pitchFamily="2" charset="0"/>
            </a:endParaRPr>
          </a:p>
          <a:p>
            <a:pPr>
              <a:spcBef>
                <a:spcPts val="600"/>
              </a:spcBef>
            </a:pPr>
            <a:r>
              <a:rPr lang="pt-BR" b="1" u="sng" dirty="0">
                <a:solidFill>
                  <a:schemeClr val="accent2"/>
                </a:solidFill>
                <a:latin typeface="Poppins" panose="00000500000000000000" pitchFamily="2" charset="0"/>
                <a:cs typeface="Poppins" panose="00000500000000000000" pitchFamily="2" charset="0"/>
              </a:rPr>
              <a:t>ENCARTE B.Q</a:t>
            </a:r>
            <a:r>
              <a:rPr lang="pt-BR" b="1" dirty="0">
                <a:solidFill>
                  <a:schemeClr val="accent2"/>
                </a:solidFill>
                <a:latin typeface="Poppins" panose="00000500000000000000" pitchFamily="2" charset="0"/>
                <a:cs typeface="Poppins" panose="00000500000000000000" pitchFamily="2" charset="0"/>
              </a:rPr>
              <a:t> - Requisitos para apresentação das declarações das especificações técnicas / valores presentes no veículo</a:t>
            </a:r>
            <a:endParaRPr lang="pt-BR" b="1"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p>
            <a:pPr>
              <a:spcBef>
                <a:spcPts val="600"/>
              </a:spcBef>
            </a:pPr>
            <a:endParaRPr lang="pt-BR" b="1" dirty="0">
              <a:solidFill>
                <a:schemeClr val="accent2"/>
              </a:solidFill>
              <a:latin typeface="Poppins" panose="00000500000000000000" pitchFamily="2" charset="0"/>
              <a:cs typeface="Poppins" panose="00000500000000000000" pitchFamily="2" charset="0"/>
            </a:endParaRPr>
          </a:p>
          <a:p>
            <a:pPr marL="342900" indent="-342900">
              <a:spcBef>
                <a:spcPts val="600"/>
              </a:spcBef>
              <a:buFont typeface="+mj-lt"/>
              <a:buAutoNum type="alphaLcParenR"/>
            </a:pPr>
            <a:r>
              <a:rPr lang="pt-BR" u="sng" dirty="0">
                <a:solidFill>
                  <a:schemeClr val="accent2"/>
                </a:solidFill>
                <a:latin typeface="Poppins" panose="00000500000000000000" pitchFamily="2" charset="0"/>
                <a:cs typeface="Poppins" panose="00000500000000000000" pitchFamily="2" charset="0"/>
              </a:rPr>
              <a:t>CIT </a:t>
            </a:r>
            <a:r>
              <a:rPr lang="it-IT" u="sng" dirty="0">
                <a:solidFill>
                  <a:schemeClr val="accent2"/>
                </a:solidFill>
                <a:latin typeface="Poppins" panose="00000500000000000000" pitchFamily="2" charset="0"/>
                <a:cs typeface="Poppins" panose="00000500000000000000" pitchFamily="2" charset="0"/>
              </a:rPr>
              <a:t>ONUREA PA, ORE 1, ORE2 e ORE3</a:t>
            </a:r>
            <a:r>
              <a:rPr lang="pt-BR" dirty="0">
                <a:solidFill>
                  <a:schemeClr val="accent2"/>
                </a:solidFill>
                <a:latin typeface="Poppins" panose="00000500000000000000" pitchFamily="2" charset="0"/>
                <a:cs typeface="Poppins" panose="00000500000000000000" pitchFamily="2" charset="0"/>
              </a:rPr>
              <a:t>: Inserção do Encarte B.Q Relatórios de Ensaios Técnicos para Ônibus Escolares</a:t>
            </a:r>
          </a:p>
          <a:p>
            <a:pPr>
              <a:spcBef>
                <a:spcPts val="600"/>
              </a:spcBef>
            </a:pPr>
            <a:endParaRPr lang="pt-BR" sz="1600"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7982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2AE2C-5F40-1319-2DC4-14FB863697E8}"/>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DA75F820-3A47-925D-AED2-5F07F072BD01}"/>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2360EB04-FE8D-66AE-226A-CB5C4B4F3A5C}"/>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Ar-condicionado</a:t>
            </a:r>
          </a:p>
        </p:txBody>
      </p:sp>
      <p:sp>
        <p:nvSpPr>
          <p:cNvPr id="3" name="CaixaDeTexto 2">
            <a:extLst>
              <a:ext uri="{FF2B5EF4-FFF2-40B4-BE49-F238E27FC236}">
                <a16:creationId xmlns:a16="http://schemas.microsoft.com/office/drawing/2014/main" id="{66D3CC9B-BAE3-852D-1F31-C57D7ABF7AA1}"/>
              </a:ext>
            </a:extLst>
          </p:cNvPr>
          <p:cNvSpPr txBox="1"/>
          <p:nvPr/>
        </p:nvSpPr>
        <p:spPr>
          <a:xfrm>
            <a:off x="214745" y="836407"/>
            <a:ext cx="8802874" cy="4293483"/>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observação de problemas relatados nos ônibus com ar-condicionado do tipo “split” na última licitação, no </a:t>
            </a:r>
            <a:r>
              <a:rPr lang="pt-BR" b="1" u="sng" dirty="0">
                <a:solidFill>
                  <a:schemeClr val="accent2"/>
                </a:solidFill>
                <a:latin typeface="Poppins" panose="00000500000000000000" pitchFamily="2" charset="0"/>
                <a:cs typeface="Poppins" panose="00000500000000000000" pitchFamily="2" charset="0"/>
              </a:rPr>
              <a:t>CIT </a:t>
            </a:r>
            <a:r>
              <a:rPr lang="it-IT" b="1" u="sng" dirty="0">
                <a:solidFill>
                  <a:schemeClr val="accent2"/>
                </a:solidFill>
                <a:latin typeface="Poppins" panose="00000500000000000000" pitchFamily="2" charset="0"/>
                <a:cs typeface="Poppins" panose="00000500000000000000" pitchFamily="2" charset="0"/>
              </a:rPr>
              <a:t>ORE1, ORE2 e ORE3</a:t>
            </a:r>
            <a:r>
              <a:rPr lang="it-IT" b="1" dirty="0">
                <a:solidFill>
                  <a:schemeClr val="accent2"/>
                </a:solidFill>
                <a:latin typeface="Poppins" panose="00000500000000000000" pitchFamily="2" charset="0"/>
                <a:cs typeface="Poppins" panose="00000500000000000000" pitchFamily="2" charset="0"/>
              </a:rPr>
              <a:t> </a:t>
            </a:r>
            <a:endParaRPr lang="pt-BR" b="1" dirty="0">
              <a:solidFill>
                <a:schemeClr val="accent2"/>
              </a:solidFill>
              <a:latin typeface="Poppins" panose="00000500000000000000" pitchFamily="2" charset="0"/>
              <a:cs typeface="Poppins" panose="00000500000000000000" pitchFamily="2" charset="0"/>
            </a:endParaRPr>
          </a:p>
          <a:p>
            <a:pPr algn="just">
              <a:spcBef>
                <a:spcPts val="600"/>
              </a:spcBef>
            </a:pPr>
            <a:endParaRPr lang="pt-BR" b="1"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Alteração do ar-condicionado do tipo “split” para o tipo teto no modelo ORE1;</a:t>
            </a: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a tabela 3.1.2.15.1 com novos valores; </a:t>
            </a: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Retirar o item 3.1.2.15.2 (se refere a veículos com sistema de refrigeração tipo “Split”); </a:t>
            </a: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o item 3.1.2.15.3 (“Veículos deverão possuir as unidades evaporadora e condensadora integradas, bem como a instalação de dutos internos ao longo do comprimento do salão e em ambos os lados da carroceria, para melhor distribuição da vazão de ar do evaporador”); </a:t>
            </a: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o item 3.1.2.15.9 (“A distribuição de ar deve ser realizada por dutos, uniformemente ao longo do salão de passageiros. As saídas do ar devem ser realizadas por difusores fixos, e não devem sofrer interferência pelo porta-mochilas”); </a:t>
            </a: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o item 3.1.7.6.10 (“O veículo ORE1, em função do ar-condicionado de teto, desde que comprovado tecnicamente, pode ter somente uma saída de emergência no teto, em conformidade com a Resolução Contran n° 959/2022”).</a:t>
            </a:r>
            <a:endParaRPr lang="pt-BR"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351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ADBC4-DF9F-E1B1-3FCF-3EADA912E066}"/>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CBA96D07-BC1F-8CC4-CA16-00D6A23D271B}"/>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44CEDC81-20D9-AC47-13C1-79453EA20435}"/>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Ar-condicionado</a:t>
            </a:r>
          </a:p>
        </p:txBody>
      </p:sp>
      <p:sp>
        <p:nvSpPr>
          <p:cNvPr id="4" name="CaixaDeTexto 3">
            <a:extLst>
              <a:ext uri="{FF2B5EF4-FFF2-40B4-BE49-F238E27FC236}">
                <a16:creationId xmlns:a16="http://schemas.microsoft.com/office/drawing/2014/main" id="{CDBDFC26-FE92-FFAF-07E1-5C9E899E2FEF}"/>
              </a:ext>
            </a:extLst>
          </p:cNvPr>
          <p:cNvSpPr txBox="1"/>
          <p:nvPr/>
        </p:nvSpPr>
        <p:spPr>
          <a:xfrm>
            <a:off x="214745" y="912602"/>
            <a:ext cx="8802874" cy="1754326"/>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observação de problemas relatados nos ônibus com ar-condicionado do tipo “split” na última licitação, no </a:t>
            </a:r>
            <a:r>
              <a:rPr lang="pt-BR" b="1" u="sng" dirty="0">
                <a:solidFill>
                  <a:schemeClr val="accent2"/>
                </a:solidFill>
                <a:latin typeface="Poppins" panose="00000500000000000000" pitchFamily="2" charset="0"/>
                <a:cs typeface="Poppins" panose="00000500000000000000" pitchFamily="2" charset="0"/>
              </a:rPr>
              <a:t>CIT </a:t>
            </a:r>
            <a:r>
              <a:rPr lang="it-IT" b="1" u="sng" dirty="0">
                <a:solidFill>
                  <a:schemeClr val="accent2"/>
                </a:solidFill>
                <a:latin typeface="Poppins" panose="00000500000000000000" pitchFamily="2" charset="0"/>
                <a:cs typeface="Poppins" panose="00000500000000000000" pitchFamily="2" charset="0"/>
              </a:rPr>
              <a:t>ONUREA PA</a:t>
            </a:r>
            <a:r>
              <a:rPr lang="pt-BR" b="1" u="sng" dirty="0">
                <a:solidFill>
                  <a:schemeClr val="accent2"/>
                </a:solidFill>
                <a:latin typeface="Poppins" panose="00000500000000000000" pitchFamily="2" charset="0"/>
                <a:cs typeface="Poppins" panose="00000500000000000000" pitchFamily="2" charset="0"/>
              </a:rPr>
              <a:t>: </a:t>
            </a:r>
          </a:p>
          <a:p>
            <a:pPr algn="just">
              <a:spcBef>
                <a:spcPts val="600"/>
              </a:spcBef>
            </a:pPr>
            <a:endParaRPr lang="pt-BR" b="1" dirty="0">
              <a:solidFill>
                <a:srgbClr val="005EA4"/>
              </a:solidFill>
              <a:latin typeface="Poppins" panose="00000500000000000000" pitchFamily="2" charset="0"/>
              <a:cs typeface="Poppins" panose="00000500000000000000" pitchFamily="2" charset="0"/>
            </a:endParaRP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o item 3.1.7.6.10 (“Em função do ar-condicionado de teto, desde que comprovado tecnicamente, podem ter somente uma saída de emergência no teto, em conformidade com a Resolução Contran n° 959/2022”).</a:t>
            </a:r>
          </a:p>
        </p:txBody>
      </p:sp>
    </p:spTree>
    <p:extLst>
      <p:ext uri="{BB962C8B-B14F-4D97-AF65-F5344CB8AC3E}">
        <p14:creationId xmlns:p14="http://schemas.microsoft.com/office/powerpoint/2010/main" val="372944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B69C6-8553-2052-C107-7E0763BAF25E}"/>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AC3FDB94-7F7A-07DD-B3B9-AFE5B271A22D}"/>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82ED20AF-DFDE-079F-8579-D13EFA56B26C}"/>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3" name="CaixaDeTexto 2">
            <a:extLst>
              <a:ext uri="{FF2B5EF4-FFF2-40B4-BE49-F238E27FC236}">
                <a16:creationId xmlns:a16="http://schemas.microsoft.com/office/drawing/2014/main" id="{2DCFC085-AFF2-C4C0-CA1A-E20E38EF1221}"/>
              </a:ext>
            </a:extLst>
          </p:cNvPr>
          <p:cNvSpPr txBox="1"/>
          <p:nvPr/>
        </p:nvSpPr>
        <p:spPr>
          <a:xfrm>
            <a:off x="214745" y="981878"/>
            <a:ext cx="8802874" cy="3662541"/>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em </a:t>
            </a:r>
            <a:r>
              <a:rPr lang="pt-BR" b="1" u="sng" dirty="0">
                <a:solidFill>
                  <a:schemeClr val="accent2"/>
                </a:solidFill>
                <a:latin typeface="Poppins" panose="00000500000000000000" pitchFamily="2" charset="0"/>
                <a:cs typeface="Poppins" panose="00000500000000000000" pitchFamily="2" charset="0"/>
              </a:rPr>
              <a:t>todos os CITs: </a:t>
            </a:r>
          </a:p>
          <a:p>
            <a:pPr algn="just">
              <a:spcBef>
                <a:spcPts val="600"/>
              </a:spcBef>
            </a:pPr>
            <a:endParaRPr lang="pt-BR" b="1" dirty="0">
              <a:solidFill>
                <a:srgbClr val="005EA4"/>
              </a:solidFill>
              <a:latin typeface="Poppins" panose="00000500000000000000" pitchFamily="2" charset="0"/>
              <a:cs typeface="Poppins" panose="00000500000000000000" pitchFamily="2" charset="0"/>
            </a:endParaRP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Incluir : </a:t>
            </a:r>
          </a:p>
          <a:p>
            <a:pPr marL="742950" lvl="1" indent="-285750" algn="just">
              <a:spcBef>
                <a:spcPts val="600"/>
              </a:spcBef>
              <a:buFont typeface="Wingdings" panose="05000000000000000000" pitchFamily="2" charset="2"/>
              <a:buChar char="§"/>
            </a:pPr>
            <a:r>
              <a:rPr lang="pt-BR" dirty="0">
                <a:solidFill>
                  <a:schemeClr val="accent2"/>
                </a:solidFill>
                <a:latin typeface="Poppins" panose="00000500000000000000" pitchFamily="2" charset="0"/>
                <a:cs typeface="Poppins" panose="00000500000000000000" pitchFamily="2" charset="0"/>
              </a:rPr>
              <a:t>Controle de estabilidade (ESP); </a:t>
            </a:r>
          </a:p>
          <a:p>
            <a:pPr marL="742950" lvl="1" indent="-285750" algn="just">
              <a:spcBef>
                <a:spcPts val="600"/>
              </a:spcBef>
              <a:buFont typeface="Wingdings" panose="05000000000000000000" pitchFamily="2" charset="2"/>
              <a:buChar char="§"/>
            </a:pPr>
            <a:r>
              <a:rPr lang="pt-BR" dirty="0">
                <a:solidFill>
                  <a:schemeClr val="accent2"/>
                </a:solidFill>
                <a:latin typeface="Poppins" panose="00000500000000000000" pitchFamily="2" charset="0"/>
                <a:cs typeface="Poppins" panose="00000500000000000000" pitchFamily="2" charset="0"/>
              </a:rPr>
              <a:t>Controle de tração (ASR);</a:t>
            </a:r>
          </a:p>
          <a:p>
            <a:pPr marL="742950" lvl="1" indent="-285750" algn="just">
              <a:spcBef>
                <a:spcPts val="600"/>
              </a:spcBef>
              <a:buFont typeface="Wingdings" panose="05000000000000000000" pitchFamily="2" charset="2"/>
              <a:buChar char="§"/>
            </a:pPr>
            <a:r>
              <a:rPr lang="pt-BR" dirty="0">
                <a:solidFill>
                  <a:schemeClr val="accent2"/>
                </a:solidFill>
                <a:latin typeface="Poppins" panose="00000500000000000000" pitchFamily="2" charset="0"/>
                <a:cs typeface="Poppins" panose="00000500000000000000" pitchFamily="2" charset="0"/>
              </a:rPr>
              <a:t>Assistente de partida em rampa (Hill </a:t>
            </a:r>
            <a:r>
              <a:rPr lang="pt-BR" dirty="0" err="1">
                <a:solidFill>
                  <a:schemeClr val="accent2"/>
                </a:solidFill>
                <a:latin typeface="Poppins" panose="00000500000000000000" pitchFamily="2" charset="0"/>
                <a:cs typeface="Poppins" panose="00000500000000000000" pitchFamily="2" charset="0"/>
              </a:rPr>
              <a:t>hold</a:t>
            </a:r>
            <a:r>
              <a:rPr lang="pt-BR" dirty="0">
                <a:solidFill>
                  <a:schemeClr val="accent2"/>
                </a:solidFill>
                <a:latin typeface="Poppins" panose="00000500000000000000" pitchFamily="2" charset="0"/>
                <a:cs typeface="Poppins" panose="00000500000000000000" pitchFamily="2" charset="0"/>
              </a:rPr>
              <a:t>).</a:t>
            </a:r>
          </a:p>
          <a:p>
            <a:pPr marL="457200" lvl="1" algn="just">
              <a:spcBef>
                <a:spcPts val="600"/>
              </a:spcBef>
            </a:pPr>
            <a:endParaRPr lang="pt-BR" dirty="0">
              <a:solidFill>
                <a:schemeClr val="accent2"/>
              </a:solidFill>
              <a:latin typeface="Poppins" panose="00000500000000000000" pitchFamily="2" charset="0"/>
              <a:cs typeface="Poppins" panose="00000500000000000000" pitchFamily="2" charset="0"/>
            </a:endParaRPr>
          </a:p>
          <a:p>
            <a:pPr lvl="1"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 </a:t>
            </a:r>
            <a:r>
              <a:rPr lang="pt-BR" b="1" u="sng" dirty="0">
                <a:solidFill>
                  <a:schemeClr val="accent2"/>
                </a:solidFill>
                <a:latin typeface="Poppins" panose="00000500000000000000" pitchFamily="2" charset="0"/>
                <a:cs typeface="Poppins" panose="00000500000000000000" pitchFamily="2" charset="0"/>
              </a:rPr>
              <a:t>CIT ORE 1 4x4: </a:t>
            </a:r>
          </a:p>
          <a:p>
            <a:pPr marL="742950" lvl="1" indent="-285750" algn="just">
              <a:spcBef>
                <a:spcPts val="600"/>
              </a:spcBef>
              <a:buFont typeface="Wingdings" panose="05000000000000000000" pitchFamily="2" charset="2"/>
              <a:buChar char="§"/>
            </a:pPr>
            <a:endParaRPr lang="pt-BR" dirty="0">
              <a:solidFill>
                <a:schemeClr val="accent2"/>
              </a:solidFill>
              <a:latin typeface="Poppins" panose="00000500000000000000" pitchFamily="2" charset="0"/>
              <a:cs typeface="Poppins" panose="00000500000000000000" pitchFamily="2" charset="0"/>
            </a:endParaRPr>
          </a:p>
          <a:p>
            <a:pPr lvl="1"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 Item 3.1.1.2.10 - O acionamento da tração do eixo dianteiro deve ser automático.</a:t>
            </a:r>
          </a:p>
          <a:p>
            <a:pPr marL="457200" lvl="1" algn="just">
              <a:spcBef>
                <a:spcPts val="600"/>
              </a:spcBef>
            </a:pPr>
            <a:endParaRPr lang="pt-BR"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9366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F36E-FAD3-62D2-F773-110458FB10A8}"/>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1B8FE156-0B70-D507-0330-9781641887B7}"/>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CCEF1756-BCE4-A7D7-2CA4-83C5913ECE07}"/>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4" name="CaixaDeTexto 3">
            <a:extLst>
              <a:ext uri="{FF2B5EF4-FFF2-40B4-BE49-F238E27FC236}">
                <a16:creationId xmlns:a16="http://schemas.microsoft.com/office/drawing/2014/main" id="{1D9A7860-18B6-3005-0439-70FB561418C6}"/>
              </a:ext>
            </a:extLst>
          </p:cNvPr>
          <p:cNvSpPr txBox="1"/>
          <p:nvPr/>
        </p:nvSpPr>
        <p:spPr>
          <a:xfrm>
            <a:off x="214745" y="940310"/>
            <a:ext cx="8802874" cy="4139595"/>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 </a:t>
            </a:r>
            <a:r>
              <a:rPr lang="pt-BR" b="1" u="sng" dirty="0">
                <a:solidFill>
                  <a:schemeClr val="accent2"/>
                </a:solidFill>
                <a:latin typeface="Poppins" panose="00000500000000000000" pitchFamily="2" charset="0"/>
                <a:cs typeface="Poppins" panose="00000500000000000000" pitchFamily="2" charset="0"/>
              </a:rPr>
              <a:t>CIT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AutoNum type="alphaLcParenR"/>
            </a:pPr>
            <a:r>
              <a:rPr lang="pt-BR" dirty="0">
                <a:solidFill>
                  <a:schemeClr val="accent2"/>
                </a:solidFill>
                <a:latin typeface="Poppins" panose="00000500000000000000" pitchFamily="2" charset="0"/>
                <a:cs typeface="Poppins" panose="00000500000000000000" pitchFamily="2" charset="0"/>
              </a:rPr>
              <a:t>Alterar os itens abaixo: </a:t>
            </a:r>
          </a:p>
          <a:p>
            <a:pPr marL="742950" lvl="1" indent="-285750" algn="just">
              <a:spcBef>
                <a:spcPts val="600"/>
              </a:spcBef>
              <a:buFont typeface="Wingdings" panose="05000000000000000000" pitchFamily="2" charset="2"/>
              <a:buChar char="§"/>
            </a:pPr>
            <a:r>
              <a:rPr lang="pt-BR" dirty="0">
                <a:solidFill>
                  <a:schemeClr val="accent2"/>
                </a:solidFill>
                <a:latin typeface="Poppins" panose="00000500000000000000" pitchFamily="2" charset="0"/>
                <a:cs typeface="Poppins" panose="00000500000000000000" pitchFamily="2" charset="0"/>
              </a:rPr>
              <a:t>3.1.1.2.10. O eixo traseiro motriz deve ter rodados duplos, com diferencial equipado com dispositivo de bloqueio. ou com o Sistema Eletrônico de Controle de Tração Automático. </a:t>
            </a:r>
          </a:p>
          <a:p>
            <a:pPr marL="742950" lvl="1" indent="-285750" algn="just">
              <a:spcBef>
                <a:spcPts val="600"/>
              </a:spcBef>
              <a:buFont typeface="Wingdings" panose="05000000000000000000" pitchFamily="2" charset="2"/>
              <a:buChar char="§"/>
            </a:pPr>
            <a:r>
              <a:rPr lang="pt-BR" dirty="0">
                <a:solidFill>
                  <a:schemeClr val="accent2"/>
                </a:solidFill>
                <a:latin typeface="Poppins" panose="00000500000000000000" pitchFamily="2" charset="0"/>
                <a:cs typeface="Poppins" panose="00000500000000000000" pitchFamily="2" charset="0"/>
              </a:rPr>
              <a:t>3.1.1.2.11 O acionamento do dispositivo de bloqueio do diferencial traseiro ou o Sistema Eletrônico de Controle de Tração, deve ser automático, a fim de preservar o sistema, sem intervenção do condutor.</a:t>
            </a:r>
          </a:p>
          <a:p>
            <a:pPr marL="342900" indent="-342900" algn="just">
              <a:spcBef>
                <a:spcPts val="600"/>
              </a:spcBef>
              <a:buFont typeface="+mj-lt"/>
              <a:buAutoNum type="alphaLcParenR" startAt="2"/>
            </a:pPr>
            <a:r>
              <a:rPr lang="pt-BR" dirty="0">
                <a:solidFill>
                  <a:schemeClr val="accent2"/>
                </a:solidFill>
                <a:latin typeface="Poppins" panose="00000500000000000000" pitchFamily="2" charset="0"/>
                <a:cs typeface="Poppins" panose="00000500000000000000" pitchFamily="2" charset="0"/>
              </a:rPr>
              <a:t>Alterar o 3.1.2.9.14 (“Os dispositivos reflexivos de segurança devem ser afixados respeitando-se os posicionamentos, equidistantes de, no mínimo, 3 (três) dispositivos ao longo da medida do entre eixos, 2 (dois) ao longo da medida do balanço traseiro, 1 (um) ao longo da medida do balanço dianteiro, e 2 (dois) na traseira, de acordo com o estabelecido na Resolução Contran n° 959/2022, alternando os segmentos de cores (vermelho e branco), dispostos horizontalmente e distribuídos de forma uniforme, observando que as extremidades externas localizadas na traseira dos ônibus devem ser vermelhas. - Encarte B.G deste CIT”).</a:t>
            </a:r>
          </a:p>
        </p:txBody>
      </p:sp>
    </p:spTree>
    <p:extLst>
      <p:ext uri="{BB962C8B-B14F-4D97-AF65-F5344CB8AC3E}">
        <p14:creationId xmlns:p14="http://schemas.microsoft.com/office/powerpoint/2010/main" val="221535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085EE-DF3F-BC10-CD3A-BCFF27CA382F}"/>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C21D9796-3A5F-9AFB-2A82-3A05B2CF8A06}"/>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E9CEA228-9CD6-A444-C98D-F9FEE4A63783}"/>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3" name="CaixaDeTexto 2">
            <a:extLst>
              <a:ext uri="{FF2B5EF4-FFF2-40B4-BE49-F238E27FC236}">
                <a16:creationId xmlns:a16="http://schemas.microsoft.com/office/drawing/2014/main" id="{6AB9215E-54FC-79CE-62BB-EF92F7F16B7A}"/>
              </a:ext>
            </a:extLst>
          </p:cNvPr>
          <p:cNvSpPr txBox="1"/>
          <p:nvPr/>
        </p:nvSpPr>
        <p:spPr>
          <a:xfrm>
            <a:off x="214745" y="1016512"/>
            <a:ext cx="8802874" cy="3416320"/>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 </a:t>
            </a:r>
            <a:r>
              <a:rPr lang="pt-BR" b="1" u="sng" dirty="0">
                <a:solidFill>
                  <a:schemeClr val="accent2"/>
                </a:solidFill>
                <a:latin typeface="Poppins" panose="00000500000000000000" pitchFamily="2" charset="0"/>
                <a:cs typeface="Poppins" panose="00000500000000000000" pitchFamily="2" charset="0"/>
              </a:rPr>
              <a:t>CIT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startAt="3"/>
            </a:pPr>
            <a:r>
              <a:rPr lang="pt-BR" dirty="0">
                <a:solidFill>
                  <a:schemeClr val="accent2"/>
                </a:solidFill>
                <a:latin typeface="Poppins" panose="00000500000000000000" pitchFamily="2" charset="0"/>
                <a:cs typeface="Poppins" panose="00000500000000000000" pitchFamily="2" charset="0"/>
              </a:rPr>
              <a:t>Incluir o item 3.1.2.12.2.3 (“Os componentes eletrônicos do DPM deverão estar dispostos observando a utilização do veículo em zonas alagadas”); </a:t>
            </a:r>
          </a:p>
          <a:p>
            <a:pPr marL="342900" indent="-342900" algn="just">
              <a:spcBef>
                <a:spcPts val="600"/>
              </a:spcBef>
              <a:buAutoNum type="alphaLcParenR" startAt="3"/>
            </a:pPr>
            <a:r>
              <a:rPr lang="pt-BR" dirty="0">
                <a:solidFill>
                  <a:schemeClr val="accent2"/>
                </a:solidFill>
                <a:latin typeface="Poppins" panose="00000500000000000000" pitchFamily="2" charset="0"/>
                <a:cs typeface="Poppins" panose="00000500000000000000" pitchFamily="2" charset="0"/>
              </a:rPr>
              <a:t>Incluir o item 3.1.2.12.2.4 (“Em acordo com o item 6.2.1.9 da ABNT NBR 15646, deve ser evitado que o DPM, durante a realização do movimento descendente, possa exercer esforço contra possíveis obstáculos além da carga composta pelo seu próprio peso mais o peso da poltrona e do estudante sentado, garantindo assim a integridade do equipamento durante o uso”); </a:t>
            </a:r>
          </a:p>
          <a:p>
            <a:pPr marL="342900" indent="-342900" algn="just">
              <a:spcBef>
                <a:spcPts val="600"/>
              </a:spcBef>
              <a:buAutoNum type="alphaLcParenR" startAt="3"/>
            </a:pPr>
            <a:r>
              <a:rPr lang="pt-BR" dirty="0">
                <a:solidFill>
                  <a:schemeClr val="accent2"/>
                </a:solidFill>
                <a:latin typeface="Poppins" panose="00000500000000000000" pitchFamily="2" charset="0"/>
                <a:cs typeface="Poppins" panose="00000500000000000000" pitchFamily="2" charset="0"/>
              </a:rPr>
              <a:t>Incluir o item “O assento da poltrona sobre o DPM quando na posição de embarque e desembarque, deve ficar na mesma altura da cadeira de rodas posicionada no mesmo plano do veículo, ou seja, 525 mm em ralação ao solo, considerando a cadeira de rodas de referência do CIT demonstrada na figura 22”. </a:t>
            </a:r>
          </a:p>
        </p:txBody>
      </p:sp>
    </p:spTree>
    <p:extLst>
      <p:ext uri="{BB962C8B-B14F-4D97-AF65-F5344CB8AC3E}">
        <p14:creationId xmlns:p14="http://schemas.microsoft.com/office/powerpoint/2010/main" val="52120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24EC-1671-A76A-C850-3A18FEC84995}"/>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2A712B9B-E1D5-DC63-D9C1-7622595BE662}"/>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3ED6ABFD-711A-4994-72A1-A9EE051C6FA0}"/>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4" name="CaixaDeTexto 3">
            <a:extLst>
              <a:ext uri="{FF2B5EF4-FFF2-40B4-BE49-F238E27FC236}">
                <a16:creationId xmlns:a16="http://schemas.microsoft.com/office/drawing/2014/main" id="{3E7B3557-5D8C-3C25-AFEF-44E2ABC0F53F}"/>
              </a:ext>
            </a:extLst>
          </p:cNvPr>
          <p:cNvSpPr txBox="1"/>
          <p:nvPr/>
        </p:nvSpPr>
        <p:spPr>
          <a:xfrm>
            <a:off x="214745" y="1044225"/>
            <a:ext cx="8802874" cy="2262158"/>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 </a:t>
            </a:r>
            <a:r>
              <a:rPr lang="pt-BR" b="1" u="sng" dirty="0">
                <a:solidFill>
                  <a:schemeClr val="accent2"/>
                </a:solidFill>
                <a:latin typeface="Poppins" panose="00000500000000000000" pitchFamily="2" charset="0"/>
                <a:cs typeface="Poppins" panose="00000500000000000000" pitchFamily="2" charset="0"/>
              </a:rPr>
              <a:t>CIT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startAt="6"/>
            </a:pPr>
            <a:r>
              <a:rPr lang="pt-BR" dirty="0">
                <a:solidFill>
                  <a:schemeClr val="accent2"/>
                </a:solidFill>
                <a:latin typeface="Poppins" panose="00000500000000000000" pitchFamily="2" charset="0"/>
                <a:cs typeface="Poppins" panose="00000500000000000000" pitchFamily="2" charset="0"/>
              </a:rPr>
              <a:t>Incluir o item 3.1.6.5.4.3 (“Para facilitar a localização da tomada USB em ambientes escuro e identificar o seu funcionamento, cada tomada USB, deve possuir uma iluminação individualizada e discreta, na cor azul ou branca”); </a:t>
            </a:r>
          </a:p>
          <a:p>
            <a:pPr marL="342900" indent="-342900" algn="just">
              <a:spcBef>
                <a:spcPts val="600"/>
              </a:spcBef>
              <a:buFont typeface="+mj-lt"/>
              <a:buAutoNum type="alphaLcParenR" startAt="6"/>
            </a:pPr>
            <a:r>
              <a:rPr lang="pt-BR" dirty="0">
                <a:solidFill>
                  <a:schemeClr val="accent2"/>
                </a:solidFill>
                <a:latin typeface="Poppins" panose="00000500000000000000" pitchFamily="2" charset="0"/>
                <a:cs typeface="Poppins" panose="00000500000000000000" pitchFamily="2" charset="0"/>
              </a:rPr>
              <a:t>Incluir o item 3.1.6.5.4.4 (“O dispositivo de carregamento via USB deve ser devidamente homologado pela ANATEL, conforme Resolução 715, possuir selo de certificação, e certificado válido no site da ANATEL”).</a:t>
            </a:r>
          </a:p>
        </p:txBody>
      </p:sp>
    </p:spTree>
    <p:extLst>
      <p:ext uri="{BB962C8B-B14F-4D97-AF65-F5344CB8AC3E}">
        <p14:creationId xmlns:p14="http://schemas.microsoft.com/office/powerpoint/2010/main" val="207988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57CD-4805-EF82-AD6C-8E582B5E9D82}"/>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234DAD84-014C-189E-EE19-25B6F2AEAF22}"/>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41498841-196E-DC38-2DB3-88DDA9D66F58}"/>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3" name="CaixaDeTexto 2">
            <a:extLst>
              <a:ext uri="{FF2B5EF4-FFF2-40B4-BE49-F238E27FC236}">
                <a16:creationId xmlns:a16="http://schemas.microsoft.com/office/drawing/2014/main" id="{7C79D93C-64A1-407D-40B6-291269C2D024}"/>
              </a:ext>
            </a:extLst>
          </p:cNvPr>
          <p:cNvSpPr txBox="1"/>
          <p:nvPr/>
        </p:nvSpPr>
        <p:spPr>
          <a:xfrm>
            <a:off x="214745" y="981874"/>
            <a:ext cx="8749146" cy="3262432"/>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nos </a:t>
            </a:r>
            <a:r>
              <a:rPr lang="pt-BR" b="1" u="sng" dirty="0">
                <a:solidFill>
                  <a:schemeClr val="accent2"/>
                </a:solidFill>
                <a:latin typeface="Poppins" panose="00000500000000000000" pitchFamily="2" charset="0"/>
                <a:cs typeface="Poppins" panose="00000500000000000000" pitchFamily="2" charset="0"/>
              </a:rPr>
              <a:t>CITs ONUREA PA,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Encarte B.E – i) Comunicação Audiovisual: [...] - Que o veículo deve ser projetado para receber um sistema de carregador de dispositivo via porta USB, conforme item 3.1.6.5 e seus subitens; * Anexar: -Certificado da ANATEL - Comprovante de validade do Certificado -Relatório de ensaio de corrente de saída USB -Relatório de ensaio de aplicação invertida. –Relatório de ensaios de eficiência energética USB -Relatório de ensaio de curto-circuito USB - Relatório de ensaio de alimentação USB - Relatório de ensaios de picos sobre tensão (</a:t>
            </a:r>
            <a:r>
              <a:rPr lang="pt-BR" dirty="0" err="1">
                <a:solidFill>
                  <a:schemeClr val="accent2"/>
                </a:solidFill>
                <a:latin typeface="Poppins" panose="00000500000000000000" pitchFamily="2" charset="0"/>
                <a:cs typeface="Poppins" panose="00000500000000000000" pitchFamily="2" charset="0"/>
              </a:rPr>
              <a:t>Load</a:t>
            </a:r>
            <a:r>
              <a:rPr lang="pt-BR" dirty="0">
                <a:solidFill>
                  <a:schemeClr val="accent2"/>
                </a:solidFill>
                <a:latin typeface="Poppins" panose="00000500000000000000" pitchFamily="2" charset="0"/>
                <a:cs typeface="Poppins" panose="00000500000000000000" pitchFamily="2" charset="0"/>
              </a:rPr>
              <a:t> </a:t>
            </a:r>
            <a:r>
              <a:rPr lang="pt-BR" dirty="0" err="1">
                <a:solidFill>
                  <a:schemeClr val="accent2"/>
                </a:solidFill>
                <a:latin typeface="Poppins" panose="00000500000000000000" pitchFamily="2" charset="0"/>
                <a:cs typeface="Poppins" panose="00000500000000000000" pitchFamily="2" charset="0"/>
              </a:rPr>
              <a:t>Dump</a:t>
            </a:r>
            <a:r>
              <a:rPr lang="pt-BR" dirty="0">
                <a:solidFill>
                  <a:schemeClr val="accent2"/>
                </a:solidFill>
                <a:latin typeface="Poppins" panose="00000500000000000000" pitchFamily="2" charset="0"/>
                <a:cs typeface="Poppins" panose="00000500000000000000" pitchFamily="2" charset="0"/>
              </a:rPr>
              <a:t>) -Relatório de ensaio de IP 65 resistência à água e à poeira. Obs. Todos os ensaios eletrônicos devem ser realizados em laboratório de terceira parte, e os conjuntos de amostras testados, devem ser os mesmos em todos os ensaios evidenciado por um ofício do laboratório atestando que todos os ensaios foram realizados em amostras idênticas; </a:t>
            </a:r>
          </a:p>
        </p:txBody>
      </p:sp>
    </p:spTree>
    <p:extLst>
      <p:ext uri="{BB962C8B-B14F-4D97-AF65-F5344CB8AC3E}">
        <p14:creationId xmlns:p14="http://schemas.microsoft.com/office/powerpoint/2010/main" val="131770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F661-71B7-15F1-0F07-7A96159B3A6E}"/>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3A51B488-D96D-4A1B-5416-0DCC7EE967A0}"/>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0BDDAD20-3A6C-0DE6-A394-E80DE2958636}"/>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Segurança veicular</a:t>
            </a:r>
          </a:p>
        </p:txBody>
      </p:sp>
      <p:sp>
        <p:nvSpPr>
          <p:cNvPr id="4" name="CaixaDeTexto 3">
            <a:extLst>
              <a:ext uri="{FF2B5EF4-FFF2-40B4-BE49-F238E27FC236}">
                <a16:creationId xmlns:a16="http://schemas.microsoft.com/office/drawing/2014/main" id="{B4679369-F15E-5AE0-03AF-2BF1728EBFB0}"/>
              </a:ext>
            </a:extLst>
          </p:cNvPr>
          <p:cNvSpPr txBox="1"/>
          <p:nvPr/>
        </p:nvSpPr>
        <p:spPr>
          <a:xfrm>
            <a:off x="214745" y="1023442"/>
            <a:ext cx="8735291" cy="2693045"/>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decorrentes da necessidade de se aumentar a segurança dos veículos escolares no </a:t>
            </a:r>
            <a:r>
              <a:rPr lang="pt-BR" b="1" u="sng" dirty="0">
                <a:solidFill>
                  <a:schemeClr val="accent2"/>
                </a:solidFill>
                <a:latin typeface="Poppins" panose="00000500000000000000" pitchFamily="2" charset="0"/>
                <a:cs typeface="Poppins" panose="00000500000000000000" pitchFamily="2" charset="0"/>
              </a:rPr>
              <a:t>CIT ONUREA PA: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3.1.6.4.3.1 (“As tomadas USB deverão resistir à aplicação invertida do gabarito de teste do dispositivo USB (Figura 27) por pelo menos 10 ciclos de inserção em cada uma das referidas portas de carregamento. Cada ciclo consiste que o gabarito deverá ser inserido completamente na tomada, nas duas direções, alternado a direção a cada inserção. Ao final da aplicação a tomada deve estar funcionando e nenhum componente deve se desprender”); </a:t>
            </a: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3.1.2.12.3 (“A PEV deve ser do tipo semiautomática, com funcionamento eletrohidráulico, ou elétrico, certificada pelo INMETRO”)</a:t>
            </a:r>
          </a:p>
        </p:txBody>
      </p:sp>
    </p:spTree>
    <p:extLst>
      <p:ext uri="{BB962C8B-B14F-4D97-AF65-F5344CB8AC3E}">
        <p14:creationId xmlns:p14="http://schemas.microsoft.com/office/powerpoint/2010/main" val="344720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EE390BF-B7BF-FCEE-5D5C-E6ED5D11534B}"/>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Título 4">
            <a:extLst>
              <a:ext uri="{FF2B5EF4-FFF2-40B4-BE49-F238E27FC236}">
                <a16:creationId xmlns:a16="http://schemas.microsoft.com/office/drawing/2014/main" id="{996A4739-3333-61F5-3D50-F99A3E7396B0}"/>
              </a:ext>
            </a:extLst>
          </p:cNvPr>
          <p:cNvSpPr>
            <a:spLocks noGrp="1"/>
          </p:cNvSpPr>
          <p:nvPr>
            <p:ph type="title"/>
          </p:nvPr>
        </p:nvSpPr>
        <p:spPr>
          <a:xfrm>
            <a:off x="311700" y="435932"/>
            <a:ext cx="8520600" cy="572700"/>
          </a:xfrm>
        </p:spPr>
        <p:txBody>
          <a:bodyPr/>
          <a:lstStyle/>
          <a:p>
            <a:r>
              <a:rPr lang="pt-BR" b="1" dirty="0">
                <a:latin typeface="Poppins" panose="00000500000000000000" pitchFamily="2" charset="0"/>
                <a:cs typeface="Poppins" panose="00000500000000000000" pitchFamily="2" charset="0"/>
              </a:rPr>
              <a:t>Pauta da Audiência Pública</a:t>
            </a:r>
          </a:p>
        </p:txBody>
      </p:sp>
      <p:sp>
        <p:nvSpPr>
          <p:cNvPr id="7" name="Rectangle 1">
            <a:extLst>
              <a:ext uri="{FF2B5EF4-FFF2-40B4-BE49-F238E27FC236}">
                <a16:creationId xmlns:a16="http://schemas.microsoft.com/office/drawing/2014/main" id="{6AB6A6C0-81DA-D1F7-0314-765F10F88D92}"/>
              </a:ext>
            </a:extLst>
          </p:cNvPr>
          <p:cNvSpPr>
            <a:spLocks noGrp="1" noChangeArrowheads="1"/>
          </p:cNvSpPr>
          <p:nvPr>
            <p:ph type="body" idx="1"/>
          </p:nvPr>
        </p:nvSpPr>
        <p:spPr bwMode="auto">
          <a:xfrm>
            <a:off x="644018" y="1154826"/>
            <a:ext cx="8198078"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Abertura e contextualização</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a:p>
            <a:pPr marL="342900" eaLnBrk="0" fontAlgn="base" hangingPunct="0">
              <a:lnSpc>
                <a:spcPct val="100000"/>
              </a:lnSpc>
              <a:spcBef>
                <a:spcPct val="0"/>
              </a:spcBef>
              <a:spcAft>
                <a:spcPts val="600"/>
              </a:spcAft>
              <a:buClrTx/>
              <a:buSzTx/>
              <a:buFont typeface="+mj-lt"/>
              <a:buAutoNum type="arabicPeriod"/>
            </a:pPr>
            <a:r>
              <a:rPr lang="pt-BR" altLang="pt-BR" b="1" dirty="0">
                <a:solidFill>
                  <a:schemeClr val="accent2"/>
                </a:solidFill>
                <a:latin typeface="Poppins" panose="00000500000000000000" pitchFamily="2" charset="0"/>
                <a:cs typeface="Poppins" panose="00000500000000000000" pitchFamily="2" charset="0"/>
              </a:rPr>
              <a:t>Modelo de Compras do FNDE: Registro de Preços Nacional</a:t>
            </a:r>
            <a:endParaRPr lang="pt-BR" altLang="pt-BR" dirty="0">
              <a:solidFill>
                <a:schemeClr val="accent2"/>
              </a:solidFill>
              <a:latin typeface="Poppins" panose="00000500000000000000" pitchFamily="2" charset="0"/>
              <a:cs typeface="Poppins" panose="00000500000000000000" pitchFamily="2" charset="0"/>
            </a:endParaRPr>
          </a:p>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Apresentação do objeto: ORE e ONUREA</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Exposição dos dados preliminares:</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a:p>
            <a:pPr marL="800100" lvl="1" eaLnBrk="0" fontAlgn="base" hangingPunct="0">
              <a:lnSpc>
                <a:spcPct val="100000"/>
              </a:lnSpc>
              <a:spcBef>
                <a:spcPct val="0"/>
              </a:spcBef>
              <a:spcAft>
                <a:spcPts val="600"/>
              </a:spcAft>
              <a:buClrTx/>
              <a:buSzTx/>
              <a:buFont typeface="+mj-lt"/>
              <a:buAutoNum type="arabicPeriod"/>
            </a:pPr>
            <a:r>
              <a:rPr kumimoji="0" lang="pt-BR" altLang="pt-BR" b="0"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Especificações técnicas iniciais</a:t>
            </a:r>
          </a:p>
          <a:p>
            <a:pPr marL="800100" lvl="1" eaLnBrk="0" fontAlgn="base" hangingPunct="0">
              <a:lnSpc>
                <a:spcPct val="100000"/>
              </a:lnSpc>
              <a:spcBef>
                <a:spcPct val="0"/>
              </a:spcBef>
              <a:spcAft>
                <a:spcPts val="600"/>
              </a:spcAft>
              <a:buClrTx/>
              <a:buSzTx/>
              <a:buFont typeface="+mj-lt"/>
              <a:buAutoNum type="arabicPeriod"/>
            </a:pPr>
            <a:r>
              <a:rPr kumimoji="0" lang="pt-BR" altLang="pt-BR" b="0"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Prazos de entrega</a:t>
            </a:r>
          </a:p>
          <a:p>
            <a:pPr marL="800100" lvl="1" eaLnBrk="0" fontAlgn="base" hangingPunct="0">
              <a:lnSpc>
                <a:spcPct val="100000"/>
              </a:lnSpc>
              <a:spcBef>
                <a:spcPct val="0"/>
              </a:spcBef>
              <a:spcAft>
                <a:spcPts val="600"/>
              </a:spcAft>
              <a:buClrTx/>
              <a:buSzTx/>
              <a:buFont typeface="+mj-lt"/>
              <a:buAutoNum type="arabicPeriod"/>
            </a:pPr>
            <a:r>
              <a:rPr kumimoji="0" lang="pt-BR" altLang="pt-BR" b="0"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Alterações no controle de qualidade</a:t>
            </a:r>
          </a:p>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Espaço para questionamentos e contribuições dos participantes</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Considerações finais da equipe técnica</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a:p>
            <a:pPr marL="342900" marR="0" lvl="0" algn="l" defTabSz="914400" rtl="0" eaLnBrk="0" fontAlgn="base" latinLnBrk="0" hangingPunct="0">
              <a:lnSpc>
                <a:spcPct val="100000"/>
              </a:lnSpc>
              <a:spcBef>
                <a:spcPct val="0"/>
              </a:spcBef>
              <a:spcAft>
                <a:spcPts val="600"/>
              </a:spcAft>
              <a:buClrTx/>
              <a:buSzTx/>
              <a:buFont typeface="+mj-lt"/>
              <a:buAutoNum type="arabicPeriod"/>
              <a:tabLst/>
            </a:pPr>
            <a:r>
              <a:rPr kumimoji="0" lang="pt-BR" altLang="pt-BR" sz="1800" b="1" i="0" u="none" strike="noStrike" cap="none" normalizeH="0" baseline="0" dirty="0">
                <a:ln>
                  <a:noFill/>
                </a:ln>
                <a:solidFill>
                  <a:schemeClr val="accent2"/>
                </a:solidFill>
                <a:effectLst/>
                <a:latin typeface="Poppins" panose="00000500000000000000" pitchFamily="2" charset="0"/>
                <a:cs typeface="Poppins" panose="00000500000000000000" pitchFamily="2" charset="0"/>
              </a:rPr>
              <a:t>Encerramento</a:t>
            </a:r>
            <a:endParaRPr kumimoji="0" lang="pt-BR" altLang="pt-BR" sz="1800" b="0" i="0" u="none" strike="noStrike" cap="none" normalizeH="0" baseline="0" dirty="0">
              <a:ln>
                <a:noFill/>
              </a:ln>
              <a:solidFill>
                <a:schemeClr val="accent2"/>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8746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DBB4-C6EC-11D6-B8D8-8BCD791BEA14}"/>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4A0660A3-E5C4-026C-C3DC-821D42EBE78A}"/>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D82EA525-3B35-0821-B10B-847368FE36B9}"/>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Melhoria da compreensão</a:t>
            </a:r>
          </a:p>
        </p:txBody>
      </p:sp>
      <p:sp>
        <p:nvSpPr>
          <p:cNvPr id="3" name="CaixaDeTexto 2">
            <a:extLst>
              <a:ext uri="{FF2B5EF4-FFF2-40B4-BE49-F238E27FC236}">
                <a16:creationId xmlns:a16="http://schemas.microsoft.com/office/drawing/2014/main" id="{B7BEA80B-1664-1250-CE7D-85119A20D1F2}"/>
              </a:ext>
            </a:extLst>
          </p:cNvPr>
          <p:cNvSpPr txBox="1"/>
          <p:nvPr/>
        </p:nvSpPr>
        <p:spPr>
          <a:xfrm>
            <a:off x="214745" y="961096"/>
            <a:ext cx="8742219" cy="4062651"/>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para facilitar o entendimento dos itens dos CITs, reduzindo as dúvidas - </a:t>
            </a:r>
            <a:r>
              <a:rPr lang="pt-BR" b="1" u="sng" dirty="0">
                <a:solidFill>
                  <a:schemeClr val="accent2"/>
                </a:solidFill>
                <a:latin typeface="Poppins" panose="00000500000000000000" pitchFamily="2" charset="0"/>
                <a:cs typeface="Poppins" panose="00000500000000000000" pitchFamily="2" charset="0"/>
              </a:rPr>
              <a:t>CIT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3.1.2.7.2 (“A altura de ambas as saias laterais deve ser medida no centro do entre eixos, desconsiderando as regiões da porta de serviço e da porta dedicada do DPM”);</a:t>
            </a: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3.1.2.13.10 (“Todos os vidros das janelas que não interferem nas áreas envidraçadas indispensáveis à dirigibilidade do veículo, conforme o Anexo da Resolução Contran n° 960/2022 e suas atualizações, devem ser escurecidos originalmente, sem a utilização de películas específicas, na tonalidade verde, sendo esta cor incorporada durante o processo de fabricação do vidro (vidro colorido na massa)”);</a:t>
            </a: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3.1.3.5.3.2 (“Todas as poltronas devem ser posicionadas de forma a não causar dificuldade de acesso e acomodação aos estudantes, principalmente aqueles com deficiência ou mobilidade reduzida. Não devem existir vãos livres, lateral, em relação ao revestimento interno, e longitudinal, em relação ao anteparo a frente da poltrona posicionada posteriormente à porta de serviço. Caso existam, estes não podem ser superiores a 50 mm, sendo a medida realizada na face frontal do assento, a fim de preservar a integridade física dos estudantes”);</a:t>
            </a:r>
          </a:p>
        </p:txBody>
      </p:sp>
    </p:spTree>
    <p:extLst>
      <p:ext uri="{BB962C8B-B14F-4D97-AF65-F5344CB8AC3E}">
        <p14:creationId xmlns:p14="http://schemas.microsoft.com/office/powerpoint/2010/main" val="83532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B549-CFA4-CF4A-49E0-C125713BDAB0}"/>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CF0B6B4C-FFDC-977D-C401-4768682BBF99}"/>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49887911-D061-4C2A-89DB-ED07456CF502}"/>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Melhoria da compreensão</a:t>
            </a:r>
          </a:p>
        </p:txBody>
      </p:sp>
      <p:sp>
        <p:nvSpPr>
          <p:cNvPr id="4" name="CaixaDeTexto 3">
            <a:extLst>
              <a:ext uri="{FF2B5EF4-FFF2-40B4-BE49-F238E27FC236}">
                <a16:creationId xmlns:a16="http://schemas.microsoft.com/office/drawing/2014/main" id="{8BB147ED-5FB6-2A49-068F-5F56E72D8C57}"/>
              </a:ext>
            </a:extLst>
          </p:cNvPr>
          <p:cNvSpPr txBox="1"/>
          <p:nvPr/>
        </p:nvSpPr>
        <p:spPr>
          <a:xfrm>
            <a:off x="214745" y="961097"/>
            <a:ext cx="8802874" cy="1754326"/>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para facilitar o entendimento dos itens dos CITs, reduzindo as dúvidas - </a:t>
            </a:r>
            <a:r>
              <a:rPr lang="pt-BR" b="1" u="sng" dirty="0">
                <a:solidFill>
                  <a:schemeClr val="accent2"/>
                </a:solidFill>
                <a:latin typeface="Poppins" panose="00000500000000000000" pitchFamily="2" charset="0"/>
                <a:cs typeface="Poppins" panose="00000500000000000000" pitchFamily="2" charset="0"/>
              </a:rPr>
              <a:t>CIT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startAt="4"/>
            </a:pPr>
            <a:r>
              <a:rPr lang="pt-BR" dirty="0">
                <a:solidFill>
                  <a:schemeClr val="accent2"/>
                </a:solidFill>
                <a:latin typeface="Poppins" panose="00000500000000000000" pitchFamily="2" charset="0"/>
                <a:cs typeface="Poppins" panose="00000500000000000000" pitchFamily="2" charset="0"/>
              </a:rPr>
              <a:t>Alterar o item 3.1.3.12.1 (“No salão de estudantes ou próximo do posto do condutor, deve haver uma área reservada para apoio e fixação de no mínimo uma cadeira de rodas fechadas, devidamente fixadas, assegurando que não haja movimentação e ruído proveniente de trepidação durante a movimentação do veículo”). </a:t>
            </a:r>
          </a:p>
        </p:txBody>
      </p:sp>
    </p:spTree>
    <p:extLst>
      <p:ext uri="{BB962C8B-B14F-4D97-AF65-F5344CB8AC3E}">
        <p14:creationId xmlns:p14="http://schemas.microsoft.com/office/powerpoint/2010/main" val="341818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C2079-299A-AFC9-F5D1-20CD5EE2CEF3}"/>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2F936B7C-A62A-E4DD-535C-CBCC8557C75B}"/>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A854B742-ACB8-DA89-0789-3B5C7EFA3B90}"/>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Melhoria da compreensão</a:t>
            </a:r>
          </a:p>
        </p:txBody>
      </p:sp>
      <p:sp>
        <p:nvSpPr>
          <p:cNvPr id="3" name="CaixaDeTexto 2">
            <a:extLst>
              <a:ext uri="{FF2B5EF4-FFF2-40B4-BE49-F238E27FC236}">
                <a16:creationId xmlns:a16="http://schemas.microsoft.com/office/drawing/2014/main" id="{15ED4F44-2316-5CB6-08C1-7403187F4B18}"/>
              </a:ext>
            </a:extLst>
          </p:cNvPr>
          <p:cNvSpPr txBox="1"/>
          <p:nvPr/>
        </p:nvSpPr>
        <p:spPr>
          <a:xfrm>
            <a:off x="214745" y="905676"/>
            <a:ext cx="8721437" cy="3631763"/>
          </a:xfrm>
          <a:prstGeom prst="rect">
            <a:avLst/>
          </a:prstGeom>
          <a:noFill/>
        </p:spPr>
        <p:txBody>
          <a:bodyPr wrap="square">
            <a:spAutoFit/>
          </a:bodyPr>
          <a:lstStyle/>
          <a:p>
            <a:pPr algn="just">
              <a:spcBef>
                <a:spcPts val="600"/>
              </a:spcBef>
            </a:pPr>
            <a:r>
              <a:rPr lang="pt-BR" b="1" dirty="0">
                <a:solidFill>
                  <a:schemeClr val="accent2"/>
                </a:solidFill>
                <a:latin typeface="Poppins" panose="00000500000000000000" pitchFamily="2" charset="0"/>
                <a:cs typeface="Poppins" panose="00000500000000000000" pitchFamily="2" charset="0"/>
              </a:rPr>
              <a:t>Modificações nos itens relativos às especificações técnicas para facilitar o entendimento dos itens dos CITs, reduzindo as dúvidas – </a:t>
            </a:r>
            <a:r>
              <a:rPr lang="pt-BR" b="1" u="sng" dirty="0">
                <a:solidFill>
                  <a:schemeClr val="accent2"/>
                </a:solidFill>
                <a:latin typeface="Poppins" panose="00000500000000000000" pitchFamily="2" charset="0"/>
                <a:cs typeface="Poppins" panose="00000500000000000000" pitchFamily="2" charset="0"/>
              </a:rPr>
              <a:t>CITs ONUREA PA, ORE 1, ORE 2 e ORE 3: </a:t>
            </a:r>
          </a:p>
          <a:p>
            <a:pPr marL="342900" indent="-342900" algn="just">
              <a:spcBef>
                <a:spcPts val="600"/>
              </a:spcBef>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3.1.2.13.10 (“Todos os vidros das janelas que não interferem nas áreas envidraçadas indispensáveis à dirigibilidade do veículo, conforme o Anexo da Resolução Contran n° 960/2022 e suas atualizações, devem ser de 5 mm de espessura e escurecidos originalmente, sem a utilização de películas específicas, na tonalidade verde, sendo esta cor incorporada durante o processo de fabricação do vidro (vidro colorido na massa)”)</a:t>
            </a: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No item 3.1.2.13.10: retirar a tabela 14;</a:t>
            </a:r>
          </a:p>
          <a:p>
            <a:pPr marL="342900" indent="-342900" algn="just">
              <a:spcBef>
                <a:spcPts val="600"/>
              </a:spcBef>
              <a:buFont typeface="+mj-lt"/>
              <a:buAutoNum type="alphaLcParenR"/>
            </a:pPr>
            <a:r>
              <a:rPr lang="pt-BR" dirty="0">
                <a:solidFill>
                  <a:schemeClr val="accent2"/>
                </a:solidFill>
                <a:latin typeface="Poppins" panose="00000500000000000000" pitchFamily="2" charset="0"/>
                <a:cs typeface="Poppins" panose="00000500000000000000" pitchFamily="2" charset="0"/>
              </a:rPr>
              <a:t>Alterar o item 3.1.6.5.3.1 (“As tomadas USB deverão resistir à aplicação invertida do gabarito de teste do dispositivo USB (Figura 27) por pelo menos 10 ciclos de inserção em cada uma das referidas portas de carregamento. Cada ciclo consiste que o gabarito deverá ser inserido completamente na tomada, nas duas direções, alternado a direção a cada inserção. Ao final da aplicação a tomada deve estar funcionando e nenhum componente deve se desprender”). </a:t>
            </a:r>
          </a:p>
        </p:txBody>
      </p:sp>
    </p:spTree>
    <p:extLst>
      <p:ext uri="{BB962C8B-B14F-4D97-AF65-F5344CB8AC3E}">
        <p14:creationId xmlns:p14="http://schemas.microsoft.com/office/powerpoint/2010/main" val="74795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62A08-606B-C8E5-0AAD-D325EA8E9D67}"/>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D3735DBA-7209-D472-7EA9-23FBE1FDA8FA}"/>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C232720E-0137-C3EF-452B-89D1AD2BB647}"/>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Sugestões para discussão</a:t>
            </a:r>
          </a:p>
        </p:txBody>
      </p:sp>
      <p:sp>
        <p:nvSpPr>
          <p:cNvPr id="4" name="CaixaDeTexto 3">
            <a:extLst>
              <a:ext uri="{FF2B5EF4-FFF2-40B4-BE49-F238E27FC236}">
                <a16:creationId xmlns:a16="http://schemas.microsoft.com/office/drawing/2014/main" id="{6B5711BC-7616-1481-EDB1-32CA8AF65C14}"/>
              </a:ext>
            </a:extLst>
          </p:cNvPr>
          <p:cNvSpPr txBox="1"/>
          <p:nvPr/>
        </p:nvSpPr>
        <p:spPr>
          <a:xfrm>
            <a:off x="214745" y="947242"/>
            <a:ext cx="8749146" cy="3970318"/>
          </a:xfrm>
          <a:prstGeom prst="rect">
            <a:avLst/>
          </a:prstGeom>
          <a:noFill/>
        </p:spPr>
        <p:txBody>
          <a:bodyPr wrap="square">
            <a:spAutoFit/>
          </a:bodyPr>
          <a:lstStyle/>
          <a:p>
            <a:pPr algn="just"/>
            <a:r>
              <a:rPr lang="it-IT" b="1" dirty="0">
                <a:solidFill>
                  <a:schemeClr val="accent2"/>
                </a:solidFill>
                <a:latin typeface="Poppins" panose="00000500000000000000" pitchFamily="2" charset="0"/>
                <a:cs typeface="Poppins" panose="00000500000000000000" pitchFamily="2" charset="0"/>
              </a:rPr>
              <a:t>ONUREA PA, ORE1, ORE2 e ORE3</a:t>
            </a:r>
            <a:r>
              <a:rPr lang="pt-BR" b="1" dirty="0">
                <a:solidFill>
                  <a:schemeClr val="accent2"/>
                </a:solidFill>
                <a:latin typeface="Poppins" panose="00000500000000000000" pitchFamily="2" charset="0"/>
                <a:cs typeface="Poppins" panose="00000500000000000000" pitchFamily="2" charset="0"/>
              </a:rPr>
              <a:t>: </a:t>
            </a:r>
          </a:p>
          <a:p>
            <a:pPr algn="just"/>
            <a:endParaRPr lang="pt-BR" b="1" dirty="0">
              <a:solidFill>
                <a:srgbClr val="005EA4"/>
              </a:solidFill>
              <a:latin typeface="Poppins" panose="00000500000000000000" pitchFamily="2" charset="0"/>
              <a:cs typeface="Poppins" panose="00000500000000000000" pitchFamily="2" charset="0"/>
            </a:endParaRPr>
          </a:p>
          <a:p>
            <a:pPr marL="342900" indent="-342900" algn="just">
              <a:buAutoNum type="alphaLcParenR"/>
            </a:pPr>
            <a:r>
              <a:rPr lang="it-IT" dirty="0">
                <a:solidFill>
                  <a:schemeClr val="accent2"/>
                </a:solidFill>
                <a:latin typeface="Poppins" panose="00000500000000000000" pitchFamily="2" charset="0"/>
                <a:cs typeface="Poppins" panose="00000500000000000000" pitchFamily="2" charset="0"/>
              </a:rPr>
              <a:t>Item 3.1.2.9.2.1 (</a:t>
            </a:r>
            <a:r>
              <a:rPr lang="pt-BR" dirty="0">
                <a:solidFill>
                  <a:schemeClr val="accent2"/>
                </a:solidFill>
                <a:latin typeface="Poppins" panose="00000500000000000000" pitchFamily="2" charset="0"/>
                <a:cs typeface="Poppins" panose="00000500000000000000" pitchFamily="2" charset="0"/>
              </a:rPr>
              <a:t>Os SIA devem ser protegidos com verniz, exceto o aplicado no para-brisa, com espessura de camada adequada para a manutenção de suas integridades);</a:t>
            </a:r>
            <a:endParaRPr lang="it-IT" dirty="0">
              <a:solidFill>
                <a:schemeClr val="accent2"/>
              </a:solidFill>
              <a:latin typeface="Poppins" panose="00000500000000000000" pitchFamily="2" charset="0"/>
              <a:cs typeface="Poppins" panose="00000500000000000000" pitchFamily="2" charset="0"/>
            </a:endParaRPr>
          </a:p>
          <a:p>
            <a:pPr marL="342900" indent="-342900" algn="just">
              <a:buAutoNum type="alphaLcParenR"/>
            </a:pPr>
            <a:r>
              <a:rPr lang="it-IT" dirty="0">
                <a:solidFill>
                  <a:schemeClr val="accent2"/>
                </a:solidFill>
                <a:latin typeface="Poppins" panose="00000500000000000000" pitchFamily="2" charset="0"/>
                <a:cs typeface="Poppins" panose="00000500000000000000" pitchFamily="2" charset="0"/>
              </a:rPr>
              <a:t>Item 3.1.2.9.9 (</a:t>
            </a:r>
            <a:r>
              <a:rPr lang="pt-BR" dirty="0">
                <a:solidFill>
                  <a:schemeClr val="accent2"/>
                </a:solidFill>
                <a:latin typeface="Poppins" panose="00000500000000000000" pitchFamily="2" charset="0"/>
                <a:cs typeface="Poppins" panose="00000500000000000000" pitchFamily="2" charset="0"/>
              </a:rPr>
              <a:t>Nas laterais direita e esquerda do veículo, no centro da altura da faixa de identificação definida no Item 3.1.2.9.6, devem ser pintadas ou adesivadas, devendo ser protegidas com verniz, as imagens do Encarte B.F deste CIT);</a:t>
            </a:r>
            <a:endParaRPr lang="it-IT" dirty="0">
              <a:solidFill>
                <a:schemeClr val="accent2"/>
              </a:solidFill>
              <a:latin typeface="Poppins" panose="00000500000000000000" pitchFamily="2" charset="0"/>
              <a:cs typeface="Poppins" panose="00000500000000000000" pitchFamily="2" charset="0"/>
            </a:endParaRPr>
          </a:p>
          <a:p>
            <a:pPr marL="342900" indent="-342900" algn="just">
              <a:buAutoNum type="alphaLcParenR"/>
            </a:pPr>
            <a:r>
              <a:rPr lang="it-IT" dirty="0">
                <a:solidFill>
                  <a:schemeClr val="accent2"/>
                </a:solidFill>
                <a:latin typeface="Poppins" panose="00000500000000000000" pitchFamily="2" charset="0"/>
                <a:cs typeface="Poppins" panose="00000500000000000000" pitchFamily="2" charset="0"/>
              </a:rPr>
              <a:t>Item 3.1.2.9.11 (</a:t>
            </a:r>
            <a:r>
              <a:rPr lang="pt-BR" dirty="0">
                <a:solidFill>
                  <a:schemeClr val="accent2"/>
                </a:solidFill>
                <a:latin typeface="Poppins" panose="00000500000000000000" pitchFamily="2" charset="0"/>
                <a:cs typeface="Poppins" panose="00000500000000000000" pitchFamily="2" charset="0"/>
              </a:rPr>
              <a:t>Na máscara traseira do veículo, devem ser pintadas ou adesivadas, as imagens do Encarte B.F deste CIT, devendo ser protegidas com verniz);</a:t>
            </a:r>
            <a:endParaRPr lang="it-IT" dirty="0">
              <a:solidFill>
                <a:schemeClr val="accent2"/>
              </a:solidFill>
              <a:latin typeface="Poppins" panose="00000500000000000000" pitchFamily="2" charset="0"/>
              <a:cs typeface="Poppins" panose="00000500000000000000" pitchFamily="2" charset="0"/>
            </a:endParaRPr>
          </a:p>
          <a:p>
            <a:pPr marL="342900" indent="-342900" algn="just">
              <a:buAutoNum type="alphaLcParenR"/>
            </a:pPr>
            <a:r>
              <a:rPr lang="it-IT" dirty="0">
                <a:solidFill>
                  <a:schemeClr val="accent2"/>
                </a:solidFill>
                <a:latin typeface="Poppins" panose="00000500000000000000" pitchFamily="2" charset="0"/>
                <a:cs typeface="Poppins" panose="00000500000000000000" pitchFamily="2" charset="0"/>
              </a:rPr>
              <a:t>Item 3.1.2.9.12 (</a:t>
            </a:r>
            <a:r>
              <a:rPr lang="pt-BR" dirty="0">
                <a:solidFill>
                  <a:schemeClr val="accent2"/>
                </a:solidFill>
                <a:latin typeface="Poppins" panose="00000500000000000000" pitchFamily="2" charset="0"/>
                <a:cs typeface="Poppins" panose="00000500000000000000" pitchFamily="2" charset="0"/>
              </a:rPr>
              <a:t>Na máscara traseira do veículo deve ser afixado um adesivo refletivo na cor preta, protegido por verniz, contendo a expressão “Disque Denúncia: 0800 616161”, na tipologia Arial, devendo ser protegido com verniz - Encarte B.I deste CIT);</a:t>
            </a:r>
            <a:endParaRPr lang="it-IT" dirty="0">
              <a:solidFill>
                <a:schemeClr val="accent2"/>
              </a:solidFill>
              <a:latin typeface="Poppins" panose="00000500000000000000" pitchFamily="2" charset="0"/>
              <a:cs typeface="Poppins" panose="00000500000000000000" pitchFamily="2" charset="0"/>
            </a:endParaRPr>
          </a:p>
          <a:p>
            <a:pPr marL="342900" indent="-342900" algn="just">
              <a:buAutoNum type="alphaLcParenR"/>
            </a:pPr>
            <a:endParaRPr lang="it-IT" dirty="0">
              <a:latin typeface="Poppins" panose="00000500000000000000" pitchFamily="2" charset="0"/>
              <a:cs typeface="Poppins" panose="00000500000000000000" pitchFamily="2" charset="0"/>
            </a:endParaRPr>
          </a:p>
          <a:p>
            <a:pPr algn="just"/>
            <a:r>
              <a:rPr lang="it-IT" b="1" dirty="0">
                <a:solidFill>
                  <a:schemeClr val="accent2"/>
                </a:solidFill>
                <a:latin typeface="Poppins" panose="00000500000000000000" pitchFamily="2" charset="0"/>
                <a:cs typeface="Poppins" panose="00000500000000000000" pitchFamily="2" charset="0"/>
              </a:rPr>
              <a:t>ORE1, ORE2 e ORE3</a:t>
            </a:r>
          </a:p>
          <a:p>
            <a:pPr algn="just"/>
            <a:r>
              <a:rPr lang="it-IT" dirty="0">
                <a:solidFill>
                  <a:schemeClr val="accent2"/>
                </a:solidFill>
                <a:latin typeface="Poppins" panose="00000500000000000000" pitchFamily="2" charset="0"/>
                <a:cs typeface="Poppins" panose="00000500000000000000" pitchFamily="2" charset="0"/>
              </a:rPr>
              <a:t>Alterar o item 3.1.1.5.4 – alterar de 24v para 12v o sistema elétrico do ORE1. </a:t>
            </a:r>
          </a:p>
          <a:p>
            <a:pPr algn="just"/>
            <a:r>
              <a:rPr lang="it-IT" dirty="0">
                <a:latin typeface="Poppins" panose="00000500000000000000" pitchFamily="2" charset="0"/>
                <a:cs typeface="Poppins" panose="00000500000000000000" pitchFamily="2" charset="0"/>
              </a:rPr>
              <a:t> </a:t>
            </a:r>
          </a:p>
          <a:p>
            <a:pPr algn="just"/>
            <a:r>
              <a:rPr lang="it-IT" b="1" dirty="0">
                <a:solidFill>
                  <a:schemeClr val="accent2"/>
                </a:solidFill>
                <a:latin typeface="Poppins" panose="00000500000000000000" pitchFamily="2" charset="0"/>
                <a:cs typeface="Poppins" panose="00000500000000000000" pitchFamily="2" charset="0"/>
              </a:rPr>
              <a:t>Todos os CIT </a:t>
            </a:r>
          </a:p>
          <a:p>
            <a:pPr algn="just"/>
            <a:r>
              <a:rPr lang="it-IT" dirty="0">
                <a:solidFill>
                  <a:schemeClr val="accent2"/>
                </a:solidFill>
                <a:latin typeface="Poppins" panose="00000500000000000000" pitchFamily="2" charset="0"/>
                <a:cs typeface="Poppins" panose="00000500000000000000" pitchFamily="2" charset="0"/>
              </a:rPr>
              <a:t>Encarte B.C - Planilha de Quilometragem Admitida na Entrega. </a:t>
            </a:r>
            <a:endParaRPr lang="pt-BR"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6336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802A-F5AE-63EA-4A96-6F907D56E605}"/>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3F44626D-5853-1B2A-1B76-92687270281F}"/>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9FB3AECB-05EF-E3B9-41FE-8259BBD580AF}"/>
              </a:ext>
            </a:extLst>
          </p:cNvPr>
          <p:cNvSpPr txBox="1"/>
          <p:nvPr/>
        </p:nvSpPr>
        <p:spPr>
          <a:xfrm>
            <a:off x="126381" y="378416"/>
            <a:ext cx="6163583"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1ª Etapa</a:t>
            </a:r>
          </a:p>
        </p:txBody>
      </p:sp>
      <p:sp>
        <p:nvSpPr>
          <p:cNvPr id="4" name="CaixaDeTexto 3">
            <a:extLst>
              <a:ext uri="{FF2B5EF4-FFF2-40B4-BE49-F238E27FC236}">
                <a16:creationId xmlns:a16="http://schemas.microsoft.com/office/drawing/2014/main" id="{3B2B2C07-49D1-FFFA-A47B-ABF1D485E348}"/>
              </a:ext>
            </a:extLst>
          </p:cNvPr>
          <p:cNvSpPr txBox="1"/>
          <p:nvPr/>
        </p:nvSpPr>
        <p:spPr>
          <a:xfrm>
            <a:off x="214745" y="947242"/>
            <a:ext cx="8749146" cy="2677656"/>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algn="just"/>
            <a:r>
              <a:rPr lang="pt-BR" b="1" cap="all" dirty="0">
                <a:solidFill>
                  <a:schemeClr val="accent2"/>
                </a:solidFill>
                <a:latin typeface="Poppins" panose="00000500000000000000" pitchFamily="2" charset="0"/>
                <a:cs typeface="Poppins" panose="00000500000000000000" pitchFamily="2" charset="0"/>
              </a:rPr>
              <a:t>Análise Documental</a:t>
            </a:r>
          </a:p>
          <a:p>
            <a:pPr algn="just"/>
            <a:endParaRPr lang="pt-BR" b="1" cap="all"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Fase 1 (Análise Documental): </a:t>
            </a:r>
            <a:r>
              <a:rPr lang="pt-BR" u="sng" dirty="0">
                <a:solidFill>
                  <a:schemeClr val="accent2"/>
                </a:solidFill>
                <a:latin typeface="Poppins" panose="00000500000000000000" pitchFamily="2" charset="0"/>
                <a:cs typeface="Poppins" panose="00000500000000000000" pitchFamily="2" charset="0"/>
              </a:rPr>
              <a:t>Até 15 (quinze) dias</a:t>
            </a:r>
            <a:r>
              <a:rPr lang="pt-BR" dirty="0">
                <a:solidFill>
                  <a:schemeClr val="accent2"/>
                </a:solidFill>
                <a:latin typeface="Poppins" panose="00000500000000000000" pitchFamily="2" charset="0"/>
                <a:cs typeface="Poppins" panose="00000500000000000000" pitchFamily="2" charset="0"/>
              </a:rPr>
              <a:t>, contados da solicitação do pregoeiro</a:t>
            </a:r>
            <a:r>
              <a:rPr lang="pt-BR" b="1" dirty="0">
                <a:solidFill>
                  <a:schemeClr val="accent2"/>
                </a:solidFill>
                <a:latin typeface="Poppins" panose="00000500000000000000" pitchFamily="2" charset="0"/>
                <a:cs typeface="Poppins" panose="00000500000000000000" pitchFamily="2" charset="0"/>
              </a:rPr>
              <a:t>;</a:t>
            </a:r>
          </a:p>
          <a:p>
            <a:pPr marL="342900" indent="-342900" algn="just">
              <a:buFont typeface="+mj-lt"/>
              <a:buAutoNum type="alphaLcParenR"/>
            </a:pPr>
            <a:endParaRPr lang="pt-BR" b="1"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a:p>
            <a:pPr algn="just"/>
            <a:r>
              <a:rPr lang="pt-BR" b="1" dirty="0">
                <a:solidFill>
                  <a:schemeClr val="accent2"/>
                </a:solidFill>
                <a:latin typeface="Poppins" panose="00000500000000000000" pitchFamily="2" charset="0"/>
                <a:cs typeface="Poppins" panose="00000500000000000000" pitchFamily="2" charset="0"/>
              </a:rPr>
              <a:t>INSPEÇÃO DO PROTÓTIPO</a:t>
            </a:r>
          </a:p>
          <a:p>
            <a:pPr marL="342900" indent="-342900" algn="just">
              <a:buFont typeface="+mj-lt"/>
              <a:buAutoNum type="alphaLcParenR"/>
            </a:pPr>
            <a:endParaRPr lang="pt-BR" b="1"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Fase 2 (Inspeção do Protótipo): </a:t>
            </a:r>
            <a:r>
              <a:rPr lang="pt-BR" u="sng" dirty="0">
                <a:solidFill>
                  <a:schemeClr val="accent2"/>
                </a:solidFill>
                <a:latin typeface="Poppins" panose="00000500000000000000" pitchFamily="2" charset="0"/>
                <a:cs typeface="Poppins" panose="00000500000000000000" pitchFamily="2" charset="0"/>
              </a:rPr>
              <a:t>Até 45 (quarenta e cinco) dias</a:t>
            </a:r>
            <a:r>
              <a:rPr lang="pt-BR" dirty="0">
                <a:solidFill>
                  <a:schemeClr val="accent2"/>
                </a:solidFill>
                <a:latin typeface="Poppins" panose="00000500000000000000" pitchFamily="2" charset="0"/>
                <a:cs typeface="Poppins" panose="00000500000000000000" pitchFamily="2" charset="0"/>
              </a:rPr>
              <a:t>, contados da solicitação do pregoeiro.</a:t>
            </a:r>
          </a:p>
          <a:p>
            <a:pPr marL="342900" indent="-342900" algn="just">
              <a:buFont typeface="+mj-lt"/>
              <a:buAutoNum type="alphaLcParenR"/>
            </a:pPr>
            <a:endParaRPr lang="pt-BR" b="1"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6844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8386-FBA0-D983-0696-482207A234F8}"/>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0961FB44-C99F-A46F-50D7-6CB62895AE18}"/>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4A9C45E1-F706-5EA8-C62D-6AB3EA8AEE4E}"/>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1ª Etapa</a:t>
            </a:r>
          </a:p>
        </p:txBody>
      </p:sp>
      <p:sp>
        <p:nvSpPr>
          <p:cNvPr id="4" name="CaixaDeTexto 3">
            <a:extLst>
              <a:ext uri="{FF2B5EF4-FFF2-40B4-BE49-F238E27FC236}">
                <a16:creationId xmlns:a16="http://schemas.microsoft.com/office/drawing/2014/main" id="{A50DAB47-E736-38A4-81D7-5AE40F24401E}"/>
              </a:ext>
            </a:extLst>
          </p:cNvPr>
          <p:cNvSpPr txBox="1"/>
          <p:nvPr/>
        </p:nvSpPr>
        <p:spPr>
          <a:xfrm>
            <a:off x="214745" y="947242"/>
            <a:ext cx="8749146" cy="4616648"/>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algn="just"/>
            <a:r>
              <a:rPr lang="pt-BR" b="1" cap="all" dirty="0">
                <a:solidFill>
                  <a:schemeClr val="accent2"/>
                </a:solidFill>
                <a:latin typeface="Poppins" panose="00000500000000000000" pitchFamily="2" charset="0"/>
                <a:cs typeface="Poppins" panose="00000500000000000000" pitchFamily="2" charset="0"/>
              </a:rPr>
              <a:t>Protótipo adicional – distintas encarroçadoras x fabricantes de chassis </a:t>
            </a:r>
          </a:p>
          <a:p>
            <a:pPr algn="just"/>
            <a:endParaRPr lang="pt-BR" b="1" cap="all" dirty="0">
              <a:solidFill>
                <a:schemeClr val="accent2"/>
              </a:solidFill>
              <a:latin typeface="Poppins" panose="00000500000000000000" pitchFamily="2" charset="0"/>
              <a:cs typeface="Poppins" panose="00000500000000000000" pitchFamily="2" charset="0"/>
            </a:endParaRPr>
          </a:p>
          <a:p>
            <a:pPr marR="0" lvl="0" algn="just" rtl="0">
              <a:lnSpc>
                <a:spcPct val="100000"/>
              </a:lnSpc>
              <a:spcBef>
                <a:spcPts val="0"/>
              </a:spcBef>
              <a:spcAft>
                <a:spcPts val="0"/>
              </a:spcAft>
              <a:buClr>
                <a:srgbClr val="000000"/>
              </a:buClr>
              <a:buSzPts val="1800"/>
            </a:pPr>
            <a:r>
              <a:rPr lang="pt-BR" dirty="0">
                <a:solidFill>
                  <a:schemeClr val="accent2"/>
                </a:solidFill>
                <a:latin typeface="Poppins" panose="00000500000000000000" pitchFamily="2" charset="0"/>
                <a:cs typeface="Poppins" panose="00000500000000000000" pitchFamily="2" charset="0"/>
              </a:rPr>
              <a:t>A licitante poderá apresentar mais de um protótipo de cada item em caso de configuração de chassis e encarroçadoras distintos, desde que:</a:t>
            </a:r>
            <a:endParaRPr lang="pt-BR" dirty="0">
              <a:solidFill>
                <a:schemeClr val="accent2"/>
              </a:solidFill>
              <a:latin typeface="Poppins" panose="00000500000000000000" pitchFamily="2" charset="0"/>
              <a:cs typeface="Poppins" panose="00000500000000000000" pitchFamily="2" charset="0"/>
              <a:sym typeface="Raleway Medium"/>
            </a:endParaRPr>
          </a:p>
          <a:p>
            <a:pPr marL="342900" marR="0" lvl="0" indent="-342900" algn="just" rtl="0">
              <a:lnSpc>
                <a:spcPct val="100000"/>
              </a:lnSpc>
              <a:spcBef>
                <a:spcPts val="0"/>
              </a:spcBef>
              <a:spcAft>
                <a:spcPts val="0"/>
              </a:spcAft>
              <a:buClr>
                <a:srgbClr val="000000"/>
              </a:buClr>
              <a:buSzPts val="1800"/>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marR="0" lvl="0" indent="-342900" algn="just" rtl="0">
              <a:lnSpc>
                <a:spcPct val="100000"/>
              </a:lnSpc>
              <a:spcBef>
                <a:spcPts val="0"/>
              </a:spcBef>
              <a:spcAft>
                <a:spcPts val="0"/>
              </a:spcAft>
              <a:buClr>
                <a:srgbClr val="000000"/>
              </a:buClr>
              <a:buSzPts val="1800"/>
              <a:buFont typeface="+mj-lt"/>
              <a:buAutoNum type="alphaLcParenR"/>
            </a:pPr>
            <a:r>
              <a:rPr lang="pt-BR" dirty="0">
                <a:solidFill>
                  <a:schemeClr val="accent2"/>
                </a:solidFill>
                <a:latin typeface="Poppins" panose="00000500000000000000" pitchFamily="2" charset="0"/>
                <a:cs typeface="Poppins" panose="00000500000000000000" pitchFamily="2" charset="0"/>
              </a:rPr>
              <a:t>Apresente todo o rol de documentos elencados na Fase 1 - Análise Documental, para todas as configurações de veículos decorrentes das combinações entre encarroçadora(s) x fabricante(s) de chassis. </a:t>
            </a:r>
          </a:p>
          <a:p>
            <a:pPr marR="0" lvl="0" algn="just" rtl="0">
              <a:lnSpc>
                <a:spcPct val="100000"/>
              </a:lnSpc>
              <a:spcBef>
                <a:spcPts val="0"/>
              </a:spcBef>
              <a:spcAft>
                <a:spcPts val="0"/>
              </a:spcAft>
              <a:buClr>
                <a:srgbClr val="000000"/>
              </a:buClr>
              <a:buSzPts val="1800"/>
            </a:pPr>
            <a:endParaRPr lang="pt-BR" dirty="0">
              <a:solidFill>
                <a:schemeClr val="accent2"/>
              </a:solidFill>
              <a:latin typeface="Poppins" panose="00000500000000000000" pitchFamily="2" charset="0"/>
              <a:cs typeface="Poppins" panose="00000500000000000000" pitchFamily="2" charset="0"/>
            </a:endParaRPr>
          </a:p>
          <a:p>
            <a:pPr marL="342900" marR="0" lvl="0" indent="-342900" algn="just" rtl="0">
              <a:lnSpc>
                <a:spcPct val="100000"/>
              </a:lnSpc>
              <a:spcBef>
                <a:spcPts val="0"/>
              </a:spcBef>
              <a:spcAft>
                <a:spcPts val="0"/>
              </a:spcAft>
              <a:buClr>
                <a:srgbClr val="000000"/>
              </a:buClr>
              <a:buSzPts val="1800"/>
              <a:buFont typeface="+mj-lt"/>
              <a:buAutoNum type="alphaLcParenR"/>
            </a:pPr>
            <a:r>
              <a:rPr lang="pt-BR" dirty="0">
                <a:solidFill>
                  <a:schemeClr val="accent2"/>
                </a:solidFill>
                <a:latin typeface="Poppins" panose="00000500000000000000" pitchFamily="2" charset="0"/>
                <a:cs typeface="Poppins" panose="00000500000000000000" pitchFamily="2" charset="0"/>
              </a:rPr>
              <a:t>Todo e qualquer protótipo resultante da combinação de chassis e encarroçadoras distintos seja apresentado para inspeção </a:t>
            </a:r>
            <a:r>
              <a:rPr lang="pt-BR" u="sng" dirty="0">
                <a:solidFill>
                  <a:schemeClr val="accent2"/>
                </a:solidFill>
                <a:latin typeface="Poppins" panose="00000500000000000000" pitchFamily="2" charset="0"/>
                <a:cs typeface="Poppins" panose="00000500000000000000" pitchFamily="2" charset="0"/>
              </a:rPr>
              <a:t>exclusivamente</a:t>
            </a:r>
            <a:r>
              <a:rPr lang="pt-BR" dirty="0">
                <a:solidFill>
                  <a:schemeClr val="accent2"/>
                </a:solidFill>
                <a:latin typeface="Poppins" panose="00000500000000000000" pitchFamily="2" charset="0"/>
                <a:cs typeface="Poppins" panose="00000500000000000000" pitchFamily="2" charset="0"/>
              </a:rPr>
              <a:t> na Fase 2 – Inspeção do Protótipo, </a:t>
            </a:r>
            <a:r>
              <a:rPr lang="pt-BR" u="sng" dirty="0">
                <a:solidFill>
                  <a:schemeClr val="accent2"/>
                </a:solidFill>
                <a:latin typeface="Poppins" panose="00000500000000000000" pitchFamily="2" charset="0"/>
                <a:cs typeface="Poppins" panose="00000500000000000000" pitchFamily="2" charset="0"/>
              </a:rPr>
              <a:t>anterior à homologação do certame.</a:t>
            </a:r>
          </a:p>
          <a:p>
            <a:pPr marL="342900" marR="0" lvl="0" indent="-342900" algn="just" rtl="0">
              <a:lnSpc>
                <a:spcPct val="100000"/>
              </a:lnSpc>
              <a:spcBef>
                <a:spcPts val="0"/>
              </a:spcBef>
              <a:spcAft>
                <a:spcPts val="0"/>
              </a:spcAft>
              <a:buClr>
                <a:srgbClr val="000000"/>
              </a:buClr>
              <a:buSzPts val="1800"/>
              <a:buFont typeface="+mj-lt"/>
              <a:buAutoNum type="alphaLcParenR"/>
            </a:pPr>
            <a:endParaRPr lang="pt-BR" u="sng" dirty="0">
              <a:solidFill>
                <a:schemeClr val="accent2"/>
              </a:solidFill>
              <a:latin typeface="Poppins" panose="00000500000000000000" pitchFamily="2" charset="0"/>
              <a:cs typeface="Poppins" panose="00000500000000000000" pitchFamily="2" charset="0"/>
            </a:endParaRPr>
          </a:p>
          <a:p>
            <a:pPr marL="342900" marR="0" lvl="0" indent="-342900" algn="just" rtl="0">
              <a:lnSpc>
                <a:spcPct val="100000"/>
              </a:lnSpc>
              <a:spcBef>
                <a:spcPts val="0"/>
              </a:spcBef>
              <a:spcAft>
                <a:spcPts val="0"/>
              </a:spcAft>
              <a:buClr>
                <a:srgbClr val="000000"/>
              </a:buClr>
              <a:buSzPts val="1800"/>
              <a:buFont typeface="+mj-lt"/>
              <a:buAutoNum type="alphaLcParenR"/>
            </a:pPr>
            <a:endParaRPr lang="pt-BR" u="sng" dirty="0">
              <a:solidFill>
                <a:schemeClr val="accent2"/>
              </a:solidFill>
              <a:latin typeface="Poppins" panose="00000500000000000000" pitchFamily="2" charset="0"/>
              <a:cs typeface="Poppins" panose="00000500000000000000" pitchFamily="2" charset="0"/>
            </a:endParaRPr>
          </a:p>
          <a:p>
            <a:pPr marR="0" lvl="0" algn="just" rtl="0">
              <a:lnSpc>
                <a:spcPct val="100000"/>
              </a:lnSpc>
              <a:spcBef>
                <a:spcPts val="0"/>
              </a:spcBef>
              <a:spcAft>
                <a:spcPts val="0"/>
              </a:spcAft>
              <a:buClr>
                <a:srgbClr val="000000"/>
              </a:buClr>
              <a:buSzPts val="1800"/>
            </a:pPr>
            <a:r>
              <a:rPr lang="pt-BR" b="1" u="sng" dirty="0">
                <a:solidFill>
                  <a:srgbClr val="FF0000"/>
                </a:solidFill>
                <a:latin typeface="Poppins" panose="00000500000000000000" pitchFamily="2" charset="0"/>
                <a:cs typeface="Poppins" panose="00000500000000000000" pitchFamily="2" charset="0"/>
              </a:rPr>
              <a:t>Atenção:</a:t>
            </a:r>
            <a:r>
              <a:rPr lang="pt-BR" b="1" dirty="0">
                <a:solidFill>
                  <a:srgbClr val="FF0000"/>
                </a:solidFill>
                <a:latin typeface="Poppins" panose="00000500000000000000" pitchFamily="2" charset="0"/>
                <a:cs typeface="Poppins" panose="00000500000000000000" pitchFamily="2" charset="0"/>
              </a:rPr>
              <a:t> </a:t>
            </a:r>
            <a:r>
              <a:rPr lang="pt-BR" dirty="0">
                <a:solidFill>
                  <a:schemeClr val="accent2"/>
                </a:solidFill>
                <a:latin typeface="Poppins" panose="00000500000000000000" pitchFamily="2" charset="0"/>
                <a:cs typeface="Poppins" panose="00000500000000000000" pitchFamily="2" charset="0"/>
              </a:rPr>
              <a:t>Não haverá inspeção de protótipo adicional após a homologação do Certame, ainda que a documentação desse veículo adicional tenha sido aprovada na Fase 1 (análise documental).</a:t>
            </a:r>
          </a:p>
          <a:p>
            <a:pPr marR="0" lvl="0" algn="just" rtl="0">
              <a:lnSpc>
                <a:spcPct val="100000"/>
              </a:lnSpc>
              <a:spcBef>
                <a:spcPts val="0"/>
              </a:spcBef>
              <a:spcAft>
                <a:spcPts val="0"/>
              </a:spcAft>
              <a:buClr>
                <a:srgbClr val="000000"/>
              </a:buClr>
              <a:buSzPts val="1800"/>
            </a:pPr>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866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D7C5-16DB-54E2-03A4-C353E2AAD120}"/>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66364CA1-A4A6-ABF1-AE4B-5EAE2D8F82F4}"/>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0F0EDA13-54EA-EA88-7806-A612C5459E95}"/>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55FAB5FE-3FA4-DEA1-688C-87BF2C3C76A8}"/>
              </a:ext>
            </a:extLst>
          </p:cNvPr>
          <p:cNvSpPr txBox="1"/>
          <p:nvPr/>
        </p:nvSpPr>
        <p:spPr>
          <a:xfrm>
            <a:off x="214745" y="947242"/>
            <a:ext cx="8749146" cy="4401205"/>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marL="285750" indent="-285750" algn="just">
              <a:buFont typeface="Arial" panose="020B0604020202020204" pitchFamily="34" charset="0"/>
              <a:buChar char="•"/>
            </a:pPr>
            <a:r>
              <a:rPr lang="pt-BR" b="1" cap="all" dirty="0">
                <a:solidFill>
                  <a:schemeClr val="accent2"/>
                </a:solidFill>
                <a:latin typeface="Poppins" panose="00000500000000000000" pitchFamily="2" charset="0"/>
                <a:cs typeface="Poppins" panose="00000500000000000000" pitchFamily="2" charset="0"/>
              </a:rPr>
              <a:t>Acreditação do OIA-SV</a:t>
            </a:r>
          </a:p>
          <a:p>
            <a:pPr algn="just"/>
            <a:endParaRPr lang="pt-BR" b="1" cap="all"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Somente OIA-SV </a:t>
            </a:r>
            <a:r>
              <a:rPr lang="pt-BR" b="1" u="sng" dirty="0">
                <a:solidFill>
                  <a:schemeClr val="accent2"/>
                </a:solidFill>
                <a:latin typeface="Poppins" panose="00000500000000000000" pitchFamily="2" charset="0"/>
                <a:cs typeface="Poppins" panose="00000500000000000000" pitchFamily="2" charset="0"/>
              </a:rPr>
              <a:t>acreditados pelo INMETRO </a:t>
            </a:r>
            <a:r>
              <a:rPr lang="pt-BR" dirty="0">
                <a:solidFill>
                  <a:schemeClr val="accent2"/>
                </a:solidFill>
                <a:latin typeface="Poppins" panose="00000500000000000000" pitchFamily="2" charset="0"/>
                <a:cs typeface="Poppins" panose="00000500000000000000" pitchFamily="2" charset="0"/>
              </a:rPr>
              <a:t>no escopo específico do Programa Caminho da Escola poderão executar as inspeções de produção (2ª Etapa).</a:t>
            </a: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Os critérios para acreditação seguirão a legislação do INMETRO, cuja a Portaria será submetida à consulta pública.</a:t>
            </a:r>
          </a:p>
          <a:p>
            <a:pPr algn="just"/>
            <a:endParaRPr lang="pt-BR" dirty="0">
              <a:solidFill>
                <a:schemeClr val="accent2"/>
              </a:solidFill>
              <a:latin typeface="Poppins" panose="00000500000000000000" pitchFamily="2" charset="0"/>
              <a:cs typeface="Poppins" panose="00000500000000000000" pitchFamily="2" charset="0"/>
            </a:endParaRPr>
          </a:p>
          <a:p>
            <a:pPr marL="285750" indent="-285750" algn="just">
              <a:buFont typeface="Arial" panose="020B0604020202020204" pitchFamily="34" charset="0"/>
              <a:buChar char="•"/>
            </a:pPr>
            <a:endParaRPr lang="pt-BR" b="1" cap="all" dirty="0">
              <a:solidFill>
                <a:schemeClr val="accent2"/>
              </a:solidFill>
              <a:latin typeface="Poppins" panose="00000500000000000000" pitchFamily="2" charset="0"/>
              <a:cs typeface="Poppins" panose="00000500000000000000" pitchFamily="2" charset="0"/>
            </a:endParaRPr>
          </a:p>
          <a:p>
            <a:pPr marL="285750" indent="-285750" algn="just">
              <a:buFont typeface="Arial" panose="020B0604020202020204" pitchFamily="34" charset="0"/>
              <a:buChar char="•"/>
            </a:pPr>
            <a:r>
              <a:rPr lang="pt-BR" b="1" cap="all" dirty="0">
                <a:solidFill>
                  <a:schemeClr val="accent2"/>
                </a:solidFill>
                <a:latin typeface="Poppins" panose="00000500000000000000" pitchFamily="2" charset="0"/>
                <a:cs typeface="Poppins" panose="00000500000000000000" pitchFamily="2" charset="0"/>
              </a:rPr>
              <a:t> O que será verificado na Inspeção de Produção</a:t>
            </a:r>
          </a:p>
          <a:p>
            <a:pPr algn="just"/>
            <a:endParaRPr lang="pt-BR" dirty="0">
              <a:solidFill>
                <a:schemeClr val="accent2"/>
              </a:solidFill>
              <a:latin typeface="Poppins" panose="00000500000000000000" pitchFamily="2" charset="0"/>
              <a:cs typeface="Poppins" panose="00000500000000000000" pitchFamily="2" charset="0"/>
            </a:endParaRPr>
          </a:p>
          <a:p>
            <a:pPr algn="just"/>
            <a:r>
              <a:rPr lang="pt-BR" dirty="0">
                <a:solidFill>
                  <a:schemeClr val="accent2"/>
                </a:solidFill>
                <a:latin typeface="Poppins" panose="00000500000000000000" pitchFamily="2" charset="0"/>
                <a:cs typeface="Poppins" panose="00000500000000000000" pitchFamily="2" charset="0"/>
              </a:rPr>
              <a:t>a) Lista de itens a ser analisada será disponibilizada e considerará os </a:t>
            </a:r>
            <a:r>
              <a:rPr lang="pt-BR" dirty="0" err="1">
                <a:solidFill>
                  <a:schemeClr val="accent2"/>
                </a:solidFill>
                <a:latin typeface="Poppins" panose="00000500000000000000" pitchFamily="2" charset="0"/>
                <a:cs typeface="Poppins" panose="00000500000000000000" pitchFamily="2" charset="0"/>
              </a:rPr>
              <a:t>CITs</a:t>
            </a:r>
            <a:r>
              <a:rPr lang="pt-BR" dirty="0">
                <a:solidFill>
                  <a:schemeClr val="accent2"/>
                </a:solidFill>
                <a:latin typeface="Poppins" panose="00000500000000000000" pitchFamily="2" charset="0"/>
                <a:cs typeface="Poppins" panose="00000500000000000000" pitchFamily="2" charset="0"/>
              </a:rPr>
              <a:t> e não conformidades verificadas na Inspeção do Protótipo (1ª etapa do CQ).</a:t>
            </a: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4763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97EEB-762D-004C-00D0-8886FC290FE6}"/>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86A0D8DC-6ECC-F68B-3955-803C87C66EF4}"/>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225A548F-C17C-96D6-B906-55134811E75B}"/>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78F1761F-740C-F7D4-4794-76B8B3092E46}"/>
              </a:ext>
            </a:extLst>
          </p:cNvPr>
          <p:cNvSpPr txBox="1"/>
          <p:nvPr/>
        </p:nvSpPr>
        <p:spPr>
          <a:xfrm>
            <a:off x="214745" y="947242"/>
            <a:ext cx="8749146" cy="3970318"/>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algn="just"/>
            <a:r>
              <a:rPr lang="pt-BR" b="1" cap="all" dirty="0">
                <a:solidFill>
                  <a:schemeClr val="accent2"/>
                </a:solidFill>
                <a:latin typeface="Poppins" panose="00000500000000000000" pitchFamily="2" charset="0"/>
                <a:cs typeface="Poppins" panose="00000500000000000000" pitchFamily="2" charset="0"/>
              </a:rPr>
              <a:t>Parâmetros para a execução da inspeção </a:t>
            </a:r>
          </a:p>
          <a:p>
            <a:pPr algn="just"/>
            <a:endParaRPr lang="pt-BR" b="1" cap="all"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Independentemente do tamanho do lote de veículos produzidos, </a:t>
            </a:r>
            <a:r>
              <a:rPr lang="pt-BR" b="1" dirty="0">
                <a:solidFill>
                  <a:schemeClr val="accent2"/>
                </a:solidFill>
                <a:latin typeface="Poppins" panose="00000500000000000000" pitchFamily="2" charset="0"/>
                <a:cs typeface="Poppins" panose="00000500000000000000" pitchFamily="2" charset="0"/>
              </a:rPr>
              <a:t>20%</a:t>
            </a:r>
            <a:r>
              <a:rPr lang="pt-BR" dirty="0">
                <a:solidFill>
                  <a:schemeClr val="accent2"/>
                </a:solidFill>
                <a:latin typeface="Poppins" panose="00000500000000000000" pitchFamily="2" charset="0"/>
                <a:cs typeface="Poppins" panose="00000500000000000000" pitchFamily="2" charset="0"/>
              </a:rPr>
              <a:t> deverão ser inspecionados, conforme tabela exemplificativa abaixo:</a:t>
            </a: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graphicFrame>
        <p:nvGraphicFramePr>
          <p:cNvPr id="3" name="Tabela 2">
            <a:extLst>
              <a:ext uri="{FF2B5EF4-FFF2-40B4-BE49-F238E27FC236}">
                <a16:creationId xmlns:a16="http://schemas.microsoft.com/office/drawing/2014/main" id="{45492132-0E4D-B861-673A-8B7CABB38DDC}"/>
              </a:ext>
            </a:extLst>
          </p:cNvPr>
          <p:cNvGraphicFramePr>
            <a:graphicFrameLocks noGrp="1"/>
          </p:cNvGraphicFramePr>
          <p:nvPr>
            <p:extLst>
              <p:ext uri="{D42A27DB-BD31-4B8C-83A1-F6EECF244321}">
                <p14:modId xmlns:p14="http://schemas.microsoft.com/office/powerpoint/2010/main" val="2716406788"/>
              </p:ext>
            </p:extLst>
          </p:nvPr>
        </p:nvGraphicFramePr>
        <p:xfrm>
          <a:off x="2826226" y="2289494"/>
          <a:ext cx="3477592" cy="1553020"/>
        </p:xfrm>
        <a:graphic>
          <a:graphicData uri="http://schemas.openxmlformats.org/drawingml/2006/table">
            <a:tbl>
              <a:tblPr firstRow="1" firstCol="1" bandRow="1">
                <a:tableStyleId>{9DCAF9ED-07DC-4A11-8D7F-57B35C25682E}</a:tableStyleId>
              </a:tblPr>
              <a:tblGrid>
                <a:gridCol w="1762131">
                  <a:extLst>
                    <a:ext uri="{9D8B030D-6E8A-4147-A177-3AD203B41FA5}">
                      <a16:colId xmlns:a16="http://schemas.microsoft.com/office/drawing/2014/main" val="624411785"/>
                    </a:ext>
                  </a:extLst>
                </a:gridCol>
                <a:gridCol w="1715461">
                  <a:extLst>
                    <a:ext uri="{9D8B030D-6E8A-4147-A177-3AD203B41FA5}">
                      <a16:colId xmlns:a16="http://schemas.microsoft.com/office/drawing/2014/main" val="514773018"/>
                    </a:ext>
                  </a:extLst>
                </a:gridCol>
              </a:tblGrid>
              <a:tr h="0">
                <a:tc>
                  <a:txBody>
                    <a:bodyPr/>
                    <a:lstStyle/>
                    <a:p>
                      <a:pPr algn="ctr">
                        <a:lnSpc>
                          <a:spcPct val="107000"/>
                        </a:lnSpc>
                        <a:spcAft>
                          <a:spcPts val="800"/>
                        </a:spcAft>
                        <a:buNone/>
                      </a:pPr>
                      <a:r>
                        <a:rPr lang="pt-BR" sz="1100" kern="100" dirty="0">
                          <a:solidFill>
                            <a:schemeClr val="bg1"/>
                          </a:solidFill>
                          <a:effectLst/>
                        </a:rPr>
                        <a:t>Lote produtivo</a:t>
                      </a:r>
                      <a:endParaRPr lang="pt-BR"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a:lnSpc>
                          <a:spcPct val="107000"/>
                        </a:lnSpc>
                        <a:spcAft>
                          <a:spcPts val="800"/>
                        </a:spcAft>
                        <a:buNone/>
                      </a:pPr>
                      <a:r>
                        <a:rPr lang="pt-BR" sz="1100" kern="100" dirty="0">
                          <a:solidFill>
                            <a:schemeClr val="bg1"/>
                          </a:solidFill>
                          <a:effectLst/>
                        </a:rPr>
                        <a:t>Amostra selecionada para inspeção</a:t>
                      </a:r>
                      <a:endParaRPr lang="pt-BR"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850032787"/>
                  </a:ext>
                </a:extLst>
              </a:tr>
              <a:tr h="0">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500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100</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28100444"/>
                  </a:ext>
                </a:extLst>
              </a:tr>
              <a:tr h="50151">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200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40</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98300853"/>
                  </a:ext>
                </a:extLst>
              </a:tr>
              <a:tr h="0">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150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30</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87471458"/>
                  </a:ext>
                </a:extLst>
              </a:tr>
              <a:tr h="0">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100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20</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0861701"/>
                  </a:ext>
                </a:extLst>
              </a:tr>
              <a:tr h="26876">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50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10</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29588425"/>
                  </a:ext>
                </a:extLst>
              </a:tr>
              <a:tr h="0">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40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7000"/>
                        </a:lnSpc>
                        <a:spcAft>
                          <a:spcPts val="800"/>
                        </a:spcAft>
                        <a:buNone/>
                      </a:pPr>
                      <a:r>
                        <a:rPr lang="pt-BR" sz="1100" kern="100" dirty="0">
                          <a:solidFill>
                            <a:schemeClr val="accent2"/>
                          </a:solidFill>
                          <a:effectLst/>
                        </a:rPr>
                        <a:t>8</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52513821"/>
                  </a:ext>
                </a:extLst>
              </a:tr>
              <a:tr h="0">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10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a:lnSpc>
                          <a:spcPct val="107000"/>
                        </a:lnSpc>
                        <a:spcAft>
                          <a:spcPts val="800"/>
                        </a:spcAft>
                        <a:buNone/>
                      </a:pPr>
                      <a:r>
                        <a:rPr lang="pt-BR" sz="1100" kern="100" dirty="0">
                          <a:solidFill>
                            <a:schemeClr val="accent2"/>
                          </a:solidFill>
                          <a:effectLst/>
                        </a:rPr>
                        <a:t>2</a:t>
                      </a:r>
                      <a:endParaRPr lang="pt-BR" sz="11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905561692"/>
                  </a:ext>
                </a:extLst>
              </a:tr>
            </a:tbl>
          </a:graphicData>
        </a:graphic>
      </p:graphicFrame>
    </p:spTree>
    <p:extLst>
      <p:ext uri="{BB962C8B-B14F-4D97-AF65-F5344CB8AC3E}">
        <p14:creationId xmlns:p14="http://schemas.microsoft.com/office/powerpoint/2010/main" val="20055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01383-7040-E93D-428D-A6A444F2E333}"/>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5DC10311-668F-691B-56DA-45B3B2C30E3E}"/>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0CA87175-6E34-4C55-63D0-D427833880FD}"/>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6E75F787-EEE8-BDAC-8CAA-69BA4D408BD6}"/>
              </a:ext>
            </a:extLst>
          </p:cNvPr>
          <p:cNvSpPr txBox="1"/>
          <p:nvPr/>
        </p:nvSpPr>
        <p:spPr>
          <a:xfrm>
            <a:off x="214745" y="947242"/>
            <a:ext cx="8749146" cy="3754874"/>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algn="just"/>
            <a:r>
              <a:rPr lang="pt-BR" b="1" cap="all" dirty="0">
                <a:solidFill>
                  <a:schemeClr val="accent2"/>
                </a:solidFill>
                <a:latin typeface="Poppins" panose="00000500000000000000" pitchFamily="2" charset="0"/>
                <a:cs typeface="Poppins" panose="00000500000000000000" pitchFamily="2" charset="0"/>
              </a:rPr>
              <a:t>Parâmetros para a execução da inspeção </a:t>
            </a: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As não conformidades identificadas devem ser corrigidas imediatamente, quando não resultarem em recusa integral do lote.</a:t>
            </a: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u="sng" dirty="0">
                <a:solidFill>
                  <a:schemeClr val="accent2"/>
                </a:solidFill>
                <a:latin typeface="Poppins" panose="00000500000000000000" pitchFamily="2" charset="0"/>
                <a:cs typeface="Poppins" panose="00000500000000000000" pitchFamily="2" charset="0"/>
              </a:rPr>
              <a:t>Observação.:</a:t>
            </a:r>
            <a:r>
              <a:rPr lang="pt-BR" dirty="0">
                <a:solidFill>
                  <a:schemeClr val="accent2"/>
                </a:solidFill>
                <a:latin typeface="Poppins" panose="00000500000000000000" pitchFamily="2" charset="0"/>
                <a:cs typeface="Poppins" panose="00000500000000000000" pitchFamily="2" charset="0"/>
              </a:rPr>
              <a:t> Quando for houver nova inspeção do mesmo lote, uma nova amostra deverá ser escolhida aleatoriamente.</a:t>
            </a: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r>
              <a:rPr lang="pt-BR" dirty="0">
                <a:solidFill>
                  <a:schemeClr val="accent2"/>
                </a:solidFill>
                <a:latin typeface="Poppins" panose="00000500000000000000" pitchFamily="2" charset="0"/>
                <a:cs typeface="Poppins" panose="00000500000000000000" pitchFamily="2" charset="0"/>
              </a:rPr>
              <a:t>No cálculo dos percentuais (amostra analisada ou tolerância), as frações deverão ser arredondadas “para cima”.</a:t>
            </a: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8863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6F86-BF1F-0292-F903-79B0082A98D6}"/>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1E9B907C-2DCE-6E7F-CA4A-3911AF7C4E21}"/>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34EE5FE7-2AF6-5822-1D2B-851C2F5E1CC0}"/>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4E3F809E-B651-1569-DC28-F7395592D2D6}"/>
              </a:ext>
            </a:extLst>
          </p:cNvPr>
          <p:cNvSpPr txBox="1"/>
          <p:nvPr/>
        </p:nvSpPr>
        <p:spPr>
          <a:xfrm>
            <a:off x="126381" y="947242"/>
            <a:ext cx="8837510" cy="2677656"/>
          </a:xfrm>
          <a:prstGeom prst="rect">
            <a:avLst/>
          </a:prstGeom>
          <a:noFill/>
        </p:spPr>
        <p:txBody>
          <a:bodyPr wrap="square">
            <a:spAutoFit/>
          </a:bodyPr>
          <a:lstStyle/>
          <a:p>
            <a:pPr algn="just"/>
            <a:endParaRPr lang="it-IT" b="1" dirty="0">
              <a:solidFill>
                <a:schemeClr val="accent2"/>
              </a:solidFill>
              <a:latin typeface="Poppins" panose="00000500000000000000" pitchFamily="2" charset="0"/>
              <a:cs typeface="Poppins" panose="00000500000000000000" pitchFamily="2" charset="0"/>
            </a:endParaRPr>
          </a:p>
          <a:p>
            <a:pPr algn="just"/>
            <a:r>
              <a:rPr lang="pt-BR" b="1" cap="all" dirty="0">
                <a:solidFill>
                  <a:schemeClr val="accent2"/>
                </a:solidFill>
                <a:latin typeface="Poppins" panose="00000500000000000000" pitchFamily="2" charset="0"/>
                <a:cs typeface="Poppins" panose="00000500000000000000" pitchFamily="2" charset="0"/>
              </a:rPr>
              <a:t>Parâmetros para a execução da inspeção </a:t>
            </a:r>
          </a:p>
          <a:p>
            <a:pPr algn="just"/>
            <a:endParaRPr lang="pt-BR" b="1" cap="all"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rabicParenR"/>
            </a:pPr>
            <a:r>
              <a:rPr lang="pt-BR" b="1" dirty="0">
                <a:solidFill>
                  <a:schemeClr val="accent2"/>
                </a:solidFill>
                <a:latin typeface="Poppins" panose="00000500000000000000" pitchFamily="2" charset="0"/>
                <a:cs typeface="Poppins" panose="00000500000000000000" pitchFamily="2" charset="0"/>
              </a:rPr>
              <a:t>Itens gerais:</a:t>
            </a:r>
          </a:p>
          <a:p>
            <a:pPr algn="just"/>
            <a:endParaRPr lang="pt-BR" dirty="0">
              <a:solidFill>
                <a:schemeClr val="accent2"/>
              </a:solidFill>
              <a:latin typeface="Poppins" panose="00000500000000000000" pitchFamily="2" charset="0"/>
              <a:cs typeface="Poppins" panose="00000500000000000000" pitchFamily="2" charset="0"/>
            </a:endParaRPr>
          </a:p>
          <a:p>
            <a:pPr marL="285750" indent="-285750" algn="just">
              <a:buFontTx/>
              <a:buChar char="-"/>
            </a:pPr>
            <a:r>
              <a:rPr lang="pt-BR" dirty="0">
                <a:solidFill>
                  <a:schemeClr val="accent2"/>
                </a:solidFill>
                <a:latin typeface="Poppins" panose="00000500000000000000" pitchFamily="2" charset="0"/>
                <a:cs typeface="Poppins" panose="00000500000000000000" pitchFamily="2" charset="0"/>
              </a:rPr>
              <a:t>Se forem encontrados 41% ou mais de veículos com não conformidades, o lote deverá ser recusado, com notificação ao fornecedor para que faça checagem em todo o lote e agende nova inspeção. </a:t>
            </a: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graphicFrame>
        <p:nvGraphicFramePr>
          <p:cNvPr id="7" name="Tabela 6">
            <a:extLst>
              <a:ext uri="{FF2B5EF4-FFF2-40B4-BE49-F238E27FC236}">
                <a16:creationId xmlns:a16="http://schemas.microsoft.com/office/drawing/2014/main" id="{D913DF4F-D55E-01C5-9A38-106E7512CBDC}"/>
              </a:ext>
            </a:extLst>
          </p:cNvPr>
          <p:cNvGraphicFramePr>
            <a:graphicFrameLocks noGrp="1"/>
          </p:cNvGraphicFramePr>
          <p:nvPr>
            <p:extLst>
              <p:ext uri="{D42A27DB-BD31-4B8C-83A1-F6EECF244321}">
                <p14:modId xmlns:p14="http://schemas.microsoft.com/office/powerpoint/2010/main" val="772926094"/>
              </p:ext>
            </p:extLst>
          </p:nvPr>
        </p:nvGraphicFramePr>
        <p:xfrm>
          <a:off x="2483005" y="2772937"/>
          <a:ext cx="4176413" cy="1315843"/>
        </p:xfrm>
        <a:graphic>
          <a:graphicData uri="http://schemas.openxmlformats.org/drawingml/2006/table">
            <a:tbl>
              <a:tblPr firstRow="1" firstCol="1" bandRow="1">
                <a:tableStyleId>{72833802-FEF1-4C79-8D5D-14CF1EAF98D9}</a:tableStyleId>
              </a:tblPr>
              <a:tblGrid>
                <a:gridCol w="2087566">
                  <a:extLst>
                    <a:ext uri="{9D8B030D-6E8A-4147-A177-3AD203B41FA5}">
                      <a16:colId xmlns:a16="http://schemas.microsoft.com/office/drawing/2014/main" val="1340269262"/>
                    </a:ext>
                  </a:extLst>
                </a:gridCol>
                <a:gridCol w="2088847">
                  <a:extLst>
                    <a:ext uri="{9D8B030D-6E8A-4147-A177-3AD203B41FA5}">
                      <a16:colId xmlns:a16="http://schemas.microsoft.com/office/drawing/2014/main" val="1031638392"/>
                    </a:ext>
                  </a:extLst>
                </a:gridCol>
              </a:tblGrid>
              <a:tr h="561942">
                <a:tc>
                  <a:txBody>
                    <a:bodyPr/>
                    <a:lstStyle/>
                    <a:p>
                      <a:pPr marR="0" algn="ctr" rtl="0">
                        <a:lnSpc>
                          <a:spcPct val="107000"/>
                        </a:lnSpc>
                        <a:spcBef>
                          <a:spcPts val="0"/>
                        </a:spcBef>
                        <a:spcAft>
                          <a:spcPts val="800"/>
                        </a:spcAft>
                        <a:buClr>
                          <a:srgbClr val="000000"/>
                        </a:buClr>
                        <a:buFont typeface="Arial"/>
                        <a:buNone/>
                      </a:pPr>
                      <a:r>
                        <a:rPr lang="pt-BR" sz="1100" b="1" u="none" strike="noStrike" kern="100" cap="none" dirty="0">
                          <a:solidFill>
                            <a:schemeClr val="bg1"/>
                          </a:solidFill>
                          <a:effectLst/>
                          <a:sym typeface="Arial"/>
                        </a:rPr>
                        <a:t>Itens gerais</a:t>
                      </a:r>
                      <a:endParaRPr lang="pt-BR" sz="1100" b="1" i="0" u="none" strike="noStrike" kern="100" cap="none" dirty="0">
                        <a:solidFill>
                          <a:schemeClr val="bg1"/>
                        </a:solidFill>
                        <a:effectLst/>
                        <a:latin typeface="+mn-lt"/>
                        <a:ea typeface="+mn-ea"/>
                        <a:cs typeface="+mn-cs"/>
                        <a:sym typeface="Arial"/>
                      </a:endParaRPr>
                    </a:p>
                  </a:txBody>
                  <a:tcPr marL="68580" marR="68580" marT="0" marB="0" anchor="ctr"/>
                </a:tc>
                <a:tc>
                  <a:txBody>
                    <a:bodyPr/>
                    <a:lstStyle/>
                    <a:p>
                      <a:pPr marR="0" algn="ctr" rtl="0">
                        <a:lnSpc>
                          <a:spcPct val="107000"/>
                        </a:lnSpc>
                        <a:spcBef>
                          <a:spcPts val="0"/>
                        </a:spcBef>
                        <a:spcAft>
                          <a:spcPts val="800"/>
                        </a:spcAft>
                        <a:buClr>
                          <a:srgbClr val="000000"/>
                        </a:buClr>
                        <a:buFont typeface="Arial"/>
                        <a:buNone/>
                      </a:pPr>
                      <a:r>
                        <a:rPr lang="pt-BR" sz="1100" b="1" u="none" strike="noStrike" kern="100" cap="none" dirty="0">
                          <a:solidFill>
                            <a:schemeClr val="bg1"/>
                          </a:solidFill>
                          <a:effectLst/>
                          <a:sym typeface="Arial"/>
                        </a:rPr>
                        <a:t>Percentual máximo de veículos da amostra com não conformidades </a:t>
                      </a:r>
                      <a:endParaRPr lang="pt-BR" sz="1100" b="1" i="0" u="none" strike="noStrike" kern="100" cap="none" dirty="0">
                        <a:solidFill>
                          <a:schemeClr val="bg1"/>
                        </a:solidFill>
                        <a:effectLst/>
                        <a:latin typeface="+mn-lt"/>
                        <a:ea typeface="+mn-ea"/>
                        <a:cs typeface="+mn-cs"/>
                        <a:sym typeface="Arial"/>
                      </a:endParaRPr>
                    </a:p>
                  </a:txBody>
                  <a:tcPr marL="68580" marR="68580" marT="0" marB="0" anchor="ctr"/>
                </a:tc>
                <a:extLst>
                  <a:ext uri="{0D108BD9-81ED-4DB2-BD59-A6C34878D82A}">
                    <a16:rowId xmlns:a16="http://schemas.microsoft.com/office/drawing/2014/main" val="1684661685"/>
                  </a:ext>
                </a:extLst>
              </a:tr>
              <a:tr h="75390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Todos os itens, exceto os que envolvam estanqueidade e itens de segurança (</a:t>
                      </a:r>
                      <a:r>
                        <a:rPr lang="pt-BR" sz="1100" b="0" i="0" u="none" strike="noStrike" kern="100" cap="none" dirty="0" err="1">
                          <a:solidFill>
                            <a:schemeClr val="accent2"/>
                          </a:solidFill>
                          <a:effectLst/>
                          <a:latin typeface="+mn-lt"/>
                          <a:ea typeface="+mn-ea"/>
                          <a:cs typeface="+mn-cs"/>
                          <a:sym typeface="Arial"/>
                        </a:rPr>
                        <a:t>Ex</a:t>
                      </a:r>
                      <a:r>
                        <a:rPr lang="pt-BR" sz="1100" b="0" i="0" u="none" strike="noStrike" kern="100" cap="none" dirty="0">
                          <a:solidFill>
                            <a:schemeClr val="accent2"/>
                          </a:solidFill>
                          <a:effectLst/>
                          <a:latin typeface="+mn-lt"/>
                          <a:ea typeface="+mn-ea"/>
                          <a:cs typeface="+mn-cs"/>
                          <a:sym typeface="Arial"/>
                        </a:rPr>
                        <a:t>: pintura, adesivos, pneus etc.).</a:t>
                      </a:r>
                    </a:p>
                  </a:txBody>
                  <a:tcPr marL="68580" marR="68580" marT="0" marB="0" anchor="ctr">
                    <a:lnR w="12700" cap="flat" cmpd="sng" algn="ctr">
                      <a:solidFill>
                        <a:schemeClr val="accent2"/>
                      </a:solidFill>
                      <a:prstDash val="solid"/>
                      <a:round/>
                      <a:headEnd type="none" w="med" len="med"/>
                      <a:tailEnd type="none" w="med" len="med"/>
                    </a:lnR>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40%</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578866395"/>
                  </a:ext>
                </a:extLst>
              </a:tr>
            </a:tbl>
          </a:graphicData>
        </a:graphic>
      </p:graphicFrame>
    </p:spTree>
    <p:extLst>
      <p:ext uri="{BB962C8B-B14F-4D97-AF65-F5344CB8AC3E}">
        <p14:creationId xmlns:p14="http://schemas.microsoft.com/office/powerpoint/2010/main" val="41317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5" name="Imagem 4" descr="Texto&#10;&#10;Descrição gerada automaticamente com confiança média">
            <a:extLst>
              <a:ext uri="{FF2B5EF4-FFF2-40B4-BE49-F238E27FC236}">
                <a16:creationId xmlns:a16="http://schemas.microsoft.com/office/drawing/2014/main" id="{317B6A6D-2C0F-0FFF-4322-F567F2F6DBA2}"/>
              </a:ext>
            </a:extLst>
          </p:cNvPr>
          <p:cNvPicPr>
            <a:picLocks noChangeAspect="1"/>
          </p:cNvPicPr>
          <p:nvPr/>
        </p:nvPicPr>
        <p:blipFill>
          <a:blip r:embed="rId4"/>
          <a:stretch>
            <a:fillRect/>
          </a:stretch>
        </p:blipFill>
        <p:spPr>
          <a:xfrm>
            <a:off x="6021658" y="90952"/>
            <a:ext cx="2995961" cy="526247"/>
          </a:xfrm>
          <a:prstGeom prst="rect">
            <a:avLst/>
          </a:prstGeom>
        </p:spPr>
      </p:pic>
      <p:sp>
        <p:nvSpPr>
          <p:cNvPr id="2" name="Google Shape;113;p3">
            <a:extLst>
              <a:ext uri="{FF2B5EF4-FFF2-40B4-BE49-F238E27FC236}">
                <a16:creationId xmlns:a16="http://schemas.microsoft.com/office/drawing/2014/main" id="{F67DF337-F95F-D29F-EAAD-3620860DC13A}"/>
              </a:ext>
            </a:extLst>
          </p:cNvPr>
          <p:cNvSpPr txBox="1"/>
          <p:nvPr/>
        </p:nvSpPr>
        <p:spPr>
          <a:xfrm>
            <a:off x="3307637" y="691364"/>
            <a:ext cx="5709981" cy="1046410"/>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Qual o intuito da Audiência Pública?</a:t>
            </a:r>
            <a:endParaRPr sz="2800" b="1" dirty="0">
              <a:solidFill>
                <a:schemeClr val="dk1"/>
              </a:solidFill>
              <a:latin typeface="Poppins" panose="00000500000000000000" pitchFamily="2" charset="0"/>
              <a:cs typeface="Poppins" panose="00000500000000000000" pitchFamily="2" charset="0"/>
              <a:sym typeface="Raleway Black"/>
            </a:endParaRPr>
          </a:p>
        </p:txBody>
      </p:sp>
      <p:sp>
        <p:nvSpPr>
          <p:cNvPr id="3" name="Google Shape;114;p3">
            <a:extLst>
              <a:ext uri="{FF2B5EF4-FFF2-40B4-BE49-F238E27FC236}">
                <a16:creationId xmlns:a16="http://schemas.microsoft.com/office/drawing/2014/main" id="{E10B9509-80E8-48D7-48E8-364941FF2365}"/>
              </a:ext>
            </a:extLst>
          </p:cNvPr>
          <p:cNvSpPr txBox="1"/>
          <p:nvPr/>
        </p:nvSpPr>
        <p:spPr>
          <a:xfrm>
            <a:off x="3470564" y="1680322"/>
            <a:ext cx="5616412" cy="3293179"/>
          </a:xfrm>
          <a:prstGeom prst="rect">
            <a:avLst/>
          </a:prstGeom>
          <a:noFill/>
          <a:ln>
            <a:noFill/>
          </a:ln>
        </p:spPr>
        <p:txBody>
          <a:bodyPr spcFirstLastPara="1" wrap="square" lIns="91425" tIns="91425" rIns="91425" bIns="91425" anchor="t" anchorCtr="0">
            <a:spAutoFit/>
          </a:bodyPr>
          <a:lstStyle/>
          <a:p>
            <a:pPr lvl="2">
              <a:spcBef>
                <a:spcPts val="600"/>
              </a:spcBef>
              <a:spcAft>
                <a:spcPts val="600"/>
              </a:spcAft>
              <a:buFont typeface="Wingdings" panose="05000000000000000000" pitchFamily="2" charset="2"/>
              <a:buChar char="§"/>
            </a:pPr>
            <a:r>
              <a:rPr lang="pt-BR" altLang="pt-BR" sz="1800" dirty="0">
                <a:solidFill>
                  <a:schemeClr val="accent2"/>
                </a:solidFill>
                <a:latin typeface="Poppins" panose="00000500000000000000" pitchFamily="2" charset="0"/>
                <a:cs typeface="Poppins" panose="00000500000000000000" pitchFamily="2" charset="0"/>
              </a:rPr>
              <a:t> Garantir </a:t>
            </a:r>
            <a:r>
              <a:rPr lang="pt-BR" altLang="pt-BR" sz="1800" b="1" dirty="0">
                <a:solidFill>
                  <a:schemeClr val="accent2"/>
                </a:solidFill>
                <a:latin typeface="Poppins" panose="00000500000000000000" pitchFamily="2" charset="0"/>
                <a:cs typeface="Poppins" panose="00000500000000000000" pitchFamily="2" charset="0"/>
              </a:rPr>
              <a:t>transparência</a:t>
            </a:r>
            <a:r>
              <a:rPr lang="pt-BR" altLang="pt-BR" sz="1800" dirty="0">
                <a:solidFill>
                  <a:schemeClr val="accent2"/>
                </a:solidFill>
                <a:latin typeface="Poppins" panose="00000500000000000000" pitchFamily="2" charset="0"/>
                <a:cs typeface="Poppins" panose="00000500000000000000" pitchFamily="2" charset="0"/>
              </a:rPr>
              <a:t> nas compras nacionais para a Educação</a:t>
            </a:r>
          </a:p>
          <a:p>
            <a:pPr lvl="2">
              <a:spcBef>
                <a:spcPts val="600"/>
              </a:spcBef>
              <a:spcAft>
                <a:spcPts val="600"/>
              </a:spcAft>
              <a:buFont typeface="Wingdings" panose="05000000000000000000" pitchFamily="2" charset="2"/>
              <a:buChar char="§"/>
            </a:pPr>
            <a:r>
              <a:rPr lang="pt-BR" altLang="pt-BR" sz="1800" b="1" dirty="0">
                <a:solidFill>
                  <a:schemeClr val="accent2"/>
                </a:solidFill>
                <a:latin typeface="Poppins" panose="00000500000000000000" pitchFamily="2" charset="0"/>
                <a:cs typeface="Poppins" panose="00000500000000000000" pitchFamily="2" charset="0"/>
              </a:rPr>
              <a:t>Cumprir os preceitos legais </a:t>
            </a:r>
            <a:r>
              <a:rPr lang="pt-BR" altLang="pt-BR" sz="1800" dirty="0">
                <a:solidFill>
                  <a:schemeClr val="accent2"/>
                </a:solidFill>
                <a:latin typeface="Poppins" panose="00000500000000000000" pitchFamily="2" charset="0"/>
                <a:cs typeface="Poppins" panose="00000500000000000000" pitchFamily="2" charset="0"/>
              </a:rPr>
              <a:t>aplicáveis ao processo de aquisição pública</a:t>
            </a:r>
          </a:p>
          <a:p>
            <a:pPr lvl="2">
              <a:spcBef>
                <a:spcPts val="600"/>
              </a:spcBef>
              <a:spcAft>
                <a:spcPts val="600"/>
              </a:spcAft>
              <a:buFont typeface="Wingdings" panose="05000000000000000000" pitchFamily="2" charset="2"/>
              <a:buChar char="§"/>
            </a:pPr>
            <a:r>
              <a:rPr lang="pt-BR" altLang="pt-BR" sz="1800" dirty="0">
                <a:solidFill>
                  <a:schemeClr val="accent2"/>
                </a:solidFill>
                <a:latin typeface="Poppins" panose="00000500000000000000" pitchFamily="2" charset="0"/>
                <a:cs typeface="Poppins" panose="00000500000000000000" pitchFamily="2" charset="0"/>
              </a:rPr>
              <a:t>Promover a </a:t>
            </a:r>
            <a:r>
              <a:rPr lang="pt-BR" altLang="pt-BR" sz="1800" b="1" dirty="0">
                <a:solidFill>
                  <a:schemeClr val="accent2"/>
                </a:solidFill>
                <a:latin typeface="Poppins" panose="00000500000000000000" pitchFamily="2" charset="0"/>
                <a:cs typeface="Poppins" panose="00000500000000000000" pitchFamily="2" charset="0"/>
              </a:rPr>
              <a:t>participação da sociedade </a:t>
            </a:r>
            <a:r>
              <a:rPr lang="pt-BR" altLang="pt-BR" sz="1800" dirty="0">
                <a:solidFill>
                  <a:schemeClr val="accent2"/>
                </a:solidFill>
                <a:latin typeface="Poppins" panose="00000500000000000000" pitchFamily="2" charset="0"/>
                <a:cs typeface="Poppins" panose="00000500000000000000" pitchFamily="2" charset="0"/>
              </a:rPr>
              <a:t>no planejamento das compras</a:t>
            </a:r>
          </a:p>
          <a:p>
            <a:pPr lvl="2">
              <a:spcBef>
                <a:spcPts val="600"/>
              </a:spcBef>
              <a:spcAft>
                <a:spcPts val="600"/>
              </a:spcAft>
              <a:buFont typeface="Wingdings" panose="05000000000000000000" pitchFamily="2" charset="2"/>
              <a:buChar char="§"/>
            </a:pPr>
            <a:r>
              <a:rPr lang="pt-BR" altLang="pt-BR" sz="1800" b="1" dirty="0">
                <a:solidFill>
                  <a:schemeClr val="accent2"/>
                </a:solidFill>
                <a:latin typeface="Poppins" panose="00000500000000000000" pitchFamily="2" charset="0"/>
                <a:cs typeface="Poppins" panose="00000500000000000000" pitchFamily="2" charset="0"/>
              </a:rPr>
              <a:t>Dialogar com o setor produtivo </a:t>
            </a:r>
            <a:r>
              <a:rPr lang="pt-BR" altLang="pt-BR" sz="1800" dirty="0">
                <a:solidFill>
                  <a:schemeClr val="accent2"/>
                </a:solidFill>
                <a:latin typeface="Poppins" panose="00000500000000000000" pitchFamily="2" charset="0"/>
                <a:cs typeface="Poppins" panose="00000500000000000000" pitchFamily="2" charset="0"/>
              </a:rPr>
              <a:t>para discutir especificações técnicas, propor ajustes e identificar oportunidades de melhoria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7E56-2AAB-2E8E-8870-B96119E47F81}"/>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AE448B14-FEA5-2945-933D-219DCB8CCDB1}"/>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92905B53-19AD-1CD8-BDFC-30AB20BAE83F}"/>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2A5840F9-C09E-6CD4-851A-8D72ABDA3C98}"/>
              </a:ext>
            </a:extLst>
          </p:cNvPr>
          <p:cNvSpPr txBox="1"/>
          <p:nvPr/>
        </p:nvSpPr>
        <p:spPr>
          <a:xfrm>
            <a:off x="214745" y="947242"/>
            <a:ext cx="8749146" cy="2185214"/>
          </a:xfrm>
          <a:prstGeom prst="rect">
            <a:avLst/>
          </a:prstGeom>
          <a:noFill/>
        </p:spPr>
        <p:txBody>
          <a:bodyPr wrap="square">
            <a:spAutoFit/>
          </a:bodyPr>
          <a:lstStyle/>
          <a:p>
            <a:pPr algn="just"/>
            <a:r>
              <a:rPr lang="pt-BR" b="1" dirty="0">
                <a:solidFill>
                  <a:schemeClr val="accent2"/>
                </a:solidFill>
                <a:latin typeface="Poppins" panose="00000500000000000000" pitchFamily="2" charset="0"/>
                <a:cs typeface="Poppins" panose="00000500000000000000" pitchFamily="2" charset="0"/>
              </a:rPr>
              <a:t>2) Estanqueidade: </a:t>
            </a:r>
            <a:endParaRPr lang="pt-BR" dirty="0">
              <a:solidFill>
                <a:schemeClr val="accent2"/>
              </a:solidFill>
              <a:latin typeface="Poppins" panose="00000500000000000000" pitchFamily="2" charset="0"/>
              <a:cs typeface="Poppins" panose="00000500000000000000" pitchFamily="2" charset="0"/>
            </a:endParaRPr>
          </a:p>
          <a:p>
            <a:pPr marL="285750" indent="-285750" algn="just">
              <a:spcBef>
                <a:spcPts val="600"/>
              </a:spcBef>
              <a:buFontTx/>
              <a:buChar char="-"/>
            </a:pPr>
            <a:r>
              <a:rPr lang="pt-BR" dirty="0">
                <a:solidFill>
                  <a:schemeClr val="accent2"/>
                </a:solidFill>
                <a:latin typeface="Poppins" panose="00000500000000000000" pitchFamily="2" charset="0"/>
                <a:cs typeface="Poppins" panose="00000500000000000000" pitchFamily="2" charset="0"/>
              </a:rPr>
              <a:t>Durante a execução do ensaio de estanqueidade, eventuais não conformidades não poderão exceder a tolerância de 20% do número de unidades inspecionadas.</a:t>
            </a:r>
          </a:p>
          <a:p>
            <a:pPr marL="285750" indent="-285750" algn="just">
              <a:spcBef>
                <a:spcPts val="600"/>
              </a:spcBef>
              <a:buFontTx/>
              <a:buChar char="-"/>
            </a:pPr>
            <a:r>
              <a:rPr lang="pt-BR" dirty="0">
                <a:solidFill>
                  <a:schemeClr val="accent2"/>
                </a:solidFill>
                <a:latin typeface="Poppins" panose="00000500000000000000" pitchFamily="2" charset="0"/>
                <a:cs typeface="Poppins" panose="00000500000000000000" pitchFamily="2" charset="0"/>
              </a:rPr>
              <a:t> Caso as não conformidades excedam o percentual de 20%, o fornecedor deverá ser notificado para que faça a checagem de todo o lote e agende nova inspeção.</a:t>
            </a: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graphicFrame>
        <p:nvGraphicFramePr>
          <p:cNvPr id="3" name="Tabela 2">
            <a:extLst>
              <a:ext uri="{FF2B5EF4-FFF2-40B4-BE49-F238E27FC236}">
                <a16:creationId xmlns:a16="http://schemas.microsoft.com/office/drawing/2014/main" id="{31A8E4ED-EFE5-B469-1FA6-37C173C49801}"/>
              </a:ext>
            </a:extLst>
          </p:cNvPr>
          <p:cNvGraphicFramePr>
            <a:graphicFrameLocks noGrp="1"/>
          </p:cNvGraphicFramePr>
          <p:nvPr>
            <p:extLst>
              <p:ext uri="{D42A27DB-BD31-4B8C-83A1-F6EECF244321}">
                <p14:modId xmlns:p14="http://schemas.microsoft.com/office/powerpoint/2010/main" val="3966792004"/>
              </p:ext>
            </p:extLst>
          </p:nvPr>
        </p:nvGraphicFramePr>
        <p:xfrm>
          <a:off x="1576048" y="2787806"/>
          <a:ext cx="6026540" cy="1977277"/>
        </p:xfrm>
        <a:graphic>
          <a:graphicData uri="http://schemas.openxmlformats.org/drawingml/2006/table">
            <a:tbl>
              <a:tblPr firstRow="1" firstCol="1" bandRow="1">
                <a:tableStyleId>{9DCAF9ED-07DC-4A11-8D7F-57B35C25682E}</a:tableStyleId>
              </a:tblPr>
              <a:tblGrid>
                <a:gridCol w="2014467">
                  <a:extLst>
                    <a:ext uri="{9D8B030D-6E8A-4147-A177-3AD203B41FA5}">
                      <a16:colId xmlns:a16="http://schemas.microsoft.com/office/drawing/2014/main" val="3635617503"/>
                    </a:ext>
                  </a:extLst>
                </a:gridCol>
                <a:gridCol w="2245701">
                  <a:extLst>
                    <a:ext uri="{9D8B030D-6E8A-4147-A177-3AD203B41FA5}">
                      <a16:colId xmlns:a16="http://schemas.microsoft.com/office/drawing/2014/main" val="3776093786"/>
                    </a:ext>
                  </a:extLst>
                </a:gridCol>
                <a:gridCol w="1766372">
                  <a:extLst>
                    <a:ext uri="{9D8B030D-6E8A-4147-A177-3AD203B41FA5}">
                      <a16:colId xmlns:a16="http://schemas.microsoft.com/office/drawing/2014/main" val="2402090630"/>
                    </a:ext>
                  </a:extLst>
                </a:gridCol>
              </a:tblGrid>
              <a:tr h="177231">
                <a:tc gridSpan="3">
                  <a:txBody>
                    <a:bodyPr/>
                    <a:lstStyle/>
                    <a:p>
                      <a:pPr marR="0" algn="ctr" rtl="0">
                        <a:lnSpc>
                          <a:spcPct val="107000"/>
                        </a:lnSpc>
                        <a:spcBef>
                          <a:spcPts val="0"/>
                        </a:spcBef>
                        <a:spcAft>
                          <a:spcPts val="800"/>
                        </a:spcAft>
                        <a:buClr>
                          <a:srgbClr val="000000"/>
                        </a:buClr>
                        <a:buFont typeface="Arial"/>
                        <a:buNone/>
                      </a:pPr>
                      <a:r>
                        <a:rPr lang="pt-BR" sz="1100" b="1" u="none" strike="noStrike" kern="100" cap="none" dirty="0">
                          <a:solidFill>
                            <a:schemeClr val="bg1"/>
                          </a:solidFill>
                          <a:effectLst/>
                          <a:sym typeface="Arial"/>
                        </a:rPr>
                        <a:t>Tabela exemplificativa</a:t>
                      </a:r>
                      <a:endParaRPr lang="pt-BR" sz="1100" b="1" i="0" u="none" strike="noStrike" kern="100" cap="none" dirty="0">
                        <a:solidFill>
                          <a:schemeClr val="bg1"/>
                        </a:solidFill>
                        <a:effectLst/>
                        <a:latin typeface="+mn-lt"/>
                        <a:ea typeface="+mn-ea"/>
                        <a:cs typeface="+mn-cs"/>
                        <a:sym typeface="Arial"/>
                      </a:endParaRPr>
                    </a:p>
                  </a:txBody>
                  <a:tcPr marL="68580" marR="68580"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42990905"/>
                  </a:ext>
                </a:extLst>
              </a:tr>
              <a:tr h="559429">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Lote produtivo</a:t>
                      </a:r>
                    </a:p>
                  </a:txBody>
                  <a:tcPr marL="68580" marR="68580" marT="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Nº de unidades a serem inspecionadas (20%)</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Percentual máximo de veículos da amostra com não conformidades (20%)</a:t>
                      </a:r>
                    </a:p>
                  </a:txBody>
                  <a:tcPr marL="68580" marR="68580" marT="0" marB="0">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1384202"/>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100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20</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4</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71606484"/>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40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8</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2</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5789112"/>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30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6</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18074923"/>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20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4</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556090"/>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10</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2</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48000930"/>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8</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2</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759229"/>
                  </a:ext>
                </a:extLst>
              </a:tr>
              <a:tr h="177231">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2</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R="0" algn="ctr" rtl="0">
                        <a:lnSpc>
                          <a:spcPct val="107000"/>
                        </a:lnSpc>
                        <a:spcBef>
                          <a:spcPts val="0"/>
                        </a:spcBef>
                        <a:spcAft>
                          <a:spcPts val="800"/>
                        </a:spcAft>
                        <a:buClr>
                          <a:srgbClr val="000000"/>
                        </a:buClr>
                        <a:buFont typeface="Arial"/>
                        <a:buNone/>
                      </a:pPr>
                      <a:r>
                        <a:rPr lang="pt-BR" sz="1100" b="0" i="0" u="none" strike="noStrike" kern="100" cap="none" dirty="0">
                          <a:solidFill>
                            <a:schemeClr val="accent2"/>
                          </a:solidFill>
                          <a:effectLst/>
                          <a:latin typeface="+mn-lt"/>
                          <a:ea typeface="+mn-ea"/>
                          <a:cs typeface="+mn-cs"/>
                          <a:sym typeface="Arial"/>
                        </a:rPr>
                        <a:t>1</a:t>
                      </a:r>
                    </a:p>
                  </a:txBody>
                  <a:tcPr marL="68580" marR="68580" marT="0" marB="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147191792"/>
                  </a:ext>
                </a:extLst>
              </a:tr>
            </a:tbl>
          </a:graphicData>
        </a:graphic>
      </p:graphicFrame>
    </p:spTree>
    <p:extLst>
      <p:ext uri="{BB962C8B-B14F-4D97-AF65-F5344CB8AC3E}">
        <p14:creationId xmlns:p14="http://schemas.microsoft.com/office/powerpoint/2010/main" val="1974972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3FB5-8EC0-E81E-A6A6-2D569EFBBEA2}"/>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B9BAFE78-FB52-E3C0-88D1-C60D196900E8}"/>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B470D5D4-9564-6AE8-B3FF-AD0359EC4E0B}"/>
              </a:ext>
            </a:extLst>
          </p:cNvPr>
          <p:cNvSpPr txBox="1"/>
          <p:nvPr/>
        </p:nvSpPr>
        <p:spPr>
          <a:xfrm>
            <a:off x="126381" y="378416"/>
            <a:ext cx="64891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Controle de Qualidade – 2ª Etapa</a:t>
            </a:r>
          </a:p>
        </p:txBody>
      </p:sp>
      <p:sp>
        <p:nvSpPr>
          <p:cNvPr id="4" name="CaixaDeTexto 3">
            <a:extLst>
              <a:ext uri="{FF2B5EF4-FFF2-40B4-BE49-F238E27FC236}">
                <a16:creationId xmlns:a16="http://schemas.microsoft.com/office/drawing/2014/main" id="{DB1F4DF6-CBD6-45AC-EE4E-084C0811C250}"/>
              </a:ext>
            </a:extLst>
          </p:cNvPr>
          <p:cNvSpPr txBox="1"/>
          <p:nvPr/>
        </p:nvSpPr>
        <p:spPr>
          <a:xfrm>
            <a:off x="214745" y="947242"/>
            <a:ext cx="8749146" cy="2323713"/>
          </a:xfrm>
          <a:prstGeom prst="rect">
            <a:avLst/>
          </a:prstGeom>
          <a:noFill/>
        </p:spPr>
        <p:txBody>
          <a:bodyPr wrap="square">
            <a:spAutoFit/>
          </a:bodyPr>
          <a:lstStyle/>
          <a:p>
            <a:pPr algn="just"/>
            <a:r>
              <a:rPr lang="pt-BR" b="1" dirty="0">
                <a:solidFill>
                  <a:schemeClr val="accent2"/>
                </a:solidFill>
                <a:latin typeface="Poppins" panose="00000500000000000000" pitchFamily="2" charset="0"/>
                <a:cs typeface="Poppins" panose="00000500000000000000" pitchFamily="2" charset="0"/>
              </a:rPr>
              <a:t>3) Itens de segurança:</a:t>
            </a:r>
          </a:p>
          <a:p>
            <a:pPr marL="285750" indent="-285750" algn="just">
              <a:spcBef>
                <a:spcPts val="600"/>
              </a:spcBef>
              <a:buFontTx/>
              <a:buChar char="-"/>
            </a:pPr>
            <a:r>
              <a:rPr lang="pt-BR" dirty="0">
                <a:solidFill>
                  <a:schemeClr val="accent2"/>
                </a:solidFill>
                <a:latin typeface="Poppins" panose="00000500000000000000" pitchFamily="2" charset="0"/>
                <a:cs typeface="Poppins" panose="00000500000000000000" pitchFamily="2" charset="0"/>
              </a:rPr>
              <a:t>Durante a execução da inspeção das unidades seriadas (inspeção de produção), quaisquer não conformidades relacionadas ao quadro abaixo, se identificadas pelo OIA, implicarão na reprovação de todo o lote e na notificação do fornecedor, que deverá revisar todo o lote, corrigir e agendar uma nova inspeção. </a:t>
            </a:r>
          </a:p>
          <a:p>
            <a:pPr marL="285750" indent="-285750" algn="just">
              <a:buFontTx/>
              <a:buChar char="-"/>
            </a:pPr>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algn="just"/>
            <a:endParaRPr lang="pt-BR" dirty="0">
              <a:solidFill>
                <a:schemeClr val="accent2"/>
              </a:solidFill>
              <a:latin typeface="Poppins" panose="00000500000000000000" pitchFamily="2" charset="0"/>
              <a:cs typeface="Poppins" panose="00000500000000000000" pitchFamily="2" charset="0"/>
            </a:endParaRPr>
          </a:p>
          <a:p>
            <a:pPr marL="342900" indent="-342900" algn="just">
              <a:buFont typeface="+mj-lt"/>
              <a:buAutoNum type="alphaLcParenR"/>
            </a:pPr>
            <a:endParaRPr lang="pt-BR" dirty="0">
              <a:solidFill>
                <a:schemeClr val="accent2"/>
              </a:solidFill>
              <a:latin typeface="Poppins" panose="00000500000000000000" pitchFamily="2" charset="0"/>
              <a:cs typeface="Poppins" panose="00000500000000000000" pitchFamily="2" charset="0"/>
            </a:endParaRPr>
          </a:p>
          <a:p>
            <a:pPr algn="just"/>
            <a:endParaRPr lang="pt-BR" b="1" dirty="0">
              <a:solidFill>
                <a:schemeClr val="accent2"/>
              </a:solidFill>
              <a:latin typeface="Poppins" panose="00000500000000000000" pitchFamily="2" charset="0"/>
              <a:cs typeface="Poppins" panose="00000500000000000000" pitchFamily="2" charset="0"/>
            </a:endParaRPr>
          </a:p>
        </p:txBody>
      </p:sp>
      <p:graphicFrame>
        <p:nvGraphicFramePr>
          <p:cNvPr id="6" name="Tabela 5">
            <a:extLst>
              <a:ext uri="{FF2B5EF4-FFF2-40B4-BE49-F238E27FC236}">
                <a16:creationId xmlns:a16="http://schemas.microsoft.com/office/drawing/2014/main" id="{BE0F7891-A1E1-6235-1AF9-21DA8FB47D37}"/>
              </a:ext>
            </a:extLst>
          </p:cNvPr>
          <p:cNvGraphicFramePr>
            <a:graphicFrameLocks noGrp="1"/>
          </p:cNvGraphicFramePr>
          <p:nvPr>
            <p:extLst>
              <p:ext uri="{D42A27DB-BD31-4B8C-83A1-F6EECF244321}">
                <p14:modId xmlns:p14="http://schemas.microsoft.com/office/powerpoint/2010/main" val="1005222075"/>
              </p:ext>
            </p:extLst>
          </p:nvPr>
        </p:nvGraphicFramePr>
        <p:xfrm>
          <a:off x="1381990" y="2364059"/>
          <a:ext cx="6380019" cy="2624250"/>
        </p:xfrm>
        <a:graphic>
          <a:graphicData uri="http://schemas.openxmlformats.org/drawingml/2006/table">
            <a:tbl>
              <a:tblPr firstRow="1" firstCol="1" bandRow="1">
                <a:tableStyleId>{9DCAF9ED-07DC-4A11-8D7F-57B35C25682E}</a:tableStyleId>
              </a:tblPr>
              <a:tblGrid>
                <a:gridCol w="3604342">
                  <a:extLst>
                    <a:ext uri="{9D8B030D-6E8A-4147-A177-3AD203B41FA5}">
                      <a16:colId xmlns:a16="http://schemas.microsoft.com/office/drawing/2014/main" val="3781425788"/>
                    </a:ext>
                  </a:extLst>
                </a:gridCol>
                <a:gridCol w="2775677">
                  <a:extLst>
                    <a:ext uri="{9D8B030D-6E8A-4147-A177-3AD203B41FA5}">
                      <a16:colId xmlns:a16="http://schemas.microsoft.com/office/drawing/2014/main" val="878633738"/>
                    </a:ext>
                  </a:extLst>
                </a:gridCol>
              </a:tblGrid>
              <a:tr h="191943">
                <a:tc>
                  <a:txBody>
                    <a:bodyPr/>
                    <a:lstStyle/>
                    <a:p>
                      <a:pPr algn="ctr">
                        <a:lnSpc>
                          <a:spcPct val="107000"/>
                        </a:lnSpc>
                        <a:spcAft>
                          <a:spcPts val="800"/>
                        </a:spcAft>
                        <a:buNone/>
                      </a:pPr>
                      <a:r>
                        <a:rPr lang="pt-BR" sz="1100" kern="100" dirty="0">
                          <a:effectLst/>
                        </a:rPr>
                        <a:t>Itens de segurança</a:t>
                      </a:r>
                      <a:endParaRPr lang="pt-B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pt-BR" sz="1100" kern="100" dirty="0">
                          <a:effectLst/>
                        </a:rPr>
                        <a:t>Nível de tolerância</a:t>
                      </a:r>
                      <a:endParaRPr lang="pt-B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150662"/>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Porta de Serviço</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rowSpan="12">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0%</a:t>
                      </a:r>
                      <a:endParaRPr lang="pt-BR" sz="1100" b="0" i="0" u="none" strike="noStrike" kern="100" cap="none" dirty="0">
                        <a:solidFill>
                          <a:schemeClr val="accent2"/>
                        </a:solidFill>
                        <a:effectLst/>
                        <a:latin typeface="+mn-lt"/>
                        <a:ea typeface="+mn-ea"/>
                        <a:cs typeface="+mn-cs"/>
                        <a:sym typeface="Arial"/>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874849326"/>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Porta do DPM</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1130163108"/>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Dispositivos de acessibilidade (DPM, PEV e RAV)</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718458096"/>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Cinto de segurança</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54456764"/>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Chave geral</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954709772"/>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Sinais sonoros</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348696595"/>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Câmera de ré</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939719762"/>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Sistema de iluminação</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1013160248"/>
                  </a:ext>
                </a:extLst>
              </a:tr>
              <a:tr h="386516">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Ferramentas obrigatórias e sua compatibilidade com o veículo</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4043013110"/>
                  </a:ext>
                </a:extLst>
              </a:tr>
              <a:tr h="185981">
                <a:tc>
                  <a:txBody>
                    <a:bodyPr/>
                    <a:lstStyle/>
                    <a:p>
                      <a:pPr marR="0" algn="ctr" rtl="0">
                        <a:lnSpc>
                          <a:spcPct val="107000"/>
                        </a:lnSpc>
                        <a:spcBef>
                          <a:spcPts val="0"/>
                        </a:spcBef>
                        <a:spcAft>
                          <a:spcPts val="800"/>
                        </a:spcAft>
                        <a:buClr>
                          <a:srgbClr val="000000"/>
                        </a:buClr>
                        <a:buFont typeface="Arial"/>
                        <a:buNone/>
                      </a:pPr>
                      <a:r>
                        <a:rPr lang="pt-BR" sz="1100" b="0" u="none" strike="noStrike" kern="100" cap="none" dirty="0">
                          <a:solidFill>
                            <a:schemeClr val="accent2"/>
                          </a:solidFill>
                          <a:effectLst/>
                          <a:sym typeface="Arial"/>
                        </a:rPr>
                        <a:t>Extintor de incêndio</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1907243840"/>
                  </a:ext>
                </a:extLst>
              </a:tr>
              <a:tr h="185981">
                <a:tc>
                  <a:txBody>
                    <a:bodyPr/>
                    <a:lstStyle/>
                    <a:p>
                      <a:pPr algn="ctr">
                        <a:lnSpc>
                          <a:spcPct val="107000"/>
                        </a:lnSpc>
                        <a:spcAft>
                          <a:spcPts val="800"/>
                        </a:spcAft>
                        <a:buNone/>
                      </a:pPr>
                      <a:r>
                        <a:rPr lang="pt-BR" sz="1100" b="0" i="0" u="none" strike="noStrike" kern="100" cap="none" dirty="0" err="1">
                          <a:solidFill>
                            <a:schemeClr val="accent2"/>
                          </a:solidFill>
                          <a:effectLst/>
                          <a:latin typeface="+mn-lt"/>
                          <a:ea typeface="+mn-ea"/>
                          <a:cs typeface="+mn-cs"/>
                          <a:sym typeface="Arial"/>
                        </a:rPr>
                        <a:t>Cronotacógrafo</a:t>
                      </a:r>
                      <a:endParaRPr lang="pt-BR" sz="1100" b="0" i="0" u="none" strike="noStrike" kern="100" cap="none" dirty="0">
                        <a:solidFill>
                          <a:schemeClr val="accent2"/>
                        </a:solidFill>
                        <a:effectLst/>
                        <a:latin typeface="+mn-lt"/>
                        <a:ea typeface="+mn-ea"/>
                        <a:cs typeface="+mn-cs"/>
                        <a:sym typeface="Arial"/>
                      </a:endParaRP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18492830"/>
                  </a:ext>
                </a:extLst>
              </a:tr>
              <a:tr h="185981">
                <a:tc>
                  <a:txBody>
                    <a:bodyPr/>
                    <a:lstStyle/>
                    <a:p>
                      <a:pPr algn="ctr">
                        <a:lnSpc>
                          <a:spcPct val="107000"/>
                        </a:lnSpc>
                        <a:spcAft>
                          <a:spcPts val="800"/>
                        </a:spcAft>
                        <a:buNone/>
                      </a:pPr>
                      <a:r>
                        <a:rPr lang="pt-BR" sz="1100" b="0" i="0" u="none" strike="noStrike" kern="100" cap="none" dirty="0">
                          <a:solidFill>
                            <a:schemeClr val="accent2"/>
                          </a:solidFill>
                          <a:effectLst/>
                          <a:latin typeface="+mn-lt"/>
                          <a:ea typeface="+mn-ea"/>
                          <a:cs typeface="+mn-cs"/>
                          <a:sym typeface="Arial"/>
                        </a:rPr>
                        <a:t>Sistema antiesmagamento</a:t>
                      </a:r>
                    </a:p>
                  </a:txBody>
                  <a:tcPr marL="68580" marR="6858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vMerge="1">
                  <a:txBody>
                    <a:bodyPr/>
                    <a:lstStyle/>
                    <a:p>
                      <a:endParaRPr lang="pt-BR"/>
                    </a:p>
                  </a:txBody>
                  <a:tcPr/>
                </a:tc>
                <a:extLst>
                  <a:ext uri="{0D108BD9-81ED-4DB2-BD59-A6C34878D82A}">
                    <a16:rowId xmlns:a16="http://schemas.microsoft.com/office/drawing/2014/main" val="1830423125"/>
                  </a:ext>
                </a:extLst>
              </a:tr>
            </a:tbl>
          </a:graphicData>
        </a:graphic>
      </p:graphicFrame>
    </p:spTree>
    <p:extLst>
      <p:ext uri="{BB962C8B-B14F-4D97-AF65-F5344CB8AC3E}">
        <p14:creationId xmlns:p14="http://schemas.microsoft.com/office/powerpoint/2010/main" val="63156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43BEF921-A730-1CC1-BE23-A4C7FD4E2346}"/>
              </a:ext>
            </a:extLst>
          </p:cNvPr>
          <p:cNvPicPr>
            <a:picLocks noChangeAspect="1"/>
          </p:cNvPicPr>
          <p:nvPr/>
        </p:nvPicPr>
        <p:blipFill>
          <a:blip r:embed="rId4"/>
          <a:stretch>
            <a:fillRect/>
          </a:stretch>
        </p:blipFill>
        <p:spPr>
          <a:xfrm>
            <a:off x="6021658" y="90952"/>
            <a:ext cx="2995961" cy="526247"/>
          </a:xfrm>
          <a:prstGeom prst="rect">
            <a:avLst/>
          </a:prstGeom>
        </p:spPr>
      </p:pic>
      <p:sp>
        <p:nvSpPr>
          <p:cNvPr id="5" name="Google Shape;113;p3">
            <a:extLst>
              <a:ext uri="{FF2B5EF4-FFF2-40B4-BE49-F238E27FC236}">
                <a16:creationId xmlns:a16="http://schemas.microsoft.com/office/drawing/2014/main" id="{AECF32CC-EB55-D874-513B-E531BB321B69}"/>
              </a:ext>
            </a:extLst>
          </p:cNvPr>
          <p:cNvSpPr txBox="1"/>
          <p:nvPr/>
        </p:nvSpPr>
        <p:spPr>
          <a:xfrm>
            <a:off x="3927764" y="1648350"/>
            <a:ext cx="4856236"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Prazo de entrega </a:t>
            </a:r>
            <a:endParaRPr sz="2800" b="1" dirty="0">
              <a:solidFill>
                <a:schemeClr val="dk1"/>
              </a:solidFill>
              <a:latin typeface="Poppins" panose="00000500000000000000" pitchFamily="2" charset="0"/>
              <a:cs typeface="Poppins" panose="00000500000000000000" pitchFamily="2" charset="0"/>
              <a:sym typeface="Raleway Black"/>
            </a:endParaRPr>
          </a:p>
        </p:txBody>
      </p:sp>
    </p:spTree>
    <p:extLst>
      <p:ext uri="{BB962C8B-B14F-4D97-AF65-F5344CB8AC3E}">
        <p14:creationId xmlns:p14="http://schemas.microsoft.com/office/powerpoint/2010/main" val="145082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6FDA894D-F3F4-2727-92E8-A755F8DE22AF}"/>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1D965C0-353E-5CED-C550-720D8078D0DF}"/>
              </a:ext>
            </a:extLst>
          </p:cNvPr>
          <p:cNvPicPr>
            <a:picLocks noChangeAspect="1"/>
          </p:cNvPicPr>
          <p:nvPr/>
        </p:nvPicPr>
        <p:blipFill>
          <a:blip r:embed="rId3"/>
          <a:stretch>
            <a:fillRect/>
          </a:stretch>
        </p:blipFill>
        <p:spPr>
          <a:xfrm>
            <a:off x="6021658" y="90952"/>
            <a:ext cx="2995961" cy="526247"/>
          </a:xfrm>
          <a:prstGeom prst="rect">
            <a:avLst/>
          </a:prstGeom>
        </p:spPr>
      </p:pic>
      <p:sp>
        <p:nvSpPr>
          <p:cNvPr id="4" name="CaixaDeTexto 3">
            <a:extLst>
              <a:ext uri="{FF2B5EF4-FFF2-40B4-BE49-F238E27FC236}">
                <a16:creationId xmlns:a16="http://schemas.microsoft.com/office/drawing/2014/main" id="{0E8B8712-6682-FA27-C88C-ACD099E8DAB7}"/>
              </a:ext>
            </a:extLst>
          </p:cNvPr>
          <p:cNvSpPr txBox="1"/>
          <p:nvPr/>
        </p:nvSpPr>
        <p:spPr>
          <a:xfrm>
            <a:off x="214745" y="677078"/>
            <a:ext cx="8802874" cy="823944"/>
          </a:xfrm>
          <a:prstGeom prst="rect">
            <a:avLst/>
          </a:prstGeom>
          <a:noFill/>
        </p:spPr>
        <p:txBody>
          <a:bodyPr wrap="square">
            <a:spAutoFit/>
          </a:bodyPr>
          <a:lstStyle/>
          <a:p>
            <a:pPr marR="76200" lvl="1" algn="just">
              <a:lnSpc>
                <a:spcPct val="115000"/>
              </a:lnSpc>
              <a:spcBef>
                <a:spcPts val="600"/>
              </a:spcBef>
              <a:spcAft>
                <a:spcPts val="600"/>
              </a:spcAft>
            </a:pPr>
            <a:r>
              <a:rPr lang="pt-BR" dirty="0">
                <a:solidFill>
                  <a:schemeClr val="accent2"/>
                </a:solidFill>
                <a:latin typeface="Poppins" panose="00000500000000000000" pitchFamily="2" charset="0"/>
                <a:cs typeface="Poppins" panose="00000500000000000000" pitchFamily="2" charset="0"/>
              </a:rPr>
              <a:t>O prazo de entrega dos bens é de no máximo, 260 (duzentos e sessenta) dias, contados a partir da assinatura do contrato e da ordem de serviço, obedecido o escalonamento do cronograma abaixo, no endereço do CONTRATANTE previsto no instrumento contratual.</a:t>
            </a:r>
          </a:p>
        </p:txBody>
      </p:sp>
      <p:graphicFrame>
        <p:nvGraphicFramePr>
          <p:cNvPr id="6" name="Tabela 5">
            <a:extLst>
              <a:ext uri="{FF2B5EF4-FFF2-40B4-BE49-F238E27FC236}">
                <a16:creationId xmlns:a16="http://schemas.microsoft.com/office/drawing/2014/main" id="{9574D8C6-B732-4CE1-0136-6EC11A4342B7}"/>
              </a:ext>
            </a:extLst>
          </p:cNvPr>
          <p:cNvGraphicFramePr>
            <a:graphicFrameLocks noGrp="1"/>
          </p:cNvGraphicFramePr>
          <p:nvPr>
            <p:extLst>
              <p:ext uri="{D42A27DB-BD31-4B8C-83A1-F6EECF244321}">
                <p14:modId xmlns:p14="http://schemas.microsoft.com/office/powerpoint/2010/main" val="2577734563"/>
              </p:ext>
            </p:extLst>
          </p:nvPr>
        </p:nvGraphicFramePr>
        <p:xfrm>
          <a:off x="1468582" y="1493712"/>
          <a:ext cx="6483926" cy="2742204"/>
        </p:xfrm>
        <a:graphic>
          <a:graphicData uri="http://schemas.openxmlformats.org/drawingml/2006/table">
            <a:tbl>
              <a:tblPr firstRow="1" firstCol="1" bandRow="1">
                <a:tableStyleId>{9D7B26C5-4107-4FEC-AEDC-1716B250A1EF}</a:tableStyleId>
              </a:tblPr>
              <a:tblGrid>
                <a:gridCol w="1538080">
                  <a:extLst>
                    <a:ext uri="{9D8B030D-6E8A-4147-A177-3AD203B41FA5}">
                      <a16:colId xmlns:a16="http://schemas.microsoft.com/office/drawing/2014/main" val="2088384477"/>
                    </a:ext>
                  </a:extLst>
                </a:gridCol>
                <a:gridCol w="1150033">
                  <a:extLst>
                    <a:ext uri="{9D8B030D-6E8A-4147-A177-3AD203B41FA5}">
                      <a16:colId xmlns:a16="http://schemas.microsoft.com/office/drawing/2014/main" val="4201530893"/>
                    </a:ext>
                  </a:extLst>
                </a:gridCol>
                <a:gridCol w="1277030">
                  <a:extLst>
                    <a:ext uri="{9D8B030D-6E8A-4147-A177-3AD203B41FA5}">
                      <a16:colId xmlns:a16="http://schemas.microsoft.com/office/drawing/2014/main" val="2492752624"/>
                    </a:ext>
                  </a:extLst>
                </a:gridCol>
                <a:gridCol w="1326418">
                  <a:extLst>
                    <a:ext uri="{9D8B030D-6E8A-4147-A177-3AD203B41FA5}">
                      <a16:colId xmlns:a16="http://schemas.microsoft.com/office/drawing/2014/main" val="2108022784"/>
                    </a:ext>
                  </a:extLst>
                </a:gridCol>
                <a:gridCol w="1192365">
                  <a:extLst>
                    <a:ext uri="{9D8B030D-6E8A-4147-A177-3AD203B41FA5}">
                      <a16:colId xmlns:a16="http://schemas.microsoft.com/office/drawing/2014/main" val="2691026705"/>
                    </a:ext>
                  </a:extLst>
                </a:gridCol>
              </a:tblGrid>
              <a:tr h="457034">
                <a:tc>
                  <a:txBody>
                    <a:bodyPr/>
                    <a:lstStyle/>
                    <a:p>
                      <a:pPr marL="0" marR="76200" indent="0" algn="ctr">
                        <a:lnSpc>
                          <a:spcPct val="150000"/>
                        </a:lnSpc>
                        <a:spcBef>
                          <a:spcPts val="600"/>
                        </a:spcBef>
                        <a:spcAft>
                          <a:spcPts val="600"/>
                        </a:spcAft>
                      </a:pPr>
                      <a:r>
                        <a:rPr lang="pt-BR" sz="1400" dirty="0">
                          <a:solidFill>
                            <a:schemeClr val="accent2"/>
                          </a:solidFill>
                          <a:effectLst/>
                          <a:latin typeface="Poppins" panose="00000500000000000000" pitchFamily="2" charset="0"/>
                          <a:cs typeface="Poppins" panose="00000500000000000000" pitchFamily="2" charset="0"/>
                        </a:rPr>
                        <a:t>Região</a:t>
                      </a:r>
                      <a:endParaRPr lang="pt-BR" sz="1400"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txBody>
                  <a:tcPr marL="9525" marR="9525" marT="9525" marB="9525" anchor="ctr"/>
                </a:tc>
                <a:tc>
                  <a:txBody>
                    <a:bodyPr/>
                    <a:lstStyle/>
                    <a:p>
                      <a:pPr marL="0" marR="76200" indent="0" algn="ctr">
                        <a:lnSpc>
                          <a:spcPct val="150000"/>
                        </a:lnSpc>
                        <a:spcBef>
                          <a:spcPts val="600"/>
                        </a:spcBef>
                        <a:spcAft>
                          <a:spcPts val="600"/>
                        </a:spcAft>
                      </a:pPr>
                      <a:r>
                        <a:rPr lang="pt-BR" sz="1400" dirty="0">
                          <a:solidFill>
                            <a:schemeClr val="accent2"/>
                          </a:solidFill>
                          <a:effectLst/>
                          <a:latin typeface="Poppins" panose="00000500000000000000" pitchFamily="2" charset="0"/>
                          <a:cs typeface="Poppins" panose="00000500000000000000" pitchFamily="2" charset="0"/>
                        </a:rPr>
                        <a:t>Até 100 un.</a:t>
                      </a:r>
                      <a:endParaRPr lang="pt-BR" sz="1400"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101 a 200 un.</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201 a 400 un.</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 de 400 un.</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4275540207"/>
                  </a:ext>
                </a:extLst>
              </a:tr>
              <a:tr h="457034">
                <a:tc>
                  <a:txBody>
                    <a:bodyPr/>
                    <a:lstStyle/>
                    <a:p>
                      <a:pPr marL="0" marR="76200" indent="0" algn="ctr">
                        <a:lnSpc>
                          <a:spcPct val="150000"/>
                        </a:lnSpc>
                        <a:spcBef>
                          <a:spcPts val="600"/>
                        </a:spcBef>
                        <a:spcAft>
                          <a:spcPts val="600"/>
                        </a:spcAft>
                      </a:pPr>
                      <a:r>
                        <a:rPr lang="pt-BR" sz="1400" dirty="0">
                          <a:solidFill>
                            <a:schemeClr val="accent2"/>
                          </a:solidFill>
                          <a:effectLst/>
                          <a:latin typeface="Poppins" panose="00000500000000000000" pitchFamily="2" charset="0"/>
                          <a:cs typeface="Poppins" panose="00000500000000000000" pitchFamily="2" charset="0"/>
                        </a:rPr>
                        <a:t>Norte</a:t>
                      </a:r>
                      <a:endParaRPr lang="pt-BR" sz="1400"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txBody>
                  <a:tcPr marL="9525" marR="9525" marT="9525" marB="9525" anchor="ctr"/>
                </a:tc>
                <a:tc>
                  <a:txBody>
                    <a:bodyPr/>
                    <a:lstStyle/>
                    <a:p>
                      <a:pPr marL="0" marR="76200" indent="0" algn="ctr">
                        <a:lnSpc>
                          <a:spcPct val="150000"/>
                        </a:lnSpc>
                        <a:spcBef>
                          <a:spcPts val="600"/>
                        </a:spcBef>
                        <a:spcAft>
                          <a:spcPts val="600"/>
                        </a:spcAft>
                      </a:pPr>
                      <a:r>
                        <a:rPr lang="pt-BR" sz="1400" dirty="0">
                          <a:solidFill>
                            <a:schemeClr val="accent2"/>
                          </a:solidFill>
                          <a:effectLst/>
                          <a:latin typeface="Poppins" panose="00000500000000000000" pitchFamily="2" charset="0"/>
                          <a:cs typeface="Poppins" panose="00000500000000000000" pitchFamily="2" charset="0"/>
                        </a:rPr>
                        <a:t>180</a:t>
                      </a:r>
                      <a:endParaRPr lang="pt-BR" sz="1400"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200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230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a:solidFill>
                            <a:schemeClr val="accent2"/>
                          </a:solidFill>
                          <a:effectLst/>
                          <a:latin typeface="Poppins" panose="00000500000000000000" pitchFamily="2" charset="0"/>
                          <a:cs typeface="Poppins" panose="00000500000000000000" pitchFamily="2" charset="0"/>
                        </a:rPr>
                        <a:t>260</a:t>
                      </a:r>
                      <a:endParaRPr lang="pt-BR" sz="1400" kern="120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1882487995"/>
                  </a:ext>
                </a:extLst>
              </a:tr>
              <a:tr h="457034">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Nordeste</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150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170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200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230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2396660605"/>
                  </a:ext>
                </a:extLst>
              </a:tr>
              <a:tr h="457034">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Centro-Oeste</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130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150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180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210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1416761498"/>
                  </a:ext>
                </a:extLst>
              </a:tr>
              <a:tr h="457034">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Sudeste</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130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150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180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210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3646694875"/>
                  </a:ext>
                </a:extLst>
              </a:tr>
              <a:tr h="457034">
                <a:tc>
                  <a:txBody>
                    <a:bodyPr/>
                    <a:lstStyle/>
                    <a:p>
                      <a:pPr marL="0" marR="76200" indent="0" algn="ctr" defTabSz="914400" rtl="0" eaLnBrk="1" latinLnBrk="0" hangingPunct="1">
                        <a:lnSpc>
                          <a:spcPct val="150000"/>
                        </a:lnSpc>
                        <a:spcBef>
                          <a:spcPts val="600"/>
                        </a:spcBef>
                        <a:spcAft>
                          <a:spcPts val="600"/>
                        </a:spcAft>
                      </a:pPr>
                      <a:r>
                        <a:rPr lang="pt-BR" sz="1400" b="1" kern="1200" dirty="0">
                          <a:solidFill>
                            <a:schemeClr val="accent2"/>
                          </a:solidFill>
                          <a:effectLst/>
                          <a:latin typeface="Poppins" panose="00000500000000000000" pitchFamily="2" charset="0"/>
                          <a:cs typeface="Poppins" panose="00000500000000000000" pitchFamily="2" charset="0"/>
                        </a:rPr>
                        <a:t>Sul</a:t>
                      </a:r>
                      <a:endParaRPr lang="pt-BR" sz="1400" b="1"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130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a:solidFill>
                            <a:schemeClr val="accent2"/>
                          </a:solidFill>
                          <a:effectLst/>
                          <a:latin typeface="Poppins" panose="00000500000000000000" pitchFamily="2" charset="0"/>
                          <a:cs typeface="Poppins" panose="00000500000000000000" pitchFamily="2" charset="0"/>
                        </a:rPr>
                        <a:t>150</a:t>
                      </a:r>
                      <a:endParaRPr lang="pt-BR" sz="1400" kern="120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180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tc>
                  <a:txBody>
                    <a:bodyPr/>
                    <a:lstStyle/>
                    <a:p>
                      <a:pPr marL="0" marR="76200" indent="0" algn="ctr" defTabSz="914400" rtl="0" eaLnBrk="1" latinLnBrk="0" hangingPunct="1">
                        <a:lnSpc>
                          <a:spcPct val="150000"/>
                        </a:lnSpc>
                        <a:spcBef>
                          <a:spcPts val="600"/>
                        </a:spcBef>
                        <a:spcAft>
                          <a:spcPts val="600"/>
                        </a:spcAft>
                      </a:pPr>
                      <a:r>
                        <a:rPr lang="pt-BR" sz="1400" kern="1200" dirty="0">
                          <a:solidFill>
                            <a:schemeClr val="accent2"/>
                          </a:solidFill>
                          <a:effectLst/>
                          <a:latin typeface="Poppins" panose="00000500000000000000" pitchFamily="2" charset="0"/>
                          <a:cs typeface="Poppins" panose="00000500000000000000" pitchFamily="2" charset="0"/>
                        </a:rPr>
                        <a:t>210</a:t>
                      </a:r>
                      <a:endParaRPr lang="pt-BR" sz="1400" kern="1200" dirty="0">
                        <a:solidFill>
                          <a:schemeClr val="accent2"/>
                        </a:solidFill>
                        <a:effectLst/>
                        <a:latin typeface="Poppins" panose="00000500000000000000" pitchFamily="2" charset="0"/>
                        <a:ea typeface="+mn-ea"/>
                        <a:cs typeface="Poppins" panose="00000500000000000000" pitchFamily="2" charset="0"/>
                      </a:endParaRPr>
                    </a:p>
                  </a:txBody>
                  <a:tcPr marL="9525" marR="9525" marT="9525" marB="9525" anchor="ctr"/>
                </a:tc>
                <a:extLst>
                  <a:ext uri="{0D108BD9-81ED-4DB2-BD59-A6C34878D82A}">
                    <a16:rowId xmlns:a16="http://schemas.microsoft.com/office/drawing/2014/main" val="1704793470"/>
                  </a:ext>
                </a:extLst>
              </a:tr>
            </a:tbl>
          </a:graphicData>
        </a:graphic>
      </p:graphicFrame>
      <p:sp>
        <p:nvSpPr>
          <p:cNvPr id="7" name="CaixaDeTexto 6">
            <a:extLst>
              <a:ext uri="{FF2B5EF4-FFF2-40B4-BE49-F238E27FC236}">
                <a16:creationId xmlns:a16="http://schemas.microsoft.com/office/drawing/2014/main" id="{07F8DD84-07C1-2CE3-C589-5909BEF3B23C}"/>
              </a:ext>
            </a:extLst>
          </p:cNvPr>
          <p:cNvSpPr txBox="1"/>
          <p:nvPr/>
        </p:nvSpPr>
        <p:spPr>
          <a:xfrm>
            <a:off x="221671" y="4298259"/>
            <a:ext cx="8700656" cy="816634"/>
          </a:xfrm>
          <a:prstGeom prst="rect">
            <a:avLst/>
          </a:prstGeom>
          <a:noFill/>
        </p:spPr>
        <p:txBody>
          <a:bodyPr wrap="square">
            <a:spAutoFit/>
          </a:bodyPr>
          <a:lstStyle/>
          <a:p>
            <a:pPr marR="76200" lvl="1" algn="just">
              <a:lnSpc>
                <a:spcPct val="115000"/>
              </a:lnSpc>
              <a:spcBef>
                <a:spcPts val="600"/>
              </a:spcBef>
              <a:spcAft>
                <a:spcPts val="600"/>
              </a:spcAft>
            </a:pPr>
            <a:r>
              <a:rPr lang="pt-BR" u="sng" dirty="0">
                <a:solidFill>
                  <a:schemeClr val="accent2"/>
                </a:solidFill>
                <a:latin typeface="Poppins" panose="00000500000000000000" pitchFamily="2" charset="0"/>
                <a:cs typeface="Poppins" panose="00000500000000000000" pitchFamily="2" charset="0"/>
              </a:rPr>
              <a:t>A extensão dos prazos de entrega previstos no cronograma, aplica-se apenas quando o contrato se referir a adesão para aquisição de mais de 100 (cem) unidades e deve ser negociada em comum acordo entre as partes.</a:t>
            </a:r>
          </a:p>
        </p:txBody>
      </p:sp>
    </p:spTree>
    <p:extLst>
      <p:ext uri="{BB962C8B-B14F-4D97-AF65-F5344CB8AC3E}">
        <p14:creationId xmlns:p14="http://schemas.microsoft.com/office/powerpoint/2010/main" val="2729161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aixaDeTexto 12">
            <a:extLst>
              <a:ext uri="{FF2B5EF4-FFF2-40B4-BE49-F238E27FC236}">
                <a16:creationId xmlns:a16="http://schemas.microsoft.com/office/drawing/2014/main" id="{48F9AB8D-FEA7-4340-A5C5-A7CB7217A5E0}"/>
              </a:ext>
            </a:extLst>
          </p:cNvPr>
          <p:cNvSpPr txBox="1">
            <a:spLocks noChangeArrowheads="1"/>
          </p:cNvSpPr>
          <p:nvPr/>
        </p:nvSpPr>
        <p:spPr bwMode="auto">
          <a:xfrm>
            <a:off x="242455" y="1002089"/>
            <a:ext cx="8775164" cy="313932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pt-BR" altLang="pt-BR" sz="1800" dirty="0">
                <a:solidFill>
                  <a:schemeClr val="accent2"/>
                </a:solidFill>
                <a:latin typeface="Poppins" panose="00000500000000000000" pitchFamily="2" charset="0"/>
                <a:cs typeface="Poppins" panose="00000500000000000000" pitchFamily="2" charset="0"/>
              </a:rPr>
              <a:t>A apresentação estará disponível no </a:t>
            </a:r>
          </a:p>
          <a:p>
            <a:pPr algn="ctr">
              <a:spcBef>
                <a:spcPct val="0"/>
              </a:spcBef>
              <a:buFont typeface="Arial" panose="020B0604020202020204" pitchFamily="34" charset="0"/>
              <a:buNone/>
              <a:defRPr/>
            </a:pPr>
            <a:r>
              <a:rPr lang="pt-BR" altLang="pt-BR" sz="1800" dirty="0">
                <a:solidFill>
                  <a:schemeClr val="accent2"/>
                </a:solidFill>
                <a:latin typeface="Poppins" panose="00000500000000000000" pitchFamily="2" charset="0"/>
                <a:cs typeface="Poppins" panose="00000500000000000000" pitchFamily="2" charset="0"/>
              </a:rPr>
              <a:t>Portal de Compras Nacionais do FNDE </a:t>
            </a:r>
          </a:p>
          <a:p>
            <a:pPr algn="ctr">
              <a:spcBef>
                <a:spcPct val="0"/>
              </a:spcBef>
              <a:buFont typeface="Arial" panose="020B0604020202020204" pitchFamily="34" charset="0"/>
              <a:buNone/>
              <a:defRPr/>
            </a:pPr>
            <a:r>
              <a:rPr lang="pt-BR" altLang="pt-BR" sz="1800" i="1" dirty="0">
                <a:solidFill>
                  <a:schemeClr val="accent2"/>
                </a:solidFill>
                <a:latin typeface="Poppins" panose="00000500000000000000" pitchFamily="2" charset="0"/>
                <a:cs typeface="Poppins" panose="00000500000000000000" pitchFamily="2" charset="0"/>
              </a:rPr>
              <a:t>link</a:t>
            </a:r>
            <a:r>
              <a:rPr lang="pt-BR" altLang="pt-BR" sz="1800" dirty="0">
                <a:solidFill>
                  <a:schemeClr val="accent2"/>
                </a:solidFill>
                <a:latin typeface="Poppins" panose="00000500000000000000" pitchFamily="2" charset="0"/>
                <a:cs typeface="Poppins" panose="00000500000000000000" pitchFamily="2" charset="0"/>
              </a:rPr>
              <a:t> “</a:t>
            </a:r>
            <a:r>
              <a:rPr lang="pt-BR" altLang="pt-BR" sz="1800" dirty="0">
                <a:solidFill>
                  <a:schemeClr val="accent2"/>
                </a:solidFill>
                <a:latin typeface="Poppins" panose="00000500000000000000" pitchFamily="2" charset="0"/>
                <a:cs typeface="Poppins" panose="00000500000000000000" pitchFamily="2" charset="0"/>
                <a:hlinkClick r:id="rId2"/>
              </a:rPr>
              <a:t>Audiências Públicas</a:t>
            </a:r>
            <a:r>
              <a:rPr lang="pt-BR" altLang="pt-BR" sz="1800" dirty="0">
                <a:solidFill>
                  <a:schemeClr val="accent2"/>
                </a:solidFill>
                <a:latin typeface="Poppins" panose="00000500000000000000" pitchFamily="2" charset="0"/>
                <a:cs typeface="Poppins" panose="00000500000000000000" pitchFamily="2" charset="0"/>
              </a:rPr>
              <a:t>”.</a:t>
            </a:r>
          </a:p>
          <a:p>
            <a:pPr algn="ctr">
              <a:spcBef>
                <a:spcPct val="0"/>
              </a:spcBef>
              <a:buFont typeface="Arial" panose="020B0604020202020204" pitchFamily="34" charset="0"/>
              <a:buNone/>
              <a:defRPr/>
            </a:pPr>
            <a:endParaRPr lang="pt-BR" altLang="pt-BR" sz="1800" dirty="0">
              <a:solidFill>
                <a:schemeClr val="accent2"/>
              </a:solidFill>
              <a:latin typeface="Poppins" panose="00000500000000000000" pitchFamily="2" charset="0"/>
              <a:cs typeface="Poppins" panose="00000500000000000000" pitchFamily="2" charset="0"/>
            </a:endParaRPr>
          </a:p>
          <a:p>
            <a:pPr marL="4762" algn="ctr" eaLnBrk="1" hangingPunct="1">
              <a:spcBef>
                <a:spcPts val="0"/>
              </a:spcBef>
              <a:buFont typeface="Arial" panose="020B0604020202020204" pitchFamily="34" charset="0"/>
              <a:buNone/>
              <a:defRPr/>
            </a:pPr>
            <a:r>
              <a:rPr lang="pt-BR" sz="1800" u="sng" dirty="0">
                <a:solidFill>
                  <a:schemeClr val="accent2"/>
                </a:solidFill>
                <a:latin typeface="Poppins" panose="00000500000000000000" pitchFamily="2" charset="0"/>
                <a:ea typeface="ＭＳ Ｐゴシック" pitchFamily="34" charset="-128"/>
                <a:cs typeface="Poppins" panose="00000500000000000000" pitchFamily="2" charset="0"/>
              </a:rPr>
              <a:t>Dúvidas, sugestões e questionamentos sobre a Audiência deverão ser enviados para o e-mail:</a:t>
            </a:r>
          </a:p>
          <a:p>
            <a:pPr marL="4762" algn="ctr" eaLnBrk="1" hangingPunct="1">
              <a:spcBef>
                <a:spcPts val="0"/>
              </a:spcBef>
              <a:buFont typeface="Arial" panose="020B0604020202020204" pitchFamily="34" charset="0"/>
              <a:buNone/>
              <a:defRPr/>
            </a:pPr>
            <a:endParaRPr lang="pt-BR" sz="1800" dirty="0">
              <a:solidFill>
                <a:schemeClr val="accent2"/>
              </a:solidFill>
              <a:latin typeface="Poppins" panose="00000500000000000000" pitchFamily="2" charset="0"/>
              <a:ea typeface="ＭＳ Ｐゴシック" pitchFamily="34" charset="-128"/>
              <a:cs typeface="Poppins" panose="00000500000000000000" pitchFamily="2" charset="0"/>
            </a:endParaRPr>
          </a:p>
          <a:p>
            <a:pPr marL="4762" algn="ctr" eaLnBrk="1" hangingPunct="1">
              <a:spcBef>
                <a:spcPts val="0"/>
              </a:spcBef>
              <a:buFont typeface="Arial" panose="020B0604020202020204" pitchFamily="34" charset="0"/>
              <a:buNone/>
              <a:defRPr/>
            </a:pPr>
            <a:r>
              <a:rPr lang="pt-BR" sz="1800" dirty="0">
                <a:solidFill>
                  <a:srgbClr val="183EFF"/>
                </a:solidFill>
                <a:latin typeface="Poppins" panose="00000500000000000000" pitchFamily="2" charset="0"/>
                <a:ea typeface="ＭＳ Ｐゴシック" pitchFamily="34" charset="-128"/>
                <a:cs typeface="Poppins" panose="00000500000000000000" pitchFamily="2" charset="0"/>
                <a:hlinkClick r:id="rId3">
                  <a:extLst>
                    <a:ext uri="{A12FA001-AC4F-418D-AE19-62706E023703}">
                      <ahyp:hlinkClr xmlns:ahyp="http://schemas.microsoft.com/office/drawing/2018/hyperlinkcolor" val="tx"/>
                    </a:ext>
                  </a:extLst>
                </a:hlinkClick>
              </a:rPr>
              <a:t>comprasnacionais@fnde.gov.br</a:t>
            </a:r>
            <a:endParaRPr lang="pt-BR" sz="1800" dirty="0">
              <a:solidFill>
                <a:srgbClr val="183EFF"/>
              </a:solidFill>
              <a:latin typeface="Poppins" panose="00000500000000000000" pitchFamily="2" charset="0"/>
              <a:ea typeface="ＭＳ Ｐゴシック" pitchFamily="34" charset="-128"/>
              <a:cs typeface="Poppins" panose="00000500000000000000" pitchFamily="2" charset="0"/>
            </a:endParaRPr>
          </a:p>
          <a:p>
            <a:pPr marL="4762" algn="ctr" eaLnBrk="1" hangingPunct="1">
              <a:spcBef>
                <a:spcPts val="0"/>
              </a:spcBef>
              <a:buFont typeface="Arial" panose="020B0604020202020204" pitchFamily="34" charset="0"/>
              <a:buNone/>
              <a:defRPr/>
            </a:pPr>
            <a:endParaRPr lang="pt-BR" sz="1800" dirty="0">
              <a:solidFill>
                <a:schemeClr val="accent2"/>
              </a:solidFill>
              <a:latin typeface="Poppins" panose="00000500000000000000" pitchFamily="2" charset="0"/>
              <a:ea typeface="ＭＳ Ｐゴシック" pitchFamily="34" charset="-128"/>
              <a:cs typeface="Poppins" panose="00000500000000000000" pitchFamily="2" charset="0"/>
            </a:endParaRPr>
          </a:p>
          <a:p>
            <a:pPr marL="4762" algn="ctr" eaLnBrk="1" hangingPunct="1">
              <a:spcBef>
                <a:spcPts val="0"/>
              </a:spcBef>
              <a:buFont typeface="Arial" panose="020B0604020202020204" pitchFamily="34" charset="0"/>
              <a:buNone/>
              <a:defRPr/>
            </a:pPr>
            <a:r>
              <a:rPr lang="pt-BR" sz="1800" dirty="0">
                <a:solidFill>
                  <a:schemeClr val="accent2"/>
                </a:solidFill>
                <a:latin typeface="Poppins" panose="00000500000000000000" pitchFamily="2" charset="0"/>
                <a:ea typeface="ＭＳ Ｐゴシック" pitchFamily="34" charset="-128"/>
                <a:cs typeface="Poppins" panose="00000500000000000000" pitchFamily="2" charset="0"/>
              </a:rPr>
              <a:t>Prazo para recebimento de contribuições: </a:t>
            </a:r>
          </a:p>
          <a:p>
            <a:pPr marL="4762" algn="ctr" eaLnBrk="1" hangingPunct="1">
              <a:spcBef>
                <a:spcPts val="0"/>
              </a:spcBef>
              <a:buFont typeface="Arial" panose="020B0604020202020204" pitchFamily="34" charset="0"/>
              <a:buNone/>
              <a:defRPr/>
            </a:pPr>
            <a:r>
              <a:rPr lang="pt-BR" sz="1800" b="1" u="sng" dirty="0">
                <a:solidFill>
                  <a:schemeClr val="accent2"/>
                </a:solidFill>
                <a:latin typeface="Poppins" panose="00000500000000000000" pitchFamily="2" charset="0"/>
                <a:ea typeface="ＭＳ Ｐゴシック" pitchFamily="34" charset="-128"/>
                <a:cs typeface="Poppins" panose="00000500000000000000" pitchFamily="2" charset="0"/>
              </a:rPr>
              <a:t>5 (cinco) dias úteis</a:t>
            </a:r>
          </a:p>
        </p:txBody>
      </p:sp>
      <p:pic>
        <p:nvPicPr>
          <p:cNvPr id="5" name="Imagem 4" descr="Texto&#10;&#10;Descrição gerada automaticamente com confiança média">
            <a:extLst>
              <a:ext uri="{FF2B5EF4-FFF2-40B4-BE49-F238E27FC236}">
                <a16:creationId xmlns:a16="http://schemas.microsoft.com/office/drawing/2014/main" id="{88CDE81C-BD0F-48F9-1359-921AC2EBAD63}"/>
              </a:ext>
            </a:extLst>
          </p:cNvPr>
          <p:cNvPicPr>
            <a:picLocks noChangeAspect="1"/>
          </p:cNvPicPr>
          <p:nvPr/>
        </p:nvPicPr>
        <p:blipFill>
          <a:blip r:embed="rId4"/>
          <a:stretch>
            <a:fillRect/>
          </a:stretch>
        </p:blipFill>
        <p:spPr>
          <a:xfrm>
            <a:off x="6021658" y="90952"/>
            <a:ext cx="2995961" cy="526247"/>
          </a:xfrm>
          <a:prstGeom prst="rect">
            <a:avLst/>
          </a:prstGeom>
        </p:spPr>
      </p:pic>
    </p:spTree>
    <p:extLst>
      <p:ext uri="{BB962C8B-B14F-4D97-AF65-F5344CB8AC3E}">
        <p14:creationId xmlns:p14="http://schemas.microsoft.com/office/powerpoint/2010/main" val="160997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Shape 182"/>
        <p:cNvGrpSpPr/>
        <p:nvPr/>
      </p:nvGrpSpPr>
      <p:grpSpPr>
        <a:xfrm>
          <a:off x="0" y="0"/>
          <a:ext cx="0" cy="0"/>
          <a:chOff x="0" y="0"/>
          <a:chExt cx="0" cy="0"/>
        </a:xfrm>
      </p:grpSpPr>
      <p:sp>
        <p:nvSpPr>
          <p:cNvPr id="4" name="Retângulo 3">
            <a:extLst>
              <a:ext uri="{FF2B5EF4-FFF2-40B4-BE49-F238E27FC236}">
                <a16:creationId xmlns:a16="http://schemas.microsoft.com/office/drawing/2014/main" id="{C63B8F79-1A79-A3A8-2C5F-5FB93CEB62C3}"/>
              </a:ext>
            </a:extLst>
          </p:cNvPr>
          <p:cNvSpPr/>
          <p:nvPr/>
        </p:nvSpPr>
        <p:spPr>
          <a:xfrm>
            <a:off x="-1" y="2114965"/>
            <a:ext cx="3486615" cy="657382"/>
          </a:xfrm>
          <a:prstGeom prst="rect">
            <a:avLst/>
          </a:prstGeom>
          <a:solidFill>
            <a:srgbClr val="FFD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D108"/>
              </a:solidFill>
            </a:endParaRPr>
          </a:p>
        </p:txBody>
      </p:sp>
      <p:pic>
        <p:nvPicPr>
          <p:cNvPr id="6" name="Imagem 5" descr="Interface gráfica do usuário&#10;&#10;Descrição gerada automaticamente">
            <a:extLst>
              <a:ext uri="{FF2B5EF4-FFF2-40B4-BE49-F238E27FC236}">
                <a16:creationId xmlns:a16="http://schemas.microsoft.com/office/drawing/2014/main" id="{52FFC7DF-0088-A963-C4D7-2D1514CDE003}"/>
              </a:ext>
            </a:extLst>
          </p:cNvPr>
          <p:cNvPicPr>
            <a:picLocks noChangeAspect="1"/>
          </p:cNvPicPr>
          <p:nvPr/>
        </p:nvPicPr>
        <p:blipFill>
          <a:blip r:embed="rId4"/>
          <a:stretch>
            <a:fillRect/>
          </a:stretch>
        </p:blipFill>
        <p:spPr>
          <a:xfrm>
            <a:off x="5460443" y="0"/>
            <a:ext cx="3538654" cy="621572"/>
          </a:xfrm>
          <a:prstGeom prst="rect">
            <a:avLst/>
          </a:prstGeom>
        </p:spPr>
      </p:pic>
      <p:sp>
        <p:nvSpPr>
          <p:cNvPr id="2" name="CaixaDeTexto 1">
            <a:extLst>
              <a:ext uri="{FF2B5EF4-FFF2-40B4-BE49-F238E27FC236}">
                <a16:creationId xmlns:a16="http://schemas.microsoft.com/office/drawing/2014/main" id="{3C42F3B1-4D69-FA89-7321-6A9CF172B4EE}"/>
              </a:ext>
            </a:extLst>
          </p:cNvPr>
          <p:cNvSpPr txBox="1"/>
          <p:nvPr/>
        </p:nvSpPr>
        <p:spPr>
          <a:xfrm>
            <a:off x="602674" y="1058661"/>
            <a:ext cx="7577126" cy="1384995"/>
          </a:xfrm>
          <a:prstGeom prst="rect">
            <a:avLst/>
          </a:prstGeom>
          <a:solidFill>
            <a:schemeClr val="lt1"/>
          </a:solidFill>
        </p:spPr>
        <p:txBody>
          <a:bodyPr wrap="square" rtlCol="0">
            <a:spAutoFit/>
          </a:bodyPr>
          <a:lstStyle/>
          <a:p>
            <a:pPr algn="ctr"/>
            <a:r>
              <a:rPr lang="pt-BR" dirty="0">
                <a:solidFill>
                  <a:schemeClr val="accent2"/>
                </a:solidFill>
                <a:latin typeface="Poppins" panose="00000500000000000000" pitchFamily="2" charset="0"/>
                <a:cs typeface="Poppins" panose="00000500000000000000" pitchFamily="2" charset="0"/>
              </a:rPr>
              <a:t>DIRETORIA DE AÇÕES EDUCACIONAIS – DIRAE</a:t>
            </a:r>
          </a:p>
          <a:p>
            <a:pPr algn="ctr"/>
            <a:r>
              <a:rPr lang="pt-BR" dirty="0">
                <a:solidFill>
                  <a:schemeClr val="accent2"/>
                </a:solidFill>
                <a:latin typeface="Poppins" panose="00000500000000000000" pitchFamily="2" charset="0"/>
                <a:cs typeface="Poppins" panose="00000500000000000000" pitchFamily="2" charset="0"/>
              </a:rPr>
              <a:t>Coordenação-Geral da Política de Transporte Escolar – CGPTE</a:t>
            </a:r>
          </a:p>
          <a:p>
            <a:pPr algn="ctr"/>
            <a:r>
              <a:rPr lang="pt-BR" dirty="0">
                <a:solidFill>
                  <a:schemeClr val="accent2"/>
                </a:solidFill>
                <a:latin typeface="Poppins" panose="00000500000000000000" pitchFamily="2" charset="0"/>
                <a:cs typeface="Poppins" panose="00000500000000000000" pitchFamily="2" charset="0"/>
              </a:rPr>
              <a:t>Coordenação de Apoio ao Caminho da Escola – COACE</a:t>
            </a:r>
          </a:p>
          <a:p>
            <a:pPr algn="ctr"/>
            <a:endParaRPr lang="pt-BR" dirty="0">
              <a:solidFill>
                <a:schemeClr val="accent2"/>
              </a:solidFill>
              <a:latin typeface="Poppins" panose="00000500000000000000" pitchFamily="2" charset="0"/>
              <a:cs typeface="Poppins" panose="00000500000000000000" pitchFamily="2" charset="0"/>
            </a:endParaRPr>
          </a:p>
          <a:p>
            <a:pPr algn="ctr"/>
            <a:r>
              <a:rPr lang="pt-BR" dirty="0">
                <a:solidFill>
                  <a:schemeClr val="accent2"/>
                </a:solidFill>
                <a:latin typeface="Poppins" panose="00000500000000000000" pitchFamily="2" charset="0"/>
                <a:cs typeface="Poppins" panose="00000500000000000000" pitchFamily="2" charset="0"/>
              </a:rPr>
              <a:t>Contato:</a:t>
            </a:r>
          </a:p>
          <a:p>
            <a:pPr algn="ctr"/>
            <a:r>
              <a:rPr lang="pt-BR" dirty="0">
                <a:solidFill>
                  <a:srgbClr val="183EFF"/>
                </a:solidFill>
                <a:latin typeface="Poppins" panose="00000500000000000000" pitchFamily="2" charset="0"/>
                <a:cs typeface="Poppins" panose="00000500000000000000" pitchFamily="2" charset="0"/>
              </a:rPr>
              <a:t>caminhodaescola@fnde.gov.br</a:t>
            </a:r>
          </a:p>
        </p:txBody>
      </p:sp>
      <p:sp>
        <p:nvSpPr>
          <p:cNvPr id="3" name="CaixaDeTexto 2">
            <a:extLst>
              <a:ext uri="{FF2B5EF4-FFF2-40B4-BE49-F238E27FC236}">
                <a16:creationId xmlns:a16="http://schemas.microsoft.com/office/drawing/2014/main" id="{DB4F77FA-054A-0612-1083-24749280404F}"/>
              </a:ext>
            </a:extLst>
          </p:cNvPr>
          <p:cNvSpPr txBox="1"/>
          <p:nvPr/>
        </p:nvSpPr>
        <p:spPr>
          <a:xfrm>
            <a:off x="602674" y="2557420"/>
            <a:ext cx="7577126" cy="1600438"/>
          </a:xfrm>
          <a:prstGeom prst="rect">
            <a:avLst/>
          </a:prstGeom>
          <a:solidFill>
            <a:schemeClr val="lt1"/>
          </a:solidFill>
        </p:spPr>
        <p:txBody>
          <a:bodyPr wrap="square" rtlCol="0">
            <a:spAutoFit/>
          </a:bodyPr>
          <a:lstStyle/>
          <a:p>
            <a:pPr algn="ctr"/>
            <a:r>
              <a:rPr lang="pt-BR" dirty="0">
                <a:solidFill>
                  <a:schemeClr val="accent2"/>
                </a:solidFill>
                <a:latin typeface="Poppins" panose="00000500000000000000" pitchFamily="2" charset="0"/>
                <a:cs typeface="Poppins" panose="00000500000000000000" pitchFamily="2" charset="0"/>
              </a:rPr>
              <a:t>DIRETORIA DE ADMINISTRAÇÃO– DIRAD</a:t>
            </a:r>
          </a:p>
          <a:p>
            <a:pPr algn="ctr"/>
            <a:r>
              <a:rPr lang="pt-BR" dirty="0">
                <a:solidFill>
                  <a:schemeClr val="accent2"/>
                </a:solidFill>
                <a:latin typeface="Poppins" panose="00000500000000000000" pitchFamily="2" charset="0"/>
                <a:cs typeface="Poppins" panose="00000500000000000000" pitchFamily="2" charset="0"/>
              </a:rPr>
              <a:t>Coordenação-Geral de Mercado Qualidade e Compras – CGCOM</a:t>
            </a:r>
          </a:p>
          <a:p>
            <a:pPr algn="ctr"/>
            <a:r>
              <a:rPr lang="pt-BR" dirty="0">
                <a:solidFill>
                  <a:schemeClr val="accent2"/>
                </a:solidFill>
                <a:latin typeface="Poppins" panose="00000500000000000000" pitchFamily="2" charset="0"/>
                <a:cs typeface="Poppins" panose="00000500000000000000" pitchFamily="2" charset="0"/>
              </a:rPr>
              <a:t>Coordenação de Planejamento de Compras Nacionais para a Educação – CPCOM</a:t>
            </a:r>
          </a:p>
          <a:p>
            <a:pPr algn="ctr"/>
            <a:r>
              <a:rPr lang="pt-BR" dirty="0">
                <a:solidFill>
                  <a:schemeClr val="accent2"/>
                </a:solidFill>
                <a:latin typeface="Poppins" panose="00000500000000000000" pitchFamily="2" charset="0"/>
                <a:cs typeface="Poppins" panose="00000500000000000000" pitchFamily="2" charset="0"/>
              </a:rPr>
              <a:t>Coordenação de Gerenciamento de Atas e Controle de Qualidade - CORPQ</a:t>
            </a:r>
          </a:p>
          <a:p>
            <a:pPr algn="ctr"/>
            <a:endParaRPr lang="pt-BR" dirty="0">
              <a:solidFill>
                <a:schemeClr val="accent2"/>
              </a:solidFill>
              <a:latin typeface="Poppins" panose="00000500000000000000" pitchFamily="2" charset="0"/>
              <a:cs typeface="Poppins" panose="00000500000000000000" pitchFamily="2" charset="0"/>
            </a:endParaRPr>
          </a:p>
          <a:p>
            <a:pPr algn="ctr"/>
            <a:r>
              <a:rPr lang="pt-BR" dirty="0">
                <a:solidFill>
                  <a:schemeClr val="accent2"/>
                </a:solidFill>
                <a:latin typeface="Poppins" panose="00000500000000000000" pitchFamily="2" charset="0"/>
                <a:cs typeface="Poppins" panose="00000500000000000000" pitchFamily="2" charset="0"/>
              </a:rPr>
              <a:t>Contato:</a:t>
            </a:r>
          </a:p>
          <a:p>
            <a:pPr marL="4762" algn="ctr" eaLnBrk="1" hangingPunct="1">
              <a:spcBef>
                <a:spcPts val="0"/>
              </a:spcBef>
              <a:buFont typeface="Arial" panose="020B0604020202020204" pitchFamily="34" charset="0"/>
              <a:buNone/>
              <a:defRPr/>
            </a:pPr>
            <a:r>
              <a:rPr lang="pt-BR" dirty="0">
                <a:solidFill>
                  <a:srgbClr val="183EFF"/>
                </a:solidFill>
                <a:latin typeface="Poppins" panose="00000500000000000000" pitchFamily="2" charset="0"/>
                <a:cs typeface="Poppins" panose="00000500000000000000" pitchFamily="2" charset="0"/>
              </a:rPr>
              <a:t>comprasnacionais@fnde.gov.br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xto&#10;&#10;Descrição gerada automaticamente com confiança média">
            <a:extLst>
              <a:ext uri="{FF2B5EF4-FFF2-40B4-BE49-F238E27FC236}">
                <a16:creationId xmlns:a16="http://schemas.microsoft.com/office/drawing/2014/main" id="{13F6F2CD-058C-90C9-CE7C-993C1D12F466}"/>
              </a:ext>
            </a:extLst>
          </p:cNvPr>
          <p:cNvPicPr>
            <a:picLocks noChangeAspect="1"/>
          </p:cNvPicPr>
          <p:nvPr/>
        </p:nvPicPr>
        <p:blipFill>
          <a:blip r:embed="rId2"/>
          <a:stretch>
            <a:fillRect/>
          </a:stretch>
        </p:blipFill>
        <p:spPr>
          <a:xfrm>
            <a:off x="6021658" y="90952"/>
            <a:ext cx="2995961" cy="526247"/>
          </a:xfrm>
          <a:prstGeom prst="rect">
            <a:avLst/>
          </a:prstGeom>
        </p:spPr>
      </p:pic>
      <p:pic>
        <p:nvPicPr>
          <p:cNvPr id="43" name="Imagem 42" descr="Interface gráfica do usuário, Aplicativo&#10;&#10;O conteúdo gerado por IA pode estar incorreto.">
            <a:extLst>
              <a:ext uri="{FF2B5EF4-FFF2-40B4-BE49-F238E27FC236}">
                <a16:creationId xmlns:a16="http://schemas.microsoft.com/office/drawing/2014/main" id="{0CE40796-95A9-CEE6-1777-4AE02955097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l="26281" t="27892" r="27080" b="23598"/>
          <a:stretch/>
        </p:blipFill>
        <p:spPr>
          <a:xfrm>
            <a:off x="716064" y="1011834"/>
            <a:ext cx="7031126" cy="3992225"/>
          </a:xfrm>
          <a:prstGeom prst="rect">
            <a:avLst/>
          </a:prstGeom>
        </p:spPr>
      </p:pic>
      <p:sp>
        <p:nvSpPr>
          <p:cNvPr id="2" name="Título 4">
            <a:extLst>
              <a:ext uri="{FF2B5EF4-FFF2-40B4-BE49-F238E27FC236}">
                <a16:creationId xmlns:a16="http://schemas.microsoft.com/office/drawing/2014/main" id="{517575CD-DBF7-D101-890B-0A9AF6023B7B}"/>
              </a:ext>
            </a:extLst>
          </p:cNvPr>
          <p:cNvSpPr txBox="1">
            <a:spLocks/>
          </p:cNvSpPr>
          <p:nvPr/>
        </p:nvSpPr>
        <p:spPr>
          <a:xfrm>
            <a:off x="256282" y="506851"/>
            <a:ext cx="8520600" cy="54406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800" b="1" dirty="0">
                <a:solidFill>
                  <a:schemeClr val="dk1"/>
                </a:solidFill>
                <a:latin typeface="Poppins" panose="00000500000000000000" pitchFamily="2" charset="0"/>
                <a:cs typeface="Poppins" panose="00000500000000000000" pitchFamily="2" charset="0"/>
              </a:rPr>
              <a:t>Fases do Registro de Preços Nacional</a:t>
            </a:r>
            <a:endParaRPr lang="pt-BR" sz="2800" b="1" dirty="0">
              <a:solidFill>
                <a:schemeClr val="dk1"/>
              </a:solidFill>
              <a:latin typeface="Poppins" panose="00000500000000000000" pitchFamily="2" charset="0"/>
              <a:cs typeface="Poppins" panose="00000500000000000000" pitchFamily="2" charset="0"/>
              <a:sym typeface="Playfair Display"/>
            </a:endParaRPr>
          </a:p>
        </p:txBody>
      </p:sp>
    </p:spTree>
    <p:extLst>
      <p:ext uri="{BB962C8B-B14F-4D97-AF65-F5344CB8AC3E}">
        <p14:creationId xmlns:p14="http://schemas.microsoft.com/office/powerpoint/2010/main" val="64512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401D-84E0-F9D0-7616-B04AF56F11F1}"/>
            </a:ext>
          </a:extLst>
        </p:cNvPr>
        <p:cNvGrpSpPr/>
        <p:nvPr/>
      </p:nvGrpSpPr>
      <p:grpSpPr>
        <a:xfrm>
          <a:off x="0" y="0"/>
          <a:ext cx="0" cy="0"/>
          <a:chOff x="0" y="0"/>
          <a:chExt cx="0" cy="0"/>
        </a:xfrm>
      </p:grpSpPr>
      <p:pic>
        <p:nvPicPr>
          <p:cNvPr id="3" name="Imagem 2" descr="Texto&#10;&#10;Descrição gerada automaticamente com confiança média">
            <a:extLst>
              <a:ext uri="{FF2B5EF4-FFF2-40B4-BE49-F238E27FC236}">
                <a16:creationId xmlns:a16="http://schemas.microsoft.com/office/drawing/2014/main" id="{C3B5B95C-84CE-613A-DF9F-947A99F5BDA2}"/>
              </a:ext>
            </a:extLst>
          </p:cNvPr>
          <p:cNvPicPr>
            <a:picLocks noChangeAspect="1"/>
          </p:cNvPicPr>
          <p:nvPr/>
        </p:nvPicPr>
        <p:blipFill>
          <a:blip r:embed="rId2"/>
          <a:stretch>
            <a:fillRect/>
          </a:stretch>
        </p:blipFill>
        <p:spPr>
          <a:xfrm>
            <a:off x="6021658" y="90952"/>
            <a:ext cx="2995961" cy="526247"/>
          </a:xfrm>
          <a:prstGeom prst="rect">
            <a:avLst/>
          </a:prstGeom>
        </p:spPr>
      </p:pic>
      <p:sp>
        <p:nvSpPr>
          <p:cNvPr id="2" name="Título 4">
            <a:extLst>
              <a:ext uri="{FF2B5EF4-FFF2-40B4-BE49-F238E27FC236}">
                <a16:creationId xmlns:a16="http://schemas.microsoft.com/office/drawing/2014/main" id="{435A9E30-0326-DB50-7CBA-619D100C4126}"/>
              </a:ext>
            </a:extLst>
          </p:cNvPr>
          <p:cNvSpPr txBox="1">
            <a:spLocks/>
          </p:cNvSpPr>
          <p:nvPr/>
        </p:nvSpPr>
        <p:spPr>
          <a:xfrm>
            <a:off x="213748" y="214744"/>
            <a:ext cx="6084353" cy="14247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800" b="1" dirty="0">
                <a:solidFill>
                  <a:schemeClr val="dk1"/>
                </a:solidFill>
                <a:latin typeface="Poppins" panose="00000500000000000000" pitchFamily="2" charset="0"/>
                <a:cs typeface="Poppins" panose="00000500000000000000" pitchFamily="2" charset="0"/>
              </a:rPr>
              <a:t>Sistema de Gerenciamento de Atas de Registro de Preços</a:t>
            </a:r>
          </a:p>
          <a:p>
            <a:r>
              <a:rPr lang="pt-BR" sz="2800" b="1" dirty="0">
                <a:solidFill>
                  <a:schemeClr val="dk1"/>
                </a:solidFill>
                <a:latin typeface="Poppins" panose="00000500000000000000" pitchFamily="2" charset="0"/>
                <a:cs typeface="Poppins" panose="00000500000000000000" pitchFamily="2" charset="0"/>
              </a:rPr>
              <a:t>SIGARP</a:t>
            </a:r>
          </a:p>
        </p:txBody>
      </p:sp>
      <p:pic>
        <p:nvPicPr>
          <p:cNvPr id="4" name="Imagem 3">
            <a:extLst>
              <a:ext uri="{FF2B5EF4-FFF2-40B4-BE49-F238E27FC236}">
                <a16:creationId xmlns:a16="http://schemas.microsoft.com/office/drawing/2014/main" id="{641C176F-9F8F-56EE-7107-8162AFBCBA2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7308" y="1598863"/>
            <a:ext cx="3934691" cy="343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id="{6BD935F5-DA19-C612-2C76-7C8371CA564B}"/>
              </a:ext>
            </a:extLst>
          </p:cNvPr>
          <p:cNvSpPr txBox="1"/>
          <p:nvPr/>
        </p:nvSpPr>
        <p:spPr>
          <a:xfrm>
            <a:off x="5036127" y="3171602"/>
            <a:ext cx="3761509" cy="584775"/>
          </a:xfrm>
          <a:prstGeom prst="rect">
            <a:avLst/>
          </a:prstGeom>
          <a:gradFill>
            <a:gsLst>
              <a:gs pos="0">
                <a:srgbClr val="FFD10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pt-BR" sz="1600" dirty="0">
                <a:solidFill>
                  <a:schemeClr val="accent2"/>
                </a:solidFill>
                <a:latin typeface="Poppins" panose="00000500000000000000" pitchFamily="2" charset="0"/>
                <a:cs typeface="Poppins" panose="00000500000000000000" pitchFamily="2" charset="0"/>
                <a:hlinkClick r:id="rId5"/>
              </a:rPr>
              <a:t>O SIGARP conta com um módulo exclusivo de consulta pública</a:t>
            </a:r>
            <a:endParaRPr lang="pt-BR" sz="1600" dirty="0">
              <a:solidFill>
                <a:schemeClr val="accent2"/>
              </a:solidFill>
              <a:latin typeface="Poppins" panose="00000500000000000000" pitchFamily="2" charset="0"/>
              <a:cs typeface="Poppins" panose="00000500000000000000" pitchFamily="2" charset="0"/>
            </a:endParaRPr>
          </a:p>
        </p:txBody>
      </p:sp>
      <p:pic>
        <p:nvPicPr>
          <p:cNvPr id="6" name="Imagem 4">
            <a:extLst>
              <a:ext uri="{FF2B5EF4-FFF2-40B4-BE49-F238E27FC236}">
                <a16:creationId xmlns:a16="http://schemas.microsoft.com/office/drawing/2014/main" id="{3FA9B968-B90B-887C-40FA-D81D171CEEC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50061" y="1775507"/>
            <a:ext cx="1721641" cy="70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7">
            <a:extLst>
              <a:ext uri="{FF2B5EF4-FFF2-40B4-BE49-F238E27FC236}">
                <a16:creationId xmlns:a16="http://schemas.microsoft.com/office/drawing/2014/main" id="{E55161C4-49D1-C485-CFB9-910A3EB855FC}"/>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71702" y="1016982"/>
            <a:ext cx="1578272" cy="58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a:extLst>
              <a:ext uri="{FF2B5EF4-FFF2-40B4-BE49-F238E27FC236}">
                <a16:creationId xmlns:a16="http://schemas.microsoft.com/office/drawing/2014/main" id="{51EA9A89-4E8E-C3FC-39E3-14831DF4FDA1}"/>
              </a:ext>
            </a:extLst>
          </p:cNvPr>
          <p:cNvSpPr/>
          <p:nvPr/>
        </p:nvSpPr>
        <p:spPr>
          <a:xfrm>
            <a:off x="7573494" y="1775507"/>
            <a:ext cx="730321" cy="738713"/>
          </a:xfrm>
          <a:prstGeom prst="ellipse">
            <a:avLst/>
          </a:prstGeom>
          <a:blipFill rotWithShape="1">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pt-BR"/>
          </a:p>
        </p:txBody>
      </p:sp>
    </p:spTree>
    <p:extLst>
      <p:ext uri="{BB962C8B-B14F-4D97-AF65-F5344CB8AC3E}">
        <p14:creationId xmlns:p14="http://schemas.microsoft.com/office/powerpoint/2010/main" val="103470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D354-9F95-676E-1E00-E1ED16C4AB71}"/>
            </a:ext>
          </a:extLst>
        </p:cNvPr>
        <p:cNvGrpSpPr/>
        <p:nvPr/>
      </p:nvGrpSpPr>
      <p:grpSpPr>
        <a:xfrm>
          <a:off x="0" y="0"/>
          <a:ext cx="0" cy="0"/>
          <a:chOff x="0" y="0"/>
          <a:chExt cx="0" cy="0"/>
        </a:xfrm>
      </p:grpSpPr>
      <p:pic>
        <p:nvPicPr>
          <p:cNvPr id="3" name="Imagem 2" descr="Texto&#10;&#10;Descrição gerada automaticamente com confiança média">
            <a:extLst>
              <a:ext uri="{FF2B5EF4-FFF2-40B4-BE49-F238E27FC236}">
                <a16:creationId xmlns:a16="http://schemas.microsoft.com/office/drawing/2014/main" id="{8D0051B4-7B84-14B1-5138-CA2D8B556EF0}"/>
              </a:ext>
            </a:extLst>
          </p:cNvPr>
          <p:cNvPicPr>
            <a:picLocks noChangeAspect="1"/>
          </p:cNvPicPr>
          <p:nvPr/>
        </p:nvPicPr>
        <p:blipFill>
          <a:blip r:embed="rId2"/>
          <a:stretch>
            <a:fillRect/>
          </a:stretch>
        </p:blipFill>
        <p:spPr>
          <a:xfrm>
            <a:off x="6021658" y="90952"/>
            <a:ext cx="2995961" cy="526247"/>
          </a:xfrm>
          <a:prstGeom prst="rect">
            <a:avLst/>
          </a:prstGeom>
        </p:spPr>
      </p:pic>
      <p:sp>
        <p:nvSpPr>
          <p:cNvPr id="2" name="Título 4">
            <a:extLst>
              <a:ext uri="{FF2B5EF4-FFF2-40B4-BE49-F238E27FC236}">
                <a16:creationId xmlns:a16="http://schemas.microsoft.com/office/drawing/2014/main" id="{EC1ED02E-390D-E8D0-9D05-AB31F9A0D4C6}"/>
              </a:ext>
            </a:extLst>
          </p:cNvPr>
          <p:cNvSpPr txBox="1">
            <a:spLocks/>
          </p:cNvSpPr>
          <p:nvPr/>
        </p:nvSpPr>
        <p:spPr>
          <a:xfrm>
            <a:off x="234529" y="512619"/>
            <a:ext cx="8909471" cy="52624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800" b="1" dirty="0">
                <a:solidFill>
                  <a:schemeClr val="dk1"/>
                </a:solidFill>
                <a:latin typeface="Poppins" panose="00000500000000000000" pitchFamily="2" charset="0"/>
                <a:cs typeface="Poppins" panose="00000500000000000000" pitchFamily="2" charset="0"/>
              </a:rPr>
              <a:t>Distribuição de Responsabilidades</a:t>
            </a:r>
          </a:p>
        </p:txBody>
      </p:sp>
      <p:graphicFrame>
        <p:nvGraphicFramePr>
          <p:cNvPr id="9" name="Tabela 8">
            <a:extLst>
              <a:ext uri="{FF2B5EF4-FFF2-40B4-BE49-F238E27FC236}">
                <a16:creationId xmlns:a16="http://schemas.microsoft.com/office/drawing/2014/main" id="{827520A4-9790-0AEA-AA4B-ED0394959AC6}"/>
              </a:ext>
            </a:extLst>
          </p:cNvPr>
          <p:cNvGraphicFramePr>
            <a:graphicFrameLocks noGrp="1"/>
          </p:cNvGraphicFramePr>
          <p:nvPr>
            <p:extLst>
              <p:ext uri="{D42A27DB-BD31-4B8C-83A1-F6EECF244321}">
                <p14:modId xmlns:p14="http://schemas.microsoft.com/office/powerpoint/2010/main" val="3729198715"/>
              </p:ext>
            </p:extLst>
          </p:nvPr>
        </p:nvGraphicFramePr>
        <p:xfrm>
          <a:off x="430634" y="1038866"/>
          <a:ext cx="8586984" cy="3955697"/>
        </p:xfrm>
        <a:graphic>
          <a:graphicData uri="http://schemas.openxmlformats.org/drawingml/2006/table">
            <a:tbl>
              <a:tblPr>
                <a:tableStyleId>{FABFCF23-3B69-468F-B69F-88F6DE6A72F2}</a:tableStyleId>
              </a:tblPr>
              <a:tblGrid>
                <a:gridCol w="2862328">
                  <a:extLst>
                    <a:ext uri="{9D8B030D-6E8A-4147-A177-3AD203B41FA5}">
                      <a16:colId xmlns:a16="http://schemas.microsoft.com/office/drawing/2014/main" val="285457145"/>
                    </a:ext>
                  </a:extLst>
                </a:gridCol>
                <a:gridCol w="2862328">
                  <a:extLst>
                    <a:ext uri="{9D8B030D-6E8A-4147-A177-3AD203B41FA5}">
                      <a16:colId xmlns:a16="http://schemas.microsoft.com/office/drawing/2014/main" val="60300050"/>
                    </a:ext>
                  </a:extLst>
                </a:gridCol>
                <a:gridCol w="2862328">
                  <a:extLst>
                    <a:ext uri="{9D8B030D-6E8A-4147-A177-3AD203B41FA5}">
                      <a16:colId xmlns:a16="http://schemas.microsoft.com/office/drawing/2014/main" val="3081193456"/>
                    </a:ext>
                  </a:extLst>
                </a:gridCol>
              </a:tblGrid>
              <a:tr h="340907">
                <a:tc>
                  <a:txBody>
                    <a:bodyPr/>
                    <a:lstStyle/>
                    <a:p>
                      <a:r>
                        <a:rPr lang="pt-BR" sz="1600" b="1" dirty="0">
                          <a:solidFill>
                            <a:schemeClr val="accent2"/>
                          </a:solidFill>
                          <a:latin typeface="Poppins" panose="00000500000000000000" pitchFamily="2" charset="0"/>
                          <a:cs typeface="Poppins" panose="00000500000000000000" pitchFamily="2" charset="0"/>
                        </a:rPr>
                        <a:t>Atribuições</a:t>
                      </a:r>
                      <a:endParaRPr lang="pt-BR" sz="1600" dirty="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600" b="1" dirty="0">
                          <a:solidFill>
                            <a:schemeClr val="accent2"/>
                          </a:solidFill>
                          <a:latin typeface="Poppins" panose="00000500000000000000" pitchFamily="2" charset="0"/>
                          <a:cs typeface="Poppins" panose="00000500000000000000" pitchFamily="2" charset="0"/>
                        </a:rPr>
                        <a:t>FNDE</a:t>
                      </a:r>
                      <a:endParaRPr lang="pt-BR" sz="1600" dirty="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600" b="1" dirty="0">
                          <a:solidFill>
                            <a:schemeClr val="accent2"/>
                          </a:solidFill>
                          <a:latin typeface="Poppins" panose="00000500000000000000" pitchFamily="2" charset="0"/>
                          <a:cs typeface="Poppins" panose="00000500000000000000" pitchFamily="2" charset="0"/>
                        </a:rPr>
                        <a:t>Entes Federados</a:t>
                      </a:r>
                      <a:endParaRPr lang="pt-BR" sz="1600" dirty="0">
                        <a:solidFill>
                          <a:schemeClr val="accent2"/>
                        </a:solidFill>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425755770"/>
                  </a:ext>
                </a:extLst>
              </a:tr>
              <a:tr h="331632">
                <a:tc>
                  <a:txBody>
                    <a:bodyPr/>
                    <a:lstStyle/>
                    <a:p>
                      <a:r>
                        <a:rPr lang="pt-BR" sz="1400" b="1" dirty="0">
                          <a:solidFill>
                            <a:schemeClr val="accent2"/>
                          </a:solidFill>
                          <a:latin typeface="Poppins" panose="00000500000000000000" pitchFamily="2" charset="0"/>
                          <a:cs typeface="Poppins" panose="00000500000000000000" pitchFamily="2" charset="0"/>
                        </a:rPr>
                        <a:t>1. Demanda</a:t>
                      </a:r>
                      <a:endParaRPr lang="pt-BR" sz="1400" dirty="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Estimar demanda via PAR</a:t>
                      </a: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Planejar demanda via PAR</a:t>
                      </a:r>
                    </a:p>
                  </a:txBody>
                  <a:tcPr anchor="ctr"/>
                </a:tc>
                <a:extLst>
                  <a:ext uri="{0D108BD9-81ED-4DB2-BD59-A6C34878D82A}">
                    <a16:rowId xmlns:a16="http://schemas.microsoft.com/office/drawing/2014/main" val="759842667"/>
                  </a:ext>
                </a:extLst>
              </a:tr>
              <a:tr h="563775">
                <a:tc>
                  <a:txBody>
                    <a:bodyPr/>
                    <a:lstStyle/>
                    <a:p>
                      <a:r>
                        <a:rPr lang="pt-BR" sz="1400" b="1" dirty="0">
                          <a:solidFill>
                            <a:schemeClr val="accent2"/>
                          </a:solidFill>
                          <a:latin typeface="Poppins" panose="00000500000000000000" pitchFamily="2" charset="0"/>
                          <a:cs typeface="Poppins" panose="00000500000000000000" pitchFamily="2" charset="0"/>
                        </a:rPr>
                        <a:t>2. Licitação</a:t>
                      </a:r>
                      <a:endParaRPr lang="pt-BR" sz="1400" dirty="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Realizar a licitação</a:t>
                      </a: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Utilizar as atas de registro de preços (RP) do FNDE</a:t>
                      </a:r>
                    </a:p>
                  </a:txBody>
                  <a:tcPr anchor="ctr"/>
                </a:tc>
                <a:extLst>
                  <a:ext uri="{0D108BD9-81ED-4DB2-BD59-A6C34878D82A}">
                    <a16:rowId xmlns:a16="http://schemas.microsoft.com/office/drawing/2014/main" val="652640816"/>
                  </a:ext>
                </a:extLst>
              </a:tr>
              <a:tr h="331632">
                <a:tc>
                  <a:txBody>
                    <a:bodyPr/>
                    <a:lstStyle/>
                    <a:p>
                      <a:r>
                        <a:rPr lang="pt-BR" sz="1400" b="1">
                          <a:solidFill>
                            <a:schemeClr val="accent2"/>
                          </a:solidFill>
                          <a:latin typeface="Poppins" panose="00000500000000000000" pitchFamily="2" charset="0"/>
                          <a:cs typeface="Poppins" panose="00000500000000000000" pitchFamily="2" charset="0"/>
                        </a:rPr>
                        <a:t>3. Gestão das Atas (SIGARP)</a:t>
                      </a:r>
                      <a:endParaRPr lang="pt-BR" sz="140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Gerenciar as atas no SIGARP</a:t>
                      </a: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Cadastrar-se no SIGARP</a:t>
                      </a:r>
                    </a:p>
                  </a:txBody>
                  <a:tcPr anchor="ctr"/>
                </a:tc>
                <a:extLst>
                  <a:ext uri="{0D108BD9-81ED-4DB2-BD59-A6C34878D82A}">
                    <a16:rowId xmlns:a16="http://schemas.microsoft.com/office/drawing/2014/main" val="1295131371"/>
                  </a:ext>
                </a:extLst>
              </a:tr>
              <a:tr h="795917">
                <a:tc>
                  <a:txBody>
                    <a:bodyPr/>
                    <a:lstStyle/>
                    <a:p>
                      <a:r>
                        <a:rPr lang="pt-BR" sz="1400" b="1">
                          <a:solidFill>
                            <a:schemeClr val="accent2"/>
                          </a:solidFill>
                          <a:latin typeface="Poppins" panose="00000500000000000000" pitchFamily="2" charset="0"/>
                          <a:cs typeface="Poppins" panose="00000500000000000000" pitchFamily="2" charset="0"/>
                        </a:rPr>
                        <a:t>4. Contratação e Recursos</a:t>
                      </a:r>
                      <a:endParaRPr lang="pt-BR" sz="140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dirty="0">
                          <a:solidFill>
                            <a:schemeClr val="accent2"/>
                          </a:solidFill>
                          <a:latin typeface="Poppins" panose="00000500000000000000" pitchFamily="2" charset="0"/>
                          <a:cs typeface="Poppins" panose="00000500000000000000" pitchFamily="2" charset="0"/>
                        </a:rPr>
                        <a:t>Transferir recursos conforme disponibilidade orçamentária (voluntária)</a:t>
                      </a: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Firmar contrato com a empresa vencedora da ata</a:t>
                      </a:r>
                    </a:p>
                  </a:txBody>
                  <a:tcPr anchor="ctr"/>
                </a:tc>
                <a:extLst>
                  <a:ext uri="{0D108BD9-81ED-4DB2-BD59-A6C34878D82A}">
                    <a16:rowId xmlns:a16="http://schemas.microsoft.com/office/drawing/2014/main" val="3981796879"/>
                  </a:ext>
                </a:extLst>
              </a:tr>
              <a:tr h="795917">
                <a:tc>
                  <a:txBody>
                    <a:bodyPr/>
                    <a:lstStyle/>
                    <a:p>
                      <a:r>
                        <a:rPr lang="pt-BR" sz="1400" b="1">
                          <a:solidFill>
                            <a:schemeClr val="accent2"/>
                          </a:solidFill>
                          <a:latin typeface="Poppins" panose="00000500000000000000" pitchFamily="2" charset="0"/>
                          <a:cs typeface="Poppins" panose="00000500000000000000" pitchFamily="2" charset="0"/>
                        </a:rPr>
                        <a:t>5. Controle de Qualidade</a:t>
                      </a:r>
                      <a:endParaRPr lang="pt-BR" sz="140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dirty="0">
                          <a:solidFill>
                            <a:schemeClr val="accent2"/>
                          </a:solidFill>
                          <a:latin typeface="Poppins" panose="00000500000000000000" pitchFamily="2" charset="0"/>
                          <a:cs typeface="Poppins" panose="00000500000000000000" pitchFamily="2" charset="0"/>
                        </a:rPr>
                        <a:t>Realizar controle de qualidade (em parceria)</a:t>
                      </a: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Fiscalizar contrato e apoiar o FNDE no controle de qualidade</a:t>
                      </a:r>
                    </a:p>
                  </a:txBody>
                  <a:tcPr anchor="ctr"/>
                </a:tc>
                <a:extLst>
                  <a:ext uri="{0D108BD9-81ED-4DB2-BD59-A6C34878D82A}">
                    <a16:rowId xmlns:a16="http://schemas.microsoft.com/office/drawing/2014/main" val="563650697"/>
                  </a:ext>
                </a:extLst>
              </a:tr>
              <a:tr h="795917">
                <a:tc>
                  <a:txBody>
                    <a:bodyPr/>
                    <a:lstStyle/>
                    <a:p>
                      <a:r>
                        <a:rPr lang="pt-BR" sz="1400" b="1">
                          <a:solidFill>
                            <a:schemeClr val="accent2"/>
                          </a:solidFill>
                          <a:latin typeface="Poppins" panose="00000500000000000000" pitchFamily="2" charset="0"/>
                          <a:cs typeface="Poppins" panose="00000500000000000000" pitchFamily="2" charset="0"/>
                        </a:rPr>
                        <a:t>6. Prestação de Contas</a:t>
                      </a:r>
                      <a:endParaRPr lang="pt-BR" sz="1400">
                        <a:solidFill>
                          <a:schemeClr val="accent2"/>
                        </a:solidFill>
                        <a:latin typeface="Poppins" panose="00000500000000000000" pitchFamily="2" charset="0"/>
                        <a:cs typeface="Poppins" panose="00000500000000000000" pitchFamily="2" charset="0"/>
                      </a:endParaRPr>
                    </a:p>
                  </a:txBody>
                  <a:tcPr anchor="ctr"/>
                </a:tc>
                <a:tc>
                  <a:txBody>
                    <a:bodyPr/>
                    <a:lstStyle/>
                    <a:p>
                      <a:r>
                        <a:rPr lang="pt-BR" sz="1400">
                          <a:solidFill>
                            <a:schemeClr val="accent2"/>
                          </a:solidFill>
                          <a:latin typeface="Poppins" panose="00000500000000000000" pitchFamily="2" charset="0"/>
                          <a:cs typeface="Poppins" panose="00000500000000000000" pitchFamily="2" charset="0"/>
                        </a:rPr>
                        <a:t>Analisar prestações de contas (se houver transferência de recursos)</a:t>
                      </a:r>
                    </a:p>
                  </a:txBody>
                  <a:tcPr anchor="ctr"/>
                </a:tc>
                <a:tc>
                  <a:txBody>
                    <a:bodyPr/>
                    <a:lstStyle/>
                    <a:p>
                      <a:r>
                        <a:rPr lang="pt-BR" sz="1400" dirty="0">
                          <a:solidFill>
                            <a:schemeClr val="accent2"/>
                          </a:solidFill>
                          <a:latin typeface="Poppins" panose="00000500000000000000" pitchFamily="2" charset="0"/>
                          <a:cs typeface="Poppins" panose="00000500000000000000" pitchFamily="2" charset="0"/>
                        </a:rPr>
                        <a:t>Prestar contas dos recursos recebidos</a:t>
                      </a:r>
                    </a:p>
                  </a:txBody>
                  <a:tcPr anchor="ctr"/>
                </a:tc>
                <a:extLst>
                  <a:ext uri="{0D108BD9-81ED-4DB2-BD59-A6C34878D82A}">
                    <a16:rowId xmlns:a16="http://schemas.microsoft.com/office/drawing/2014/main" val="1858997253"/>
                  </a:ext>
                </a:extLst>
              </a:tr>
            </a:tbl>
          </a:graphicData>
        </a:graphic>
      </p:graphicFrame>
    </p:spTree>
    <p:extLst>
      <p:ext uri="{BB962C8B-B14F-4D97-AF65-F5344CB8AC3E}">
        <p14:creationId xmlns:p14="http://schemas.microsoft.com/office/powerpoint/2010/main" val="59499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sp>
        <p:nvSpPr>
          <p:cNvPr id="113" name="Google Shape;113;p3"/>
          <p:cNvSpPr txBox="1"/>
          <p:nvPr/>
        </p:nvSpPr>
        <p:spPr>
          <a:xfrm>
            <a:off x="3950810" y="941769"/>
            <a:ext cx="4937099"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Ajustes nos CITs após Consulta Pública</a:t>
            </a:r>
            <a:endParaRPr sz="2800" b="1" dirty="0">
              <a:solidFill>
                <a:schemeClr val="dk1"/>
              </a:solidFill>
              <a:latin typeface="Poppins" panose="00000500000000000000" pitchFamily="2" charset="0"/>
              <a:cs typeface="Poppins" panose="00000500000000000000" pitchFamily="2" charset="0"/>
              <a:sym typeface="Raleway Black"/>
            </a:endParaRPr>
          </a:p>
        </p:txBody>
      </p:sp>
      <p:pic>
        <p:nvPicPr>
          <p:cNvPr id="2" name="Imagem 1" descr="Texto&#10;&#10;Descrição gerada automaticamente com confiança média">
            <a:extLst>
              <a:ext uri="{FF2B5EF4-FFF2-40B4-BE49-F238E27FC236}">
                <a16:creationId xmlns:a16="http://schemas.microsoft.com/office/drawing/2014/main" id="{8E19FD78-D336-DAF4-CCA1-E3B86C280929}"/>
              </a:ext>
            </a:extLst>
          </p:cNvPr>
          <p:cNvPicPr>
            <a:picLocks noChangeAspect="1"/>
          </p:cNvPicPr>
          <p:nvPr/>
        </p:nvPicPr>
        <p:blipFill>
          <a:blip r:embed="rId4"/>
          <a:stretch>
            <a:fillRect/>
          </a:stretch>
        </p:blipFill>
        <p:spPr>
          <a:xfrm>
            <a:off x="6021658" y="90952"/>
            <a:ext cx="2995961" cy="526247"/>
          </a:xfrm>
          <a:prstGeom prst="rect">
            <a:avLst/>
          </a:prstGeom>
        </p:spPr>
      </p:pic>
      <p:sp>
        <p:nvSpPr>
          <p:cNvPr id="3" name="Google Shape;114;p3">
            <a:extLst>
              <a:ext uri="{FF2B5EF4-FFF2-40B4-BE49-F238E27FC236}">
                <a16:creationId xmlns:a16="http://schemas.microsoft.com/office/drawing/2014/main" id="{CD359DDF-7AAD-A767-A52D-BA0A5CB6DB44}"/>
              </a:ext>
            </a:extLst>
          </p:cNvPr>
          <p:cNvSpPr txBox="1"/>
          <p:nvPr/>
        </p:nvSpPr>
        <p:spPr>
          <a:xfrm>
            <a:off x="4838142" y="2231911"/>
            <a:ext cx="4001058" cy="2308294"/>
          </a:xfrm>
          <a:prstGeom prst="rect">
            <a:avLst/>
          </a:prstGeom>
          <a:noFill/>
          <a:ln>
            <a:noFill/>
          </a:ln>
        </p:spPr>
        <p:txBody>
          <a:bodyPr spcFirstLastPara="1" wrap="square" lIns="91425" tIns="91425" rIns="91425" bIns="91425" anchor="t" anchorCtr="0">
            <a:spAutoFit/>
          </a:bodyPr>
          <a:lstStyle/>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Alterações normativas;</a:t>
            </a:r>
          </a:p>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Poltrona auxiliar;</a:t>
            </a:r>
          </a:p>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Ar-condicionado;</a:t>
            </a:r>
          </a:p>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Aumento da segurança veicular;</a:t>
            </a:r>
          </a:p>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Melhoria da compreensão textual;</a:t>
            </a:r>
          </a:p>
          <a:p>
            <a:pPr lvl="2">
              <a:spcBef>
                <a:spcPts val="600"/>
              </a:spcBef>
              <a:buFont typeface="Wingdings" panose="05000000000000000000" pitchFamily="2" charset="2"/>
              <a:buChar char="§"/>
            </a:pPr>
            <a:r>
              <a:rPr lang="pt-BR" altLang="pt-BR" sz="1800" dirty="0">
                <a:solidFill>
                  <a:schemeClr val="accent2"/>
                </a:solidFill>
                <a:latin typeface="Raleway Medium" pitchFamily="2" charset="0"/>
              </a:rPr>
              <a:t> Sugestões para discussão.</a:t>
            </a:r>
          </a:p>
        </p:txBody>
      </p:sp>
    </p:spTree>
    <p:extLst>
      <p:ext uri="{BB962C8B-B14F-4D97-AF65-F5344CB8AC3E}">
        <p14:creationId xmlns:p14="http://schemas.microsoft.com/office/powerpoint/2010/main" val="397042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731F6ACD-8603-DD34-5406-E385385D6784}"/>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2A3A7356-51B2-5C19-114C-2BC7B1D45A0B}"/>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Alterações Normativas</a:t>
            </a:r>
          </a:p>
        </p:txBody>
      </p:sp>
      <p:sp>
        <p:nvSpPr>
          <p:cNvPr id="6" name="CaixaDeTexto 5">
            <a:extLst>
              <a:ext uri="{FF2B5EF4-FFF2-40B4-BE49-F238E27FC236}">
                <a16:creationId xmlns:a16="http://schemas.microsoft.com/office/drawing/2014/main" id="{B0EE89E9-8BDF-F686-B472-ACF1A5D0317F}"/>
              </a:ext>
            </a:extLst>
          </p:cNvPr>
          <p:cNvSpPr txBox="1"/>
          <p:nvPr/>
        </p:nvSpPr>
        <p:spPr>
          <a:xfrm>
            <a:off x="167099" y="857979"/>
            <a:ext cx="8809801" cy="4154984"/>
          </a:xfrm>
          <a:prstGeom prst="rect">
            <a:avLst/>
          </a:prstGeom>
          <a:noFill/>
        </p:spPr>
        <p:txBody>
          <a:bodyPr wrap="square">
            <a:spAutoFit/>
          </a:bodyPr>
          <a:lstStyle/>
          <a:p>
            <a:pPr algn="just">
              <a:spcBef>
                <a:spcPts val="600"/>
              </a:spcBef>
              <a:spcAft>
                <a:spcPts val="600"/>
              </a:spcAft>
            </a:pPr>
            <a:r>
              <a:rPr lang="pt-BR" b="1" u="sng" dirty="0">
                <a:latin typeface="Poppins" panose="00000500000000000000" pitchFamily="2" charset="0"/>
                <a:cs typeface="Poppins" panose="00000500000000000000" pitchFamily="2" charset="0"/>
              </a:rPr>
              <a:t>DOS DOCUMENTOS DE REFERÊNCIA E COMPLEMENTARES</a:t>
            </a:r>
            <a:endParaRPr lang="pt-BR" sz="1400" b="1" u="sng" dirty="0">
              <a:solidFill>
                <a:srgbClr val="000000"/>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Retirar Resolução CONTRAN nº 966/2022 - seguir unicamente com a Res. CONTRAN 924/2022, que é específica dos veículos tipo ônibus escolares; </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Incluir Resolução CONTRAN nº 954/2022 (Dispõe sobre a obrigatoriedade do uso do sistema de controle de estabilidade nos veículos das categorias M1, M2, M3, N1, N2, N3, O3 e O4 novos saídos de fábrica, nacionais e importados);</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Incluir atualização pela CONTRAN 981/2022 (Referenda a Deliberação CONTRAN nº 263/2022, que altera a Resolução CONTRAN nº 948/2022 - estabelece os requisitos técnicos para o emprego de película </a:t>
            </a:r>
            <a:r>
              <a:rPr lang="pt-BR" dirty="0" err="1">
                <a:latin typeface="Poppins" panose="00000500000000000000" pitchFamily="2" charset="0"/>
                <a:cs typeface="Poppins" panose="00000500000000000000" pitchFamily="2" charset="0"/>
              </a:rPr>
              <a:t>retrorrefletiva</a:t>
            </a:r>
            <a:r>
              <a:rPr lang="pt-BR" dirty="0">
                <a:latin typeface="Poppins" panose="00000500000000000000" pitchFamily="2" charset="0"/>
                <a:cs typeface="Poppins" panose="00000500000000000000" pitchFamily="2" charset="0"/>
              </a:rPr>
              <a:t> em veículos);</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Alterar a Resolução CONTRAN 951/2022 para Resolução CONTRAN 959/2022; </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Incluir atualização pela CONTRAN 989/2022 (Altera a Resolução CONTRAN nº 960/2022, que dispõe sobre os requisitos de segurança de vidros, a visibilidade para fins de circulação, o uso de vidros em veículos blindados e o uso de medidores de transmitância luminosa);</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Alterar a ABNT NBR 14022:2011 para a ABNT NBR 14022:2025; </a:t>
            </a:r>
          </a:p>
          <a:p>
            <a:pPr marL="342900" indent="-342900" algn="just">
              <a:spcBef>
                <a:spcPts val="600"/>
              </a:spcBef>
              <a:buAutoNum type="alphaLcParenR"/>
            </a:pPr>
            <a:r>
              <a:rPr lang="pt-BR" dirty="0">
                <a:latin typeface="Poppins" panose="00000500000000000000" pitchFamily="2" charset="0"/>
                <a:cs typeface="Poppins" panose="00000500000000000000" pitchFamily="2" charset="0"/>
              </a:rPr>
              <a:t>Retirar o Conama n° 272/2000 - Todos os veículos pesados do PROCONVE P-8 são tratados pela CONAMA 490/2018. </a:t>
            </a:r>
            <a:endParaRPr lang="pt-BR" sz="1800" dirty="0">
              <a:solidFill>
                <a:srgbClr val="000000"/>
              </a:solidFill>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7853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7240C-2562-1639-CC82-ACDCED961506}"/>
            </a:ext>
          </a:extLst>
        </p:cNvPr>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B3C0B749-4375-325E-1817-BC31DB787862}"/>
              </a:ext>
            </a:extLst>
          </p:cNvPr>
          <p:cNvPicPr>
            <a:picLocks noChangeAspect="1"/>
          </p:cNvPicPr>
          <p:nvPr/>
        </p:nvPicPr>
        <p:blipFill>
          <a:blip r:embed="rId2"/>
          <a:stretch>
            <a:fillRect/>
          </a:stretch>
        </p:blipFill>
        <p:spPr>
          <a:xfrm>
            <a:off x="6021658" y="90952"/>
            <a:ext cx="2995961" cy="526247"/>
          </a:xfrm>
          <a:prstGeom prst="rect">
            <a:avLst/>
          </a:prstGeom>
        </p:spPr>
      </p:pic>
      <p:sp>
        <p:nvSpPr>
          <p:cNvPr id="5" name="Google Shape;105;p2">
            <a:extLst>
              <a:ext uri="{FF2B5EF4-FFF2-40B4-BE49-F238E27FC236}">
                <a16:creationId xmlns:a16="http://schemas.microsoft.com/office/drawing/2014/main" id="{1C67944F-610B-F1CF-A74E-E10BB3D022C2}"/>
              </a:ext>
            </a:extLst>
          </p:cNvPr>
          <p:cNvSpPr txBox="1"/>
          <p:nvPr/>
        </p:nvSpPr>
        <p:spPr>
          <a:xfrm>
            <a:off x="126381" y="304799"/>
            <a:ext cx="6031964"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2800" b="1" dirty="0">
                <a:solidFill>
                  <a:schemeClr val="dk1"/>
                </a:solidFill>
                <a:latin typeface="Poppins" panose="00000500000000000000" pitchFamily="2" charset="0"/>
                <a:cs typeface="Poppins" panose="00000500000000000000" pitchFamily="2" charset="0"/>
                <a:sym typeface="Raleway Black"/>
              </a:rPr>
              <a:t>Alterações Normativas</a:t>
            </a:r>
          </a:p>
        </p:txBody>
      </p:sp>
      <p:sp>
        <p:nvSpPr>
          <p:cNvPr id="4" name="CaixaDeTexto 3">
            <a:extLst>
              <a:ext uri="{FF2B5EF4-FFF2-40B4-BE49-F238E27FC236}">
                <a16:creationId xmlns:a16="http://schemas.microsoft.com/office/drawing/2014/main" id="{EF12FF89-7340-4110-B05E-209DB0CB9C89}"/>
              </a:ext>
            </a:extLst>
          </p:cNvPr>
          <p:cNvSpPr txBox="1"/>
          <p:nvPr/>
        </p:nvSpPr>
        <p:spPr>
          <a:xfrm>
            <a:off x="214745" y="926462"/>
            <a:ext cx="8802874" cy="4078039"/>
          </a:xfrm>
          <a:prstGeom prst="rect">
            <a:avLst/>
          </a:prstGeom>
          <a:noFill/>
        </p:spPr>
        <p:txBody>
          <a:bodyPr wrap="square">
            <a:spAutoFit/>
          </a:bodyPr>
          <a:lstStyle/>
          <a:p>
            <a:pPr algn="just">
              <a:spcBef>
                <a:spcPts val="600"/>
              </a:spcBef>
              <a:spcAft>
                <a:spcPts val="600"/>
              </a:spcAft>
            </a:pPr>
            <a:r>
              <a:rPr lang="pt-BR" b="1" u="sng" dirty="0">
                <a:latin typeface="Poppins" panose="00000500000000000000" pitchFamily="2" charset="0"/>
                <a:cs typeface="Poppins" panose="00000500000000000000" pitchFamily="2" charset="0"/>
              </a:rPr>
              <a:t>DAS ESPECIFICAÇÕES TÉCNICAS</a:t>
            </a:r>
          </a:p>
          <a:p>
            <a:pPr marL="342900" indent="-342900" algn="just">
              <a:spcBef>
                <a:spcPts val="600"/>
              </a:spcBef>
              <a:buAutoNum type="alphaLcParenR"/>
            </a:pPr>
            <a:r>
              <a:rPr lang="pt-BR" u="sng" dirty="0">
                <a:solidFill>
                  <a:schemeClr val="accent2"/>
                </a:solidFill>
                <a:latin typeface="Poppins" panose="00000500000000000000" pitchFamily="2" charset="0"/>
                <a:cs typeface="Poppins" panose="00000500000000000000" pitchFamily="2" charset="0"/>
              </a:rPr>
              <a:t>Em todos os CITs</a:t>
            </a:r>
            <a:r>
              <a:rPr lang="pt-BR" dirty="0">
                <a:solidFill>
                  <a:schemeClr val="accent2"/>
                </a:solidFill>
                <a:latin typeface="Poppins" panose="00000500000000000000" pitchFamily="2" charset="0"/>
                <a:cs typeface="Poppins" panose="00000500000000000000" pitchFamily="2" charset="0"/>
              </a:rPr>
              <a:t>: item 3.1.3.4 (Cinto de Segurança)</a:t>
            </a:r>
          </a:p>
          <a:p>
            <a:pPr marL="360000" lvl="3" algn="just">
              <a:spcBef>
                <a:spcPts val="600"/>
              </a:spcBef>
              <a:buFont typeface="+mj-lt"/>
              <a:buAutoNum type="romanLcPeriod"/>
            </a:pPr>
            <a:r>
              <a:rPr lang="pt-BR" dirty="0">
                <a:solidFill>
                  <a:schemeClr val="accent2"/>
                </a:solidFill>
                <a:latin typeface="Poppins" panose="00000500000000000000" pitchFamily="2" charset="0"/>
                <a:cs typeface="Poppins" panose="00000500000000000000" pitchFamily="2" charset="0"/>
              </a:rPr>
              <a:t>Cada poltrona simples deve ser equipada com 01 (um) cinto de segurança subabdominal retrátil ou 3 pontos com mecanismo retrátil; </a:t>
            </a:r>
          </a:p>
          <a:p>
            <a:pPr marL="360000" lvl="3" algn="just">
              <a:spcBef>
                <a:spcPts val="600"/>
              </a:spcBef>
              <a:buAutoNum type="romanLcPeriod"/>
            </a:pPr>
            <a:r>
              <a:rPr lang="pt-BR" dirty="0">
                <a:solidFill>
                  <a:schemeClr val="accent2"/>
                </a:solidFill>
                <a:latin typeface="Poppins" panose="00000500000000000000" pitchFamily="2" charset="0"/>
                <a:cs typeface="Poppins" panose="00000500000000000000" pitchFamily="2" charset="0"/>
              </a:rPr>
              <a:t>Cada poltrona dupla deve ser equipada com 02 (dois) cintos de segurança subabdominal retrátil ou 3 pontos com mecanismo retrátil; </a:t>
            </a:r>
          </a:p>
          <a:p>
            <a:pPr marL="360000" lvl="3" algn="just">
              <a:spcBef>
                <a:spcPts val="600"/>
              </a:spcBef>
              <a:buAutoNum type="romanLcPeriod"/>
            </a:pPr>
            <a:r>
              <a:rPr lang="pt-BR" dirty="0">
                <a:solidFill>
                  <a:schemeClr val="accent2"/>
                </a:solidFill>
                <a:latin typeface="Poppins" panose="00000500000000000000" pitchFamily="2" charset="0"/>
                <a:cs typeface="Poppins" panose="00000500000000000000" pitchFamily="2" charset="0"/>
              </a:rPr>
              <a:t>Cada poltrona tripla deve ser equipada com 03 (três) cintos de segurança subabdominal retrátil ou 3 pontos com mecanismo retrátil. </a:t>
            </a:r>
          </a:p>
          <a:p>
            <a:pPr marL="360000" lvl="3" algn="just">
              <a:spcBef>
                <a:spcPts val="600"/>
              </a:spcBef>
              <a:buAutoNum type="romanLcPeriod"/>
            </a:pPr>
            <a:r>
              <a:rPr lang="pt-BR" dirty="0">
                <a:solidFill>
                  <a:schemeClr val="accent2"/>
                </a:solidFill>
                <a:latin typeface="Poppins" panose="00000500000000000000" pitchFamily="2" charset="0"/>
                <a:cs typeface="Poppins" panose="00000500000000000000" pitchFamily="2" charset="0"/>
              </a:rPr>
              <a:t>A poltrona preferencial individual ao lado do DPM, deve ser equipada com cinto de segurança subabdominal retrátil ou 3 pontos com mecanismo retrátil, complementado por colete torácico de 04 (quatro) pontos de fixação, que não deve comprometer a utilização do cinto quando forem utilizado por estudantes sem deficiência (Figura 17)”. </a:t>
            </a:r>
          </a:p>
          <a:p>
            <a:pPr marL="360000" lvl="3" algn="just">
              <a:spcBef>
                <a:spcPts val="600"/>
              </a:spcBef>
              <a:buAutoNum type="romanLcPeriod"/>
            </a:pPr>
            <a:r>
              <a:rPr lang="pt-BR" dirty="0">
                <a:solidFill>
                  <a:schemeClr val="accent2"/>
                </a:solidFill>
                <a:latin typeface="Poppins" panose="00000500000000000000" pitchFamily="2" charset="0"/>
                <a:cs typeface="Poppins" panose="00000500000000000000" pitchFamily="2" charset="0"/>
              </a:rPr>
              <a:t>A poltrona preferencial dupla ou tripla atras do DPM deve ser equipada com 2 (3 no caso de poltrona tripla) cintos de segurança de 3 (três) pontos retrátil, complementado por coletes torácicos de 04 (quatro) pontos de fixação, que não devem comprometer a utilização dos cintos quando forem utilizados por estudantes sem deficiência (Figura 17). </a:t>
            </a:r>
            <a:endParaRPr lang="pt-BR" dirty="0">
              <a:solidFill>
                <a:schemeClr val="accent2"/>
              </a:solidFill>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421323399"/>
      </p:ext>
    </p:extLst>
  </p:cSld>
  <p:clrMapOvr>
    <a:masterClrMapping/>
  </p:clrMapOvr>
</p:sld>
</file>

<file path=ppt/theme/theme1.xml><?xml version="1.0" encoding="utf-8"?>
<a:theme xmlns:a="http://schemas.openxmlformats.org/drawingml/2006/main" name="Gruv">
  <a:themeElements>
    <a:clrScheme name="Simple Light">
      <a:dk1>
        <a:srgbClr val="0096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TotalTime>
  <Words>3733</Words>
  <Application>Microsoft Office PowerPoint</Application>
  <PresentationFormat>Apresentação na tela (16:9)</PresentationFormat>
  <Paragraphs>363</Paragraphs>
  <Slides>35</Slides>
  <Notes>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35</vt:i4>
      </vt:variant>
    </vt:vector>
  </HeadingPairs>
  <TitlesOfParts>
    <vt:vector size="43" baseType="lpstr">
      <vt:lpstr>Arial</vt:lpstr>
      <vt:lpstr>Helvetica Neue</vt:lpstr>
      <vt:lpstr>Aptos</vt:lpstr>
      <vt:lpstr>Wingdings</vt:lpstr>
      <vt:lpstr>Raleway Medium</vt:lpstr>
      <vt:lpstr>Poppins</vt:lpstr>
      <vt:lpstr>Playfair Display</vt:lpstr>
      <vt:lpstr>Gruv</vt:lpstr>
      <vt:lpstr>Apresentação do PowerPoint</vt:lpstr>
      <vt:lpstr>Pauta da Audiência Pública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LISLY ROSA PEREIRA</cp:lastModifiedBy>
  <cp:revision>19</cp:revision>
  <dcterms:modified xsi:type="dcterms:W3CDTF">2025-05-15T13:39:05Z</dcterms:modified>
</cp:coreProperties>
</file>