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6" r:id="rId4"/>
  </p:sldMasterIdLst>
  <p:notesMasterIdLst>
    <p:notesMasterId r:id="rId18"/>
  </p:notesMasterIdLst>
  <p:handoutMasterIdLst>
    <p:handoutMasterId r:id="rId19"/>
  </p:handoutMasterIdLst>
  <p:sldIdLst>
    <p:sldId id="4026" r:id="rId5"/>
    <p:sldId id="4035" r:id="rId6"/>
    <p:sldId id="4046" r:id="rId7"/>
    <p:sldId id="4047" r:id="rId8"/>
    <p:sldId id="4049" r:id="rId9"/>
    <p:sldId id="4048" r:id="rId10"/>
    <p:sldId id="4037" r:id="rId11"/>
    <p:sldId id="4036" r:id="rId12"/>
    <p:sldId id="4038" r:id="rId13"/>
    <p:sldId id="4039" r:id="rId14"/>
    <p:sldId id="4040" r:id="rId15"/>
    <p:sldId id="4045" r:id="rId16"/>
    <p:sldId id="4000" r:id="rId17"/>
  </p:sldIdLst>
  <p:sldSz cx="12192000" cy="6858000"/>
  <p:notesSz cx="6794500" cy="9906000"/>
  <p:defaultTextStyle>
    <a:defPPr>
      <a:defRPr lang="pt-BR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03AB44C3-DC02-4D89-B8F8-7DA2CAB79F1F}">
          <p14:sldIdLst>
            <p14:sldId id="4026"/>
            <p14:sldId id="4035"/>
            <p14:sldId id="4046"/>
            <p14:sldId id="4047"/>
            <p14:sldId id="4049"/>
            <p14:sldId id="4048"/>
            <p14:sldId id="4037"/>
            <p14:sldId id="4036"/>
            <p14:sldId id="4038"/>
            <p14:sldId id="4039"/>
            <p14:sldId id="4040"/>
            <p14:sldId id="4045"/>
            <p14:sldId id="400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251" userDrawn="1">
          <p15:clr>
            <a:srgbClr val="A4A3A4"/>
          </p15:clr>
        </p15:guide>
        <p15:guide id="2" pos="399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abriel" initials="G" lastIdx="77" clrIdx="0"/>
  <p:cmAuthor id="1" name="Gabriel Ervilha" initials="GE" lastIdx="36" clrIdx="1"/>
  <p:cmAuthor id="2" name="Fernanda de Souza Lima da Costa e Silva" initials="FdSLdCeS" lastIdx="8" clrIdx="2"/>
  <p:cmAuthor id="3" name="Manuela Hungerbuhler" initials="MH" lastIdx="37" clrIdx="3">
    <p:extLst>
      <p:ext uri="{19B8F6BF-5375-455C-9EA6-DF929625EA0E}">
        <p15:presenceInfo xmlns:p15="http://schemas.microsoft.com/office/powerpoint/2012/main" userId="83c7b8126621ba88" providerId="Windows Live"/>
      </p:ext>
    </p:extLst>
  </p:cmAuthor>
  <p:cmAuthor id="4" name="Monica Monteiro" initials="MM" lastIdx="32" clrIdx="4">
    <p:extLst>
      <p:ext uri="{19B8F6BF-5375-455C-9EA6-DF929625EA0E}">
        <p15:presenceInfo xmlns:p15="http://schemas.microsoft.com/office/powerpoint/2012/main" userId="7042652b07443869" providerId="Windows Live"/>
      </p:ext>
    </p:extLst>
  </p:cmAuthor>
  <p:cmAuthor id="5" name="Juliana Del Santoro Reis" initials="JDSR" lastIdx="9" clrIdx="5">
    <p:extLst>
      <p:ext uri="{19B8F6BF-5375-455C-9EA6-DF929625EA0E}">
        <p15:presenceInfo xmlns:p15="http://schemas.microsoft.com/office/powerpoint/2012/main" userId="ea8db2e915596fa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5B32E"/>
    <a:srgbClr val="008974"/>
    <a:srgbClr val="D2870B"/>
    <a:srgbClr val="006FB9"/>
    <a:srgbClr val="009933"/>
    <a:srgbClr val="1E428B"/>
    <a:srgbClr val="97491D"/>
    <a:srgbClr val="BD5B25"/>
    <a:srgbClr val="52BB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Estilo Claro 1 - Ênfas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Estilo Claro 1 - Ênfas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215" autoAdjust="0"/>
    <p:restoredTop sz="95465" autoAdjust="0"/>
  </p:normalViewPr>
  <p:slideViewPr>
    <p:cSldViewPr snapToGrid="0">
      <p:cViewPr varScale="1">
        <p:scale>
          <a:sx n="103" d="100"/>
          <a:sy n="103" d="100"/>
        </p:scale>
        <p:origin x="114" y="276"/>
      </p:cViewPr>
      <p:guideLst>
        <p:guide orient="horz" pos="2251"/>
        <p:guide pos="399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notesViewPr>
    <p:cSldViewPr snapToGrid="0">
      <p:cViewPr>
        <p:scale>
          <a:sx n="140" d="100"/>
          <a:sy n="140" d="100"/>
        </p:scale>
        <p:origin x="1788" y="-14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35092F14-4EA2-4707-8DAA-2EB89802C3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7020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45B6981-2B9A-410F-AF61-545C1D47684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8646" y="0"/>
            <a:ext cx="2944283" cy="497020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A07FBC25-7EE0-40D7-B8C4-B6D801F68922}" type="datetimeFigureOut">
              <a:rPr lang="pt-BR" smtClean="0"/>
              <a:pPr/>
              <a:t>15/08/2023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3F72678-A991-47AC-A906-D292E57A068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08982"/>
            <a:ext cx="2944283" cy="497019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0AFA0FE-1C16-4E79-AABF-2E1A36EA68F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8646" y="9408982"/>
            <a:ext cx="2944283" cy="497019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415E1BE4-4DEA-4944-AB28-0B54F7C11FF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11331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7020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8646" y="0"/>
            <a:ext cx="2944283" cy="497020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B167CFB9-5951-4992-96D7-E414957DA221}" type="datetimeFigureOut">
              <a:rPr lang="pt-BR" smtClean="0"/>
              <a:pPr/>
              <a:t>15/08/2023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67262"/>
            <a:ext cx="5435600" cy="3900488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9408982"/>
            <a:ext cx="2944283" cy="497019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8646" y="9408982"/>
            <a:ext cx="2944283" cy="497019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B368B1CB-06F0-4EF3-B58F-D7B00E25312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2165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8B1CB-06F0-4EF3-B58F-D7B00E25312A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6874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9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3">
            <a:extLst>
              <a:ext uri="{FF2B5EF4-FFF2-40B4-BE49-F238E27FC236}">
                <a16:creationId xmlns:a16="http://schemas.microsoft.com/office/drawing/2014/main" id="{BF56CC35-577E-20DF-D1E8-198E4A2044B3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gradFill>
            <a:gsLst>
              <a:gs pos="42000">
                <a:srgbClr val="185087"/>
              </a:gs>
              <a:gs pos="0">
                <a:schemeClr val="accent1"/>
              </a:gs>
              <a:gs pos="100000">
                <a:srgbClr val="008A7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5">
            <a:extLst>
              <a:ext uri="{FF2B5EF4-FFF2-40B4-BE49-F238E27FC236}">
                <a16:creationId xmlns:a16="http://schemas.microsoft.com/office/drawing/2014/main" id="{84FD9D36-078B-87D2-6421-2696848A6D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57" b="-2"/>
          <a:stretch/>
        </p:blipFill>
        <p:spPr>
          <a:xfrm>
            <a:off x="-9524" y="0"/>
            <a:ext cx="3529101" cy="5005915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1A426CAD-45F8-A7B5-F19D-92B5601FDC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-33145"/>
            <a:ext cx="3212836" cy="4850010"/>
          </a:xfrm>
          <a:prstGeom prst="rect">
            <a:avLst/>
          </a:prstGeom>
        </p:spPr>
      </p:pic>
      <p:pic>
        <p:nvPicPr>
          <p:cNvPr id="6" name="Imagem 12">
            <a:extLst>
              <a:ext uri="{FF2B5EF4-FFF2-40B4-BE49-F238E27FC236}">
                <a16:creationId xmlns:a16="http://schemas.microsoft.com/office/drawing/2014/main" id="{AF58BDBE-9B80-5DD5-63DF-504247681E6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2546" y="467508"/>
            <a:ext cx="1628350" cy="336147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98B34D9C-8B59-F696-9692-90F241335A9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10013851" y="391216"/>
            <a:ext cx="1656000" cy="488729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FF5FDF9B-8505-57CF-DD84-FBB2569BC778}"/>
              </a:ext>
            </a:extLst>
          </p:cNvPr>
          <p:cNvSpPr/>
          <p:nvPr userDrawn="1"/>
        </p:nvSpPr>
        <p:spPr>
          <a:xfrm>
            <a:off x="115497" y="467508"/>
            <a:ext cx="2783951" cy="340689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0" defTabSz="825500" hangingPunct="0">
              <a:lnSpc>
                <a:spcPct val="125000"/>
              </a:lnSpc>
              <a:defRPr/>
            </a:pPr>
            <a:r>
              <a:rPr lang="pt-BR" sz="2600" b="1" i="1" dirty="0">
                <a:solidFill>
                  <a:srgbClr val="FFFFFF"/>
                </a:solidFill>
                <a:latin typeface="Optimum" pitchFamily="2" charset="0"/>
                <a:cs typeface="Arial" pitchFamily="34" charset="0"/>
              </a:rPr>
              <a:t>IV Reunião do Fórum de Corregedorias da Área Econômica (</a:t>
            </a:r>
            <a:r>
              <a:rPr lang="pt-BR" sz="2600" b="1" i="1" dirty="0" err="1">
                <a:solidFill>
                  <a:srgbClr val="FFFFFF"/>
                </a:solidFill>
                <a:latin typeface="Optimum" pitchFamily="2" charset="0"/>
                <a:cs typeface="Arial" pitchFamily="34" charset="0"/>
              </a:rPr>
              <a:t>FOCO.E</a:t>
            </a:r>
            <a:r>
              <a:rPr lang="pt-BR" sz="2600" b="1" i="1" dirty="0">
                <a:solidFill>
                  <a:srgbClr val="FFFFFF"/>
                </a:solidFill>
                <a:latin typeface="Optimum" pitchFamily="2" charset="0"/>
                <a:cs typeface="Arial" pitchFamily="34" charset="0"/>
              </a:rPr>
              <a:t>+)</a:t>
            </a:r>
          </a:p>
        </p:txBody>
      </p:sp>
      <p:sp>
        <p:nvSpPr>
          <p:cNvPr id="9" name="Nome do tema">
            <a:extLst>
              <a:ext uri="{FF2B5EF4-FFF2-40B4-BE49-F238E27FC236}">
                <a16:creationId xmlns:a16="http://schemas.microsoft.com/office/drawing/2014/main" id="{7538CC21-E8EB-AB9D-8AFF-8658A26804A8}"/>
              </a:ext>
            </a:extLst>
          </p:cNvPr>
          <p:cNvSpPr txBox="1"/>
          <p:nvPr userDrawn="1"/>
        </p:nvSpPr>
        <p:spPr>
          <a:xfrm>
            <a:off x="232011" y="6343754"/>
            <a:ext cx="11737075" cy="318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0000">
                <a:solidFill>
                  <a:srgbClr val="FFDD00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timum" pitchFamily="2" charset="0"/>
                <a:cs typeface="Arial" panose="020B0604020202020204" pitchFamily="34" charset="0"/>
                <a:sym typeface="Avenir Next Regular"/>
              </a:rPr>
              <a:t>Classificação: Documento Ostensivo | </a:t>
            </a:r>
            <a:r>
              <a:rPr lang="pt-BR" sz="1400" b="1" kern="0" dirty="0">
                <a:solidFill>
                  <a:schemeClr val="bg1"/>
                </a:solidFill>
                <a:latin typeface="Optimum" pitchFamily="2" charset="0"/>
                <a:cs typeface="Arial" panose="020B0604020202020204" pitchFamily="34" charset="0"/>
              </a:rPr>
              <a:t>Restrição de Acesso: -</a:t>
            </a:r>
            <a:endParaRPr kumimoji="0" lang="pt-BR" sz="1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timum" pitchFamily="2" charset="0"/>
              <a:cs typeface="Arial" panose="020B0604020202020204" pitchFamily="34" charset="0"/>
              <a:sym typeface="Avenir N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956157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áfico 3">
            <a:extLst>
              <a:ext uri="{FF2B5EF4-FFF2-40B4-BE49-F238E27FC236}">
                <a16:creationId xmlns:a16="http://schemas.microsoft.com/office/drawing/2014/main" id="{A74BD9A7-D68F-D0C9-43F1-4A39797057AD}"/>
              </a:ext>
            </a:extLst>
          </p:cNvPr>
          <p:cNvSpPr/>
          <p:nvPr userDrawn="1"/>
        </p:nvSpPr>
        <p:spPr>
          <a:xfrm rot="10800000" flipH="1">
            <a:off x="10674238" y="0"/>
            <a:ext cx="1531830" cy="509781"/>
          </a:xfrm>
          <a:custGeom>
            <a:avLst/>
            <a:gdLst>
              <a:gd name="connsiteX0" fmla="*/ 2170995 w 2170995"/>
              <a:gd name="connsiteY0" fmla="*/ 79850 h 907543"/>
              <a:gd name="connsiteX1" fmla="*/ 1623497 w 2170995"/>
              <a:gd name="connsiteY1" fmla="*/ 0 h 907543"/>
              <a:gd name="connsiteX2" fmla="*/ 0 w 2170995"/>
              <a:gd name="connsiteY2" fmla="*/ 907544 h 907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70995" h="907543">
                <a:moveTo>
                  <a:pt x="2170995" y="79850"/>
                </a:moveTo>
                <a:cubicBezTo>
                  <a:pt x="1997579" y="27912"/>
                  <a:pt x="1813784" y="0"/>
                  <a:pt x="1623497" y="0"/>
                </a:cubicBezTo>
                <a:cubicBezTo>
                  <a:pt x="937033" y="0"/>
                  <a:pt x="335403" y="363018"/>
                  <a:pt x="0" y="907544"/>
                </a:cubicBezTo>
              </a:path>
            </a:pathLst>
          </a:custGeom>
          <a:noFill/>
          <a:ln w="22225" cap="flat">
            <a:solidFill>
              <a:srgbClr val="D2870B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11371ED-58E2-0B98-9545-90EA87797E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46675" y="6388531"/>
            <a:ext cx="1449269" cy="296779"/>
          </a:xfrm>
          <a:prstGeom prst="rect">
            <a:avLst/>
          </a:prstGeom>
        </p:spPr>
      </p:pic>
      <p:pic>
        <p:nvPicPr>
          <p:cNvPr id="2" name="Gráfico 1">
            <a:extLst>
              <a:ext uri="{FF2B5EF4-FFF2-40B4-BE49-F238E27FC236}">
                <a16:creationId xmlns:a16="http://schemas.microsoft.com/office/drawing/2014/main" id="{E6EB0EBE-9946-DCA8-C888-624D01D094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91474" y="6323963"/>
            <a:ext cx="1440000" cy="425914"/>
          </a:xfrm>
          <a:prstGeom prst="rect">
            <a:avLst/>
          </a:prstGeom>
        </p:spPr>
      </p:pic>
      <p:sp>
        <p:nvSpPr>
          <p:cNvPr id="3" name="Nome do tema">
            <a:extLst>
              <a:ext uri="{FF2B5EF4-FFF2-40B4-BE49-F238E27FC236}">
                <a16:creationId xmlns:a16="http://schemas.microsoft.com/office/drawing/2014/main" id="{DCD74769-6BE9-6147-2BAF-3D98240648EA}"/>
              </a:ext>
            </a:extLst>
          </p:cNvPr>
          <p:cNvSpPr txBox="1"/>
          <p:nvPr userDrawn="1"/>
        </p:nvSpPr>
        <p:spPr>
          <a:xfrm>
            <a:off x="232013" y="6300959"/>
            <a:ext cx="2838734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0000">
                <a:solidFill>
                  <a:srgbClr val="FFDD00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timum" pitchFamily="2" charset="0"/>
                <a:cs typeface="Arial" panose="020B0604020202020204" pitchFamily="34" charset="0"/>
                <a:sym typeface="Avenir Next Regular"/>
              </a:rPr>
              <a:t>IV Reunião do Fórum de Corregedorias da Área Econômica (</a:t>
            </a:r>
            <a:r>
              <a:rPr kumimoji="0" lang="pt-BR" sz="1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timum" pitchFamily="2" charset="0"/>
                <a:cs typeface="Arial" panose="020B0604020202020204" pitchFamily="34" charset="0"/>
                <a:sym typeface="Avenir Next Regular"/>
              </a:rPr>
              <a:t>FOCO.E</a:t>
            </a:r>
            <a:r>
              <a:rPr kumimoji="0" lang="pt-BR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timum" pitchFamily="2" charset="0"/>
                <a:cs typeface="Arial" panose="020B0604020202020204" pitchFamily="34" charset="0"/>
                <a:sym typeface="Avenir Next Regular"/>
              </a:rPr>
              <a:t>+)</a:t>
            </a:r>
          </a:p>
        </p:txBody>
      </p:sp>
      <p:sp>
        <p:nvSpPr>
          <p:cNvPr id="5" name="Nome do tema">
            <a:extLst>
              <a:ext uri="{FF2B5EF4-FFF2-40B4-BE49-F238E27FC236}">
                <a16:creationId xmlns:a16="http://schemas.microsoft.com/office/drawing/2014/main" id="{A5132BBE-1841-CD51-F050-1DCB8ABC585E}"/>
              </a:ext>
            </a:extLst>
          </p:cNvPr>
          <p:cNvSpPr txBox="1"/>
          <p:nvPr userDrawn="1"/>
        </p:nvSpPr>
        <p:spPr>
          <a:xfrm>
            <a:off x="3643954" y="6394671"/>
            <a:ext cx="4449170" cy="2872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0000">
                <a:solidFill>
                  <a:srgbClr val="FFDD00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timum" pitchFamily="2" charset="0"/>
                <a:cs typeface="Arial" panose="020B0604020202020204" pitchFamily="34" charset="0"/>
                <a:sym typeface="Avenir Next Regular"/>
              </a:rPr>
              <a:t>Classificação: Documento Ostensivo | </a:t>
            </a:r>
            <a:r>
              <a:rPr lang="pt-BR" sz="1200" b="1" kern="0" dirty="0">
                <a:solidFill>
                  <a:srgbClr val="000000"/>
                </a:solidFill>
                <a:latin typeface="Optimum" pitchFamily="2" charset="0"/>
                <a:cs typeface="Arial" panose="020B0604020202020204" pitchFamily="34" charset="0"/>
              </a:rPr>
              <a:t>Restrição de Acesso: -</a:t>
            </a:r>
            <a:endParaRPr kumimoji="0" lang="pt-BR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timum" pitchFamily="2" charset="0"/>
              <a:cs typeface="Arial" panose="020B0604020202020204" pitchFamily="34" charset="0"/>
              <a:sym typeface="Avenir Next Regular"/>
            </a:endParaRPr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5B1352FE-BE1C-B1A8-054D-2960BAA5E2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58838" y="830263"/>
            <a:ext cx="10039317" cy="4425950"/>
          </a:xfr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068747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E80BD6F5-3030-2CCC-0DE4-955876B9C1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506" b="9506"/>
          <a:stretch/>
        </p:blipFill>
        <p:spPr>
          <a:xfrm>
            <a:off x="0" y="-5539"/>
            <a:ext cx="7171505" cy="6892830"/>
          </a:xfrm>
          <a:prstGeom prst="rect">
            <a:avLst/>
          </a:prstGeom>
        </p:spPr>
      </p:pic>
      <p:sp>
        <p:nvSpPr>
          <p:cNvPr id="6" name="Gráfico 2">
            <a:extLst>
              <a:ext uri="{FF2B5EF4-FFF2-40B4-BE49-F238E27FC236}">
                <a16:creationId xmlns:a16="http://schemas.microsoft.com/office/drawing/2014/main" id="{2D86722E-3657-6C5D-A194-251C199CF5F0}"/>
              </a:ext>
            </a:extLst>
          </p:cNvPr>
          <p:cNvSpPr/>
          <p:nvPr userDrawn="1"/>
        </p:nvSpPr>
        <p:spPr>
          <a:xfrm>
            <a:off x="3246467" y="-5539"/>
            <a:ext cx="4564743" cy="6892830"/>
          </a:xfrm>
          <a:custGeom>
            <a:avLst/>
            <a:gdLst>
              <a:gd name="connsiteX0" fmla="*/ 0 w 4564743"/>
              <a:gd name="connsiteY0" fmla="*/ 6892830 h 6892830"/>
              <a:gd name="connsiteX1" fmla="*/ 4564744 w 4564743"/>
              <a:gd name="connsiteY1" fmla="*/ 1351151 h 6892830"/>
              <a:gd name="connsiteX2" fmla="*/ 4401977 w 4564743"/>
              <a:gd name="connsiteY2" fmla="*/ 0 h 6892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64743" h="6892830">
                <a:moveTo>
                  <a:pt x="0" y="6892830"/>
                </a:moveTo>
                <a:cubicBezTo>
                  <a:pt x="2600893" y="6388821"/>
                  <a:pt x="4564744" y="4099369"/>
                  <a:pt x="4564744" y="1351151"/>
                </a:cubicBezTo>
                <a:cubicBezTo>
                  <a:pt x="4564744" y="885439"/>
                  <a:pt x="4508308" y="432943"/>
                  <a:pt x="4401977" y="0"/>
                </a:cubicBezTo>
              </a:path>
            </a:pathLst>
          </a:custGeom>
          <a:noFill/>
          <a:ln w="26934" cap="flat">
            <a:solidFill>
              <a:srgbClr val="D2870B"/>
            </a:solidFill>
            <a:prstDash val="solid"/>
            <a:miter/>
          </a:ln>
        </p:spPr>
        <p:txBody>
          <a:bodyPr rtlCol="0" anchor="ctr"/>
          <a:lstStyle/>
          <a:p>
            <a:endParaRPr lang="pt-BR" dirty="0"/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858F7410-466A-1D05-2229-A975E9DB613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44706" y="5595252"/>
            <a:ext cx="1947428" cy="5760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0044D818-C9AA-2FCF-0D83-B30C73914A1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84409" y="5663786"/>
            <a:ext cx="2143456" cy="43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196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a Livre: Forma 7">
            <a:extLst>
              <a:ext uri="{FF2B5EF4-FFF2-40B4-BE49-F238E27FC236}">
                <a16:creationId xmlns:a16="http://schemas.microsoft.com/office/drawing/2014/main" id="{6158BF79-B777-450E-D46B-C9216499FCE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782446"/>
              <a:gd name="connsiteY0" fmla="*/ 0 h 782446"/>
              <a:gd name="connsiteX1" fmla="*/ 782447 w 782446"/>
              <a:gd name="connsiteY1" fmla="*/ 0 h 782446"/>
              <a:gd name="connsiteX2" fmla="*/ 782447 w 782446"/>
              <a:gd name="connsiteY2" fmla="*/ 782447 h 782446"/>
              <a:gd name="connsiteX3" fmla="*/ 0 w 782446"/>
              <a:gd name="connsiteY3" fmla="*/ 782447 h 782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2446" h="782446">
                <a:moveTo>
                  <a:pt x="0" y="0"/>
                </a:moveTo>
                <a:lnTo>
                  <a:pt x="782447" y="0"/>
                </a:lnTo>
                <a:lnTo>
                  <a:pt x="782447" y="782447"/>
                </a:lnTo>
                <a:lnTo>
                  <a:pt x="0" y="782447"/>
                </a:lnTo>
                <a:close/>
              </a:path>
            </a:pathLst>
          </a:custGeom>
          <a:gradFill>
            <a:gsLst>
              <a:gs pos="0">
                <a:srgbClr val="006FB9"/>
              </a:gs>
              <a:gs pos="50000">
                <a:srgbClr val="007C97"/>
              </a:gs>
              <a:gs pos="100000">
                <a:srgbClr val="008A75"/>
              </a:gs>
            </a:gsLst>
            <a:lin ang="0" scaled="1"/>
          </a:gradFill>
          <a:ln w="2919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8200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a Livre: Forma 7">
            <a:extLst>
              <a:ext uri="{FF2B5EF4-FFF2-40B4-BE49-F238E27FC236}">
                <a16:creationId xmlns:a16="http://schemas.microsoft.com/office/drawing/2014/main" id="{6158BF79-B777-450E-D46B-C9216499FCE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782446"/>
              <a:gd name="connsiteY0" fmla="*/ 0 h 782446"/>
              <a:gd name="connsiteX1" fmla="*/ 782447 w 782446"/>
              <a:gd name="connsiteY1" fmla="*/ 0 h 782446"/>
              <a:gd name="connsiteX2" fmla="*/ 782447 w 782446"/>
              <a:gd name="connsiteY2" fmla="*/ 782447 h 782446"/>
              <a:gd name="connsiteX3" fmla="*/ 0 w 782446"/>
              <a:gd name="connsiteY3" fmla="*/ 782447 h 782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2446" h="782446">
                <a:moveTo>
                  <a:pt x="0" y="0"/>
                </a:moveTo>
                <a:lnTo>
                  <a:pt x="782447" y="0"/>
                </a:lnTo>
                <a:lnTo>
                  <a:pt x="782447" y="782447"/>
                </a:lnTo>
                <a:lnTo>
                  <a:pt x="0" y="782447"/>
                </a:lnTo>
                <a:close/>
              </a:path>
            </a:pathLst>
          </a:custGeom>
          <a:gradFill>
            <a:gsLst>
              <a:gs pos="0">
                <a:srgbClr val="006FB9"/>
              </a:gs>
              <a:gs pos="50000">
                <a:srgbClr val="007C97"/>
              </a:gs>
              <a:gs pos="100000">
                <a:srgbClr val="008A75"/>
              </a:gs>
            </a:gsLst>
            <a:lin ang="0" scaled="1"/>
          </a:gradFill>
          <a:ln w="2919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pic>
        <p:nvPicPr>
          <p:cNvPr id="2" name="Gráfico 16">
            <a:extLst>
              <a:ext uri="{FF2B5EF4-FFF2-40B4-BE49-F238E27FC236}">
                <a16:creationId xmlns:a16="http://schemas.microsoft.com/office/drawing/2014/main" id="{B180FF92-14E9-FA13-45A9-6A5FEDE7B1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19461" y="4570725"/>
            <a:ext cx="5772538" cy="2374359"/>
          </a:xfrm>
          <a:prstGeom prst="rect">
            <a:avLst/>
          </a:prstGeom>
        </p:spPr>
      </p:pic>
      <p:sp>
        <p:nvSpPr>
          <p:cNvPr id="3" name="Nome do tema">
            <a:extLst>
              <a:ext uri="{FF2B5EF4-FFF2-40B4-BE49-F238E27FC236}">
                <a16:creationId xmlns:a16="http://schemas.microsoft.com/office/drawing/2014/main" id="{0041C0EA-C483-54D9-768D-8D892296A22B}"/>
              </a:ext>
            </a:extLst>
          </p:cNvPr>
          <p:cNvSpPr txBox="1"/>
          <p:nvPr userDrawn="1"/>
        </p:nvSpPr>
        <p:spPr>
          <a:xfrm>
            <a:off x="7999516" y="5519138"/>
            <a:ext cx="4065484" cy="8515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noAutofit/>
          </a:bodyPr>
          <a:lstStyle>
            <a:lvl1pPr>
              <a:defRPr sz="10000">
                <a:solidFill>
                  <a:srgbClr val="FFDD00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timum" pitchFamily="2" charset="0"/>
                <a:cs typeface="Arial" panose="020B0604020202020204" pitchFamily="34" charset="0"/>
                <a:sym typeface="Avenir Next Regular"/>
              </a:rPr>
              <a:t>Classificação: Documento Ostensivo</a:t>
            </a: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lang="pt-BR" sz="1400" b="1" kern="0" dirty="0">
                <a:solidFill>
                  <a:schemeClr val="bg1"/>
                </a:solidFill>
                <a:latin typeface="Optimum" pitchFamily="2" charset="0"/>
                <a:cs typeface="Arial" panose="020B0604020202020204" pitchFamily="34" charset="0"/>
              </a:rPr>
              <a:t>Restrição de Acesso: -</a:t>
            </a:r>
          </a:p>
        </p:txBody>
      </p:sp>
      <p:pic>
        <p:nvPicPr>
          <p:cNvPr id="4" name="Imagem 12">
            <a:extLst>
              <a:ext uri="{FF2B5EF4-FFF2-40B4-BE49-F238E27FC236}">
                <a16:creationId xmlns:a16="http://schemas.microsoft.com/office/drawing/2014/main" id="{58CC1D54-95B4-E00A-8ADE-14A36BFE172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902" y="5824258"/>
            <a:ext cx="2179873" cy="4500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F4BA4A86-4310-08A2-F50F-0E19900BA42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3063879" y="5727862"/>
            <a:ext cx="2178000" cy="64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730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2619C25-9A0F-44A2-942E-CFEA533C4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4CCB8E5-25CC-481C-AAD6-A983E360C6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err="1"/>
              <a:t>uuunível</a:t>
            </a:r>
            <a:endParaRPr lang="pt-BR" dirty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91016A9-2AAC-4869-8529-DC00ABFA90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7C47F1C-BB8D-4FC6-A320-FD61945A32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60367CB-6B07-4710-978F-57FCAB3CE4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8539-74E5-40D7-8CDC-17C95B47164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3463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45" r:id="rId2"/>
    <p:sldLayoutId id="2147483714" r:id="rId3"/>
    <p:sldLayoutId id="2147483836" r:id="rId4"/>
    <p:sldLayoutId id="2147483839" r:id="rId5"/>
  </p:sldLayoutIdLst>
  <p:hf hdr="0" dt="0"/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me do tema">
            <a:extLst>
              <a:ext uri="{FF2B5EF4-FFF2-40B4-BE49-F238E27FC236}">
                <a16:creationId xmlns:a16="http://schemas.microsoft.com/office/drawing/2014/main" id="{0FA2379B-65DD-3655-C8CB-867F4251A199}"/>
              </a:ext>
            </a:extLst>
          </p:cNvPr>
          <p:cNvSpPr txBox="1"/>
          <p:nvPr/>
        </p:nvSpPr>
        <p:spPr>
          <a:xfrm>
            <a:off x="3554962" y="1344363"/>
            <a:ext cx="8266923" cy="1598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0000">
                <a:solidFill>
                  <a:srgbClr val="FFDD00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 marL="0" marR="0" lvl="0" indent="0" defTabSz="825500" rtl="0" eaLnBrk="1" fontAlgn="auto" latinLnBrk="0" hangingPunct="0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400" b="1" dirty="0">
                <a:solidFill>
                  <a:srgbClr val="FFFFFF"/>
                </a:solidFill>
                <a:latin typeface="Optimum" pitchFamily="2" charset="0"/>
                <a:cs typeface="Arial" pitchFamily="34" charset="0"/>
              </a:rPr>
              <a:t>Apontamentos sobre o Assédio Moral e Sexual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F31AC8A0-A81D-B47D-DB6D-0D11D30FDE77}"/>
              </a:ext>
            </a:extLst>
          </p:cNvPr>
          <p:cNvSpPr/>
          <p:nvPr/>
        </p:nvSpPr>
        <p:spPr>
          <a:xfrm>
            <a:off x="3312367" y="4348065"/>
            <a:ext cx="8509519" cy="1337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825500" hangingPunct="0">
              <a:lnSpc>
                <a:spcPct val="150000"/>
              </a:lnSpc>
              <a:defRPr/>
            </a:pPr>
            <a:r>
              <a:rPr lang="pt-BR" sz="3600" b="1" dirty="0">
                <a:solidFill>
                  <a:srgbClr val="FFFFFF"/>
                </a:solidFill>
                <a:latin typeface="Optimum" pitchFamily="2" charset="0"/>
                <a:cs typeface="Arial" pitchFamily="34" charset="0"/>
              </a:rPr>
              <a:t>Daniele Michel Soares Pinto</a:t>
            </a:r>
          </a:p>
          <a:p>
            <a:pPr lvl="0" defTabSz="825500" hangingPunct="0">
              <a:lnSpc>
                <a:spcPct val="150000"/>
              </a:lnSpc>
              <a:defRPr/>
            </a:pPr>
            <a:r>
              <a:rPr lang="pt-BR" sz="2000" dirty="0">
                <a:solidFill>
                  <a:srgbClr val="FFFFFF"/>
                </a:solidFill>
                <a:latin typeface="Optimum" pitchFamily="2" charset="0"/>
                <a:cs typeface="Arial" pitchFamily="34" charset="0"/>
              </a:rPr>
              <a:t>16 de agosto de 2023</a:t>
            </a:r>
          </a:p>
        </p:txBody>
      </p:sp>
    </p:spTree>
    <p:extLst>
      <p:ext uri="{BB962C8B-B14F-4D97-AF65-F5344CB8AC3E}">
        <p14:creationId xmlns:p14="http://schemas.microsoft.com/office/powerpoint/2010/main" val="4078111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17814B95-8144-81C2-D32F-A5032932E7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9918" y="130467"/>
            <a:ext cx="10039317" cy="4425950"/>
          </a:xfrm>
        </p:spPr>
        <p:txBody>
          <a:bodyPr/>
          <a:lstStyle/>
          <a:p>
            <a:pPr marL="0" indent="0">
              <a:buNone/>
            </a:pPr>
            <a:r>
              <a:rPr lang="pt-BR" sz="4000" b="1" i="1" u="sng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Assédio Sexual:</a:t>
            </a:r>
          </a:p>
          <a:p>
            <a:endParaRPr lang="pt-BR" sz="4000" b="1" i="1" u="sng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4CA8B2B-E780-A8D9-469E-781F24E41F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918" y="1362270"/>
            <a:ext cx="10375641" cy="351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367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9E926366-9AD8-E5F6-C5C9-55BDB046C8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5943" y="289247"/>
            <a:ext cx="11709917" cy="57010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4000" b="1" i="1" u="sng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Assédio Sexual:</a:t>
            </a:r>
          </a:p>
          <a:p>
            <a:endParaRPr lang="pt-BR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sua maioria, vítimas do </a:t>
            </a:r>
            <a:r>
              <a:rPr lang="pt-BR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sexo feminino</a:t>
            </a:r>
          </a:p>
          <a:p>
            <a:pPr marL="0" indent="0" algn="just">
              <a:buNone/>
            </a:pPr>
            <a:r>
              <a:rPr lang="pt-BR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(terceirizada, estagiária, aluna, bolsista e menor aprendiz), jovens (às vezes menores de idade), no início da vida laboral ou vínculo funcional precário.</a:t>
            </a:r>
          </a:p>
          <a:p>
            <a:pPr marL="0" indent="0" algn="just">
              <a:buNone/>
            </a:pPr>
            <a:endParaRPr lang="pt-BR" sz="28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Perfil do agressor – servidor estável, ocupante de posição de chefia ou de poder, adulto ( + de 40 anos), experiente, conhecido e respeitado pelos pares.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61066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FC5A60C1-111E-0978-E102-04FE462274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976" y="205273"/>
            <a:ext cx="10814179" cy="5050940"/>
          </a:xfrm>
        </p:spPr>
        <p:txBody>
          <a:bodyPr/>
          <a:lstStyle/>
          <a:p>
            <a:pPr marL="0" indent="0" algn="just">
              <a:buNone/>
            </a:pPr>
            <a:r>
              <a:rPr lang="pt-BR" sz="4000" b="1" i="1" u="sng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Assédio Moral:</a:t>
            </a:r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E24C449-785F-77E9-62C8-74CEE3D6D6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9744" y="1184988"/>
            <a:ext cx="11037900" cy="445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697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me do tema">
            <a:extLst>
              <a:ext uri="{FF2B5EF4-FFF2-40B4-BE49-F238E27FC236}">
                <a16:creationId xmlns:a16="http://schemas.microsoft.com/office/drawing/2014/main" id="{27F033DF-4E81-C277-1848-5A3A845791C3}"/>
              </a:ext>
            </a:extLst>
          </p:cNvPr>
          <p:cNvSpPr txBox="1"/>
          <p:nvPr/>
        </p:nvSpPr>
        <p:spPr>
          <a:xfrm>
            <a:off x="644829" y="1084430"/>
            <a:ext cx="9646836" cy="3552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noAutofit/>
          </a:bodyPr>
          <a:lstStyle>
            <a:lvl1pPr>
              <a:defRPr sz="10000">
                <a:solidFill>
                  <a:srgbClr val="FFDD00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timum" pitchFamily="2" charset="0"/>
                <a:cs typeface="Arial" pitchFamily="34" charset="0"/>
                <a:sym typeface="Avenir Next Regular"/>
              </a:rPr>
              <a:t>Obrigado!</a:t>
            </a: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endParaRPr lang="pt-BR" sz="5400" kern="0" dirty="0">
              <a:solidFill>
                <a:schemeClr val="bg1"/>
              </a:solidFill>
              <a:latin typeface="Optimum" pitchFamily="2" charset="0"/>
              <a:cs typeface="Arial" pitchFamily="34" charset="0"/>
            </a:endParaRP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lang="pt-BR" sz="5400" b="1" i="1" kern="0" dirty="0">
                <a:solidFill>
                  <a:schemeClr val="bg1"/>
                </a:solidFill>
                <a:latin typeface="Optimum" pitchFamily="2" charset="0"/>
                <a:cs typeface="Arial" pitchFamily="34" charset="0"/>
              </a:rPr>
              <a:t>daniele.neves@ans.gov.br</a:t>
            </a:r>
            <a:endParaRPr kumimoji="0" lang="pt-BR" sz="5400" b="1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timum" pitchFamily="2" charset="0"/>
              <a:cs typeface="Arial" pitchFamily="34" charset="0"/>
              <a:sym typeface="Avenir Next Regular"/>
            </a:endParaRPr>
          </a:p>
        </p:txBody>
      </p:sp>
      <p:pic>
        <p:nvPicPr>
          <p:cNvPr id="3" name="Picture 2037">
            <a:extLst>
              <a:ext uri="{FF2B5EF4-FFF2-40B4-BE49-F238E27FC236}">
                <a16:creationId xmlns:a16="http://schemas.microsoft.com/office/drawing/2014/main" id="{3BF81BC9-4C4D-55EB-C2E0-7040D2840D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255"/>
          <a:stretch/>
        </p:blipFill>
        <p:spPr>
          <a:xfrm>
            <a:off x="5893417" y="0"/>
            <a:ext cx="6298583" cy="7028985"/>
          </a:xfrm>
          <a:prstGeom prst="teardrop">
            <a:avLst/>
          </a:prstGeom>
        </p:spPr>
      </p:pic>
    </p:spTree>
    <p:extLst>
      <p:ext uri="{BB962C8B-B14F-4D97-AF65-F5344CB8AC3E}">
        <p14:creationId xmlns:p14="http://schemas.microsoft.com/office/powerpoint/2010/main" val="1573664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200F22C6-AD5A-8CC2-6336-928D4D04DC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4604" y="102638"/>
            <a:ext cx="11868539" cy="6298162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pt-BR" sz="8400" b="1" u="sng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Lei nº 14.540/2023</a:t>
            </a:r>
          </a:p>
          <a:p>
            <a:pPr marL="0" indent="0">
              <a:buNone/>
            </a:pPr>
            <a:endParaRPr lang="pt-BR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pt-BR" dirty="0">
              <a:solidFill>
                <a:schemeClr val="tx1">
                  <a:lumMod val="50000"/>
                </a:schemeClr>
              </a:solidFill>
            </a:endParaRPr>
          </a:p>
          <a:p>
            <a:pPr algn="just">
              <a:lnSpc>
                <a:spcPct val="170000"/>
              </a:lnSpc>
              <a:spcBef>
                <a:spcPts val="0"/>
              </a:spcBef>
              <a:buFontTx/>
              <a:buChar char="-"/>
            </a:pPr>
            <a:r>
              <a:rPr lang="pt-BR" sz="33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Institui o Programa de </a:t>
            </a:r>
            <a:r>
              <a:rPr lang="pt-BR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Prevenção</a:t>
            </a:r>
            <a:r>
              <a:rPr lang="pt-BR" sz="33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BR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Enfrentamento</a:t>
            </a:r>
            <a:r>
              <a:rPr lang="pt-BR" sz="33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ao Assédio Sexual e demais Crimes contra a Dignidade Sexual e à Violência Sexual no âmbito da administração pública, direta e indireta, federal, estadual, distrital e municipal.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endParaRPr lang="pt-BR" sz="33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pt-BR" sz="3300" b="0" i="0" dirty="0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pt-BR" sz="3300" b="0" i="1" dirty="0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Art. 4º São objetivos do Programa de Prevenção e Enfrentamento ao Assédio Sexual e demais Crimes contra a Dignidade Sexual e à Violência Sexual: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pt-BR" sz="3300" b="0" i="1" dirty="0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- prevenir e enfrentar a prática do assédio sexual e demais crimes contra a dignidade sexual e de todas as formas de violência sexual nos órgãos e entidades abrangidos por esta Lei;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pt-BR" sz="3300" b="0" i="1" dirty="0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II - capacitar os agentes públicos para o </a:t>
            </a:r>
            <a:r>
              <a:rPr lang="pt-BR" sz="33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desenvolvimento e a implementação de ações destinadas à discussão, à prevenção, à orientação e à solução do problema nos órgãos e entidades abrangidos por esta Lei</a:t>
            </a:r>
            <a:r>
              <a:rPr lang="pt-BR" sz="3300" b="0" i="1" dirty="0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pt-BR" sz="3300" b="0" i="1" dirty="0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III - implementar e disseminar campanhas educativas sobre as condutas e os comportamentos que caracterizam o assédio sexual e demais crimes contra a dignidade sexual e qualquer forma de violência sexual, com vistas à informação e à conscientização dos agentes públicos e da sociedade, de modo a possibilitar a identificação da ocorrência de condutas ilícitas e a rápida adoção de medidas para a sua repressão</a:t>
            </a:r>
            <a:r>
              <a:rPr lang="pt-BR" sz="3300" b="0" i="0" dirty="0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  <a:p>
            <a:pPr>
              <a:buFontTx/>
              <a:buChar char="-"/>
            </a:pPr>
            <a:endParaRPr lang="pt-BR" dirty="0">
              <a:solidFill>
                <a:schemeClr val="tx1">
                  <a:lumMod val="50000"/>
                </a:schemeClr>
              </a:solidFill>
            </a:endParaRPr>
          </a:p>
          <a:p>
            <a:endParaRPr lang="pt-BR" dirty="0">
              <a:solidFill>
                <a:schemeClr val="tx1">
                  <a:lumMod val="50000"/>
                </a:schemeClr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27751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84E5BDD0-350A-E6FD-9733-2BD48ABDE1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5273" y="111967"/>
            <a:ext cx="11905861" cy="62701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i="1" u="sng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Experiences of violence and harassment at work: A global first survey </a:t>
            </a:r>
            <a:r>
              <a:rPr lang="en-US" sz="4000" b="1" u="sng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OIT, 2022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violência e o assédio no trabalho são um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fenômeno generalizado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todo o mundo –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22,8%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das pessoas empregadas já teriam sofrido, pelo menos, uma forma de violência e assédio (física, psicológica ou sexual) no trabalho durante a sua vida profissional. </a:t>
            </a:r>
          </a:p>
          <a:p>
            <a:pPr algn="just"/>
            <a:endParaRPr lang="en-US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b="0" i="0" dirty="0">
                <a:solidFill>
                  <a:srgbClr val="3C40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Entre as pessoas que sofreram violência e assédio no trabalho, cerca de um terço (</a:t>
            </a:r>
            <a:r>
              <a:rPr lang="pt-BR" b="1" i="0" dirty="0">
                <a:solidFill>
                  <a:srgbClr val="3C40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31,8%</a:t>
            </a:r>
            <a:r>
              <a:rPr lang="pt-BR" b="0" i="0" dirty="0">
                <a:solidFill>
                  <a:srgbClr val="3C40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disse ter sofrido mais de uma forma, com </a:t>
            </a:r>
            <a:r>
              <a:rPr lang="pt-BR" b="1" i="0" dirty="0">
                <a:solidFill>
                  <a:srgbClr val="3C40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6,3% </a:t>
            </a:r>
            <a:r>
              <a:rPr lang="pt-BR" b="0" i="0" dirty="0">
                <a:solidFill>
                  <a:srgbClr val="3C40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tendo enfrentado as três formas em sua vida profissional</a:t>
            </a:r>
            <a:endParaRPr lang="en-US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938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9273E42B-1315-BBF6-DF88-634FDD75D1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1298" y="65314"/>
            <a:ext cx="12070702" cy="6400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i="1" u="sng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Experiences of violence and harassment at work: A global first survey </a:t>
            </a:r>
            <a:r>
              <a:rPr lang="en-US" sz="4000" b="1" u="sng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OIT, 2022</a:t>
            </a:r>
          </a:p>
          <a:p>
            <a:pPr marL="0" indent="0">
              <a:buNone/>
            </a:pPr>
            <a:endParaRPr lang="en-US" sz="2800" b="1" u="sng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b="0" i="0" dirty="0">
                <a:solidFill>
                  <a:srgbClr val="3C40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violência e o assédio no trabalho também são fenômenos recorrentes e persistentes. Mais de três em cada cinco vítimas de violência e assédio no trabalho disseram que isso já aconteceu com elas várias vezes e, para a maioria delas, o último incidente ocorreu nos últimos cinco anos.</a:t>
            </a:r>
          </a:p>
          <a:p>
            <a:pPr algn="just"/>
            <a:r>
              <a:rPr lang="pt-BR" b="0" i="0" dirty="0">
                <a:solidFill>
                  <a:srgbClr val="3C40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 risco de sofrer violência e assédio no trabalho é particularmente pronunciado em certos grupos demográficos, tais como </a:t>
            </a:r>
            <a:r>
              <a:rPr lang="pt-BR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homens e mulheres jovens, migrantes e assalariados</a:t>
            </a:r>
            <a:r>
              <a:rPr lang="pt-BR" b="0" i="0" dirty="0">
                <a:solidFill>
                  <a:srgbClr val="3C40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Mulheres jovens são duas vezes mais propensas a sofrer violência e assédio sexual do que os homens, e as </a:t>
            </a:r>
            <a:r>
              <a:rPr lang="pt-BR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mulheres migrantes </a:t>
            </a:r>
            <a:r>
              <a:rPr lang="pt-BR" b="0" i="0" dirty="0">
                <a:solidFill>
                  <a:srgbClr val="3C40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são quase duas vezes mais propensas do que as mulheres não migrantes a denunciar violência e assédio sexual.</a:t>
            </a:r>
          </a:p>
        </p:txBody>
      </p:sp>
    </p:spTree>
    <p:extLst>
      <p:ext uri="{BB962C8B-B14F-4D97-AF65-F5344CB8AC3E}">
        <p14:creationId xmlns:p14="http://schemas.microsoft.com/office/powerpoint/2010/main" val="934284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E12385E2-0E1B-AE35-5B84-FCD1E4383D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4604" y="205273"/>
            <a:ext cx="10683551" cy="539309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4000" b="1" i="1" u="sng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Experiences of violence and harassment at work: A global first survey </a:t>
            </a:r>
            <a:r>
              <a:rPr lang="en-US" sz="4000" b="1" u="sng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OIT, 2022</a:t>
            </a:r>
          </a:p>
          <a:p>
            <a:pPr algn="just"/>
            <a:endParaRPr lang="pt-BR" sz="4000" b="0" i="0" dirty="0">
              <a:solidFill>
                <a:srgbClr val="3C404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b="0" i="0" dirty="0">
                <a:solidFill>
                  <a:srgbClr val="3C40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 pessoas que sofreram discriminação em algum momento de sua vida com base em </a:t>
            </a:r>
            <a:r>
              <a:rPr lang="pt-BR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gênero, deficiência, nacionalidade/etnia, cor da pele e/ou religião</a:t>
            </a:r>
            <a:r>
              <a:rPr lang="pt-BR" b="0" i="0" dirty="0">
                <a:solidFill>
                  <a:srgbClr val="3C40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têm maior probabilidade de sofrer violência e assédio no trabalho do que aquelas que não enfrentaram tal discriminação.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11655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AA12050A-37C5-CE67-252A-C50287CD3B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4604" y="65314"/>
            <a:ext cx="11877869" cy="619552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b="1" u="sng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Experiences of violence and harassment at work: A global first survey – OIT, 2022</a:t>
            </a:r>
          </a:p>
          <a:p>
            <a:pPr algn="just"/>
            <a:endParaRPr lang="pt-BR" b="0" i="0" dirty="0">
              <a:solidFill>
                <a:srgbClr val="3C404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b="0" i="0" dirty="0">
                <a:solidFill>
                  <a:srgbClr val="3C40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Falar sobre experiências pessoais de violência e assédio ainda é um desafio. Apenas um pouco mais da metade (54,4 por cento) das vítimas compartilharam sua experiência com alguém, e muitas vezes somente depois de terem experimentado mais de uma forma de violência e assédio. </a:t>
            </a:r>
          </a:p>
          <a:p>
            <a:pPr algn="just"/>
            <a:r>
              <a:rPr lang="pt-BR" b="0" i="0" dirty="0">
                <a:solidFill>
                  <a:srgbClr val="3C40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Múltiplos fatores e barreiras podem impedir que as pessoas divulguem incidentes de violência e assédio no trabalho. Entre os entrevistados, “perda de tempo” e “medo por sua reputação” foram as barreiras mais comuns que desencorajaram as pessoas a falar sobre suas próprias experiências de violência e assédio no trabalho.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69301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200F22C6-AD5A-8CC2-6336-928D4D04DC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1967" y="74646"/>
            <a:ext cx="12008497" cy="6055566"/>
          </a:xfrm>
        </p:spPr>
        <p:txBody>
          <a:bodyPr/>
          <a:lstStyle/>
          <a:p>
            <a:pPr marL="0" indent="0" algn="just">
              <a:buNone/>
            </a:pPr>
            <a:r>
              <a:rPr lang="pt-BR" sz="4000" b="1" u="sng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Estudos Temáticos sobre Assédio Moral e Sexual</a:t>
            </a:r>
          </a:p>
          <a:p>
            <a:pPr marL="0" indent="0">
              <a:buNone/>
            </a:pPr>
            <a:endParaRPr lang="pt-BR" sz="4000" b="1" u="sng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COAP/CRG/CGU – 2019</a:t>
            </a:r>
          </a:p>
          <a:p>
            <a:pPr algn="just"/>
            <a:r>
              <a:rPr lang="pt-BR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Evento “</a:t>
            </a:r>
            <a:r>
              <a:rPr lang="pt-BR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ESPECIAL CORREGEDORIAS – Garantindo a defesa das mulheres”</a:t>
            </a:r>
          </a:p>
          <a:p>
            <a:pPr algn="just"/>
            <a:r>
              <a:rPr lang="pt-BR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Disponíveis em:</a:t>
            </a:r>
          </a:p>
          <a:p>
            <a:pPr marL="0" indent="0" algn="just">
              <a:buNone/>
            </a:pPr>
            <a:endParaRPr lang="pt-BR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i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https://www.gov.br/</a:t>
            </a:r>
            <a:r>
              <a:rPr lang="pt-BR" i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cgu</a:t>
            </a:r>
            <a:r>
              <a:rPr lang="pt-BR" i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pt-BR" i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pt-br</a:t>
            </a:r>
            <a:r>
              <a:rPr lang="pt-BR" i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/centrais-de-conteúdo/campanhas/integridade-publica/assedio-moral-e-sexual</a:t>
            </a:r>
          </a:p>
        </p:txBody>
      </p:sp>
    </p:spTree>
    <p:extLst>
      <p:ext uri="{BB962C8B-B14F-4D97-AF65-F5344CB8AC3E}">
        <p14:creationId xmlns:p14="http://schemas.microsoft.com/office/powerpoint/2010/main" val="251734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834DD8D3-0C11-35CF-1963-A616D5445C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0629" y="102637"/>
            <a:ext cx="11952513" cy="5153576"/>
          </a:xfrm>
        </p:spPr>
        <p:txBody>
          <a:bodyPr/>
          <a:lstStyle/>
          <a:p>
            <a:pPr marL="0" indent="0">
              <a:buNone/>
            </a:pPr>
            <a:r>
              <a:rPr lang="pt-BR" sz="4000" b="1" i="1" u="sng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Assédio Sexual:</a:t>
            </a:r>
          </a:p>
          <a:p>
            <a:endParaRPr lang="pt-BR" b="1" u="sng" dirty="0"/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AF381F1-1941-D2DB-958A-747BFE291C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850" y="929821"/>
            <a:ext cx="10996473" cy="2307901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1B97F278-E685-5287-453D-9904ADB83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586" y="3237722"/>
            <a:ext cx="10512569" cy="269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348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834DD8D3-0C11-35CF-1963-A616D5445C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7282" y="65314"/>
            <a:ext cx="10720873" cy="5190899"/>
          </a:xfrm>
        </p:spPr>
        <p:txBody>
          <a:bodyPr/>
          <a:lstStyle/>
          <a:p>
            <a:pPr marL="0" indent="0">
              <a:buNone/>
            </a:pPr>
            <a:r>
              <a:rPr lang="pt-BR" sz="4000" b="1" i="1" u="sng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Assédio Sexual: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F6B2ADF-33ED-D813-8D7A-155C2A75C3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2" y="1203649"/>
            <a:ext cx="9778754" cy="232798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517D0CB8-616F-6E4B-5A10-F3073F6429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25" y="3629608"/>
            <a:ext cx="9497442" cy="216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8735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/Relationships>
</file>

<file path=ppt/theme/theme1.xml><?xml version="1.0" encoding="utf-8"?>
<a:theme xmlns:a="http://schemas.openxmlformats.org/drawingml/2006/main" name="1_Tema do Office">
  <a:themeElements>
    <a:clrScheme name="BNDES_PPT">
      <a:dk1>
        <a:srgbClr val="7B7B7B"/>
      </a:dk1>
      <a:lt1>
        <a:sysClr val="window" lastClr="FFFFFF"/>
      </a:lt1>
      <a:dk2>
        <a:srgbClr val="C9C9C9"/>
      </a:dk2>
      <a:lt2>
        <a:srgbClr val="FFFFFF"/>
      </a:lt2>
      <a:accent1>
        <a:srgbClr val="1E428B"/>
      </a:accent1>
      <a:accent2>
        <a:srgbClr val="009933"/>
      </a:accent2>
      <a:accent3>
        <a:srgbClr val="E75300"/>
      </a:accent3>
      <a:accent4>
        <a:srgbClr val="52BBB5"/>
      </a:accent4>
      <a:accent5>
        <a:srgbClr val="759CB8"/>
      </a:accent5>
      <a:accent6>
        <a:srgbClr val="65B32E"/>
      </a:accent6>
      <a:hlink>
        <a:srgbClr val="1E428B"/>
      </a:hlink>
      <a:folHlink>
        <a:srgbClr val="759CB8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BNDES_PPTPADRAO_2023 final.potx" id="{372600E5-5449-4785-A534-D5512674F534}" vid="{44BE1CB9-669F-4201-A1DB-9F37178D987E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414806918429D4EAD9B8C1567CB38C3" ma:contentTypeVersion="16" ma:contentTypeDescription="Crie um novo documento." ma:contentTypeScope="" ma:versionID="c9016450987f96a00ecc7c6062a366c5">
  <xsd:schema xmlns:xsd="http://www.w3.org/2001/XMLSchema" xmlns:xs="http://www.w3.org/2001/XMLSchema" xmlns:p="http://schemas.microsoft.com/office/2006/metadata/properties" xmlns:ns2="d95a7201-e5b7-4016-87f8-9f760fcbb428" xmlns:ns3="ad7ea48e-e536-41d4-9f9a-080acdf5a2f8" targetNamespace="http://schemas.microsoft.com/office/2006/metadata/properties" ma:root="true" ma:fieldsID="55246ddf4c3cf110b32089d0dcf9fc65" ns2:_="" ns3:_="">
    <xsd:import namespace="d95a7201-e5b7-4016-87f8-9f760fcbb428"/>
    <xsd:import namespace="ad7ea48e-e536-41d4-9f9a-080acdf5a2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5a7201-e5b7-4016-87f8-9f760fcbb42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82760691-8725-4120-a377-c54abaab09ce}" ma:internalName="TaxCatchAll" ma:showField="CatchAllData" ma:web="d95a7201-e5b7-4016-87f8-9f760fcbb42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7ea48e-e536-41d4-9f9a-080acdf5a2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Marcações de imagem" ma:readOnly="false" ma:fieldId="{5cf76f15-5ced-4ddc-b409-7134ff3c332f}" ma:taxonomyMulti="true" ma:sspId="0cf186e4-621b-475d-9963-da1c8334129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d7ea48e-e536-41d4-9f9a-080acdf5a2f8">
      <Terms xmlns="http://schemas.microsoft.com/office/infopath/2007/PartnerControls"/>
    </lcf76f155ced4ddcb4097134ff3c332f>
    <TaxCatchAll xmlns="d95a7201-e5b7-4016-87f8-9f760fcbb428" xsi:nil="true"/>
  </documentManagement>
</p:properties>
</file>

<file path=customXml/itemProps1.xml><?xml version="1.0" encoding="utf-8"?>
<ds:datastoreItem xmlns:ds="http://schemas.openxmlformats.org/officeDocument/2006/customXml" ds:itemID="{12EFA0E3-B72A-4574-A7B1-3F4466D93E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5a7201-e5b7-4016-87f8-9f760fcbb428"/>
    <ds:schemaRef ds:uri="ad7ea48e-e536-41d4-9f9a-080acdf5a2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1331484-2C7D-4991-8A0F-A9D83F4213E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0B8C1F3-4761-45FE-A344-E4F9503C4D62}">
  <ds:schemaRefs>
    <ds:schemaRef ds:uri="http://purl.org/dc/dcmitype/"/>
    <ds:schemaRef ds:uri="http://purl.org/dc/elements/1.1/"/>
    <ds:schemaRef ds:uri="http://schemas.microsoft.com/office/2006/metadata/properties"/>
    <ds:schemaRef ds:uri="d95a7201-e5b7-4016-87f8-9f760fcbb428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ad7ea48e-e536-41d4-9f9a-080acdf5a2f8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a0382c8c-adbe-46e3-9db2-77e073215796}" enabled="1" method="Privileged" siteId="{7e2324c6-6925-427e-b56d-4e6eda16752a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BNDES_PPTPADRAO_2023 final (8)</Template>
  <TotalTime>194</TotalTime>
  <Words>792</Words>
  <Application>Microsoft Office PowerPoint</Application>
  <PresentationFormat>Widescreen</PresentationFormat>
  <Paragraphs>50</Paragraphs>
  <Slides>13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Optimum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BNDES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Vinicius Lima Magalhaes</dc:creator>
  <cp:lastModifiedBy>Daniele Neves</cp:lastModifiedBy>
  <cp:revision>7</cp:revision>
  <cp:lastPrinted>2022-11-07T22:20:14Z</cp:lastPrinted>
  <dcterms:created xsi:type="dcterms:W3CDTF">2023-07-24T17:44:12Z</dcterms:created>
  <dcterms:modified xsi:type="dcterms:W3CDTF">2023-08-15T12:35:32Z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0x010100C414806918429D4EAD9B8C1567CB38C3</vt:lpwstr>
  </property>
</Properties>
</file>