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23" r:id="rId1"/>
  </p:sldMasterIdLst>
  <p:notesMasterIdLst>
    <p:notesMasterId r:id="rId42"/>
  </p:notesMasterIdLst>
  <p:sldIdLst>
    <p:sldId id="272" r:id="rId2"/>
    <p:sldId id="1035" r:id="rId3"/>
    <p:sldId id="1036" r:id="rId4"/>
    <p:sldId id="1037" r:id="rId5"/>
    <p:sldId id="1094" r:id="rId6"/>
    <p:sldId id="1091" r:id="rId7"/>
    <p:sldId id="1092" r:id="rId8"/>
    <p:sldId id="1093" r:id="rId9"/>
    <p:sldId id="1082" r:id="rId10"/>
    <p:sldId id="1087" r:id="rId11"/>
    <p:sldId id="1083" r:id="rId12"/>
    <p:sldId id="1084" r:id="rId13"/>
    <p:sldId id="1085" r:id="rId14"/>
    <p:sldId id="1086" r:id="rId15"/>
    <p:sldId id="1088" r:id="rId16"/>
    <p:sldId id="1038" r:id="rId17"/>
    <p:sldId id="1039" r:id="rId18"/>
    <p:sldId id="1066" r:id="rId19"/>
    <p:sldId id="1042" r:id="rId20"/>
    <p:sldId id="1068" r:id="rId21"/>
    <p:sldId id="1067" r:id="rId22"/>
    <p:sldId id="1070" r:id="rId23"/>
    <p:sldId id="1071" r:id="rId24"/>
    <p:sldId id="1072" r:id="rId25"/>
    <p:sldId id="1076" r:id="rId26"/>
    <p:sldId id="1073" r:id="rId27"/>
    <p:sldId id="1075" r:id="rId28"/>
    <p:sldId id="1077" r:id="rId29"/>
    <p:sldId id="1069" r:id="rId30"/>
    <p:sldId id="1079" r:id="rId31"/>
    <p:sldId id="1080" r:id="rId32"/>
    <p:sldId id="1081" r:id="rId33"/>
    <p:sldId id="1047" r:id="rId34"/>
    <p:sldId id="1055" r:id="rId35"/>
    <p:sldId id="1054" r:id="rId36"/>
    <p:sldId id="1056" r:id="rId37"/>
    <p:sldId id="1059" r:id="rId38"/>
    <p:sldId id="1095" r:id="rId39"/>
    <p:sldId id="1096" r:id="rId40"/>
    <p:sldId id="1060" r:id="rId41"/>
  </p:sldIdLst>
  <p:sldSz cx="9144000" cy="6858000" type="screen4x3"/>
  <p:notesSz cx="7099300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2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629E"/>
    <a:srgbClr val="0BB050"/>
    <a:srgbClr val="002060"/>
    <a:srgbClr val="0B6EC1"/>
    <a:srgbClr val="001F60"/>
    <a:srgbClr val="273849"/>
    <a:srgbClr val="086FBF"/>
    <a:srgbClr val="DFECF8"/>
    <a:srgbClr val="C3D9F2"/>
    <a:srgbClr val="B6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72" autoAdjust="0"/>
    <p:restoredTop sz="89402" autoAdjust="0"/>
  </p:normalViewPr>
  <p:slideViewPr>
    <p:cSldViewPr snapToGrid="0" snapToObjects="1">
      <p:cViewPr varScale="1">
        <p:scale>
          <a:sx n="82" d="100"/>
          <a:sy n="82" d="100"/>
        </p:scale>
        <p:origin x="1446" y="96"/>
      </p:cViewPr>
      <p:guideLst>
        <p:guide orient="horz" pos="1952"/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Volumes\SONY_32GR\00-Para%20SPE%20nas%20Fe&#769;rias\1-Boletim%20MacroFiscal\2020\1-Janeiro\1-Publicac&#807;a&#771;o\Dados\Tabelas%20e%20Gra&#769;ficos-v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SONY_32GR\00-Para%20SPE%20nas%20Fe&#769;rias\1-Boletim%20MacroFiscal\2020\1-Janeiro\1-Publicac&#807;a&#771;o\Dados\Tabelas%20e%20Gra&#769;ficos-v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SONY_32GR\00-Para%20SPE%20nas%20Fe&#769;rias\1-Boletim%20MacroFiscal\2020\1-Janeiro\1-Publicac&#807;a&#771;o\Dados\Tabelas%20e%20Gra&#769;ficos-v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SONY_32GR\00-Para%20SPE%20nas%20Fe&#769;rias\1-Boletim%20MacroFiscal\2020\1-Janeiro\1-Publicac&#807;a&#771;o\Dados\Tabelas%20e%20Gra&#769;ficos-v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SONY_32GR\00-Para%20SPE%20nas%20Fe&#769;rias\1-Boletim%20MacroFiscal\2020\1-Janeiro\1-Publicac&#807;a&#771;o\Dados\Tabelas%20e%20Gra&#769;ficos-v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SONY_32GR\00-Para%20SPE%20nas%20Fe&#769;rias\1-Boletim%20MacroFiscal\2020\1-Janeiro\1-Publicac&#807;a&#771;o\Dados\Tabelas%20e%20Gra&#769;ficos-v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SONY_32GR\00-Para%20SPE%20nas%20Fe&#769;rias\1-Boletim%20MacroFiscal\2020\1-Janeiro\1-Publicac&#807;a&#771;o\Dados\Fiscal\Prisma_DBGG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Volumes\SONY_32GR\00-Para%20SPE%20nas%20Fe&#769;rias\1-Boletim%20MacroFiscal\2020\1-Janeiro\1-Publicac&#807;a&#771;o\Dados\Fiscal\Prisma_DBG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\\10.10.10.75\grupos\Area%20Tecnica\Produtos\Sistema%20Financeiro\Boletim%20Econ&#244;mico%20-%20Setor%20Banc&#225;rio\Boletim%20Macro\Janeiro%202020\2020-01-08%20Boletim%20Macro%20JANEIRO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10.10.10.75\grupos\Area%20Tecnica\Produtos\Sistema%20Financeiro\Boletim%20Econ&#244;mico%20-%20Setor%20Banc&#225;rio\Boletim%20Macro\Janeiro%202020\2020-01-08%20Boletim%20Macro%20JANEIR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3834699449154602E-2"/>
          <c:y val="0.10197238490377135"/>
          <c:w val="0.89275185230602583"/>
          <c:h val="0.74585744348036309"/>
        </c:manualLayout>
      </c:layout>
      <c:lineChart>
        <c:grouping val="standard"/>
        <c:varyColors val="0"/>
        <c:ser>
          <c:idx val="2"/>
          <c:order val="0"/>
          <c:tx>
            <c:v>IBC-Br</c:v>
          </c:tx>
          <c:spPr>
            <a:ln w="38100">
              <a:solidFill>
                <a:srgbClr val="4472C4">
                  <a:lumMod val="50000"/>
                </a:srgbClr>
              </a:solidFill>
            </a:ln>
          </c:spPr>
          <c:marker>
            <c:symbol val="none"/>
          </c:marker>
          <c:cat>
            <c:numRef>
              <c:f>'[6]d_atividade_gráficos(1)'!$E$2:$E$39</c:f>
              <c:numCache>
                <c:formatCode>General</c:formatCode>
                <c:ptCount val="38"/>
                <c:pt idx="0">
                  <c:v>42675</c:v>
                </c:pt>
                <c:pt idx="1">
                  <c:v>42705</c:v>
                </c:pt>
                <c:pt idx="2">
                  <c:v>42736</c:v>
                </c:pt>
                <c:pt idx="3">
                  <c:v>42767</c:v>
                </c:pt>
                <c:pt idx="4">
                  <c:v>42795</c:v>
                </c:pt>
                <c:pt idx="5">
                  <c:v>42826</c:v>
                </c:pt>
                <c:pt idx="6">
                  <c:v>42856</c:v>
                </c:pt>
                <c:pt idx="7">
                  <c:v>42887</c:v>
                </c:pt>
                <c:pt idx="8">
                  <c:v>42917</c:v>
                </c:pt>
                <c:pt idx="9">
                  <c:v>42948</c:v>
                </c:pt>
                <c:pt idx="10">
                  <c:v>42979</c:v>
                </c:pt>
                <c:pt idx="11">
                  <c:v>43009</c:v>
                </c:pt>
                <c:pt idx="12">
                  <c:v>43040</c:v>
                </c:pt>
                <c:pt idx="13">
                  <c:v>43070</c:v>
                </c:pt>
                <c:pt idx="14">
                  <c:v>43101</c:v>
                </c:pt>
                <c:pt idx="15">
                  <c:v>43132</c:v>
                </c:pt>
                <c:pt idx="16">
                  <c:v>43160</c:v>
                </c:pt>
                <c:pt idx="17">
                  <c:v>43191</c:v>
                </c:pt>
                <c:pt idx="18">
                  <c:v>43221</c:v>
                </c:pt>
                <c:pt idx="19">
                  <c:v>43252</c:v>
                </c:pt>
                <c:pt idx="20">
                  <c:v>43282</c:v>
                </c:pt>
                <c:pt idx="21">
                  <c:v>43313</c:v>
                </c:pt>
                <c:pt idx="22">
                  <c:v>43344</c:v>
                </c:pt>
                <c:pt idx="23">
                  <c:v>43374</c:v>
                </c:pt>
                <c:pt idx="24">
                  <c:v>43405</c:v>
                </c:pt>
                <c:pt idx="25">
                  <c:v>43435</c:v>
                </c:pt>
                <c:pt idx="26">
                  <c:v>43466</c:v>
                </c:pt>
                <c:pt idx="27">
                  <c:v>43497</c:v>
                </c:pt>
                <c:pt idx="28">
                  <c:v>43525</c:v>
                </c:pt>
                <c:pt idx="29">
                  <c:v>43556</c:v>
                </c:pt>
                <c:pt idx="30">
                  <c:v>43586</c:v>
                </c:pt>
                <c:pt idx="31">
                  <c:v>43617</c:v>
                </c:pt>
                <c:pt idx="32">
                  <c:v>43647</c:v>
                </c:pt>
                <c:pt idx="33">
                  <c:v>43678</c:v>
                </c:pt>
                <c:pt idx="34">
                  <c:v>43709</c:v>
                </c:pt>
                <c:pt idx="35">
                  <c:v>43739</c:v>
                </c:pt>
                <c:pt idx="36">
                  <c:v>43770</c:v>
                </c:pt>
                <c:pt idx="37">
                  <c:v>43800</c:v>
                </c:pt>
              </c:numCache>
            </c:numRef>
          </c:cat>
          <c:val>
            <c:numRef>
              <c:f>'[6]d_atividade_gráficos(1)'!$B$2:$B$39</c:f>
              <c:numCache>
                <c:formatCode>General</c:formatCode>
                <c:ptCount val="38"/>
                <c:pt idx="0">
                  <c:v>91.02245526045823</c:v>
                </c:pt>
                <c:pt idx="1">
                  <c:v>90.468482845092893</c:v>
                </c:pt>
                <c:pt idx="2">
                  <c:v>91.357574375926148</c:v>
                </c:pt>
                <c:pt idx="3">
                  <c:v>93.094722443861841</c:v>
                </c:pt>
                <c:pt idx="4">
                  <c:v>92.882708309586235</c:v>
                </c:pt>
                <c:pt idx="5">
                  <c:v>92.793799156502899</c:v>
                </c:pt>
                <c:pt idx="6">
                  <c:v>92.260344238002958</c:v>
                </c:pt>
                <c:pt idx="7">
                  <c:v>92.923743303316996</c:v>
                </c:pt>
                <c:pt idx="8">
                  <c:v>93.265701584406699</c:v>
                </c:pt>
                <c:pt idx="9">
                  <c:v>92.786959990881101</c:v>
                </c:pt>
                <c:pt idx="10">
                  <c:v>92.752764162772138</c:v>
                </c:pt>
                <c:pt idx="11">
                  <c:v>92.875869143964451</c:v>
                </c:pt>
                <c:pt idx="12">
                  <c:v>92.998974125156721</c:v>
                </c:pt>
                <c:pt idx="13">
                  <c:v>94.168471446483522</c:v>
                </c:pt>
                <c:pt idx="14">
                  <c:v>93.635016527983581</c:v>
                </c:pt>
                <c:pt idx="15">
                  <c:v>93.717086515445118</c:v>
                </c:pt>
                <c:pt idx="16">
                  <c:v>93.573464037387438</c:v>
                </c:pt>
                <c:pt idx="17">
                  <c:v>94.154793115239926</c:v>
                </c:pt>
                <c:pt idx="18">
                  <c:v>90.97458110110567</c:v>
                </c:pt>
                <c:pt idx="19">
                  <c:v>93.929100649720738</c:v>
                </c:pt>
                <c:pt idx="20">
                  <c:v>94.366807249515546</c:v>
                </c:pt>
                <c:pt idx="21">
                  <c:v>94.97549298985524</c:v>
                </c:pt>
                <c:pt idx="22">
                  <c:v>94.401003077624523</c:v>
                </c:pt>
                <c:pt idx="23">
                  <c:v>94.298415593297619</c:v>
                </c:pt>
                <c:pt idx="24">
                  <c:v>94.585660549412978</c:v>
                </c:pt>
                <c:pt idx="25">
                  <c:v>94.845548843041144</c:v>
                </c:pt>
                <c:pt idx="26">
                  <c:v>94.818192180553964</c:v>
                </c:pt>
                <c:pt idx="27">
                  <c:v>94.004331471560462</c:v>
                </c:pt>
                <c:pt idx="28">
                  <c:v>93.771799840419476</c:v>
                </c:pt>
                <c:pt idx="29">
                  <c:v>93.395645731220796</c:v>
                </c:pt>
                <c:pt idx="30">
                  <c:v>94.435198905733515</c:v>
                </c:pt>
                <c:pt idx="31">
                  <c:v>94.674569702496299</c:v>
                </c:pt>
                <c:pt idx="32">
                  <c:v>94.571982218169381</c:v>
                </c:pt>
                <c:pt idx="33">
                  <c:v>94.900262168015502</c:v>
                </c:pt>
                <c:pt idx="34">
                  <c:v>95.351647099053906</c:v>
                </c:pt>
                <c:pt idx="35">
                  <c:v>95.515787073976981</c:v>
                </c:pt>
                <c:pt idx="36">
                  <c:v>#N/A</c:v>
                </c:pt>
                <c:pt idx="37">
                  <c:v>#N/A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31CF-2645-8429-DB313E441499}"/>
            </c:ext>
          </c:extLst>
        </c:ser>
        <c:ser>
          <c:idx val="0"/>
          <c:order val="2"/>
          <c:tx>
            <c:v>PIM (Produção Industrial)</c:v>
          </c:tx>
          <c:spPr>
            <a:ln>
              <a:solidFill>
                <a:srgbClr val="A5A5A5"/>
              </a:solidFill>
            </a:ln>
          </c:spPr>
          <c:marker>
            <c:symbol val="none"/>
          </c:marker>
          <c:cat>
            <c:numRef>
              <c:f>'[6]d_atividade_gráficos(1)'!$E$2:$E$39</c:f>
              <c:numCache>
                <c:formatCode>General</c:formatCode>
                <c:ptCount val="38"/>
                <c:pt idx="0">
                  <c:v>42675</c:v>
                </c:pt>
                <c:pt idx="1">
                  <c:v>42705</c:v>
                </c:pt>
                <c:pt idx="2">
                  <c:v>42736</c:v>
                </c:pt>
                <c:pt idx="3">
                  <c:v>42767</c:v>
                </c:pt>
                <c:pt idx="4">
                  <c:v>42795</c:v>
                </c:pt>
                <c:pt idx="5">
                  <c:v>42826</c:v>
                </c:pt>
                <c:pt idx="6">
                  <c:v>42856</c:v>
                </c:pt>
                <c:pt idx="7">
                  <c:v>42887</c:v>
                </c:pt>
                <c:pt idx="8">
                  <c:v>42917</c:v>
                </c:pt>
                <c:pt idx="9">
                  <c:v>42948</c:v>
                </c:pt>
                <c:pt idx="10">
                  <c:v>42979</c:v>
                </c:pt>
                <c:pt idx="11">
                  <c:v>43009</c:v>
                </c:pt>
                <c:pt idx="12">
                  <c:v>43040</c:v>
                </c:pt>
                <c:pt idx="13">
                  <c:v>43070</c:v>
                </c:pt>
                <c:pt idx="14">
                  <c:v>43101</c:v>
                </c:pt>
                <c:pt idx="15">
                  <c:v>43132</c:v>
                </c:pt>
                <c:pt idx="16">
                  <c:v>43160</c:v>
                </c:pt>
                <c:pt idx="17">
                  <c:v>43191</c:v>
                </c:pt>
                <c:pt idx="18">
                  <c:v>43221</c:v>
                </c:pt>
                <c:pt idx="19">
                  <c:v>43252</c:v>
                </c:pt>
                <c:pt idx="20">
                  <c:v>43282</c:v>
                </c:pt>
                <c:pt idx="21">
                  <c:v>43313</c:v>
                </c:pt>
                <c:pt idx="22">
                  <c:v>43344</c:v>
                </c:pt>
                <c:pt idx="23">
                  <c:v>43374</c:v>
                </c:pt>
                <c:pt idx="24">
                  <c:v>43405</c:v>
                </c:pt>
                <c:pt idx="25">
                  <c:v>43435</c:v>
                </c:pt>
                <c:pt idx="26">
                  <c:v>43466</c:v>
                </c:pt>
                <c:pt idx="27">
                  <c:v>43497</c:v>
                </c:pt>
                <c:pt idx="28">
                  <c:v>43525</c:v>
                </c:pt>
                <c:pt idx="29">
                  <c:v>43556</c:v>
                </c:pt>
                <c:pt idx="30">
                  <c:v>43586</c:v>
                </c:pt>
                <c:pt idx="31">
                  <c:v>43617</c:v>
                </c:pt>
                <c:pt idx="32">
                  <c:v>43647</c:v>
                </c:pt>
                <c:pt idx="33">
                  <c:v>43678</c:v>
                </c:pt>
                <c:pt idx="34">
                  <c:v>43709</c:v>
                </c:pt>
                <c:pt idx="35">
                  <c:v>43739</c:v>
                </c:pt>
                <c:pt idx="36">
                  <c:v>43770</c:v>
                </c:pt>
                <c:pt idx="37">
                  <c:v>43800</c:v>
                </c:pt>
              </c:numCache>
            </c:numRef>
          </c:cat>
          <c:val>
            <c:numRef>
              <c:f>'[6]d_atividade_gráficos(1)'!$F$2:$F$39</c:f>
              <c:numCache>
                <c:formatCode>General</c:formatCode>
                <c:ptCount val="38"/>
                <c:pt idx="0">
                  <c:v>84.791386271870792</c:v>
                </c:pt>
                <c:pt idx="1">
                  <c:v>86.103633916554514</c:v>
                </c:pt>
                <c:pt idx="2">
                  <c:v>87.213997308209969</c:v>
                </c:pt>
                <c:pt idx="3">
                  <c:v>88.526244952893677</c:v>
                </c:pt>
                <c:pt idx="4">
                  <c:v>86.40646029609691</c:v>
                </c:pt>
                <c:pt idx="5">
                  <c:v>86.608344549125178</c:v>
                </c:pt>
                <c:pt idx="6">
                  <c:v>86.911170928667573</c:v>
                </c:pt>
                <c:pt idx="7">
                  <c:v>87.718707940780618</c:v>
                </c:pt>
                <c:pt idx="8">
                  <c:v>88.223418573351282</c:v>
                </c:pt>
                <c:pt idx="9">
                  <c:v>87.819650067294759</c:v>
                </c:pt>
                <c:pt idx="10">
                  <c:v>88.42530282637955</c:v>
                </c:pt>
                <c:pt idx="11">
                  <c:v>88.526244952893677</c:v>
                </c:pt>
                <c:pt idx="12">
                  <c:v>89.434724091520863</c:v>
                </c:pt>
                <c:pt idx="13">
                  <c:v>91.958277254374167</c:v>
                </c:pt>
                <c:pt idx="14">
                  <c:v>89.939434724091527</c:v>
                </c:pt>
                <c:pt idx="15">
                  <c:v>89.737550471063258</c:v>
                </c:pt>
                <c:pt idx="16">
                  <c:v>90.141318977119795</c:v>
                </c:pt>
                <c:pt idx="17">
                  <c:v>90.646029609690444</c:v>
                </c:pt>
                <c:pt idx="18">
                  <c:v>80.652759084791398</c:v>
                </c:pt>
                <c:pt idx="19">
                  <c:v>90.94885598923284</c:v>
                </c:pt>
                <c:pt idx="20">
                  <c:v>90.847913862718713</c:v>
                </c:pt>
                <c:pt idx="21">
                  <c:v>89.939434724091527</c:v>
                </c:pt>
                <c:pt idx="22">
                  <c:v>87.819650067294759</c:v>
                </c:pt>
                <c:pt idx="23">
                  <c:v>88.021534320323013</c:v>
                </c:pt>
                <c:pt idx="24">
                  <c:v>88.42530282637955</c:v>
                </c:pt>
                <c:pt idx="25">
                  <c:v>88.526244952893677</c:v>
                </c:pt>
                <c:pt idx="26">
                  <c:v>88.021534320323013</c:v>
                </c:pt>
                <c:pt idx="27">
                  <c:v>88.627187079407804</c:v>
                </c:pt>
                <c:pt idx="28">
                  <c:v>87.415881561238223</c:v>
                </c:pt>
                <c:pt idx="29">
                  <c:v>87.819650067294759</c:v>
                </c:pt>
                <c:pt idx="30">
                  <c:v>87.718707940780618</c:v>
                </c:pt>
                <c:pt idx="31">
                  <c:v>87.213997308209969</c:v>
                </c:pt>
                <c:pt idx="32">
                  <c:v>87.0121130551817</c:v>
                </c:pt>
                <c:pt idx="33">
                  <c:v>88.021534320323013</c:v>
                </c:pt>
                <c:pt idx="34">
                  <c:v>88.223418573351282</c:v>
                </c:pt>
                <c:pt idx="35">
                  <c:v>88.930013458950199</c:v>
                </c:pt>
                <c:pt idx="36">
                  <c:v>87.819650067294759</c:v>
                </c:pt>
                <c:pt idx="37">
                  <c:v>#N/A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31CF-2645-8429-DB313E441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305808"/>
        <c:axId val="172839104"/>
      </c:lineChart>
      <c:lineChart>
        <c:grouping val="standard"/>
        <c:varyColors val="0"/>
        <c:ser>
          <c:idx val="4"/>
          <c:order val="1"/>
          <c:tx>
            <c:v>LSPA (Safra Agrícola MM12)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'[6]d_atividade_gráficos(1)'!$I$2:$I$39</c:f>
              <c:numCache>
                <c:formatCode>General</c:formatCode>
                <c:ptCount val="38"/>
                <c:pt idx="0">
                  <c:v>42675</c:v>
                </c:pt>
                <c:pt idx="1">
                  <c:v>42705</c:v>
                </c:pt>
                <c:pt idx="2">
                  <c:v>42736</c:v>
                </c:pt>
                <c:pt idx="3">
                  <c:v>42767</c:v>
                </c:pt>
                <c:pt idx="4">
                  <c:v>42795</c:v>
                </c:pt>
                <c:pt idx="5">
                  <c:v>42826</c:v>
                </c:pt>
                <c:pt idx="6">
                  <c:v>42856</c:v>
                </c:pt>
                <c:pt idx="7">
                  <c:v>42887</c:v>
                </c:pt>
                <c:pt idx="8">
                  <c:v>42917</c:v>
                </c:pt>
                <c:pt idx="9">
                  <c:v>42948</c:v>
                </c:pt>
                <c:pt idx="10">
                  <c:v>42979</c:v>
                </c:pt>
                <c:pt idx="11">
                  <c:v>43009</c:v>
                </c:pt>
                <c:pt idx="12">
                  <c:v>43040</c:v>
                </c:pt>
                <c:pt idx="13">
                  <c:v>43070</c:v>
                </c:pt>
                <c:pt idx="14">
                  <c:v>43101</c:v>
                </c:pt>
                <c:pt idx="15">
                  <c:v>43132</c:v>
                </c:pt>
                <c:pt idx="16">
                  <c:v>43160</c:v>
                </c:pt>
                <c:pt idx="17">
                  <c:v>43191</c:v>
                </c:pt>
                <c:pt idx="18">
                  <c:v>43221</c:v>
                </c:pt>
                <c:pt idx="19">
                  <c:v>43252</c:v>
                </c:pt>
                <c:pt idx="20">
                  <c:v>43282</c:v>
                </c:pt>
                <c:pt idx="21">
                  <c:v>43313</c:v>
                </c:pt>
                <c:pt idx="22">
                  <c:v>43344</c:v>
                </c:pt>
                <c:pt idx="23">
                  <c:v>43374</c:v>
                </c:pt>
                <c:pt idx="24">
                  <c:v>43405</c:v>
                </c:pt>
                <c:pt idx="25">
                  <c:v>43435</c:v>
                </c:pt>
                <c:pt idx="26">
                  <c:v>43466</c:v>
                </c:pt>
                <c:pt idx="27">
                  <c:v>43497</c:v>
                </c:pt>
                <c:pt idx="28">
                  <c:v>43525</c:v>
                </c:pt>
                <c:pt idx="29">
                  <c:v>43556</c:v>
                </c:pt>
                <c:pt idx="30">
                  <c:v>43586</c:v>
                </c:pt>
                <c:pt idx="31">
                  <c:v>43617</c:v>
                </c:pt>
                <c:pt idx="32">
                  <c:v>43647</c:v>
                </c:pt>
                <c:pt idx="33">
                  <c:v>43678</c:v>
                </c:pt>
                <c:pt idx="34">
                  <c:v>43709</c:v>
                </c:pt>
                <c:pt idx="35">
                  <c:v>43739</c:v>
                </c:pt>
                <c:pt idx="36">
                  <c:v>43770</c:v>
                </c:pt>
                <c:pt idx="37">
                  <c:v>43800</c:v>
                </c:pt>
              </c:numCache>
            </c:numRef>
          </c:cat>
          <c:val>
            <c:numRef>
              <c:f>'[6]d_atividade_gráficos(1)'!$D$2:$D$39</c:f>
              <c:numCache>
                <c:formatCode>General</c:formatCode>
                <c:ptCount val="38"/>
                <c:pt idx="0">
                  <c:v>103.75581277230224</c:v>
                </c:pt>
                <c:pt idx="1">
                  <c:v>102.63510611430047</c:v>
                </c:pt>
                <c:pt idx="2">
                  <c:v>103.10135995794583</c:v>
                </c:pt>
                <c:pt idx="3">
                  <c:v>103.66741212796268</c:v>
                </c:pt>
                <c:pt idx="4">
                  <c:v>104.55901723108855</c:v>
                </c:pt>
                <c:pt idx="5">
                  <c:v>105.77735283945414</c:v>
                </c:pt>
                <c:pt idx="6">
                  <c:v>107.65628545489972</c:v>
                </c:pt>
                <c:pt idx="7">
                  <c:v>109.7860676043199</c:v>
                </c:pt>
                <c:pt idx="8">
                  <c:v>112.12055547283714</c:v>
                </c:pt>
                <c:pt idx="9">
                  <c:v>114.52569252849516</c:v>
                </c:pt>
                <c:pt idx="10">
                  <c:v>117.07820242215668</c:v>
                </c:pt>
                <c:pt idx="11">
                  <c:v>119.61516002433278</c:v>
                </c:pt>
                <c:pt idx="12">
                  <c:v>122.16125282871816</c:v>
                </c:pt>
                <c:pt idx="13">
                  <c:v>124.646648448512</c:v>
                </c:pt>
                <c:pt idx="14">
                  <c:v>124.85729088689511</c:v>
                </c:pt>
                <c:pt idx="15">
                  <c:v>124.98971109403934</c:v>
                </c:pt>
                <c:pt idx="16">
                  <c:v>124.94454673656789</c:v>
                </c:pt>
                <c:pt idx="17">
                  <c:v>124.80630703570556</c:v>
                </c:pt>
                <c:pt idx="18">
                  <c:v>124.3438158779509</c:v>
                </c:pt>
                <c:pt idx="19">
                  <c:v>123.7977720648779</c:v>
                </c:pt>
                <c:pt idx="20">
                  <c:v>123.12518720566563</c:v>
                </c:pt>
                <c:pt idx="21">
                  <c:v>122.46337202809484</c:v>
                </c:pt>
                <c:pt idx="22">
                  <c:v>121.76841000307773</c:v>
                </c:pt>
                <c:pt idx="23">
                  <c:v>121.13543310608223</c:v>
                </c:pt>
                <c:pt idx="24">
                  <c:v>120.49519534177253</c:v>
                </c:pt>
                <c:pt idx="25">
                  <c:v>119.8734093124356</c:v>
                </c:pt>
                <c:pt idx="26">
                  <c:v>120.07394803167067</c:v>
                </c:pt>
                <c:pt idx="27">
                  <c:v>120.14100386850487</c:v>
                </c:pt>
                <c:pt idx="28">
                  <c:v>120.17717656796877</c:v>
                </c:pt>
                <c:pt idx="29">
                  <c:v>120.24227836706673</c:v>
                </c:pt>
                <c:pt idx="30">
                  <c:v>120.53063885250914</c:v>
                </c:pt>
                <c:pt idx="31">
                  <c:v>120.88615561618307</c:v>
                </c:pt>
                <c:pt idx="32">
                  <c:v>121.45215721400027</c:v>
                </c:pt>
                <c:pt idx="33">
                  <c:v>122.06622937916966</c:v>
                </c:pt>
                <c:pt idx="34">
                  <c:v>122.70591620967288</c:v>
                </c:pt>
                <c:pt idx="35">
                  <c:v>123.3055347874612</c:v>
                </c:pt>
                <c:pt idx="36">
                  <c:v>123.90274597915894</c:v>
                </c:pt>
                <c:pt idx="37">
                  <c:v>124.56223083722314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31CF-2645-8429-DB313E441499}"/>
            </c:ext>
          </c:extLst>
        </c:ser>
        <c:ser>
          <c:idx val="1"/>
          <c:order val="3"/>
          <c:tx>
            <c:v>PMC (Vendas no Comércio Ampliado)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'[6]d_atividade_gráficos(1)'!$I$2:$I$39</c:f>
              <c:numCache>
                <c:formatCode>General</c:formatCode>
                <c:ptCount val="38"/>
                <c:pt idx="0">
                  <c:v>42675</c:v>
                </c:pt>
                <c:pt idx="1">
                  <c:v>42705</c:v>
                </c:pt>
                <c:pt idx="2">
                  <c:v>42736</c:v>
                </c:pt>
                <c:pt idx="3">
                  <c:v>42767</c:v>
                </c:pt>
                <c:pt idx="4">
                  <c:v>42795</c:v>
                </c:pt>
                <c:pt idx="5">
                  <c:v>42826</c:v>
                </c:pt>
                <c:pt idx="6">
                  <c:v>42856</c:v>
                </c:pt>
                <c:pt idx="7">
                  <c:v>42887</c:v>
                </c:pt>
                <c:pt idx="8">
                  <c:v>42917</c:v>
                </c:pt>
                <c:pt idx="9">
                  <c:v>42948</c:v>
                </c:pt>
                <c:pt idx="10">
                  <c:v>42979</c:v>
                </c:pt>
                <c:pt idx="11">
                  <c:v>43009</c:v>
                </c:pt>
                <c:pt idx="12">
                  <c:v>43040</c:v>
                </c:pt>
                <c:pt idx="13">
                  <c:v>43070</c:v>
                </c:pt>
                <c:pt idx="14">
                  <c:v>43101</c:v>
                </c:pt>
                <c:pt idx="15">
                  <c:v>43132</c:v>
                </c:pt>
                <c:pt idx="16">
                  <c:v>43160</c:v>
                </c:pt>
                <c:pt idx="17">
                  <c:v>43191</c:v>
                </c:pt>
                <c:pt idx="18">
                  <c:v>43221</c:v>
                </c:pt>
                <c:pt idx="19">
                  <c:v>43252</c:v>
                </c:pt>
                <c:pt idx="20">
                  <c:v>43282</c:v>
                </c:pt>
                <c:pt idx="21">
                  <c:v>43313</c:v>
                </c:pt>
                <c:pt idx="22">
                  <c:v>43344</c:v>
                </c:pt>
                <c:pt idx="23">
                  <c:v>43374</c:v>
                </c:pt>
                <c:pt idx="24">
                  <c:v>43405</c:v>
                </c:pt>
                <c:pt idx="25">
                  <c:v>43435</c:v>
                </c:pt>
                <c:pt idx="26">
                  <c:v>43466</c:v>
                </c:pt>
                <c:pt idx="27">
                  <c:v>43497</c:v>
                </c:pt>
                <c:pt idx="28">
                  <c:v>43525</c:v>
                </c:pt>
                <c:pt idx="29">
                  <c:v>43556</c:v>
                </c:pt>
                <c:pt idx="30">
                  <c:v>43586</c:v>
                </c:pt>
                <c:pt idx="31">
                  <c:v>43617</c:v>
                </c:pt>
                <c:pt idx="32">
                  <c:v>43647</c:v>
                </c:pt>
                <c:pt idx="33">
                  <c:v>43678</c:v>
                </c:pt>
                <c:pt idx="34">
                  <c:v>43709</c:v>
                </c:pt>
                <c:pt idx="35">
                  <c:v>43739</c:v>
                </c:pt>
                <c:pt idx="36">
                  <c:v>43770</c:v>
                </c:pt>
                <c:pt idx="37">
                  <c:v>43800</c:v>
                </c:pt>
              </c:numCache>
            </c:numRef>
          </c:cat>
          <c:val>
            <c:numRef>
              <c:f>'[6]d_atividade_gráficos(1)'!$H$2:$H$39</c:f>
              <c:numCache>
                <c:formatCode>General</c:formatCode>
                <c:ptCount val="38"/>
                <c:pt idx="0">
                  <c:v>81.205260529382386</c:v>
                </c:pt>
                <c:pt idx="1">
                  <c:v>82.104211752954882</c:v>
                </c:pt>
                <c:pt idx="2">
                  <c:v>85.200599300815711</c:v>
                </c:pt>
                <c:pt idx="3">
                  <c:v>85.400366239387381</c:v>
                </c:pt>
                <c:pt idx="4">
                  <c:v>83.502580322956547</c:v>
                </c:pt>
                <c:pt idx="5">
                  <c:v>85.300482770101539</c:v>
                </c:pt>
                <c:pt idx="6">
                  <c:v>85.600133177959037</c:v>
                </c:pt>
                <c:pt idx="7">
                  <c:v>87.497919094389871</c:v>
                </c:pt>
                <c:pt idx="8">
                  <c:v>87.5978025636757</c:v>
                </c:pt>
                <c:pt idx="9">
                  <c:v>87.79756950224737</c:v>
                </c:pt>
                <c:pt idx="10">
                  <c:v>88.097219910104869</c:v>
                </c:pt>
                <c:pt idx="11">
                  <c:v>87.398035625104043</c:v>
                </c:pt>
                <c:pt idx="12">
                  <c:v>88.796404195105708</c:v>
                </c:pt>
                <c:pt idx="13">
                  <c:v>89.096054602963207</c:v>
                </c:pt>
                <c:pt idx="14">
                  <c:v>89.295821541534863</c:v>
                </c:pt>
                <c:pt idx="15">
                  <c:v>89.995005826535703</c:v>
                </c:pt>
                <c:pt idx="16">
                  <c:v>90.694190111536528</c:v>
                </c:pt>
                <c:pt idx="17">
                  <c:v>92.691859497253191</c:v>
                </c:pt>
                <c:pt idx="18">
                  <c:v>87.79756950224737</c:v>
                </c:pt>
                <c:pt idx="19">
                  <c:v>90.494423172964872</c:v>
                </c:pt>
                <c:pt idx="20">
                  <c:v>89.495588480106534</c:v>
                </c:pt>
                <c:pt idx="21">
                  <c:v>93.790577659397357</c:v>
                </c:pt>
                <c:pt idx="22">
                  <c:v>92.092558681538193</c:v>
                </c:pt>
                <c:pt idx="23">
                  <c:v>91.593141335109038</c:v>
                </c:pt>
                <c:pt idx="24">
                  <c:v>93.291160312968202</c:v>
                </c:pt>
                <c:pt idx="25">
                  <c:v>91.593141335109038</c:v>
                </c:pt>
                <c:pt idx="26">
                  <c:v>92.591976027967362</c:v>
                </c:pt>
                <c:pt idx="27">
                  <c:v>92.192442150824036</c:v>
                </c:pt>
                <c:pt idx="28">
                  <c:v>93.291160312968202</c:v>
                </c:pt>
                <c:pt idx="29">
                  <c:v>93.490927251539858</c:v>
                </c:pt>
                <c:pt idx="30">
                  <c:v>94.090228067254856</c:v>
                </c:pt>
                <c:pt idx="31">
                  <c:v>94.289995005826526</c:v>
                </c:pt>
                <c:pt idx="32">
                  <c:v>94.989179290827366</c:v>
                </c:pt>
                <c:pt idx="33">
                  <c:v>95.188946229399022</c:v>
                </c:pt>
                <c:pt idx="34">
                  <c:v>96.18778092225736</c:v>
                </c:pt>
                <c:pt idx="35">
                  <c:v>96.986848676544028</c:v>
                </c:pt>
                <c:pt idx="36">
                  <c:v>#N/A</c:v>
                </c:pt>
                <c:pt idx="37">
                  <c:v>#N/A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31CF-2645-8429-DB313E441499}"/>
            </c:ext>
          </c:extLst>
        </c:ser>
        <c:ser>
          <c:idx val="3"/>
          <c:order val="4"/>
          <c:tx>
            <c:v>PMS (Volume de Serviços)</c:v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numRef>
              <c:f>'[6]d_atividade_gráficos(1)'!$I$2:$I$39</c:f>
              <c:numCache>
                <c:formatCode>General</c:formatCode>
                <c:ptCount val="38"/>
                <c:pt idx="0">
                  <c:v>42675</c:v>
                </c:pt>
                <c:pt idx="1">
                  <c:v>42705</c:v>
                </c:pt>
                <c:pt idx="2">
                  <c:v>42736</c:v>
                </c:pt>
                <c:pt idx="3">
                  <c:v>42767</c:v>
                </c:pt>
                <c:pt idx="4">
                  <c:v>42795</c:v>
                </c:pt>
                <c:pt idx="5">
                  <c:v>42826</c:v>
                </c:pt>
                <c:pt idx="6">
                  <c:v>42856</c:v>
                </c:pt>
                <c:pt idx="7">
                  <c:v>42887</c:v>
                </c:pt>
                <c:pt idx="8">
                  <c:v>42917</c:v>
                </c:pt>
                <c:pt idx="9">
                  <c:v>42948</c:v>
                </c:pt>
                <c:pt idx="10">
                  <c:v>42979</c:v>
                </c:pt>
                <c:pt idx="11">
                  <c:v>43009</c:v>
                </c:pt>
                <c:pt idx="12">
                  <c:v>43040</c:v>
                </c:pt>
                <c:pt idx="13">
                  <c:v>43070</c:v>
                </c:pt>
                <c:pt idx="14">
                  <c:v>43101</c:v>
                </c:pt>
                <c:pt idx="15">
                  <c:v>43132</c:v>
                </c:pt>
                <c:pt idx="16">
                  <c:v>43160</c:v>
                </c:pt>
                <c:pt idx="17">
                  <c:v>43191</c:v>
                </c:pt>
                <c:pt idx="18">
                  <c:v>43221</c:v>
                </c:pt>
                <c:pt idx="19">
                  <c:v>43252</c:v>
                </c:pt>
                <c:pt idx="20">
                  <c:v>43282</c:v>
                </c:pt>
                <c:pt idx="21">
                  <c:v>43313</c:v>
                </c:pt>
                <c:pt idx="22">
                  <c:v>43344</c:v>
                </c:pt>
                <c:pt idx="23">
                  <c:v>43374</c:v>
                </c:pt>
                <c:pt idx="24">
                  <c:v>43405</c:v>
                </c:pt>
                <c:pt idx="25">
                  <c:v>43435</c:v>
                </c:pt>
                <c:pt idx="26">
                  <c:v>43466</c:v>
                </c:pt>
                <c:pt idx="27">
                  <c:v>43497</c:v>
                </c:pt>
                <c:pt idx="28">
                  <c:v>43525</c:v>
                </c:pt>
                <c:pt idx="29">
                  <c:v>43556</c:v>
                </c:pt>
                <c:pt idx="30">
                  <c:v>43586</c:v>
                </c:pt>
                <c:pt idx="31">
                  <c:v>43617</c:v>
                </c:pt>
                <c:pt idx="32">
                  <c:v>43647</c:v>
                </c:pt>
                <c:pt idx="33">
                  <c:v>43678</c:v>
                </c:pt>
                <c:pt idx="34">
                  <c:v>43709</c:v>
                </c:pt>
                <c:pt idx="35">
                  <c:v>43739</c:v>
                </c:pt>
                <c:pt idx="36">
                  <c:v>43770</c:v>
                </c:pt>
                <c:pt idx="37">
                  <c:v>43800</c:v>
                </c:pt>
              </c:numCache>
            </c:numRef>
          </c:cat>
          <c:val>
            <c:numRef>
              <c:f>'[6]d_atividade_gráficos(1)'!$J$2:$J$39</c:f>
              <c:numCache>
                <c:formatCode>General</c:formatCode>
                <c:ptCount val="38"/>
                <c:pt idx="0">
                  <c:v>88.903687671688999</c:v>
                </c:pt>
                <c:pt idx="1">
                  <c:v>88.703904103887453</c:v>
                </c:pt>
                <c:pt idx="2">
                  <c:v>89.902605510696745</c:v>
                </c:pt>
                <c:pt idx="3">
                  <c:v>90.501956214101384</c:v>
                </c:pt>
                <c:pt idx="4">
                  <c:v>87.605094480978934</c:v>
                </c:pt>
                <c:pt idx="5">
                  <c:v>88.703904103887453</c:v>
                </c:pt>
                <c:pt idx="6">
                  <c:v>88.60401231998668</c:v>
                </c:pt>
                <c:pt idx="7">
                  <c:v>89.902605510696745</c:v>
                </c:pt>
                <c:pt idx="8">
                  <c:v>89.203363023391319</c:v>
                </c:pt>
                <c:pt idx="9">
                  <c:v>88.504120536085907</c:v>
                </c:pt>
                <c:pt idx="10">
                  <c:v>88.104553400482814</c:v>
                </c:pt>
                <c:pt idx="11">
                  <c:v>88.204445184383587</c:v>
                </c:pt>
                <c:pt idx="12">
                  <c:v>88.803795887788226</c:v>
                </c:pt>
                <c:pt idx="13">
                  <c:v>89.403146591192879</c:v>
                </c:pt>
                <c:pt idx="14">
                  <c:v>88.004661616582041</c:v>
                </c:pt>
                <c:pt idx="15">
                  <c:v>88.504120536085907</c:v>
                </c:pt>
                <c:pt idx="16">
                  <c:v>88.504120536085907</c:v>
                </c:pt>
                <c:pt idx="17">
                  <c:v>89.403146591192879</c:v>
                </c:pt>
                <c:pt idx="18">
                  <c:v>85.007908099558804</c:v>
                </c:pt>
                <c:pt idx="19">
                  <c:v>91.101306917506037</c:v>
                </c:pt>
                <c:pt idx="20">
                  <c:v>88.30433696828436</c:v>
                </c:pt>
                <c:pt idx="21">
                  <c:v>90.102389078498291</c:v>
                </c:pt>
                <c:pt idx="22">
                  <c:v>89.303254807292106</c:v>
                </c:pt>
                <c:pt idx="23">
                  <c:v>89.103471239490545</c:v>
                </c:pt>
                <c:pt idx="24">
                  <c:v>89.303254807292106</c:v>
                </c:pt>
                <c:pt idx="25">
                  <c:v>90.202280862399064</c:v>
                </c:pt>
                <c:pt idx="26">
                  <c:v>89.602930158994425</c:v>
                </c:pt>
                <c:pt idx="27">
                  <c:v>89.203363023391319</c:v>
                </c:pt>
                <c:pt idx="28">
                  <c:v>88.60401231998668</c:v>
                </c:pt>
                <c:pt idx="29">
                  <c:v>89.003579455589772</c:v>
                </c:pt>
                <c:pt idx="30">
                  <c:v>89.203363023391319</c:v>
                </c:pt>
                <c:pt idx="31">
                  <c:v>88.60401231998668</c:v>
                </c:pt>
                <c:pt idx="32">
                  <c:v>89.403146591192879</c:v>
                </c:pt>
                <c:pt idx="33">
                  <c:v>89.303254807292106</c:v>
                </c:pt>
                <c:pt idx="34">
                  <c:v>90.601847998002157</c:v>
                </c:pt>
                <c:pt idx="35">
                  <c:v>91.301090485307583</c:v>
                </c:pt>
                <c:pt idx="36">
                  <c:v>#N/A</c:v>
                </c:pt>
                <c:pt idx="37">
                  <c:v>#N/A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31CF-2645-8429-DB313E441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450944"/>
        <c:axId val="273451504"/>
      </c:lineChart>
      <c:catAx>
        <c:axId val="130305808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nextTo"/>
        <c:txPr>
          <a:bodyPr rot="5400000" vert="horz" anchor="ctr" anchorCtr="1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172839104"/>
        <c:crosses val="autoZero"/>
        <c:auto val="1"/>
        <c:lblAlgn val="ctr"/>
        <c:lblOffset val="100"/>
        <c:noMultiLvlLbl val="0"/>
      </c:catAx>
      <c:valAx>
        <c:axId val="172839104"/>
        <c:scaling>
          <c:orientation val="minMax"/>
          <c:max val="100"/>
          <c:min val="8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130305808"/>
        <c:crosses val="autoZero"/>
        <c:crossBetween val="between"/>
      </c:valAx>
      <c:catAx>
        <c:axId val="273450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73451504"/>
        <c:crosses val="autoZero"/>
        <c:auto val="1"/>
        <c:lblAlgn val="ctr"/>
        <c:lblOffset val="100"/>
        <c:noMultiLvlLbl val="0"/>
      </c:catAx>
      <c:valAx>
        <c:axId val="273451504"/>
        <c:scaling>
          <c:orientation val="minMax"/>
          <c:max val="135"/>
          <c:min val="75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73450944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46317769715365"/>
          <c:y val="4.2359464538431202E-2"/>
          <c:w val="0.79032510492992814"/>
          <c:h val="0.84910099065030287"/>
        </c:manualLayout>
      </c:layout>
      <c:lineChart>
        <c:grouping val="standard"/>
        <c:varyColors val="0"/>
        <c:ser>
          <c:idx val="0"/>
          <c:order val="0"/>
          <c:tx>
            <c:strRef>
              <c:f>'Gráf. Nowcast'!$C$2</c:f>
              <c:strCache>
                <c:ptCount val="1"/>
                <c:pt idx="0">
                  <c:v>Proj. focus</c:v>
                </c:pt>
              </c:strCache>
            </c:strRef>
          </c:tx>
          <c:spPr>
            <a:ln w="28575">
              <a:solidFill>
                <a:srgbClr val="0070C0"/>
              </a:solidFill>
            </a:ln>
          </c:spPr>
          <c:marker>
            <c:symbol val="none"/>
          </c:marker>
          <c:dPt>
            <c:idx val="2"/>
            <c:marker>
              <c:symbol val="circle"/>
              <c:size val="7"/>
              <c:spPr>
                <a:solidFill>
                  <a:srgbClr val="0070C0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4CD-A249-9E00-89600FD1FDF8}"/>
              </c:ext>
            </c:extLst>
          </c:dPt>
          <c:cat>
            <c:numRef>
              <c:f>'Gráf. Nowcast'!$B$3:$B$6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cat>
          <c:val>
            <c:numRef>
              <c:f>'Gráf. Nowcast'!$C$3:$C$6</c:f>
              <c:numCache>
                <c:formatCode>General</c:formatCode>
                <c:ptCount val="4"/>
                <c:pt idx="0">
                  <c:v>1.68</c:v>
                </c:pt>
                <c:pt idx="1">
                  <c:v>1.7</c:v>
                </c:pt>
                <c:pt idx="2">
                  <c:v>1.8</c:v>
                </c:pt>
                <c:pt idx="3">
                  <c:v>#N/A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4CD-A249-9E00-89600FD1FDF8}"/>
            </c:ext>
          </c:extLst>
        </c:ser>
        <c:ser>
          <c:idx val="1"/>
          <c:order val="1"/>
          <c:tx>
            <c:strRef>
              <c:f>'Gráf. Nowcast'!$D$2</c:f>
              <c:strCache>
                <c:ptCount val="1"/>
                <c:pt idx="0">
                  <c:v>Proj. SPE</c:v>
                </c:pt>
              </c:strCache>
            </c:strRef>
          </c:tx>
          <c:spPr>
            <a:ln w="28575">
              <a:solidFill>
                <a:srgbClr val="00B050"/>
              </a:solidFill>
            </a:ln>
          </c:spPr>
          <c:marker>
            <c:symbol val="none"/>
          </c:marker>
          <c:dPt>
            <c:idx val="3"/>
            <c:marker>
              <c:symbol val="circle"/>
              <c:size val="7"/>
              <c:spPr>
                <a:solidFill>
                  <a:srgbClr val="00B050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04CD-A249-9E00-89600FD1FDF8}"/>
              </c:ext>
            </c:extLst>
          </c:dPt>
          <c:cat>
            <c:numRef>
              <c:f>'Gráf. Nowcast'!$B$3:$B$6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cat>
          <c:val>
            <c:numRef>
              <c:f>'Gráf. Nowcast'!$D$3:$D$6</c:f>
              <c:numCache>
                <c:formatCode>General</c:formatCode>
                <c:ptCount val="4"/>
                <c:pt idx="0">
                  <c:v>1.55</c:v>
                </c:pt>
                <c:pt idx="1">
                  <c:v>1.56</c:v>
                </c:pt>
                <c:pt idx="2">
                  <c:v>1.46</c:v>
                </c:pt>
                <c:pt idx="3" formatCode="0.00">
                  <c:v>1.61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4CD-A249-9E00-89600FD1F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54304"/>
        <c:axId val="273454864"/>
      </c:lineChart>
      <c:catAx>
        <c:axId val="273454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1100"/>
            </a:pPr>
            <a:endParaRPr lang="pt-BR"/>
          </a:p>
        </c:txPr>
        <c:crossAx val="273454864"/>
        <c:crosses val="autoZero"/>
        <c:auto val="1"/>
        <c:lblAlgn val="ctr"/>
        <c:lblOffset val="100"/>
        <c:noMultiLvlLbl val="0"/>
      </c:catAx>
      <c:valAx>
        <c:axId val="273454864"/>
        <c:scaling>
          <c:orientation val="minMax"/>
          <c:max val="2"/>
          <c:min val="1"/>
        </c:scaling>
        <c:delete val="0"/>
        <c:axPos val="l"/>
        <c:numFmt formatCode="#,##0.0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pt-BR"/>
          </a:p>
        </c:txPr>
        <c:crossAx val="273454304"/>
        <c:crosses val="autoZero"/>
        <c:crossBetween val="between"/>
        <c:majorUnit val="0.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651648569483532E-2"/>
          <c:y val="0.12006609526885821"/>
          <c:w val="0.91813736166283688"/>
          <c:h val="0.70334951762802111"/>
        </c:manualLayout>
      </c:layout>
      <c:lineChart>
        <c:grouping val="standard"/>
        <c:varyColors val="0"/>
        <c:ser>
          <c:idx val="0"/>
          <c:order val="0"/>
          <c:tx>
            <c:strRef>
              <c:f>ipca!$A$3</c:f>
              <c:strCache>
                <c:ptCount val="1"/>
                <c:pt idx="0">
                  <c:v>IPCA</c:v>
                </c:pt>
              </c:strCache>
            </c:strRef>
          </c:tx>
          <c:spPr>
            <a:ln w="31750">
              <a:solidFill>
                <a:srgbClr val="002060"/>
              </a:solidFill>
            </a:ln>
          </c:spPr>
          <c:marker>
            <c:symbol val="none"/>
          </c:marker>
          <c:cat>
            <c:numRef>
              <c:f>ipca!$B$2:$AW$2</c:f>
              <c:numCache>
                <c:formatCode>mmm\-yy</c:formatCode>
                <c:ptCount val="4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  <c:pt idx="35">
                  <c:v>43435</c:v>
                </c:pt>
                <c:pt idx="36">
                  <c:v>43466</c:v>
                </c:pt>
                <c:pt idx="37">
                  <c:v>43497</c:v>
                </c:pt>
                <c:pt idx="38">
                  <c:v>43525</c:v>
                </c:pt>
                <c:pt idx="39">
                  <c:v>43556</c:v>
                </c:pt>
                <c:pt idx="40">
                  <c:v>43586</c:v>
                </c:pt>
                <c:pt idx="41">
                  <c:v>43617</c:v>
                </c:pt>
                <c:pt idx="42">
                  <c:v>43647</c:v>
                </c:pt>
                <c:pt idx="43">
                  <c:v>43678</c:v>
                </c:pt>
                <c:pt idx="44">
                  <c:v>43709</c:v>
                </c:pt>
                <c:pt idx="45">
                  <c:v>43739</c:v>
                </c:pt>
                <c:pt idx="46">
                  <c:v>43770</c:v>
                </c:pt>
                <c:pt idx="47">
                  <c:v>43800</c:v>
                </c:pt>
              </c:numCache>
            </c:numRef>
          </c:cat>
          <c:val>
            <c:numRef>
              <c:f>ipca!$B$3:$AW$3</c:f>
              <c:numCache>
                <c:formatCode>0.00</c:formatCode>
                <c:ptCount val="48"/>
                <c:pt idx="0">
                  <c:v>10.706293382226463</c:v>
                </c:pt>
                <c:pt idx="1">
                  <c:v>10.356303124547029</c:v>
                </c:pt>
                <c:pt idx="2">
                  <c:v>9.3869277812697938</c:v>
                </c:pt>
                <c:pt idx="3">
                  <c:v>9.2783120253555182</c:v>
                </c:pt>
                <c:pt idx="4">
                  <c:v>9.3217022624114243</c:v>
                </c:pt>
                <c:pt idx="5">
                  <c:v>8.8444570099512667</c:v>
                </c:pt>
                <c:pt idx="6">
                  <c:v>8.7362832303747204</c:v>
                </c:pt>
                <c:pt idx="7">
                  <c:v>8.9749779251530271</c:v>
                </c:pt>
                <c:pt idx="8">
                  <c:v>8.4763854261916904</c:v>
                </c:pt>
                <c:pt idx="9">
                  <c:v>7.87385838950585</c:v>
                </c:pt>
                <c:pt idx="10">
                  <c:v>6.9874580087189164</c:v>
                </c:pt>
                <c:pt idx="11">
                  <c:v>6.2880550542244951</c:v>
                </c:pt>
                <c:pt idx="12">
                  <c:v>5.3539544420169616</c:v>
                </c:pt>
                <c:pt idx="13">
                  <c:v>4.758793351512014</c:v>
                </c:pt>
                <c:pt idx="14">
                  <c:v>4.5710348848857718</c:v>
                </c:pt>
                <c:pt idx="15">
                  <c:v>4.0825308952635142</c:v>
                </c:pt>
                <c:pt idx="16">
                  <c:v>3.5971291337952183</c:v>
                </c:pt>
                <c:pt idx="17">
                  <c:v>2.9983614716367457</c:v>
                </c:pt>
                <c:pt idx="18">
                  <c:v>2.7114579577881548</c:v>
                </c:pt>
                <c:pt idx="19">
                  <c:v>2.4558041894742866</c:v>
                </c:pt>
                <c:pt idx="20">
                  <c:v>2.5377033135266513</c:v>
                </c:pt>
                <c:pt idx="21">
                  <c:v>2.7013381881542564</c:v>
                </c:pt>
                <c:pt idx="22">
                  <c:v>2.8038549960881065</c:v>
                </c:pt>
                <c:pt idx="23">
                  <c:v>2.9473499083458643</c:v>
                </c:pt>
                <c:pt idx="24">
                  <c:v>2.8550480405260537</c:v>
                </c:pt>
                <c:pt idx="25">
                  <c:v>2.8447963662471265</c:v>
                </c:pt>
                <c:pt idx="26">
                  <c:v>2.6806550453633227</c:v>
                </c:pt>
                <c:pt idx="27">
                  <c:v>2.7626847278441335</c:v>
                </c:pt>
                <c:pt idx="28">
                  <c:v>2.8548853222565063</c:v>
                </c:pt>
                <c:pt idx="29">
                  <c:v>4.3909560762924071</c:v>
                </c:pt>
                <c:pt idx="30">
                  <c:v>4.4846829921629805</c:v>
                </c:pt>
                <c:pt idx="31">
                  <c:v>4.1926806841701136</c:v>
                </c:pt>
                <c:pt idx="32">
                  <c:v>4.5255646480172995</c:v>
                </c:pt>
                <c:pt idx="33">
                  <c:v>4.5567911660360227</c:v>
                </c:pt>
                <c:pt idx="34">
                  <c:v>4.0458934030587868</c:v>
                </c:pt>
                <c:pt idx="35">
                  <c:v>3.7454821218273482</c:v>
                </c:pt>
                <c:pt idx="36">
                  <c:v>3.7765157688874451</c:v>
                </c:pt>
                <c:pt idx="37">
                  <c:v>3.8903058081076969</c:v>
                </c:pt>
                <c:pt idx="38">
                  <c:v>4.5753652729228822</c:v>
                </c:pt>
                <c:pt idx="39">
                  <c:v>4.9405755886834379</c:v>
                </c:pt>
                <c:pt idx="40">
                  <c:v>4.6583648774389808</c:v>
                </c:pt>
                <c:pt idx="41">
                  <c:v>3.3664138988018344</c:v>
                </c:pt>
                <c:pt idx="42">
                  <c:v>3.2221769014348034</c:v>
                </c:pt>
                <c:pt idx="43">
                  <c:v>3.428807222526653</c:v>
                </c:pt>
                <c:pt idx="44">
                  <c:v>2.8935466755947825</c:v>
                </c:pt>
                <c:pt idx="45">
                  <c:v>2.5350325756797965</c:v>
                </c:pt>
                <c:pt idx="46">
                  <c:v>3.2748384024609445</c:v>
                </c:pt>
                <c:pt idx="47">
                  <c:v>4.3060399841130748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FEE-D54B-BA31-C142E0625106}"/>
            </c:ext>
          </c:extLst>
        </c:ser>
        <c:ser>
          <c:idx val="1"/>
          <c:order val="1"/>
          <c:tx>
            <c:strRef>
              <c:f>ipca!$A$4</c:f>
              <c:strCache>
                <c:ptCount val="1"/>
                <c:pt idx="0">
                  <c:v>MONITORADOS</c:v>
                </c:pt>
              </c:strCache>
            </c:strRef>
          </c:tx>
          <c:spPr>
            <a:ln w="28575">
              <a:solidFill>
                <a:srgbClr val="FFC000"/>
              </a:solidFill>
            </a:ln>
          </c:spPr>
          <c:marker>
            <c:symbol val="none"/>
          </c:marker>
          <c:cat>
            <c:numRef>
              <c:f>ipca!$B$2:$AW$2</c:f>
              <c:numCache>
                <c:formatCode>mmm\-yy</c:formatCode>
                <c:ptCount val="4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  <c:pt idx="35">
                  <c:v>43435</c:v>
                </c:pt>
                <c:pt idx="36">
                  <c:v>43466</c:v>
                </c:pt>
                <c:pt idx="37">
                  <c:v>43497</c:v>
                </c:pt>
                <c:pt idx="38">
                  <c:v>43525</c:v>
                </c:pt>
                <c:pt idx="39">
                  <c:v>43556</c:v>
                </c:pt>
                <c:pt idx="40">
                  <c:v>43586</c:v>
                </c:pt>
                <c:pt idx="41">
                  <c:v>43617</c:v>
                </c:pt>
                <c:pt idx="42">
                  <c:v>43647</c:v>
                </c:pt>
                <c:pt idx="43">
                  <c:v>43678</c:v>
                </c:pt>
                <c:pt idx="44">
                  <c:v>43709</c:v>
                </c:pt>
                <c:pt idx="45">
                  <c:v>43739</c:v>
                </c:pt>
                <c:pt idx="46">
                  <c:v>43770</c:v>
                </c:pt>
                <c:pt idx="47">
                  <c:v>43800</c:v>
                </c:pt>
              </c:numCache>
            </c:numRef>
          </c:cat>
          <c:val>
            <c:numRef>
              <c:f>ipca!$B$4:$AW$4</c:f>
              <c:numCache>
                <c:formatCode>0.00</c:formatCode>
                <c:ptCount val="48"/>
                <c:pt idx="0">
                  <c:v>17.206821137316176</c:v>
                </c:pt>
                <c:pt idx="1">
                  <c:v>14.939853218473797</c:v>
                </c:pt>
                <c:pt idx="2">
                  <c:v>10.803086055425037</c:v>
                </c:pt>
                <c:pt idx="3">
                  <c:v>10.704135095462863</c:v>
                </c:pt>
                <c:pt idx="4">
                  <c:v>10.901000777316106</c:v>
                </c:pt>
                <c:pt idx="5">
                  <c:v>9.935881308526163</c:v>
                </c:pt>
                <c:pt idx="6">
                  <c:v>8.5558420749408235</c:v>
                </c:pt>
                <c:pt idx="7">
                  <c:v>8.4909163320729952</c:v>
                </c:pt>
                <c:pt idx="8">
                  <c:v>7.8996558883289936</c:v>
                </c:pt>
                <c:pt idx="9">
                  <c:v>6.99508238497486</c:v>
                </c:pt>
                <c:pt idx="10">
                  <c:v>6.0742621092312321</c:v>
                </c:pt>
                <c:pt idx="11">
                  <c:v>5.5044809340696998</c:v>
                </c:pt>
                <c:pt idx="12">
                  <c:v>4.5194268123265546</c:v>
                </c:pt>
                <c:pt idx="13">
                  <c:v>4.7172422430899585</c:v>
                </c:pt>
                <c:pt idx="14">
                  <c:v>5.6000451684632413</c:v>
                </c:pt>
                <c:pt idx="15">
                  <c:v>4.2471396339780698</c:v>
                </c:pt>
                <c:pt idx="16">
                  <c:v>4.4116321620000898</c:v>
                </c:pt>
                <c:pt idx="17">
                  <c:v>3.2971025688901756</c:v>
                </c:pt>
                <c:pt idx="18">
                  <c:v>4.7240295112832342</c:v>
                </c:pt>
                <c:pt idx="19">
                  <c:v>6.2594805723404034</c:v>
                </c:pt>
                <c:pt idx="20">
                  <c:v>6.1218524715692002</c:v>
                </c:pt>
                <c:pt idx="21">
                  <c:v>6.5862807099567711</c:v>
                </c:pt>
                <c:pt idx="22">
                  <c:v>7.7561560719698885</c:v>
                </c:pt>
                <c:pt idx="23">
                  <c:v>7.9932433240534229</c:v>
                </c:pt>
                <c:pt idx="24">
                  <c:v>7.3504263995054719</c:v>
                </c:pt>
                <c:pt idx="25">
                  <c:v>7.3184069841944588</c:v>
                </c:pt>
                <c:pt idx="26">
                  <c:v>7.0513926356072121</c:v>
                </c:pt>
                <c:pt idx="27">
                  <c:v>8.3437635728580197</c:v>
                </c:pt>
                <c:pt idx="28">
                  <c:v>8.1410724042990665</c:v>
                </c:pt>
                <c:pt idx="29">
                  <c:v>11.761404766729999</c:v>
                </c:pt>
                <c:pt idx="30">
                  <c:v>11.331043907142435</c:v>
                </c:pt>
                <c:pt idx="31">
                  <c:v>9.5690958024486239</c:v>
                </c:pt>
                <c:pt idx="32">
                  <c:v>10.356104471420725</c:v>
                </c:pt>
                <c:pt idx="33">
                  <c:v>9.8752499857064802</c:v>
                </c:pt>
                <c:pt idx="34">
                  <c:v>7.3593540128794155</c:v>
                </c:pt>
                <c:pt idx="35">
                  <c:v>6.1808759227271137</c:v>
                </c:pt>
                <c:pt idx="36">
                  <c:v>6.0219225156571188</c:v>
                </c:pt>
                <c:pt idx="37">
                  <c:v>5.7477733375957518</c:v>
                </c:pt>
                <c:pt idx="38">
                  <c:v>6.2963999178166974</c:v>
                </c:pt>
                <c:pt idx="39">
                  <c:v>6.7507483468889351</c:v>
                </c:pt>
                <c:pt idx="40">
                  <c:v>6.5296014873363006</c:v>
                </c:pt>
                <c:pt idx="41">
                  <c:v>3.743970381998607</c:v>
                </c:pt>
                <c:pt idx="42">
                  <c:v>3.2401092908381779</c:v>
                </c:pt>
                <c:pt idx="43">
                  <c:v>3.735067865144992</c:v>
                </c:pt>
                <c:pt idx="44">
                  <c:v>2.8719789486758796</c:v>
                </c:pt>
                <c:pt idx="45">
                  <c:v>2.206902498341301</c:v>
                </c:pt>
                <c:pt idx="46">
                  <c:v>4.2407166187628631</c:v>
                </c:pt>
                <c:pt idx="47">
                  <c:v>5.5449088153854742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FEE-D54B-BA31-C142E0625106}"/>
            </c:ext>
          </c:extLst>
        </c:ser>
        <c:ser>
          <c:idx val="2"/>
          <c:order val="2"/>
          <c:tx>
            <c:strRef>
              <c:f>ipca!$A$6</c:f>
              <c:strCache>
                <c:ptCount val="1"/>
                <c:pt idx="0">
                  <c:v>     SERVIÇOS</c:v>
                </c:pt>
              </c:strCache>
            </c:strRef>
          </c:tx>
          <c:spPr>
            <a:ln w="31750">
              <a:solidFill>
                <a:schemeClr val="bg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ipca!$B$2:$AW$2</c:f>
              <c:numCache>
                <c:formatCode>mmm\-yy</c:formatCode>
                <c:ptCount val="4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  <c:pt idx="35">
                  <c:v>43435</c:v>
                </c:pt>
                <c:pt idx="36">
                  <c:v>43466</c:v>
                </c:pt>
                <c:pt idx="37">
                  <c:v>43497</c:v>
                </c:pt>
                <c:pt idx="38">
                  <c:v>43525</c:v>
                </c:pt>
                <c:pt idx="39">
                  <c:v>43556</c:v>
                </c:pt>
                <c:pt idx="40">
                  <c:v>43586</c:v>
                </c:pt>
                <c:pt idx="41">
                  <c:v>43617</c:v>
                </c:pt>
                <c:pt idx="42">
                  <c:v>43647</c:v>
                </c:pt>
                <c:pt idx="43">
                  <c:v>43678</c:v>
                </c:pt>
                <c:pt idx="44">
                  <c:v>43709</c:v>
                </c:pt>
                <c:pt idx="45">
                  <c:v>43739</c:v>
                </c:pt>
                <c:pt idx="46">
                  <c:v>43770</c:v>
                </c:pt>
                <c:pt idx="47">
                  <c:v>43800</c:v>
                </c:pt>
              </c:numCache>
            </c:numRef>
          </c:cat>
          <c:val>
            <c:numRef>
              <c:f>ipca!$B$6:$AW$6</c:f>
              <c:numCache>
                <c:formatCode>0.00</c:formatCode>
                <c:ptCount val="48"/>
                <c:pt idx="0">
                  <c:v>7.9003392621415314</c:v>
                </c:pt>
                <c:pt idx="1">
                  <c:v>7.8746743576161293</c:v>
                </c:pt>
                <c:pt idx="2">
                  <c:v>7.5040405177514868</c:v>
                </c:pt>
                <c:pt idx="3">
                  <c:v>7.3510238898983449</c:v>
                </c:pt>
                <c:pt idx="4">
                  <c:v>7.5323589715927231</c:v>
                </c:pt>
                <c:pt idx="5">
                  <c:v>7.0325126626884948</c:v>
                </c:pt>
                <c:pt idx="6">
                  <c:v>7.1159689960750727</c:v>
                </c:pt>
                <c:pt idx="7">
                  <c:v>7.3949210863613946</c:v>
                </c:pt>
                <c:pt idx="8">
                  <c:v>7.0316617956487137</c:v>
                </c:pt>
                <c:pt idx="9">
                  <c:v>6.862294073778652</c:v>
                </c:pt>
                <c:pt idx="10">
                  <c:v>6.8070366202347188</c:v>
                </c:pt>
                <c:pt idx="11">
                  <c:v>6.4684178820626936</c:v>
                </c:pt>
                <c:pt idx="12">
                  <c:v>6.1501972896554902</c:v>
                </c:pt>
                <c:pt idx="13">
                  <c:v>5.9365485152657715</c:v>
                </c:pt>
                <c:pt idx="14">
                  <c:v>6.0392782374253384</c:v>
                </c:pt>
                <c:pt idx="15">
                  <c:v>5.9433478937694684</c:v>
                </c:pt>
                <c:pt idx="16">
                  <c:v>5.601897728167593</c:v>
                </c:pt>
                <c:pt idx="17">
                  <c:v>5.7142750306549583</c:v>
                </c:pt>
                <c:pt idx="18">
                  <c:v>5.4106265130729581</c:v>
                </c:pt>
                <c:pt idx="19">
                  <c:v>4.808352604774746</c:v>
                </c:pt>
                <c:pt idx="20">
                  <c:v>4.9876927152576078</c:v>
                </c:pt>
                <c:pt idx="21">
                  <c:v>4.8858731445064141</c:v>
                </c:pt>
                <c:pt idx="22">
                  <c:v>4.5798745916806105</c:v>
                </c:pt>
                <c:pt idx="23">
                  <c:v>4.521289151334984</c:v>
                </c:pt>
                <c:pt idx="24">
                  <c:v>4.3087113970890156</c:v>
                </c:pt>
                <c:pt idx="25">
                  <c:v>4.2024007731186641</c:v>
                </c:pt>
                <c:pt idx="26">
                  <c:v>3.9340399586642372</c:v>
                </c:pt>
                <c:pt idx="27">
                  <c:v>3.4590034625507027</c:v>
                </c:pt>
                <c:pt idx="28">
                  <c:v>3.3214953721402152</c:v>
                </c:pt>
                <c:pt idx="29">
                  <c:v>3.1396581863895046</c:v>
                </c:pt>
                <c:pt idx="30">
                  <c:v>3.4943597322616871</c:v>
                </c:pt>
                <c:pt idx="31">
                  <c:v>3.3212243550666765</c:v>
                </c:pt>
                <c:pt idx="32">
                  <c:v>3.2234699214407803</c:v>
                </c:pt>
                <c:pt idx="33">
                  <c:v>3.0151971383054477</c:v>
                </c:pt>
                <c:pt idx="34">
                  <c:v>3.3158121779120586</c:v>
                </c:pt>
                <c:pt idx="35">
                  <c:v>3.3440310282144781</c:v>
                </c:pt>
                <c:pt idx="36">
                  <c:v>3.7007525887046366</c:v>
                </c:pt>
                <c:pt idx="37">
                  <c:v>3.3410282390347268</c:v>
                </c:pt>
                <c:pt idx="38">
                  <c:v>3.5968595912520218</c:v>
                </c:pt>
                <c:pt idx="39">
                  <c:v>3.8933886152624053</c:v>
                </c:pt>
                <c:pt idx="40">
                  <c:v>3.8695538051771727</c:v>
                </c:pt>
                <c:pt idx="41">
                  <c:v>3.9539922615074552</c:v>
                </c:pt>
                <c:pt idx="42">
                  <c:v>3.731008633783528</c:v>
                </c:pt>
                <c:pt idx="43">
                  <c:v>3.9665489801155029</c:v>
                </c:pt>
                <c:pt idx="44">
                  <c:v>3.5944923825761421</c:v>
                </c:pt>
                <c:pt idx="45">
                  <c:v>3.6250863513414444</c:v>
                </c:pt>
                <c:pt idx="46">
                  <c:v>3.4021930236136422</c:v>
                </c:pt>
                <c:pt idx="47">
                  <c:v>3.5137467853521898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FEE-D54B-BA31-C142E0625106}"/>
            </c:ext>
          </c:extLst>
        </c:ser>
        <c:ser>
          <c:idx val="3"/>
          <c:order val="3"/>
          <c:tx>
            <c:strRef>
              <c:f>ipca!$A$13</c:f>
              <c:strCache>
                <c:ptCount val="1"/>
                <c:pt idx="0">
                  <c:v>            ALIMENTAÇÃO NO DOMICÍLIO</c:v>
                </c:pt>
              </c:strCache>
            </c:strRef>
          </c:tx>
          <c:spPr>
            <a:ln w="28575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ipca!$B$2:$AW$2</c:f>
              <c:numCache>
                <c:formatCode>mmm\-yy</c:formatCode>
                <c:ptCount val="4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  <c:pt idx="35">
                  <c:v>43435</c:v>
                </c:pt>
                <c:pt idx="36">
                  <c:v>43466</c:v>
                </c:pt>
                <c:pt idx="37">
                  <c:v>43497</c:v>
                </c:pt>
                <c:pt idx="38">
                  <c:v>43525</c:v>
                </c:pt>
                <c:pt idx="39">
                  <c:v>43556</c:v>
                </c:pt>
                <c:pt idx="40">
                  <c:v>43586</c:v>
                </c:pt>
                <c:pt idx="41">
                  <c:v>43617</c:v>
                </c:pt>
                <c:pt idx="42">
                  <c:v>43647</c:v>
                </c:pt>
                <c:pt idx="43">
                  <c:v>43678</c:v>
                </c:pt>
                <c:pt idx="44">
                  <c:v>43709</c:v>
                </c:pt>
                <c:pt idx="45">
                  <c:v>43739</c:v>
                </c:pt>
                <c:pt idx="46">
                  <c:v>43770</c:v>
                </c:pt>
                <c:pt idx="47">
                  <c:v>43800</c:v>
                </c:pt>
              </c:numCache>
            </c:numRef>
          </c:cat>
          <c:val>
            <c:numRef>
              <c:f>ipca!$B$13:$AW$13</c:f>
              <c:numCache>
                <c:formatCode>0.00</c:formatCode>
                <c:ptCount val="48"/>
                <c:pt idx="0">
                  <c:v>14.197911927879737</c:v>
                </c:pt>
                <c:pt idx="1">
                  <c:v>14.810050824455633</c:v>
                </c:pt>
                <c:pt idx="2">
                  <c:v>15.309372978876468</c:v>
                </c:pt>
                <c:pt idx="3">
                  <c:v>15.503515728271445</c:v>
                </c:pt>
                <c:pt idx="4">
                  <c:v>14.662332757708295</c:v>
                </c:pt>
                <c:pt idx="5">
                  <c:v>14.673719285291021</c:v>
                </c:pt>
                <c:pt idx="6">
                  <c:v>15.996132192845835</c:v>
                </c:pt>
                <c:pt idx="7">
                  <c:v>16.787438070565862</c:v>
                </c:pt>
                <c:pt idx="8">
                  <c:v>16.144785835060006</c:v>
                </c:pt>
                <c:pt idx="9">
                  <c:v>14.841214043307783</c:v>
                </c:pt>
                <c:pt idx="10">
                  <c:v>11.557154340527198</c:v>
                </c:pt>
                <c:pt idx="11">
                  <c:v>9.3579597522136062</c:v>
                </c:pt>
                <c:pt idx="12">
                  <c:v>6.4669727707185931</c:v>
                </c:pt>
                <c:pt idx="13">
                  <c:v>4.3330079728852944</c:v>
                </c:pt>
                <c:pt idx="14">
                  <c:v>2.9981697643944871</c:v>
                </c:pt>
                <c:pt idx="15">
                  <c:v>2.5297185275779954</c:v>
                </c:pt>
                <c:pt idx="16">
                  <c:v>1.076189257285165</c:v>
                </c:pt>
                <c:pt idx="17">
                  <c:v>-0.56977390806037809</c:v>
                </c:pt>
                <c:pt idx="18">
                  <c:v>-3.0714090804964012</c:v>
                </c:pt>
                <c:pt idx="19">
                  <c:v>-5.1961888734707973</c:v>
                </c:pt>
                <c:pt idx="20">
                  <c:v>-5.3297153680151759</c:v>
                </c:pt>
                <c:pt idx="21">
                  <c:v>-5.0634403333898241</c:v>
                </c:pt>
                <c:pt idx="22">
                  <c:v>-5.3019025047617907</c:v>
                </c:pt>
                <c:pt idx="23">
                  <c:v>-4.8565987946791456</c:v>
                </c:pt>
                <c:pt idx="24">
                  <c:v>-3.9542704414291086</c:v>
                </c:pt>
                <c:pt idx="25">
                  <c:v>-3.81879031912985</c:v>
                </c:pt>
                <c:pt idx="26">
                  <c:v>-4.2886217690713213</c:v>
                </c:pt>
                <c:pt idx="27">
                  <c:v>-4.6783880093840269</c:v>
                </c:pt>
                <c:pt idx="28">
                  <c:v>-3.7964905533163673</c:v>
                </c:pt>
                <c:pt idx="29">
                  <c:v>0.10719480022829408</c:v>
                </c:pt>
                <c:pt idx="30">
                  <c:v>0.32922910667099181</c:v>
                </c:pt>
                <c:pt idx="31">
                  <c:v>1.4739798870241794</c:v>
                </c:pt>
                <c:pt idx="32">
                  <c:v>2.23048547957303</c:v>
                </c:pt>
                <c:pt idx="33">
                  <c:v>3.3364548707174313</c:v>
                </c:pt>
                <c:pt idx="34">
                  <c:v>4.4397651261863347</c:v>
                </c:pt>
                <c:pt idx="35">
                  <c:v>4.5229674883661586</c:v>
                </c:pt>
                <c:pt idx="36">
                  <c:v>4.3679195737769794</c:v>
                </c:pt>
                <c:pt idx="37">
                  <c:v>6.3105762918722608</c:v>
                </c:pt>
                <c:pt idx="38">
                  <c:v>8.706877600795405</c:v>
                </c:pt>
                <c:pt idx="39">
                  <c:v>9.0863271585921659</c:v>
                </c:pt>
                <c:pt idx="40">
                  <c:v>7.7276393452378356</c:v>
                </c:pt>
                <c:pt idx="41">
                  <c:v>4.0910869645857106</c:v>
                </c:pt>
                <c:pt idx="42">
                  <c:v>4.6460439718408297</c:v>
                </c:pt>
                <c:pt idx="43">
                  <c:v>4.519558020222969</c:v>
                </c:pt>
                <c:pt idx="44">
                  <c:v>3.7879211140814162</c:v>
                </c:pt>
                <c:pt idx="45">
                  <c:v>2.8211126129691122</c:v>
                </c:pt>
                <c:pt idx="46">
                  <c:v>3.5076797392466608</c:v>
                </c:pt>
                <c:pt idx="47">
                  <c:v>7.8230745462859241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FEE-D54B-BA31-C142E0625106}"/>
            </c:ext>
          </c:extLst>
        </c:ser>
        <c:ser>
          <c:idx val="4"/>
          <c:order val="4"/>
          <c:tx>
            <c:strRef>
              <c:f>ipca!$A$19</c:f>
              <c:strCache>
                <c:ptCount val="1"/>
                <c:pt idx="0">
                  <c:v>BENS INDUSTRIAIS</c:v>
                </c:pt>
              </c:strCache>
            </c:strRef>
          </c:tx>
          <c:spPr>
            <a:ln w="28575">
              <a:solidFill>
                <a:srgbClr val="00B0F0"/>
              </a:solidFill>
            </a:ln>
          </c:spPr>
          <c:marker>
            <c:symbol val="none"/>
          </c:marker>
          <c:cat>
            <c:numRef>
              <c:f>ipca!$B$2:$AW$2</c:f>
              <c:numCache>
                <c:formatCode>mmm\-yy</c:formatCode>
                <c:ptCount val="4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  <c:pt idx="35">
                  <c:v>43435</c:v>
                </c:pt>
                <c:pt idx="36">
                  <c:v>43466</c:v>
                </c:pt>
                <c:pt idx="37">
                  <c:v>43497</c:v>
                </c:pt>
                <c:pt idx="38">
                  <c:v>43525</c:v>
                </c:pt>
                <c:pt idx="39">
                  <c:v>43556</c:v>
                </c:pt>
                <c:pt idx="40">
                  <c:v>43586</c:v>
                </c:pt>
                <c:pt idx="41">
                  <c:v>43617</c:v>
                </c:pt>
                <c:pt idx="42">
                  <c:v>43647</c:v>
                </c:pt>
                <c:pt idx="43">
                  <c:v>43678</c:v>
                </c:pt>
                <c:pt idx="44">
                  <c:v>43709</c:v>
                </c:pt>
                <c:pt idx="45">
                  <c:v>43739</c:v>
                </c:pt>
                <c:pt idx="46">
                  <c:v>43770</c:v>
                </c:pt>
                <c:pt idx="47">
                  <c:v>43800</c:v>
                </c:pt>
              </c:numCache>
            </c:numRef>
          </c:cat>
          <c:val>
            <c:numRef>
              <c:f>ipca!$B$19:$AW$19</c:f>
              <c:numCache>
                <c:formatCode>0.00</c:formatCode>
                <c:ptCount val="48"/>
                <c:pt idx="0">
                  <c:v>6.4974809335039518</c:v>
                </c:pt>
                <c:pt idx="1">
                  <c:v>6.7483238060939366</c:v>
                </c:pt>
                <c:pt idx="2">
                  <c:v>6.8997772607606755</c:v>
                </c:pt>
                <c:pt idx="3">
                  <c:v>6.6166654248902113</c:v>
                </c:pt>
                <c:pt idx="4">
                  <c:v>6.8480558187026253</c:v>
                </c:pt>
                <c:pt idx="5">
                  <c:v>6.5800137214404586</c:v>
                </c:pt>
                <c:pt idx="6">
                  <c:v>6.4786369113959408</c:v>
                </c:pt>
                <c:pt idx="7">
                  <c:v>6.6224669110662271</c:v>
                </c:pt>
                <c:pt idx="8">
                  <c:v>6.1515146339298221</c:v>
                </c:pt>
                <c:pt idx="9">
                  <c:v>5.677466417737187</c:v>
                </c:pt>
                <c:pt idx="10">
                  <c:v>5.1159052454905485</c:v>
                </c:pt>
                <c:pt idx="11">
                  <c:v>4.7547482824866316</c:v>
                </c:pt>
                <c:pt idx="12">
                  <c:v>4.2902130199012678</c:v>
                </c:pt>
                <c:pt idx="13">
                  <c:v>3.4181774230558126</c:v>
                </c:pt>
                <c:pt idx="14">
                  <c:v>2.5367566274797637</c:v>
                </c:pt>
                <c:pt idx="15">
                  <c:v>2.3015405746164896</c:v>
                </c:pt>
                <c:pt idx="16">
                  <c:v>1.6478531425441645</c:v>
                </c:pt>
                <c:pt idx="17">
                  <c:v>1.2651248746711863</c:v>
                </c:pt>
                <c:pt idx="18">
                  <c:v>0.92176149552349873</c:v>
                </c:pt>
                <c:pt idx="19">
                  <c:v>0.73213792380200093</c:v>
                </c:pt>
                <c:pt idx="20">
                  <c:v>0.98114929586883282</c:v>
                </c:pt>
                <c:pt idx="21">
                  <c:v>1.1070856971434839</c:v>
                </c:pt>
                <c:pt idx="22">
                  <c:v>0.93392704303809637</c:v>
                </c:pt>
                <c:pt idx="23">
                  <c:v>1.0378658681621022</c:v>
                </c:pt>
                <c:pt idx="24">
                  <c:v>0.92409385279215162</c:v>
                </c:pt>
                <c:pt idx="25">
                  <c:v>0.89731992367665381</c:v>
                </c:pt>
                <c:pt idx="26">
                  <c:v>1.1785269647453855</c:v>
                </c:pt>
                <c:pt idx="27">
                  <c:v>1.2685172958174062</c:v>
                </c:pt>
                <c:pt idx="28">
                  <c:v>1.3267064935201356</c:v>
                </c:pt>
                <c:pt idx="29">
                  <c:v>1.6445249463327372</c:v>
                </c:pt>
                <c:pt idx="30">
                  <c:v>1.6548663938806607</c:v>
                </c:pt>
                <c:pt idx="31">
                  <c:v>1.6007116753174344</c:v>
                </c:pt>
                <c:pt idx="32">
                  <c:v>1.7918383527763204</c:v>
                </c:pt>
                <c:pt idx="33">
                  <c:v>1.9276095475815991</c:v>
                </c:pt>
                <c:pt idx="34">
                  <c:v>1.2005890355573756</c:v>
                </c:pt>
                <c:pt idx="35">
                  <c:v>1.1201176369161514</c:v>
                </c:pt>
                <c:pt idx="36">
                  <c:v>0.97783722231350456</c:v>
                </c:pt>
                <c:pt idx="37">
                  <c:v>1.0181056204419781</c:v>
                </c:pt>
                <c:pt idx="38">
                  <c:v>1.3898613306488228</c:v>
                </c:pt>
                <c:pt idx="39">
                  <c:v>1.7613001782309068</c:v>
                </c:pt>
                <c:pt idx="40">
                  <c:v>1.6724274320385923</c:v>
                </c:pt>
                <c:pt idx="41">
                  <c:v>1.5008146079047879</c:v>
                </c:pt>
                <c:pt idx="42">
                  <c:v>1.4060163837963158</c:v>
                </c:pt>
                <c:pt idx="43">
                  <c:v>1.4737547454692912</c:v>
                </c:pt>
                <c:pt idx="44">
                  <c:v>1.1955872289782343</c:v>
                </c:pt>
                <c:pt idx="45">
                  <c:v>1.0306840959013908</c:v>
                </c:pt>
                <c:pt idx="46">
                  <c:v>1.8113800357934418</c:v>
                </c:pt>
                <c:pt idx="47">
                  <c:v>1.6672221561994105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FEE-D54B-BA31-C142E0625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59344"/>
        <c:axId val="273459904"/>
      </c:lineChart>
      <c:dateAx>
        <c:axId val="27345934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pt-BR"/>
          </a:p>
        </c:txPr>
        <c:crossAx val="273459904"/>
        <c:crosses val="autoZero"/>
        <c:auto val="1"/>
        <c:lblOffset val="100"/>
        <c:baseTimeUnit val="months"/>
      </c:dateAx>
      <c:valAx>
        <c:axId val="273459904"/>
        <c:scaling>
          <c:orientation val="minMax"/>
        </c:scaling>
        <c:delete val="0"/>
        <c:axPos val="l"/>
        <c:numFmt formatCode="0.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pt-BR"/>
          </a:p>
        </c:txPr>
        <c:crossAx val="2734593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4.0958974400117218E-3"/>
          <c:w val="0.99784359651845478"/>
          <c:h val="7.4609377588931922E-2"/>
        </c:manualLayout>
      </c:layout>
      <c:overlay val="0"/>
      <c:txPr>
        <a:bodyPr/>
        <a:lstStyle/>
        <a:p>
          <a:pPr>
            <a:defRPr sz="1200"/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772100648302244E-2"/>
          <c:y val="4.2600888641229434E-2"/>
          <c:w val="0.86958957171793116"/>
          <c:h val="0.80479490221732908"/>
        </c:manualLayout>
      </c:layout>
      <c:lineChart>
        <c:grouping val="standard"/>
        <c:varyColors val="0"/>
        <c:ser>
          <c:idx val="0"/>
          <c:order val="0"/>
          <c:tx>
            <c:v>Total</c:v>
          </c:tx>
          <c:spPr>
            <a:ln w="28575">
              <a:solidFill>
                <a:srgbClr val="002060"/>
              </a:solidFill>
            </a:ln>
          </c:spPr>
          <c:marker>
            <c:symbol val="none"/>
          </c:marker>
          <c:dPt>
            <c:idx val="24"/>
            <c:marker>
              <c:symbol val="circle"/>
              <c:size val="6"/>
              <c:spPr>
                <a:solidFill>
                  <a:srgbClr val="002060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203-894F-BE74-1AFD787E1A0F}"/>
              </c:ext>
            </c:extLst>
          </c:dPt>
          <c:cat>
            <c:numRef>
              <c:f>box!$L$4:$L$28</c:f>
              <c:numCache>
                <c:formatCode>mmm\-yy</c:formatCode>
                <c:ptCount val="25"/>
                <c:pt idx="0">
                  <c:v>41518</c:v>
                </c:pt>
                <c:pt idx="1">
                  <c:v>41609</c:v>
                </c:pt>
                <c:pt idx="2">
                  <c:v>41699</c:v>
                </c:pt>
                <c:pt idx="3">
                  <c:v>41791</c:v>
                </c:pt>
                <c:pt idx="4">
                  <c:v>41883</c:v>
                </c:pt>
                <c:pt idx="5">
                  <c:v>41974</c:v>
                </c:pt>
                <c:pt idx="6">
                  <c:v>42064</c:v>
                </c:pt>
                <c:pt idx="7">
                  <c:v>42156</c:v>
                </c:pt>
                <c:pt idx="8">
                  <c:v>42248</c:v>
                </c:pt>
                <c:pt idx="9">
                  <c:v>42339</c:v>
                </c:pt>
                <c:pt idx="10">
                  <c:v>42430</c:v>
                </c:pt>
                <c:pt idx="11">
                  <c:v>42522</c:v>
                </c:pt>
                <c:pt idx="12">
                  <c:v>42614</c:v>
                </c:pt>
                <c:pt idx="13">
                  <c:v>42705</c:v>
                </c:pt>
                <c:pt idx="14">
                  <c:v>42795</c:v>
                </c:pt>
                <c:pt idx="15">
                  <c:v>42887</c:v>
                </c:pt>
                <c:pt idx="16">
                  <c:v>42979</c:v>
                </c:pt>
                <c:pt idx="17">
                  <c:v>43070</c:v>
                </c:pt>
                <c:pt idx="18">
                  <c:v>43160</c:v>
                </c:pt>
                <c:pt idx="19">
                  <c:v>43252</c:v>
                </c:pt>
                <c:pt idx="20">
                  <c:v>43344</c:v>
                </c:pt>
                <c:pt idx="21">
                  <c:v>43435</c:v>
                </c:pt>
                <c:pt idx="22">
                  <c:v>43525</c:v>
                </c:pt>
                <c:pt idx="23">
                  <c:v>43617</c:v>
                </c:pt>
                <c:pt idx="24">
                  <c:v>43709</c:v>
                </c:pt>
              </c:numCache>
            </c:numRef>
          </c:cat>
          <c:val>
            <c:numRef>
              <c:f>box!$M$4:$M$28</c:f>
              <c:numCache>
                <c:formatCode>0.00</c:formatCode>
                <c:ptCount val="25"/>
                <c:pt idx="0">
                  <c:v>1</c:v>
                </c:pt>
                <c:pt idx="1">
                  <c:v>1.0036532022756255</c:v>
                </c:pt>
                <c:pt idx="2">
                  <c:v>1.0074787197945732</c:v>
                </c:pt>
                <c:pt idx="3">
                  <c:v>1.0083114533835105</c:v>
                </c:pt>
                <c:pt idx="4">
                  <c:v>1.007185586066548</c:v>
                </c:pt>
                <c:pt idx="5">
                  <c:v>1.0046632086544234</c:v>
                </c:pt>
                <c:pt idx="6">
                  <c:v>0.99990117033549442</c:v>
                </c:pt>
                <c:pt idx="7">
                  <c:v>0.99475925807026111</c:v>
                </c:pt>
                <c:pt idx="8">
                  <c:v>0.98843875523759128</c:v>
                </c:pt>
                <c:pt idx="9">
                  <c:v>0.98040263384068471</c:v>
                </c:pt>
                <c:pt idx="10">
                  <c:v>0.97197347078812901</c:v>
                </c:pt>
                <c:pt idx="11">
                  <c:v>0.96440885213896055</c:v>
                </c:pt>
                <c:pt idx="12">
                  <c:v>0.95926846815635747</c:v>
                </c:pt>
                <c:pt idx="13">
                  <c:v>0.95671615629820317</c:v>
                </c:pt>
                <c:pt idx="14">
                  <c:v>0.95741494227367896</c:v>
                </c:pt>
                <c:pt idx="15">
                  <c:v>0.9598007571426137</c:v>
                </c:pt>
                <c:pt idx="16">
                  <c:v>0.96193143244612422</c:v>
                </c:pt>
                <c:pt idx="17">
                  <c:v>0.96407530115980045</c:v>
                </c:pt>
                <c:pt idx="18">
                  <c:v>0.96450501045523229</c:v>
                </c:pt>
                <c:pt idx="19">
                  <c:v>0.96392045973026863</c:v>
                </c:pt>
                <c:pt idx="20">
                  <c:v>0.9634720855958141</c:v>
                </c:pt>
                <c:pt idx="21">
                  <c:v>0.96311018258918812</c:v>
                </c:pt>
                <c:pt idx="22">
                  <c:v>0.96250807603322097</c:v>
                </c:pt>
                <c:pt idx="23">
                  <c:v>0.96104231547164543</c:v>
                </c:pt>
                <c:pt idx="24">
                  <c:v>0.95926500403728854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203-894F-BE74-1AFD787E1A0F}"/>
            </c:ext>
          </c:extLst>
        </c:ser>
        <c:ser>
          <c:idx val="1"/>
          <c:order val="1"/>
          <c:tx>
            <c:v>Setores selecionados</c:v>
          </c:tx>
          <c:spPr>
            <a:ln w="28575">
              <a:solidFill>
                <a:srgbClr val="00B050"/>
              </a:solidFill>
            </a:ln>
          </c:spPr>
          <c:marker>
            <c:symbol val="none"/>
          </c:marker>
          <c:dPt>
            <c:idx val="24"/>
            <c:marker>
              <c:symbol val="circle"/>
              <c:size val="6"/>
              <c:spPr>
                <a:solidFill>
                  <a:srgbClr val="00B050"/>
                </a:solidFill>
                <a:ln>
                  <a:noFill/>
                </a:ln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203-894F-BE74-1AFD787E1A0F}"/>
              </c:ext>
            </c:extLst>
          </c:dPt>
          <c:cat>
            <c:numRef>
              <c:f>box!$L$4:$L$28</c:f>
              <c:numCache>
                <c:formatCode>mmm\-yy</c:formatCode>
                <c:ptCount val="25"/>
                <c:pt idx="0">
                  <c:v>41518</c:v>
                </c:pt>
                <c:pt idx="1">
                  <c:v>41609</c:v>
                </c:pt>
                <c:pt idx="2">
                  <c:v>41699</c:v>
                </c:pt>
                <c:pt idx="3">
                  <c:v>41791</c:v>
                </c:pt>
                <c:pt idx="4">
                  <c:v>41883</c:v>
                </c:pt>
                <c:pt idx="5">
                  <c:v>41974</c:v>
                </c:pt>
                <c:pt idx="6">
                  <c:v>42064</c:v>
                </c:pt>
                <c:pt idx="7">
                  <c:v>42156</c:v>
                </c:pt>
                <c:pt idx="8">
                  <c:v>42248</c:v>
                </c:pt>
                <c:pt idx="9">
                  <c:v>42339</c:v>
                </c:pt>
                <c:pt idx="10">
                  <c:v>42430</c:v>
                </c:pt>
                <c:pt idx="11">
                  <c:v>42522</c:v>
                </c:pt>
                <c:pt idx="12">
                  <c:v>42614</c:v>
                </c:pt>
                <c:pt idx="13">
                  <c:v>42705</c:v>
                </c:pt>
                <c:pt idx="14">
                  <c:v>42795</c:v>
                </c:pt>
                <c:pt idx="15">
                  <c:v>42887</c:v>
                </c:pt>
                <c:pt idx="16">
                  <c:v>42979</c:v>
                </c:pt>
                <c:pt idx="17">
                  <c:v>43070</c:v>
                </c:pt>
                <c:pt idx="18">
                  <c:v>43160</c:v>
                </c:pt>
                <c:pt idx="19">
                  <c:v>43252</c:v>
                </c:pt>
                <c:pt idx="20">
                  <c:v>43344</c:v>
                </c:pt>
                <c:pt idx="21">
                  <c:v>43435</c:v>
                </c:pt>
                <c:pt idx="22">
                  <c:v>43525</c:v>
                </c:pt>
                <c:pt idx="23">
                  <c:v>43617</c:v>
                </c:pt>
                <c:pt idx="24">
                  <c:v>43709</c:v>
                </c:pt>
              </c:numCache>
            </c:numRef>
          </c:cat>
          <c:val>
            <c:numRef>
              <c:f>box!$N$4:$N$28</c:f>
              <c:numCache>
                <c:formatCode>0.00</c:formatCode>
                <c:ptCount val="25"/>
                <c:pt idx="0">
                  <c:v>1</c:v>
                </c:pt>
                <c:pt idx="1">
                  <c:v>1.002278825037394</c:v>
                </c:pt>
                <c:pt idx="2">
                  <c:v>1.0047561098831765</c:v>
                </c:pt>
                <c:pt idx="3">
                  <c:v>1.0035261373107489</c:v>
                </c:pt>
                <c:pt idx="4">
                  <c:v>0.99975329638099109</c:v>
                </c:pt>
                <c:pt idx="5">
                  <c:v>0.99386308875701046</c:v>
                </c:pt>
                <c:pt idx="6">
                  <c:v>0.98611774742695757</c:v>
                </c:pt>
                <c:pt idx="7">
                  <c:v>0.97844306747935317</c:v>
                </c:pt>
                <c:pt idx="8">
                  <c:v>0.96989285591163277</c:v>
                </c:pt>
                <c:pt idx="9">
                  <c:v>0.95972822473389841</c:v>
                </c:pt>
                <c:pt idx="10">
                  <c:v>0.94913279162739428</c:v>
                </c:pt>
                <c:pt idx="11">
                  <c:v>0.93913736632847977</c:v>
                </c:pt>
                <c:pt idx="12">
                  <c:v>0.93108320308273684</c:v>
                </c:pt>
                <c:pt idx="13">
                  <c:v>0.92606141431627886</c:v>
                </c:pt>
                <c:pt idx="14">
                  <c:v>0.92339422924487002</c:v>
                </c:pt>
                <c:pt idx="15">
                  <c:v>0.92161167304926328</c:v>
                </c:pt>
                <c:pt idx="16">
                  <c:v>0.91990515664856209</c:v>
                </c:pt>
                <c:pt idx="17">
                  <c:v>0.91826994861736799</c:v>
                </c:pt>
                <c:pt idx="18">
                  <c:v>0.91610775007482759</c:v>
                </c:pt>
                <c:pt idx="19">
                  <c:v>0.91409270524670327</c:v>
                </c:pt>
                <c:pt idx="20">
                  <c:v>0.91251803138275001</c:v>
                </c:pt>
                <c:pt idx="21">
                  <c:v>0.91051139969416184</c:v>
                </c:pt>
                <c:pt idx="22">
                  <c:v>0.90864711876984328</c:v>
                </c:pt>
                <c:pt idx="23">
                  <c:v>0.90649574497323138</c:v>
                </c:pt>
                <c:pt idx="24">
                  <c:v>0.90399516579735517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203-894F-BE74-1AFD787E1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62704"/>
        <c:axId val="273463264"/>
      </c:lineChart>
      <c:dateAx>
        <c:axId val="273462704"/>
        <c:scaling>
          <c:orientation val="minMax"/>
          <c:min val="41518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463264"/>
        <c:crosses val="autoZero"/>
        <c:auto val="1"/>
        <c:lblOffset val="100"/>
        <c:baseTimeUnit val="months"/>
      </c:dateAx>
      <c:valAx>
        <c:axId val="273463264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nextTo"/>
        <c:spPr>
          <a:ln w="6350">
            <a:solidFill>
              <a:schemeClr val="tx1"/>
            </a:solidFill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462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782928067837212E-2"/>
          <c:y val="9.6616164971694452E-2"/>
          <c:w val="0.94485962950005176"/>
          <c:h val="0.68822278784935187"/>
        </c:manualLayout>
      </c:layout>
      <c:lineChart>
        <c:grouping val="standard"/>
        <c:varyColors val="0"/>
        <c:ser>
          <c:idx val="0"/>
          <c:order val="0"/>
          <c:tx>
            <c:strRef>
              <c:f>box!$N$35</c:f>
              <c:strCache>
                <c:ptCount val="1"/>
                <c:pt idx="0">
                  <c:v>composição setorial</c:v>
                </c:pt>
              </c:strCache>
            </c:strRef>
          </c:tx>
          <c:spPr>
            <a:ln w="28575">
              <a:solidFill>
                <a:srgbClr val="002060"/>
              </a:solidFill>
            </a:ln>
          </c:spPr>
          <c:marker>
            <c:symbol val="none"/>
          </c:marker>
          <c:cat>
            <c:numRef>
              <c:f>box!$M$36:$M$60</c:f>
              <c:numCache>
                <c:formatCode>d\-mmm\-yy</c:formatCode>
                <c:ptCount val="25"/>
                <c:pt idx="0">
                  <c:v>41518</c:v>
                </c:pt>
                <c:pt idx="1">
                  <c:v>41609</c:v>
                </c:pt>
                <c:pt idx="2">
                  <c:v>41699</c:v>
                </c:pt>
                <c:pt idx="3">
                  <c:v>41791</c:v>
                </c:pt>
                <c:pt idx="4">
                  <c:v>41883</c:v>
                </c:pt>
                <c:pt idx="5">
                  <c:v>41974</c:v>
                </c:pt>
                <c:pt idx="6">
                  <c:v>42064</c:v>
                </c:pt>
                <c:pt idx="7">
                  <c:v>42156</c:v>
                </c:pt>
                <c:pt idx="8">
                  <c:v>42248</c:v>
                </c:pt>
                <c:pt idx="9">
                  <c:v>42339</c:v>
                </c:pt>
                <c:pt idx="10">
                  <c:v>42430</c:v>
                </c:pt>
                <c:pt idx="11">
                  <c:v>42522</c:v>
                </c:pt>
                <c:pt idx="12">
                  <c:v>42614</c:v>
                </c:pt>
                <c:pt idx="13">
                  <c:v>42705</c:v>
                </c:pt>
                <c:pt idx="14">
                  <c:v>42795</c:v>
                </c:pt>
                <c:pt idx="15">
                  <c:v>42887</c:v>
                </c:pt>
                <c:pt idx="16">
                  <c:v>42979</c:v>
                </c:pt>
                <c:pt idx="17">
                  <c:v>43070</c:v>
                </c:pt>
                <c:pt idx="18">
                  <c:v>43160</c:v>
                </c:pt>
                <c:pt idx="19">
                  <c:v>43252</c:v>
                </c:pt>
                <c:pt idx="20">
                  <c:v>43344</c:v>
                </c:pt>
                <c:pt idx="21">
                  <c:v>43435</c:v>
                </c:pt>
                <c:pt idx="22">
                  <c:v>43525</c:v>
                </c:pt>
                <c:pt idx="23">
                  <c:v>43617</c:v>
                </c:pt>
                <c:pt idx="24">
                  <c:v>43709</c:v>
                </c:pt>
              </c:numCache>
            </c:numRef>
          </c:cat>
          <c:val>
            <c:numRef>
              <c:f>box!$N$36:$N$60</c:f>
              <c:numCache>
                <c:formatCode>General</c:formatCode>
                <c:ptCount val="25"/>
                <c:pt idx="0">
                  <c:v>1</c:v>
                </c:pt>
                <c:pt idx="1">
                  <c:v>0.99970885075852689</c:v>
                </c:pt>
                <c:pt idx="2">
                  <c:v>0.99905601088491747</c:v>
                </c:pt>
                <c:pt idx="3">
                  <c:v>0.99773362890651995</c:v>
                </c:pt>
                <c:pt idx="4">
                  <c:v>0.99721629672934242</c:v>
                </c:pt>
                <c:pt idx="5">
                  <c:v>0.99750745296396848</c:v>
                </c:pt>
                <c:pt idx="6">
                  <c:v>0.99759723529978583</c:v>
                </c:pt>
                <c:pt idx="7">
                  <c:v>0.99778332811737558</c:v>
                </c:pt>
                <c:pt idx="8">
                  <c:v>0.996040338034061</c:v>
                </c:pt>
                <c:pt idx="9">
                  <c:v>0.99246286413968832</c:v>
                </c:pt>
                <c:pt idx="10">
                  <c:v>0.98859316573753708</c:v>
                </c:pt>
                <c:pt idx="11">
                  <c:v>0.98404825832738418</c:v>
                </c:pt>
                <c:pt idx="12">
                  <c:v>0.98076660274715532</c:v>
                </c:pt>
                <c:pt idx="13">
                  <c:v>0.97954195988657544</c:v>
                </c:pt>
                <c:pt idx="14">
                  <c:v>0.97887189257827922</c:v>
                </c:pt>
                <c:pt idx="15">
                  <c:v>0.97902905265299822</c:v>
                </c:pt>
                <c:pt idx="16">
                  <c:v>0.97928386280650748</c:v>
                </c:pt>
                <c:pt idx="17">
                  <c:v>0.97882145553551236</c:v>
                </c:pt>
                <c:pt idx="18">
                  <c:v>0.97803951825232827</c:v>
                </c:pt>
                <c:pt idx="19">
                  <c:v>0.97764295365991993</c:v>
                </c:pt>
                <c:pt idx="20">
                  <c:v>0.97731997199326714</c:v>
                </c:pt>
                <c:pt idx="21">
                  <c:v>0.97701605714381845</c:v>
                </c:pt>
                <c:pt idx="22">
                  <c:v>0.97729443903522606</c:v>
                </c:pt>
                <c:pt idx="23">
                  <c:v>0.97770128595023442</c:v>
                </c:pt>
                <c:pt idx="24">
                  <c:v>0.97812020959082535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DD8-0A4D-A164-2ECEBACE43C0}"/>
            </c:ext>
          </c:extLst>
        </c:ser>
        <c:ser>
          <c:idx val="1"/>
          <c:order val="1"/>
          <c:tx>
            <c:strRef>
              <c:f>box!$O$35</c:f>
              <c:strCache>
                <c:ptCount val="1"/>
                <c:pt idx="0">
                  <c:v>formalidade</c:v>
                </c:pt>
              </c:strCache>
            </c:strRef>
          </c:tx>
          <c:spPr>
            <a:ln w="28575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box!$M$36:$M$60</c:f>
              <c:numCache>
                <c:formatCode>d\-mmm\-yy</c:formatCode>
                <c:ptCount val="25"/>
                <c:pt idx="0">
                  <c:v>41518</c:v>
                </c:pt>
                <c:pt idx="1">
                  <c:v>41609</c:v>
                </c:pt>
                <c:pt idx="2">
                  <c:v>41699</c:v>
                </c:pt>
                <c:pt idx="3">
                  <c:v>41791</c:v>
                </c:pt>
                <c:pt idx="4">
                  <c:v>41883</c:v>
                </c:pt>
                <c:pt idx="5">
                  <c:v>41974</c:v>
                </c:pt>
                <c:pt idx="6">
                  <c:v>42064</c:v>
                </c:pt>
                <c:pt idx="7">
                  <c:v>42156</c:v>
                </c:pt>
                <c:pt idx="8">
                  <c:v>42248</c:v>
                </c:pt>
                <c:pt idx="9">
                  <c:v>42339</c:v>
                </c:pt>
                <c:pt idx="10">
                  <c:v>42430</c:v>
                </c:pt>
                <c:pt idx="11">
                  <c:v>42522</c:v>
                </c:pt>
                <c:pt idx="12">
                  <c:v>42614</c:v>
                </c:pt>
                <c:pt idx="13">
                  <c:v>42705</c:v>
                </c:pt>
                <c:pt idx="14">
                  <c:v>42795</c:v>
                </c:pt>
                <c:pt idx="15">
                  <c:v>42887</c:v>
                </c:pt>
                <c:pt idx="16">
                  <c:v>42979</c:v>
                </c:pt>
                <c:pt idx="17">
                  <c:v>43070</c:v>
                </c:pt>
                <c:pt idx="18">
                  <c:v>43160</c:v>
                </c:pt>
                <c:pt idx="19">
                  <c:v>43252</c:v>
                </c:pt>
                <c:pt idx="20">
                  <c:v>43344</c:v>
                </c:pt>
                <c:pt idx="21">
                  <c:v>43435</c:v>
                </c:pt>
                <c:pt idx="22">
                  <c:v>43525</c:v>
                </c:pt>
                <c:pt idx="23">
                  <c:v>43617</c:v>
                </c:pt>
                <c:pt idx="24">
                  <c:v>43709</c:v>
                </c:pt>
              </c:numCache>
            </c:numRef>
          </c:cat>
          <c:val>
            <c:numRef>
              <c:f>box!$O$36:$O$60</c:f>
              <c:numCache>
                <c:formatCode>General</c:formatCode>
                <c:ptCount val="25"/>
                <c:pt idx="0">
                  <c:v>1</c:v>
                </c:pt>
                <c:pt idx="1">
                  <c:v>1.0022556030668082</c:v>
                </c:pt>
                <c:pt idx="2">
                  <c:v>1.0048886572425155</c:v>
                </c:pt>
                <c:pt idx="3">
                  <c:v>1.0075490613645965</c:v>
                </c:pt>
                <c:pt idx="4">
                  <c:v>1.0094572403226989</c:v>
                </c:pt>
                <c:pt idx="5">
                  <c:v>1.0103470314897269</c:v>
                </c:pt>
                <c:pt idx="6">
                  <c:v>1.0093896439488141</c:v>
                </c:pt>
                <c:pt idx="7">
                  <c:v>1.0069118997353694</c:v>
                </c:pt>
                <c:pt idx="8">
                  <c:v>1.0034006450929389</c:v>
                </c:pt>
                <c:pt idx="9">
                  <c:v>0.99882889250319273</c:v>
                </c:pt>
                <c:pt idx="10">
                  <c:v>0.99365821101464302</c:v>
                </c:pt>
                <c:pt idx="11">
                  <c:v>0.98798889896894615</c:v>
                </c:pt>
                <c:pt idx="12">
                  <c:v>0.98314271648430063</c:v>
                </c:pt>
                <c:pt idx="13">
                  <c:v>0.98016003831362475</c:v>
                </c:pt>
                <c:pt idx="14">
                  <c:v>0.97898346287938043</c:v>
                </c:pt>
                <c:pt idx="15">
                  <c:v>0.97956520737203912</c:v>
                </c:pt>
                <c:pt idx="16">
                  <c:v>0.97921802571195482</c:v>
                </c:pt>
                <c:pt idx="17">
                  <c:v>0.97744428252471316</c:v>
                </c:pt>
                <c:pt idx="18">
                  <c:v>0.97448312267590231</c:v>
                </c:pt>
                <c:pt idx="19">
                  <c:v>0.97047219060682222</c:v>
                </c:pt>
                <c:pt idx="20">
                  <c:v>0.96708561420489658</c:v>
                </c:pt>
                <c:pt idx="21">
                  <c:v>0.96427634655030359</c:v>
                </c:pt>
                <c:pt idx="22">
                  <c:v>0.96202100186113326</c:v>
                </c:pt>
                <c:pt idx="23">
                  <c:v>0.96002343886155417</c:v>
                </c:pt>
                <c:pt idx="24">
                  <c:v>0.95801362576238391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DD8-0A4D-A164-2ECEBACE43C0}"/>
            </c:ext>
          </c:extLst>
        </c:ser>
        <c:ser>
          <c:idx val="2"/>
          <c:order val="2"/>
          <c:tx>
            <c:strRef>
              <c:f>box!$P$35</c:f>
              <c:strCache>
                <c:ptCount val="1"/>
                <c:pt idx="0">
                  <c:v>produtividade estrita</c:v>
                </c:pt>
              </c:strCache>
            </c:strRef>
          </c:tx>
          <c:spPr>
            <a:ln w="28575"/>
          </c:spPr>
          <c:marker>
            <c:symbol val="none"/>
          </c:marker>
          <c:cat>
            <c:numRef>
              <c:f>box!$M$36:$M$60</c:f>
              <c:numCache>
                <c:formatCode>d\-mmm\-yy</c:formatCode>
                <c:ptCount val="25"/>
                <c:pt idx="0">
                  <c:v>41518</c:v>
                </c:pt>
                <c:pt idx="1">
                  <c:v>41609</c:v>
                </c:pt>
                <c:pt idx="2">
                  <c:v>41699</c:v>
                </c:pt>
                <c:pt idx="3">
                  <c:v>41791</c:v>
                </c:pt>
                <c:pt idx="4">
                  <c:v>41883</c:v>
                </c:pt>
                <c:pt idx="5">
                  <c:v>41974</c:v>
                </c:pt>
                <c:pt idx="6">
                  <c:v>42064</c:v>
                </c:pt>
                <c:pt idx="7">
                  <c:v>42156</c:v>
                </c:pt>
                <c:pt idx="8">
                  <c:v>42248</c:v>
                </c:pt>
                <c:pt idx="9">
                  <c:v>42339</c:v>
                </c:pt>
                <c:pt idx="10">
                  <c:v>42430</c:v>
                </c:pt>
                <c:pt idx="11">
                  <c:v>42522</c:v>
                </c:pt>
                <c:pt idx="12">
                  <c:v>42614</c:v>
                </c:pt>
                <c:pt idx="13">
                  <c:v>42705</c:v>
                </c:pt>
                <c:pt idx="14">
                  <c:v>42795</c:v>
                </c:pt>
                <c:pt idx="15">
                  <c:v>42887</c:v>
                </c:pt>
                <c:pt idx="16">
                  <c:v>42979</c:v>
                </c:pt>
                <c:pt idx="17">
                  <c:v>43070</c:v>
                </c:pt>
                <c:pt idx="18">
                  <c:v>43160</c:v>
                </c:pt>
                <c:pt idx="19">
                  <c:v>43252</c:v>
                </c:pt>
                <c:pt idx="20">
                  <c:v>43344</c:v>
                </c:pt>
                <c:pt idx="21">
                  <c:v>43435</c:v>
                </c:pt>
                <c:pt idx="22">
                  <c:v>43525</c:v>
                </c:pt>
                <c:pt idx="23">
                  <c:v>43617</c:v>
                </c:pt>
                <c:pt idx="24">
                  <c:v>43709</c:v>
                </c:pt>
              </c:numCache>
            </c:numRef>
          </c:cat>
          <c:val>
            <c:numRef>
              <c:f>box!$P$36:$P$60</c:f>
              <c:numCache>
                <c:formatCode>General</c:formatCode>
                <c:ptCount val="25"/>
                <c:pt idx="0">
                  <c:v>1</c:v>
                </c:pt>
                <c:pt idx="1">
                  <c:v>1.0006421967769095</c:v>
                </c:pt>
                <c:pt idx="2">
                  <c:v>1.0015928675825219</c:v>
                </c:pt>
                <c:pt idx="3">
                  <c:v>0.99939133249595913</c:v>
                </c:pt>
                <c:pt idx="4">
                  <c:v>0.99431232419404325</c:v>
                </c:pt>
                <c:pt idx="5">
                  <c:v>0.98723513888116854</c:v>
                </c:pt>
                <c:pt idx="6">
                  <c:v>0.98017655600865117</c:v>
                </c:pt>
                <c:pt idx="7">
                  <c:v>0.97451438163774196</c:v>
                </c:pt>
                <c:pt idx="8">
                  <c:v>0.97084144278882711</c:v>
                </c:pt>
                <c:pt idx="9">
                  <c:v>0.96847019199964557</c:v>
                </c:pt>
                <c:pt idx="10">
                  <c:v>0.96677908485743225</c:v>
                </c:pt>
                <c:pt idx="11">
                  <c:v>0.96697132019612331</c:v>
                </c:pt>
                <c:pt idx="12">
                  <c:v>0.96714071951378799</c:v>
                </c:pt>
                <c:pt idx="13">
                  <c:v>0.96633490165872293</c:v>
                </c:pt>
                <c:pt idx="14">
                  <c:v>0.9653638911953919</c:v>
                </c:pt>
                <c:pt idx="15">
                  <c:v>0.96254581502759773</c:v>
                </c:pt>
                <c:pt idx="16">
                  <c:v>0.9604031802916011</c:v>
                </c:pt>
                <c:pt idx="17">
                  <c:v>0.96062333188273574</c:v>
                </c:pt>
                <c:pt idx="18">
                  <c:v>0.96190904204962069</c:v>
                </c:pt>
                <c:pt idx="19">
                  <c:v>0.96415115505219984</c:v>
                </c:pt>
                <c:pt idx="20">
                  <c:v>0.96638202714440669</c:v>
                </c:pt>
                <c:pt idx="21">
                  <c:v>0.96770123141268072</c:v>
                </c:pt>
                <c:pt idx="22">
                  <c:v>0.96777919889842345</c:v>
                </c:pt>
                <c:pt idx="23">
                  <c:v>0.96724241769506125</c:v>
                </c:pt>
                <c:pt idx="24">
                  <c:v>0.96650920915152172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DD8-0A4D-A164-2ECEBACE4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66624"/>
        <c:axId val="273213344"/>
      </c:lineChart>
      <c:dateAx>
        <c:axId val="273466624"/>
        <c:scaling>
          <c:orientation val="minMax"/>
        </c:scaling>
        <c:delete val="0"/>
        <c:axPos val="b"/>
        <c:numFmt formatCode="d\-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213344"/>
        <c:crosses val="autoZero"/>
        <c:auto val="1"/>
        <c:lblOffset val="100"/>
        <c:baseTimeUnit val="months"/>
      </c:dateAx>
      <c:valAx>
        <c:axId val="2732133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4666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7.4070624095510704E-4"/>
          <c:w val="0.56344295375780551"/>
          <c:h val="6.53187838354865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31527777777777"/>
          <c:y val="4.0092985879921939E-2"/>
          <c:w val="0.81167037037037038"/>
          <c:h val="0.89886809780736998"/>
        </c:manualLayout>
      </c:layout>
      <c:scatterChart>
        <c:scatterStyle val="lineMarker"/>
        <c:varyColors val="0"/>
        <c:ser>
          <c:idx val="1"/>
          <c:order val="0"/>
          <c:spPr>
            <a:ln w="19050">
              <a:noFill/>
            </a:ln>
          </c:spPr>
          <c:xVal>
            <c:numRef>
              <c:f>box!$L$69:$L$78</c:f>
              <c:numCache>
                <c:formatCode>General</c:formatCode>
                <c:ptCount val="10"/>
                <c:pt idx="0">
                  <c:v>-3.2249438203667519E-2</c:v>
                </c:pt>
                <c:pt idx="1">
                  <c:v>-5.6752048694049817E-3</c:v>
                </c:pt>
                <c:pt idx="2">
                  <c:v>-2.6315024413819943E-3</c:v>
                </c:pt>
                <c:pt idx="3">
                  <c:v>1.7660909276284109E-2</c:v>
                </c:pt>
                <c:pt idx="4">
                  <c:v>-1.1950142489481008E-2</c:v>
                </c:pt>
                <c:pt idx="5">
                  <c:v>3.0339432283949641E-2</c:v>
                </c:pt>
                <c:pt idx="6">
                  <c:v>2.2830878992668058E-2</c:v>
                </c:pt>
                <c:pt idx="7">
                  <c:v>-2.1161467368754627E-2</c:v>
                </c:pt>
                <c:pt idx="8">
                  <c:v>3.6177823225583272E-5</c:v>
                </c:pt>
                <c:pt idx="9">
                  <c:v>-1.2413173996135396E-2</c:v>
                </c:pt>
              </c:numCache>
            </c:numRef>
          </c:xVal>
          <c:yVal>
            <c:numRef>
              <c:f>box!$M$69:$M$78</c:f>
              <c:numCache>
                <c:formatCode>General</c:formatCode>
                <c:ptCount val="10"/>
                <c:pt idx="0">
                  <c:v>-1.0997834331072043E-2</c:v>
                </c:pt>
                <c:pt idx="1">
                  <c:v>2.9655856790916868E-2</c:v>
                </c:pt>
                <c:pt idx="2">
                  <c:v>2.7323210482406157E-2</c:v>
                </c:pt>
                <c:pt idx="3">
                  <c:v>7.8089115697812739E-2</c:v>
                </c:pt>
                <c:pt idx="4">
                  <c:v>1.3123151557538015E-2</c:v>
                </c:pt>
                <c:pt idx="5">
                  <c:v>4.5194290874971177E-2</c:v>
                </c:pt>
                <c:pt idx="6">
                  <c:v>3.6173070976557947E-2</c:v>
                </c:pt>
                <c:pt idx="7">
                  <c:v>1.5155374525629955E-2</c:v>
                </c:pt>
                <c:pt idx="8">
                  <c:v>-7.0981384236494804E-3</c:v>
                </c:pt>
                <c:pt idx="9">
                  <c:v>6.4690622734564773E-3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E83-484D-B2E6-F67A906BC009}"/>
            </c:ext>
          </c:extLst>
        </c:ser>
        <c:ser>
          <c:idx val="2"/>
          <c:order val="1"/>
          <c:spPr>
            <a:ln w="19050">
              <a:noFill/>
            </a:ln>
          </c:spPr>
          <c:xVal>
            <c:numRef>
              <c:f>box!$L$69:$L$78</c:f>
              <c:numCache>
                <c:formatCode>General</c:formatCode>
                <c:ptCount val="10"/>
                <c:pt idx="0">
                  <c:v>-3.2249438203667519E-2</c:v>
                </c:pt>
                <c:pt idx="1">
                  <c:v>-5.6752048694049817E-3</c:v>
                </c:pt>
                <c:pt idx="2">
                  <c:v>-2.6315024413819943E-3</c:v>
                </c:pt>
                <c:pt idx="3">
                  <c:v>1.7660909276284109E-2</c:v>
                </c:pt>
                <c:pt idx="4">
                  <c:v>-1.1950142489481008E-2</c:v>
                </c:pt>
                <c:pt idx="5">
                  <c:v>3.0339432283949641E-2</c:v>
                </c:pt>
                <c:pt idx="6">
                  <c:v>2.2830878992668058E-2</c:v>
                </c:pt>
                <c:pt idx="7">
                  <c:v>-2.1161467368754627E-2</c:v>
                </c:pt>
                <c:pt idx="8">
                  <c:v>3.6177823225583272E-5</c:v>
                </c:pt>
                <c:pt idx="9">
                  <c:v>-1.2413173996135396E-2</c:v>
                </c:pt>
              </c:numCache>
            </c:numRef>
          </c:xVal>
          <c:yVal>
            <c:numRef>
              <c:f>box!$M$69:$M$78</c:f>
              <c:numCache>
                <c:formatCode>General</c:formatCode>
                <c:ptCount val="10"/>
                <c:pt idx="0">
                  <c:v>-1.0997834331072043E-2</c:v>
                </c:pt>
                <c:pt idx="1">
                  <c:v>2.9655856790916868E-2</c:v>
                </c:pt>
                <c:pt idx="2">
                  <c:v>2.7323210482406157E-2</c:v>
                </c:pt>
                <c:pt idx="3">
                  <c:v>7.8089115697812739E-2</c:v>
                </c:pt>
                <c:pt idx="4">
                  <c:v>1.3123151557538015E-2</c:v>
                </c:pt>
                <c:pt idx="5">
                  <c:v>4.5194290874971177E-2</c:v>
                </c:pt>
                <c:pt idx="6">
                  <c:v>3.6173070976557947E-2</c:v>
                </c:pt>
                <c:pt idx="7">
                  <c:v>1.5155374525629955E-2</c:v>
                </c:pt>
                <c:pt idx="8">
                  <c:v>-7.0981384236494804E-3</c:v>
                </c:pt>
                <c:pt idx="9">
                  <c:v>6.4690622734564773E-3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E83-484D-B2E6-F67A906BC009}"/>
            </c:ext>
          </c:extLst>
        </c:ser>
        <c:ser>
          <c:idx val="0"/>
          <c:order val="2"/>
          <c:spPr>
            <a:ln w="19050">
              <a:noFill/>
            </a:ln>
          </c:spPr>
          <c:marker>
            <c:symbol val="circle"/>
            <c:size val="9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numRef>
              <c:f>box!$L$69:$L$78</c:f>
              <c:numCache>
                <c:formatCode>General</c:formatCode>
                <c:ptCount val="10"/>
                <c:pt idx="0">
                  <c:v>-3.2249438203667519E-2</c:v>
                </c:pt>
                <c:pt idx="1">
                  <c:v>-5.6752048694049817E-3</c:v>
                </c:pt>
                <c:pt idx="2">
                  <c:v>-2.6315024413819943E-3</c:v>
                </c:pt>
                <c:pt idx="3">
                  <c:v>1.7660909276284109E-2</c:v>
                </c:pt>
                <c:pt idx="4">
                  <c:v>-1.1950142489481008E-2</c:v>
                </c:pt>
                <c:pt idx="5">
                  <c:v>3.0339432283949641E-2</c:v>
                </c:pt>
                <c:pt idx="6">
                  <c:v>2.2830878992668058E-2</c:v>
                </c:pt>
                <c:pt idx="7">
                  <c:v>-2.1161467368754627E-2</c:v>
                </c:pt>
                <c:pt idx="8">
                  <c:v>3.6177823225583272E-5</c:v>
                </c:pt>
                <c:pt idx="9">
                  <c:v>-1.2413173996135396E-2</c:v>
                </c:pt>
              </c:numCache>
            </c:numRef>
          </c:xVal>
          <c:yVal>
            <c:numRef>
              <c:f>box!$M$69:$M$78</c:f>
              <c:numCache>
                <c:formatCode>General</c:formatCode>
                <c:ptCount val="10"/>
                <c:pt idx="0">
                  <c:v>-1.0997834331072043E-2</c:v>
                </c:pt>
                <c:pt idx="1">
                  <c:v>2.9655856790916868E-2</c:v>
                </c:pt>
                <c:pt idx="2">
                  <c:v>2.7323210482406157E-2</c:v>
                </c:pt>
                <c:pt idx="3">
                  <c:v>7.8089115697812739E-2</c:v>
                </c:pt>
                <c:pt idx="4">
                  <c:v>1.3123151557538015E-2</c:v>
                </c:pt>
                <c:pt idx="5">
                  <c:v>4.5194290874971177E-2</c:v>
                </c:pt>
                <c:pt idx="6">
                  <c:v>3.6173070976557947E-2</c:v>
                </c:pt>
                <c:pt idx="7">
                  <c:v>1.5155374525629955E-2</c:v>
                </c:pt>
                <c:pt idx="8">
                  <c:v>-7.0981384236494804E-3</c:v>
                </c:pt>
                <c:pt idx="9">
                  <c:v>6.4690622734564773E-3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E83-484D-B2E6-F67A906BC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216704"/>
        <c:axId val="273217264"/>
      </c:scatterChart>
      <c:valAx>
        <c:axId val="273216704"/>
        <c:scaling>
          <c:orientation val="minMax"/>
          <c:max val="5.000000000000001E-2"/>
        </c:scaling>
        <c:delete val="0"/>
        <c:axPos val="b"/>
        <c:numFmt formatCode="0%" sourceLinked="0"/>
        <c:majorTickMark val="out"/>
        <c:minorTickMark val="none"/>
        <c:tickLblPos val="low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424242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73217264"/>
        <c:crosses val="autoZero"/>
        <c:crossBetween val="midCat"/>
      </c:valAx>
      <c:valAx>
        <c:axId val="27321726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low"/>
        <c:spPr>
          <a:noFill/>
          <a:ln w="9525" cap="flat" cmpd="sng" algn="ctr">
            <a:solidFill>
              <a:srgbClr val="0070C0"/>
            </a:solidFill>
            <a:round/>
          </a:ln>
          <a:effectLst/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70C0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7321670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6141115053558E-2"/>
          <c:y val="8.5813584851413924E-2"/>
          <c:w val="0.9437283103803249"/>
          <c:h val="0.83689144984093067"/>
        </c:manualLayout>
      </c:layout>
      <c:lineChart>
        <c:grouping val="standard"/>
        <c:varyColors val="0"/>
        <c:ser>
          <c:idx val="0"/>
          <c:order val="0"/>
          <c:tx>
            <c:strRef>
              <c:f>Grafico1!$A$2</c:f>
              <c:strCache>
                <c:ptCount val="1"/>
                <c:pt idx="0">
                  <c:v>Relatório de dezembro/2018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Grafico1!$B$1:$K$1</c:f>
              <c:numCache>
                <c:formatCode>General</c:formatCode>
                <c:ptCount val="1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</c:numCache>
            </c:numRef>
          </c:cat>
          <c:val>
            <c:numRef>
              <c:f>Grafico1!$B$2:$K$2</c:f>
              <c:numCache>
                <c:formatCode>0.0</c:formatCode>
                <c:ptCount val="10"/>
                <c:pt idx="0">
                  <c:v>78.900000000000006</c:v>
                </c:pt>
                <c:pt idx="1">
                  <c:v>80.2</c:v>
                </c:pt>
                <c:pt idx="2">
                  <c:v>80.900000000000006</c:v>
                </c:pt>
                <c:pt idx="3">
                  <c:v>81</c:v>
                </c:pt>
                <c:pt idx="4">
                  <c:v>80.400000000000006</c:v>
                </c:pt>
                <c:pt idx="5">
                  <c:v>79.5</c:v>
                </c:pt>
                <c:pt idx="6">
                  <c:v>77.8</c:v>
                </c:pt>
                <c:pt idx="7">
                  <c:v>75.7</c:v>
                </c:pt>
                <c:pt idx="8">
                  <c:v>73.2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4C81-1048-A0A9-C2A9B061543D}"/>
            </c:ext>
          </c:extLst>
        </c:ser>
        <c:ser>
          <c:idx val="3"/>
          <c:order val="1"/>
          <c:tx>
            <c:strRef>
              <c:f>Grafico1!$A$5</c:f>
              <c:strCache>
                <c:ptCount val="1"/>
                <c:pt idx="0">
                  <c:v>Relatório do 2.Quadrimestre/2019 - Atualização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4C81-1048-A0A9-C2A9B061543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Grafico1!$B$1:$K$1</c:f>
              <c:numCache>
                <c:formatCode>General</c:formatCode>
                <c:ptCount val="10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</c:numCache>
            </c:numRef>
          </c:cat>
          <c:val>
            <c:numRef>
              <c:f>Grafico1!$B$5:$K$5</c:f>
              <c:numCache>
                <c:formatCode>0.0</c:formatCode>
                <c:ptCount val="10"/>
                <c:pt idx="0">
                  <c:v>77.3</c:v>
                </c:pt>
                <c:pt idx="1">
                  <c:v>78.2</c:v>
                </c:pt>
                <c:pt idx="2">
                  <c:v>77.900000000000006</c:v>
                </c:pt>
                <c:pt idx="3">
                  <c:v>78</c:v>
                </c:pt>
                <c:pt idx="4">
                  <c:v>77.400000000000006</c:v>
                </c:pt>
                <c:pt idx="5">
                  <c:v>76.2</c:v>
                </c:pt>
                <c:pt idx="6">
                  <c:v>74.3</c:v>
                </c:pt>
                <c:pt idx="7">
                  <c:v>72.099999999999994</c:v>
                </c:pt>
                <c:pt idx="8">
                  <c:v>69.8</c:v>
                </c:pt>
                <c:pt idx="9">
                  <c:v>67.3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2-4C81-1048-A0A9-C2A9B0615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220064"/>
        <c:axId val="273220624"/>
      </c:lineChart>
      <c:catAx>
        <c:axId val="273220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220624"/>
        <c:crosses val="autoZero"/>
        <c:auto val="1"/>
        <c:lblAlgn val="ctr"/>
        <c:lblOffset val="100"/>
        <c:noMultiLvlLbl val="0"/>
      </c:catAx>
      <c:valAx>
        <c:axId val="273220624"/>
        <c:scaling>
          <c:orientation val="minMax"/>
          <c:min val="6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 w="63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22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1.7486184168609262E-3"/>
          <c:w val="0.65319414337120607"/>
          <c:h val="3.05365611835093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646179227002251E-2"/>
          <c:y val="0.14366294769755542"/>
          <c:w val="0.94179273392551854"/>
          <c:h val="0.7531711910176236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Grafico2!$C$2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Grafico2!$A$3:$A$9</c:f>
              <c:numCache>
                <c:formatCode>mmm\-yy</c:formatCode>
                <c:ptCount val="7"/>
                <c:pt idx="0">
                  <c:v>43101</c:v>
                </c:pt>
                <c:pt idx="1">
                  <c:v>43221</c:v>
                </c:pt>
                <c:pt idx="2">
                  <c:v>43344</c:v>
                </c:pt>
                <c:pt idx="3">
                  <c:v>43466</c:v>
                </c:pt>
                <c:pt idx="4">
                  <c:v>43586</c:v>
                </c:pt>
                <c:pt idx="5">
                  <c:v>43709</c:v>
                </c:pt>
                <c:pt idx="6">
                  <c:v>43831</c:v>
                </c:pt>
              </c:numCache>
            </c:numRef>
          </c:cat>
          <c:val>
            <c:numRef>
              <c:f>Grafico2!$C$3:$C$9</c:f>
              <c:numCache>
                <c:formatCode>#,##0.0_ ;\-#,##0.0\ </c:formatCode>
                <c:ptCount val="7"/>
                <c:pt idx="0">
                  <c:v>80.5</c:v>
                </c:pt>
                <c:pt idx="1">
                  <c:v>78.55</c:v>
                </c:pt>
                <c:pt idx="2">
                  <c:v>80.694999999999993</c:v>
                </c:pt>
                <c:pt idx="3">
                  <c:v>79.8</c:v>
                </c:pt>
                <c:pt idx="4">
                  <c:v>79.45</c:v>
                </c:pt>
                <c:pt idx="5">
                  <c:v>79.7</c:v>
                </c:pt>
                <c:pt idx="6">
                  <c:v>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86-F242-8DBA-B9357469E2F0}"/>
            </c:ext>
          </c:extLst>
        </c:ser>
        <c:ser>
          <c:idx val="2"/>
          <c:order val="1"/>
          <c:tx>
            <c:strRef>
              <c:f>Grafico2!$D$2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Grafico2!$A$3:$A$9</c:f>
              <c:numCache>
                <c:formatCode>mmm\-yy</c:formatCode>
                <c:ptCount val="7"/>
                <c:pt idx="0">
                  <c:v>43101</c:v>
                </c:pt>
                <c:pt idx="1">
                  <c:v>43221</c:v>
                </c:pt>
                <c:pt idx="2">
                  <c:v>43344</c:v>
                </c:pt>
                <c:pt idx="3">
                  <c:v>43466</c:v>
                </c:pt>
                <c:pt idx="4">
                  <c:v>43586</c:v>
                </c:pt>
                <c:pt idx="5">
                  <c:v>43709</c:v>
                </c:pt>
                <c:pt idx="6">
                  <c:v>43831</c:v>
                </c:pt>
              </c:numCache>
            </c:numRef>
          </c:cat>
          <c:val>
            <c:numRef>
              <c:f>Grafico2!$D$3:$D$9</c:f>
              <c:numCache>
                <c:formatCode>#,##0.0_ ;\-#,##0.0\ </c:formatCode>
                <c:ptCount val="7"/>
                <c:pt idx="0">
                  <c:v>81.03</c:v>
                </c:pt>
                <c:pt idx="1">
                  <c:v>80</c:v>
                </c:pt>
                <c:pt idx="2">
                  <c:v>82.3</c:v>
                </c:pt>
                <c:pt idx="3">
                  <c:v>81</c:v>
                </c:pt>
                <c:pt idx="4">
                  <c:v>80.7</c:v>
                </c:pt>
                <c:pt idx="5">
                  <c:v>80.650000000000006</c:v>
                </c:pt>
                <c:pt idx="6">
                  <c:v>78.069999999999993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86-F242-8DBA-B9357469E2F0}"/>
            </c:ext>
          </c:extLst>
        </c:ser>
        <c:ser>
          <c:idx val="3"/>
          <c:order val="2"/>
          <c:tx>
            <c:strRef>
              <c:f>Grafico2!$E$2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Grafico2!$A$3:$A$9</c:f>
              <c:numCache>
                <c:formatCode>mmm\-yy</c:formatCode>
                <c:ptCount val="7"/>
                <c:pt idx="0">
                  <c:v>43101</c:v>
                </c:pt>
                <c:pt idx="1">
                  <c:v>43221</c:v>
                </c:pt>
                <c:pt idx="2">
                  <c:v>43344</c:v>
                </c:pt>
                <c:pt idx="3">
                  <c:v>43466</c:v>
                </c:pt>
                <c:pt idx="4">
                  <c:v>43586</c:v>
                </c:pt>
                <c:pt idx="5">
                  <c:v>43709</c:v>
                </c:pt>
                <c:pt idx="6">
                  <c:v>43831</c:v>
                </c:pt>
              </c:numCache>
            </c:numRef>
          </c:cat>
          <c:val>
            <c:numRef>
              <c:f>Grafico2!$E$3:$E$9</c:f>
              <c:numCache>
                <c:formatCode>General</c:formatCode>
                <c:ptCount val="7"/>
                <c:pt idx="3" formatCode="#,##0.0_ ;\-#,##0.0\ ">
                  <c:v>81.31</c:v>
                </c:pt>
                <c:pt idx="4" formatCode="#,##0.0_ ;\-#,##0.0\ ">
                  <c:v>81</c:v>
                </c:pt>
                <c:pt idx="5" formatCode="#,##0.0_ ;\-#,##0.0\ ">
                  <c:v>80.5</c:v>
                </c:pt>
                <c:pt idx="6" formatCode="#,##0.0_ ;\-#,##0.0\ ">
                  <c:v>77.900000000000006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986-F242-8DBA-B9357469E2F0}"/>
            </c:ext>
          </c:extLst>
        </c:ser>
        <c:ser>
          <c:idx val="0"/>
          <c:order val="3"/>
          <c:tx>
            <c:strRef>
              <c:f>Grafico2!$F$2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Grafico2!$F$3:$F$9</c:f>
              <c:numCache>
                <c:formatCode>General</c:formatCode>
                <c:ptCount val="7"/>
                <c:pt idx="6" formatCode="#,##0.0_ ;\-#,##0.0\ ">
                  <c:v>77.5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986-F242-8DBA-B9357469E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73224544"/>
        <c:axId val="273225104"/>
      </c:barChart>
      <c:catAx>
        <c:axId val="27322454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225104"/>
        <c:crosses val="autoZero"/>
        <c:auto val="0"/>
        <c:lblAlgn val="ctr"/>
        <c:lblOffset val="100"/>
        <c:noMultiLvlLbl val="0"/>
      </c:catAx>
      <c:valAx>
        <c:axId val="273225104"/>
        <c:scaling>
          <c:orientation val="minMax"/>
        </c:scaling>
        <c:delete val="0"/>
        <c:axPos val="l"/>
        <c:numFmt formatCode="#,##0.0_ ;\-#,##0.0\ " sourceLinked="1"/>
        <c:majorTickMark val="out"/>
        <c:minorTickMark val="none"/>
        <c:tickLblPos val="nextTo"/>
        <c:spPr>
          <a:noFill/>
          <a:ln w="6350">
            <a:solidFill>
              <a:schemeClr val="bg2">
                <a:lumMod val="1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7322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5484015836959753E-3"/>
          <c:y val="2.9293899838298532E-3"/>
          <c:w val="0.27536405562811428"/>
          <c:h val="6.37127741671548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754702537182957E-2"/>
          <c:y val="0.17763741837814748"/>
          <c:w val="0.8585739282589675"/>
          <c:h val="0.692033330297215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'Gráf 4 - Crédito Livre e Direc.'!$B$1</c:f>
              <c:strCache>
                <c:ptCount val="1"/>
                <c:pt idx="0">
                  <c:v>Livre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algn="ctr" rotWithShape="0">
                <a:srgbClr val="5B9BD5">
                  <a:lumMod val="50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'Gráf 4 - Crédito Livre e Direc.'!$A$2:$A$13</c:f>
              <c:strCache>
                <c:ptCount val="12"/>
                <c:pt idx="0">
                  <c:v>nov/10</c:v>
                </c:pt>
                <c:pt idx="1">
                  <c:v>nov/11</c:v>
                </c:pt>
                <c:pt idx="2">
                  <c:v>nov/12</c:v>
                </c:pt>
                <c:pt idx="3">
                  <c:v>nov/13</c:v>
                </c:pt>
                <c:pt idx="4">
                  <c:v>nov/14</c:v>
                </c:pt>
                <c:pt idx="5">
                  <c:v>nov/15</c:v>
                </c:pt>
                <c:pt idx="6">
                  <c:v>nov/16</c:v>
                </c:pt>
                <c:pt idx="7">
                  <c:v>nov/17</c:v>
                </c:pt>
                <c:pt idx="8">
                  <c:v>nov/18</c:v>
                </c:pt>
                <c:pt idx="9">
                  <c:v>set/19</c:v>
                </c:pt>
                <c:pt idx="10">
                  <c:v>out/19</c:v>
                </c:pt>
                <c:pt idx="11">
                  <c:v>nov/19</c:v>
                </c:pt>
              </c:strCache>
            </c:strRef>
          </c:cat>
          <c:val>
            <c:numRef>
              <c:f>'Gráf 4 - Crédito Livre e Direc.'!$B$2:$B$13</c:f>
              <c:numCache>
                <c:formatCode>0</c:formatCode>
                <c:ptCount val="12"/>
                <c:pt idx="0">
                  <c:v>1039.8820000000001</c:v>
                </c:pt>
                <c:pt idx="1">
                  <c:v>1207.3720000000001</c:v>
                </c:pt>
                <c:pt idx="2">
                  <c:v>1370.287</c:v>
                </c:pt>
                <c:pt idx="3">
                  <c:v>1479.9939999999999</c:v>
                </c:pt>
                <c:pt idx="4">
                  <c:v>1549.9839999999999</c:v>
                </c:pt>
                <c:pt idx="5">
                  <c:v>1614.4639999999999</c:v>
                </c:pt>
                <c:pt idx="6">
                  <c:v>1547.9770000000001</c:v>
                </c:pt>
                <c:pt idx="7">
                  <c:v>1553.7840000000001</c:v>
                </c:pt>
                <c:pt idx="8">
                  <c:v>1714.768</c:v>
                </c:pt>
                <c:pt idx="9">
                  <c:v>1898.337</c:v>
                </c:pt>
                <c:pt idx="10">
                  <c:v>1906.384</c:v>
                </c:pt>
                <c:pt idx="11">
                  <c:v>1940.3389999999999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D6-4B4C-B355-430A9C33B175}"/>
            </c:ext>
          </c:extLst>
        </c:ser>
        <c:ser>
          <c:idx val="1"/>
          <c:order val="1"/>
          <c:tx>
            <c:strRef>
              <c:f>'Gráf 4 - Crédito Livre e Direc.'!$C$1</c:f>
              <c:strCache>
                <c:ptCount val="1"/>
                <c:pt idx="0">
                  <c:v>Direcionado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0"/>
                  <c:y val="2.0494461149985318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"/>
                  <c:y val="2.305626879373349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0374534527861336E-4"/>
                  <c:y val="1.5370866845397612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0306235676035031E-16"/>
                  <c:y val="4.0988922299970774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"/>
                  <c:y val="7.685422931244512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4.2162360277701594E-3"/>
                  <c:y val="7.6854229312445163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"/>
                  <c:y val="8.1977844599941507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'Gráf 4 - Crédito Livre e Direc.'!$A$2:$A$13</c:f>
              <c:strCache>
                <c:ptCount val="12"/>
                <c:pt idx="0">
                  <c:v>nov/10</c:v>
                </c:pt>
                <c:pt idx="1">
                  <c:v>nov/11</c:v>
                </c:pt>
                <c:pt idx="2">
                  <c:v>nov/12</c:v>
                </c:pt>
                <c:pt idx="3">
                  <c:v>nov/13</c:v>
                </c:pt>
                <c:pt idx="4">
                  <c:v>nov/14</c:v>
                </c:pt>
                <c:pt idx="5">
                  <c:v>nov/15</c:v>
                </c:pt>
                <c:pt idx="6">
                  <c:v>nov/16</c:v>
                </c:pt>
                <c:pt idx="7">
                  <c:v>nov/17</c:v>
                </c:pt>
                <c:pt idx="8">
                  <c:v>nov/18</c:v>
                </c:pt>
                <c:pt idx="9">
                  <c:v>set/19</c:v>
                </c:pt>
                <c:pt idx="10">
                  <c:v>out/19</c:v>
                </c:pt>
                <c:pt idx="11">
                  <c:v>nov/19</c:v>
                </c:pt>
              </c:strCache>
            </c:strRef>
          </c:cat>
          <c:val>
            <c:numRef>
              <c:f>'Gráf 4 - Crédito Livre e Direc.'!$C$2:$C$13</c:f>
              <c:numCache>
                <c:formatCode>0</c:formatCode>
                <c:ptCount val="12"/>
                <c:pt idx="0">
                  <c:v>645.83000000000004</c:v>
                </c:pt>
                <c:pt idx="1">
                  <c:v>781.24099999999999</c:v>
                </c:pt>
                <c:pt idx="2">
                  <c:v>940.55399999999997</c:v>
                </c:pt>
                <c:pt idx="3">
                  <c:v>1166.8779999999999</c:v>
                </c:pt>
                <c:pt idx="4">
                  <c:v>1406.615</c:v>
                </c:pt>
                <c:pt idx="5">
                  <c:v>1562.412</c:v>
                </c:pt>
                <c:pt idx="6">
                  <c:v>1555.914</c:v>
                </c:pt>
                <c:pt idx="7">
                  <c:v>1514.548</c:v>
                </c:pt>
                <c:pt idx="8">
                  <c:v>1494.058</c:v>
                </c:pt>
                <c:pt idx="9">
                  <c:v>1463.5730000000001</c:v>
                </c:pt>
                <c:pt idx="10">
                  <c:v>1464.865</c:v>
                </c:pt>
                <c:pt idx="11">
                  <c:v>1469.136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2D6-4B4C-B355-430A9C33B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8923760"/>
        <c:axId val="268923200"/>
      </c:barChart>
      <c:lineChart>
        <c:grouping val="standard"/>
        <c:varyColors val="0"/>
        <c:ser>
          <c:idx val="2"/>
          <c:order val="2"/>
          <c:tx>
            <c:strRef>
              <c:f>'Gráf 4 - Crédito Livre e Direc.'!$D$1</c:f>
              <c:strCache>
                <c:ptCount val="1"/>
                <c:pt idx="0">
                  <c:v>% do PIB</c:v>
                </c:pt>
              </c:strCache>
            </c:strRef>
          </c:tx>
          <c:spPr>
            <a:ln w="28575" cap="rnd" cmpd="sng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dLbls>
            <c:dLbl>
              <c:idx val="5"/>
              <c:layout>
                <c:manualLayout>
                  <c:x val="-3.8451960987756793E-2"/>
                  <c:y val="-3.53262544594794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0377597688307502E-2"/>
                  <c:y val="-4.28241448151534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2246651623413227E-2"/>
                  <c:y val="-5.41191868442718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4544256977483307E-2"/>
                  <c:y val="-5.81532366314623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4.1750093543764744E-2"/>
                  <c:y val="-8.12857374061486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8972374769816978E-2"/>
                  <c:y val="-9.572157367728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4.1080336528799222E-2"/>
                  <c:y val="-8.7426766024220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02D6-4B4C-B355-430A9C33B1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'Gráf 4 - Crédito Livre e Direc.'!$A$2:$A$13</c:f>
              <c:strCache>
                <c:ptCount val="12"/>
                <c:pt idx="0">
                  <c:v>nov/10</c:v>
                </c:pt>
                <c:pt idx="1">
                  <c:v>nov/11</c:v>
                </c:pt>
                <c:pt idx="2">
                  <c:v>nov/12</c:v>
                </c:pt>
                <c:pt idx="3">
                  <c:v>nov/13</c:v>
                </c:pt>
                <c:pt idx="4">
                  <c:v>nov/14</c:v>
                </c:pt>
                <c:pt idx="5">
                  <c:v>nov/15</c:v>
                </c:pt>
                <c:pt idx="6">
                  <c:v>nov/16</c:v>
                </c:pt>
                <c:pt idx="7">
                  <c:v>nov/17</c:v>
                </c:pt>
                <c:pt idx="8">
                  <c:v>nov/18</c:v>
                </c:pt>
                <c:pt idx="9">
                  <c:v>set/19</c:v>
                </c:pt>
                <c:pt idx="10">
                  <c:v>out/19</c:v>
                </c:pt>
                <c:pt idx="11">
                  <c:v>nov/19</c:v>
                </c:pt>
              </c:strCache>
            </c:strRef>
          </c:cat>
          <c:val>
            <c:numRef>
              <c:f>'Gráf 4 - Crédito Livre e Direc.'!$D$2:$D$13</c:f>
              <c:numCache>
                <c:formatCode>0.0%</c:formatCode>
                <c:ptCount val="12"/>
                <c:pt idx="0">
                  <c:v>0.43857007037754614</c:v>
                </c:pt>
                <c:pt idx="1">
                  <c:v>0.45819486504376206</c:v>
                </c:pt>
                <c:pt idx="2">
                  <c:v>0.48314209402629693</c:v>
                </c:pt>
                <c:pt idx="3">
                  <c:v>0.50139272494551324</c:v>
                </c:pt>
                <c:pt idx="4">
                  <c:v>0.51443198301590898</c:v>
                </c:pt>
                <c:pt idx="5">
                  <c:v>0.53066671780330887</c:v>
                </c:pt>
                <c:pt idx="6">
                  <c:v>0.49854969787453768</c:v>
                </c:pt>
                <c:pt idx="7">
                  <c:v>0.46934207777404924</c:v>
                </c:pt>
                <c:pt idx="8">
                  <c:v>0.46658617606572778</c:v>
                </c:pt>
                <c:pt idx="9">
                  <c:v>0.46998017055564462</c:v>
                </c:pt>
                <c:pt idx="10">
                  <c:v>0.46946142269503005</c:v>
                </c:pt>
                <c:pt idx="11">
                  <c:v>0.47257216505005001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02D6-4B4C-B355-430A9C33B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916480"/>
        <c:axId val="268913680"/>
      </c:lineChart>
      <c:catAx>
        <c:axId val="268923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8923200"/>
        <c:crosses val="autoZero"/>
        <c:auto val="1"/>
        <c:lblAlgn val="ctr"/>
        <c:lblOffset val="100"/>
        <c:noMultiLvlLbl val="0"/>
      </c:catAx>
      <c:valAx>
        <c:axId val="268923200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8923760"/>
        <c:crosses val="autoZero"/>
        <c:crossBetween val="between"/>
      </c:valAx>
      <c:valAx>
        <c:axId val="268913680"/>
        <c:scaling>
          <c:orientation val="minMax"/>
          <c:max val="0.55000000000000004"/>
          <c:min val="0.2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8916480"/>
        <c:crosses val="max"/>
        <c:crossBetween val="between"/>
        <c:majorUnit val="5.000000000000001E-2"/>
      </c:valAx>
      <c:catAx>
        <c:axId val="2689164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8913680"/>
        <c:crossesAt val="0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485512054855113"/>
          <c:y val="1.8662261398029616E-2"/>
          <c:w val="0.44162778425092353"/>
          <c:h val="5.78049360314587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824526516670145E-2"/>
          <c:y val="0.12715124009745063"/>
          <c:w val="0.86490865382957227"/>
          <c:h val="0.781837193783837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'[2020-01-08 Boletim Macro JANEIRO.xlsx]Gráf 3 - Saldos de Crédito'!$AE$120</c:f>
              <c:strCache>
                <c:ptCount val="1"/>
                <c:pt idx="0">
                  <c:v>Emprestímos e Financiamentos (R$ bilhões)</c:v>
                </c:pt>
              </c:strCache>
            </c:strRef>
          </c:tx>
          <c:spPr>
            <a:solidFill>
              <a:srgbClr val="1E629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'[2020-01-08 Boletim Macro JANEIRO.xlsx]Gráf 3 - Saldos de Crédito'!$T$121:$T$129</c:f>
              <c:strCache>
                <c:ptCount val="9"/>
                <c:pt idx="0">
                  <c:v>nov/13</c:v>
                </c:pt>
                <c:pt idx="1">
                  <c:v>nov/14</c:v>
                </c:pt>
                <c:pt idx="2">
                  <c:v>nov/15</c:v>
                </c:pt>
                <c:pt idx="3">
                  <c:v>nov/16</c:v>
                </c:pt>
                <c:pt idx="4">
                  <c:v>nov/17</c:v>
                </c:pt>
                <c:pt idx="5">
                  <c:v>nov/18</c:v>
                </c:pt>
                <c:pt idx="6">
                  <c:v>set/19</c:v>
                </c:pt>
                <c:pt idx="7">
                  <c:v>out/19</c:v>
                </c:pt>
                <c:pt idx="8">
                  <c:v>nov/19</c:v>
                </c:pt>
              </c:strCache>
            </c:strRef>
          </c:cat>
          <c:val>
            <c:numRef>
              <c:f>'[2020-01-08 Boletim Macro JANEIRO.xlsx]Gráf 3 - Saldos de Crédito'!$AE$121:$AE$129</c:f>
              <c:numCache>
                <c:formatCode>#,##0</c:formatCode>
                <c:ptCount val="9"/>
                <c:pt idx="0">
                  <c:v>2701.5059999999999</c:v>
                </c:pt>
                <c:pt idx="1">
                  <c:v>3002.7429999999999</c:v>
                </c:pt>
                <c:pt idx="2">
                  <c:v>3235.5259999999998</c:v>
                </c:pt>
                <c:pt idx="3">
                  <c:v>3161.0129999999999</c:v>
                </c:pt>
                <c:pt idx="4">
                  <c:v>3138.0230000000001</c:v>
                </c:pt>
                <c:pt idx="5">
                  <c:v>3282.3719999999998</c:v>
                </c:pt>
                <c:pt idx="6">
                  <c:v>3447.991</c:v>
                </c:pt>
                <c:pt idx="7">
                  <c:v>3458.808</c:v>
                </c:pt>
                <c:pt idx="8">
                  <c:v>3496.569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0A-45EB-8AC3-56C8160DA322}"/>
            </c:ext>
          </c:extLst>
        </c:ser>
        <c:ser>
          <c:idx val="2"/>
          <c:order val="1"/>
          <c:tx>
            <c:strRef>
              <c:f>'[2020-01-08 Boletim Macro JANEIRO.xlsx]Gráf 3 - Saldos de Crédito'!$AL$32</c:f>
              <c:strCache>
                <c:ptCount val="1"/>
                <c:pt idx="0">
                  <c:v>Dívida Externa (R$ bilhões)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'[2020-01-08 Boletim Macro JANEIRO.xlsx]Gráf 3 - Saldos de Crédito'!$T$121:$T$129</c:f>
              <c:strCache>
                <c:ptCount val="9"/>
                <c:pt idx="0">
                  <c:v>nov/13</c:v>
                </c:pt>
                <c:pt idx="1">
                  <c:v>nov/14</c:v>
                </c:pt>
                <c:pt idx="2">
                  <c:v>nov/15</c:v>
                </c:pt>
                <c:pt idx="3">
                  <c:v>nov/16</c:v>
                </c:pt>
                <c:pt idx="4">
                  <c:v>nov/17</c:v>
                </c:pt>
                <c:pt idx="5">
                  <c:v>nov/18</c:v>
                </c:pt>
                <c:pt idx="6">
                  <c:v>set/19</c:v>
                </c:pt>
                <c:pt idx="7">
                  <c:v>out/19</c:v>
                </c:pt>
                <c:pt idx="8">
                  <c:v>nov/19</c:v>
                </c:pt>
              </c:strCache>
            </c:strRef>
          </c:cat>
          <c:val>
            <c:numRef>
              <c:f>'[2020-01-08 Boletim Macro JANEIRO.xlsx]Gráf 3 - Saldos de Crédito'!$AL$33:$AL$41</c:f>
              <c:numCache>
                <c:formatCode>#,##0</c:formatCode>
                <c:ptCount val="9"/>
                <c:pt idx="0">
                  <c:v>654.12400000000025</c:v>
                </c:pt>
                <c:pt idx="1">
                  <c:v>837.52799999999991</c:v>
                </c:pt>
                <c:pt idx="2">
                  <c:v>1250.0399999999997</c:v>
                </c:pt>
                <c:pt idx="3">
                  <c:v>1130.3619999999996</c:v>
                </c:pt>
                <c:pt idx="4">
                  <c:v>1122.796</c:v>
                </c:pt>
                <c:pt idx="5">
                  <c:v>1323.636</c:v>
                </c:pt>
                <c:pt idx="6">
                  <c:v>1402.0079999999998</c:v>
                </c:pt>
                <c:pt idx="7">
                  <c:v>1359.5630000000003</c:v>
                </c:pt>
                <c:pt idx="8">
                  <c:v>1433.7140000000004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0A-45EB-8AC3-56C8160DA322}"/>
            </c:ext>
          </c:extLst>
        </c:ser>
        <c:ser>
          <c:idx val="1"/>
          <c:order val="2"/>
          <c:tx>
            <c:strRef>
              <c:f>'[2020-01-08 Boletim Macro JANEIRO.xlsx]Gráf 3 - Saldos de Crédito'!$AK$32</c:f>
              <c:strCache>
                <c:ptCount val="1"/>
                <c:pt idx="0">
                  <c:v>Títulos de Dívida (R$ bilhões)</c:v>
                </c:pt>
              </c:strCache>
            </c:strRef>
          </c:tx>
          <c:spPr>
            <a:solidFill>
              <a:srgbClr val="0B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'[2020-01-08 Boletim Macro JANEIRO.xlsx]Gráf 3 - Saldos de Crédito'!$T$121:$T$129</c:f>
              <c:strCache>
                <c:ptCount val="9"/>
                <c:pt idx="0">
                  <c:v>nov/13</c:v>
                </c:pt>
                <c:pt idx="1">
                  <c:v>nov/14</c:v>
                </c:pt>
                <c:pt idx="2">
                  <c:v>nov/15</c:v>
                </c:pt>
                <c:pt idx="3">
                  <c:v>nov/16</c:v>
                </c:pt>
                <c:pt idx="4">
                  <c:v>nov/17</c:v>
                </c:pt>
                <c:pt idx="5">
                  <c:v>nov/18</c:v>
                </c:pt>
                <c:pt idx="6">
                  <c:v>set/19</c:v>
                </c:pt>
                <c:pt idx="7">
                  <c:v>out/19</c:v>
                </c:pt>
                <c:pt idx="8">
                  <c:v>nov/19</c:v>
                </c:pt>
              </c:strCache>
            </c:strRef>
          </c:cat>
          <c:val>
            <c:numRef>
              <c:f>'[2020-01-08 Boletim Macro JANEIRO.xlsx]Gráf 3 - Saldos de Crédito'!$AK$33:$AK$41</c:f>
              <c:numCache>
                <c:formatCode>#,##0</c:formatCode>
                <c:ptCount val="9"/>
                <c:pt idx="0">
                  <c:v>343.50700000000001</c:v>
                </c:pt>
                <c:pt idx="1">
                  <c:v>373.822</c:v>
                </c:pt>
                <c:pt idx="2">
                  <c:v>387.06599999999997</c:v>
                </c:pt>
                <c:pt idx="3">
                  <c:v>405.91300000000001</c:v>
                </c:pt>
                <c:pt idx="4">
                  <c:v>471.07499999999999</c:v>
                </c:pt>
                <c:pt idx="5">
                  <c:v>592.64300000000003</c:v>
                </c:pt>
                <c:pt idx="6">
                  <c:v>761.51300000000003</c:v>
                </c:pt>
                <c:pt idx="7">
                  <c:v>766.85799999999995</c:v>
                </c:pt>
                <c:pt idx="8">
                  <c:v>779.29899999999998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0A-45EB-8AC3-56C8160DA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100"/>
        <c:axId val="268917600"/>
        <c:axId val="268917040"/>
      </c:barChart>
      <c:lineChart>
        <c:grouping val="stacked"/>
        <c:varyColors val="0"/>
        <c:ser>
          <c:idx val="3"/>
          <c:order val="3"/>
          <c:tx>
            <c:strRef>
              <c:f>'[2020-01-08 Boletim Macro JANEIRO.xlsx]Gráf 3 - Saldos de Crédito'!$AC$120</c:f>
              <c:strCache>
                <c:ptCount val="1"/>
                <c:pt idx="0">
                  <c:v>Crédito Ampliado a Empresas e Famílias (%PIB)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'[2020-01-08 Boletim Macro JANEIRO.xlsx]Gráf 3 - Saldos de Crédito'!$AC$121:$AC$129</c:f>
              <c:numCache>
                <c:formatCode>0.0%</c:formatCode>
                <c:ptCount val="9"/>
                <c:pt idx="0">
                  <c:v>0.70072997484891197</c:v>
                </c:pt>
                <c:pt idx="1">
                  <c:v>0.73318547810493584</c:v>
                </c:pt>
                <c:pt idx="2">
                  <c:v>0.81438022304839663</c:v>
                </c:pt>
                <c:pt idx="3">
                  <c:v>0.75488722142841869</c:v>
                </c:pt>
                <c:pt idx="4">
                  <c:v>0.72199999999999998</c:v>
                </c:pt>
                <c:pt idx="5">
                  <c:v>0.75600000000000001</c:v>
                </c:pt>
                <c:pt idx="6">
                  <c:v>0.78446459507691957</c:v>
                </c:pt>
                <c:pt idx="7">
                  <c:v>0.77776798818999737</c:v>
                </c:pt>
                <c:pt idx="8">
                  <c:v>0.79137976587914416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E0A-45EB-8AC3-56C8160DA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461552"/>
        <c:axId val="268919840"/>
      </c:lineChart>
      <c:dateAx>
        <c:axId val="268917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DDDEDD">
                <a:lumMod val="10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8917040"/>
        <c:crosses val="autoZero"/>
        <c:auto val="0"/>
        <c:lblOffset val="100"/>
        <c:baseTimeUnit val="days"/>
      </c:dateAx>
      <c:valAx>
        <c:axId val="268917040"/>
        <c:scaling>
          <c:orientation val="minMax"/>
          <c:max val="6000"/>
          <c:min val="2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68917600"/>
        <c:crosses val="autoZero"/>
        <c:crossBetween val="between"/>
        <c:majorUnit val="1000"/>
      </c:valAx>
      <c:valAx>
        <c:axId val="268919840"/>
        <c:scaling>
          <c:orientation val="minMax"/>
          <c:max val="0.85000000000000009"/>
          <c:min val="0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5461552"/>
        <c:crosses val="max"/>
        <c:crossBetween val="between"/>
      </c:valAx>
      <c:dateAx>
        <c:axId val="305461552"/>
        <c:scaling>
          <c:orientation val="minMax"/>
        </c:scaling>
        <c:delete val="1"/>
        <c:axPos val="b"/>
        <c:majorTickMark val="out"/>
        <c:minorTickMark val="none"/>
        <c:tickLblPos val="nextTo"/>
        <c:crossAx val="268919840"/>
        <c:crosses val="autoZero"/>
        <c:auto val="0"/>
        <c:lblOffset val="100"/>
        <c:baseTimeUnit val="days"/>
      </c:date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1.9826228132330927E-3"/>
          <c:w val="0.72659286265268497"/>
          <c:h val="6.52374695466816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3.367E-7</cdr:x>
      <cdr:y>0</cdr:y>
    </cdr:from>
    <cdr:to>
      <cdr:x>0.41118</cdr:x>
      <cdr:y>0.25443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" y="0"/>
          <a:ext cx="1221201" cy="5862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18000" rtlCol="0"/>
        <a:lstStyle xmlns:a="http://schemas.openxmlformats.org/drawingml/2006/main"/>
        <a:p xmlns:a="http://schemas.openxmlformats.org/drawingml/2006/main">
          <a:r>
            <a:rPr lang="pt-BR" sz="900" b="0" dirty="0"/>
            <a:t>IBC-</a:t>
          </a:r>
          <a:r>
            <a:rPr lang="pt-BR" sz="900" b="0" dirty="0" err="1"/>
            <a:t>Br</a:t>
          </a:r>
          <a:r>
            <a:rPr lang="pt-BR" sz="900" b="0" dirty="0"/>
            <a:t> e Produção Industrial</a:t>
          </a:r>
        </a:p>
        <a:p xmlns:a="http://schemas.openxmlformats.org/drawingml/2006/main">
          <a:r>
            <a:rPr lang="pt-BR" sz="900" b="0" baseline="0" dirty="0"/>
            <a:t>Com Ajuste Sazonal (Média 2014=100)</a:t>
          </a:r>
          <a:endParaRPr lang="pt-BR" sz="900" b="0" dirty="0"/>
        </a:p>
      </cdr:txBody>
    </cdr:sp>
  </cdr:relSizeAnchor>
  <cdr:relSizeAnchor xmlns:cdr="http://schemas.openxmlformats.org/drawingml/2006/chartDrawing">
    <cdr:from>
      <cdr:x>0.6857</cdr:x>
      <cdr:y>0</cdr:y>
    </cdr:from>
    <cdr:to>
      <cdr:x>0.9975</cdr:x>
      <cdr:y>0.17666</cdr:y>
    </cdr:to>
    <cdr:sp macro="" textlink="">
      <cdr:nvSpPr>
        <cdr:cNvPr id="5" name="CaixaDeTexto 1"/>
        <cdr:cNvSpPr txBox="1"/>
      </cdr:nvSpPr>
      <cdr:spPr>
        <a:xfrm xmlns:a="http://schemas.openxmlformats.org/drawingml/2006/main">
          <a:off x="5756677" y="0"/>
          <a:ext cx="2617722" cy="786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18000" rIns="36000" bIns="18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pt-BR" sz="900" b="0" dirty="0">
              <a:effectLst/>
            </a:rPr>
            <a:t>Safra Agrícola (MM12), Vendas no Comércio</a:t>
          </a:r>
          <a:r>
            <a:rPr lang="pt-BR" sz="900" b="0" dirty="0"/>
            <a:t> e Volume</a:t>
          </a:r>
          <a:r>
            <a:rPr lang="pt-BR" sz="900" b="0" baseline="0" dirty="0"/>
            <a:t> de Serviços, Com Ajuste Sazonal (Média 2014=100)</a:t>
          </a:r>
          <a:endParaRPr lang="pt-BR" sz="900" b="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0.0134</cdr:y>
    </cdr:from>
    <cdr:to>
      <cdr:x>0.21166</cdr:x>
      <cdr:y>0.14016</cdr:y>
    </cdr:to>
    <cdr:sp macro="" textlink="">
      <cdr:nvSpPr>
        <cdr:cNvPr id="2" name="Caixa de Texto 1"/>
        <cdr:cNvSpPr txBox="1"/>
      </cdr:nvSpPr>
      <cdr:spPr>
        <a:xfrm xmlns:a="http://schemas.openxmlformats.org/drawingml/2006/main">
          <a:off x="0" y="21332"/>
          <a:ext cx="1215282" cy="201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600"/>
            <a:t>R$ trilhões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3076257" cy="513127"/>
          </a:xfrm>
          <a:prstGeom prst="rect">
            <a:avLst/>
          </a:prstGeom>
        </p:spPr>
        <p:txBody>
          <a:bodyPr vert="horz" lIns="97022" tIns="48511" rIns="97022" bIns="48511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442" y="4"/>
            <a:ext cx="3076257" cy="513127"/>
          </a:xfrm>
          <a:prstGeom prst="rect">
            <a:avLst/>
          </a:prstGeom>
        </p:spPr>
        <p:txBody>
          <a:bodyPr vert="horz" lIns="97022" tIns="48511" rIns="97022" bIns="48511" rtlCol="0"/>
          <a:lstStyle>
            <a:lvl1pPr algn="r">
              <a:defRPr sz="1300"/>
            </a:lvl1pPr>
          </a:lstStyle>
          <a:p>
            <a:fld id="{BC999209-ACCA-A047-A1C1-8508A7D2184B}" type="datetimeFigureOut">
              <a:rPr lang="pt-BR" smtClean="0"/>
              <a:pPr/>
              <a:t>14/01/2020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022" tIns="48511" rIns="97022" bIns="48511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291" y="4925323"/>
            <a:ext cx="5680724" cy="4029967"/>
          </a:xfrm>
          <a:prstGeom prst="rect">
            <a:avLst/>
          </a:prstGeom>
        </p:spPr>
        <p:txBody>
          <a:bodyPr vert="horz" lIns="97022" tIns="48511" rIns="97022" bIns="48511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3" y="9721487"/>
            <a:ext cx="3076257" cy="513127"/>
          </a:xfrm>
          <a:prstGeom prst="rect">
            <a:avLst/>
          </a:prstGeom>
        </p:spPr>
        <p:txBody>
          <a:bodyPr vert="horz" lIns="97022" tIns="48511" rIns="97022" bIns="48511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442" y="9721487"/>
            <a:ext cx="3076257" cy="513127"/>
          </a:xfrm>
          <a:prstGeom prst="rect">
            <a:avLst/>
          </a:prstGeom>
        </p:spPr>
        <p:txBody>
          <a:bodyPr vert="horz" lIns="97022" tIns="48511" rIns="97022" bIns="48511" rtlCol="0" anchor="b"/>
          <a:lstStyle>
            <a:lvl1pPr algn="r">
              <a:defRPr sz="1300"/>
            </a:lvl1pPr>
          </a:lstStyle>
          <a:p>
            <a:fld id="{F971453E-D966-7842-A472-F43987D7B31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24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60475" y="1270000"/>
            <a:ext cx="4565650" cy="34242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293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1453E-D966-7842-A472-F43987D7B310}" type="slidenum">
              <a:rPr lang="pt-BR" smtClean="0"/>
              <a:pPr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217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-Brasão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0" y="2227729"/>
            <a:ext cx="9144000" cy="2240823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88891" y="1907477"/>
            <a:ext cx="5850750" cy="2390174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 sz="4800" b="1"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endParaRPr lang="pt-BR" dirty="0"/>
          </a:p>
        </p:txBody>
      </p:sp>
      <p:pic>
        <p:nvPicPr>
          <p:cNvPr id="1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2431" y="499169"/>
            <a:ext cx="874759" cy="89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2889172" y="1424635"/>
            <a:ext cx="3361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MINISTÉRIO DA ECONOMIA</a:t>
            </a:r>
          </a:p>
        </p:txBody>
      </p:sp>
      <p:sp>
        <p:nvSpPr>
          <p:cNvPr id="18" name="Rectangle 9"/>
          <p:cNvSpPr/>
          <p:nvPr userDrawn="1"/>
        </p:nvSpPr>
        <p:spPr>
          <a:xfrm>
            <a:off x="0" y="4468552"/>
            <a:ext cx="9144000" cy="46688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588891" y="4385586"/>
            <a:ext cx="5850750" cy="466883"/>
          </a:xfrm>
          <a:prstGeom prst="rect">
            <a:avLst/>
          </a:prstGeom>
          <a:ln>
            <a:noFill/>
          </a:ln>
        </p:spPr>
        <p:txBody>
          <a:bodyPr vert="horz" anchor="t"/>
          <a:lstStyle>
            <a:lvl1pPr marL="0" indent="0">
              <a:buNone/>
              <a:defRPr lang="x-none" sz="2800" b="0" i="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B37A728D-4D82-F644-B15B-5D242A5A3E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196" y="5971264"/>
            <a:ext cx="3634429" cy="3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26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-Brasão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0" y="2291996"/>
            <a:ext cx="9144000" cy="174625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88891" y="2373507"/>
            <a:ext cx="5850750" cy="1493838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 sz="4800" b="1"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r>
              <a:rPr lang="pt-BR" dirty="0"/>
              <a:t>Indicador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418141" y="4720521"/>
            <a:ext cx="5585279" cy="63965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 algn="r">
              <a:buNone/>
              <a:defRPr lang="x-none" sz="1600" b="0" i="1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r>
              <a:rPr lang="pt-BR" dirty="0"/>
              <a:t>Data de divulgação</a:t>
            </a:r>
          </a:p>
        </p:txBody>
      </p:sp>
      <p:pic>
        <p:nvPicPr>
          <p:cNvPr id="1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1623" y="843790"/>
            <a:ext cx="874759" cy="89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3078364" y="1800788"/>
            <a:ext cx="3361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MINISTÉRIO DA ECONOMIA</a:t>
            </a:r>
          </a:p>
        </p:txBody>
      </p:sp>
      <p:sp>
        <p:nvSpPr>
          <p:cNvPr id="18" name="Rectangle 9"/>
          <p:cNvSpPr/>
          <p:nvPr userDrawn="1"/>
        </p:nvSpPr>
        <p:spPr>
          <a:xfrm>
            <a:off x="0" y="4038246"/>
            <a:ext cx="9144000" cy="46688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588891" y="3955280"/>
            <a:ext cx="5850750" cy="466883"/>
          </a:xfrm>
          <a:prstGeom prst="rect">
            <a:avLst/>
          </a:prstGeom>
          <a:ln>
            <a:noFill/>
          </a:ln>
        </p:spPr>
        <p:txBody>
          <a:bodyPr vert="horz" anchor="t"/>
          <a:lstStyle>
            <a:lvl1pPr marL="0" indent="0">
              <a:buNone/>
              <a:defRPr lang="x-none" sz="2800" b="0" i="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r>
              <a:rPr lang="pt-BR" dirty="0"/>
              <a:t>Data de Referência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E6A6C842-7EC3-1049-96A8-798A711D82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196" y="5971264"/>
            <a:ext cx="3634429" cy="3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8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Cap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/>
          <p:nvPr userDrawn="1"/>
        </p:nvSpPr>
        <p:spPr>
          <a:xfrm>
            <a:off x="0" y="2963402"/>
            <a:ext cx="6092141" cy="1694761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1" name="Rectangle 9"/>
          <p:cNvSpPr/>
          <p:nvPr userDrawn="1"/>
        </p:nvSpPr>
        <p:spPr>
          <a:xfrm flipV="1">
            <a:off x="0" y="4607610"/>
            <a:ext cx="6092141" cy="1895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41392" y="3061612"/>
            <a:ext cx="5583980" cy="1493838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43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-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8295783" y="6394413"/>
            <a:ext cx="5568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</a:pPr>
            <a:fld id="{2E697F94-608E-4EDE-B3E8-E94C6293AC33}" type="slidenum">
              <a:rPr lang="en-US" altLang="pt-BR" sz="1200" b="0">
                <a:solidFill>
                  <a:schemeClr val="bg2">
                    <a:lumMod val="50000"/>
                  </a:schemeClr>
                </a:solidFill>
              </a:rPr>
              <a:pPr algn="r" eaLnBrk="1" hangingPunct="1">
                <a:lnSpc>
                  <a:spcPct val="80000"/>
                </a:lnSpc>
              </a:pPr>
              <a:t>‹nº›</a:t>
            </a:fld>
            <a:endParaRPr lang="en-US" altLang="pt-BR" sz="12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457201" y="163262"/>
            <a:ext cx="5995772" cy="42361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80000"/>
              </a:lnSpc>
              <a:defRPr lang="en-US" sz="2000" b="0" kern="1200" dirty="0">
                <a:solidFill>
                  <a:srgbClr val="0B254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8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460376" y="6243561"/>
            <a:ext cx="1716087" cy="333415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lang="x-none" sz="1000" i="0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Calibri" charset="0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en-US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5pPr>
          </a:lstStyle>
          <a:p>
            <a:pPr lvl="0"/>
            <a:r>
              <a:rPr lang="x-none" dirty="0"/>
              <a:t>Fonte: </a:t>
            </a:r>
            <a:endParaRPr lang="pt-BR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6825039" cy="28283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0000"/>
              </a:lnSpc>
              <a:buNone/>
              <a:defRPr lang="en-US" sz="1400" b="1" i="1" kern="1200" dirty="0">
                <a:solidFill>
                  <a:srgbClr val="1F639E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6"/>
          </p:nvPr>
        </p:nvSpPr>
        <p:spPr>
          <a:xfrm>
            <a:off x="457201" y="1318054"/>
            <a:ext cx="8310879" cy="454999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80000"/>
              </a:lnSpc>
              <a:defRPr>
                <a:solidFill>
                  <a:srgbClr val="161616"/>
                </a:solidFill>
              </a:defRPr>
            </a:lvl1pPr>
            <a:lvl2pPr>
              <a:lnSpc>
                <a:spcPct val="80000"/>
              </a:lnSpc>
              <a:defRPr>
                <a:solidFill>
                  <a:srgbClr val="161616"/>
                </a:solidFill>
              </a:defRPr>
            </a:lvl2pPr>
            <a:lvl3pPr>
              <a:lnSpc>
                <a:spcPct val="80000"/>
              </a:lnSpc>
              <a:defRPr>
                <a:solidFill>
                  <a:srgbClr val="161616"/>
                </a:solidFill>
              </a:defRPr>
            </a:lvl3pPr>
            <a:lvl4pPr>
              <a:lnSpc>
                <a:spcPct val="80000"/>
              </a:lnSpc>
              <a:defRPr>
                <a:solidFill>
                  <a:srgbClr val="161616"/>
                </a:solidFill>
              </a:defRPr>
            </a:lvl4pPr>
            <a:lvl5pPr>
              <a:lnSpc>
                <a:spcPct val="80000"/>
              </a:lnSpc>
              <a:defRPr>
                <a:solidFill>
                  <a:srgbClr val="161616"/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 flipV="1">
            <a:off x="460376" y="645367"/>
            <a:ext cx="7835407" cy="505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2960" y="6380591"/>
            <a:ext cx="2866915" cy="283608"/>
          </a:xfrm>
          <a:prstGeom prst="rect">
            <a:avLst/>
          </a:prstGeom>
        </p:spPr>
      </p:pic>
      <p:sp>
        <p:nvSpPr>
          <p:cNvPr id="14" name="Rectangle 9"/>
          <p:cNvSpPr/>
          <p:nvPr userDrawn="1"/>
        </p:nvSpPr>
        <p:spPr>
          <a:xfrm flipV="1">
            <a:off x="6854824" y="645363"/>
            <a:ext cx="1913255" cy="5040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4466712" y="381310"/>
            <a:ext cx="4385876" cy="197852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 algn="r">
              <a:buNone/>
              <a:defRPr sz="800">
                <a:solidFill>
                  <a:srgbClr val="1F639E"/>
                </a:solidFill>
              </a:defRPr>
            </a:lvl1pPr>
          </a:lstStyle>
          <a:p>
            <a:pPr lvl="0"/>
            <a:r>
              <a:rPr lang="pt-BR" noProof="0" dirty="0"/>
              <a:t>TÍTULO DO CAPÍTULO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457201" y="6201465"/>
            <a:ext cx="8310879" cy="40996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33"/>
          <p:cNvSpPr>
            <a:spLocks noGrp="1"/>
          </p:cNvSpPr>
          <p:nvPr>
            <p:ph type="body" sz="quarter" idx="19" hasCustomPrompt="1"/>
          </p:nvPr>
        </p:nvSpPr>
        <p:spPr>
          <a:xfrm>
            <a:off x="460376" y="5868050"/>
            <a:ext cx="3624993" cy="333415"/>
          </a:xfrm>
          <a:prstGeom prst="rect">
            <a:avLst/>
          </a:prstGeo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 lang="x-none" sz="1000" i="1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Calibri" charset="0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en-US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5pPr>
          </a:lstStyle>
          <a:p>
            <a:pPr lvl="0"/>
            <a:r>
              <a:rPr lang="x-none" dirty="0"/>
              <a:t>*Nota de Rodapé</a:t>
            </a:r>
          </a:p>
        </p:txBody>
      </p:sp>
    </p:spTree>
    <p:extLst>
      <p:ext uri="{BB962C8B-B14F-4D97-AF65-F5344CB8AC3E}">
        <p14:creationId xmlns:p14="http://schemas.microsoft.com/office/powerpoint/2010/main" val="343521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4849442F-2DC7-EC4D-819F-806D0CFC38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53553" y="867113"/>
            <a:ext cx="6127375" cy="517156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 dirty="0"/>
              <a:t>Clique para editar os estilos de texto Mestres
Segundo nível
Terceiro nível
Quarto nível
Quinto nível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="" xmlns:a16="http://schemas.microsoft.com/office/drawing/2014/main" id="{0936A44E-1DC9-3741-A6A0-8A12A339D776}"/>
              </a:ext>
            </a:extLst>
          </p:cNvPr>
          <p:cNvSpPr/>
          <p:nvPr userDrawn="1"/>
        </p:nvSpPr>
        <p:spPr>
          <a:xfrm>
            <a:off x="0" y="0"/>
            <a:ext cx="2339787" cy="685800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="" xmlns:a16="http://schemas.microsoft.com/office/drawing/2014/main" id="{EEEA65F4-741C-D143-B34A-89562D2060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072" y="867113"/>
            <a:ext cx="1797422" cy="621564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 sz="2000" b="1"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endParaRPr lang="pt-BR" dirty="0"/>
          </a:p>
        </p:txBody>
      </p:sp>
      <p:sp>
        <p:nvSpPr>
          <p:cNvPr id="11" name="Text Placeholder 14">
            <a:extLst>
              <a:ext uri="{FF2B5EF4-FFF2-40B4-BE49-F238E27FC236}">
                <a16:creationId xmlns="" xmlns:a16="http://schemas.microsoft.com/office/drawing/2014/main" id="{FBBBAE5E-2BE5-5844-AEB9-04127E2F03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3071" y="1488677"/>
            <a:ext cx="1797421" cy="549294"/>
          </a:xfrm>
          <a:prstGeom prst="rect">
            <a:avLst/>
          </a:prstGeom>
          <a:ln>
            <a:noFill/>
          </a:ln>
        </p:spPr>
        <p:txBody>
          <a:bodyPr vert="horz" anchor="t"/>
          <a:lstStyle>
            <a:lvl1pPr marL="0" indent="0">
              <a:buNone/>
              <a:defRPr lang="x-none" sz="1400" b="0" i="0" kern="1200" dirty="0" smtClean="0">
                <a:solidFill>
                  <a:srgbClr val="1E629E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endParaRPr lang="pt-BR" dirty="0"/>
          </a:p>
        </p:txBody>
      </p:sp>
      <p:sp>
        <p:nvSpPr>
          <p:cNvPr id="16" name="Slide Number Placeholder 2">
            <a:extLst>
              <a:ext uri="{FF2B5EF4-FFF2-40B4-BE49-F238E27FC236}">
                <a16:creationId xmlns="" xmlns:a16="http://schemas.microsoft.com/office/drawing/2014/main" id="{7284B81D-1F27-E14D-BB03-ACE2D028571D}"/>
              </a:ext>
            </a:extLst>
          </p:cNvPr>
          <p:cNvSpPr txBox="1">
            <a:spLocks/>
          </p:cNvSpPr>
          <p:nvPr userDrawn="1"/>
        </p:nvSpPr>
        <p:spPr>
          <a:xfrm>
            <a:off x="8295783" y="6394413"/>
            <a:ext cx="5568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</a:pPr>
            <a:fld id="{2E697F94-608E-4EDE-B3E8-E94C6293AC33}" type="slidenum">
              <a:rPr lang="en-US" altLang="pt-BR" sz="1200" b="0">
                <a:solidFill>
                  <a:schemeClr val="bg2">
                    <a:lumMod val="50000"/>
                  </a:schemeClr>
                </a:solidFill>
              </a:rPr>
              <a:pPr algn="r" eaLnBrk="1" hangingPunct="1">
                <a:lnSpc>
                  <a:spcPct val="80000"/>
                </a:lnSpc>
              </a:pPr>
              <a:t>‹nº›</a:t>
            </a:fld>
            <a:endParaRPr lang="en-US" altLang="pt-BR" sz="1200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7" name="Picture 11">
            <a:extLst>
              <a:ext uri="{FF2B5EF4-FFF2-40B4-BE49-F238E27FC236}">
                <a16:creationId xmlns="" xmlns:a16="http://schemas.microsoft.com/office/drawing/2014/main" id="{EAEC2497-0B2A-2949-9B51-009E580CA4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2960" y="6380591"/>
            <a:ext cx="2866915" cy="283608"/>
          </a:xfrm>
          <a:prstGeom prst="rect">
            <a:avLst/>
          </a:prstGeom>
        </p:spPr>
      </p:pic>
      <p:cxnSp>
        <p:nvCxnSpPr>
          <p:cNvPr id="18" name="Straight Connector 22">
            <a:extLst>
              <a:ext uri="{FF2B5EF4-FFF2-40B4-BE49-F238E27FC236}">
                <a16:creationId xmlns="" xmlns:a16="http://schemas.microsoft.com/office/drawing/2014/main" id="{9603DF40-942D-414C-8EAC-A8C18BB8570F}"/>
              </a:ext>
            </a:extLst>
          </p:cNvPr>
          <p:cNvCxnSpPr>
            <a:cxnSpLocks/>
          </p:cNvCxnSpPr>
          <p:nvPr userDrawn="1"/>
        </p:nvCxnSpPr>
        <p:spPr>
          <a:xfrm flipV="1">
            <a:off x="2653553" y="6201465"/>
            <a:ext cx="6114527" cy="30162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9">
            <a:extLst>
              <a:ext uri="{FF2B5EF4-FFF2-40B4-BE49-F238E27FC236}">
                <a16:creationId xmlns="" xmlns:a16="http://schemas.microsoft.com/office/drawing/2014/main" id="{E59CB113-9225-8B42-8A94-6A59377BC9C1}"/>
              </a:ext>
            </a:extLst>
          </p:cNvPr>
          <p:cNvSpPr/>
          <p:nvPr userDrawn="1"/>
        </p:nvSpPr>
        <p:spPr>
          <a:xfrm flipV="1">
            <a:off x="0" y="6231626"/>
            <a:ext cx="2339787" cy="62637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8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ent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D9EF8119-B7E2-BF43-BE24-94FBCD1E2C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717829"/>
            <a:ext cx="9144000" cy="183471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9AC7A3FC-2EDA-184C-B4F1-CF02B6F531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196" y="6056429"/>
            <a:ext cx="3634429" cy="3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74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A67D8-0CEA-4A27-89FC-F8B38564C047}" type="datetime1">
              <a:rPr lang="pt-BR" smtClean="0"/>
              <a:pPr>
                <a:defRPr/>
              </a:pPr>
              <a:t>14/01/2020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BA33F-ED4B-4074-A97D-E5035DD4D168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56763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-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8315078" y="354730"/>
            <a:ext cx="5568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</a:pPr>
            <a:fld id="{2E697F94-608E-4EDE-B3E8-E94C6293AC33}" type="slidenum">
              <a:rPr lang="en-US" altLang="pt-BR" sz="900" b="0">
                <a:solidFill>
                  <a:schemeClr val="bg2">
                    <a:lumMod val="50000"/>
                  </a:schemeClr>
                </a:solidFill>
              </a:rPr>
              <a:pPr algn="r" eaLnBrk="1" hangingPunct="1">
                <a:lnSpc>
                  <a:spcPct val="80000"/>
                </a:lnSpc>
              </a:pPr>
              <a:t>‹nº›</a:t>
            </a:fld>
            <a:endParaRPr lang="en-US" altLang="pt-BR" sz="9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188442" y="274472"/>
            <a:ext cx="5839457" cy="42361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80000"/>
              </a:lnSpc>
              <a:defRPr lang="en-US" sz="1500" b="1" kern="1200" dirty="0">
                <a:solidFill>
                  <a:srgbClr val="0B254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6"/>
          </p:nvPr>
        </p:nvSpPr>
        <p:spPr>
          <a:xfrm>
            <a:off x="188442" y="1025612"/>
            <a:ext cx="8683441" cy="5500913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00000"/>
              </a:lnSpc>
              <a:spcBef>
                <a:spcPts val="576"/>
              </a:spcBef>
              <a:spcAft>
                <a:spcPts val="450"/>
              </a:spcAft>
              <a:defRPr>
                <a:solidFill>
                  <a:srgbClr val="161616"/>
                </a:solidFill>
              </a:defRPr>
            </a:lvl1pPr>
            <a:lvl2pPr>
              <a:lnSpc>
                <a:spcPct val="100000"/>
              </a:lnSpc>
              <a:spcBef>
                <a:spcPts val="576"/>
              </a:spcBef>
              <a:spcAft>
                <a:spcPts val="450"/>
              </a:spcAft>
              <a:defRPr>
                <a:solidFill>
                  <a:srgbClr val="161616"/>
                </a:solidFill>
              </a:defRPr>
            </a:lvl2pPr>
            <a:lvl3pPr>
              <a:lnSpc>
                <a:spcPct val="100000"/>
              </a:lnSpc>
              <a:spcBef>
                <a:spcPts val="576"/>
              </a:spcBef>
              <a:spcAft>
                <a:spcPts val="450"/>
              </a:spcAft>
              <a:defRPr>
                <a:solidFill>
                  <a:srgbClr val="161616"/>
                </a:solidFill>
              </a:defRPr>
            </a:lvl3pPr>
            <a:lvl4pPr>
              <a:lnSpc>
                <a:spcPct val="100000"/>
              </a:lnSpc>
              <a:spcBef>
                <a:spcPts val="576"/>
              </a:spcBef>
              <a:spcAft>
                <a:spcPts val="450"/>
              </a:spcAft>
              <a:defRPr>
                <a:solidFill>
                  <a:srgbClr val="161616"/>
                </a:solidFill>
              </a:defRPr>
            </a:lvl4pPr>
            <a:lvl5pPr>
              <a:lnSpc>
                <a:spcPct val="100000"/>
              </a:lnSpc>
              <a:spcBef>
                <a:spcPts val="576"/>
              </a:spcBef>
              <a:spcAft>
                <a:spcPts val="450"/>
              </a:spcAft>
              <a:defRPr>
                <a:solidFill>
                  <a:srgbClr val="161616"/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 flipV="1">
            <a:off x="191618" y="820580"/>
            <a:ext cx="7830000" cy="36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Rectangle 9"/>
          <p:cNvSpPr/>
          <p:nvPr userDrawn="1"/>
        </p:nvSpPr>
        <p:spPr>
          <a:xfrm flipV="1">
            <a:off x="7065248" y="820581"/>
            <a:ext cx="1806635" cy="3600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F326E88A-6EB4-3C42-8917-97B72D2853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7899" y="251412"/>
            <a:ext cx="2492751" cy="43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1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6185" r:id="rId1"/>
    <p:sldLayoutId id="2147486193" r:id="rId2"/>
    <p:sldLayoutId id="2147486171" r:id="rId3"/>
    <p:sldLayoutId id="2147486174" r:id="rId4"/>
    <p:sldLayoutId id="2147486192" r:id="rId5"/>
    <p:sldLayoutId id="2147486180" r:id="rId6"/>
    <p:sldLayoutId id="2147486194" r:id="rId7"/>
    <p:sldLayoutId id="2147486195" r:id="rId8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charset="0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AC3511B4-DDC9-8047-85B6-E4B8198D1B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8136" y="4031484"/>
            <a:ext cx="5165317" cy="466883"/>
          </a:xfrm>
        </p:spPr>
        <p:txBody>
          <a:bodyPr/>
          <a:lstStyle/>
          <a:p>
            <a:r>
              <a:rPr lang="pt-BR" sz="2400" dirty="0" smtClean="0"/>
              <a:t>Janeiro de 2020</a:t>
            </a: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B5005F49-08FD-7A41-8BE4-45CF340FC7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1544" y="2293445"/>
            <a:ext cx="4272456" cy="220492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005FA338-FD46-E54F-B27C-84400AA99071}"/>
              </a:ext>
            </a:extLst>
          </p:cNvPr>
          <p:cNvSpPr/>
          <p:nvPr/>
        </p:nvSpPr>
        <p:spPr>
          <a:xfrm>
            <a:off x="4620755" y="2293445"/>
            <a:ext cx="1003431" cy="1738039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Texto 1">
            <a:extLst>
              <a:ext uri="{FF2B5EF4-FFF2-40B4-BE49-F238E27FC236}">
                <a16:creationId xmlns="" xmlns:a16="http://schemas.microsoft.com/office/drawing/2014/main" id="{A2081F3C-2B15-3A48-B775-FA5D2F6DBD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244" y="2775099"/>
            <a:ext cx="7966620" cy="896118"/>
          </a:xfrm>
        </p:spPr>
        <p:txBody>
          <a:bodyPr/>
          <a:lstStyle/>
          <a:p>
            <a:pPr>
              <a:lnSpc>
                <a:spcPts val="3460"/>
              </a:lnSpc>
            </a:pPr>
            <a:r>
              <a:rPr lang="pt-BR" sz="3600" dirty="0">
                <a:solidFill>
                  <a:schemeClr val="bg1"/>
                </a:solidFill>
                <a:cs typeface="Arial" panose="020B0604020202020204" pitchFamily="34" charset="0"/>
              </a:rPr>
              <a:t>Boletim MacroFiscal</a:t>
            </a:r>
            <a:br>
              <a:rPr lang="pt-BR" sz="36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3600" b="0" dirty="0">
                <a:solidFill>
                  <a:schemeClr val="bg1"/>
                </a:solidFill>
                <a:cs typeface="Arial" panose="020B0604020202020204" pitchFamily="34" charset="0"/>
              </a:rPr>
              <a:t>da SPE</a:t>
            </a:r>
          </a:p>
        </p:txBody>
      </p:sp>
    </p:spTree>
    <p:extLst>
      <p:ext uri="{BB962C8B-B14F-4D97-AF65-F5344CB8AC3E}">
        <p14:creationId xmlns:p14="http://schemas.microsoft.com/office/powerpoint/2010/main" val="415667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F578A060-704C-624B-9FC8-1743963A78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Resumo</a:t>
            </a:r>
          </a:p>
        </p:txBody>
      </p:sp>
    </p:spTree>
    <p:extLst>
      <p:ext uri="{BB962C8B-B14F-4D97-AF65-F5344CB8AC3E}">
        <p14:creationId xmlns:p14="http://schemas.microsoft.com/office/powerpoint/2010/main" val="396347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98913358-0FD4-1E45-BD3C-F9402D744C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Boletim </a:t>
            </a:r>
            <a:r>
              <a:rPr lang="pt-BR" dirty="0" err="1"/>
              <a:t>MacroFiscal</a:t>
            </a:r>
            <a:endParaRPr lang="pt-BR" dirty="0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="" xmlns:a16="http://schemas.microsoft.com/office/drawing/2014/main" id="{69A1EB39-87A7-7444-AC12-9C1829955FE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1" y="804920"/>
            <a:ext cx="8310879" cy="454999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pt-BR" sz="1800" dirty="0"/>
              <a:t>PIB para 2019: 1,12% (projeção no último Boletim era de 0,90%).</a:t>
            </a:r>
          </a:p>
          <a:p>
            <a:pPr>
              <a:spcAft>
                <a:spcPts val="1200"/>
              </a:spcAft>
            </a:pPr>
            <a:r>
              <a:rPr lang="pt-BR" sz="1800" dirty="0"/>
              <a:t>PIB para 2020: 2,40% (anteriormente era de 2,32%)</a:t>
            </a:r>
          </a:p>
          <a:p>
            <a:pPr>
              <a:spcAft>
                <a:spcPts val="1200"/>
              </a:spcAft>
            </a:pPr>
            <a:r>
              <a:rPr lang="pt-BR" sz="1800" dirty="0"/>
              <a:t>IPCA para 2020: 3,62% (anteriormente era de 3,53%)</a:t>
            </a:r>
          </a:p>
          <a:p>
            <a:pPr>
              <a:spcAft>
                <a:spcPts val="1200"/>
              </a:spcAft>
            </a:pPr>
            <a:r>
              <a:rPr lang="pt-BR" sz="1800" dirty="0"/>
              <a:t>INPC para 2020: 3,73% (anteriormente era de 3,54%)</a:t>
            </a:r>
          </a:p>
          <a:p>
            <a:pPr>
              <a:spcAft>
                <a:spcPts val="1200"/>
              </a:spcAft>
            </a:pPr>
            <a:r>
              <a:rPr lang="pt-BR" sz="1800" dirty="0"/>
              <a:t>Indicadores de emprego e atividade indicam uma retomada consistente da economia para 2020.</a:t>
            </a:r>
          </a:p>
          <a:p>
            <a:pPr>
              <a:spcAft>
                <a:spcPts val="1200"/>
              </a:spcAft>
            </a:pPr>
            <a:r>
              <a:rPr lang="pt-BR" sz="1800" dirty="0"/>
              <a:t>É essencial manter a trajetória de ajuste fiscal para manter o juro real de equilíbrio baixo e estimular o crescimento. Além disso, as reformas que visam elevar a produtividade são fundamentais para promover o crescimento sustentável.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DCE9FA9F-C98A-9A4B-9F44-A7A728CA21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RESUMO</a:t>
            </a:r>
          </a:p>
        </p:txBody>
      </p:sp>
    </p:spTree>
    <p:extLst>
      <p:ext uri="{BB962C8B-B14F-4D97-AF65-F5344CB8AC3E}">
        <p14:creationId xmlns:p14="http://schemas.microsoft.com/office/powerpoint/2010/main" val="3187326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98913358-0FD4-1E45-BD3C-F9402D744C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Boletim </a:t>
            </a:r>
            <a:r>
              <a:rPr lang="pt-BR" dirty="0" err="1"/>
              <a:t>MacroFiscal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DCE9FA9F-C98A-9A4B-9F44-A7A728CA21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RESUMO</a:t>
            </a:r>
          </a:p>
        </p:txBody>
      </p:sp>
      <p:pic>
        <p:nvPicPr>
          <p:cNvPr id="4" name="Imagem 3" descr="Uma imagem contendo screenshot, branco&#10;&#10;Descrição gerada automaticamente">
            <a:extLst>
              <a:ext uri="{FF2B5EF4-FFF2-40B4-BE49-F238E27FC236}">
                <a16:creationId xmlns="" xmlns:a16="http://schemas.microsoft.com/office/drawing/2014/main" id="{C450AC07-D949-8C47-9CE8-3C5A66915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369" y="1778280"/>
            <a:ext cx="6022465" cy="318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54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F578A060-704C-624B-9FC8-1743963A78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392" y="3061612"/>
            <a:ext cx="5808426" cy="1493838"/>
          </a:xfrm>
        </p:spPr>
        <p:txBody>
          <a:bodyPr/>
          <a:lstStyle/>
          <a:p>
            <a:r>
              <a:rPr lang="pt-BR" dirty="0" smtClean="0"/>
              <a:t>Retrospecto e Perspectivas da SPE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44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Retrospecto de 2019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Crescimento Econômico com Responsabilidade Fiscal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1) Participação nas principais reformas do país</a:t>
            </a:r>
          </a:p>
          <a:p>
            <a:r>
              <a:rPr lang="pt-BR" dirty="0"/>
              <a:t>2) Narrativas de apoio às reformas</a:t>
            </a:r>
          </a:p>
          <a:p>
            <a:r>
              <a:rPr lang="pt-BR" dirty="0"/>
              <a:t>3) Reformulação nos modelos matemáticos e estatísticos utilizados na SPE</a:t>
            </a:r>
          </a:p>
          <a:p>
            <a:r>
              <a:rPr lang="pt-BR" dirty="0"/>
              <a:t>4) Votos no CMN, CNSP e CNPC</a:t>
            </a:r>
          </a:p>
          <a:p>
            <a:r>
              <a:rPr lang="pt-BR" dirty="0"/>
              <a:t>5) Plano Safra</a:t>
            </a:r>
          </a:p>
          <a:p>
            <a:r>
              <a:rPr lang="pt-BR" dirty="0"/>
              <a:t>6) Opções agrícolas no custeio</a:t>
            </a:r>
          </a:p>
          <a:p>
            <a:r>
              <a:rPr lang="pt-BR" dirty="0" smtClean="0"/>
              <a:t>7) </a:t>
            </a:r>
            <a:r>
              <a:rPr lang="pt-BR" dirty="0"/>
              <a:t>Assessoria Técnica ao IMK </a:t>
            </a:r>
          </a:p>
          <a:p>
            <a:r>
              <a:rPr lang="pt-BR" dirty="0"/>
              <a:t>8</a:t>
            </a:r>
            <a:r>
              <a:rPr lang="pt-BR" dirty="0" smtClean="0"/>
              <a:t>) </a:t>
            </a:r>
            <a:r>
              <a:rPr lang="pt-BR" dirty="0" err="1"/>
              <a:t>MP’s</a:t>
            </a:r>
            <a:endParaRPr lang="pt-BR" dirty="0"/>
          </a:p>
          <a:p>
            <a:pPr lvl="1"/>
            <a:r>
              <a:rPr lang="pt-BR" dirty="0"/>
              <a:t>A) FGTS</a:t>
            </a:r>
          </a:p>
          <a:p>
            <a:pPr lvl="1"/>
            <a:r>
              <a:rPr lang="pt-BR" dirty="0"/>
              <a:t>B) Agro (com MAPA)</a:t>
            </a:r>
          </a:p>
          <a:p>
            <a:pPr lvl="1"/>
            <a:r>
              <a:rPr lang="pt-BR" dirty="0"/>
              <a:t>C) Publicação de Balanço</a:t>
            </a:r>
          </a:p>
          <a:p>
            <a:pPr lvl="1"/>
            <a:r>
              <a:rPr lang="pt-BR" dirty="0"/>
              <a:t>D) DPVAT (com SUSEP)</a:t>
            </a:r>
          </a:p>
          <a:p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pt-BR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67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Perspectivas para 2020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Consolidação Fiscal e Combate ao </a:t>
            </a:r>
            <a:r>
              <a:rPr lang="pt-BR" dirty="0" err="1"/>
              <a:t>Misallocation</a:t>
            </a:r>
            <a:endParaRPr lang="pt-BR" dirty="0"/>
          </a:p>
          <a:p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pt-BR" dirty="0" smtClean="0"/>
              <a:t>FUNDAMENTAL</a:t>
            </a:r>
          </a:p>
          <a:p>
            <a:pPr lvl="1"/>
            <a:r>
              <a:rPr lang="pt-BR" dirty="0" smtClean="0"/>
              <a:t>CONSOLIDAÇÃO FISCAL</a:t>
            </a:r>
          </a:p>
          <a:p>
            <a:pPr lvl="2"/>
            <a:r>
              <a:rPr lang="pt-BR" dirty="0" smtClean="0"/>
              <a:t>Necessário reduzir nossa elevada dívida como proporção do PIB</a:t>
            </a:r>
          </a:p>
          <a:p>
            <a:pPr lvl="1"/>
            <a:r>
              <a:rPr lang="pt-BR" dirty="0" smtClean="0"/>
              <a:t>AUMENTO DA PRODUTIVIDADE</a:t>
            </a:r>
          </a:p>
          <a:p>
            <a:pPr lvl="2"/>
            <a:r>
              <a:rPr lang="pt-BR" dirty="0" smtClean="0"/>
              <a:t>Forte combate a má alocação de recursos</a:t>
            </a:r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pt-BR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586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Perspectivas para 2020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Consolidação Fiscal e Combate ao </a:t>
            </a:r>
            <a:r>
              <a:rPr lang="pt-BR" dirty="0" err="1" smtClean="0"/>
              <a:t>Misallocation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6"/>
          </p:nvPr>
        </p:nvSpPr>
        <p:spPr>
          <a:xfrm>
            <a:off x="457201" y="1179994"/>
            <a:ext cx="8310879" cy="4688056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1) </a:t>
            </a:r>
            <a:r>
              <a:rPr lang="pt-BR" dirty="0" smtClean="0"/>
              <a:t>Continuar </a:t>
            </a:r>
            <a:r>
              <a:rPr lang="pt-BR" dirty="0"/>
              <a:t>na agenda de aprimoramento das garantias ao crédito, para melhorar o seu acesso e ampliar a eficiência </a:t>
            </a:r>
            <a:r>
              <a:rPr lang="pt-BR" dirty="0" smtClean="0"/>
              <a:t>econômica</a:t>
            </a:r>
            <a:endParaRPr lang="pt-BR" dirty="0"/>
          </a:p>
          <a:p>
            <a:r>
              <a:rPr lang="pt-BR" dirty="0" smtClean="0"/>
              <a:t>2) Melhoria </a:t>
            </a:r>
            <a:r>
              <a:rPr lang="pt-BR" dirty="0"/>
              <a:t>dos instrumentos privados de crédito e de seguro para o </a:t>
            </a:r>
            <a:r>
              <a:rPr lang="pt-BR" dirty="0" smtClean="0"/>
              <a:t>agronegócio</a:t>
            </a:r>
            <a:endParaRPr lang="pt-BR" dirty="0"/>
          </a:p>
          <a:p>
            <a:pPr lvl="1"/>
            <a:r>
              <a:rPr lang="pt-BR" dirty="0" smtClean="0"/>
              <a:t>promover </a:t>
            </a:r>
            <a:r>
              <a:rPr lang="pt-BR" dirty="0"/>
              <a:t>a alocação eficiente do risco inerente à atividade rural e criar condições para o surgimento de um robusto mercado de títulos verdes (</a:t>
            </a:r>
            <a:r>
              <a:rPr lang="pt-BR" i="1" dirty="0" err="1"/>
              <a:t>green</a:t>
            </a:r>
            <a:r>
              <a:rPr lang="pt-BR" i="1" dirty="0"/>
              <a:t> </a:t>
            </a:r>
            <a:r>
              <a:rPr lang="pt-BR" i="1" dirty="0" err="1"/>
              <a:t>bonds</a:t>
            </a:r>
            <a:r>
              <a:rPr lang="pt-BR" dirty="0"/>
              <a:t>) no </a:t>
            </a:r>
            <a:r>
              <a:rPr lang="pt-BR" dirty="0" smtClean="0"/>
              <a:t>Brasil</a:t>
            </a:r>
            <a:endParaRPr lang="pt-BR" dirty="0"/>
          </a:p>
          <a:p>
            <a:r>
              <a:rPr lang="pt-BR" dirty="0"/>
              <a:t> </a:t>
            </a:r>
            <a:r>
              <a:rPr lang="pt-BR" dirty="0" smtClean="0"/>
              <a:t>3) Necessário insistir nas </a:t>
            </a:r>
            <a:r>
              <a:rPr lang="pt-BR" dirty="0"/>
              <a:t>reformas que completem o ajuste fiscal e induzam ao aumento da </a:t>
            </a:r>
            <a:r>
              <a:rPr lang="pt-BR" dirty="0" smtClean="0"/>
              <a:t>produtividade</a:t>
            </a:r>
          </a:p>
          <a:p>
            <a:pPr lvl="1"/>
            <a:r>
              <a:rPr lang="pt-BR" dirty="0" smtClean="0"/>
              <a:t>Ao </a:t>
            </a:r>
            <a:r>
              <a:rPr lang="pt-BR" dirty="0"/>
              <a:t>combater a má alocação de recursos teremos um país mais próspero e mais justo</a:t>
            </a:r>
          </a:p>
          <a:p>
            <a:endParaRPr lang="pt-BR" dirty="0"/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endParaRPr lang="pt-BR"/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19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E7CC8639-2080-4145-B6C6-DDA45F6B3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2800" dirty="0"/>
              <a:t>Retorno ao Crescimento Econômico</a:t>
            </a:r>
          </a:p>
        </p:txBody>
      </p:sp>
    </p:spTree>
    <p:extLst>
      <p:ext uri="{BB962C8B-B14F-4D97-AF65-F5344CB8AC3E}">
        <p14:creationId xmlns:p14="http://schemas.microsoft.com/office/powerpoint/2010/main" val="1383663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43360E-0247-9E4B-A314-A9537F8693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Brasil - PIB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00A6FDB1-30FA-B14C-9AAE-11CB02FE2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469746" cy="333415"/>
          </a:xfrm>
        </p:spPr>
        <p:txBody>
          <a:bodyPr/>
          <a:lstStyle/>
          <a:p>
            <a:r>
              <a:rPr lang="pt-BR" dirty="0"/>
              <a:t>Fonte: OCDE e IBGE 	Elaboração: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6524F6F9-B15B-9A4E-BB55-6805C23EE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Var. t/t-1 (com ajuste sazonal) e mediana dos países da OCDE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FB417A22-1435-A34F-8642-5E600B1959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RETORNO AO CRESCIMENTO ECONÔMICO</a:t>
            </a:r>
          </a:p>
        </p:txBody>
      </p:sp>
      <p:pic>
        <p:nvPicPr>
          <p:cNvPr id="7" name="Imagem 6" descr="Uma imagem contendo texto, screenshot, desenho&#10;&#10;Descrição gerada automaticamente">
            <a:extLst>
              <a:ext uri="{FF2B5EF4-FFF2-40B4-BE49-F238E27FC236}">
                <a16:creationId xmlns="" xmlns:a16="http://schemas.microsoft.com/office/drawing/2014/main" id="{F4037B0B-2B66-9D4D-9499-76A020A9E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86" y="1460009"/>
            <a:ext cx="8353051" cy="399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06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43360E-0247-9E4B-A314-A9537F8693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PIB Países Selecionados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00A6FDB1-30FA-B14C-9AAE-11CB02FE2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469746" cy="333415"/>
          </a:xfrm>
        </p:spPr>
        <p:txBody>
          <a:bodyPr/>
          <a:lstStyle/>
          <a:p>
            <a:r>
              <a:rPr lang="pt-BR" dirty="0"/>
              <a:t>Fonte: OCDE e IBGE 	Elaboração: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6524F6F9-B15B-9A4E-BB55-6805C23EE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4º Trimestre de 2018 (Var % </a:t>
            </a:r>
            <a:r>
              <a:rPr lang="pt-BR" dirty="0" err="1"/>
              <a:t>t</a:t>
            </a:r>
            <a:r>
              <a:rPr lang="pt-BR" dirty="0"/>
              <a:t>/t-1)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FB417A22-1435-A34F-8642-5E600B1959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RETORNO AO CRESCIMENTO ECONÔMICO</a:t>
            </a:r>
          </a:p>
        </p:txBody>
      </p:sp>
      <p:pic>
        <p:nvPicPr>
          <p:cNvPr id="7" name="Imagem 6" descr="Uma imagem contendo pente&#10;&#10;Descrição gerada automaticamente">
            <a:extLst>
              <a:ext uri="{FF2B5EF4-FFF2-40B4-BE49-F238E27FC236}">
                <a16:creationId xmlns="" xmlns:a16="http://schemas.microsoft.com/office/drawing/2014/main" id="{68E35F67-1742-EE4A-A598-83C164EDF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83" y="1210827"/>
            <a:ext cx="8324388" cy="435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24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pente&#10;&#10;Descrição gerada automaticamente">
            <a:extLst>
              <a:ext uri="{FF2B5EF4-FFF2-40B4-BE49-F238E27FC236}">
                <a16:creationId xmlns="" xmlns:a16="http://schemas.microsoft.com/office/drawing/2014/main" id="{3DD83DE0-B715-6946-917F-691868868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72" y="804920"/>
            <a:ext cx="7375823" cy="529346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43360E-0247-9E4B-A314-A9537F8693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PIB Países Selecionados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00A6FDB1-30FA-B14C-9AAE-11CB02FE2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469746" cy="333415"/>
          </a:xfrm>
        </p:spPr>
        <p:txBody>
          <a:bodyPr/>
          <a:lstStyle/>
          <a:p>
            <a:r>
              <a:rPr lang="pt-BR" dirty="0"/>
              <a:t>Fonte: OCDE e IBGE 	Elaboração: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6524F6F9-B15B-9A4E-BB55-6805C23EE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1º Trimestre de 2019 (Var % </a:t>
            </a:r>
            <a:r>
              <a:rPr lang="pt-BR" dirty="0" err="1"/>
              <a:t>t</a:t>
            </a:r>
            <a:r>
              <a:rPr lang="pt-BR" dirty="0"/>
              <a:t>/t-1)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FB417A22-1435-A34F-8642-5E600B1959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RETORNO AO CRESCIMENTO ECONÔMICO</a:t>
            </a:r>
          </a:p>
        </p:txBody>
      </p:sp>
    </p:spTree>
    <p:extLst>
      <p:ext uri="{BB962C8B-B14F-4D97-AF65-F5344CB8AC3E}">
        <p14:creationId xmlns:p14="http://schemas.microsoft.com/office/powerpoint/2010/main" val="3868791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43360E-0247-9E4B-A314-A9537F8693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PIB Países Selecionados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00A6FDB1-30FA-B14C-9AAE-11CB02FE2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469746" cy="333415"/>
          </a:xfrm>
        </p:spPr>
        <p:txBody>
          <a:bodyPr/>
          <a:lstStyle/>
          <a:p>
            <a:r>
              <a:rPr lang="pt-BR" dirty="0"/>
              <a:t>Fonte: OCDE e IBGE 	Elaboração: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6524F6F9-B15B-9A4E-BB55-6805C23EE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2º Trimestre de 2019 (Var % </a:t>
            </a:r>
            <a:r>
              <a:rPr lang="pt-BR" dirty="0" err="1"/>
              <a:t>t</a:t>
            </a:r>
            <a:r>
              <a:rPr lang="pt-BR" dirty="0"/>
              <a:t>/t-1)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FB417A22-1435-A34F-8642-5E600B1959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RETORNO AO CRESCIMENTO ECONÔMICO</a:t>
            </a:r>
          </a:p>
        </p:txBody>
      </p:sp>
      <p:pic>
        <p:nvPicPr>
          <p:cNvPr id="7" name="Imagem 6" descr="Tela de celular com texto preto sobre fundo branco&#10;&#10;Descrição gerada automaticamente">
            <a:extLst>
              <a:ext uri="{FF2B5EF4-FFF2-40B4-BE49-F238E27FC236}">
                <a16:creationId xmlns="" xmlns:a16="http://schemas.microsoft.com/office/drawing/2014/main" id="{6C74FD6A-7DC7-7647-A759-5776CFDBA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446990"/>
            <a:ext cx="8395388" cy="363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60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43360E-0247-9E4B-A314-A9537F8693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PIB Países Selecionados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00A6FDB1-30FA-B14C-9AAE-11CB02FE2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469746" cy="333415"/>
          </a:xfrm>
        </p:spPr>
        <p:txBody>
          <a:bodyPr/>
          <a:lstStyle/>
          <a:p>
            <a:r>
              <a:rPr lang="pt-BR" dirty="0"/>
              <a:t>Fonte: OCDE e IBGE 	Elaboração: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6524F6F9-B15B-9A4E-BB55-6805C23EE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3º Trimestre de 2019 (Var % </a:t>
            </a:r>
            <a:r>
              <a:rPr lang="pt-BR" dirty="0" err="1"/>
              <a:t>t</a:t>
            </a:r>
            <a:r>
              <a:rPr lang="pt-BR" dirty="0"/>
              <a:t>/t-1)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FB417A22-1435-A34F-8642-5E600B1959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RETORNO AO CRESCIMENTO ECONÔMICO</a:t>
            </a:r>
          </a:p>
        </p:txBody>
      </p:sp>
      <p:pic>
        <p:nvPicPr>
          <p:cNvPr id="8" name="Imagem 7" descr="Uma imagem contendo pente&#10;&#10;Descrição gerada automaticamente">
            <a:extLst>
              <a:ext uri="{FF2B5EF4-FFF2-40B4-BE49-F238E27FC236}">
                <a16:creationId xmlns="" xmlns:a16="http://schemas.microsoft.com/office/drawing/2014/main" id="{C6FBECD2-8B20-7540-927C-966656A2F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30" y="1576203"/>
            <a:ext cx="8378174" cy="364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08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C43360E-0247-9E4B-A314-A9537F869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754" y="163262"/>
            <a:ext cx="6656663" cy="423610"/>
          </a:xfrm>
        </p:spPr>
        <p:txBody>
          <a:bodyPr/>
          <a:lstStyle/>
          <a:p>
            <a:r>
              <a:rPr lang="pt-BR" dirty="0" smtClean="0"/>
              <a:t>Posição </a:t>
            </a:r>
            <a:r>
              <a:rPr lang="pt-BR" dirty="0"/>
              <a:t>relativa no ranking OCDE de crescimento </a:t>
            </a:r>
            <a:r>
              <a:rPr lang="pt-BR" dirty="0" smtClean="0"/>
              <a:t>trim. </a:t>
            </a:r>
            <a:r>
              <a:rPr lang="pt-BR" dirty="0"/>
              <a:t>do </a:t>
            </a:r>
            <a:r>
              <a:rPr lang="pt-BR" dirty="0" smtClean="0"/>
              <a:t>PIB</a:t>
            </a:r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="" xmlns:a16="http://schemas.microsoft.com/office/drawing/2014/main" id="{00A6FDB1-30FA-B14C-9AAE-11CB02FE2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469746" cy="333415"/>
          </a:xfrm>
        </p:spPr>
        <p:txBody>
          <a:bodyPr/>
          <a:lstStyle/>
          <a:p>
            <a:r>
              <a:rPr lang="pt-BR" dirty="0"/>
              <a:t>Fonte: OCDE e IBGE 	Elaboração: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6524F6F9-B15B-9A4E-BB55-6805C23EE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Considerando 40 países membros e associados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FB417A22-1435-A34F-8642-5E600B1959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RETORNO AO CRESCIMENTO ECONÔMICO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600200"/>
            <a:ext cx="832485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46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B40A4D41-357D-D543-BFE3-DEDCE0C3B1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Panorama</a:t>
            </a:r>
          </a:p>
        </p:txBody>
      </p:sp>
    </p:spTree>
    <p:extLst>
      <p:ext uri="{BB962C8B-B14F-4D97-AF65-F5344CB8AC3E}">
        <p14:creationId xmlns:p14="http://schemas.microsoft.com/office/powerpoint/2010/main" val="216218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9681BDA-2253-5F48-AC42-A2D3839D04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Criação Líquida de Empregos Formais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CFC28E61-E875-C448-946E-F77B333C9A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Subtítulo 1">
            <a:extLst>
              <a:ext uri="{FF2B5EF4-FFF2-40B4-BE49-F238E27FC236}">
                <a16:creationId xmlns="" xmlns:a16="http://schemas.microsoft.com/office/drawing/2014/main" id="{CC39E2E1-058A-BE43-AB65-D9733FE00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(CAGED - Dessazonalizado)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C5AE187F-A1B0-E844-B864-FBCE4A228A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PANORAMA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E15A8C24-E81F-664C-8430-334A6B6FB0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Imagem 10" descr="Uma imagem contendo desenho&#10;&#10;Descrição gerada automaticamente">
            <a:extLst>
              <a:ext uri="{FF2B5EF4-FFF2-40B4-BE49-F238E27FC236}">
                <a16:creationId xmlns="" xmlns:a16="http://schemas.microsoft.com/office/drawing/2014/main" id="{2F16FDAE-CB04-6149-96BC-AC86B3574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439801"/>
            <a:ext cx="8295837" cy="410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88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9681BDA-2253-5F48-AC42-A2D3839D04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Crédito Livre às Empresas e às Famílias 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CFC28E61-E875-C448-946E-F77B333C9A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Fonte: BCB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="" xmlns:a16="http://schemas.microsoft.com/office/drawing/2014/main" id="{CC39E2E1-058A-BE43-AB65-D9733FE00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8305424" cy="282835"/>
          </a:xfrm>
        </p:spPr>
        <p:txBody>
          <a:bodyPr/>
          <a:lstStyle/>
          <a:p>
            <a:r>
              <a:rPr lang="pt-BR" dirty="0"/>
              <a:t>Novas Concessões Reais (IPCA) - Média Móvel Trimestral Com Ajuste Sazonal - </a:t>
            </a:r>
            <a:r>
              <a:rPr lang="pt-BR" dirty="0" err="1"/>
              <a:t>R</a:t>
            </a:r>
            <a:r>
              <a:rPr lang="pt-BR" dirty="0"/>
              <a:t>$ milhões do último mês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C5AE187F-A1B0-E844-B864-FBCE4A228A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PANORAMA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E15A8C24-E81F-664C-8430-334A6B6FB0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*Ajuste sazonal da série: SPE</a:t>
            </a:r>
          </a:p>
        </p:txBody>
      </p:sp>
      <p:pic>
        <p:nvPicPr>
          <p:cNvPr id="8" name="Imagem 7" descr="Mapa com linhas pretas em fundo branco&#10;&#10;Descrição gerada automaticamente">
            <a:extLst>
              <a:ext uri="{FF2B5EF4-FFF2-40B4-BE49-F238E27FC236}">
                <a16:creationId xmlns="" xmlns:a16="http://schemas.microsoft.com/office/drawing/2014/main" id="{C2812136-E735-6C40-A8BC-234FFA808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32" y="1153006"/>
            <a:ext cx="8346473" cy="453041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23D172DC-D775-9149-A107-DDC6DA07E477}"/>
              </a:ext>
            </a:extLst>
          </p:cNvPr>
          <p:cNvSpPr txBox="1"/>
          <p:nvPr/>
        </p:nvSpPr>
        <p:spPr>
          <a:xfrm>
            <a:off x="7689043" y="2915162"/>
            <a:ext cx="121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1F60"/>
                </a:solidFill>
              </a:rPr>
              <a:t>Crédito livre</a:t>
            </a:r>
            <a:br>
              <a:rPr lang="pt-BR" sz="1200" b="1" dirty="0">
                <a:solidFill>
                  <a:srgbClr val="001F60"/>
                </a:solidFill>
              </a:rPr>
            </a:br>
            <a:r>
              <a:rPr lang="pt-BR" sz="1200" b="1" dirty="0">
                <a:solidFill>
                  <a:srgbClr val="001F60"/>
                </a:solidFill>
              </a:rPr>
              <a:t>às empresas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53B330C6-5B8A-5440-A73F-82477B290204}"/>
              </a:ext>
            </a:extLst>
          </p:cNvPr>
          <p:cNvSpPr txBox="1"/>
          <p:nvPr/>
        </p:nvSpPr>
        <p:spPr>
          <a:xfrm>
            <a:off x="7689043" y="1070230"/>
            <a:ext cx="121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BB050"/>
                </a:solidFill>
              </a:rPr>
              <a:t>Crédito livre</a:t>
            </a:r>
            <a:br>
              <a:rPr lang="pt-BR" sz="1200" b="1" dirty="0">
                <a:solidFill>
                  <a:srgbClr val="0BB050"/>
                </a:solidFill>
              </a:rPr>
            </a:br>
            <a:r>
              <a:rPr lang="pt-BR" sz="1200" b="1" dirty="0">
                <a:solidFill>
                  <a:srgbClr val="0BB050"/>
                </a:solidFill>
              </a:rPr>
              <a:t>às famílias</a:t>
            </a:r>
          </a:p>
        </p:txBody>
      </p:sp>
    </p:spTree>
    <p:extLst>
      <p:ext uri="{BB962C8B-B14F-4D97-AF65-F5344CB8AC3E}">
        <p14:creationId xmlns:p14="http://schemas.microsoft.com/office/powerpoint/2010/main" val="6874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E7CC8639-2080-4145-B6C6-DDA45F6B3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2800" dirty="0"/>
              <a:t>Conjuntura</a:t>
            </a:r>
          </a:p>
        </p:txBody>
      </p:sp>
    </p:spTree>
    <p:extLst>
      <p:ext uri="{BB962C8B-B14F-4D97-AF65-F5344CB8AC3E}">
        <p14:creationId xmlns:p14="http://schemas.microsoft.com/office/powerpoint/2010/main" val="3720366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ED86DA8F-3993-7F43-A6CE-630BF08E85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Indicadores de Atividade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0336FD80-5D09-9F44-B7B2-B70A3AD95A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4839102" cy="333415"/>
          </a:xfrm>
        </p:spPr>
        <p:txBody>
          <a:bodyPr/>
          <a:lstStyle/>
          <a:p>
            <a:r>
              <a:rPr lang="pt-BR" sz="900" dirty="0"/>
              <a:t>Fonte: BCB: Índice de Atividade Econômica do Banco Central - Brasil. IBGE: Pesquisa Industrial Mensal (PIM), Pesquisa Mensal do Comércio (PMC), Pesquisa Mensal de Serviços (PMS) e Levantamento Sistemático da Produção Agrícola (LSPA)</a:t>
            </a:r>
          </a:p>
          <a:p>
            <a:endParaRPr lang="pt-BR" sz="900" dirty="0"/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A483F2DC-3877-B141-AD38-14EFAB59E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IBC-</a:t>
            </a:r>
            <a:r>
              <a:rPr lang="pt-BR" dirty="0" err="1"/>
              <a:t>Br</a:t>
            </a:r>
            <a:r>
              <a:rPr lang="pt-BR" dirty="0"/>
              <a:t>, Produção Industrial, Safra Agrícola, Venda no Comércio e Volume de Serviços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3FFFEA7A-C89E-5945-9589-1E95EB97B5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CONJUNTURA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="" xmlns:a16="http://schemas.microsoft.com/office/drawing/2014/main" id="{00000000-0008-0000-0000-000007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816367"/>
              </p:ext>
            </p:extLst>
          </p:nvPr>
        </p:nvGraphicFramePr>
        <p:xfrm>
          <a:off x="457201" y="1697136"/>
          <a:ext cx="8395387" cy="4450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Imagem 10" descr="Tela de celular com texto preto sobre fundo branco&#10;&#10;Descrição gerada automaticamente">
            <a:extLst>
              <a:ext uri="{FF2B5EF4-FFF2-40B4-BE49-F238E27FC236}">
                <a16:creationId xmlns="" xmlns:a16="http://schemas.microsoft.com/office/drawing/2014/main" id="{4127A6E2-DE5F-7447-B69F-D986A2775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90" y="1116666"/>
            <a:ext cx="4007022" cy="54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48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E7CC8639-2080-4145-B6C6-DDA45F6B3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2800" dirty="0"/>
              <a:t>Projeção de Curto Prazo</a:t>
            </a:r>
          </a:p>
        </p:txBody>
      </p:sp>
    </p:spTree>
    <p:extLst>
      <p:ext uri="{BB962C8B-B14F-4D97-AF65-F5344CB8AC3E}">
        <p14:creationId xmlns:p14="http://schemas.microsoft.com/office/powerpoint/2010/main" val="2193286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5364985B-C714-1F4A-B344-A5DD9C8A87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PIB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B180EBFA-C245-764E-9AC2-67AC9D05B7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i="1" dirty="0"/>
              <a:t>Fonte: IBGE e SPE</a:t>
            </a:r>
            <a:endParaRPr lang="pt-BR" dirty="0"/>
          </a:p>
          <a:p>
            <a:endParaRPr lang="pt-BR" dirty="0"/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D52C98BD-0DE4-C842-B604-1B30FBCA22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Oferta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EDEF4D10-4A48-CA4D-8E27-D86FEF8B31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PROJEÇÃO DE CURTO PRAZO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AACF66EF-7957-844A-9F44-95669552D9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*Com ajuste de sazonalidade</a:t>
            </a:r>
          </a:p>
        </p:txBody>
      </p:sp>
      <p:pic>
        <p:nvPicPr>
          <p:cNvPr id="10" name="Imagem 9" descr="Uma imagem contendo ao ar livre, água, lado, branco&#10;&#10;Descrição gerada automaticamente">
            <a:extLst>
              <a:ext uri="{FF2B5EF4-FFF2-40B4-BE49-F238E27FC236}">
                <a16:creationId xmlns="" xmlns:a16="http://schemas.microsoft.com/office/drawing/2014/main" id="{0042116B-F303-924C-B8D2-12F2D56F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07" y="1859112"/>
            <a:ext cx="5795985" cy="28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12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5364985B-C714-1F4A-B344-A5DD9C8A87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Evolução das Projeções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D52C98BD-0DE4-C842-B604-1B30FBCA22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4T19 (semanas)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EDEF4D10-4A48-CA4D-8E27-D86FEF8B31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PROJEÇÃO DE CURTO PRAZO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EFB27A19-489A-EB46-B746-1515A408844F}"/>
              </a:ext>
            </a:extLst>
          </p:cNvPr>
          <p:cNvGrpSpPr/>
          <p:nvPr/>
        </p:nvGrpSpPr>
        <p:grpSpPr>
          <a:xfrm>
            <a:off x="1186394" y="1478884"/>
            <a:ext cx="6560636" cy="4421527"/>
            <a:chOff x="1303400" y="1732813"/>
            <a:chExt cx="5930970" cy="3997165"/>
          </a:xfrm>
        </p:grpSpPr>
        <p:graphicFrame>
          <p:nvGraphicFramePr>
            <p:cNvPr id="13" name="Gráfico 12">
              <a:extLst>
                <a:ext uri="{FF2B5EF4-FFF2-40B4-BE49-F238E27FC236}">
                  <a16:creationId xmlns="" xmlns:a16="http://schemas.microsoft.com/office/drawing/2014/main" id="{00000000-0008-0000-0200-000002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61866105"/>
                </p:ext>
              </p:extLst>
            </p:nvPr>
          </p:nvGraphicFramePr>
          <p:xfrm>
            <a:off x="1303400" y="1732813"/>
            <a:ext cx="5930970" cy="38243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4" name="CaixaDeTexto 13">
              <a:extLst>
                <a:ext uri="{FF2B5EF4-FFF2-40B4-BE49-F238E27FC236}">
                  <a16:creationId xmlns="" xmlns:a16="http://schemas.microsoft.com/office/drawing/2014/main" id="{4446B13C-9FB2-954C-B6CE-177E1F57CE21}"/>
                </a:ext>
              </a:extLst>
            </p:cNvPr>
            <p:cNvSpPr txBox="1"/>
            <p:nvPr/>
          </p:nvSpPr>
          <p:spPr>
            <a:xfrm>
              <a:off x="4647779" y="2217019"/>
              <a:ext cx="12124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1" dirty="0">
                  <a:solidFill>
                    <a:srgbClr val="0B6EC1"/>
                  </a:solidFill>
                </a:rPr>
                <a:t>Projeção Focus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="" xmlns:a16="http://schemas.microsoft.com/office/drawing/2014/main" id="{7C61FED1-9C53-CC47-A1AC-5EF003B01E74}"/>
                </a:ext>
              </a:extLst>
            </p:cNvPr>
            <p:cNvSpPr txBox="1"/>
            <p:nvPr/>
          </p:nvSpPr>
          <p:spPr>
            <a:xfrm>
              <a:off x="5719631" y="2839724"/>
              <a:ext cx="12124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1" dirty="0">
                  <a:solidFill>
                    <a:srgbClr val="0BB050"/>
                  </a:solidFill>
                </a:rPr>
                <a:t>Projeção SPE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="" xmlns:a16="http://schemas.microsoft.com/office/drawing/2014/main" id="{BF5F0BFC-B8A4-E54D-87F2-C4F2E3BACC49}"/>
                </a:ext>
              </a:extLst>
            </p:cNvPr>
            <p:cNvSpPr txBox="1"/>
            <p:nvPr/>
          </p:nvSpPr>
          <p:spPr>
            <a:xfrm>
              <a:off x="4119745" y="5422201"/>
              <a:ext cx="12124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bg2">
                      <a:lumMod val="10000"/>
                    </a:schemeClr>
                  </a:solidFill>
                </a:rPr>
                <a:t>Semanas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0670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E7CC8639-2080-4145-B6C6-DDA45F6B3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2800" dirty="0"/>
              <a:t>Projeção de Médio Prazo</a:t>
            </a:r>
          </a:p>
        </p:txBody>
      </p:sp>
    </p:spTree>
    <p:extLst>
      <p:ext uri="{BB962C8B-B14F-4D97-AF65-F5344CB8AC3E}">
        <p14:creationId xmlns:p14="http://schemas.microsoft.com/office/powerpoint/2010/main" val="1015844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01296D1-B091-5A42-8072-76B708BF6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PIB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D3984F67-7AF7-0F4B-9C58-C4655A10B4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Fonte: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E1BBC38B-17C9-8440-8FD1-5420E50A5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Projeção (Grade)*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179729A0-5E11-B947-BB1B-FE23F010C4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PROJEÇÃO DE MÉDIO PRAZO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307CD3A9-4CE5-E04E-A86C-EF5794C484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*(%) Percentual</a:t>
            </a:r>
          </a:p>
        </p:txBody>
      </p:sp>
      <p:pic>
        <p:nvPicPr>
          <p:cNvPr id="10" name="Imagem 9" descr="Uma imagem contendo texto, screenshot, pronto, branco&#10;&#10;Descrição gerada automaticamente">
            <a:extLst>
              <a:ext uri="{FF2B5EF4-FFF2-40B4-BE49-F238E27FC236}">
                <a16:creationId xmlns="" xmlns:a16="http://schemas.microsoft.com/office/drawing/2014/main" id="{8F2BC775-C2DB-454E-A3DC-F1DEEA38C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424" y="1930837"/>
            <a:ext cx="5476296" cy="271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74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E7CC8639-2080-4145-B6C6-DDA45F6B3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2800" dirty="0"/>
              <a:t>Projeção de Inflação</a:t>
            </a:r>
          </a:p>
        </p:txBody>
      </p:sp>
    </p:spTree>
    <p:extLst>
      <p:ext uri="{BB962C8B-B14F-4D97-AF65-F5344CB8AC3E}">
        <p14:creationId xmlns:p14="http://schemas.microsoft.com/office/powerpoint/2010/main" val="2045314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01296D1-B091-5A42-8072-76B708BF6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Inflação 2020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D3984F67-7AF7-0F4B-9C58-C4655A10B4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Fonte: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E1BBC38B-17C9-8440-8FD1-5420E50A5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Projeção (Grade)*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179729A0-5E11-B947-BB1B-FE23F010C4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PROJEÇÃO DE INFLAÇÃO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307CD3A9-4CE5-E04E-A86C-EF5794C484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*(%) Percentual</a:t>
            </a:r>
          </a:p>
        </p:txBody>
      </p:sp>
      <p:pic>
        <p:nvPicPr>
          <p:cNvPr id="13" name="Imagem 12" descr="Uma imagem contendo vermelho, branco&#10;&#10;Descrição gerada automaticamente">
            <a:extLst>
              <a:ext uri="{FF2B5EF4-FFF2-40B4-BE49-F238E27FC236}">
                <a16:creationId xmlns="" xmlns:a16="http://schemas.microsoft.com/office/drawing/2014/main" id="{6C988FB5-163D-4C49-A173-B39202E8F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241" y="1783332"/>
            <a:ext cx="4995518" cy="314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47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801296D1-B091-5A42-8072-76B708BF63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Inflação IPCA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D3984F67-7AF7-0F4B-9C58-C4655A10B4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Fonte: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E1BBC38B-17C9-8440-8FD1-5420E50A5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(ac. 12 meses)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179729A0-5E11-B947-BB1B-FE23F010C4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PROJEÇÃO DE INFLAÇÃO</a:t>
            </a:r>
          </a:p>
        </p:txBody>
      </p:sp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307CD3A9-4CE5-E04E-A86C-EF5794C484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*(%) Percentual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=""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643252"/>
              </p:ext>
            </p:extLst>
          </p:nvPr>
        </p:nvGraphicFramePr>
        <p:xfrm>
          <a:off x="457201" y="1288244"/>
          <a:ext cx="8395387" cy="4579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9386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E7CC8639-2080-4145-B6C6-DDA45F6B3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sz="2800" dirty="0"/>
              <a:t>Decomposição da</a:t>
            </a:r>
          </a:p>
          <a:p>
            <a:r>
              <a:rPr lang="pt-BR" sz="2800" dirty="0"/>
              <a:t>Produtividade do Trabalho</a:t>
            </a:r>
          </a:p>
        </p:txBody>
      </p:sp>
    </p:spTree>
    <p:extLst>
      <p:ext uri="{BB962C8B-B14F-4D97-AF65-F5344CB8AC3E}">
        <p14:creationId xmlns:p14="http://schemas.microsoft.com/office/powerpoint/2010/main" val="2892101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D5C75099-B43D-D943-86B6-02314DB29B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Produtividade do Trabalhador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D2AD15DA-495D-B14B-AA58-AEBFAC94AE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763041" cy="333415"/>
          </a:xfrm>
        </p:spPr>
        <p:txBody>
          <a:bodyPr/>
          <a:lstStyle/>
          <a:p>
            <a:r>
              <a:rPr lang="pt-BR" dirty="0"/>
              <a:t>Fonte: Cálculos da SPE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DA4E3EF3-6EEF-2646-8D23-9F654F7760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MM4T, Set/13 = 1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1C28E6AD-2D26-EE47-BD65-A5C27202A2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DECOMPOSIÇÃO DA PRODUTIVIDADE DO TRABALHO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=""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256404"/>
              </p:ext>
            </p:extLst>
          </p:nvPr>
        </p:nvGraphicFramePr>
        <p:xfrm>
          <a:off x="457201" y="1490320"/>
          <a:ext cx="8318007" cy="4208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28128BD9-C329-1448-9DB1-882EE25699D6}"/>
              </a:ext>
            </a:extLst>
          </p:cNvPr>
          <p:cNvSpPr txBox="1"/>
          <p:nvPr/>
        </p:nvSpPr>
        <p:spPr>
          <a:xfrm>
            <a:off x="7846265" y="2458530"/>
            <a:ext cx="509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2060"/>
                </a:solidFill>
              </a:rPr>
              <a:t>Total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009A8326-B8AD-A448-B95D-9CE8200F8103}"/>
              </a:ext>
            </a:extLst>
          </p:cNvPr>
          <p:cNvSpPr txBox="1"/>
          <p:nvPr/>
        </p:nvSpPr>
        <p:spPr>
          <a:xfrm>
            <a:off x="6911657" y="3879700"/>
            <a:ext cx="1567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BB050"/>
                </a:solidFill>
              </a:rPr>
              <a:t>Setores Selecionados</a:t>
            </a:r>
          </a:p>
        </p:txBody>
      </p:sp>
    </p:spTree>
    <p:extLst>
      <p:ext uri="{BB962C8B-B14F-4D97-AF65-F5344CB8AC3E}">
        <p14:creationId xmlns:p14="http://schemas.microsoft.com/office/powerpoint/2010/main" val="3649108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D5C75099-B43D-D943-86B6-02314DB29B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Decomposição da produtividade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DA4E3EF3-6EEF-2646-8D23-9F654F7760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(set/13 = 1)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1C28E6AD-2D26-EE47-BD65-A5C27202A2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DECOMPOSIÇÃO DA PRODUTIVIDADE DO TRABALHO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="" xmlns:a16="http://schemas.microsoft.com/office/drawing/2014/main" id="{00000000-0008-0000-06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453795"/>
              </p:ext>
            </p:extLst>
          </p:nvPr>
        </p:nvGraphicFramePr>
        <p:xfrm>
          <a:off x="626441" y="1394334"/>
          <a:ext cx="7951742" cy="4521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3238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D5C75099-B43D-D943-86B6-02314DB29B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Informalidade </a:t>
            </a:r>
            <a:r>
              <a:rPr lang="pt-BR" dirty="0" err="1"/>
              <a:t>x</a:t>
            </a:r>
            <a:r>
              <a:rPr lang="pt-BR" dirty="0"/>
              <a:t> Custo Unitário do Trabalho Formal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="" xmlns:a16="http://schemas.microsoft.com/office/drawing/2014/main" id="{DA4E3EF3-6EEF-2646-8D23-9F654F7760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(var. em p.p. entre 2012 e 2017)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="" xmlns:a16="http://schemas.microsoft.com/office/drawing/2014/main" id="{1C28E6AD-2D26-EE47-BD65-A5C27202A2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DECOMPOSIÇÃO DA PRODUTIVIDADE DO TRABALHO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="" xmlns:a16="http://schemas.microsoft.com/office/drawing/2014/main" id="{00000000-0008-0000-06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0860"/>
              </p:ext>
            </p:extLst>
          </p:nvPr>
        </p:nvGraphicFramePr>
        <p:xfrm>
          <a:off x="1626724" y="1053006"/>
          <a:ext cx="5865294" cy="4751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48CD69C-C9CC-EF47-BFC5-B6C1CAA1B3F2}"/>
              </a:ext>
            </a:extLst>
          </p:cNvPr>
          <p:cNvSpPr txBox="1"/>
          <p:nvPr/>
        </p:nvSpPr>
        <p:spPr>
          <a:xfrm rot="16200000">
            <a:off x="1270774" y="3008408"/>
            <a:ext cx="1222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1E629E"/>
                </a:solidFill>
              </a:rPr>
              <a:t>Informalidade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AF1A1D47-4DD3-5A40-BFD7-A6C8D15CE9FC}"/>
              </a:ext>
            </a:extLst>
          </p:cNvPr>
          <p:cNvSpPr txBox="1"/>
          <p:nvPr/>
        </p:nvSpPr>
        <p:spPr>
          <a:xfrm>
            <a:off x="3455087" y="5804994"/>
            <a:ext cx="302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Custo Unitário do trabalho formal</a:t>
            </a:r>
          </a:p>
        </p:txBody>
      </p:sp>
    </p:spTree>
    <p:extLst>
      <p:ext uri="{BB962C8B-B14F-4D97-AF65-F5344CB8AC3E}">
        <p14:creationId xmlns:p14="http://schemas.microsoft.com/office/powerpoint/2010/main" val="1420993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F1FEF7E5-CCF0-7E44-8E42-4EE0AB57B7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Ajuste </a:t>
            </a:r>
            <a:r>
              <a:rPr lang="pt-BR" dirty="0" smtClean="0"/>
              <a:t>fiscal, taxas </a:t>
            </a:r>
            <a:r>
              <a:rPr lang="pt-BR" dirty="0"/>
              <a:t>de </a:t>
            </a:r>
            <a:r>
              <a:rPr lang="pt-BR" dirty="0" smtClean="0"/>
              <a:t>juros e dívida pública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7864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BA9BAF-A349-D54D-9D83-35091B919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265592"/>
            <a:ext cx="5995772" cy="423610"/>
          </a:xfrm>
        </p:spPr>
        <p:txBody>
          <a:bodyPr/>
          <a:lstStyle/>
          <a:p>
            <a:r>
              <a:rPr lang="pt-BR" dirty="0"/>
              <a:t>Taxas de </a:t>
            </a:r>
            <a:r>
              <a:rPr lang="pt-BR" dirty="0" smtClean="0"/>
              <a:t>juros da NTN-B com vencimento em 2035 </a:t>
            </a:r>
            <a:r>
              <a:rPr lang="pt-BR" dirty="0"/>
              <a:t>(%) – </a:t>
            </a:r>
            <a:r>
              <a:rPr lang="pt-BR" dirty="0" err="1"/>
              <a:t>jan</a:t>
            </a:r>
            <a:r>
              <a:rPr lang="pt-BR" dirty="0"/>
              <a:t>/2015 a </a:t>
            </a:r>
            <a:r>
              <a:rPr lang="pt-BR" dirty="0" smtClean="0"/>
              <a:t>dez/2019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="" xmlns:a16="http://schemas.microsoft.com/office/drawing/2014/main" id="{BF7B41A1-43DC-4F48-AC86-B9EB64DA6E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Fonte: STN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B013F4B8-730A-444D-B900-AC64885348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AJUSTE FISCAL E TAXAS DE JUROS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98" y="933450"/>
            <a:ext cx="8069377" cy="503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77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BA9BAF-A349-D54D-9D83-35091B9197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Projeções da Dívida bruta do governo geral (DBGG)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AD131D99-F1C0-5249-9030-C3BD926996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em % do PIB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B013F4B8-730A-444D-B900-AC64885348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AJUSTE FISCAL E TAXAS DE JUROS</a:t>
            </a:r>
          </a:p>
          <a:p>
            <a:endParaRPr lang="pt-BR" dirty="0"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=""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7867472"/>
              </p:ext>
            </p:extLst>
          </p:nvPr>
        </p:nvGraphicFramePr>
        <p:xfrm>
          <a:off x="587180" y="1328657"/>
          <a:ext cx="8127406" cy="4410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44952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0BA9BAF-A349-D54D-9D83-35091B9197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63262"/>
            <a:ext cx="6741805" cy="423610"/>
          </a:xfrm>
        </p:spPr>
        <p:txBody>
          <a:bodyPr/>
          <a:lstStyle/>
          <a:p>
            <a:r>
              <a:rPr lang="pt-BR" dirty="0"/>
              <a:t>Projeções de mercado(*) para a Dívida bruta do governo geral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="" xmlns:a16="http://schemas.microsoft.com/office/drawing/2014/main" id="{E13A0225-B4ED-054A-9903-DED9B3141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Fonte: Prisma Fiscal/SPE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AD131D99-F1C0-5249-9030-C3BD926996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(em % do PIB) no período 2020-2023 – Projeções realizadas entre </a:t>
            </a:r>
            <a:r>
              <a:rPr lang="pt-BR" dirty="0" err="1"/>
              <a:t>jan</a:t>
            </a:r>
            <a:r>
              <a:rPr lang="pt-BR" dirty="0"/>
              <a:t>/2018 e </a:t>
            </a:r>
            <a:r>
              <a:rPr lang="pt-BR" dirty="0" err="1"/>
              <a:t>jan</a:t>
            </a:r>
            <a:r>
              <a:rPr lang="pt-BR" dirty="0"/>
              <a:t>/2020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="" xmlns:a16="http://schemas.microsoft.com/office/drawing/2014/main" id="{B013F4B8-730A-444D-B900-AC64885348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AJUSTE FISCAL E TAXAS DE JUROS</a:t>
            </a:r>
          </a:p>
          <a:p>
            <a:endParaRPr lang="pt-BR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90834A91-903E-3147-BE22-28E714AA55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t-BR" dirty="0"/>
              <a:t>(*) Mediana das projeções.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=""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836054"/>
              </p:ext>
            </p:extLst>
          </p:nvPr>
        </p:nvGraphicFramePr>
        <p:xfrm>
          <a:off x="457201" y="1369074"/>
          <a:ext cx="8302852" cy="4087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9972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7">
            <a:extLst>
              <a:ext uri="{FF2B5EF4-FFF2-40B4-BE49-F238E27FC236}">
                <a16:creationId xmlns="" xmlns:a16="http://schemas.microsoft.com/office/drawing/2014/main" id="{F1FEF7E5-CCF0-7E44-8E42-4EE0AB57B7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Informativo de Crédito</a:t>
            </a:r>
          </a:p>
        </p:txBody>
      </p:sp>
    </p:spTree>
    <p:extLst>
      <p:ext uri="{BB962C8B-B14F-4D97-AF65-F5344CB8AC3E}">
        <p14:creationId xmlns:p14="http://schemas.microsoft.com/office/powerpoint/2010/main" val="28760925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B02B370-A2DE-B947-B69E-9C23052C6D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Crédito livre continua puxando crescimento do crédito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16FC975-CAF3-0C42-9F2C-31F0311B46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555628" cy="333415"/>
          </a:xfrm>
        </p:spPr>
        <p:txBody>
          <a:bodyPr/>
          <a:lstStyle/>
          <a:p>
            <a:r>
              <a:rPr lang="pt-BR" dirty="0"/>
              <a:t>Fonte: BCB. 	Elaboração: SPE 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xmlns="" id="{1FDCC04A-87B0-3A4A-87E7-8E38D884E6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Saldo de Crédito (%PIB)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1C1449A7-EC84-5743-9760-5638ADC3A68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INFORMATIVO DE CRÉDITO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65CD78F6-D307-F445-9ADC-A613072FFEB1}"/>
              </a:ext>
            </a:extLst>
          </p:cNvPr>
          <p:cNvGraphicFramePr/>
          <p:nvPr/>
        </p:nvGraphicFramePr>
        <p:xfrm>
          <a:off x="457201" y="1283191"/>
          <a:ext cx="8307904" cy="4470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2196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278B1C5-6EEC-EB48-BFDC-F5E53142B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63262"/>
            <a:ext cx="6725919" cy="423610"/>
          </a:xfrm>
        </p:spPr>
        <p:txBody>
          <a:bodyPr/>
          <a:lstStyle/>
          <a:p>
            <a:r>
              <a:rPr lang="pt-BR" dirty="0"/>
              <a:t>Cresce relevância do mercado de capitais no financiamento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xmlns="" id="{58C8E3E0-37BC-EA47-AF11-B9414801B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Crédito Ampliado a Empresas e Famílias (% PIB)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150FD766-80F0-0541-A6D6-0C7AFF2FCB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 dirty="0"/>
              <a:t>INFORMATIVO DE CRÉDITO</a:t>
            </a:r>
          </a:p>
          <a:p>
            <a:endParaRPr lang="pt-BR" dirty="0"/>
          </a:p>
        </p:txBody>
      </p:sp>
      <p:sp>
        <p:nvSpPr>
          <p:cNvPr id="9" name="Espaço Reservado para Texto 2">
            <a:extLst>
              <a:ext uri="{FF2B5EF4-FFF2-40B4-BE49-F238E27FC236}">
                <a16:creationId xmlns:a16="http://schemas.microsoft.com/office/drawing/2014/main" xmlns="" id="{D16FC975-CAF3-0C42-9F2C-31F0311B46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555628" cy="333415"/>
          </a:xfrm>
        </p:spPr>
        <p:txBody>
          <a:bodyPr/>
          <a:lstStyle/>
          <a:p>
            <a:r>
              <a:rPr lang="pt-BR" dirty="0"/>
              <a:t>Fonte: BCB. 	Elaboração: SPE </a:t>
            </a: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/>
          </p:nvPr>
        </p:nvGraphicFramePr>
        <p:xfrm>
          <a:off x="457200" y="1020995"/>
          <a:ext cx="8395388" cy="5087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97105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26297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0">
      <a:dk1>
        <a:srgbClr val="27384B"/>
      </a:dk1>
      <a:lt1>
        <a:srgbClr val="FFFFFF"/>
      </a:lt1>
      <a:dk2>
        <a:srgbClr val="7DA419"/>
      </a:dk2>
      <a:lt2>
        <a:srgbClr val="DDDEDD"/>
      </a:lt2>
      <a:accent1>
        <a:srgbClr val="D1502A"/>
      </a:accent1>
      <a:accent2>
        <a:srgbClr val="F1A608"/>
      </a:accent2>
      <a:accent3>
        <a:srgbClr val="2A84D3"/>
      </a:accent3>
      <a:accent4>
        <a:srgbClr val="1FB18A"/>
      </a:accent4>
      <a:accent5>
        <a:srgbClr val="27384B"/>
      </a:accent5>
      <a:accent6>
        <a:srgbClr val="274E32"/>
      </a:accent6>
      <a:hlink>
        <a:srgbClr val="27384B"/>
      </a:hlink>
      <a:folHlink>
        <a:srgbClr val="27384B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5068</TotalTime>
  <Words>914</Words>
  <Application>Microsoft Office PowerPoint</Application>
  <PresentationFormat>Apresentação na tela (4:3)</PresentationFormat>
  <Paragraphs>168</Paragraphs>
  <Slides>40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6" baseType="lpstr">
      <vt:lpstr>MS PGothic</vt:lpstr>
      <vt:lpstr>MS PGothic</vt:lpstr>
      <vt:lpstr>Arial</vt:lpstr>
      <vt:lpstr>Calibri</vt:lpstr>
      <vt:lpstr>Times</vt:lpstr>
      <vt:lpstr>Default Theme</vt:lpstr>
      <vt:lpstr>Apresentação do PowerPoint</vt:lpstr>
      <vt:lpstr>Apresentação do PowerPoint</vt:lpstr>
      <vt:lpstr>Boletim MacroFiscal</vt:lpstr>
      <vt:lpstr>Boletim MacroFiscal</vt:lpstr>
      <vt:lpstr>Apresentação do PowerPoint</vt:lpstr>
      <vt:lpstr>Retrospecto de 2019</vt:lpstr>
      <vt:lpstr>Perspectivas para 2020</vt:lpstr>
      <vt:lpstr>Perspectivas para 2020</vt:lpstr>
      <vt:lpstr>Apresentação do PowerPoint</vt:lpstr>
      <vt:lpstr>Brasil - PIB </vt:lpstr>
      <vt:lpstr>PIB Países Selecionados</vt:lpstr>
      <vt:lpstr>PIB Países Selecionados</vt:lpstr>
      <vt:lpstr>PIB Países Selecionados</vt:lpstr>
      <vt:lpstr>PIB Países Selecionados</vt:lpstr>
      <vt:lpstr>Posição relativa no ranking OCDE de crescimento trim. do PIB</vt:lpstr>
      <vt:lpstr>Apresentação do PowerPoint</vt:lpstr>
      <vt:lpstr>Criação Líquida de Empregos Formais</vt:lpstr>
      <vt:lpstr>Crédito Livre às Empresas e às Famílias </vt:lpstr>
      <vt:lpstr>Apresentação do PowerPoint</vt:lpstr>
      <vt:lpstr>Indicadores de Atividade</vt:lpstr>
      <vt:lpstr>Apresentação do PowerPoint</vt:lpstr>
      <vt:lpstr>PIB</vt:lpstr>
      <vt:lpstr>Evolução das Projeções</vt:lpstr>
      <vt:lpstr>Apresentação do PowerPoint</vt:lpstr>
      <vt:lpstr>PIB</vt:lpstr>
      <vt:lpstr>Apresentação do PowerPoint</vt:lpstr>
      <vt:lpstr>Inflação 2020</vt:lpstr>
      <vt:lpstr>Inflação IPCA</vt:lpstr>
      <vt:lpstr>Apresentação do PowerPoint</vt:lpstr>
      <vt:lpstr>Produtividade do Trabalhador</vt:lpstr>
      <vt:lpstr>Decomposição da produtividade</vt:lpstr>
      <vt:lpstr>Informalidade x Custo Unitário do Trabalho Formal</vt:lpstr>
      <vt:lpstr>Apresentação do PowerPoint</vt:lpstr>
      <vt:lpstr>Taxas de juros da NTN-B com vencimento em 2035 (%) – jan/2015 a dez/2019</vt:lpstr>
      <vt:lpstr>Projeções da Dívida bruta do governo geral (DBGG)</vt:lpstr>
      <vt:lpstr>Projeções de mercado(*) para a Dívida bruta do governo geral</vt:lpstr>
      <vt:lpstr>Apresentação do PowerPoint</vt:lpstr>
      <vt:lpstr>Crédito livre continua puxando crescimento do crédito</vt:lpstr>
      <vt:lpstr>Cresce relevância do mercado de capitais no financiamento</vt:lpstr>
      <vt:lpstr>Apresentação do PowerPoint</vt:lpstr>
    </vt:vector>
  </TitlesOfParts>
  <Company>Sem Empresa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Oliveira Nobrega</dc:creator>
  <cp:lastModifiedBy>PCM</cp:lastModifiedBy>
  <cp:revision>267</cp:revision>
  <cp:lastPrinted>2019-05-07T11:25:52Z</cp:lastPrinted>
  <dcterms:created xsi:type="dcterms:W3CDTF">2018-03-09T20:31:31Z</dcterms:created>
  <dcterms:modified xsi:type="dcterms:W3CDTF">2020-01-14T15:17:28Z</dcterms:modified>
</cp:coreProperties>
</file>