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59" r:id="rId6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690B8"/>
    <a:srgbClr val="8EB4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90" d="100"/>
          <a:sy n="90" d="100"/>
        </p:scale>
        <p:origin x="-1320" y="60"/>
      </p:cViewPr>
      <p:guideLst>
        <p:guide orient="horz" pos="1952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Levantamento%20de%20Safras%20-%20Conab\2019\Levantamento%20de%20Safras_Conab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Levantamento%20de%20Safras%20-%20Conab\2019\Levantamento%20de%20Safras_Cona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Levantamento%20de%20Safras%20-%20Conab\2019\Levantamento%20de%20Safras_Cona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areaChart>
        <c:grouping val="standard"/>
        <c:ser>
          <c:idx val="1"/>
          <c:order val="1"/>
          <c:tx>
            <c:strRef>
              <c:f>Gráfico!$A$5</c:f>
              <c:strCache>
                <c:ptCount val="1"/>
                <c:pt idx="0">
                  <c:v>Produção</c:v>
                </c:pt>
              </c:strCache>
            </c:strRef>
          </c:tx>
          <c:spPr>
            <a:solidFill>
              <a:srgbClr val="77933C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6.2318840579710162E-2"/>
                  <c:y val="-1.7182130584192441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234,1</a:t>
                    </a:r>
                  </a:p>
                </c:rich>
              </c:tx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Gráfico!$C$2:$Z$2</c:f>
              <c:strCache>
                <c:ptCount val="24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 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  <c:pt idx="22">
                  <c:v>2017/18</c:v>
                </c:pt>
                <c:pt idx="23">
                  <c:v>2018/19*</c:v>
                </c:pt>
              </c:strCache>
            </c:strRef>
          </c:cat>
          <c:val>
            <c:numRef>
              <c:f>Gráfico!$C$5:$Z$5</c:f>
              <c:numCache>
                <c:formatCode>0.0</c:formatCode>
                <c:ptCount val="24"/>
                <c:pt idx="0">
                  <c:v>73.564700000000002</c:v>
                </c:pt>
                <c:pt idx="1">
                  <c:v>78.426699999999997</c:v>
                </c:pt>
                <c:pt idx="2">
                  <c:v>76.558703999999977</c:v>
                </c:pt>
                <c:pt idx="3">
                  <c:v>82.437887500000016</c:v>
                </c:pt>
                <c:pt idx="4">
                  <c:v>83.029930999999991</c:v>
                </c:pt>
                <c:pt idx="5">
                  <c:v>100.26687700000001</c:v>
                </c:pt>
                <c:pt idx="6">
                  <c:v>96.799000000000007</c:v>
                </c:pt>
                <c:pt idx="7">
                  <c:v>123.16800000000001</c:v>
                </c:pt>
                <c:pt idx="8">
                  <c:v>119.1142</c:v>
                </c:pt>
                <c:pt idx="9">
                  <c:v>114.69499999999999</c:v>
                </c:pt>
                <c:pt idx="10">
                  <c:v>122.53078278100001</c:v>
                </c:pt>
                <c:pt idx="11">
                  <c:v>131.75060000000002</c:v>
                </c:pt>
                <c:pt idx="12">
                  <c:v>144.13729999999998</c:v>
                </c:pt>
                <c:pt idx="13">
                  <c:v>135.1345</c:v>
                </c:pt>
                <c:pt idx="14">
                  <c:v>149.25489999999999</c:v>
                </c:pt>
                <c:pt idx="15">
                  <c:v>162.803</c:v>
                </c:pt>
                <c:pt idx="16">
                  <c:v>166.1721</c:v>
                </c:pt>
                <c:pt idx="17">
                  <c:v>188.65814660000004</c:v>
                </c:pt>
                <c:pt idx="18">
                  <c:v>193.62201000000002</c:v>
                </c:pt>
                <c:pt idx="19">
                  <c:v>207.66651160000009</c:v>
                </c:pt>
                <c:pt idx="20">
                  <c:v>186.61040320000001</c:v>
                </c:pt>
                <c:pt idx="21">
                  <c:v>237.67140000000001</c:v>
                </c:pt>
                <c:pt idx="22">
                  <c:v>227.81582299999997</c:v>
                </c:pt>
                <c:pt idx="23">
                  <c:v>234.12539999999998</c:v>
                </c:pt>
              </c:numCache>
            </c:numRef>
          </c:val>
        </c:ser>
        <c:axId val="81119488"/>
        <c:axId val="87050880"/>
      </c:areaChart>
      <c:barChart>
        <c:barDir val="col"/>
        <c:grouping val="clustered"/>
        <c:ser>
          <c:idx val="0"/>
          <c:order val="0"/>
          <c:tx>
            <c:strRef>
              <c:f>Gráfico!$A$3</c:f>
              <c:strCache>
                <c:ptCount val="1"/>
                <c:pt idx="0">
                  <c:v>Área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inBase"/>
            <c:showVal val="1"/>
          </c:dLbls>
          <c:cat>
            <c:strRef>
              <c:f>Gráfico!$C$2:$Z$2</c:f>
              <c:strCache>
                <c:ptCount val="24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 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  <c:pt idx="22">
                  <c:v>2017/18</c:v>
                </c:pt>
                <c:pt idx="23">
                  <c:v>2018/19*</c:v>
                </c:pt>
              </c:strCache>
            </c:strRef>
          </c:cat>
          <c:val>
            <c:numRef>
              <c:f>Gráfico!$C$3:$Z$3</c:f>
              <c:numCache>
                <c:formatCode>_(* #,##0.0_);_(* \(#,##0.0\);_(* "-"?_);_(@_)</c:formatCode>
                <c:ptCount val="24"/>
                <c:pt idx="0">
                  <c:v>36.9709</c:v>
                </c:pt>
                <c:pt idx="1">
                  <c:v>36.574800000000003</c:v>
                </c:pt>
                <c:pt idx="2">
                  <c:v>35.000800000000005</c:v>
                </c:pt>
                <c:pt idx="3">
                  <c:v>36.8962</c:v>
                </c:pt>
                <c:pt idx="4">
                  <c:v>37.824300000000001</c:v>
                </c:pt>
                <c:pt idx="5">
                  <c:v>37.847300000000004</c:v>
                </c:pt>
                <c:pt idx="6">
                  <c:v>40.234999999999999</c:v>
                </c:pt>
                <c:pt idx="7">
                  <c:v>43.946800000000003</c:v>
                </c:pt>
                <c:pt idx="8">
                  <c:v>47.422499999999999</c:v>
                </c:pt>
                <c:pt idx="9">
                  <c:v>49.068199999999997</c:v>
                </c:pt>
                <c:pt idx="10">
                  <c:v>47.867623999999999</c:v>
                </c:pt>
                <c:pt idx="11">
                  <c:v>46.212599499999989</c:v>
                </c:pt>
                <c:pt idx="12">
                  <c:v>47.411199999999994</c:v>
                </c:pt>
                <c:pt idx="13">
                  <c:v>47.674399999999999</c:v>
                </c:pt>
                <c:pt idx="14">
                  <c:v>47.415699999999994</c:v>
                </c:pt>
                <c:pt idx="15">
                  <c:v>49.872604999999993</c:v>
                </c:pt>
                <c:pt idx="16">
                  <c:v>50.885150000000003</c:v>
                </c:pt>
                <c:pt idx="17">
                  <c:v>53.563000000000002</c:v>
                </c:pt>
                <c:pt idx="18">
                  <c:v>57.059899999999999</c:v>
                </c:pt>
                <c:pt idx="19">
                  <c:v>57.930500000000002</c:v>
                </c:pt>
                <c:pt idx="20">
                  <c:v>58.335990000000002</c:v>
                </c:pt>
                <c:pt idx="21">
                  <c:v>60.889300000000006</c:v>
                </c:pt>
                <c:pt idx="22">
                  <c:v>61.732999999999997</c:v>
                </c:pt>
                <c:pt idx="23">
                  <c:v>62.631300000000003</c:v>
                </c:pt>
              </c:numCache>
            </c:numRef>
          </c:val>
        </c:ser>
        <c:gapWidth val="36"/>
        <c:axId val="81119488"/>
        <c:axId val="87050880"/>
      </c:barChart>
      <c:lineChart>
        <c:grouping val="standard"/>
        <c:ser>
          <c:idx val="2"/>
          <c:order val="2"/>
          <c:tx>
            <c:strRef>
              <c:f>Gráfico!$A$4</c:f>
              <c:strCache>
                <c:ptCount val="1"/>
                <c:pt idx="0">
                  <c:v>Produtividade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9.2753623188405798E-2"/>
                  <c:y val="0.137457044673539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z="1500" b="1"/>
                      <a:t>3,7</a:t>
                    </a:r>
                    <a:r>
                      <a:rPr lang="en-US"/>
                      <a:t> </a:t>
                    </a:r>
                  </a:p>
                </c:rich>
              </c:tx>
              <c:dLblPos val="r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CC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Gráfico!$D$2:$Z$2</c:f>
              <c:strCache>
                <c:ptCount val="23"/>
                <c:pt idx="0">
                  <c:v>1996/97</c:v>
                </c:pt>
                <c:pt idx="1">
                  <c:v>1997/98</c:v>
                </c:pt>
                <c:pt idx="2">
                  <c:v>1998/99</c:v>
                </c:pt>
                <c:pt idx="3">
                  <c:v>1999/00</c:v>
                </c:pt>
                <c:pt idx="4">
                  <c:v>2000/01</c:v>
                </c:pt>
                <c:pt idx="5">
                  <c:v>2001/02</c:v>
                </c:pt>
                <c:pt idx="6">
                  <c:v>2002/03</c:v>
                </c:pt>
                <c:pt idx="7">
                  <c:v>2003/04</c:v>
                </c:pt>
                <c:pt idx="8">
                  <c:v>2004/05</c:v>
                </c:pt>
                <c:pt idx="9">
                  <c:v>2005/06</c:v>
                </c:pt>
                <c:pt idx="10">
                  <c:v>2006/07</c:v>
                </c:pt>
                <c:pt idx="11">
                  <c:v>2007/08</c:v>
                </c:pt>
                <c:pt idx="12">
                  <c:v>2008/09 </c:v>
                </c:pt>
                <c:pt idx="13">
                  <c:v>2009/10</c:v>
                </c:pt>
                <c:pt idx="14">
                  <c:v>2010/11</c:v>
                </c:pt>
                <c:pt idx="15">
                  <c:v>2011/12</c:v>
                </c:pt>
                <c:pt idx="16">
                  <c:v>2012/13</c:v>
                </c:pt>
                <c:pt idx="17">
                  <c:v>2013/14</c:v>
                </c:pt>
                <c:pt idx="18">
                  <c:v>2014/15</c:v>
                </c:pt>
                <c:pt idx="19">
                  <c:v>2015/16</c:v>
                </c:pt>
                <c:pt idx="20">
                  <c:v>2016/17</c:v>
                </c:pt>
                <c:pt idx="21">
                  <c:v>2017/18</c:v>
                </c:pt>
                <c:pt idx="22">
                  <c:v>2018/19*</c:v>
                </c:pt>
              </c:strCache>
            </c:strRef>
          </c:cat>
          <c:val>
            <c:numRef>
              <c:f>Gráfico!$C$4:$Z$4</c:f>
              <c:numCache>
                <c:formatCode>_(* #,##0.0_);_(* \(#,##0.0\);_(* "-"??_);_(@_)</c:formatCode>
                <c:ptCount val="24"/>
                <c:pt idx="0">
                  <c:v>1.9898000860135943</c:v>
                </c:pt>
                <c:pt idx="1">
                  <c:v>2.1442824020910569</c:v>
                </c:pt>
                <c:pt idx="2">
                  <c:v>2.1873415464789367</c:v>
                </c:pt>
                <c:pt idx="3">
                  <c:v>2.23431918463148</c:v>
                </c:pt>
                <c:pt idx="4">
                  <c:v>2.1951478546860086</c:v>
                </c:pt>
                <c:pt idx="5">
                  <c:v>2.6492478195274169</c:v>
                </c:pt>
                <c:pt idx="6">
                  <c:v>2.4058406859699266</c:v>
                </c:pt>
                <c:pt idx="7">
                  <c:v>2.8026613996923553</c:v>
                </c:pt>
                <c:pt idx="8">
                  <c:v>2.5117655121514049</c:v>
                </c:pt>
                <c:pt idx="9">
                  <c:v>2.3374609217375002</c:v>
                </c:pt>
                <c:pt idx="10">
                  <c:v>2.559784099185705</c:v>
                </c:pt>
                <c:pt idx="11">
                  <c:v>2.8509670831219966</c:v>
                </c:pt>
                <c:pt idx="12">
                  <c:v>3.0401529596382288</c:v>
                </c:pt>
                <c:pt idx="13">
                  <c:v>2.8345296427432753</c:v>
                </c:pt>
                <c:pt idx="14">
                  <c:v>3.1477949286839593</c:v>
                </c:pt>
                <c:pt idx="15">
                  <c:v>3.2643773069403537</c:v>
                </c:pt>
                <c:pt idx="16">
                  <c:v>3.2656305425060159</c:v>
                </c:pt>
                <c:pt idx="17">
                  <c:v>3.5221728917349671</c:v>
                </c:pt>
                <c:pt idx="18">
                  <c:v>3.3933114148465036</c:v>
                </c:pt>
                <c:pt idx="19">
                  <c:v>3.5847526190866659</c:v>
                </c:pt>
                <c:pt idx="20">
                  <c:v>3.1988897968475376</c:v>
                </c:pt>
                <c:pt idx="21">
                  <c:v>3.9033360541178825</c:v>
                </c:pt>
                <c:pt idx="22">
                  <c:v>3.6903410331589259</c:v>
                </c:pt>
                <c:pt idx="23">
                  <c:v>3.7381532875734655</c:v>
                </c:pt>
              </c:numCache>
            </c:numRef>
          </c:val>
        </c:ser>
        <c:marker val="1"/>
        <c:axId val="91902720"/>
        <c:axId val="92413952"/>
      </c:lineChart>
      <c:catAx>
        <c:axId val="81119488"/>
        <c:scaling>
          <c:orientation val="minMax"/>
        </c:scaling>
        <c:axPos val="b"/>
        <c:numFmt formatCode="General" sourceLinked="1"/>
        <c:tickLblPos val="nextTo"/>
        <c:spPr>
          <a:ln w="9525"/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050880"/>
        <c:crosses val="autoZero"/>
        <c:auto val="1"/>
        <c:lblAlgn val="ctr"/>
        <c:lblOffset val="100"/>
      </c:catAx>
      <c:valAx>
        <c:axId val="87050880"/>
        <c:scaling>
          <c:orientation val="minMax"/>
          <c:max val="240"/>
          <c:min val="0"/>
        </c:scaling>
        <c:axPos val="l"/>
        <c:majorGridlines>
          <c:spPr>
            <a:ln>
              <a:prstDash val="sysDot"/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119488"/>
        <c:crosses val="autoZero"/>
        <c:crossBetween val="between"/>
        <c:majorUnit val="20"/>
      </c:valAx>
      <c:catAx>
        <c:axId val="91902720"/>
        <c:scaling>
          <c:orientation val="minMax"/>
        </c:scaling>
        <c:delete val="1"/>
        <c:axPos val="b"/>
        <c:tickLblPos val="none"/>
        <c:crossAx val="92413952"/>
        <c:crosses val="autoZero"/>
        <c:auto val="1"/>
        <c:lblAlgn val="ctr"/>
        <c:lblOffset val="100"/>
      </c:catAx>
      <c:valAx>
        <c:axId val="92413952"/>
        <c:scaling>
          <c:orientation val="minMax"/>
          <c:max val="4"/>
          <c:min val="1.4"/>
        </c:scaling>
        <c:axPos val="r"/>
        <c:numFmt formatCode="_(* #,##0.0_);_(* \(#,##0.0\);_(* &quot;-&quot;??_);_(@_)" sourceLinked="1"/>
        <c:tickLblPos val="nextTo"/>
        <c:spPr>
          <a:noFill/>
          <a:ln>
            <a:solidFill>
              <a:srgbClr val="0070C0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66CC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02720"/>
        <c:crosses val="max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7.569897136351933E-2"/>
          <c:y val="4.3035227625300834E-2"/>
          <c:w val="0.90263090607649965"/>
          <c:h val="0.64448156440508853"/>
        </c:manualLayout>
      </c:layout>
      <c:lineChart>
        <c:grouping val="standard"/>
        <c:ser>
          <c:idx val="0"/>
          <c:order val="0"/>
          <c:tx>
            <c:strRef>
              <c:f>Comparação!$E$2</c:f>
              <c:strCache>
                <c:ptCount val="1"/>
                <c:pt idx="0">
                  <c:v>Produção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layout>
                <c:manualLayout>
                  <c:x val="-6.0698027314112311E-3"/>
                  <c:y val="6.134969325153377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dLblPos val="r"/>
              <c:showVal val="1"/>
            </c:dLbl>
            <c:showVal val="1"/>
          </c:dLbls>
          <c:cat>
            <c:strRef>
              <c:f>Comparação!$A$4:$A$31</c:f>
              <c:strCache>
                <c:ptCount val="28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  <c:pt idx="19">
                  <c:v>2010/11</c:v>
                </c:pt>
                <c:pt idx="20">
                  <c:v>2011/12</c:v>
                </c:pt>
                <c:pt idx="21">
                  <c:v>2012/13</c:v>
                </c:pt>
                <c:pt idx="22">
                  <c:v>2013/14</c:v>
                </c:pt>
                <c:pt idx="23">
                  <c:v>2014/15</c:v>
                </c:pt>
                <c:pt idx="24">
                  <c:v>2015/16</c:v>
                </c:pt>
                <c:pt idx="25">
                  <c:v>2016/17</c:v>
                </c:pt>
                <c:pt idx="26">
                  <c:v>2017/18</c:v>
                </c:pt>
                <c:pt idx="27">
                  <c:v>2018/19*</c:v>
                </c:pt>
              </c:strCache>
            </c:strRef>
          </c:cat>
          <c:val>
            <c:numRef>
              <c:f>Comparação!$E$3:$E$31</c:f>
              <c:numCache>
                <c:formatCode>0.0</c:formatCode>
                <c:ptCount val="29"/>
                <c:pt idx="0" formatCode="General">
                  <c:v>100</c:v>
                </c:pt>
                <c:pt idx="1">
                  <c:v>118.13570387360191</c:v>
                </c:pt>
                <c:pt idx="2">
                  <c:v>117.88198882202987</c:v>
                </c:pt>
                <c:pt idx="3">
                  <c:v>131.32215075751819</c:v>
                </c:pt>
                <c:pt idx="4">
                  <c:v>140.00943011696108</c:v>
                </c:pt>
                <c:pt idx="5">
                  <c:v>127.05562732730451</c:v>
                </c:pt>
                <c:pt idx="6">
                  <c:v>135.45292195455582</c:v>
                </c:pt>
                <c:pt idx="7">
                  <c:v>132.22665441557453</c:v>
                </c:pt>
                <c:pt idx="8">
                  <c:v>142.38075478932498</c:v>
                </c:pt>
                <c:pt idx="9">
                  <c:v>143.40328948731943</c:v>
                </c:pt>
                <c:pt idx="10">
                  <c:v>173.17369550048707</c:v>
                </c:pt>
                <c:pt idx="11">
                  <c:v>167.18422925201557</c:v>
                </c:pt>
                <c:pt idx="12">
                  <c:v>212.72685821663708</c:v>
                </c:pt>
                <c:pt idx="13">
                  <c:v>205.72542815494407</c:v>
                </c:pt>
                <c:pt idx="14">
                  <c:v>198.09290565047081</c:v>
                </c:pt>
                <c:pt idx="15">
                  <c:v>211.62630273956992</c:v>
                </c:pt>
                <c:pt idx="16">
                  <c:v>227.55010397308445</c:v>
                </c:pt>
                <c:pt idx="17">
                  <c:v>248.9435160173818</c:v>
                </c:pt>
                <c:pt idx="18">
                  <c:v>233.39453122301364</c:v>
                </c:pt>
                <c:pt idx="19">
                  <c:v>257.78226447160256</c:v>
                </c:pt>
                <c:pt idx="20">
                  <c:v>281.18156256692623</c:v>
                </c:pt>
                <c:pt idx="21">
                  <c:v>287.00042832765683</c:v>
                </c:pt>
                <c:pt idx="22">
                  <c:v>325.83670111710626</c:v>
                </c:pt>
                <c:pt idx="23">
                  <c:v>334.40992683887282</c:v>
                </c:pt>
                <c:pt idx="24">
                  <c:v>358.66657386234118</c:v>
                </c:pt>
                <c:pt idx="25">
                  <c:v>322.29998687382988</c:v>
                </c:pt>
                <c:pt idx="26">
                  <c:v>410.48884620964566</c:v>
                </c:pt>
                <c:pt idx="27">
                  <c:v>393.46700668052972</c:v>
                </c:pt>
                <c:pt idx="28">
                  <c:v>404.36445156788648</c:v>
                </c:pt>
              </c:numCache>
            </c:numRef>
          </c:val>
        </c:ser>
        <c:ser>
          <c:idx val="1"/>
          <c:order val="1"/>
          <c:tx>
            <c:strRef>
              <c:f>Comparação!$F$2</c:f>
              <c:strCache>
                <c:ptCount val="1"/>
                <c:pt idx="0">
                  <c:v>Área Plantada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layout>
                <c:manualLayout>
                  <c:x val="-8.0930703085483092E-3"/>
                  <c:y val="4.907975460122700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C000"/>
                      </a:solidFill>
                    </a:defRPr>
                  </a:pPr>
                  <a:endParaRPr lang="pt-BR"/>
                </a:p>
              </c:txPr>
              <c:dLblPos val="r"/>
              <c:showVal val="1"/>
            </c:dLbl>
            <c:showVal val="1"/>
          </c:dLbls>
          <c:cat>
            <c:strRef>
              <c:f>Comparação!$A$4:$A$31</c:f>
              <c:strCache>
                <c:ptCount val="28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  <c:pt idx="19">
                  <c:v>2010/11</c:v>
                </c:pt>
                <c:pt idx="20">
                  <c:v>2011/12</c:v>
                </c:pt>
                <c:pt idx="21">
                  <c:v>2012/13</c:v>
                </c:pt>
                <c:pt idx="22">
                  <c:v>2013/14</c:v>
                </c:pt>
                <c:pt idx="23">
                  <c:v>2014/15</c:v>
                </c:pt>
                <c:pt idx="24">
                  <c:v>2015/16</c:v>
                </c:pt>
                <c:pt idx="25">
                  <c:v>2016/17</c:v>
                </c:pt>
                <c:pt idx="26">
                  <c:v>2017/18</c:v>
                </c:pt>
                <c:pt idx="27">
                  <c:v>2018/19*</c:v>
                </c:pt>
              </c:strCache>
            </c:strRef>
          </c:cat>
          <c:val>
            <c:numRef>
              <c:f>Comparação!$F$3:$F$31</c:f>
              <c:numCache>
                <c:formatCode>0.0</c:formatCode>
                <c:ptCount val="29"/>
                <c:pt idx="0" formatCode="General">
                  <c:v>100</c:v>
                </c:pt>
                <c:pt idx="1">
                  <c:v>101.57968211074666</c:v>
                </c:pt>
                <c:pt idx="2">
                  <c:v>94.003224810456643</c:v>
                </c:pt>
                <c:pt idx="3">
                  <c:v>103.16754500088406</c:v>
                </c:pt>
                <c:pt idx="4">
                  <c:v>101.70265769771757</c:v>
                </c:pt>
                <c:pt idx="5">
                  <c:v>97.564766702644505</c:v>
                </c:pt>
                <c:pt idx="6">
                  <c:v>96.519474213391689</c:v>
                </c:pt>
                <c:pt idx="7">
                  <c:v>92.365749451755846</c:v>
                </c:pt>
                <c:pt idx="8">
                  <c:v>97.36763630893789</c:v>
                </c:pt>
                <c:pt idx="9">
                  <c:v>99.816856100090533</c:v>
                </c:pt>
                <c:pt idx="10">
                  <c:v>99.877552205247852</c:v>
                </c:pt>
                <c:pt idx="11">
                  <c:v>106.17859960890597</c:v>
                </c:pt>
                <c:pt idx="12">
                  <c:v>115.97389539686017</c:v>
                </c:pt>
                <c:pt idx="13">
                  <c:v>125.146132470569</c:v>
                </c:pt>
                <c:pt idx="14">
                  <c:v>129.48907074263005</c:v>
                </c:pt>
                <c:pt idx="15">
                  <c:v>126.3207973884841</c:v>
                </c:pt>
                <c:pt idx="16">
                  <c:v>121.95325212370393</c:v>
                </c:pt>
                <c:pt idx="17">
                  <c:v>125.11631221020909</c:v>
                </c:pt>
                <c:pt idx="18">
                  <c:v>125.81088677009636</c:v>
                </c:pt>
                <c:pt idx="19">
                  <c:v>125.12818753513118</c:v>
                </c:pt>
                <c:pt idx="20">
                  <c:v>131.6118642412855</c:v>
                </c:pt>
                <c:pt idx="21">
                  <c:v>134.28393110200378</c:v>
                </c:pt>
                <c:pt idx="22">
                  <c:v>141.35067306702697</c:v>
                </c:pt>
                <c:pt idx="23">
                  <c:v>150.57885611592428</c:v>
                </c:pt>
                <c:pt idx="24">
                  <c:v>152.8763356441836</c:v>
                </c:pt>
                <c:pt idx="25">
                  <c:v>153.9464079781072</c:v>
                </c:pt>
                <c:pt idx="26">
                  <c:v>160.68449372850898</c:v>
                </c:pt>
                <c:pt idx="27">
                  <c:v>162.91098520334515</c:v>
                </c:pt>
                <c:pt idx="28">
                  <c:v>165.28156395390263</c:v>
                </c:pt>
              </c:numCache>
            </c:numRef>
          </c:val>
        </c:ser>
        <c:ser>
          <c:idx val="2"/>
          <c:order val="2"/>
          <c:tx>
            <c:strRef>
              <c:f>Comparação!$G$2</c:f>
              <c:strCache>
                <c:ptCount val="1"/>
                <c:pt idx="0">
                  <c:v>Produtividade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layout>
                <c:manualLayout>
                  <c:x val="0"/>
                  <c:y val="3.26036972464316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>
                        <a:solidFill>
                          <a:srgbClr val="00B0F0"/>
                        </a:solidFill>
                      </a:rPr>
                      <a:t>248,6</a:t>
                    </a:r>
                  </a:p>
                </c:rich>
              </c:tx>
              <c:spPr/>
              <c:dLblPos val="r"/>
            </c:dLbl>
            <c:showVal val="1"/>
          </c:dLbls>
          <c:cat>
            <c:strRef>
              <c:f>Comparação!$A$4:$A$31</c:f>
              <c:strCache>
                <c:ptCount val="28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  <c:pt idx="19">
                  <c:v>2010/11</c:v>
                </c:pt>
                <c:pt idx="20">
                  <c:v>2011/12</c:v>
                </c:pt>
                <c:pt idx="21">
                  <c:v>2012/13</c:v>
                </c:pt>
                <c:pt idx="22">
                  <c:v>2013/14</c:v>
                </c:pt>
                <c:pt idx="23">
                  <c:v>2014/15</c:v>
                </c:pt>
                <c:pt idx="24">
                  <c:v>2015/16</c:v>
                </c:pt>
                <c:pt idx="25">
                  <c:v>2016/17</c:v>
                </c:pt>
                <c:pt idx="26">
                  <c:v>2017/18</c:v>
                </c:pt>
                <c:pt idx="27">
                  <c:v>2018/19*</c:v>
                </c:pt>
              </c:strCache>
            </c:strRef>
          </c:cat>
          <c:val>
            <c:numRef>
              <c:f>Comparação!$G$3:$G$31</c:f>
              <c:numCache>
                <c:formatCode>0.0</c:formatCode>
                <c:ptCount val="29"/>
                <c:pt idx="0" formatCode="General">
                  <c:v>99.999999999999986</c:v>
                </c:pt>
                <c:pt idx="1">
                  <c:v>116.29855638335741</c:v>
                </c:pt>
                <c:pt idx="2">
                  <c:v>125.40206898191117</c:v>
                </c:pt>
                <c:pt idx="3">
                  <c:v>127.29017711567418</c:v>
                </c:pt>
                <c:pt idx="4">
                  <c:v>137.66545858919397</c:v>
                </c:pt>
                <c:pt idx="5">
                  <c:v>130.22695755993709</c:v>
                </c:pt>
                <c:pt idx="6">
                  <c:v>140.33740139848615</c:v>
                </c:pt>
                <c:pt idx="7">
                  <c:v>143.15550428640074</c:v>
                </c:pt>
                <c:pt idx="8">
                  <c:v>146.23006184268962</c:v>
                </c:pt>
                <c:pt idx="9">
                  <c:v>143.66640574566179</c:v>
                </c:pt>
                <c:pt idx="10">
                  <c:v>173.38600283737034</c:v>
                </c:pt>
                <c:pt idx="11">
                  <c:v>157.45567361767371</c:v>
                </c:pt>
                <c:pt idx="12">
                  <c:v>183.4265008420131</c:v>
                </c:pt>
                <c:pt idx="13">
                  <c:v>164.38816293689712</c:v>
                </c:pt>
                <c:pt idx="14">
                  <c:v>152.98040561600479</c:v>
                </c:pt>
                <c:pt idx="15">
                  <c:v>167.53084774214906</c:v>
                </c:pt>
                <c:pt idx="16">
                  <c:v>186.58797531882777</c:v>
                </c:pt>
                <c:pt idx="17">
                  <c:v>198.96967199539057</c:v>
                </c:pt>
                <c:pt idx="18">
                  <c:v>185.51218993433608</c:v>
                </c:pt>
                <c:pt idx="19">
                  <c:v>206.01454360491499</c:v>
                </c:pt>
                <c:pt idx="20">
                  <c:v>213.64454047351916</c:v>
                </c:pt>
                <c:pt idx="21">
                  <c:v>213.72656130363632</c:v>
                </c:pt>
                <c:pt idx="22">
                  <c:v>230.51655435881648</c:v>
                </c:pt>
                <c:pt idx="23">
                  <c:v>222.08292416660728</c:v>
                </c:pt>
                <c:pt idx="24">
                  <c:v>234.61222585628295</c:v>
                </c:pt>
                <c:pt idx="25">
                  <c:v>209.35856257176479</c:v>
                </c:pt>
                <c:pt idx="26">
                  <c:v>255.46263779702591</c:v>
                </c:pt>
                <c:pt idx="27">
                  <c:v>241.52269792574455</c:v>
                </c:pt>
                <c:pt idx="28">
                  <c:v>244.65187882700852</c:v>
                </c:pt>
              </c:numCache>
            </c:numRef>
          </c:val>
        </c:ser>
        <c:marker val="1"/>
        <c:axId val="78347264"/>
        <c:axId val="81117952"/>
      </c:lineChart>
      <c:catAx>
        <c:axId val="78347264"/>
        <c:scaling>
          <c:orientation val="minMax"/>
        </c:scaling>
        <c:axPos val="b"/>
        <c:numFmt formatCode="General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117952"/>
        <c:crosses val="autoZero"/>
        <c:auto val="1"/>
        <c:lblAlgn val="ctr"/>
        <c:lblOffset val="100"/>
        <c:tickLblSkip val="1"/>
        <c:tickMarkSkip val="1"/>
      </c:catAx>
      <c:valAx>
        <c:axId val="81117952"/>
        <c:scaling>
          <c:orientation val="minMax"/>
          <c:max val="450"/>
          <c:min val="0"/>
        </c:scaling>
        <c:axPos val="l"/>
        <c:majorGridlines>
          <c:spPr>
            <a:ln w="0">
              <a:solidFill>
                <a:schemeClr val="bg2">
                  <a:lumMod val="90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347264"/>
        <c:crosses val="autoZero"/>
        <c:crossBetween val="between"/>
        <c:majorUnit val="50"/>
        <c:minorUnit val="10"/>
      </c:valAx>
    </c:plotArea>
    <c:legend>
      <c:legendPos val="b"/>
      <c:layout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3056443584151514E-2"/>
          <c:y val="2.6822238129324764E-2"/>
          <c:w val="0.87125210572260181"/>
          <c:h val="0.71668313051777677"/>
        </c:manualLayout>
      </c:layout>
      <c:barChart>
        <c:barDir val="col"/>
        <c:grouping val="clustered"/>
        <c:ser>
          <c:idx val="0"/>
          <c:order val="0"/>
          <c:tx>
            <c:v>Conab</c:v>
          </c:tx>
          <c:spPr>
            <a:solidFill>
              <a:srgbClr val="98EDD6"/>
            </a:solidFill>
          </c:spPr>
          <c:dLbls>
            <c:dLbl>
              <c:idx val="0"/>
              <c:layout>
                <c:manualLayout>
                  <c:x val="6.1345840800297547E-3"/>
                  <c:y val="0.2451635610615214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3.0672920400148826E-3"/>
                  <c:y val="0.1807986726429307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3.0672920400147698E-3"/>
                  <c:y val="0.17989667814687271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7.6682301000372023E-3"/>
                  <c:y val="0.1813074958884355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2.9662588060808304E-3"/>
                  <c:y val="0.18442233357194049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8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'Conab x IBGE'!$B$9:$B$18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2019*</c:v>
                </c:pt>
              </c:strCache>
            </c:strRef>
          </c:cat>
          <c:val>
            <c:numRef>
              <c:f>'Conab x IBGE'!$C$9:$C$18</c:f>
              <c:numCache>
                <c:formatCode>_(* #,##0.0_);_(* \(#,##0.0\);_(* "-"??_);_(@_)</c:formatCode>
                <c:ptCount val="10"/>
                <c:pt idx="0">
                  <c:v>149.25489999999999</c:v>
                </c:pt>
                <c:pt idx="1">
                  <c:v>162.803</c:v>
                </c:pt>
                <c:pt idx="2">
                  <c:v>166.1721</c:v>
                </c:pt>
                <c:pt idx="3">
                  <c:v>188.65814660000004</c:v>
                </c:pt>
                <c:pt idx="4">
                  <c:v>193.62201000000002</c:v>
                </c:pt>
                <c:pt idx="5">
                  <c:v>207.66651160000009</c:v>
                </c:pt>
                <c:pt idx="6">
                  <c:v>186.61040320000001</c:v>
                </c:pt>
                <c:pt idx="7">
                  <c:v>237.67140000000001</c:v>
                </c:pt>
                <c:pt idx="8" formatCode="_-* #,##0.00_-;\-* #,##0.00_-;_-* &quot;-&quot;??_-;_-@_-">
                  <c:v>227.81582299999997</c:v>
                </c:pt>
                <c:pt idx="9" formatCode="_-* #,##0.00_-;\-* #,##0.00_-;_-* &quot;-&quot;??_-;_-@_-">
                  <c:v>234.12539999999998</c:v>
                </c:pt>
              </c:numCache>
            </c:numRef>
          </c:val>
        </c:ser>
        <c:ser>
          <c:idx val="1"/>
          <c:order val="1"/>
          <c:tx>
            <c:v>IBGE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6009380600223167E-3"/>
                  <c:y val="7.1270541888788314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4.6009380600223167E-3"/>
                  <c:y val="6.8379242015003797E-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4.6009380600223167E-3"/>
                  <c:y val="6.8379242015003797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7.6682301000373133E-3"/>
                  <c:y val="6.8379242015003797E-2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5.932517612161672E-3"/>
                  <c:y val="6.863636363636363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inEnd"/>
            <c:showVal val="1"/>
          </c:dLbls>
          <c:cat>
            <c:strRef>
              <c:f>'Conab x IBGE'!$B$9:$B$18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2019*</c:v>
                </c:pt>
              </c:strCache>
            </c:strRef>
          </c:cat>
          <c:val>
            <c:numRef>
              <c:f>'Conab x IBGE'!$D$9:$D$18</c:f>
              <c:numCache>
                <c:formatCode>_(* #,##0.0_);_(* \(#,##0.0\);_(* "-"??_);_(@_)</c:formatCode>
                <c:ptCount val="10"/>
                <c:pt idx="0">
                  <c:v>149.30000000000001</c:v>
                </c:pt>
                <c:pt idx="1">
                  <c:v>159.4</c:v>
                </c:pt>
                <c:pt idx="2">
                  <c:v>162</c:v>
                </c:pt>
                <c:pt idx="3">
                  <c:v>188.1</c:v>
                </c:pt>
                <c:pt idx="4">
                  <c:v>194.6</c:v>
                </c:pt>
                <c:pt idx="5">
                  <c:v>209.7</c:v>
                </c:pt>
                <c:pt idx="6">
                  <c:v>185.8</c:v>
                </c:pt>
                <c:pt idx="7">
                  <c:v>240.6</c:v>
                </c:pt>
                <c:pt idx="8" formatCode="_-* #,##0.00_-;\-* #,##0.00_-;_-* &quot;-&quot;??_-;_-@_-">
                  <c:v>226.5</c:v>
                </c:pt>
                <c:pt idx="9">
                  <c:v>230.7</c:v>
                </c:pt>
              </c:numCache>
            </c:numRef>
          </c:val>
        </c:ser>
        <c:gapWidth val="36"/>
        <c:axId val="86888832"/>
        <c:axId val="86897792"/>
      </c:barChart>
      <c:catAx>
        <c:axId val="8688883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97792"/>
        <c:crosses val="autoZero"/>
        <c:auto val="1"/>
        <c:lblAlgn val="ctr"/>
        <c:lblOffset val="100"/>
      </c:catAx>
      <c:valAx>
        <c:axId val="86897792"/>
        <c:scaling>
          <c:orientation val="minMax"/>
          <c:max val="250"/>
        </c:scaling>
        <c:axPos val="l"/>
        <c:numFmt formatCode="_(* #,##0.0_);_(* \(#,##0.0\);_(* &quot;-&quot;??_);_(@_)" sourceLinked="1"/>
        <c:tickLblPos val="nextTo"/>
        <c:spPr>
          <a:noFill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888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772FF-F87C-4FCA-9F4E-95E30BCC4093}" type="datetimeFigureOut">
              <a:rPr lang="pt-BR" smtClean="0"/>
              <a:pPr/>
              <a:t>12/02/2019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A9BDB-E3AE-4BBA-AF55-7F4596187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A9BDB-E3AE-4BBA-AF55-7F459618795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Economia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2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34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0244" y="6290273"/>
            <a:ext cx="2089631" cy="482222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xmlns="" val="34352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Ministério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5975" y="3671315"/>
            <a:ext cx="2305432" cy="5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17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/>
              <a:t>Levantamento de Safras - Conab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Dados divulgados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fevereiro</a:t>
            </a:r>
            <a:r>
              <a:rPr lang="en-US" dirty="0" smtClean="0"/>
              <a:t>/2019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Janeiro/2019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2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pt-BR" sz="1400" b="1" dirty="0">
                <a:cs typeface="Arial" pitchFamily="34" charset="0"/>
              </a:rPr>
              <a:t>Produção (milhões t), Área Plantada (milhões ha), Produtividade (t/ha - eixo da direita)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Safra de Grãos – Série histórica</a:t>
            </a:r>
            <a:endParaRPr lang="pt-BR" sz="2400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091438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Conab</a:t>
            </a:r>
          </a:p>
          <a:p>
            <a:r>
              <a:rPr lang="en-US" sz="800" dirty="0">
                <a:latin typeface="Calibri" pitchFamily="34" charset="0"/>
              </a:rPr>
              <a:t>Elaboração: Ministério da </a:t>
            </a:r>
            <a:r>
              <a:rPr lang="en-US" sz="800" dirty="0" err="1" smtClean="0">
                <a:latin typeface="Calibri" pitchFamily="34" charset="0"/>
              </a:rPr>
              <a:t>Economia</a:t>
            </a:r>
            <a:endParaRPr lang="en-US" sz="800" dirty="0">
              <a:latin typeface="Calibri" pitchFamily="34" charset="0"/>
            </a:endParaRPr>
          </a:p>
          <a:p>
            <a:r>
              <a:rPr lang="pt-BR" sz="800" dirty="0">
                <a:latin typeface="Calibri" pitchFamily="34" charset="0"/>
              </a:rPr>
              <a:t>*</a:t>
            </a:r>
            <a:r>
              <a:rPr lang="pt-BR" sz="800" dirty="0" smtClean="0">
                <a:latin typeface="Calibri" pitchFamily="34" charset="0"/>
              </a:rPr>
              <a:t>Estimativa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6" y="5353050"/>
            <a:ext cx="8276000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De acordo com a Conab, a produção da safra </a:t>
            </a:r>
            <a:r>
              <a:rPr lang="pt-BR" sz="1200" dirty="0" smtClean="0">
                <a:solidFill>
                  <a:schemeClr val="tx1"/>
                </a:solidFill>
              </a:rPr>
              <a:t>2018/19 será </a:t>
            </a:r>
            <a:r>
              <a:rPr lang="pt-BR" sz="1200" dirty="0" smtClean="0">
                <a:solidFill>
                  <a:schemeClr val="tx1"/>
                </a:solidFill>
              </a:rPr>
              <a:t>de 234,1 </a:t>
            </a:r>
            <a:r>
              <a:rPr lang="pt-BR" sz="1200" dirty="0">
                <a:solidFill>
                  <a:schemeClr val="tx1"/>
                </a:solidFill>
              </a:rPr>
              <a:t>milhões de toneladas de grãos, </a:t>
            </a:r>
            <a:r>
              <a:rPr lang="pt-BR" sz="1200" dirty="0" smtClean="0">
                <a:solidFill>
                  <a:schemeClr val="tx1"/>
                </a:solidFill>
              </a:rPr>
              <a:t>um aumento </a:t>
            </a:r>
            <a:r>
              <a:rPr lang="pt-BR" sz="1200" dirty="0">
                <a:solidFill>
                  <a:schemeClr val="tx1"/>
                </a:solidFill>
              </a:rPr>
              <a:t>de </a:t>
            </a:r>
            <a:r>
              <a:rPr lang="pt-BR" sz="1200" dirty="0" smtClean="0">
                <a:solidFill>
                  <a:schemeClr val="tx1"/>
                </a:solidFill>
              </a:rPr>
              <a:t>2,8% </a:t>
            </a:r>
            <a:r>
              <a:rPr lang="pt-BR" sz="1200" dirty="0">
                <a:solidFill>
                  <a:schemeClr val="tx1"/>
                </a:solidFill>
              </a:rPr>
              <a:t>em relação à safra </a:t>
            </a:r>
            <a:r>
              <a:rPr lang="pt-BR" sz="1200" dirty="0" smtClean="0">
                <a:solidFill>
                  <a:schemeClr val="tx1"/>
                </a:solidFill>
              </a:rPr>
              <a:t>2017/2018.</a:t>
            </a:r>
            <a:endParaRPr lang="pt-BR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329610" y="1156771"/>
          <a:ext cx="8406766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pt-BR" sz="1400" b="1" dirty="0">
                <a:cs typeface="Arial" pitchFamily="34" charset="0"/>
              </a:rPr>
              <a:t>Produção, Área Plantada e Produtividade – número índice 1990/91 = 100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>
                <a:latin typeface="Arial" pitchFamily="34" charset="0"/>
                <a:cs typeface="Arial" pitchFamily="34" charset="0"/>
              </a:rPr>
            </a:b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Safra de Grãos – Série histórica</a:t>
            </a:r>
            <a:endParaRPr lang="pt-BR" sz="2400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1953215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Conab</a:t>
            </a:r>
          </a:p>
          <a:p>
            <a:r>
              <a:rPr lang="en-US" sz="800" dirty="0">
                <a:latin typeface="Calibri" pitchFamily="34" charset="0"/>
              </a:rPr>
              <a:t>Elaboração: Ministério da </a:t>
            </a:r>
            <a:r>
              <a:rPr lang="en-US" sz="800" dirty="0" err="1" smtClean="0">
                <a:latin typeface="Calibri" pitchFamily="34" charset="0"/>
              </a:rPr>
              <a:t>Economia</a:t>
            </a:r>
            <a:endParaRPr lang="en-US" sz="800" dirty="0">
              <a:latin typeface="Calibri" pitchFamily="34" charset="0"/>
            </a:endParaRPr>
          </a:p>
          <a:p>
            <a:r>
              <a:rPr lang="pt-BR" sz="800" dirty="0">
                <a:latin typeface="Calibri" pitchFamily="34" charset="0"/>
              </a:rPr>
              <a:t>*</a:t>
            </a:r>
            <a:r>
              <a:rPr lang="pt-BR" sz="800" dirty="0" smtClean="0">
                <a:latin typeface="Calibri" pitchFamily="34" charset="0"/>
              </a:rPr>
              <a:t>Estimativa</a:t>
            </a:r>
            <a:endParaRPr lang="pt-BR" sz="800" dirty="0">
              <a:latin typeface="Calibri" pitchFamily="34" charset="0"/>
            </a:endParaRPr>
          </a:p>
          <a:p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60375" y="1156770"/>
          <a:ext cx="8205159" cy="451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pt-BR" sz="1400" b="1" dirty="0"/>
              <a:t>Conab ano safra (</a:t>
            </a:r>
            <a:r>
              <a:rPr lang="pt-BR" sz="1400" b="1" dirty="0" smtClean="0"/>
              <a:t>2018/19), </a:t>
            </a:r>
            <a:r>
              <a:rPr lang="pt-BR" sz="1400" b="1" dirty="0"/>
              <a:t>IBGE ano civil (</a:t>
            </a:r>
            <a:r>
              <a:rPr lang="pt-BR" sz="1400" b="1" dirty="0" smtClean="0"/>
              <a:t>2019), </a:t>
            </a:r>
            <a:r>
              <a:rPr lang="pt-BR" sz="1400" b="1" dirty="0"/>
              <a:t>em milhões de toneladas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Safra de Grãos – Série histórica</a:t>
            </a:r>
            <a:endParaRPr lang="pt-BR" sz="2400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1942582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Conab</a:t>
            </a:r>
          </a:p>
          <a:p>
            <a:r>
              <a:rPr lang="en-US" sz="800" dirty="0">
                <a:latin typeface="Calibri" pitchFamily="34" charset="0"/>
              </a:rPr>
              <a:t>Elaboração: Ministério da </a:t>
            </a:r>
            <a:r>
              <a:rPr lang="en-US" sz="800" dirty="0" err="1" smtClean="0">
                <a:latin typeface="Calibri" pitchFamily="34" charset="0"/>
              </a:rPr>
              <a:t>Economia</a:t>
            </a:r>
            <a:endParaRPr lang="en-US" sz="800" dirty="0">
              <a:latin typeface="Calibri" pitchFamily="34" charset="0"/>
            </a:endParaRPr>
          </a:p>
          <a:p>
            <a:r>
              <a:rPr lang="pt-BR" sz="800" dirty="0">
                <a:latin typeface="Calibri" pitchFamily="34" charset="0"/>
              </a:rPr>
              <a:t>*</a:t>
            </a:r>
            <a:r>
              <a:rPr lang="pt-BR" sz="800" dirty="0" smtClean="0">
                <a:latin typeface="Calibri" pitchFamily="34" charset="0"/>
              </a:rPr>
              <a:t>Estimativa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5" y="5353050"/>
            <a:ext cx="8258323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Segundo a Conab, a safra </a:t>
            </a:r>
            <a:r>
              <a:rPr lang="pt-BR" sz="1200" dirty="0" smtClean="0">
                <a:solidFill>
                  <a:schemeClr val="tx1"/>
                </a:solidFill>
              </a:rPr>
              <a:t>2018/19 ficará </a:t>
            </a:r>
            <a:r>
              <a:rPr lang="pt-BR" sz="1200" dirty="0" smtClean="0">
                <a:solidFill>
                  <a:schemeClr val="tx1"/>
                </a:solidFill>
              </a:rPr>
              <a:t>2,8% </a:t>
            </a:r>
            <a:r>
              <a:rPr lang="pt-BR" sz="1200" dirty="0" smtClean="0">
                <a:solidFill>
                  <a:schemeClr val="tx1"/>
                </a:solidFill>
              </a:rPr>
              <a:t>acima </a:t>
            </a:r>
            <a:r>
              <a:rPr lang="pt-BR" sz="1200" dirty="0">
                <a:solidFill>
                  <a:schemeClr val="tx1"/>
                </a:solidFill>
              </a:rPr>
              <a:t>da safra </a:t>
            </a:r>
            <a:r>
              <a:rPr lang="pt-BR" sz="1200" dirty="0" smtClean="0">
                <a:solidFill>
                  <a:schemeClr val="tx1"/>
                </a:solidFill>
              </a:rPr>
              <a:t>2017/18. </a:t>
            </a:r>
            <a:r>
              <a:rPr lang="pt-BR" sz="1200" dirty="0">
                <a:solidFill>
                  <a:schemeClr val="tx1"/>
                </a:solidFill>
              </a:rPr>
              <a:t>Já para o IBGE, a estimativa divulgada em </a:t>
            </a:r>
            <a:r>
              <a:rPr lang="pt-BR" sz="1200" dirty="0" smtClean="0">
                <a:solidFill>
                  <a:schemeClr val="tx1"/>
                </a:solidFill>
              </a:rPr>
              <a:t>janeiro </a:t>
            </a:r>
            <a:r>
              <a:rPr lang="pt-BR" sz="1200" dirty="0">
                <a:solidFill>
                  <a:schemeClr val="tx1"/>
                </a:solidFill>
              </a:rPr>
              <a:t>para a safra a ser colhida em </a:t>
            </a:r>
            <a:r>
              <a:rPr lang="pt-BR" sz="1200" dirty="0" smtClean="0">
                <a:solidFill>
                  <a:schemeClr val="tx1"/>
                </a:solidFill>
              </a:rPr>
              <a:t>2019 </a:t>
            </a:r>
            <a:r>
              <a:rPr lang="pt-BR" sz="1200" dirty="0">
                <a:solidFill>
                  <a:schemeClr val="tx1"/>
                </a:solidFill>
              </a:rPr>
              <a:t>será </a:t>
            </a:r>
            <a:r>
              <a:rPr lang="pt-BR" sz="1200" dirty="0" smtClean="0">
                <a:solidFill>
                  <a:schemeClr val="tx1"/>
                </a:solidFill>
              </a:rPr>
              <a:t>1,9% </a:t>
            </a:r>
            <a:r>
              <a:rPr lang="pt-BR" sz="1200" dirty="0" smtClean="0">
                <a:solidFill>
                  <a:schemeClr val="tx1"/>
                </a:solidFill>
              </a:rPr>
              <a:t>maior </a:t>
            </a:r>
            <a:r>
              <a:rPr lang="pt-BR" sz="1200" dirty="0">
                <a:solidFill>
                  <a:schemeClr val="tx1"/>
                </a:solidFill>
              </a:rPr>
              <a:t>que a safra </a:t>
            </a:r>
            <a:r>
              <a:rPr lang="pt-BR" sz="1200" dirty="0" smtClean="0">
                <a:solidFill>
                  <a:schemeClr val="tx1"/>
                </a:solidFill>
              </a:rPr>
              <a:t>2018.</a:t>
            </a:r>
            <a:endParaRPr lang="pt-BR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460375" y="1156771"/>
          <a:ext cx="8258324" cy="407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2777</TotalTime>
  <Words>189</Words>
  <Application>Microsoft Office PowerPoint</Application>
  <PresentationFormat>Apresentação na tela (4:3)</PresentationFormat>
  <Paragraphs>28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Default Theme</vt:lpstr>
      <vt:lpstr>Slide 1</vt:lpstr>
      <vt:lpstr>Slide 2</vt:lpstr>
      <vt:lpstr>Slide 3</vt:lpstr>
      <vt:lpstr>Slide 4</vt:lpstr>
      <vt:lpstr>Slide 5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47146737187</cp:lastModifiedBy>
  <cp:revision>281</cp:revision>
  <dcterms:created xsi:type="dcterms:W3CDTF">2018-03-09T20:31:31Z</dcterms:created>
  <dcterms:modified xsi:type="dcterms:W3CDTF">2019-02-12T13:29:52Z</dcterms:modified>
</cp:coreProperties>
</file>