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harts/chart3.xml" ContentType="application/vnd.openxmlformats-officedocument.drawingml.chart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23" r:id="rId1"/>
  </p:sldMasterIdLst>
  <p:sldIdLst>
    <p:sldId id="256" r:id="rId2"/>
    <p:sldId id="260" r:id="rId3"/>
    <p:sldId id="266" r:id="rId4"/>
    <p:sldId id="267" r:id="rId5"/>
    <p:sldId id="259" r:id="rId6"/>
  </p:sldIdLst>
  <p:sldSz cx="9144000" cy="6858000" type="screen4x3"/>
  <p:notesSz cx="7023100" cy="9309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52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8EB4E3"/>
    <a:srgbClr val="8690B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020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Agricola\SAMPA\COAPA%20-%20Coordena&#231;&#227;o-Geral%20de%20Acompanhamento%20da%20Produ&#231;&#227;o%20Agropecu&#225;ria\Acompanhamento%20de%20Mercado%20-%20PIB,%20VBP,%20LSPA%20(Broadcast,%20CMA%20etc)\Dados\VBP_Graf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Agricola\SAMPA\COAPA%20-%20Coordena&#231;&#227;o-Geral%20de%20Acompanhamento%20da%20Produ&#231;&#227;o%20Agropecu&#225;ria\Acompanhamento%20de%20Mercado%20-%20PIB,%20VBP,%20LSPA%20(Broadcast,%20CMA%20etc)\Dados\VBP_Graf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Agricola\SAMPA\COAPA%20-%20Coordena&#231;&#227;o-Geral%20de%20Acompanhamento%20da%20Produ&#231;&#227;o%20Agropecu&#225;ria\Acompanhamento%20de%20Mercado%20-%20PIB,%20VBP,%20LSPA%20(Broadcast,%20CMA%20etc)\Dados\VBP_Graf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"/>
  <c:chart>
    <c:plotArea>
      <c:layout>
        <c:manualLayout>
          <c:layoutTarget val="inner"/>
          <c:xMode val="edge"/>
          <c:yMode val="edge"/>
          <c:x val="6.0944660040285464E-4"/>
          <c:y val="5.6455960101782596E-2"/>
          <c:w val="0.9580428132378026"/>
          <c:h val="0.76227078490310962"/>
        </c:manualLayout>
      </c:layout>
      <c:barChart>
        <c:barDir val="col"/>
        <c:grouping val="stacked"/>
        <c:ser>
          <c:idx val="0"/>
          <c:order val="0"/>
          <c:tx>
            <c:strRef>
              <c:f>renda!$F$43</c:f>
              <c:strCache>
                <c:ptCount val="1"/>
                <c:pt idx="0">
                  <c:v>Agricultura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rgbClr val="4F81BD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renda!$A$44:$A$57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2018*</c:v>
                </c:pt>
              </c:strCache>
            </c:strRef>
          </c:cat>
          <c:val>
            <c:numRef>
              <c:f>renda!$F$44:$F$57</c:f>
              <c:numCache>
                <c:formatCode>0.00</c:formatCode>
                <c:ptCount val="14"/>
                <c:pt idx="0">
                  <c:v>215.51508087559938</c:v>
                </c:pt>
                <c:pt idx="1">
                  <c:v>216.83167583871665</c:v>
                </c:pt>
                <c:pt idx="2">
                  <c:v>244.87185948400949</c:v>
                </c:pt>
                <c:pt idx="3">
                  <c:v>281.17335801895808</c:v>
                </c:pt>
                <c:pt idx="4">
                  <c:v>267.07744984794203</c:v>
                </c:pt>
                <c:pt idx="5">
                  <c:v>276.98883245422144</c:v>
                </c:pt>
                <c:pt idx="6">
                  <c:v>321.6882882266537</c:v>
                </c:pt>
                <c:pt idx="7">
                  <c:v>339.18136901293803</c:v>
                </c:pt>
                <c:pt idx="8">
                  <c:v>369.03149511528636</c:v>
                </c:pt>
                <c:pt idx="9">
                  <c:v>373.77938743028005</c:v>
                </c:pt>
                <c:pt idx="10">
                  <c:v>375.13559834402213</c:v>
                </c:pt>
                <c:pt idx="11">
                  <c:v>379.87927825083131</c:v>
                </c:pt>
                <c:pt idx="12">
                  <c:v>395.66259444652991</c:v>
                </c:pt>
                <c:pt idx="13">
                  <c:v>389.09574358507052</c:v>
                </c:pt>
              </c:numCache>
            </c:numRef>
          </c:val>
        </c:ser>
        <c:ser>
          <c:idx val="1"/>
          <c:order val="1"/>
          <c:tx>
            <c:strRef>
              <c:f>renda!$G$43</c:f>
              <c:strCache>
                <c:ptCount val="1"/>
                <c:pt idx="0">
                  <c:v>Pecuária</c:v>
                </c:pt>
              </c:strCache>
            </c:strRef>
          </c:tx>
          <c:spPr>
            <a:solidFill>
              <a:srgbClr val="8EB4E3"/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renda!$A$44:$A$57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2018*</c:v>
                </c:pt>
              </c:strCache>
            </c:strRef>
          </c:cat>
          <c:val>
            <c:numRef>
              <c:f>renda!$G$44:$G$57</c:f>
              <c:numCache>
                <c:formatCode>0.00</c:formatCode>
                <c:ptCount val="14"/>
                <c:pt idx="0">
                  <c:v>117.72812100494259</c:v>
                </c:pt>
                <c:pt idx="1">
                  <c:v>114.02093373985674</c:v>
                </c:pt>
                <c:pt idx="2">
                  <c:v>134.13935767700752</c:v>
                </c:pt>
                <c:pt idx="3">
                  <c:v>150.133939544165</c:v>
                </c:pt>
                <c:pt idx="4">
                  <c:v>148.18124120271759</c:v>
                </c:pt>
                <c:pt idx="5">
                  <c:v>154.82066573923063</c:v>
                </c:pt>
                <c:pt idx="6">
                  <c:v>164.22509399286727</c:v>
                </c:pt>
                <c:pt idx="7">
                  <c:v>167.99242000302633</c:v>
                </c:pt>
                <c:pt idx="8">
                  <c:v>187.5432780778732</c:v>
                </c:pt>
                <c:pt idx="9">
                  <c:v>201.84994500753825</c:v>
                </c:pt>
                <c:pt idx="10">
                  <c:v>205.6300254630801</c:v>
                </c:pt>
                <c:pt idx="11">
                  <c:v>198.79274192013162</c:v>
                </c:pt>
                <c:pt idx="12">
                  <c:v>194.52127894597231</c:v>
                </c:pt>
                <c:pt idx="13">
                  <c:v>185.15316783521391</c:v>
                </c:pt>
              </c:numCache>
            </c:numRef>
          </c:val>
        </c:ser>
        <c:gapWidth val="36"/>
        <c:overlap val="100"/>
        <c:axId val="68658688"/>
        <c:axId val="68660224"/>
      </c:barChart>
      <c:lineChart>
        <c:grouping val="standard"/>
        <c:ser>
          <c:idx val="2"/>
          <c:order val="2"/>
          <c:tx>
            <c:strRef>
              <c:f>renda!$H$43</c:f>
              <c:strCache>
                <c:ptCount val="1"/>
                <c:pt idx="0">
                  <c:v>VBP Total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pPr>
              <a:solidFill>
                <a:srgbClr val="002060"/>
              </a:solidFill>
            </c:spPr>
          </c:marker>
          <c:dLbls>
            <c:numFmt formatCode="#,##0" sourceLinked="0"/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t"/>
            <c:showVal val="1"/>
          </c:dLbls>
          <c:cat>
            <c:numRef>
              <c:f>[1]Plan3!$A$19:$A$29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renda!$H$44:$H$57</c:f>
              <c:numCache>
                <c:formatCode>0.00</c:formatCode>
                <c:ptCount val="14"/>
                <c:pt idx="0">
                  <c:v>333.24320188054196</c:v>
                </c:pt>
                <c:pt idx="1">
                  <c:v>330.85260957857338</c:v>
                </c:pt>
                <c:pt idx="2">
                  <c:v>379.01121716101704</c:v>
                </c:pt>
                <c:pt idx="3">
                  <c:v>431.30729756312309</c:v>
                </c:pt>
                <c:pt idx="4">
                  <c:v>415.25869105065965</c:v>
                </c:pt>
                <c:pt idx="5">
                  <c:v>431.8094981934521</c:v>
                </c:pt>
                <c:pt idx="6">
                  <c:v>485.91338221952094</c:v>
                </c:pt>
                <c:pt idx="7">
                  <c:v>507.17378901596436</c:v>
                </c:pt>
                <c:pt idx="8">
                  <c:v>556.57477319315956</c:v>
                </c:pt>
                <c:pt idx="9">
                  <c:v>575.62933243781833</c:v>
                </c:pt>
                <c:pt idx="10">
                  <c:v>580.7656238071022</c:v>
                </c:pt>
                <c:pt idx="11">
                  <c:v>578.67202017096292</c:v>
                </c:pt>
                <c:pt idx="12">
                  <c:v>590.18387339250216</c:v>
                </c:pt>
                <c:pt idx="13">
                  <c:v>574.24891142028446</c:v>
                </c:pt>
              </c:numCache>
            </c:numRef>
          </c:val>
        </c:ser>
        <c:marker val="1"/>
        <c:axId val="68658688"/>
        <c:axId val="68660224"/>
      </c:lineChart>
      <c:catAx>
        <c:axId val="6865868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660224"/>
        <c:crosses val="autoZero"/>
        <c:auto val="1"/>
        <c:lblAlgn val="ctr"/>
        <c:lblOffset val="100"/>
      </c:catAx>
      <c:valAx>
        <c:axId val="68660224"/>
        <c:scaling>
          <c:orientation val="minMax"/>
          <c:max val="590.5"/>
          <c:min val="30"/>
        </c:scaling>
        <c:delete val="1"/>
        <c:axPos val="l"/>
        <c:numFmt formatCode="0" sourceLinked="0"/>
        <c:tickLblPos val="none"/>
        <c:crossAx val="68658688"/>
        <c:crosses val="autoZero"/>
        <c:crossBetween val="between"/>
        <c:majorUnit val="50"/>
      </c:valAx>
    </c:plotArea>
    <c:legend>
      <c:legendPos val="b"/>
      <c:layout/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"/>
  <c:chart>
    <c:plotArea>
      <c:layout>
        <c:manualLayout>
          <c:layoutTarget val="inner"/>
          <c:xMode val="edge"/>
          <c:yMode val="edge"/>
          <c:x val="8.6558856437766146E-2"/>
          <c:y val="7.1511957419665165E-2"/>
          <c:w val="0.89471167412077224"/>
          <c:h val="0.74721460614235968"/>
        </c:manualLayout>
      </c:layout>
      <c:barChart>
        <c:barDir val="col"/>
        <c:grouping val="stacked"/>
        <c:ser>
          <c:idx val="0"/>
          <c:order val="0"/>
          <c:tx>
            <c:strRef>
              <c:f>renda!$F$43</c:f>
              <c:strCache>
                <c:ptCount val="1"/>
                <c:pt idx="0">
                  <c:v>Agricultura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rgbClr val="4F81BD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renda!$A$44:$A$57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2018*</c:v>
                </c:pt>
              </c:strCache>
            </c:strRef>
          </c:cat>
          <c:val>
            <c:numRef>
              <c:f>renda!$F$59:$F$72</c:f>
              <c:numCache>
                <c:formatCode>0.00</c:formatCode>
                <c:ptCount val="14"/>
                <c:pt idx="0">
                  <c:v>205.05266705378978</c:v>
                </c:pt>
                <c:pt idx="1">
                  <c:v>206.29166831034348</c:v>
                </c:pt>
                <c:pt idx="2">
                  <c:v>233.82211120165627</c:v>
                </c:pt>
                <c:pt idx="3">
                  <c:v>269.43037453689692</c:v>
                </c:pt>
                <c:pt idx="4">
                  <c:v>255.55060395472989</c:v>
                </c:pt>
                <c:pt idx="5">
                  <c:v>265.66935166578884</c:v>
                </c:pt>
                <c:pt idx="6">
                  <c:v>308.68130951636573</c:v>
                </c:pt>
                <c:pt idx="7">
                  <c:v>324.92900131928377</c:v>
                </c:pt>
                <c:pt idx="8">
                  <c:v>351.18228036107814</c:v>
                </c:pt>
                <c:pt idx="9">
                  <c:v>354.32959272813542</c:v>
                </c:pt>
                <c:pt idx="10">
                  <c:v>357.0999107815681</c:v>
                </c:pt>
                <c:pt idx="11">
                  <c:v>363.46136459175364</c:v>
                </c:pt>
                <c:pt idx="12">
                  <c:v>388.45342470375965</c:v>
                </c:pt>
                <c:pt idx="13">
                  <c:v>389.09574358507052</c:v>
                </c:pt>
              </c:numCache>
            </c:numRef>
          </c:val>
        </c:ser>
        <c:ser>
          <c:idx val="1"/>
          <c:order val="1"/>
          <c:tx>
            <c:strRef>
              <c:f>renda!$G$43</c:f>
              <c:strCache>
                <c:ptCount val="1"/>
                <c:pt idx="0">
                  <c:v>Pecuária</c:v>
                </c:pt>
              </c:strCache>
            </c:strRef>
          </c:tx>
          <c:spPr>
            <a:solidFill>
              <a:srgbClr val="8EB4E3"/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renda!$A$44:$A$57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2018*</c:v>
                </c:pt>
              </c:strCache>
            </c:strRef>
          </c:cat>
          <c:val>
            <c:numRef>
              <c:f>renda!$G$59:$G$72</c:f>
              <c:numCache>
                <c:formatCode>0.00</c:formatCode>
                <c:ptCount val="14"/>
                <c:pt idx="0">
                  <c:v>117.72812100494259</c:v>
                </c:pt>
                <c:pt idx="1">
                  <c:v>114.02093373985674</c:v>
                </c:pt>
                <c:pt idx="2">
                  <c:v>134.13935767700752</c:v>
                </c:pt>
                <c:pt idx="3">
                  <c:v>150.133939544165</c:v>
                </c:pt>
                <c:pt idx="4">
                  <c:v>148.18124120271759</c:v>
                </c:pt>
                <c:pt idx="5">
                  <c:v>154.82066573923063</c:v>
                </c:pt>
                <c:pt idx="6">
                  <c:v>164.22509399286727</c:v>
                </c:pt>
                <c:pt idx="7">
                  <c:v>167.99242000302633</c:v>
                </c:pt>
                <c:pt idx="8">
                  <c:v>187.5432780778732</c:v>
                </c:pt>
                <c:pt idx="9">
                  <c:v>201.84994500753825</c:v>
                </c:pt>
                <c:pt idx="10">
                  <c:v>205.6300254630801</c:v>
                </c:pt>
                <c:pt idx="11">
                  <c:v>198.79274192013162</c:v>
                </c:pt>
                <c:pt idx="12">
                  <c:v>194.52127894597231</c:v>
                </c:pt>
                <c:pt idx="13">
                  <c:v>185.15316783521391</c:v>
                </c:pt>
              </c:numCache>
            </c:numRef>
          </c:val>
        </c:ser>
        <c:gapWidth val="36"/>
        <c:overlap val="100"/>
        <c:axId val="55993856"/>
        <c:axId val="56005760"/>
      </c:barChart>
      <c:lineChart>
        <c:grouping val="standard"/>
        <c:ser>
          <c:idx val="2"/>
          <c:order val="2"/>
          <c:tx>
            <c:strRef>
              <c:f>renda!$H$43</c:f>
              <c:strCache>
                <c:ptCount val="1"/>
                <c:pt idx="0">
                  <c:v>VBP Total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pPr>
              <a:solidFill>
                <a:srgbClr val="002060"/>
              </a:solidFill>
            </c:spPr>
          </c:marker>
          <c:dLbls>
            <c:numFmt formatCode="#,##0" sourceLinked="0"/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t"/>
            <c:showVal val="1"/>
          </c:dLbls>
          <c:cat>
            <c:numRef>
              <c:f>[1]Plan3!$A$19:$A$29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renda!$H$59:$H$72</c:f>
              <c:numCache>
                <c:formatCode>0.00</c:formatCode>
                <c:ptCount val="14"/>
                <c:pt idx="0">
                  <c:v>322.78078805873236</c:v>
                </c:pt>
                <c:pt idx="1">
                  <c:v>320.31260205020021</c:v>
                </c:pt>
                <c:pt idx="2">
                  <c:v>367.96146887866382</c:v>
                </c:pt>
                <c:pt idx="3">
                  <c:v>419.56431408106192</c:v>
                </c:pt>
                <c:pt idx="4">
                  <c:v>403.73184515744748</c:v>
                </c:pt>
                <c:pt idx="5">
                  <c:v>420.49001740501944</c:v>
                </c:pt>
                <c:pt idx="6">
                  <c:v>472.90640350923297</c:v>
                </c:pt>
                <c:pt idx="7">
                  <c:v>492.9214213223101</c:v>
                </c:pt>
                <c:pt idx="8">
                  <c:v>538.72555843895134</c:v>
                </c:pt>
                <c:pt idx="9">
                  <c:v>556.17953773567365</c:v>
                </c:pt>
                <c:pt idx="10">
                  <c:v>562.72993624464823</c:v>
                </c:pt>
                <c:pt idx="11">
                  <c:v>562.25410651188531</c:v>
                </c:pt>
                <c:pt idx="12">
                  <c:v>582.97470364973196</c:v>
                </c:pt>
                <c:pt idx="13">
                  <c:v>574.24891142028446</c:v>
                </c:pt>
              </c:numCache>
            </c:numRef>
          </c:val>
        </c:ser>
        <c:marker val="1"/>
        <c:axId val="55993856"/>
        <c:axId val="56005760"/>
      </c:lineChart>
      <c:catAx>
        <c:axId val="5599385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005760"/>
        <c:crosses val="autoZero"/>
        <c:auto val="1"/>
        <c:lblAlgn val="ctr"/>
        <c:lblOffset val="100"/>
      </c:catAx>
      <c:valAx>
        <c:axId val="56005760"/>
        <c:scaling>
          <c:orientation val="minMax"/>
          <c:max val="590.5"/>
          <c:min val="35"/>
        </c:scaling>
        <c:axPos val="l"/>
        <c:numFmt formatCode="0.00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5993856"/>
        <c:crosses val="autoZero"/>
        <c:crossBetween val="between"/>
        <c:majorUnit val="50"/>
      </c:valAx>
    </c:plotArea>
    <c:legend>
      <c:legendPos val="b"/>
      <c:layout/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barChart>
        <c:barDir val="col"/>
        <c:grouping val="clustered"/>
        <c:ser>
          <c:idx val="0"/>
          <c:order val="0"/>
          <c:tx>
            <c:v>Com Exclusões</c:v>
          </c:tx>
          <c:spPr>
            <a:solidFill>
              <a:srgbClr val="4F81BD"/>
            </a:solidFill>
          </c:spPr>
          <c:cat>
            <c:numRef>
              <c:f>renda!$E$44:$E$57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renda!$I$44:$I$57</c:f>
              <c:numCache>
                <c:formatCode>#,##0.00</c:formatCode>
                <c:ptCount val="14"/>
                <c:pt idx="0">
                  <c:v>322.78078805873236</c:v>
                </c:pt>
                <c:pt idx="1">
                  <c:v>320.31260205020021</c:v>
                </c:pt>
                <c:pt idx="2">
                  <c:v>367.96146887866382</c:v>
                </c:pt>
                <c:pt idx="3">
                  <c:v>419.56431408106192</c:v>
                </c:pt>
                <c:pt idx="4">
                  <c:v>403.73184515744748</c:v>
                </c:pt>
                <c:pt idx="5">
                  <c:v>420.49001740501944</c:v>
                </c:pt>
                <c:pt idx="6">
                  <c:v>472.90640350923297</c:v>
                </c:pt>
                <c:pt idx="7">
                  <c:v>492.9214213223101</c:v>
                </c:pt>
                <c:pt idx="8">
                  <c:v>538.72555843895134</c:v>
                </c:pt>
                <c:pt idx="9">
                  <c:v>556.17953773567365</c:v>
                </c:pt>
                <c:pt idx="10">
                  <c:v>562.72993624464823</c:v>
                </c:pt>
                <c:pt idx="11">
                  <c:v>562.25410651188531</c:v>
                </c:pt>
                <c:pt idx="12">
                  <c:v>582.97470364973196</c:v>
                </c:pt>
                <c:pt idx="13">
                  <c:v>574.24891142028446</c:v>
                </c:pt>
              </c:numCache>
            </c:numRef>
          </c:val>
        </c:ser>
        <c:ser>
          <c:idx val="1"/>
          <c:order val="1"/>
          <c:tx>
            <c:strRef>
              <c:f>renda!$H$43</c:f>
              <c:strCache>
                <c:ptCount val="1"/>
                <c:pt idx="0">
                  <c:v>VBP Total</c:v>
                </c:pt>
              </c:strCache>
            </c:strRef>
          </c:tx>
          <c:spPr>
            <a:solidFill>
              <a:srgbClr val="002060"/>
            </a:solidFill>
          </c:spPr>
          <c:val>
            <c:numRef>
              <c:f>renda!$H$44:$H$57</c:f>
              <c:numCache>
                <c:formatCode>0.00</c:formatCode>
                <c:ptCount val="14"/>
                <c:pt idx="0">
                  <c:v>333.24320188054196</c:v>
                </c:pt>
                <c:pt idx="1">
                  <c:v>330.85260957857338</c:v>
                </c:pt>
                <c:pt idx="2">
                  <c:v>379.01121716101704</c:v>
                </c:pt>
                <c:pt idx="3">
                  <c:v>431.30729756312309</c:v>
                </c:pt>
                <c:pt idx="4">
                  <c:v>415.25869105065965</c:v>
                </c:pt>
                <c:pt idx="5">
                  <c:v>431.8094981934521</c:v>
                </c:pt>
                <c:pt idx="6">
                  <c:v>485.91338221952094</c:v>
                </c:pt>
                <c:pt idx="7">
                  <c:v>507.17378901596436</c:v>
                </c:pt>
                <c:pt idx="8">
                  <c:v>556.57477319315956</c:v>
                </c:pt>
                <c:pt idx="9">
                  <c:v>575.62933243781833</c:v>
                </c:pt>
                <c:pt idx="10">
                  <c:v>580.7656238071022</c:v>
                </c:pt>
                <c:pt idx="11">
                  <c:v>578.67202017096292</c:v>
                </c:pt>
                <c:pt idx="12">
                  <c:v>590.18387339250216</c:v>
                </c:pt>
                <c:pt idx="13">
                  <c:v>574.24891142028446</c:v>
                </c:pt>
              </c:numCache>
            </c:numRef>
          </c:val>
        </c:ser>
        <c:gapWidth val="36"/>
        <c:axId val="56285824"/>
        <c:axId val="56318208"/>
      </c:barChart>
      <c:catAx>
        <c:axId val="562858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56318208"/>
        <c:crosses val="autoZero"/>
        <c:auto val="1"/>
        <c:lblAlgn val="ctr"/>
        <c:lblOffset val="100"/>
      </c:catAx>
      <c:valAx>
        <c:axId val="56318208"/>
        <c:scaling>
          <c:orientation val="minMax"/>
          <c:max val="600"/>
          <c:min val="200"/>
        </c:scaling>
        <c:axPos val="l"/>
        <c:majorGridlines/>
        <c:numFmt formatCode="#,##0.00" sourceLinked="1"/>
        <c:tickLblPos val="nextTo"/>
        <c:crossAx val="56285824"/>
        <c:crosses val="autoZero"/>
        <c:crossBetween val="between"/>
        <c:majorUnit val="100"/>
        <c:minorUnit val="20"/>
      </c:valAx>
    </c:plotArea>
    <c:legend>
      <c:legendPos val="b"/>
      <c:layout/>
      <c:txPr>
        <a:bodyPr/>
        <a:lstStyle/>
        <a:p>
          <a:pPr>
            <a:defRPr sz="1200"/>
          </a:pPr>
          <a:endParaRPr lang="pt-BR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-Brasão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 userDrawn="1"/>
        </p:nvSpPr>
        <p:spPr>
          <a:xfrm>
            <a:off x="0" y="2291996"/>
            <a:ext cx="9144000" cy="174625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88891" y="2373507"/>
            <a:ext cx="5850750" cy="1493838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sz="4800" b="1">
                <a:solidFill>
                  <a:srgbClr val="E6E9E9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 smtClean="0"/>
              <a:t>Indicador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418141" y="4720521"/>
            <a:ext cx="5585279" cy="63965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r">
              <a:buNone/>
              <a:defRPr lang="x-none" sz="1600" b="0" i="1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r>
              <a:rPr lang="pt-BR" dirty="0" smtClean="0"/>
              <a:t>Data de divulgação</a:t>
            </a:r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623" y="843790"/>
            <a:ext cx="874759" cy="89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ssinaturaConjunta-SPE-MF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94" y="6017972"/>
            <a:ext cx="2806700" cy="6477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078364" y="1800788"/>
            <a:ext cx="3361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MINISTÉRIO DA FAZENDA</a:t>
            </a:r>
            <a:endParaRPr lang="en-US" sz="1200" b="1" dirty="0"/>
          </a:p>
        </p:txBody>
      </p:sp>
      <p:sp>
        <p:nvSpPr>
          <p:cNvPr id="18" name="Rectangle 9"/>
          <p:cNvSpPr/>
          <p:nvPr userDrawn="1"/>
        </p:nvSpPr>
        <p:spPr>
          <a:xfrm>
            <a:off x="0" y="4038246"/>
            <a:ext cx="9144000" cy="46688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88891" y="3955280"/>
            <a:ext cx="5850750" cy="466883"/>
          </a:xfrm>
          <a:prstGeom prst="rect">
            <a:avLst/>
          </a:prstGeom>
          <a:ln>
            <a:noFill/>
          </a:ln>
        </p:spPr>
        <p:txBody>
          <a:bodyPr vert="horz" anchor="t"/>
          <a:lstStyle>
            <a:lvl1pPr marL="0" indent="0">
              <a:buNone/>
              <a:defRPr lang="x-none" sz="2800" b="0" i="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r>
              <a:rPr lang="pt-BR" dirty="0" smtClean="0"/>
              <a:t>Data de Referência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46789" y="6049567"/>
            <a:ext cx="59661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noProof="0" dirty="0" smtClean="0">
                <a:solidFill>
                  <a:schemeClr val="bg2">
                    <a:lumMod val="50000"/>
                  </a:schemeClr>
                </a:solidFill>
              </a:rPr>
              <a:t>Os informativos</a:t>
            </a:r>
            <a:r>
              <a:rPr lang="pt-BR" sz="800" baseline="0" noProof="0" dirty="0" smtClean="0">
                <a:solidFill>
                  <a:schemeClr val="bg2">
                    <a:lumMod val="50000"/>
                  </a:schemeClr>
                </a:solidFill>
              </a:rPr>
              <a:t> econômicos da Secretaria de Política Econômica (SPE) são elaborados a partir de dados de conhecimento público, cujas fontes primárias são instituições autônomas, públicas ou privadas. O objetivo é organizar informações de conhecimento público para ampliar o entendimento sobre a economia brasileira. O conteúdo deste material é meramente informativo, não possuindo caráter prospectivo, nem delimitando as ações de política econômica adotadas pelo Ministério da Fazenda  </a:t>
            </a:r>
            <a:endParaRPr lang="pt-BR" sz="800" noProof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9260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 userDrawn="1"/>
        </p:nvSpPr>
        <p:spPr>
          <a:xfrm>
            <a:off x="0" y="2963402"/>
            <a:ext cx="6092141" cy="1694761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Rectangle 9"/>
          <p:cNvSpPr/>
          <p:nvPr userDrawn="1"/>
        </p:nvSpPr>
        <p:spPr>
          <a:xfrm flipV="1">
            <a:off x="0" y="4607610"/>
            <a:ext cx="6092141" cy="1895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41392" y="3061612"/>
            <a:ext cx="5583980" cy="1493838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>
                <a:solidFill>
                  <a:srgbClr val="E6E9E9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223434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-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8295783" y="6394413"/>
            <a:ext cx="55680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</a:pPr>
            <a:fld id="{2E697F94-608E-4EDE-B3E8-E94C6293AC33}" type="slidenum">
              <a:rPr lang="en-US" altLang="pt-BR" sz="1200" b="0">
                <a:solidFill>
                  <a:schemeClr val="bg2">
                    <a:lumMod val="50000"/>
                  </a:schemeClr>
                </a:solidFill>
              </a:rPr>
              <a:pPr algn="r" eaLnBrk="1" hangingPunct="1">
                <a:lnSpc>
                  <a:spcPct val="80000"/>
                </a:lnSpc>
              </a:pPr>
              <a:t>‹nº›</a:t>
            </a:fld>
            <a:endParaRPr lang="en-US" altLang="pt-BR" sz="12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57201" y="163262"/>
            <a:ext cx="5995772" cy="42361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lang="en-US" sz="2000" b="0" kern="1200" dirty="0">
                <a:solidFill>
                  <a:srgbClr val="0B254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6" y="6243561"/>
            <a:ext cx="1716087" cy="333415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lang="x-none" sz="1000" i="0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x-none" dirty="0" smtClean="0"/>
              <a:t>Fonte: </a:t>
            </a:r>
            <a:endParaRPr lang="pt-BR" dirty="0" smtClean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59681" y="738160"/>
            <a:ext cx="6825039" cy="28283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0000"/>
              </a:lnSpc>
              <a:buNone/>
              <a:defRPr lang="en-US" sz="1400" b="1" i="1" kern="1200" dirty="0">
                <a:solidFill>
                  <a:srgbClr val="1F639E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quarter" idx="16"/>
          </p:nvPr>
        </p:nvSpPr>
        <p:spPr>
          <a:xfrm>
            <a:off x="457201" y="1318054"/>
            <a:ext cx="8310879" cy="4549995"/>
          </a:xfrm>
          <a:prstGeom prst="rect">
            <a:avLst/>
          </a:prstGeom>
        </p:spPr>
        <p:txBody>
          <a:bodyPr vert="horz"/>
          <a:lstStyle>
            <a:lvl1pPr>
              <a:lnSpc>
                <a:spcPct val="80000"/>
              </a:lnSpc>
              <a:defRPr>
                <a:solidFill>
                  <a:srgbClr val="161616"/>
                </a:solidFill>
              </a:defRPr>
            </a:lvl1pPr>
            <a:lvl2pPr>
              <a:lnSpc>
                <a:spcPct val="80000"/>
              </a:lnSpc>
              <a:defRPr>
                <a:solidFill>
                  <a:srgbClr val="161616"/>
                </a:solidFill>
              </a:defRPr>
            </a:lvl2pPr>
            <a:lvl3pPr>
              <a:lnSpc>
                <a:spcPct val="80000"/>
              </a:lnSpc>
              <a:defRPr>
                <a:solidFill>
                  <a:srgbClr val="161616"/>
                </a:solidFill>
              </a:defRPr>
            </a:lvl3pPr>
            <a:lvl4pPr>
              <a:lnSpc>
                <a:spcPct val="80000"/>
              </a:lnSpc>
              <a:defRPr>
                <a:solidFill>
                  <a:srgbClr val="161616"/>
                </a:solidFill>
              </a:defRPr>
            </a:lvl4pPr>
            <a:lvl5pPr>
              <a:lnSpc>
                <a:spcPct val="80000"/>
              </a:lnSpc>
              <a:defRPr>
                <a:solidFill>
                  <a:srgbClr val="161616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 flipV="1">
            <a:off x="460376" y="645367"/>
            <a:ext cx="7835407" cy="5055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2" name="Picture 11" descr="AssinaturaConjunta-SPE-MF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244" y="6290273"/>
            <a:ext cx="2089631" cy="482223"/>
          </a:xfrm>
          <a:prstGeom prst="rect">
            <a:avLst/>
          </a:prstGeom>
        </p:spPr>
      </p:pic>
      <p:sp>
        <p:nvSpPr>
          <p:cNvPr id="14" name="Rectangle 9"/>
          <p:cNvSpPr/>
          <p:nvPr userDrawn="1"/>
        </p:nvSpPr>
        <p:spPr>
          <a:xfrm flipV="1">
            <a:off x="6854824" y="645364"/>
            <a:ext cx="1913255" cy="45719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466712" y="381310"/>
            <a:ext cx="4385876" cy="19785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r">
              <a:buNone/>
              <a:defRPr sz="800">
                <a:solidFill>
                  <a:srgbClr val="1F639E"/>
                </a:solidFill>
              </a:defRPr>
            </a:lvl1pPr>
          </a:lstStyle>
          <a:p>
            <a:pPr lvl="0"/>
            <a:r>
              <a:rPr lang="pt-BR" noProof="0" dirty="0" smtClean="0"/>
              <a:t>TÍTULO DO CAPÍTULO</a:t>
            </a:r>
            <a:endParaRPr lang="pt-BR" noProof="0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457201" y="6201465"/>
            <a:ext cx="8310879" cy="40996"/>
          </a:xfrm>
          <a:prstGeom prst="line">
            <a:avLst/>
          </a:prstGeom>
          <a:ln w="3175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460376" y="5868050"/>
            <a:ext cx="3624993" cy="333415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lang="x-none" sz="1000" i="1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x-none" dirty="0" smtClean="0"/>
              <a:t>*Nota de Rodapé</a:t>
            </a:r>
          </a:p>
        </p:txBody>
      </p:sp>
    </p:spTree>
    <p:extLst>
      <p:ext uri="{BB962C8B-B14F-4D97-AF65-F5344CB8AC3E}">
        <p14:creationId xmlns="" xmlns:p14="http://schemas.microsoft.com/office/powerpoint/2010/main" val="3435219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ento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/>
          <p:nvPr userDrawn="1"/>
        </p:nvSpPr>
        <p:spPr>
          <a:xfrm>
            <a:off x="0" y="2976019"/>
            <a:ext cx="9144000" cy="135849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Rectangle 9"/>
          <p:cNvSpPr/>
          <p:nvPr userDrawn="1"/>
        </p:nvSpPr>
        <p:spPr>
          <a:xfrm flipV="1">
            <a:off x="0" y="4283956"/>
            <a:ext cx="9144000" cy="1895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7" y="1731708"/>
            <a:ext cx="7604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4"/>
          <p:cNvSpPr txBox="1">
            <a:spLocks/>
          </p:cNvSpPr>
          <p:nvPr userDrawn="1"/>
        </p:nvSpPr>
        <p:spPr>
          <a:xfrm>
            <a:off x="2743200" y="2341684"/>
            <a:ext cx="3648075" cy="71437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1800" b="1" kern="1200" baseline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defRPr/>
            </a:pPr>
            <a:r>
              <a:rPr lang="en-US" sz="1800" b="0" dirty="0" err="1" smtClean="0">
                <a:solidFill>
                  <a:schemeClr val="bg2">
                    <a:lumMod val="25000"/>
                  </a:schemeClr>
                </a:solidFill>
              </a:rPr>
              <a:t>Ministério</a:t>
            </a:r>
            <a:r>
              <a:rPr lang="en-US" sz="1800" b="0" dirty="0" smtClean="0">
                <a:solidFill>
                  <a:schemeClr val="bg2">
                    <a:lumMod val="25000"/>
                  </a:schemeClr>
                </a:solidFill>
              </a:rPr>
              <a:t> da Fazenda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129229" y="3067582"/>
            <a:ext cx="47990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noProof="0" dirty="0" smtClean="0">
                <a:solidFill>
                  <a:srgbClr val="FFFFFF"/>
                </a:solidFill>
              </a:rPr>
              <a:t>Para maiores informações acesse o site da Secretaria de Política Econômica:</a:t>
            </a:r>
          </a:p>
          <a:p>
            <a:pPr algn="ctr"/>
            <a:r>
              <a:rPr lang="pt-BR" sz="1600" noProof="0" dirty="0" err="1" smtClean="0">
                <a:solidFill>
                  <a:srgbClr val="FFFFFF"/>
                </a:solidFill>
              </a:rPr>
              <a:t>www.spe.fazenda.gov.br</a:t>
            </a:r>
            <a:endParaRPr lang="pt-BR" sz="1600" noProof="0" dirty="0">
              <a:solidFill>
                <a:srgbClr val="FFFFFF"/>
              </a:solidFill>
            </a:endParaRPr>
          </a:p>
        </p:txBody>
      </p:sp>
      <p:pic>
        <p:nvPicPr>
          <p:cNvPr id="12" name="Picture 11" descr="AssinaturaConjunta-SPE-MF-Negativo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975" y="3671315"/>
            <a:ext cx="2305432" cy="5320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3174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185" r:id="rId1"/>
    <p:sldLayoutId id="2147486171" r:id="rId2"/>
    <p:sldLayoutId id="2147486174" r:id="rId3"/>
    <p:sldLayoutId id="2147486180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charset="0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8891" y="2373507"/>
            <a:ext cx="7222068" cy="1493838"/>
          </a:xfrm>
        </p:spPr>
        <p:txBody>
          <a:bodyPr/>
          <a:lstStyle/>
          <a:p>
            <a:pPr algn="ctr"/>
            <a:r>
              <a:rPr lang="en-US" sz="3200" dirty="0" smtClean="0"/>
              <a:t>VBP – Valor </a:t>
            </a:r>
            <a:r>
              <a:rPr lang="en-US" sz="3200" dirty="0" err="1" smtClean="0"/>
              <a:t>Bruto</a:t>
            </a:r>
            <a:r>
              <a:rPr lang="en-US" sz="3200" dirty="0" smtClean="0"/>
              <a:t> </a:t>
            </a:r>
            <a:r>
              <a:rPr lang="en-US" sz="3200" dirty="0" err="1" smtClean="0"/>
              <a:t>da</a:t>
            </a:r>
            <a:r>
              <a:rPr lang="en-US" sz="3200" dirty="0" smtClean="0"/>
              <a:t> </a:t>
            </a:r>
            <a:r>
              <a:rPr lang="en-US" sz="3200" dirty="0" err="1" smtClean="0"/>
              <a:t>produção</a:t>
            </a:r>
            <a:r>
              <a:rPr lang="en-US" sz="3200" dirty="0" smtClean="0"/>
              <a:t> </a:t>
            </a:r>
            <a:r>
              <a:rPr lang="en-US" sz="3200" dirty="0" err="1" smtClean="0"/>
              <a:t>Agropecuária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Dados </a:t>
            </a:r>
            <a:r>
              <a:rPr lang="en-US" dirty="0" err="1" smtClean="0"/>
              <a:t>divulgados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19/10/2018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Setembro</a:t>
            </a:r>
            <a:r>
              <a:rPr lang="en-US" dirty="0" smtClean="0"/>
              <a:t>/2018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628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2400" b="1" dirty="0" smtClean="0"/>
              <a:t>Valor Bruto da Produção Agropecuária – VBP</a:t>
            </a:r>
            <a:endParaRPr lang="pt-BR" sz="2400" b="1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Fonte: MAPA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pt-BR" dirty="0" smtClean="0">
                <a:solidFill>
                  <a:schemeClr val="tx1"/>
                </a:solidFill>
              </a:rPr>
              <a:t>Em R$ bilhões (a preços de setembro/2018)</a:t>
            </a:r>
            <a:endParaRPr lang="pt-BR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9"/>
          </p:nvPr>
        </p:nvSpPr>
        <p:spPr>
          <a:xfrm>
            <a:off x="460375" y="5868050"/>
            <a:ext cx="8419220" cy="33341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Redução do VBP em 2018 atribuída à queda de preço das commodities agropecuárias, ainda que as duas maiores (soja e bovino) devam crescer em valor no ano de 2018. As culturas da cebola, maçã e pimenta-do-reino foram excluídas do cálculo em 2018, impactando na série quando comparado com 2017.</a:t>
            </a:r>
            <a:endParaRPr lang="pt-BR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Espaço Reservado para Imagem 6"/>
          <p:cNvGraphicFramePr>
            <a:graphicFrameLocks noGrp="1"/>
          </p:cNvGraphicFramePr>
          <p:nvPr/>
        </p:nvGraphicFramePr>
        <p:xfrm>
          <a:off x="457200" y="1020995"/>
          <a:ext cx="8422395" cy="4565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2400" b="1" dirty="0" smtClean="0"/>
              <a:t>Valor Bruto da Produção Agropecuária – VBP</a:t>
            </a:r>
            <a:endParaRPr lang="pt-BR" sz="2400" b="1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Fonte: MAPA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pt-BR" dirty="0" smtClean="0">
                <a:solidFill>
                  <a:schemeClr val="tx1"/>
                </a:solidFill>
              </a:rPr>
              <a:t>Em R$ </a:t>
            </a:r>
            <a:r>
              <a:rPr lang="pt-BR" dirty="0" smtClean="0">
                <a:solidFill>
                  <a:schemeClr val="tx1"/>
                </a:solidFill>
              </a:rPr>
              <a:t>bilhões, </a:t>
            </a:r>
            <a:r>
              <a:rPr lang="pt-BR" dirty="0" smtClean="0">
                <a:solidFill>
                  <a:srgbClr val="FF0000"/>
                </a:solidFill>
              </a:rPr>
              <a:t>excluindo culturas </a:t>
            </a:r>
            <a:r>
              <a:rPr lang="pt-BR" dirty="0" smtClean="0">
                <a:solidFill>
                  <a:schemeClr val="tx1"/>
                </a:solidFill>
              </a:rPr>
              <a:t>(a preços de setembro/2018</a:t>
            </a:r>
            <a:r>
              <a:rPr lang="pt-BR" dirty="0" smtClean="0">
                <a:solidFill>
                  <a:schemeClr val="tx1"/>
                </a:solidFill>
              </a:rPr>
              <a:t>) *</a:t>
            </a:r>
            <a:endParaRPr lang="pt-BR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9"/>
          </p:nvPr>
        </p:nvSpPr>
        <p:spPr>
          <a:xfrm>
            <a:off x="460375" y="5868050"/>
            <a:ext cx="8064499" cy="33341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As séries de fumo, cebola, pimenta-do-reino e maçã foram excluídas do </a:t>
            </a:r>
            <a:r>
              <a:rPr lang="pt-BR" b="1" dirty="0">
                <a:solidFill>
                  <a:schemeClr val="tx1"/>
                </a:solidFill>
              </a:rPr>
              <a:t>s</a:t>
            </a:r>
            <a:r>
              <a:rPr lang="pt-BR" b="1" dirty="0" smtClean="0">
                <a:solidFill>
                  <a:schemeClr val="tx1"/>
                </a:solidFill>
              </a:rPr>
              <a:t>omatório para todos os anos. O MAPA calculou a série de fumo até 2016, as demais foram calculadas até 2017. Ressaltando que o período de cálculo da série da maçã foi no período de 2011 a 2017. </a:t>
            </a:r>
          </a:p>
          <a:p>
            <a:pPr>
              <a:buFont typeface="Arial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Note que mesmo com exclusões, o VBP de 2018 estima-se menor em razão de ano ruim da pecuária.</a:t>
            </a:r>
            <a:endParaRPr lang="pt-BR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Espaço Reservado para Imagem 6"/>
          <p:cNvGraphicFramePr>
            <a:graphicFrameLocks noGrp="1"/>
          </p:cNvGraphicFramePr>
          <p:nvPr/>
        </p:nvGraphicFramePr>
        <p:xfrm>
          <a:off x="342899" y="1038225"/>
          <a:ext cx="8382001" cy="455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2400" b="1" dirty="0" smtClean="0"/>
              <a:t>Valor Bruto da Produção Agropecuária – VBP</a:t>
            </a:r>
            <a:endParaRPr lang="pt-BR" sz="2400" b="1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Fonte: MAPA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pt-BR" dirty="0" smtClean="0">
                <a:solidFill>
                  <a:schemeClr val="tx1"/>
                </a:solidFill>
              </a:rPr>
              <a:t>Em R$ bilhões (a preços de setembro/2018</a:t>
            </a:r>
            <a:r>
              <a:rPr lang="pt-BR" dirty="0" smtClean="0">
                <a:solidFill>
                  <a:schemeClr val="tx1"/>
                </a:solidFill>
              </a:rPr>
              <a:t>), comparativo VBP total e VBP com exclusões.</a:t>
            </a:r>
            <a:endParaRPr lang="pt-BR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9"/>
          </p:nvPr>
        </p:nvSpPr>
        <p:spPr>
          <a:xfrm>
            <a:off x="460375" y="5868050"/>
            <a:ext cx="8419220" cy="33341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No ano de 2016 e anteriores, as exclus</a:t>
            </a:r>
            <a:r>
              <a:rPr lang="pt-BR" b="1" dirty="0" smtClean="0">
                <a:solidFill>
                  <a:schemeClr val="tx1"/>
                </a:solidFill>
              </a:rPr>
              <a:t>ões são maiores, em razão da significância da série de fumo, que possui um VBP alto, comparado com as demais que foram excluídas. Valor médio das exclusões no período 2005- 2016 R$ 13 bilhões, em 2017 R$ 7 bilhões.</a:t>
            </a:r>
            <a:endParaRPr lang="pt-BR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Gráfico 6"/>
          <p:cNvGraphicFramePr/>
          <p:nvPr/>
        </p:nvGraphicFramePr>
        <p:xfrm>
          <a:off x="904875" y="1266134"/>
          <a:ext cx="7562850" cy="4296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40">
      <a:dk1>
        <a:srgbClr val="27384B"/>
      </a:dk1>
      <a:lt1>
        <a:srgbClr val="FFFFFF"/>
      </a:lt1>
      <a:dk2>
        <a:srgbClr val="7DA419"/>
      </a:dk2>
      <a:lt2>
        <a:srgbClr val="DDDEDD"/>
      </a:lt2>
      <a:accent1>
        <a:srgbClr val="D1502A"/>
      </a:accent1>
      <a:accent2>
        <a:srgbClr val="F1A608"/>
      </a:accent2>
      <a:accent3>
        <a:srgbClr val="2A84D3"/>
      </a:accent3>
      <a:accent4>
        <a:srgbClr val="1FB18A"/>
      </a:accent4>
      <a:accent5>
        <a:srgbClr val="27384B"/>
      </a:accent5>
      <a:accent6>
        <a:srgbClr val="274E32"/>
      </a:accent6>
      <a:hlink>
        <a:srgbClr val="27384B"/>
      </a:hlink>
      <a:folHlink>
        <a:srgbClr val="27384B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6550</TotalTime>
  <Words>269</Words>
  <Application>Microsoft Office PowerPoint</Application>
  <PresentationFormat>Apresentação na tela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Default Theme</vt:lpstr>
      <vt:lpstr>Slide 1</vt:lpstr>
      <vt:lpstr>Valor Bruto da Produção Agropecuária – VBP</vt:lpstr>
      <vt:lpstr>Valor Bruto da Produção Agropecuária – VBP</vt:lpstr>
      <vt:lpstr>Valor Bruto da Produção Agropecuária – VBP</vt:lpstr>
      <vt:lpstr>Slide 5</vt:lpstr>
    </vt:vector>
  </TitlesOfParts>
  <Company>Sem Empresa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Oliveira Nobrega</dc:creator>
  <cp:lastModifiedBy>19666691272</cp:lastModifiedBy>
  <cp:revision>437</cp:revision>
  <dcterms:created xsi:type="dcterms:W3CDTF">2018-03-09T20:31:31Z</dcterms:created>
  <dcterms:modified xsi:type="dcterms:W3CDTF">2018-10-25T14:21:52Z</dcterms:modified>
</cp:coreProperties>
</file>