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sldIdLst>
    <p:sldId id="256" r:id="rId2"/>
    <p:sldId id="257" r:id="rId3"/>
    <p:sldId id="260" r:id="rId4"/>
    <p:sldId id="264" r:id="rId5"/>
    <p:sldId id="265" r:id="rId6"/>
    <p:sldId id="263" r:id="rId7"/>
    <p:sldId id="261" r:id="rId8"/>
    <p:sldId id="259" r:id="rId9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8EB4E3"/>
    <a:srgbClr val="8690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99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"/>
  <c:chart>
    <c:plotArea>
      <c:layout>
        <c:manualLayout>
          <c:layoutTarget val="inner"/>
          <c:xMode val="edge"/>
          <c:yMode val="edge"/>
          <c:x val="8.6558856437766257E-2"/>
          <c:y val="3.6983423429687232E-2"/>
          <c:w val="0.89471167412077324"/>
          <c:h val="0.7817431761427176"/>
        </c:manualLayout>
      </c:layout>
      <c:barChart>
        <c:barDir val="col"/>
        <c:grouping val="stacked"/>
        <c:ser>
          <c:idx val="0"/>
          <c:order val="0"/>
          <c:tx>
            <c:strRef>
              <c:f>renda!$F$43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renda!$A$44:$A$57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</c:strCache>
            </c:strRef>
          </c:cat>
          <c:val>
            <c:numRef>
              <c:f>renda!$F$44:$F$57</c:f>
              <c:numCache>
                <c:formatCode>0.00</c:formatCode>
                <c:ptCount val="14"/>
                <c:pt idx="0">
                  <c:v>211.72819837634938</c:v>
                </c:pt>
                <c:pt idx="1">
                  <c:v>213.02165903998193</c:v>
                </c:pt>
                <c:pt idx="2">
                  <c:v>240.56913989950817</c:v>
                </c:pt>
                <c:pt idx="3">
                  <c:v>276.23277351595539</c:v>
                </c:pt>
                <c:pt idx="4">
                  <c:v>262.3845489304544</c:v>
                </c:pt>
                <c:pt idx="5">
                  <c:v>272.12177555107075</c:v>
                </c:pt>
                <c:pt idx="6">
                  <c:v>316.035803287085</c:v>
                </c:pt>
                <c:pt idx="7">
                  <c:v>333.22150771149973</c:v>
                </c:pt>
                <c:pt idx="8">
                  <c:v>362.54712796637739</c:v>
                </c:pt>
                <c:pt idx="9">
                  <c:v>367.21159358917436</c:v>
                </c:pt>
                <c:pt idx="10">
                  <c:v>368.54397409924496</c:v>
                </c:pt>
                <c:pt idx="11">
                  <c:v>373.2043013313916</c:v>
                </c:pt>
                <c:pt idx="12">
                  <c:v>388.71028397048326</c:v>
                </c:pt>
                <c:pt idx="13">
                  <c:v>384.23307856636666</c:v>
                </c:pt>
              </c:numCache>
            </c:numRef>
          </c:val>
        </c:ser>
        <c:ser>
          <c:idx val="1"/>
          <c:order val="1"/>
          <c:tx>
            <c:strRef>
              <c:f>renda!$G$43</c:f>
              <c:strCache>
                <c:ptCount val="1"/>
                <c:pt idx="0">
                  <c:v>Pecuária</c:v>
                </c:pt>
              </c:strCache>
            </c:strRef>
          </c:tx>
          <c:spPr>
            <a:solidFill>
              <a:srgbClr val="8EB4E3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renda!$A$44:$A$57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</c:strCache>
            </c:strRef>
          </c:cat>
          <c:val>
            <c:numRef>
              <c:f>renda!$G$44:$G$57</c:f>
              <c:numCache>
                <c:formatCode>0.00</c:formatCode>
                <c:ptCount val="14"/>
                <c:pt idx="0">
                  <c:v>115.65948358387716</c:v>
                </c:pt>
                <c:pt idx="1">
                  <c:v>112.01743645895479</c:v>
                </c:pt>
                <c:pt idx="2">
                  <c:v>131.78235331339681</c:v>
                </c:pt>
                <c:pt idx="3">
                  <c:v>147.49588940914239</c:v>
                </c:pt>
                <c:pt idx="4">
                  <c:v>145.57750253743308</c:v>
                </c:pt>
                <c:pt idx="5">
                  <c:v>152.10026368092383</c:v>
                </c:pt>
                <c:pt idx="6">
                  <c:v>161.33944380146258</c:v>
                </c:pt>
                <c:pt idx="7">
                  <c:v>165.0405729548684</c:v>
                </c:pt>
                <c:pt idx="8">
                  <c:v>184.24789682325451</c:v>
                </c:pt>
                <c:pt idx="9">
                  <c:v>198.30317685972196</c:v>
                </c:pt>
                <c:pt idx="10">
                  <c:v>202.01683634618504</c:v>
                </c:pt>
                <c:pt idx="11">
                  <c:v>195.29969283838392</c:v>
                </c:pt>
                <c:pt idx="12">
                  <c:v>191.10328506833059</c:v>
                </c:pt>
                <c:pt idx="13">
                  <c:v>181.32229970254866</c:v>
                </c:pt>
              </c:numCache>
            </c:numRef>
          </c:val>
        </c:ser>
        <c:gapWidth val="36"/>
        <c:overlap val="100"/>
        <c:axId val="77960704"/>
        <c:axId val="77962240"/>
      </c:barChart>
      <c:lineChart>
        <c:grouping val="standard"/>
        <c:ser>
          <c:idx val="2"/>
          <c:order val="2"/>
          <c:tx>
            <c:strRef>
              <c:f>renda!$H$43</c:f>
              <c:strCache>
                <c:ptCount val="1"/>
                <c:pt idx="0">
                  <c:v>VBP 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rgbClr val="002060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Val val="1"/>
          </c:dLbls>
          <c:cat>
            <c:numRef>
              <c:f>[1]Plan3!$A$19:$A$29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renda!$H$44:$H$57</c:f>
              <c:numCache>
                <c:formatCode>0.00</c:formatCode>
                <c:ptCount val="14"/>
                <c:pt idx="0">
                  <c:v>327.38768196022647</c:v>
                </c:pt>
                <c:pt idx="1">
                  <c:v>325.03909549893666</c:v>
                </c:pt>
                <c:pt idx="2">
                  <c:v>372.35149321290504</c:v>
                </c:pt>
                <c:pt idx="3">
                  <c:v>423.72866292509775</c:v>
                </c:pt>
                <c:pt idx="4">
                  <c:v>407.96205146788719</c:v>
                </c:pt>
                <c:pt idx="5">
                  <c:v>424.22203923199459</c:v>
                </c:pt>
                <c:pt idx="6">
                  <c:v>477.37524708854767</c:v>
                </c:pt>
                <c:pt idx="7">
                  <c:v>498.26208066636866</c:v>
                </c:pt>
                <c:pt idx="8">
                  <c:v>546.79502478963195</c:v>
                </c:pt>
                <c:pt idx="9">
                  <c:v>565.51477044889702</c:v>
                </c:pt>
                <c:pt idx="10">
                  <c:v>570.56081044542975</c:v>
                </c:pt>
                <c:pt idx="11">
                  <c:v>568.50399416977552</c:v>
                </c:pt>
                <c:pt idx="12">
                  <c:v>579.81356903881397</c:v>
                </c:pt>
                <c:pt idx="13">
                  <c:v>565.55537826891555</c:v>
                </c:pt>
              </c:numCache>
            </c:numRef>
          </c:val>
        </c:ser>
        <c:marker val="1"/>
        <c:axId val="77960704"/>
        <c:axId val="77962240"/>
      </c:lineChart>
      <c:catAx>
        <c:axId val="779607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962240"/>
        <c:crosses val="autoZero"/>
        <c:auto val="1"/>
        <c:lblAlgn val="ctr"/>
        <c:lblOffset val="100"/>
      </c:catAx>
      <c:valAx>
        <c:axId val="77962240"/>
        <c:scaling>
          <c:orientation val="minMax"/>
          <c:max val="580"/>
          <c:min val="30"/>
        </c:scaling>
        <c:axPos val="l"/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960704"/>
        <c:crosses val="autoZero"/>
        <c:crossBetween val="between"/>
        <c:majorUnit val="50"/>
      </c:valAx>
    </c:plotArea>
    <c:legend>
      <c:legendPos val="b"/>
      <c:layout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plotArea>
      <c:layout>
        <c:manualLayout>
          <c:layoutTarget val="inner"/>
          <c:xMode val="edge"/>
          <c:yMode val="edge"/>
          <c:x val="9.2860892388451476E-3"/>
          <c:y val="2.2266701956373189E-2"/>
          <c:w val="0.97198437127177284"/>
          <c:h val="0.79645986855208162"/>
        </c:manualLayout>
      </c:layout>
      <c:barChart>
        <c:barDir val="col"/>
        <c:grouping val="clustered"/>
        <c:ser>
          <c:idx val="0"/>
          <c:order val="0"/>
          <c:tx>
            <c:strRef>
              <c:f>Mensal!$B$41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dLbls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rgbClr val="4F81BD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Mensal!$A$42:$A$49</c:f>
              <c:numCache>
                <c:formatCode>mmm/yy</c:formatCode>
                <c:ptCount val="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</c:numCache>
            </c:numRef>
          </c:cat>
          <c:val>
            <c:numRef>
              <c:f>Mensal!$B$42:$B$49</c:f>
              <c:numCache>
                <c:formatCode>0</c:formatCode>
                <c:ptCount val="8"/>
                <c:pt idx="0">
                  <c:v>362.88265298056132</c:v>
                </c:pt>
                <c:pt idx="1">
                  <c:v>364.5953403742937</c:v>
                </c:pt>
                <c:pt idx="2">
                  <c:v>372.97843798520421</c:v>
                </c:pt>
                <c:pt idx="3">
                  <c:v>381.93620573744926</c:v>
                </c:pt>
                <c:pt idx="4">
                  <c:v>386.92150737323141</c:v>
                </c:pt>
                <c:pt idx="5">
                  <c:v>386.69145946484633</c:v>
                </c:pt>
                <c:pt idx="6">
                  <c:v>386.40498224875108</c:v>
                </c:pt>
                <c:pt idx="7">
                  <c:v>384.23307856636683</c:v>
                </c:pt>
              </c:numCache>
            </c:numRef>
          </c:val>
        </c:ser>
        <c:ser>
          <c:idx val="1"/>
          <c:order val="1"/>
          <c:tx>
            <c:strRef>
              <c:f>Mensal!$C$41</c:f>
              <c:strCache>
                <c:ptCount val="1"/>
                <c:pt idx="0">
                  <c:v>Pecuária</c:v>
                </c:pt>
              </c:strCache>
            </c:strRef>
          </c:tx>
          <c:spPr>
            <a:solidFill>
              <a:srgbClr val="8EB4E3"/>
            </a:solidFill>
          </c:spPr>
          <c:dLbls>
            <c:numFmt formatCode="#,##0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EB4E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Mensal!$A$42:$A$49</c:f>
              <c:numCache>
                <c:formatCode>mmm/yy</c:formatCode>
                <c:ptCount val="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</c:numCache>
            </c:numRef>
          </c:cat>
          <c:val>
            <c:numRef>
              <c:f>Mensal!$C$42:$C$49</c:f>
              <c:numCache>
                <c:formatCode>0</c:formatCode>
                <c:ptCount val="8"/>
                <c:pt idx="0">
                  <c:v>183.00363253977235</c:v>
                </c:pt>
                <c:pt idx="1">
                  <c:v>179.71277004339962</c:v>
                </c:pt>
                <c:pt idx="2">
                  <c:v>180.68416932293624</c:v>
                </c:pt>
                <c:pt idx="3">
                  <c:v>183.39506741280996</c:v>
                </c:pt>
                <c:pt idx="4">
                  <c:v>179.56570863880583</c:v>
                </c:pt>
                <c:pt idx="5">
                  <c:v>180.84130953480152</c:v>
                </c:pt>
                <c:pt idx="6">
                  <c:v>180.90104364913756</c:v>
                </c:pt>
                <c:pt idx="7">
                  <c:v>181.32229970254866</c:v>
                </c:pt>
              </c:numCache>
            </c:numRef>
          </c:val>
        </c:ser>
        <c:ser>
          <c:idx val="2"/>
          <c:order val="2"/>
          <c:tx>
            <c:strRef>
              <c:f>Mensal!$D$41</c:f>
              <c:strCache>
                <c:ptCount val="1"/>
                <c:pt idx="0">
                  <c:v>VBP Total</c:v>
                </c:pt>
              </c:strCache>
            </c:strRef>
          </c:tx>
          <c:spPr>
            <a:solidFill>
              <a:srgbClr val="8690B8"/>
            </a:solidFill>
            <a:ln>
              <a:solidFill>
                <a:srgbClr val="8690B8"/>
              </a:solidFill>
            </a:ln>
          </c:spPr>
          <c:dLbls>
            <c:numFmt formatCode="#,##0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690B8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Mensal!$A$42:$A$49</c:f>
              <c:numCache>
                <c:formatCode>mmm/yy</c:formatCode>
                <c:ptCount val="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</c:numCache>
            </c:numRef>
          </c:cat>
          <c:val>
            <c:numRef>
              <c:f>Mensal!$D$42:$D$49</c:f>
              <c:numCache>
                <c:formatCode>0</c:formatCode>
                <c:ptCount val="8"/>
                <c:pt idx="0">
                  <c:v>545.86241659639427</c:v>
                </c:pt>
                <c:pt idx="1">
                  <c:v>544.29788227435472</c:v>
                </c:pt>
                <c:pt idx="2">
                  <c:v>553.66260730814076</c:v>
                </c:pt>
                <c:pt idx="3">
                  <c:v>565.33127315025899</c:v>
                </c:pt>
                <c:pt idx="4">
                  <c:v>566.48721601203738</c:v>
                </c:pt>
                <c:pt idx="5">
                  <c:v>567.53276899964783</c:v>
                </c:pt>
                <c:pt idx="6">
                  <c:v>567.30602589788828</c:v>
                </c:pt>
                <c:pt idx="7">
                  <c:v>565.55537826891555</c:v>
                </c:pt>
              </c:numCache>
            </c:numRef>
          </c:val>
        </c:ser>
        <c:gapWidth val="34"/>
        <c:axId val="78055680"/>
        <c:axId val="78073856"/>
      </c:barChart>
      <c:dateAx>
        <c:axId val="78055680"/>
        <c:scaling>
          <c:orientation val="minMax"/>
        </c:scaling>
        <c:axPos val="b"/>
        <c:numFmt formatCode="mmm/yy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073856"/>
        <c:crosses val="autoZero"/>
        <c:auto val="1"/>
        <c:lblOffset val="100"/>
      </c:dateAx>
      <c:valAx>
        <c:axId val="78073856"/>
        <c:scaling>
          <c:orientation val="minMax"/>
          <c:max val="600"/>
          <c:min val="0"/>
        </c:scaling>
        <c:delete val="1"/>
        <c:axPos val="l"/>
        <c:numFmt formatCode="0" sourceLinked="0"/>
        <c:tickLblPos val="none"/>
        <c:crossAx val="78055680"/>
        <c:crosses val="autoZero"/>
        <c:crossBetween val="between"/>
        <c:majorUnit val="50"/>
      </c:valAx>
    </c:plotArea>
    <c:legend>
      <c:legendPos val="b"/>
      <c:layout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5.3905701047068912E-2"/>
          <c:y val="3.5698337451427899E-2"/>
          <c:w val="0.92313713175890311"/>
          <c:h val="0.80421550869680469"/>
        </c:manualLayout>
      </c:layout>
      <c:lineChart>
        <c:grouping val="standard"/>
        <c:ser>
          <c:idx val="0"/>
          <c:order val="0"/>
          <c:tx>
            <c:strRef>
              <c:f>Mensal!$B$64</c:f>
              <c:strCache>
                <c:ptCount val="1"/>
                <c:pt idx="0">
                  <c:v>Agricultura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Mensal!$A$65:$A$72</c:f>
              <c:numCache>
                <c:formatCode>mmm/yy</c:formatCode>
                <c:ptCount val="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</c:numCache>
            </c:numRef>
          </c:cat>
          <c:val>
            <c:numRef>
              <c:f>Mensal!$B$65:$B$72</c:f>
              <c:numCache>
                <c:formatCode>0.0</c:formatCode>
                <c:ptCount val="8"/>
                <c:pt idx="0">
                  <c:v>100</c:v>
                </c:pt>
                <c:pt idx="1">
                  <c:v>100.47196728189276</c:v>
                </c:pt>
                <c:pt idx="2">
                  <c:v>102.78210736217918</c:v>
                </c:pt>
                <c:pt idx="3">
                  <c:v>105.2506099700249</c:v>
                </c:pt>
                <c:pt idx="4">
                  <c:v>106.62441541231733</c:v>
                </c:pt>
                <c:pt idx="5">
                  <c:v>106.56102083930715</c:v>
                </c:pt>
                <c:pt idx="6">
                  <c:v>106.48207597552201</c:v>
                </c:pt>
                <c:pt idx="7">
                  <c:v>105.88356192020827</c:v>
                </c:pt>
              </c:numCache>
            </c:numRef>
          </c:val>
        </c:ser>
        <c:ser>
          <c:idx val="1"/>
          <c:order val="1"/>
          <c:tx>
            <c:strRef>
              <c:f>Mensal!$C$64</c:f>
              <c:strCache>
                <c:ptCount val="1"/>
                <c:pt idx="0">
                  <c:v>Pecuária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Mensal!$A$65:$A$72</c:f>
              <c:numCache>
                <c:formatCode>mmm/yy</c:formatCode>
                <c:ptCount val="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</c:numCache>
            </c:numRef>
          </c:cat>
          <c:val>
            <c:numRef>
              <c:f>Mensal!$C$65:$C$72</c:f>
              <c:numCache>
                <c:formatCode>0.0</c:formatCode>
                <c:ptCount val="8"/>
                <c:pt idx="0">
                  <c:v>100</c:v>
                </c:pt>
                <c:pt idx="1">
                  <c:v>98.201750178014848</c:v>
                </c:pt>
                <c:pt idx="2">
                  <c:v>98.732558919926262</c:v>
                </c:pt>
                <c:pt idx="3">
                  <c:v>100.21389459192969</c:v>
                </c:pt>
                <c:pt idx="4">
                  <c:v>98.121390349877657</c:v>
                </c:pt>
                <c:pt idx="5">
                  <c:v>98.818426183698278</c:v>
                </c:pt>
                <c:pt idx="6">
                  <c:v>98.851067128310731</c:v>
                </c:pt>
                <c:pt idx="7">
                  <c:v>99.08125712375768</c:v>
                </c:pt>
              </c:numCache>
            </c:numRef>
          </c:val>
        </c:ser>
        <c:ser>
          <c:idx val="2"/>
          <c:order val="2"/>
          <c:tx>
            <c:strRef>
              <c:f>Mensal!$D$64</c:f>
              <c:strCache>
                <c:ptCount val="1"/>
                <c:pt idx="0">
                  <c:v>VBP Total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Mensal!$A$65:$A$72</c:f>
              <c:numCache>
                <c:formatCode>mmm/yy</c:formatCode>
                <c:ptCount val="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</c:numCache>
            </c:numRef>
          </c:cat>
          <c:val>
            <c:numRef>
              <c:f>Mensal!$D$65:$D$72</c:f>
              <c:numCache>
                <c:formatCode>0.0</c:formatCode>
                <c:ptCount val="8"/>
                <c:pt idx="0">
                  <c:v>100</c:v>
                </c:pt>
                <c:pt idx="1">
                  <c:v>99.713383029409613</c:v>
                </c:pt>
                <c:pt idx="2">
                  <c:v>101.42896643450614</c:v>
                </c:pt>
                <c:pt idx="3">
                  <c:v>103.56662337650185</c:v>
                </c:pt>
                <c:pt idx="4">
                  <c:v>103.77838788466958</c:v>
                </c:pt>
                <c:pt idx="5">
                  <c:v>103.96992937128269</c:v>
                </c:pt>
                <c:pt idx="6">
                  <c:v>103.92839086361748</c:v>
                </c:pt>
                <c:pt idx="7">
                  <c:v>103.60767861530246</c:v>
                </c:pt>
              </c:numCache>
            </c:numRef>
          </c:val>
        </c:ser>
        <c:marker val="1"/>
        <c:axId val="78860672"/>
        <c:axId val="78862208"/>
      </c:lineChart>
      <c:dateAx>
        <c:axId val="78860672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78862208"/>
        <c:crosses val="autoZero"/>
        <c:auto val="1"/>
        <c:lblOffset val="100"/>
      </c:dateAx>
      <c:valAx>
        <c:axId val="78862208"/>
        <c:scaling>
          <c:orientation val="minMax"/>
          <c:max val="108"/>
          <c:min val="96"/>
        </c:scaling>
        <c:axPos val="l"/>
        <c:majorGridlines>
          <c:spPr>
            <a:ln w="0">
              <a:prstDash val="sysDot"/>
            </a:ln>
          </c:spPr>
        </c:majorGridlines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78860672"/>
        <c:crosses val="autoZero"/>
        <c:crossBetween val="between"/>
        <c:majorUnit val="2"/>
      </c:valAx>
    </c:plotArea>
    <c:legend>
      <c:legendPos val="b"/>
      <c:layout/>
      <c:txPr>
        <a:bodyPr/>
        <a:lstStyle/>
        <a:p>
          <a:pPr>
            <a:defRPr sz="1200"/>
          </a:pPr>
          <a:endParaRPr lang="pt-BR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5.7754931886083147E-2"/>
          <c:y val="5.5515492524355586E-2"/>
          <c:w val="0.93766054116911213"/>
          <c:h val="0.73367672027737663"/>
        </c:manualLayout>
      </c:layout>
      <c:barChart>
        <c:barDir val="col"/>
        <c:grouping val="clustered"/>
        <c:ser>
          <c:idx val="1"/>
          <c:order val="0"/>
          <c:tx>
            <c:strRef>
              <c:f>'Participação 2'!$M$3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BACC6">
                <a:lumMod val="50000"/>
                <a:alpha val="55000"/>
              </a:srgbClr>
            </a:solidFill>
            <a:scene3d>
              <a:camera prst="orthographicFront"/>
              <a:lightRig rig="freezing" dir="t"/>
            </a:scene3d>
            <a:sp3d>
              <a:bevelT w="101600" prst="riblet"/>
              <a:bevelB prst="convex"/>
            </a:sp3d>
          </c:spPr>
          <c:cat>
            <c:strRef>
              <c:f>'Participação 2'!$A$58:$A$76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Cana-de-açúcar</c:v>
                </c:pt>
                <c:pt idx="3">
                  <c:v>Frango</c:v>
                </c:pt>
                <c:pt idx="4">
                  <c:v>Milho </c:v>
                </c:pt>
                <c:pt idx="5">
                  <c:v>Algodão</c:v>
                </c:pt>
                <c:pt idx="6">
                  <c:v>Leite</c:v>
                </c:pt>
                <c:pt idx="7">
                  <c:v>Café </c:v>
                </c:pt>
                <c:pt idx="8">
                  <c:v>Suínos</c:v>
                </c:pt>
                <c:pt idx="9">
                  <c:v>Laranja</c:v>
                </c:pt>
                <c:pt idx="10">
                  <c:v>Banana</c:v>
                </c:pt>
                <c:pt idx="11">
                  <c:v>Ovos</c:v>
                </c:pt>
                <c:pt idx="12">
                  <c:v>Mandioca</c:v>
                </c:pt>
                <c:pt idx="13">
                  <c:v>Tomate</c:v>
                </c:pt>
                <c:pt idx="14">
                  <c:v>Arroz </c:v>
                </c:pt>
                <c:pt idx="15">
                  <c:v>Feijão </c:v>
                </c:pt>
                <c:pt idx="16">
                  <c:v>Trigo</c:v>
                </c:pt>
                <c:pt idx="17">
                  <c:v>Batata - inglesa</c:v>
                </c:pt>
                <c:pt idx="18">
                  <c:v>Demais</c:v>
                </c:pt>
              </c:strCache>
            </c:strRef>
          </c:cat>
          <c:val>
            <c:numRef>
              <c:f>'Participação 2'!$M$58:$M$76</c:f>
              <c:numCache>
                <c:formatCode>0.0</c:formatCode>
                <c:ptCount val="19"/>
                <c:pt idx="0">
                  <c:v>21.782878894915321</c:v>
                </c:pt>
                <c:pt idx="1">
                  <c:v>13.651581785203858</c:v>
                </c:pt>
                <c:pt idx="2">
                  <c:v>10.477312828162766</c:v>
                </c:pt>
                <c:pt idx="3">
                  <c:v>10.275399832043407</c:v>
                </c:pt>
                <c:pt idx="4">
                  <c:v>7.8521419568538278</c:v>
                </c:pt>
                <c:pt idx="5">
                  <c:v>2.369105288191983</c:v>
                </c:pt>
                <c:pt idx="6">
                  <c:v>5.1304612263100511</c:v>
                </c:pt>
                <c:pt idx="7">
                  <c:v>4.6471081004392509</c:v>
                </c:pt>
                <c:pt idx="8">
                  <c:v>2.7211479901528066</c:v>
                </c:pt>
                <c:pt idx="9">
                  <c:v>2.4189386393878713</c:v>
                </c:pt>
                <c:pt idx="10">
                  <c:v>2.7965516144038616</c:v>
                </c:pt>
                <c:pt idx="11">
                  <c:v>2.5746757820492281</c:v>
                </c:pt>
                <c:pt idx="12">
                  <c:v>1.2101517422563408</c:v>
                </c:pt>
                <c:pt idx="13">
                  <c:v>1.6453743238012288</c:v>
                </c:pt>
                <c:pt idx="14">
                  <c:v>1.9022880440795444</c:v>
                </c:pt>
                <c:pt idx="15">
                  <c:v>2.1311737834774034</c:v>
                </c:pt>
                <c:pt idx="16">
                  <c:v>0.93886655808888464</c:v>
                </c:pt>
                <c:pt idx="17">
                  <c:v>1.3855958409380906</c:v>
                </c:pt>
                <c:pt idx="18">
                  <c:v>4.0892457692442683</c:v>
                </c:pt>
              </c:numCache>
            </c:numRef>
          </c:val>
        </c:ser>
        <c:ser>
          <c:idx val="0"/>
          <c:order val="1"/>
          <c:tx>
            <c:strRef>
              <c:f>'Participação 2'!$N$3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BBB59">
                <a:lumMod val="50000"/>
                <a:alpha val="75000"/>
              </a:srgbClr>
            </a:solidFill>
            <a:scene3d>
              <a:camera prst="orthographicFront"/>
              <a:lightRig rig="freezing" dir="t"/>
            </a:scene3d>
            <a:sp3d prstMaterial="softEdge">
              <a:bevelT prst="convex"/>
              <a:bevelB prst="convex"/>
            </a:sp3d>
          </c:spPr>
          <c:cat>
            <c:strRef>
              <c:f>'Participação 2'!$A$58:$A$76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Cana-de-açúcar</c:v>
                </c:pt>
                <c:pt idx="3">
                  <c:v>Frango</c:v>
                </c:pt>
                <c:pt idx="4">
                  <c:v>Milho </c:v>
                </c:pt>
                <c:pt idx="5">
                  <c:v>Algodão</c:v>
                </c:pt>
                <c:pt idx="6">
                  <c:v>Leite</c:v>
                </c:pt>
                <c:pt idx="7">
                  <c:v>Café </c:v>
                </c:pt>
                <c:pt idx="8">
                  <c:v>Suínos</c:v>
                </c:pt>
                <c:pt idx="9">
                  <c:v>Laranja</c:v>
                </c:pt>
                <c:pt idx="10">
                  <c:v>Banana</c:v>
                </c:pt>
                <c:pt idx="11">
                  <c:v>Ovos</c:v>
                </c:pt>
                <c:pt idx="12">
                  <c:v>Mandioca</c:v>
                </c:pt>
                <c:pt idx="13">
                  <c:v>Tomate</c:v>
                </c:pt>
                <c:pt idx="14">
                  <c:v>Arroz </c:v>
                </c:pt>
                <c:pt idx="15">
                  <c:v>Feijão </c:v>
                </c:pt>
                <c:pt idx="16">
                  <c:v>Trigo</c:v>
                </c:pt>
                <c:pt idx="17">
                  <c:v>Batata - inglesa</c:v>
                </c:pt>
                <c:pt idx="18">
                  <c:v>Demais</c:v>
                </c:pt>
              </c:strCache>
            </c:strRef>
          </c:cat>
          <c:val>
            <c:numRef>
              <c:f>'Participação 2'!$N$58:$N$76</c:f>
              <c:numCache>
                <c:formatCode>0.0</c:formatCode>
                <c:ptCount val="19"/>
                <c:pt idx="0">
                  <c:v>21.80965414959589</c:v>
                </c:pt>
                <c:pt idx="1">
                  <c:v>13.135360153764752</c:v>
                </c:pt>
                <c:pt idx="2">
                  <c:v>12.572247741549686</c:v>
                </c:pt>
                <c:pt idx="3">
                  <c:v>9.1765494118520703</c:v>
                </c:pt>
                <c:pt idx="4">
                  <c:v>8.8395577509922258</c:v>
                </c:pt>
                <c:pt idx="5">
                  <c:v>4.0013267840013924</c:v>
                </c:pt>
                <c:pt idx="6">
                  <c:v>5.6048887064637141</c:v>
                </c:pt>
                <c:pt idx="7">
                  <c:v>3.8873752823158871</c:v>
                </c:pt>
                <c:pt idx="8">
                  <c:v>2.9618334712279681</c:v>
                </c:pt>
                <c:pt idx="9">
                  <c:v>2.6361862780762779</c:v>
                </c:pt>
                <c:pt idx="10">
                  <c:v>2.0105671716827112</c:v>
                </c:pt>
                <c:pt idx="11">
                  <c:v>2.080804750240989</c:v>
                </c:pt>
                <c:pt idx="12">
                  <c:v>2.2227284157198302</c:v>
                </c:pt>
                <c:pt idx="13">
                  <c:v>1.5240557693377763</c:v>
                </c:pt>
                <c:pt idx="14">
                  <c:v>2.0359517601377894</c:v>
                </c:pt>
                <c:pt idx="15">
                  <c:v>1.5315214437157176</c:v>
                </c:pt>
                <c:pt idx="16">
                  <c:v>0.46781917654626876</c:v>
                </c:pt>
                <c:pt idx="17">
                  <c:v>0.72910684512420576</c:v>
                </c:pt>
                <c:pt idx="18">
                  <c:v>2.7724649376548633</c:v>
                </c:pt>
              </c:numCache>
            </c:numRef>
          </c:val>
        </c:ser>
        <c:ser>
          <c:idx val="2"/>
          <c:order val="2"/>
          <c:tx>
            <c:strRef>
              <c:f>'Participação 2'!$O$3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freezing" dir="t"/>
            </a:scene3d>
            <a:sp3d prstMaterial="softEdge">
              <a:bevelT prst="convex"/>
              <a:bevelB prst="convex"/>
            </a:sp3d>
          </c:spPr>
          <c:cat>
            <c:strRef>
              <c:f>'Participação 2'!$A$58:$A$76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Cana-de-açúcar</c:v>
                </c:pt>
                <c:pt idx="3">
                  <c:v>Frango</c:v>
                </c:pt>
                <c:pt idx="4">
                  <c:v>Milho </c:v>
                </c:pt>
                <c:pt idx="5">
                  <c:v>Algodão</c:v>
                </c:pt>
                <c:pt idx="6">
                  <c:v>Leite</c:v>
                </c:pt>
                <c:pt idx="7">
                  <c:v>Café </c:v>
                </c:pt>
                <c:pt idx="8">
                  <c:v>Suínos</c:v>
                </c:pt>
                <c:pt idx="9">
                  <c:v>Laranja</c:v>
                </c:pt>
                <c:pt idx="10">
                  <c:v>Banana</c:v>
                </c:pt>
                <c:pt idx="11">
                  <c:v>Ovos</c:v>
                </c:pt>
                <c:pt idx="12">
                  <c:v>Mandioca</c:v>
                </c:pt>
                <c:pt idx="13">
                  <c:v>Tomate</c:v>
                </c:pt>
                <c:pt idx="14">
                  <c:v>Arroz </c:v>
                </c:pt>
                <c:pt idx="15">
                  <c:v>Feijão </c:v>
                </c:pt>
                <c:pt idx="16">
                  <c:v>Trigo</c:v>
                </c:pt>
                <c:pt idx="17">
                  <c:v>Batata - inglesa</c:v>
                </c:pt>
                <c:pt idx="18">
                  <c:v>Demais</c:v>
                </c:pt>
              </c:strCache>
            </c:strRef>
          </c:cat>
          <c:val>
            <c:numRef>
              <c:f>'Participação 2'!$O$58:$O$76</c:f>
              <c:numCache>
                <c:formatCode>0.0</c:formatCode>
                <c:ptCount val="19"/>
                <c:pt idx="0">
                  <c:v>24.732598557664407</c:v>
                </c:pt>
                <c:pt idx="1">
                  <c:v>13.300153397180079</c:v>
                </c:pt>
                <c:pt idx="2">
                  <c:v>11.513209324886994</c:v>
                </c:pt>
                <c:pt idx="3">
                  <c:v>8.9279361512949542</c:v>
                </c:pt>
                <c:pt idx="4">
                  <c:v>8.087392933698192</c:v>
                </c:pt>
                <c:pt idx="5">
                  <c:v>5.9246490918936736</c:v>
                </c:pt>
                <c:pt idx="6">
                  <c:v>5.5000285115485301</c:v>
                </c:pt>
                <c:pt idx="7">
                  <c:v>4.2994610833966806</c:v>
                </c:pt>
                <c:pt idx="8">
                  <c:v>2.4586211480209252</c:v>
                </c:pt>
                <c:pt idx="9">
                  <c:v>2.1770174331876917</c:v>
                </c:pt>
                <c:pt idx="10">
                  <c:v>1.8812924653625338</c:v>
                </c:pt>
                <c:pt idx="11">
                  <c:v>1.8741882748751237</c:v>
                </c:pt>
                <c:pt idx="12">
                  <c:v>1.8723010475385062</c:v>
                </c:pt>
                <c:pt idx="13">
                  <c:v>1.7330364342890519</c:v>
                </c:pt>
                <c:pt idx="14">
                  <c:v>1.7106755616794824</c:v>
                </c:pt>
                <c:pt idx="15">
                  <c:v>1.0964517517859065</c:v>
                </c:pt>
                <c:pt idx="16">
                  <c:v>0.85950098650798024</c:v>
                </c:pt>
                <c:pt idx="17">
                  <c:v>0.70701714029907459</c:v>
                </c:pt>
                <c:pt idx="18">
                  <c:v>1.3444687048902391</c:v>
                </c:pt>
              </c:numCache>
            </c:numRef>
          </c:val>
        </c:ser>
        <c:gapWidth val="44"/>
        <c:axId val="78892032"/>
        <c:axId val="78918400"/>
      </c:barChart>
      <c:catAx>
        <c:axId val="78892032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918400"/>
        <c:crosses val="autoZero"/>
        <c:auto val="1"/>
        <c:lblAlgn val="ctr"/>
        <c:lblOffset val="100"/>
      </c:catAx>
      <c:valAx>
        <c:axId val="78918400"/>
        <c:scaling>
          <c:orientation val="minMax"/>
          <c:max val="25"/>
          <c:min val="0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  <a:prstDash val="sysDot"/>
            </a:ln>
          </c:spPr>
        </c:majorGridlines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92032"/>
        <c:crosses val="autoZero"/>
        <c:crossBetween val="between"/>
        <c:majorUnit val="2.5"/>
        <c:minorUnit val="1"/>
      </c:valAx>
    </c:plotArea>
    <c:legend>
      <c:legendPos val="b"/>
      <c:layout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percentStacked"/>
        <c:ser>
          <c:idx val="0"/>
          <c:order val="0"/>
          <c:tx>
            <c:strRef>
              <c:f>'Participação 1'!$A$20</c:f>
              <c:strCache>
                <c:ptCount val="1"/>
                <c:pt idx="0">
                  <c:v>Soja (em grão)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1'!$B$20:$O$20</c:f>
              <c:numCache>
                <c:formatCode>0.0</c:formatCode>
                <c:ptCount val="14"/>
                <c:pt idx="0">
                  <c:v>15.904603319749548</c:v>
                </c:pt>
                <c:pt idx="1">
                  <c:v>14.003120591828106</c:v>
                </c:pt>
                <c:pt idx="2">
                  <c:v>15.500920646975876</c:v>
                </c:pt>
                <c:pt idx="3">
                  <c:v>17.779805996177377</c:v>
                </c:pt>
                <c:pt idx="4">
                  <c:v>17.916403013211667</c:v>
                </c:pt>
                <c:pt idx="5">
                  <c:v>16.879429320444611</c:v>
                </c:pt>
                <c:pt idx="6">
                  <c:v>16.742079582833934</c:v>
                </c:pt>
                <c:pt idx="7">
                  <c:v>18.738225696804381</c:v>
                </c:pt>
                <c:pt idx="8">
                  <c:v>20.211724407548232</c:v>
                </c:pt>
                <c:pt idx="9">
                  <c:v>19.789396239587433</c:v>
                </c:pt>
                <c:pt idx="10">
                  <c:v>21.565880311079418</c:v>
                </c:pt>
                <c:pt idx="11">
                  <c:v>21.782878894915321</c:v>
                </c:pt>
                <c:pt idx="12">
                  <c:v>21.80965414959589</c:v>
                </c:pt>
                <c:pt idx="13">
                  <c:v>24.732598557664407</c:v>
                </c:pt>
              </c:numCache>
            </c:numRef>
          </c:val>
        </c:ser>
        <c:ser>
          <c:idx val="3"/>
          <c:order val="1"/>
          <c:tx>
            <c:strRef>
              <c:f>'Participação 1'!$A$26</c:f>
              <c:strCache>
                <c:ptCount val="1"/>
                <c:pt idx="0">
                  <c:v>Bovinos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1'!$B$26:$O$26</c:f>
              <c:numCache>
                <c:formatCode>0.0</c:formatCode>
                <c:ptCount val="14"/>
                <c:pt idx="0">
                  <c:v>14.102430641562375</c:v>
                </c:pt>
                <c:pt idx="1">
                  <c:v>14.747590057142121</c:v>
                </c:pt>
                <c:pt idx="2">
                  <c:v>13.990742641332432</c:v>
                </c:pt>
                <c:pt idx="3">
                  <c:v>13.574422631979235</c:v>
                </c:pt>
                <c:pt idx="4">
                  <c:v>13.951981224503003</c:v>
                </c:pt>
                <c:pt idx="5">
                  <c:v>14.145784719621258</c:v>
                </c:pt>
                <c:pt idx="6">
                  <c:v>13.289217037976581</c:v>
                </c:pt>
                <c:pt idx="7">
                  <c:v>12.92191638608953</c:v>
                </c:pt>
                <c:pt idx="8">
                  <c:v>12.759914416159832</c:v>
                </c:pt>
                <c:pt idx="9">
                  <c:v>14.173579119012775</c:v>
                </c:pt>
                <c:pt idx="10">
                  <c:v>14.53171393720916</c:v>
                </c:pt>
                <c:pt idx="11">
                  <c:v>13.651581785203858</c:v>
                </c:pt>
                <c:pt idx="12">
                  <c:v>13.135360153764752</c:v>
                </c:pt>
                <c:pt idx="13">
                  <c:v>13.300153397180079</c:v>
                </c:pt>
              </c:numCache>
            </c:numRef>
          </c:val>
        </c:ser>
        <c:ser>
          <c:idx val="1"/>
          <c:order val="2"/>
          <c:tx>
            <c:strRef>
              <c:f>'Participação 1'!$A$11</c:f>
              <c:strCache>
                <c:ptCount val="1"/>
                <c:pt idx="0">
                  <c:v>Cana-de-açúcar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1'!$B$11:$O$11</c:f>
              <c:numCache>
                <c:formatCode>0.0</c:formatCode>
                <c:ptCount val="14"/>
                <c:pt idx="0">
                  <c:v>8.6018904089537287</c:v>
                </c:pt>
                <c:pt idx="1">
                  <c:v>11.896418971639029</c:v>
                </c:pt>
                <c:pt idx="2">
                  <c:v>10.75404568637394</c:v>
                </c:pt>
                <c:pt idx="3">
                  <c:v>8.5495928763436044</c:v>
                </c:pt>
                <c:pt idx="4">
                  <c:v>10.864987517249759</c:v>
                </c:pt>
                <c:pt idx="5">
                  <c:v>11.725242115417892</c:v>
                </c:pt>
                <c:pt idx="6">
                  <c:v>12.531700701404239</c:v>
                </c:pt>
                <c:pt idx="7">
                  <c:v>12.870759205404269</c:v>
                </c:pt>
                <c:pt idx="8">
                  <c:v>12.199447766469332</c:v>
                </c:pt>
                <c:pt idx="9">
                  <c:v>10.591396201942823</c:v>
                </c:pt>
                <c:pt idx="10">
                  <c:v>9.9371258989166957</c:v>
                </c:pt>
                <c:pt idx="11">
                  <c:v>10.477312828162766</c:v>
                </c:pt>
                <c:pt idx="12">
                  <c:v>12.572247741549686</c:v>
                </c:pt>
                <c:pt idx="13">
                  <c:v>11.513209324886994</c:v>
                </c:pt>
              </c:numCache>
            </c:numRef>
          </c:val>
        </c:ser>
        <c:ser>
          <c:idx val="4"/>
          <c:order val="3"/>
          <c:tx>
            <c:strRef>
              <c:f>'Participação 1'!$A$28</c:f>
              <c:strCache>
                <c:ptCount val="1"/>
                <c:pt idx="0">
                  <c:v>Frango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1'!$B$28:$O$28</c:f>
              <c:numCache>
                <c:formatCode>0.0</c:formatCode>
                <c:ptCount val="14"/>
                <c:pt idx="0">
                  <c:v>10.419879902980572</c:v>
                </c:pt>
                <c:pt idx="1">
                  <c:v>9.5878323134973034</c:v>
                </c:pt>
                <c:pt idx="2">
                  <c:v>11.245343382010772</c:v>
                </c:pt>
                <c:pt idx="3">
                  <c:v>11.123738414985009</c:v>
                </c:pt>
                <c:pt idx="4">
                  <c:v>11.093126176160116</c:v>
                </c:pt>
                <c:pt idx="5">
                  <c:v>10.655048143215017</c:v>
                </c:pt>
                <c:pt idx="6">
                  <c:v>10.240820827700556</c:v>
                </c:pt>
                <c:pt idx="7">
                  <c:v>9.9946559122472163</c:v>
                </c:pt>
                <c:pt idx="8">
                  <c:v>10.136790452413848</c:v>
                </c:pt>
                <c:pt idx="9">
                  <c:v>9.6030094791194198</c:v>
                </c:pt>
                <c:pt idx="10">
                  <c:v>10.048135984443483</c:v>
                </c:pt>
                <c:pt idx="11">
                  <c:v>10.275399832043407</c:v>
                </c:pt>
                <c:pt idx="12">
                  <c:v>9.1765494118520703</c:v>
                </c:pt>
                <c:pt idx="13">
                  <c:v>8.9279361512949542</c:v>
                </c:pt>
              </c:numCache>
            </c:numRef>
          </c:val>
        </c:ser>
        <c:ser>
          <c:idx val="2"/>
          <c:order val="4"/>
          <c:tx>
            <c:strRef>
              <c:f>'Participação 1'!$A$18</c:f>
              <c:strCache>
                <c:ptCount val="1"/>
                <c:pt idx="0">
                  <c:v>Milho (em grão)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1'!$B$18:$O$18</c:f>
              <c:numCache>
                <c:formatCode>0.0</c:formatCode>
                <c:ptCount val="14"/>
                <c:pt idx="0">
                  <c:v>6.4979553558156278</c:v>
                </c:pt>
                <c:pt idx="1">
                  <c:v>7.1166576154984975</c:v>
                </c:pt>
                <c:pt idx="2">
                  <c:v>9.1932044944361184</c:v>
                </c:pt>
                <c:pt idx="3">
                  <c:v>9.729131615956323</c:v>
                </c:pt>
                <c:pt idx="4">
                  <c:v>6.8349883991534757</c:v>
                </c:pt>
                <c:pt idx="5">
                  <c:v>6.4203016306448166</c:v>
                </c:pt>
                <c:pt idx="6">
                  <c:v>7.6117294360805472</c:v>
                </c:pt>
                <c:pt idx="7">
                  <c:v>9.0246687649168305</c:v>
                </c:pt>
                <c:pt idx="8">
                  <c:v>8.6237636296656852</c:v>
                </c:pt>
                <c:pt idx="9">
                  <c:v>7.9051471517999117</c:v>
                </c:pt>
                <c:pt idx="10">
                  <c:v>8.2280147720316137</c:v>
                </c:pt>
                <c:pt idx="11">
                  <c:v>7.8521419568538278</c:v>
                </c:pt>
                <c:pt idx="12">
                  <c:v>8.8395577509922258</c:v>
                </c:pt>
                <c:pt idx="13">
                  <c:v>8.087392933698192</c:v>
                </c:pt>
              </c:numCache>
            </c:numRef>
          </c:val>
        </c:ser>
        <c:ser>
          <c:idx val="6"/>
          <c:order val="5"/>
          <c:tx>
            <c:strRef>
              <c:f>'Participação 1'!$A$29</c:f>
              <c:strCache>
                <c:ptCount val="1"/>
                <c:pt idx="0">
                  <c:v>Leite</c:v>
                </c:pt>
              </c:strCache>
            </c:strRef>
          </c:tx>
          <c:spPr>
            <a:solidFill>
              <a:srgbClr val="CBDCA8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1'!$B$29:$O$29</c:f>
              <c:numCache>
                <c:formatCode>0.0</c:formatCode>
                <c:ptCount val="14"/>
                <c:pt idx="0">
                  <c:v>5.3128420572801254</c:v>
                </c:pt>
                <c:pt idx="1">
                  <c:v>5.1113434439923102</c:v>
                </c:pt>
                <c:pt idx="2">
                  <c:v>5.4852092261481369</c:v>
                </c:pt>
                <c:pt idx="3">
                  <c:v>5.4223714035412867</c:v>
                </c:pt>
                <c:pt idx="4">
                  <c:v>5.7418157582156057</c:v>
                </c:pt>
                <c:pt idx="5">
                  <c:v>6.0979841508920547</c:v>
                </c:pt>
                <c:pt idx="6">
                  <c:v>5.586353503362016</c:v>
                </c:pt>
                <c:pt idx="7">
                  <c:v>5.592818242681008</c:v>
                </c:pt>
                <c:pt idx="8">
                  <c:v>5.8975486756513718</c:v>
                </c:pt>
                <c:pt idx="9">
                  <c:v>6.1577518614745816</c:v>
                </c:pt>
                <c:pt idx="10">
                  <c:v>5.5092649661273096</c:v>
                </c:pt>
                <c:pt idx="11">
                  <c:v>5.1304612263100511</c:v>
                </c:pt>
                <c:pt idx="12">
                  <c:v>5.6048887064637141</c:v>
                </c:pt>
                <c:pt idx="13">
                  <c:v>5.5000285115485301</c:v>
                </c:pt>
              </c:numCache>
            </c:numRef>
          </c:val>
        </c:ser>
        <c:ser>
          <c:idx val="5"/>
          <c:order val="6"/>
          <c:tx>
            <c:strRef>
              <c:f>'Participação 1'!$A$34</c:f>
              <c:strCache>
                <c:ptCount val="1"/>
                <c:pt idx="0">
                  <c:v>Demais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1'!$B$34:$O$34</c:f>
              <c:numCache>
                <c:formatCode>0.0</c:formatCode>
                <c:ptCount val="14"/>
                <c:pt idx="0">
                  <c:v>39.160398313658035</c:v>
                </c:pt>
                <c:pt idx="1">
                  <c:v>37.537037006402635</c:v>
                </c:pt>
                <c:pt idx="2">
                  <c:v>33.830533922722729</c:v>
                </c:pt>
                <c:pt idx="3">
                  <c:v>33.820937061017155</c:v>
                </c:pt>
                <c:pt idx="4">
                  <c:v>33.596697911506375</c:v>
                </c:pt>
                <c:pt idx="5">
                  <c:v>34.076209919764345</c:v>
                </c:pt>
                <c:pt idx="6">
                  <c:v>33.998098910642106</c:v>
                </c:pt>
                <c:pt idx="7">
                  <c:v>30.856955791856787</c:v>
                </c:pt>
                <c:pt idx="8">
                  <c:v>30.170810652091703</c:v>
                </c:pt>
                <c:pt idx="9">
                  <c:v>31.779719947063025</c:v>
                </c:pt>
                <c:pt idx="10">
                  <c:v>30.179864130192303</c:v>
                </c:pt>
                <c:pt idx="11">
                  <c:v>30.830223476510771</c:v>
                </c:pt>
                <c:pt idx="12">
                  <c:v>28.861742085781653</c:v>
                </c:pt>
                <c:pt idx="13">
                  <c:v>27.938681123726838</c:v>
                </c:pt>
              </c:numCache>
            </c:numRef>
          </c:val>
        </c:ser>
        <c:gapWidth val="34"/>
        <c:overlap val="100"/>
        <c:axId val="79011840"/>
        <c:axId val="79013376"/>
      </c:barChart>
      <c:catAx>
        <c:axId val="790118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013376"/>
        <c:crosses val="autoZero"/>
        <c:auto val="1"/>
        <c:lblAlgn val="ctr"/>
        <c:lblOffset val="100"/>
      </c:catAx>
      <c:valAx>
        <c:axId val="79013376"/>
        <c:scaling>
          <c:orientation val="minMax"/>
          <c:max val="1.08"/>
          <c:min val="0.05"/>
        </c:scaling>
        <c:delete val="1"/>
        <c:axPos val="l"/>
        <c:numFmt formatCode="0%" sourceLinked="1"/>
        <c:tickLblPos val="none"/>
        <c:crossAx val="79011840"/>
        <c:crosses val="autoZero"/>
        <c:crossBetween val="between"/>
        <c:majorUnit val="0.2"/>
      </c:valAx>
      <c:spPr>
        <a:solidFill>
          <a:schemeClr val="bg2"/>
        </a:solidFill>
      </c:spPr>
    </c:plotArea>
    <c:legend>
      <c:legendPos val="b"/>
      <c:layout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2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ssinaturaConjunta-SPE-MF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94" y="6017972"/>
            <a:ext cx="28067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MINISTÉRIO DA FAZENDA</a:t>
            </a:r>
            <a:endParaRPr lang="en-US" sz="1200" b="1" dirty="0"/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Referência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6789" y="6049567"/>
            <a:ext cx="5966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noProof="0" dirty="0" smtClean="0">
                <a:solidFill>
                  <a:schemeClr val="bg2">
                    <a:lumMod val="50000"/>
                  </a:schemeClr>
                </a:solidFill>
              </a:rPr>
              <a:t>Os informativos</a:t>
            </a:r>
            <a:r>
              <a:rPr lang="pt-BR" sz="800" baseline="0" noProof="0" dirty="0" smtClean="0">
                <a:solidFill>
                  <a:schemeClr val="bg2">
                    <a:lumMod val="50000"/>
                  </a:schemeClr>
                </a:solidFill>
              </a:rPr>
              <a:t> econômicos da Secretaria de Política Econômica (SPE) são elaborados a partir de dados de conhecimento público, cujas fontes primárias são instituições autônomas, públicas ou privadas. O objetivo é organizar informações de conhecimento público para ampliar o entendimento sobre a economia brasileira. O conteúdo deste material é meramente informativo, não possuindo caráter prospectivo, nem delimitando as ações de política econômica adotadas pelo Ministério da Fazenda  </a:t>
            </a:r>
            <a:endParaRPr lang="pt-BR" sz="8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26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2343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Fonte: </a:t>
            </a:r>
            <a:endParaRPr lang="pt-BR" dirty="0" smtClean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 descr="AssinaturaConjunta-SPE-M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44" y="6290273"/>
            <a:ext cx="2089631" cy="482223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 smtClean="0"/>
              <a:t>TÍTULO DO CAPÍTULO</a:t>
            </a:r>
            <a:endParaRPr lang="pt-BR" noProof="0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*Nota de Rodapé</a:t>
            </a:r>
          </a:p>
        </p:txBody>
      </p:sp>
    </p:spTree>
    <p:extLst>
      <p:ext uri="{BB962C8B-B14F-4D97-AF65-F5344CB8AC3E}">
        <p14:creationId xmlns="" xmlns:p14="http://schemas.microsoft.com/office/powerpoint/2010/main" val="343521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 smtClean="0">
                <a:solidFill>
                  <a:schemeClr val="bg2">
                    <a:lumMod val="25000"/>
                  </a:schemeClr>
                </a:solidFill>
              </a:rPr>
              <a:t> da Fazenda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 smtClean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 smtClean="0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 descr="AssinaturaConjunta-SPE-MF-Negativ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75" y="3671315"/>
            <a:ext cx="2305432" cy="532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1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71" r:id="rId2"/>
    <p:sldLayoutId id="2147486174" r:id="rId3"/>
    <p:sldLayoutId id="2147486180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891" y="2373507"/>
            <a:ext cx="7222068" cy="1493838"/>
          </a:xfrm>
        </p:spPr>
        <p:txBody>
          <a:bodyPr/>
          <a:lstStyle/>
          <a:p>
            <a:pPr algn="ctr"/>
            <a:r>
              <a:rPr lang="en-US" sz="3200" dirty="0" smtClean="0"/>
              <a:t>VBP – Valor </a:t>
            </a:r>
            <a:r>
              <a:rPr lang="en-US" sz="3200" dirty="0" err="1" smtClean="0"/>
              <a:t>Bruto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produção</a:t>
            </a:r>
            <a:r>
              <a:rPr lang="en-US" sz="3200" dirty="0" smtClean="0"/>
              <a:t> </a:t>
            </a:r>
            <a:r>
              <a:rPr lang="en-US" sz="3200" dirty="0" err="1" smtClean="0"/>
              <a:t>Agropecuária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Dados </a:t>
            </a:r>
            <a:r>
              <a:rPr lang="en-US" dirty="0" err="1" smtClean="0"/>
              <a:t>divulgados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smtClean="0"/>
              <a:t> 25/09/2018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Agosto</a:t>
            </a:r>
            <a:r>
              <a:rPr lang="en-US" dirty="0" smtClean="0"/>
              <a:t>/2018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62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790220" y="2600325"/>
            <a:ext cx="7344130" cy="276488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VBP para 2018 menor  em razão da exclusão de culturas agrícolas no cálculo, bem como pela desvalorização de culturas  importante em volume, tais como cana-de-açúcar, milho e frango.</a:t>
            </a: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Soja e bovino(as culturas de maiores VBP) vêm se valorizando no ano, especialmente a partir do segundo semestre.</a:t>
            </a: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pt-BR" dirty="0">
              <a:solidFill>
                <a:srgbClr val="3366FF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90220" y="771181"/>
            <a:ext cx="7488832" cy="1522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4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VBP – Valor Bruto da Produção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BR" sz="2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t-BR" sz="2000" noProof="0" dirty="0" smtClean="0">
                <a:latin typeface="+mj-lt"/>
                <a:ea typeface="+mj-ea"/>
                <a:cs typeface="+mj-cs"/>
              </a:rPr>
              <a:t>Fonte: MAPA – Ministério da Agricultura Pecuária e Abastecimento</a:t>
            </a:r>
            <a:endParaRPr kumimoji="0" lang="pt-BR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 smtClean="0"/>
              <a:t>Valor Bruto da Produção Agropecuária – VBP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Em R$ bilhões (a preços de agosto/2018)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5" y="5868050"/>
            <a:ext cx="8419220" cy="33341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Redução do VBP em 2018 atribuída à queda de preço das commodities agropecuárias, ainda que as duas maiores (soja e bovino) devam crescer em valor no ano de 2018. As culturas da cebola, maçã e pimenta-do-reino foram excluídas do cálculo em 2018, impactando na série quando comparado com 2017.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Espaço Reservado para Imagem 6"/>
          <p:cNvGraphicFramePr>
            <a:graphicFrameLocks noGrp="1"/>
          </p:cNvGraphicFramePr>
          <p:nvPr/>
        </p:nvGraphicFramePr>
        <p:xfrm>
          <a:off x="457200" y="1271587"/>
          <a:ext cx="842239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 smtClean="0"/>
              <a:t>VBP – Estimativa mensal em 2018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Em R$ bilhões (a preços de agosto/2018)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5" y="5868050"/>
            <a:ext cx="5511799" cy="33341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Enquanto os produtos da pecuária se mantém relativamente constante, os produtos agrícolas se desvalorizam a partir do segundo semestre, na estimativa mensal do  VBP  para 2018.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Espaço Reservado para Imagem 6"/>
          <p:cNvGraphicFramePr>
            <a:graphicFrameLocks noGrp="1"/>
          </p:cNvGraphicFramePr>
          <p:nvPr/>
        </p:nvGraphicFramePr>
        <p:xfrm>
          <a:off x="381000" y="1357312"/>
          <a:ext cx="838200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6241054" cy="423610"/>
          </a:xfrm>
        </p:spPr>
        <p:txBody>
          <a:bodyPr/>
          <a:lstStyle/>
          <a:p>
            <a:r>
              <a:rPr lang="pt-BR" sz="2400" b="1" dirty="0" smtClean="0"/>
              <a:t>VBP – Variação da estimativa mensal  para 2018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Em número índice (jan = 100)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6" y="5868050"/>
            <a:ext cx="7902574" cy="33341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O VBP dos produtos da pecuária se mantém relativamente constante ao longo do ano (2018), já os produtos agrícolas se valorizaram no primeiro semestre, mas assumem uma inversão de tendência a partir de junho.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699571" y="1236643"/>
          <a:ext cx="7744858" cy="438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VBP – Diversas Culturas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Fonte: MAPA</a:t>
            </a:r>
          </a:p>
          <a:p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/>
              <a:t>Em percentual do valor total nos anos 2016 e 2017 e estimativa para 2018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460376" y="5868050"/>
            <a:ext cx="4892674" cy="333415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Soja é a cultura que mais valoriza em 2018, devendo fechar o ano próximo de três pontos percentuais acima do valor de 2017.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8" name="Espaço Reservado para Imagem 13"/>
          <p:cNvGraphicFramePr>
            <a:graphicFrameLocks noGrp="1"/>
          </p:cNvGraphicFramePr>
          <p:nvPr>
            <p:ph sz="quarter" idx="16"/>
          </p:nvPr>
        </p:nvGraphicFramePr>
        <p:xfrm>
          <a:off x="457200" y="1317625"/>
          <a:ext cx="8310563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60376" y="163262"/>
            <a:ext cx="8395892" cy="423610"/>
          </a:xfrm>
        </p:spPr>
        <p:txBody>
          <a:bodyPr/>
          <a:lstStyle/>
          <a:p>
            <a:pPr algn="ctr"/>
            <a:r>
              <a:rPr lang="pt-BR" sz="2400" b="1" dirty="0" smtClean="0"/>
              <a:t>VBP – Maiores Culturas 2005-2018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Em percentual do valor total 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0" name="Espaço Reservado para Imagem 6"/>
          <p:cNvGraphicFramePr>
            <a:graphicFrameLocks noGrp="1"/>
          </p:cNvGraphicFramePr>
          <p:nvPr/>
        </p:nvGraphicFramePr>
        <p:xfrm>
          <a:off x="473005" y="1178805"/>
          <a:ext cx="8383263" cy="453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5305</TotalTime>
  <Words>324</Words>
  <Application>Microsoft Office PowerPoint</Application>
  <PresentationFormat>Apresentação na tela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Default Theme</vt:lpstr>
      <vt:lpstr>Slide 1</vt:lpstr>
      <vt:lpstr>Slide 2</vt:lpstr>
      <vt:lpstr>Valor Bruto da Produção Agropecuária – VBP</vt:lpstr>
      <vt:lpstr>VBP – Estimativa mensal em 2018</vt:lpstr>
      <vt:lpstr>VBP – Variação da estimativa mensal  para 2018</vt:lpstr>
      <vt:lpstr>VBP – Diversas Culturas </vt:lpstr>
      <vt:lpstr>VBP – Maiores Culturas 2005-2018</vt:lpstr>
      <vt:lpstr>Slide 8</vt:lpstr>
    </vt:vector>
  </TitlesOfParts>
  <Company>Sem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19666691272</cp:lastModifiedBy>
  <cp:revision>317</cp:revision>
  <dcterms:created xsi:type="dcterms:W3CDTF">2018-03-09T20:31:31Z</dcterms:created>
  <dcterms:modified xsi:type="dcterms:W3CDTF">2018-09-28T21:59:47Z</dcterms:modified>
</cp:coreProperties>
</file>