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sldIdLst>
    <p:sldId id="256" r:id="rId2"/>
    <p:sldId id="265" r:id="rId3"/>
    <p:sldId id="268" r:id="rId4"/>
    <p:sldId id="269" r:id="rId5"/>
    <p:sldId id="259" r:id="rId6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81BD"/>
    <a:srgbClr val="8690B8"/>
    <a:srgbClr val="8EB4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M&#225;quinas%20Agr&#237;colas%20-%20Anfavea\M&#225;quinas_Grafic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M&#225;quinas%20Agr&#237;colas%20-%20Anfavea\M&#225;quinas_Grafic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M&#225;quinas%20Agr&#237;colas%20-%20Anfavea\M&#225;quinas_Grafic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M&#225;quinas%20Agr&#237;colas%20-%20Anfavea\M&#225;quinas_Grafico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M&#225;quinas%20Agr&#237;colas%20-%20Anfavea\M&#225;quinas_Gra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6.4184827363869254E-2"/>
          <c:y val="5.5080578695778953E-2"/>
          <c:w val="0.91623350819465121"/>
          <c:h val="0.78372246947392443"/>
        </c:manualLayout>
      </c:layout>
      <c:barChart>
        <c:barDir val="col"/>
        <c:grouping val="clustered"/>
        <c:gapWidth val="48"/>
        <c:axId val="59659392"/>
        <c:axId val="59660928"/>
      </c:barChart>
      <c:catAx>
        <c:axId val="59659392"/>
        <c:scaling>
          <c:orientation val="minMax"/>
        </c:scaling>
        <c:axPos val="b"/>
        <c:numFmt formatCode="mmm/yy" sourceLinked="1"/>
        <c:tickLblPos val="nextTo"/>
        <c:txPr>
          <a:bodyPr rot="-2700000"/>
          <a:lstStyle/>
          <a:p>
            <a:pPr>
              <a:defRPr/>
            </a:pPr>
            <a:endParaRPr lang="pt-BR"/>
          </a:p>
        </c:txPr>
        <c:crossAx val="59660928"/>
        <c:crosses val="autoZero"/>
        <c:auto val="1"/>
        <c:lblAlgn val="ctr"/>
        <c:lblOffset val="100"/>
      </c:catAx>
      <c:valAx>
        <c:axId val="59660928"/>
        <c:scaling>
          <c:orientation val="minMax"/>
        </c:scaling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59659392"/>
        <c:crosses val="autoZero"/>
        <c:crossBetween val="between"/>
      </c:valAx>
      <c:spPr>
        <a:solidFill>
          <a:schemeClr val="bg1"/>
        </a:solidFill>
      </c:spPr>
    </c:plotArea>
    <c:plotVisOnly val="1"/>
  </c:chart>
  <c:spPr>
    <a:solidFill>
      <a:schemeClr val="bg1"/>
    </a:solidFill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6.418482736386924E-2"/>
          <c:y val="5.5080578695778946E-2"/>
          <c:w val="0.91623350819465144"/>
          <c:h val="0.78372246947392443"/>
        </c:manualLayout>
      </c:layout>
      <c:barChart>
        <c:barDir val="col"/>
        <c:grouping val="clustered"/>
        <c:gapWidth val="48"/>
        <c:axId val="58131200"/>
        <c:axId val="58132736"/>
      </c:barChart>
      <c:catAx>
        <c:axId val="58131200"/>
        <c:scaling>
          <c:orientation val="minMax"/>
        </c:scaling>
        <c:axPos val="b"/>
        <c:numFmt formatCode="mmm/yy" sourceLinked="1"/>
        <c:tickLblPos val="nextTo"/>
        <c:txPr>
          <a:bodyPr rot="-2700000"/>
          <a:lstStyle/>
          <a:p>
            <a:pPr>
              <a:defRPr/>
            </a:pPr>
            <a:endParaRPr lang="pt-BR"/>
          </a:p>
        </c:txPr>
        <c:crossAx val="58132736"/>
        <c:crosses val="autoZero"/>
        <c:auto val="1"/>
        <c:lblAlgn val="ctr"/>
        <c:lblOffset val="100"/>
      </c:catAx>
      <c:valAx>
        <c:axId val="58132736"/>
        <c:scaling>
          <c:orientation val="minMax"/>
        </c:scaling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58131200"/>
        <c:crosses val="autoZero"/>
        <c:crossBetween val="between"/>
      </c:valAx>
      <c:spPr>
        <a:solidFill>
          <a:schemeClr val="bg1"/>
        </a:solidFill>
      </c:spPr>
    </c:plotArea>
    <c:plotVisOnly val="1"/>
  </c:chart>
  <c:spPr>
    <a:solidFill>
      <a:schemeClr val="bg1"/>
    </a:solidFill>
    <a:ln>
      <a:noFill/>
    </a:ln>
    <a:effectLst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19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Val val="1"/>
          </c:dLbls>
          <c:cat>
            <c:numRef>
              <c:f>Vendas_ano!$F$3:$F$25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Vendas_ano!$G$3:$G$25</c:f>
              <c:numCache>
                <c:formatCode>0</c:formatCode>
                <c:ptCount val="23"/>
                <c:pt idx="0">
                  <c:v>13.924000000000001</c:v>
                </c:pt>
                <c:pt idx="1">
                  <c:v>21.464999999999996</c:v>
                </c:pt>
                <c:pt idx="2">
                  <c:v>24.853000000000005</c:v>
                </c:pt>
                <c:pt idx="3">
                  <c:v>24.696000000000005</c:v>
                </c:pt>
                <c:pt idx="4">
                  <c:v>31.061999999999998</c:v>
                </c:pt>
                <c:pt idx="5">
                  <c:v>35.523000000000003</c:v>
                </c:pt>
                <c:pt idx="6">
                  <c:v>42.568000000000005</c:v>
                </c:pt>
                <c:pt idx="7">
                  <c:v>37.995000000000005</c:v>
                </c:pt>
                <c:pt idx="8">
                  <c:v>37.790000000000006</c:v>
                </c:pt>
                <c:pt idx="9">
                  <c:v>23.221999999999998</c:v>
                </c:pt>
                <c:pt idx="10">
                  <c:v>25.672000000000001</c:v>
                </c:pt>
                <c:pt idx="11">
                  <c:v>38.336999999999996</c:v>
                </c:pt>
                <c:pt idx="12">
                  <c:v>54.472000000000001</c:v>
                </c:pt>
                <c:pt idx="13">
                  <c:v>55.311999999999998</c:v>
                </c:pt>
                <c:pt idx="14">
                  <c:v>68.524999999999991</c:v>
                </c:pt>
                <c:pt idx="15">
                  <c:v>65.322999999999979</c:v>
                </c:pt>
                <c:pt idx="16">
                  <c:v>70.138999999999982</c:v>
                </c:pt>
                <c:pt idx="17">
                  <c:v>82.992000000000004</c:v>
                </c:pt>
                <c:pt idx="18">
                  <c:v>68.60899999999998</c:v>
                </c:pt>
                <c:pt idx="19">
                  <c:v>45.077000000000005</c:v>
                </c:pt>
                <c:pt idx="20">
                  <c:v>42.895000000000003</c:v>
                </c:pt>
                <c:pt idx="21">
                  <c:v>44.211000000000006</c:v>
                </c:pt>
                <c:pt idx="22">
                  <c:v>47.292000000000009</c:v>
                </c:pt>
              </c:numCache>
            </c:numRef>
          </c:val>
        </c:ser>
        <c:gapWidth val="24"/>
        <c:axId val="58163200"/>
        <c:axId val="58164736"/>
      </c:barChart>
      <c:catAx>
        <c:axId val="58163200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/>
            </a:pPr>
            <a:endParaRPr lang="pt-BR"/>
          </a:p>
        </c:txPr>
        <c:crossAx val="58164736"/>
        <c:crosses val="autoZero"/>
        <c:auto val="1"/>
        <c:lblAlgn val="ctr"/>
        <c:lblOffset val="100"/>
        <c:tickMarkSkip val="1"/>
      </c:catAx>
      <c:valAx>
        <c:axId val="58164736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8163200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500"/>
            </a:pPr>
            <a:r>
              <a:rPr lang="pt-BR" sz="1500"/>
              <a:t>Máquinas</a:t>
            </a:r>
            <a:r>
              <a:rPr lang="pt-BR" sz="1500" baseline="0"/>
              <a:t> Totais</a:t>
            </a:r>
            <a:endParaRPr lang="pt-BR" sz="1500"/>
          </a:p>
        </c:rich>
      </c:tx>
      <c:layout>
        <c:manualLayout>
          <c:xMode val="edge"/>
          <c:yMode val="edge"/>
          <c:x val="0.40860299856613824"/>
          <c:y val="5.0181319157597007E-2"/>
        </c:manualLayout>
      </c:layout>
      <c:overlay val="1"/>
    </c:title>
    <c:plotArea>
      <c:layout>
        <c:manualLayout>
          <c:layoutTarget val="inner"/>
          <c:xMode val="edge"/>
          <c:yMode val="edge"/>
          <c:x val="6.2636316981389023E-2"/>
          <c:y val="0.16602433915413228"/>
          <c:w val="0.90296948801590549"/>
          <c:h val="0.60668865363411051"/>
        </c:manualLayout>
      </c:layout>
      <c:lineChart>
        <c:grouping val="standard"/>
        <c:ser>
          <c:idx val="1"/>
          <c:order val="0"/>
          <c:tx>
            <c:strRef>
              <c:f>'Venda_crescimento Anual'!$A$4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8.593280623707341E-3"/>
                  <c:y val="8.95265778593609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tx1"/>
                        </a:solidFill>
                      </a:rPr>
                      <a:t>5,7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</c:dLbls>
          <c:cat>
            <c:strRef>
              <c:f>'Venda_crescimento Anual'!$B$2:$M$2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'Venda_crescimento Anual'!$B$4:$M$4</c:f>
              <c:numCache>
                <c:formatCode>_-* #,##0.0_-;\-* #,##0.0_-;_-* "-"??_-;_-@_-</c:formatCode>
                <c:ptCount val="12"/>
                <c:pt idx="0">
                  <c:v>4.4000000000000004</c:v>
                </c:pt>
                <c:pt idx="1">
                  <c:v>4.9000000000000004</c:v>
                </c:pt>
                <c:pt idx="2">
                  <c:v>5.4</c:v>
                </c:pt>
                <c:pt idx="3">
                  <c:v>5.6</c:v>
                </c:pt>
                <c:pt idx="4">
                  <c:v>5.6</c:v>
                </c:pt>
                <c:pt idx="5">
                  <c:v>5.8</c:v>
                </c:pt>
                <c:pt idx="6">
                  <c:v>6.3</c:v>
                </c:pt>
                <c:pt idx="7">
                  <c:v>6.6</c:v>
                </c:pt>
                <c:pt idx="8">
                  <c:v>6.3</c:v>
                </c:pt>
                <c:pt idx="9">
                  <c:v>7.5</c:v>
                </c:pt>
                <c:pt idx="10">
                  <c:v>5.9</c:v>
                </c:pt>
                <c:pt idx="11">
                  <c:v>5.7</c:v>
                </c:pt>
              </c:numCache>
            </c:numRef>
          </c:val>
        </c:ser>
        <c:ser>
          <c:idx val="2"/>
          <c:order val="1"/>
          <c:tx>
            <c:strRef>
              <c:f>'Venda_crescimento Anual'!$A$5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1.8685136013047401E-2"/>
                  <c:y val="-2.719411015422621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rgbClr val="C00000"/>
                        </a:solidFill>
                      </a:rPr>
                      <a:t>5</a:t>
                    </a:r>
                    <a:r>
                      <a:rPr lang="en-US" sz="1200" b="1"/>
                      <a:t>,9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endParaRPr lang="pt-BR"/>
              </a:p>
            </c:txPr>
          </c:dLbls>
          <c:cat>
            <c:strRef>
              <c:f>'Venda_crescimento Anual'!$B$2:$M$2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'Venda_crescimento Anual'!$B$5:$M$5</c:f>
              <c:numCache>
                <c:formatCode>_-* #,##0.0_-;\-* #,##0.0_-;_-* "-"??_-;_-@_-</c:formatCode>
                <c:ptCount val="12"/>
                <c:pt idx="0">
                  <c:v>5.4</c:v>
                </c:pt>
                <c:pt idx="1">
                  <c:v>6.2</c:v>
                </c:pt>
                <c:pt idx="2">
                  <c:v>7.3</c:v>
                </c:pt>
                <c:pt idx="3">
                  <c:v>7.4</c:v>
                </c:pt>
                <c:pt idx="4">
                  <c:v>7.5</c:v>
                </c:pt>
                <c:pt idx="5">
                  <c:v>7.4</c:v>
                </c:pt>
                <c:pt idx="6">
                  <c:v>7.6</c:v>
                </c:pt>
                <c:pt idx="7">
                  <c:v>7.8</c:v>
                </c:pt>
                <c:pt idx="8">
                  <c:v>7.4</c:v>
                </c:pt>
                <c:pt idx="9">
                  <c:v>7.3</c:v>
                </c:pt>
                <c:pt idx="10">
                  <c:v>6</c:v>
                </c:pt>
                <c:pt idx="11">
                  <c:v>5.9</c:v>
                </c:pt>
              </c:numCache>
            </c:numRef>
          </c:val>
        </c:ser>
        <c:ser>
          <c:idx val="3"/>
          <c:order val="2"/>
          <c:tx>
            <c:strRef>
              <c:f>'Venda_crescimento Anual'!$A$6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-1.4705882352941176E-2"/>
                  <c:y val="-2.597402597402604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accent4"/>
                        </a:solidFill>
                      </a:rPr>
                      <a:t>4</a:t>
                    </a:r>
                    <a:r>
                      <a:rPr lang="en-US" sz="1200" b="1"/>
                      <a:t>,2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200">
                    <a:solidFill>
                      <a:schemeClr val="accent4"/>
                    </a:solidFill>
                  </a:defRPr>
                </a:pPr>
                <a:endParaRPr lang="pt-BR"/>
              </a:p>
            </c:txPr>
          </c:dLbls>
          <c:cat>
            <c:strRef>
              <c:f>'Venda_crescimento Anual'!$B$2:$M$2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'Venda_crescimento Anual'!$B$6:$M$6</c:f>
              <c:numCache>
                <c:formatCode>_-* #,##0.0_-;\-* #,##0.0_-;_-* "-"??_-;_-@_-</c:formatCode>
                <c:ptCount val="12"/>
                <c:pt idx="0">
                  <c:v>3.8</c:v>
                </c:pt>
                <c:pt idx="1">
                  <c:v>5.6</c:v>
                </c:pt>
                <c:pt idx="2">
                  <c:v>5.5</c:v>
                </c:pt>
                <c:pt idx="3">
                  <c:v>6.1</c:v>
                </c:pt>
                <c:pt idx="4">
                  <c:v>6.2</c:v>
                </c:pt>
                <c:pt idx="5">
                  <c:v>5.9</c:v>
                </c:pt>
                <c:pt idx="6">
                  <c:v>6.4</c:v>
                </c:pt>
                <c:pt idx="7">
                  <c:v>6.5</c:v>
                </c:pt>
                <c:pt idx="8">
                  <c:v>6.6</c:v>
                </c:pt>
                <c:pt idx="9">
                  <c:v>6.7</c:v>
                </c:pt>
                <c:pt idx="10">
                  <c:v>5.3</c:v>
                </c:pt>
                <c:pt idx="11">
                  <c:v>4.2</c:v>
                </c:pt>
              </c:numCache>
            </c:numRef>
          </c:val>
        </c:ser>
        <c:ser>
          <c:idx val="4"/>
          <c:order val="3"/>
          <c:tx>
            <c:strRef>
              <c:f>'Venda_crescimento Anual'!$A$7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4.9019607843139038E-2"/>
                  <c:y val="-3.8961038961038884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2,2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rgbClr val="6283AA"/>
                    </a:solidFill>
                  </a:defRPr>
                </a:pPr>
                <a:endParaRPr lang="pt-BR"/>
              </a:p>
            </c:txPr>
          </c:dLbls>
          <c:cat>
            <c:strRef>
              <c:f>'Venda_crescimento Anual'!$B$2:$M$2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'Venda_crescimento Anual'!$B$7:$M$7</c:f>
              <c:numCache>
                <c:formatCode>_-* #,##0.0_-;\-* #,##0.0_-;_-* "-"??_-;_-@_-</c:formatCode>
                <c:ptCount val="12"/>
                <c:pt idx="0">
                  <c:v>3.3449999999999998</c:v>
                </c:pt>
                <c:pt idx="1">
                  <c:v>3.6919999999999997</c:v>
                </c:pt>
                <c:pt idx="2">
                  <c:v>4.8</c:v>
                </c:pt>
                <c:pt idx="3">
                  <c:v>4.2789999999999999</c:v>
                </c:pt>
                <c:pt idx="4">
                  <c:v>4.0999999999999996</c:v>
                </c:pt>
                <c:pt idx="5">
                  <c:v>4.4290000000000003</c:v>
                </c:pt>
                <c:pt idx="6">
                  <c:v>4.0069999999999997</c:v>
                </c:pt>
                <c:pt idx="7">
                  <c:v>4.2370000000000001</c:v>
                </c:pt>
                <c:pt idx="8">
                  <c:v>3.9419999999999997</c:v>
                </c:pt>
                <c:pt idx="9">
                  <c:v>3.8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</c:ser>
        <c:ser>
          <c:idx val="5"/>
          <c:order val="4"/>
          <c:tx>
            <c:strRef>
              <c:f>'Venda_crescimento Anual'!$A$8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.21801808132613912"/>
                  <c:y val="5.3325931533169793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rgbClr val="FFC000"/>
                        </a:solidFill>
                      </a:rPr>
                      <a:t>4,0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delete val="1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C7AC37"/>
                    </a:solidFill>
                  </a:defRPr>
                </a:pPr>
                <a:endParaRPr lang="pt-BR"/>
              </a:p>
            </c:txPr>
          </c:dLbls>
          <c:cat>
            <c:strRef>
              <c:f>'Venda_crescimento Anual'!$B$2:$M$2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'Venda_crescimento Anual'!$B$8:$M$8</c:f>
              <c:numCache>
                <c:formatCode>_-* #,##0.0_-;\-* #,##0.0_-;_-* "-"??_-;_-@_-</c:formatCode>
                <c:ptCount val="12"/>
                <c:pt idx="0">
                  <c:v>2.4</c:v>
                </c:pt>
                <c:pt idx="1">
                  <c:v>1.6</c:v>
                </c:pt>
                <c:pt idx="2">
                  <c:v>2.7519999999999998</c:v>
                </c:pt>
                <c:pt idx="3">
                  <c:v>2.887</c:v>
                </c:pt>
                <c:pt idx="4">
                  <c:v>3.444</c:v>
                </c:pt>
                <c:pt idx="5">
                  <c:v>4.0669999999999993</c:v>
                </c:pt>
                <c:pt idx="6">
                  <c:v>4</c:v>
                </c:pt>
                <c:pt idx="7">
                  <c:v>4.5</c:v>
                </c:pt>
                <c:pt idx="8">
                  <c:v>4.8</c:v>
                </c:pt>
                <c:pt idx="9">
                  <c:v>4.8</c:v>
                </c:pt>
                <c:pt idx="10">
                  <c:v>3.6</c:v>
                </c:pt>
                <c:pt idx="11">
                  <c:v>4</c:v>
                </c:pt>
              </c:numCache>
            </c:numRef>
          </c:val>
        </c:ser>
        <c:ser>
          <c:idx val="6"/>
          <c:order val="5"/>
          <c:tx>
            <c:strRef>
              <c:f>'Venda_crescimento Anual'!$A$9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1.222540518614672E-2"/>
                  <c:y val="2.382979362165688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70C0"/>
                      </a:solidFill>
                    </a:defRPr>
                  </a:pPr>
                  <a:endParaRPr lang="pt-BR"/>
                </a:p>
              </c:txPr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'Venda_crescimento Anual'!$B$2:$M$2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'Venda_crescimento Anual'!$B$9:$M$9</c:f>
              <c:numCache>
                <c:formatCode>_-* #,##0.0_-;\-* #,##0.0_-;_-* "-"??_-;_-@_-</c:formatCode>
                <c:ptCount val="12"/>
                <c:pt idx="0">
                  <c:v>2.8</c:v>
                </c:pt>
                <c:pt idx="1">
                  <c:v>3.2</c:v>
                </c:pt>
                <c:pt idx="2">
                  <c:v>3.7</c:v>
                </c:pt>
                <c:pt idx="3">
                  <c:v>3.4</c:v>
                </c:pt>
                <c:pt idx="4">
                  <c:v>4</c:v>
                </c:pt>
                <c:pt idx="5">
                  <c:v>4</c:v>
                </c:pt>
                <c:pt idx="6">
                  <c:v>3.9</c:v>
                </c:pt>
                <c:pt idx="7">
                  <c:v>4</c:v>
                </c:pt>
                <c:pt idx="8">
                  <c:v>4.3</c:v>
                </c:pt>
                <c:pt idx="9">
                  <c:v>3.8</c:v>
                </c:pt>
                <c:pt idx="10">
                  <c:v>3</c:v>
                </c:pt>
                <c:pt idx="11">
                  <c:v>3.8</c:v>
                </c:pt>
              </c:numCache>
            </c:numRef>
          </c:val>
        </c:ser>
        <c:ser>
          <c:idx val="7"/>
          <c:order val="6"/>
          <c:tx>
            <c:strRef>
              <c:f>'Venda_crescimento Anual'!$A$10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1.3753580834415193E-2"/>
                  <c:y val="-3.063830608498739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'Venda_crescimento Anual'!$B$2:$M$2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'Venda_crescimento Anual'!$B$10:$M$10</c:f>
              <c:numCache>
                <c:formatCode>_-* #,##0.0_-;\-* #,##0.0_-;_-* "-"??_-;_-@_-</c:formatCode>
                <c:ptCount val="12"/>
                <c:pt idx="0">
                  <c:v>1.6020000000000001</c:v>
                </c:pt>
                <c:pt idx="1">
                  <c:v>2.3989999999999996</c:v>
                </c:pt>
                <c:pt idx="2">
                  <c:v>3.5219999999999998</c:v>
                </c:pt>
                <c:pt idx="3">
                  <c:v>4.1369999999999996</c:v>
                </c:pt>
                <c:pt idx="4">
                  <c:v>3.2800000000000002</c:v>
                </c:pt>
                <c:pt idx="5">
                  <c:v>4.9260000000000002</c:v>
                </c:pt>
                <c:pt idx="6">
                  <c:v>4.7389999999999999</c:v>
                </c:pt>
                <c:pt idx="7">
                  <c:v>5.0369999999999999</c:v>
                </c:pt>
                <c:pt idx="8">
                  <c:v>4.9160000000000004</c:v>
                </c:pt>
                <c:pt idx="9">
                  <c:v>5.0389999999999997</c:v>
                </c:pt>
                <c:pt idx="10">
                  <c:v>3.754</c:v>
                </c:pt>
              </c:numCache>
            </c:numRef>
          </c:val>
        </c:ser>
        <c:marker val="1"/>
        <c:axId val="78876032"/>
        <c:axId val="59704448"/>
      </c:lineChart>
      <c:catAx>
        <c:axId val="7887603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59704448"/>
        <c:crosses val="autoZero"/>
        <c:auto val="1"/>
        <c:lblAlgn val="ctr"/>
        <c:lblOffset val="100"/>
      </c:catAx>
      <c:valAx>
        <c:axId val="59704448"/>
        <c:scaling>
          <c:orientation val="minMax"/>
          <c:max val="8"/>
        </c:scaling>
        <c:axPos val="l"/>
        <c:majorGridlines>
          <c:spPr>
            <a:ln>
              <a:solidFill>
                <a:srgbClr val="000000"/>
              </a:solidFill>
              <a:prstDash val="sysDot"/>
            </a:ln>
          </c:spPr>
        </c:majorGridlines>
        <c:numFmt formatCode="_-* #,##0.0_-;\-* #,##0.0_-;_-* &quot;-&quot;??_-;_-@_-" sourceLinked="1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78876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0000029016474982E-2"/>
          <c:y val="0.89595103646805896"/>
          <c:w val="0.89999994196704958"/>
          <c:h val="0.10404896353194415"/>
        </c:manualLayout>
      </c:layout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1"/>
          <c:tx>
            <c:strRef>
              <c:f>'Venda_crescimento Anual'!$D$35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6283AA"/>
              </a:solidFill>
            </a:ln>
          </c:spPr>
          <c:cat>
            <c:numRef>
              <c:f>'Venda_crescimento Anual'!$A$63:$A$129</c:f>
              <c:numCache>
                <c:formatCode>mmm/yy</c:formatCode>
                <c:ptCount val="67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  <c:pt idx="16">
                  <c:v>41852</c:v>
                </c:pt>
                <c:pt idx="17">
                  <c:v>41883</c:v>
                </c:pt>
                <c:pt idx="18">
                  <c:v>41913</c:v>
                </c:pt>
                <c:pt idx="19">
                  <c:v>41944</c:v>
                </c:pt>
                <c:pt idx="20">
                  <c:v>41974</c:v>
                </c:pt>
                <c:pt idx="21">
                  <c:v>42005</c:v>
                </c:pt>
                <c:pt idx="22">
                  <c:v>42036</c:v>
                </c:pt>
                <c:pt idx="23">
                  <c:v>42064</c:v>
                </c:pt>
                <c:pt idx="24">
                  <c:v>42095</c:v>
                </c:pt>
                <c:pt idx="25">
                  <c:v>42125</c:v>
                </c:pt>
                <c:pt idx="26">
                  <c:v>42156</c:v>
                </c:pt>
                <c:pt idx="27">
                  <c:v>42186</c:v>
                </c:pt>
                <c:pt idx="28">
                  <c:v>42217</c:v>
                </c:pt>
                <c:pt idx="29">
                  <c:v>42248</c:v>
                </c:pt>
                <c:pt idx="30">
                  <c:v>42278</c:v>
                </c:pt>
                <c:pt idx="31">
                  <c:v>42309</c:v>
                </c:pt>
                <c:pt idx="32">
                  <c:v>42339</c:v>
                </c:pt>
                <c:pt idx="33">
                  <c:v>42370</c:v>
                </c:pt>
                <c:pt idx="34">
                  <c:v>42401</c:v>
                </c:pt>
                <c:pt idx="35">
                  <c:v>42430</c:v>
                </c:pt>
                <c:pt idx="36">
                  <c:v>42461</c:v>
                </c:pt>
                <c:pt idx="37">
                  <c:v>42491</c:v>
                </c:pt>
                <c:pt idx="38">
                  <c:v>42522</c:v>
                </c:pt>
                <c:pt idx="39">
                  <c:v>42552</c:v>
                </c:pt>
                <c:pt idx="40">
                  <c:v>42583</c:v>
                </c:pt>
                <c:pt idx="41">
                  <c:v>42614</c:v>
                </c:pt>
                <c:pt idx="42">
                  <c:v>42644</c:v>
                </c:pt>
                <c:pt idx="43">
                  <c:v>42675</c:v>
                </c:pt>
                <c:pt idx="44">
                  <c:v>42705</c:v>
                </c:pt>
                <c:pt idx="45">
                  <c:v>42736</c:v>
                </c:pt>
                <c:pt idx="46">
                  <c:v>42767</c:v>
                </c:pt>
                <c:pt idx="47">
                  <c:v>42795</c:v>
                </c:pt>
                <c:pt idx="48">
                  <c:v>42826</c:v>
                </c:pt>
                <c:pt idx="49">
                  <c:v>42856</c:v>
                </c:pt>
                <c:pt idx="50">
                  <c:v>42887</c:v>
                </c:pt>
                <c:pt idx="51">
                  <c:v>42917</c:v>
                </c:pt>
                <c:pt idx="52">
                  <c:v>42948</c:v>
                </c:pt>
                <c:pt idx="53">
                  <c:v>42979</c:v>
                </c:pt>
                <c:pt idx="54">
                  <c:v>43009</c:v>
                </c:pt>
                <c:pt idx="55">
                  <c:v>43040</c:v>
                </c:pt>
                <c:pt idx="56">
                  <c:v>43070</c:v>
                </c:pt>
                <c:pt idx="57">
                  <c:v>43101</c:v>
                </c:pt>
                <c:pt idx="58">
                  <c:v>43132</c:v>
                </c:pt>
                <c:pt idx="59">
                  <c:v>43160</c:v>
                </c:pt>
                <c:pt idx="60">
                  <c:v>43191</c:v>
                </c:pt>
                <c:pt idx="61">
                  <c:v>43221</c:v>
                </c:pt>
                <c:pt idx="62">
                  <c:v>43252</c:v>
                </c:pt>
                <c:pt idx="63">
                  <c:v>43282</c:v>
                </c:pt>
                <c:pt idx="64">
                  <c:v>43313</c:v>
                </c:pt>
                <c:pt idx="65">
                  <c:v>43344</c:v>
                </c:pt>
                <c:pt idx="66">
                  <c:v>43374</c:v>
                </c:pt>
              </c:numCache>
            </c:numRef>
          </c:cat>
          <c:val>
            <c:numRef>
              <c:f>'Venda_crescimento Anual'!$B$63:$B$129</c:f>
              <c:numCache>
                <c:formatCode>0.0</c:formatCode>
                <c:ptCount val="67"/>
                <c:pt idx="0">
                  <c:v>7.3609999999999989</c:v>
                </c:pt>
                <c:pt idx="1">
                  <c:v>7.4779999999999998</c:v>
                </c:pt>
                <c:pt idx="2">
                  <c:v>7.3649999999999993</c:v>
                </c:pt>
                <c:pt idx="3">
                  <c:v>7.6099999999999994</c:v>
                </c:pt>
                <c:pt idx="4">
                  <c:v>7.8019999999999996</c:v>
                </c:pt>
                <c:pt idx="5">
                  <c:v>7.38</c:v>
                </c:pt>
                <c:pt idx="6">
                  <c:v>7.2839999999999998</c:v>
                </c:pt>
                <c:pt idx="7">
                  <c:v>6.0039999999999996</c:v>
                </c:pt>
                <c:pt idx="8">
                  <c:v>5.7779999999999996</c:v>
                </c:pt>
                <c:pt idx="9">
                  <c:v>3.7690000000000001</c:v>
                </c:pt>
                <c:pt idx="10">
                  <c:v>5.6</c:v>
                </c:pt>
                <c:pt idx="11">
                  <c:v>5.5249999999999995</c:v>
                </c:pt>
                <c:pt idx="12">
                  <c:v>6.0639999999999992</c:v>
                </c:pt>
                <c:pt idx="13">
                  <c:v>6.1519999999999992</c:v>
                </c:pt>
                <c:pt idx="14">
                  <c:v>5.8929999999999989</c:v>
                </c:pt>
                <c:pt idx="15">
                  <c:v>6.415</c:v>
                </c:pt>
                <c:pt idx="16">
                  <c:v>6.5010000000000003</c:v>
                </c:pt>
                <c:pt idx="17">
                  <c:v>6.6390000000000002</c:v>
                </c:pt>
                <c:pt idx="18">
                  <c:v>6.653999999999999</c:v>
                </c:pt>
                <c:pt idx="19">
                  <c:v>5.26</c:v>
                </c:pt>
                <c:pt idx="20">
                  <c:v>4.1369999999999996</c:v>
                </c:pt>
                <c:pt idx="21">
                  <c:v>3.3449999999999998</c:v>
                </c:pt>
                <c:pt idx="22">
                  <c:v>3.6930000000000001</c:v>
                </c:pt>
                <c:pt idx="23">
                  <c:v>4.8369999999999997</c:v>
                </c:pt>
                <c:pt idx="24">
                  <c:v>4.2590000000000003</c:v>
                </c:pt>
                <c:pt idx="25">
                  <c:v>4.1429999999999989</c:v>
                </c:pt>
                <c:pt idx="26">
                  <c:v>4.41</c:v>
                </c:pt>
                <c:pt idx="27">
                  <c:v>4.0069999999999997</c:v>
                </c:pt>
                <c:pt idx="28">
                  <c:v>4.2009999999999996</c:v>
                </c:pt>
                <c:pt idx="29">
                  <c:v>3.9419999999999997</c:v>
                </c:pt>
                <c:pt idx="30">
                  <c:v>3.766</c:v>
                </c:pt>
                <c:pt idx="31">
                  <c:v>2.2370000000000001</c:v>
                </c:pt>
                <c:pt idx="32">
                  <c:v>2.2370000000000001</c:v>
                </c:pt>
                <c:pt idx="33">
                  <c:v>2.3459999999999996</c:v>
                </c:pt>
                <c:pt idx="34">
                  <c:v>1.56</c:v>
                </c:pt>
                <c:pt idx="35">
                  <c:v>2.7519999999999998</c:v>
                </c:pt>
                <c:pt idx="36">
                  <c:v>2.887</c:v>
                </c:pt>
                <c:pt idx="37">
                  <c:v>3.444</c:v>
                </c:pt>
                <c:pt idx="38">
                  <c:v>4.0669999999999993</c:v>
                </c:pt>
                <c:pt idx="39">
                  <c:v>4.016</c:v>
                </c:pt>
                <c:pt idx="40">
                  <c:v>4.5179999999999989</c:v>
                </c:pt>
                <c:pt idx="41">
                  <c:v>4.794999999999999</c:v>
                </c:pt>
                <c:pt idx="42">
                  <c:v>4.8139999999999992</c:v>
                </c:pt>
                <c:pt idx="43">
                  <c:v>3.6030000000000002</c:v>
                </c:pt>
                <c:pt idx="44">
                  <c:v>4.093</c:v>
                </c:pt>
                <c:pt idx="45">
                  <c:v>2.778</c:v>
                </c:pt>
                <c:pt idx="46">
                  <c:v>3.25</c:v>
                </c:pt>
                <c:pt idx="47">
                  <c:v>3.7269999999999999</c:v>
                </c:pt>
                <c:pt idx="48">
                  <c:v>3.3989999999999996</c:v>
                </c:pt>
                <c:pt idx="49">
                  <c:v>4.0330000000000004</c:v>
                </c:pt>
                <c:pt idx="50">
                  <c:v>4.0179999999999989</c:v>
                </c:pt>
                <c:pt idx="51">
                  <c:v>3.9139999999999997</c:v>
                </c:pt>
                <c:pt idx="52">
                  <c:v>4.0259999999999989</c:v>
                </c:pt>
                <c:pt idx="53">
                  <c:v>4.3310000000000004</c:v>
                </c:pt>
                <c:pt idx="54">
                  <c:v>3.8839999999999999</c:v>
                </c:pt>
                <c:pt idx="55">
                  <c:v>3.0529999999999995</c:v>
                </c:pt>
                <c:pt idx="56">
                  <c:v>3.798</c:v>
                </c:pt>
                <c:pt idx="57">
                  <c:v>1.6020000000000001</c:v>
                </c:pt>
                <c:pt idx="58">
                  <c:v>2.3989999999999996</c:v>
                </c:pt>
                <c:pt idx="59">
                  <c:v>3.5219999999999998</c:v>
                </c:pt>
                <c:pt idx="60">
                  <c:v>4.1369999999999996</c:v>
                </c:pt>
                <c:pt idx="61">
                  <c:v>3.2800000000000002</c:v>
                </c:pt>
                <c:pt idx="62">
                  <c:v>4.9260000000000002</c:v>
                </c:pt>
                <c:pt idx="63">
                  <c:v>4.7389999999999999</c:v>
                </c:pt>
                <c:pt idx="64">
                  <c:v>5.0369999999999999</c:v>
                </c:pt>
                <c:pt idx="65">
                  <c:v>4.9160000000000004</c:v>
                </c:pt>
                <c:pt idx="66">
                  <c:v>5.0389999999999997</c:v>
                </c:pt>
              </c:numCache>
            </c:numRef>
          </c:val>
        </c:ser>
        <c:gapWidth val="30"/>
        <c:overlap val="-18"/>
        <c:axId val="59760000"/>
        <c:axId val="59765888"/>
      </c:barChart>
      <c:lineChart>
        <c:grouping val="standard"/>
        <c:ser>
          <c:idx val="1"/>
          <c:order val="0"/>
          <c:tx>
            <c:strRef>
              <c:f>'Venda_crescimento Anual'!$E$35</c:f>
              <c:strCache>
                <c:ptCount val="1"/>
                <c:pt idx="0">
                  <c:v>Crescimento Anual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'Venda_crescimento Anual'!$A$63:$A$129</c:f>
              <c:numCache>
                <c:formatCode>mmm/yy</c:formatCode>
                <c:ptCount val="67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  <c:pt idx="16">
                  <c:v>41852</c:v>
                </c:pt>
                <c:pt idx="17">
                  <c:v>41883</c:v>
                </c:pt>
                <c:pt idx="18">
                  <c:v>41913</c:v>
                </c:pt>
                <c:pt idx="19">
                  <c:v>41944</c:v>
                </c:pt>
                <c:pt idx="20">
                  <c:v>41974</c:v>
                </c:pt>
                <c:pt idx="21">
                  <c:v>42005</c:v>
                </c:pt>
                <c:pt idx="22">
                  <c:v>42036</c:v>
                </c:pt>
                <c:pt idx="23">
                  <c:v>42064</c:v>
                </c:pt>
                <c:pt idx="24">
                  <c:v>42095</c:v>
                </c:pt>
                <c:pt idx="25">
                  <c:v>42125</c:v>
                </c:pt>
                <c:pt idx="26">
                  <c:v>42156</c:v>
                </c:pt>
                <c:pt idx="27">
                  <c:v>42186</c:v>
                </c:pt>
                <c:pt idx="28">
                  <c:v>42217</c:v>
                </c:pt>
                <c:pt idx="29">
                  <c:v>42248</c:v>
                </c:pt>
                <c:pt idx="30">
                  <c:v>42278</c:v>
                </c:pt>
                <c:pt idx="31">
                  <c:v>42309</c:v>
                </c:pt>
                <c:pt idx="32">
                  <c:v>42339</c:v>
                </c:pt>
                <c:pt idx="33">
                  <c:v>42370</c:v>
                </c:pt>
                <c:pt idx="34">
                  <c:v>42401</c:v>
                </c:pt>
                <c:pt idx="35">
                  <c:v>42430</c:v>
                </c:pt>
                <c:pt idx="36">
                  <c:v>42461</c:v>
                </c:pt>
                <c:pt idx="37">
                  <c:v>42491</c:v>
                </c:pt>
                <c:pt idx="38">
                  <c:v>42522</c:v>
                </c:pt>
                <c:pt idx="39">
                  <c:v>42552</c:v>
                </c:pt>
                <c:pt idx="40">
                  <c:v>42583</c:v>
                </c:pt>
                <c:pt idx="41">
                  <c:v>42614</c:v>
                </c:pt>
                <c:pt idx="42">
                  <c:v>42644</c:v>
                </c:pt>
                <c:pt idx="43">
                  <c:v>42675</c:v>
                </c:pt>
                <c:pt idx="44">
                  <c:v>42705</c:v>
                </c:pt>
                <c:pt idx="45">
                  <c:v>42736</c:v>
                </c:pt>
                <c:pt idx="46">
                  <c:v>42767</c:v>
                </c:pt>
                <c:pt idx="47">
                  <c:v>42795</c:v>
                </c:pt>
                <c:pt idx="48">
                  <c:v>42826</c:v>
                </c:pt>
                <c:pt idx="49">
                  <c:v>42856</c:v>
                </c:pt>
                <c:pt idx="50">
                  <c:v>42887</c:v>
                </c:pt>
                <c:pt idx="51">
                  <c:v>42917</c:v>
                </c:pt>
                <c:pt idx="52">
                  <c:v>42948</c:v>
                </c:pt>
                <c:pt idx="53">
                  <c:v>42979</c:v>
                </c:pt>
                <c:pt idx="54">
                  <c:v>43009</c:v>
                </c:pt>
                <c:pt idx="55">
                  <c:v>43040</c:v>
                </c:pt>
                <c:pt idx="56">
                  <c:v>43070</c:v>
                </c:pt>
                <c:pt idx="57">
                  <c:v>43101</c:v>
                </c:pt>
                <c:pt idx="58">
                  <c:v>43132</c:v>
                </c:pt>
                <c:pt idx="59">
                  <c:v>43160</c:v>
                </c:pt>
                <c:pt idx="60">
                  <c:v>43191</c:v>
                </c:pt>
                <c:pt idx="61">
                  <c:v>43221</c:v>
                </c:pt>
                <c:pt idx="62">
                  <c:v>43252</c:v>
                </c:pt>
                <c:pt idx="63">
                  <c:v>43282</c:v>
                </c:pt>
                <c:pt idx="64">
                  <c:v>43313</c:v>
                </c:pt>
                <c:pt idx="65">
                  <c:v>43344</c:v>
                </c:pt>
                <c:pt idx="66">
                  <c:v>43374</c:v>
                </c:pt>
              </c:numCache>
            </c:numRef>
          </c:cat>
          <c:val>
            <c:numRef>
              <c:f>'Venda_crescimento Anual'!$C$63:$C$129</c:f>
              <c:numCache>
                <c:formatCode>0%</c:formatCode>
                <c:ptCount val="67"/>
                <c:pt idx="0">
                  <c:v>0.32439726520331053</c:v>
                </c:pt>
                <c:pt idx="1">
                  <c:v>0.32753417361974091</c:v>
                </c:pt>
                <c:pt idx="2">
                  <c:v>0.26242715118272208</c:v>
                </c:pt>
                <c:pt idx="3">
                  <c:v>0.19993692841374977</c:v>
                </c:pt>
                <c:pt idx="4">
                  <c:v>0.1742925948223962</c:v>
                </c:pt>
                <c:pt idx="5">
                  <c:v>0.16975748930099857</c:v>
                </c:pt>
                <c:pt idx="6">
                  <c:v>-2.8540944251800541E-2</c:v>
                </c:pt>
                <c:pt idx="7">
                  <c:v>2.4049121610097087E-2</c:v>
                </c:pt>
                <c:pt idx="8">
                  <c:v>8.5529760865770167E-3</c:v>
                </c:pt>
                <c:pt idx="9">
                  <c:v>-0.30190776069642528</c:v>
                </c:pt>
                <c:pt idx="10">
                  <c:v>-9.7938144329897017E-2</c:v>
                </c:pt>
                <c:pt idx="11">
                  <c:v>-0.24552778915744916</c:v>
                </c:pt>
                <c:pt idx="12">
                  <c:v>-0.17619888602092107</c:v>
                </c:pt>
                <c:pt idx="13">
                  <c:v>-0.17732013907461885</c:v>
                </c:pt>
                <c:pt idx="14">
                  <c:v>-0.19986422267481338</c:v>
                </c:pt>
                <c:pt idx="15">
                  <c:v>-0.15703022339027597</c:v>
                </c:pt>
                <c:pt idx="16">
                  <c:v>-0.166752114842348</c:v>
                </c:pt>
                <c:pt idx="17">
                  <c:v>-0.10040650406504059</c:v>
                </c:pt>
                <c:pt idx="18">
                  <c:v>-8.6490939044481033E-2</c:v>
                </c:pt>
                <c:pt idx="19">
                  <c:v>-0.12391738840772813</c:v>
                </c:pt>
                <c:pt idx="20">
                  <c:v>-0.28400830737279342</c:v>
                </c:pt>
                <c:pt idx="21">
                  <c:v>-0.11249668347041655</c:v>
                </c:pt>
                <c:pt idx="22">
                  <c:v>-0.34053571428571427</c:v>
                </c:pt>
                <c:pt idx="23">
                  <c:v>-0.12452488687782814</c:v>
                </c:pt>
                <c:pt idx="24">
                  <c:v>-0.29765831134564646</c:v>
                </c:pt>
                <c:pt idx="25">
                  <c:v>-0.32656046814044232</c:v>
                </c:pt>
                <c:pt idx="26">
                  <c:v>-0.25165450534532496</c:v>
                </c:pt>
                <c:pt idx="27">
                  <c:v>-0.3753702260327359</c:v>
                </c:pt>
                <c:pt idx="28">
                  <c:v>-0.35379172435010009</c:v>
                </c:pt>
                <c:pt idx="29">
                  <c:v>-0.4062358788974243</c:v>
                </c:pt>
                <c:pt idx="30">
                  <c:v>-0.43402464682897507</c:v>
                </c:pt>
                <c:pt idx="31">
                  <c:v>-0.57471482889733838</c:v>
                </c:pt>
                <c:pt idx="32">
                  <c:v>-0.4592700024172105</c:v>
                </c:pt>
                <c:pt idx="33">
                  <c:v>-0.29865470852017939</c:v>
                </c:pt>
                <c:pt idx="34">
                  <c:v>-0.57757920389926887</c:v>
                </c:pt>
                <c:pt idx="35">
                  <c:v>-0.431052305147819</c:v>
                </c:pt>
                <c:pt idx="36">
                  <c:v>-0.32214134773421005</c:v>
                </c:pt>
                <c:pt idx="37">
                  <c:v>-0.16871832005792903</c:v>
                </c:pt>
                <c:pt idx="38">
                  <c:v>-7.7777777777777724E-2</c:v>
                </c:pt>
                <c:pt idx="39">
                  <c:v>2.2460693785875127E-3</c:v>
                </c:pt>
                <c:pt idx="40">
                  <c:v>7.5458224232325635E-2</c:v>
                </c:pt>
                <c:pt idx="41">
                  <c:v>0.21638762049720953</c:v>
                </c:pt>
                <c:pt idx="42">
                  <c:v>0.27827934147636751</c:v>
                </c:pt>
                <c:pt idx="43">
                  <c:v>0.61063924899418887</c:v>
                </c:pt>
                <c:pt idx="44">
                  <c:v>0.82968261063924909</c:v>
                </c:pt>
                <c:pt idx="45">
                  <c:v>0.18414322250639398</c:v>
                </c:pt>
                <c:pt idx="46">
                  <c:v>1.0833333333333335</c:v>
                </c:pt>
                <c:pt idx="47">
                  <c:v>0.35428779069767452</c:v>
                </c:pt>
                <c:pt idx="48">
                  <c:v>0.17734672670592302</c:v>
                </c:pt>
                <c:pt idx="49">
                  <c:v>0.17102206736353096</c:v>
                </c:pt>
                <c:pt idx="50" formatCode="0.0%">
                  <c:v>-1.2048192771084374E-2</c:v>
                </c:pt>
                <c:pt idx="51">
                  <c:v>-2.5398406374501969E-2</c:v>
                </c:pt>
                <c:pt idx="52">
                  <c:v>-0.10889774236387786</c:v>
                </c:pt>
                <c:pt idx="53">
                  <c:v>-9.6767466110531677E-2</c:v>
                </c:pt>
                <c:pt idx="54">
                  <c:v>-0.19318653926049023</c:v>
                </c:pt>
                <c:pt idx="55">
                  <c:v>-0.1526505689703026</c:v>
                </c:pt>
                <c:pt idx="56">
                  <c:v>-7.2074273149279292E-2</c:v>
                </c:pt>
                <c:pt idx="57">
                  <c:v>-0.42332613390928736</c:v>
                </c:pt>
                <c:pt idx="58">
                  <c:v>-0.26184615384615384</c:v>
                </c:pt>
                <c:pt idx="59">
                  <c:v>-5.5004024684733102E-2</c:v>
                </c:pt>
                <c:pt idx="60">
                  <c:v>0.21712268314210051</c:v>
                </c:pt>
                <c:pt idx="61">
                  <c:v>-0.18670964542524196</c:v>
                </c:pt>
                <c:pt idx="62">
                  <c:v>0.22598307615729235</c:v>
                </c:pt>
                <c:pt idx="63">
                  <c:v>0.21078180889115994</c:v>
                </c:pt>
                <c:pt idx="64">
                  <c:v>0.25111773472429211</c:v>
                </c:pt>
                <c:pt idx="65">
                  <c:v>0.13507273147079205</c:v>
                </c:pt>
                <c:pt idx="66">
                  <c:v>0.29737384140061801</c:v>
                </c:pt>
              </c:numCache>
            </c:numRef>
          </c:val>
        </c:ser>
        <c:marker val="1"/>
        <c:axId val="78979456"/>
        <c:axId val="59767424"/>
      </c:lineChart>
      <c:dateAx>
        <c:axId val="59760000"/>
        <c:scaling>
          <c:orientation val="minMax"/>
          <c:max val="43405"/>
          <c:min val="41395"/>
        </c:scaling>
        <c:axPos val="b"/>
        <c:numFmt formatCode="mmm/yy" sourceLinked="1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59765888"/>
        <c:crosses val="autoZero"/>
        <c:auto val="1"/>
        <c:lblOffset val="100"/>
        <c:majorUnit val="3"/>
        <c:majorTimeUnit val="months"/>
      </c:dateAx>
      <c:valAx>
        <c:axId val="59765888"/>
        <c:scaling>
          <c:orientation val="minMax"/>
          <c:max val="8"/>
          <c:min val="0"/>
        </c:scaling>
        <c:axPos val="l"/>
        <c:majorGridlines>
          <c:spPr>
            <a:ln>
              <a:prstDash val="sysDot"/>
            </a:ln>
          </c:spPr>
        </c:majorGridlines>
        <c:numFmt formatCode="0.0" sourceLinked="1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pt-BR"/>
          </a:p>
        </c:txPr>
        <c:crossAx val="59760000"/>
        <c:crosses val="autoZero"/>
        <c:crossBetween val="between"/>
        <c:majorUnit val="1"/>
      </c:valAx>
      <c:valAx>
        <c:axId val="59767424"/>
        <c:scaling>
          <c:orientation val="minMax"/>
          <c:max val="1.2"/>
          <c:min val="-0.80000000000001104"/>
        </c:scaling>
        <c:axPos val="r"/>
        <c:numFmt formatCode="0%" sourceLinked="0"/>
        <c:tickLblPos val="nextTo"/>
        <c:spPr>
          <a:noFill/>
          <a:ln>
            <a:solidFill>
              <a:srgbClr val="9D4023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t-BR"/>
          </a:p>
        </c:txPr>
        <c:crossAx val="78979456"/>
        <c:crosses val="max"/>
        <c:crossBetween val="between"/>
        <c:majorUnit val="0.2"/>
      </c:valAx>
      <c:dateAx>
        <c:axId val="78979456"/>
        <c:scaling>
          <c:orientation val="minMax"/>
        </c:scaling>
        <c:delete val="1"/>
        <c:axPos val="b"/>
        <c:numFmt formatCode="mmm/yy" sourceLinked="1"/>
        <c:tickLblPos val="none"/>
        <c:crossAx val="59767424"/>
        <c:crosses val="autoZero"/>
        <c:auto val="1"/>
        <c:lblOffset val="100"/>
      </c:dateAx>
    </c:plotArea>
    <c:legend>
      <c:legendPos val="b"/>
      <c:layout/>
    </c:legend>
    <c:plotVisOnly val="1"/>
    <c:dispBlanksAs val="gap"/>
  </c:chart>
  <c:spPr>
    <a:solidFill>
      <a:schemeClr val="bg1"/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0.83088</cdr:x>
      <cdr:y>0.63542</cdr:y>
    </cdr:from>
    <cdr:to>
      <cdr:x>0.90625</cdr:x>
      <cdr:y>0.70834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305301" y="1743075"/>
          <a:ext cx="390510" cy="20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b="1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inaturaConjunta-SPE-MF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MINISTÉRIO DA FAZENDA</a:t>
            </a:r>
            <a:endParaRPr lang="en-US" sz="1200" b="1" dirty="0"/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 smtClean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 smtClean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Fazenda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6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234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Fonte: </a:t>
            </a:r>
            <a:endParaRPr lang="pt-BR" dirty="0" smtClean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2" name="Picture 11" descr="AssinaturaConjunta-SPE-M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44" y="6290273"/>
            <a:ext cx="2089631" cy="482223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 smtClean="0"/>
              <a:t>TÍTULO DO CAPÍTULO</a:t>
            </a:r>
            <a:endParaRPr lang="pt-BR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*Nota de Rodapé</a:t>
            </a:r>
          </a:p>
        </p:txBody>
      </p:sp>
    </p:spTree>
    <p:extLst>
      <p:ext uri="{BB962C8B-B14F-4D97-AF65-F5344CB8AC3E}">
        <p14:creationId xmlns="" xmlns:p14="http://schemas.microsoft.com/office/powerpoint/2010/main" val="343521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smtClean="0">
                <a:solidFill>
                  <a:schemeClr val="bg2">
                    <a:lumMod val="25000"/>
                  </a:schemeClr>
                </a:solidFill>
              </a:rPr>
              <a:t>Ministério da Fazenda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 smtClean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smtClean="0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 descr="AssinaturaConjunta-SPE-MF-Negativ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75" y="3671315"/>
            <a:ext cx="2305432" cy="532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891" y="2373507"/>
            <a:ext cx="7222068" cy="1493838"/>
          </a:xfrm>
        </p:spPr>
        <p:txBody>
          <a:bodyPr/>
          <a:lstStyle/>
          <a:p>
            <a:pPr algn="ctr"/>
            <a:r>
              <a:rPr lang="en-US" sz="3200" dirty="0" smtClean="0"/>
              <a:t>Máquinas Agrícolas - Anfavea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Dados divulgados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dezembro</a:t>
            </a:r>
            <a:r>
              <a:rPr lang="en-US" dirty="0" smtClean="0"/>
              <a:t>/2018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8891" y="4029740"/>
            <a:ext cx="5850750" cy="690782"/>
          </a:xfrm>
        </p:spPr>
        <p:txBody>
          <a:bodyPr/>
          <a:lstStyle/>
          <a:p>
            <a:r>
              <a:rPr lang="en-US" dirty="0" err="1" smtClean="0"/>
              <a:t>Novembro</a:t>
            </a:r>
            <a:r>
              <a:rPr lang="en-US" dirty="0" smtClean="0"/>
              <a:t>/2018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2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60375" y="771181"/>
            <a:ext cx="7818677" cy="38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BR" sz="1400" b="1" dirty="0" smtClean="0"/>
              <a:t>Em </a:t>
            </a:r>
            <a:r>
              <a:rPr lang="pt-BR" sz="1400" b="1" dirty="0" smtClean="0"/>
              <a:t>mil </a:t>
            </a:r>
            <a:r>
              <a:rPr lang="pt-BR" sz="1400" b="1" dirty="0" smtClean="0"/>
              <a:t>unidades/ano</a:t>
            </a:r>
            <a:endParaRPr lang="en-US" sz="1400" b="1" dirty="0"/>
          </a:p>
        </p:txBody>
      </p:sp>
      <p:sp>
        <p:nvSpPr>
          <p:cNvPr id="8" name="Retângulo 7"/>
          <p:cNvSpPr/>
          <p:nvPr/>
        </p:nvSpPr>
        <p:spPr>
          <a:xfrm>
            <a:off x="460376" y="165253"/>
            <a:ext cx="56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Vendas internas de máquinas agrícolas</a:t>
            </a:r>
            <a:endParaRPr lang="pt-BR" sz="2400" b="1" dirty="0">
              <a:latin typeface="+mj-lt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311399" cy="499145"/>
          </a:xfrm>
        </p:spPr>
        <p:txBody>
          <a:bodyPr/>
          <a:lstStyle/>
          <a:p>
            <a:r>
              <a:rPr lang="en-US" sz="800" dirty="0">
                <a:latin typeface="Calibri" pitchFamily="34" charset="0"/>
              </a:rPr>
              <a:t>Fonte: </a:t>
            </a:r>
            <a:r>
              <a:rPr lang="en-US" sz="800" dirty="0" smtClean="0">
                <a:latin typeface="Calibri" pitchFamily="34" charset="0"/>
              </a:rPr>
              <a:t>Anfavea</a:t>
            </a:r>
            <a:endParaRPr lang="en-US" sz="800" dirty="0">
              <a:latin typeface="Calibri" pitchFamily="34" charset="0"/>
            </a:endParaRPr>
          </a:p>
          <a:p>
            <a:r>
              <a:rPr lang="en-US" sz="800" dirty="0">
                <a:latin typeface="Calibri" pitchFamily="34" charset="0"/>
              </a:rPr>
              <a:t>Elaboração: Ministério da Fazenda</a:t>
            </a:r>
          </a:p>
          <a:p>
            <a:r>
              <a:rPr lang="pt-BR" sz="800" dirty="0">
                <a:latin typeface="Calibri" pitchFamily="34" charset="0"/>
              </a:rPr>
              <a:t>*Estimativa </a:t>
            </a:r>
            <a:r>
              <a:rPr lang="pt-BR" sz="800" dirty="0" smtClean="0">
                <a:latin typeface="Calibri" pitchFamily="34" charset="0"/>
              </a:rPr>
              <a:t>realizada em novembro/2018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376" y="5025433"/>
            <a:ext cx="8275999" cy="870541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sz="1200" dirty="0">
                <a:solidFill>
                  <a:srgbClr val="000000"/>
                </a:solidFill>
              </a:rPr>
              <a:t>O </a:t>
            </a:r>
            <a:r>
              <a:rPr lang="pt-BR" sz="1200" dirty="0" smtClean="0">
                <a:solidFill>
                  <a:srgbClr val="000000"/>
                </a:solidFill>
              </a:rPr>
              <a:t>número de vendas mensais de máquinas agrícolas observado de janeiro a novembro permite projetar que o ano de 2018 será o melhor desde 2015, porém, muito aquém do volume de vendas registrado em 2014. Apesar </a:t>
            </a:r>
            <a:r>
              <a:rPr lang="pt-BR" sz="1200" dirty="0">
                <a:solidFill>
                  <a:srgbClr val="000000"/>
                </a:solidFill>
              </a:rPr>
              <a:t>das vendas no mês de </a:t>
            </a:r>
            <a:r>
              <a:rPr lang="pt-BR" sz="1200" dirty="0" smtClean="0">
                <a:solidFill>
                  <a:srgbClr val="000000"/>
                </a:solidFill>
              </a:rPr>
              <a:t>novembro </a:t>
            </a:r>
            <a:r>
              <a:rPr lang="pt-BR" sz="1200" dirty="0">
                <a:solidFill>
                  <a:srgbClr val="000000"/>
                </a:solidFill>
              </a:rPr>
              <a:t>terem ficado abaixo da quantidade registrada </a:t>
            </a:r>
            <a:r>
              <a:rPr lang="pt-BR" sz="1200" dirty="0" smtClean="0">
                <a:solidFill>
                  <a:srgbClr val="000000"/>
                </a:solidFill>
              </a:rPr>
              <a:t>nos 5 meses anteriores, </a:t>
            </a:r>
            <a:r>
              <a:rPr lang="pt-BR" sz="1200" dirty="0">
                <a:solidFill>
                  <a:srgbClr val="000000"/>
                </a:solidFill>
              </a:rPr>
              <a:t>no acumulado do ano as vendas de 2018 já superam em </a:t>
            </a:r>
            <a:r>
              <a:rPr lang="pt-BR" sz="1200" dirty="0" smtClean="0">
                <a:solidFill>
                  <a:srgbClr val="000000"/>
                </a:solidFill>
              </a:rPr>
              <a:t>7,3% </a:t>
            </a:r>
            <a:r>
              <a:rPr lang="pt-BR" sz="1200" dirty="0">
                <a:solidFill>
                  <a:srgbClr val="000000"/>
                </a:solidFill>
              </a:rPr>
              <a:t>as unidades vendidas no mesmo período de 2017.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16"/>
          </p:nvPr>
        </p:nvGraphicFramePr>
        <p:xfrm>
          <a:off x="460375" y="1156771"/>
          <a:ext cx="8307388" cy="374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0375" y="1156772"/>
          <a:ext cx="8276000" cy="374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/>
          <p:nvPr/>
        </p:nvGraphicFramePr>
        <p:xfrm>
          <a:off x="460375" y="1268859"/>
          <a:ext cx="8276000" cy="338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60375" y="771181"/>
            <a:ext cx="7818677" cy="38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BR" sz="1400" b="1" dirty="0" smtClean="0"/>
              <a:t>Em mil unidades/mês</a:t>
            </a:r>
            <a:endParaRPr lang="en-US" sz="1400" b="1" dirty="0"/>
          </a:p>
        </p:txBody>
      </p:sp>
      <p:sp>
        <p:nvSpPr>
          <p:cNvPr id="8" name="Retângulo 7"/>
          <p:cNvSpPr/>
          <p:nvPr/>
        </p:nvSpPr>
        <p:spPr>
          <a:xfrm>
            <a:off x="460376" y="165253"/>
            <a:ext cx="56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Vendas internas de máquinas agrícolas</a:t>
            </a:r>
            <a:endParaRPr lang="pt-BR" sz="2400" b="1" dirty="0">
              <a:latin typeface="+mj-lt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082799" cy="499145"/>
          </a:xfrm>
        </p:spPr>
        <p:txBody>
          <a:bodyPr/>
          <a:lstStyle/>
          <a:p>
            <a:r>
              <a:rPr lang="en-US" sz="800" dirty="0">
                <a:latin typeface="Calibri" pitchFamily="34" charset="0"/>
              </a:rPr>
              <a:t>Fonte: </a:t>
            </a:r>
            <a:r>
              <a:rPr lang="en-US" sz="800" dirty="0" smtClean="0">
                <a:latin typeface="Calibri" pitchFamily="34" charset="0"/>
              </a:rPr>
              <a:t>Anfavea</a:t>
            </a:r>
            <a:endParaRPr lang="en-US" sz="800" dirty="0">
              <a:latin typeface="Calibri" pitchFamily="34" charset="0"/>
            </a:endParaRPr>
          </a:p>
          <a:p>
            <a:r>
              <a:rPr lang="en-US" sz="800" dirty="0">
                <a:latin typeface="Calibri" pitchFamily="34" charset="0"/>
              </a:rPr>
              <a:t>Elaboração: Ministério da Fazenda</a:t>
            </a:r>
          </a:p>
          <a:p>
            <a:r>
              <a:rPr lang="pt-BR" sz="800" dirty="0">
                <a:latin typeface="Calibri" pitchFamily="34" charset="0"/>
              </a:rPr>
              <a:t>*Estimativa </a:t>
            </a:r>
            <a:r>
              <a:rPr lang="pt-BR" sz="800" dirty="0" smtClean="0">
                <a:latin typeface="Calibri" pitchFamily="34" charset="0"/>
              </a:rPr>
              <a:t>realizada em novembro/2018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376" y="5241851"/>
            <a:ext cx="8276000" cy="62493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sz="1200" dirty="0" smtClean="0">
                <a:solidFill>
                  <a:srgbClr val="000000"/>
                </a:solidFill>
              </a:rPr>
              <a:t>Após 5 meses consecutivos apresentando volume constante nas vendas de máquinas agrícolas, próximo à média de 5 mil unidades/mês, o setor apresentou, em novembro/18, uma queda acentuada, ficando abaixo das 4 mil unidades, freando a recuperação ensaiada no segundo semestre deste ano.</a:t>
            </a:r>
            <a:endParaRPr lang="pt-BR" sz="1200" dirty="0">
              <a:solidFill>
                <a:srgbClr val="000000"/>
              </a:solidFill>
            </a:endParaRPr>
          </a:p>
          <a:p>
            <a:pPr algn="just"/>
            <a:endParaRPr lang="pt-BR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Conteúdo 7"/>
          <p:cNvGraphicFramePr>
            <a:graphicFrameLocks noGrp="1"/>
          </p:cNvGraphicFramePr>
          <p:nvPr>
            <p:ph sz="quarter" idx="16"/>
          </p:nvPr>
        </p:nvGraphicFramePr>
        <p:xfrm>
          <a:off x="457200" y="1317626"/>
          <a:ext cx="8310563" cy="373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60375" y="771181"/>
            <a:ext cx="7818677" cy="38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pt-BR" sz="1400" b="1" dirty="0" smtClean="0"/>
              <a:t>Vendas (em mil unidades – eixo esquerdo) e Crescimento Anual (em % - eixo direito)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0376" y="165253"/>
            <a:ext cx="56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Vendas internas de máquinas agrícolas</a:t>
            </a:r>
            <a:endParaRPr lang="pt-BR" sz="2400" b="1" dirty="0">
              <a:latin typeface="+mj-lt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301874" cy="499145"/>
          </a:xfrm>
        </p:spPr>
        <p:txBody>
          <a:bodyPr/>
          <a:lstStyle/>
          <a:p>
            <a:r>
              <a:rPr lang="en-US" sz="800" dirty="0">
                <a:latin typeface="Calibri" pitchFamily="34" charset="0"/>
              </a:rPr>
              <a:t>Fonte: </a:t>
            </a:r>
            <a:r>
              <a:rPr lang="en-US" sz="800" dirty="0" smtClean="0">
                <a:latin typeface="Calibri" pitchFamily="34" charset="0"/>
              </a:rPr>
              <a:t>Anfavea</a:t>
            </a:r>
            <a:endParaRPr lang="en-US" sz="800" dirty="0">
              <a:latin typeface="Calibri" pitchFamily="34" charset="0"/>
            </a:endParaRPr>
          </a:p>
          <a:p>
            <a:r>
              <a:rPr lang="en-US" sz="800" dirty="0">
                <a:latin typeface="Calibri" pitchFamily="34" charset="0"/>
              </a:rPr>
              <a:t>Elaboração: Ministério da Fazenda</a:t>
            </a:r>
          </a:p>
          <a:p>
            <a:r>
              <a:rPr lang="pt-BR" sz="800" dirty="0">
                <a:latin typeface="Calibri" pitchFamily="34" charset="0"/>
              </a:rPr>
              <a:t>*Estimativa </a:t>
            </a:r>
            <a:r>
              <a:rPr lang="pt-BR" sz="800" dirty="0" smtClean="0">
                <a:latin typeface="Calibri" pitchFamily="34" charset="0"/>
              </a:rPr>
              <a:t>realizada em novembro/2018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376" y="5133975"/>
            <a:ext cx="8276000" cy="8001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sz="1200" dirty="0" smtClean="0">
                <a:solidFill>
                  <a:srgbClr val="000000"/>
                </a:solidFill>
              </a:rPr>
              <a:t>O 2º semestre de 2017 e os primeiros meses de 2018 apresentam taxa de crescimento anual negativa, reflexo do baixo desempenho da economia nacional. As estimativas de redução na produção de grãos para a safra 2017/18 também explicam o baixo crescimento do setor nesse período. Porém, os últimos 6 meses mostram uma recuperação significativa, onde as vendas apresentaram taxa positiva de crescimento de junho a novembro.</a:t>
            </a:r>
            <a:endParaRPr lang="pt-BR" sz="1200" dirty="0">
              <a:solidFill>
                <a:srgbClr val="000000"/>
              </a:solidFill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16"/>
          </p:nvPr>
        </p:nvGraphicFramePr>
        <p:xfrm>
          <a:off x="460376" y="1156771"/>
          <a:ext cx="8276000" cy="352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1850</TotalTime>
  <Words>298</Words>
  <Application>Microsoft Office PowerPoint</Application>
  <PresentationFormat>Apresentação na tela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Default Theme</vt:lpstr>
      <vt:lpstr>Slide 1</vt:lpstr>
      <vt:lpstr>Slide 2</vt:lpstr>
      <vt:lpstr>Slide 3</vt:lpstr>
      <vt:lpstr>Slide 4</vt:lpstr>
      <vt:lpstr>Slide 5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22424135894</cp:lastModifiedBy>
  <cp:revision>193</cp:revision>
  <dcterms:created xsi:type="dcterms:W3CDTF">2018-03-09T20:31:31Z</dcterms:created>
  <dcterms:modified xsi:type="dcterms:W3CDTF">2018-12-12T18:12:46Z</dcterms:modified>
</cp:coreProperties>
</file>