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65" r:id="rId3"/>
    <p:sldId id="266" r:id="rId4"/>
    <p:sldId id="267" r:id="rId5"/>
    <p:sldId id="259" r:id="rId6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8690B8"/>
    <a:srgbClr val="8EB4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8\Levantamento%20de%20Safras_Conab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8\Levantamento%20de%20Safras_Cona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Levantamento%20de%20Safras%20-%20Conab\2018\Levantamento%20de%20Safras_Cona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areaChart>
        <c:grouping val="standard"/>
        <c:ser>
          <c:idx val="1"/>
          <c:order val="1"/>
          <c:tx>
            <c:strRef>
              <c:f>Gráfico!$A$5</c:f>
              <c:strCache>
                <c:ptCount val="1"/>
                <c:pt idx="0">
                  <c:v>Produção</c:v>
                </c:pt>
              </c:strCache>
            </c:strRef>
          </c:tx>
          <c:spPr>
            <a:solidFill>
              <a:srgbClr val="77933C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4782608695652181E-2"/>
                  <c:y val="-4.810996563573882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Gráfico!$C$2:$Y$2</c:f>
              <c:strCache>
                <c:ptCount val="23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 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  <c:pt idx="22">
                  <c:v>2017/18*</c:v>
                </c:pt>
              </c:strCache>
            </c:strRef>
          </c:cat>
          <c:val>
            <c:numRef>
              <c:f>Gráfico!$C$5:$Y$5</c:f>
              <c:numCache>
                <c:formatCode>0.0</c:formatCode>
                <c:ptCount val="23"/>
                <c:pt idx="0">
                  <c:v>73.564700000000002</c:v>
                </c:pt>
                <c:pt idx="1">
                  <c:v>78.426699999999997</c:v>
                </c:pt>
                <c:pt idx="2">
                  <c:v>76.558703999999963</c:v>
                </c:pt>
                <c:pt idx="3">
                  <c:v>82.437887500000016</c:v>
                </c:pt>
                <c:pt idx="4">
                  <c:v>83.029930999999976</c:v>
                </c:pt>
                <c:pt idx="5">
                  <c:v>100.26687700000001</c:v>
                </c:pt>
                <c:pt idx="6">
                  <c:v>96.799000000000007</c:v>
                </c:pt>
                <c:pt idx="7">
                  <c:v>123.16800000000001</c:v>
                </c:pt>
                <c:pt idx="8">
                  <c:v>119.11420000000001</c:v>
                </c:pt>
                <c:pt idx="9">
                  <c:v>114.69499999999999</c:v>
                </c:pt>
                <c:pt idx="10">
                  <c:v>122.53078278100001</c:v>
                </c:pt>
                <c:pt idx="11">
                  <c:v>131.75060000000002</c:v>
                </c:pt>
                <c:pt idx="12">
                  <c:v>144.13730000000001</c:v>
                </c:pt>
                <c:pt idx="13">
                  <c:v>135.13449999999997</c:v>
                </c:pt>
                <c:pt idx="14">
                  <c:v>149.25489999999999</c:v>
                </c:pt>
                <c:pt idx="15">
                  <c:v>162.803</c:v>
                </c:pt>
                <c:pt idx="16">
                  <c:v>166.1721</c:v>
                </c:pt>
                <c:pt idx="17">
                  <c:v>188.65814660000007</c:v>
                </c:pt>
                <c:pt idx="18">
                  <c:v>193.62201000000005</c:v>
                </c:pt>
                <c:pt idx="19">
                  <c:v>207.66651160000006</c:v>
                </c:pt>
                <c:pt idx="20">
                  <c:v>186.61040319999998</c:v>
                </c:pt>
                <c:pt idx="21">
                  <c:v>237.67140000000001</c:v>
                </c:pt>
                <c:pt idx="22">
                  <c:v>227.9111</c:v>
                </c:pt>
              </c:numCache>
            </c:numRef>
          </c:val>
        </c:ser>
        <c:axId val="72624000"/>
        <c:axId val="75407360"/>
      </c:areaChart>
      <c:barChart>
        <c:barDir val="col"/>
        <c:grouping val="clustered"/>
        <c:ser>
          <c:idx val="0"/>
          <c:order val="0"/>
          <c:tx>
            <c:strRef>
              <c:f>Gráfico!$A$3</c:f>
              <c:strCache>
                <c:ptCount val="1"/>
                <c:pt idx="0">
                  <c:v>Área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Base"/>
            <c:showVal val="1"/>
          </c:dLbls>
          <c:cat>
            <c:strRef>
              <c:f>Gráfico!$C$2:$Y$2</c:f>
              <c:strCache>
                <c:ptCount val="23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 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  <c:pt idx="22">
                  <c:v>2017/18*</c:v>
                </c:pt>
              </c:strCache>
            </c:strRef>
          </c:cat>
          <c:val>
            <c:numRef>
              <c:f>Gráfico!$C$3:$Y$3</c:f>
              <c:numCache>
                <c:formatCode>_(* #,##0.0_);_(* \(#,##0.0\);_(* "-"?_);_(@_)</c:formatCode>
                <c:ptCount val="23"/>
                <c:pt idx="0">
                  <c:v>36.9709</c:v>
                </c:pt>
                <c:pt idx="1">
                  <c:v>36.574799999999996</c:v>
                </c:pt>
                <c:pt idx="2">
                  <c:v>35.000800000000005</c:v>
                </c:pt>
                <c:pt idx="3">
                  <c:v>36.8962</c:v>
                </c:pt>
                <c:pt idx="4">
                  <c:v>37.824300000000001</c:v>
                </c:pt>
                <c:pt idx="5">
                  <c:v>37.847300000000004</c:v>
                </c:pt>
                <c:pt idx="6">
                  <c:v>40.235000000000007</c:v>
                </c:pt>
                <c:pt idx="7">
                  <c:v>43.946799999999996</c:v>
                </c:pt>
                <c:pt idx="8">
                  <c:v>47.422500000000007</c:v>
                </c:pt>
                <c:pt idx="9">
                  <c:v>49.068200000000012</c:v>
                </c:pt>
                <c:pt idx="10">
                  <c:v>47.867623999999999</c:v>
                </c:pt>
                <c:pt idx="11">
                  <c:v>46.212599499999989</c:v>
                </c:pt>
                <c:pt idx="12">
                  <c:v>47.411200000000001</c:v>
                </c:pt>
                <c:pt idx="13">
                  <c:v>47.674400000000006</c:v>
                </c:pt>
                <c:pt idx="14">
                  <c:v>47.415700000000001</c:v>
                </c:pt>
                <c:pt idx="15">
                  <c:v>49.872604999999993</c:v>
                </c:pt>
                <c:pt idx="16">
                  <c:v>50.885150000000003</c:v>
                </c:pt>
                <c:pt idx="17">
                  <c:v>53.563000000000002</c:v>
                </c:pt>
                <c:pt idx="18">
                  <c:v>57.059899999999999</c:v>
                </c:pt>
                <c:pt idx="19">
                  <c:v>57.930500000000002</c:v>
                </c:pt>
                <c:pt idx="20">
                  <c:v>58.335990000000002</c:v>
                </c:pt>
                <c:pt idx="21">
                  <c:v>60.889300000000006</c:v>
                </c:pt>
                <c:pt idx="22">
                  <c:v>61.736499999999999</c:v>
                </c:pt>
              </c:numCache>
            </c:numRef>
          </c:val>
        </c:ser>
        <c:gapWidth val="36"/>
        <c:axId val="72624000"/>
        <c:axId val="75407360"/>
      </c:barChart>
      <c:lineChart>
        <c:grouping val="standard"/>
        <c:ser>
          <c:idx val="2"/>
          <c:order val="2"/>
          <c:tx>
            <c:strRef>
              <c:f>Gráfico!$A$4</c:f>
              <c:strCache>
                <c:ptCount val="1"/>
                <c:pt idx="0">
                  <c:v>Produtividade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4.6376811594202802E-2"/>
                  <c:y val="2.749140893470795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C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Gráfico!$C$2:$Y$2</c:f>
              <c:strCache>
                <c:ptCount val="23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 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  <c:pt idx="19">
                  <c:v>2014/15</c:v>
                </c:pt>
                <c:pt idx="20">
                  <c:v>2015/16</c:v>
                </c:pt>
                <c:pt idx="21">
                  <c:v>2016/17</c:v>
                </c:pt>
                <c:pt idx="22">
                  <c:v>2017/18*</c:v>
                </c:pt>
              </c:strCache>
            </c:strRef>
          </c:cat>
          <c:val>
            <c:numRef>
              <c:f>Gráfico!$C$4:$Y$4</c:f>
              <c:numCache>
                <c:formatCode>_(* #,##0.0_);_(* \(#,##0.0\);_(* "-"??_);_(@_)</c:formatCode>
                <c:ptCount val="23"/>
                <c:pt idx="0">
                  <c:v>1.9898000860135943</c:v>
                </c:pt>
                <c:pt idx="1">
                  <c:v>2.1442824020910574</c:v>
                </c:pt>
                <c:pt idx="2">
                  <c:v>2.1873415464789381</c:v>
                </c:pt>
                <c:pt idx="3">
                  <c:v>2.23431918463148</c:v>
                </c:pt>
                <c:pt idx="4">
                  <c:v>2.1951478546860086</c:v>
                </c:pt>
                <c:pt idx="5">
                  <c:v>2.6492478195274174</c:v>
                </c:pt>
                <c:pt idx="6">
                  <c:v>2.4058406859699262</c:v>
                </c:pt>
                <c:pt idx="7">
                  <c:v>2.8026613996923553</c:v>
                </c:pt>
                <c:pt idx="8">
                  <c:v>2.5117655121514049</c:v>
                </c:pt>
                <c:pt idx="9">
                  <c:v>2.3374609217374998</c:v>
                </c:pt>
                <c:pt idx="10">
                  <c:v>2.5597840991857046</c:v>
                </c:pt>
                <c:pt idx="11">
                  <c:v>2.8509670831219966</c:v>
                </c:pt>
                <c:pt idx="12">
                  <c:v>3.0401529596382284</c:v>
                </c:pt>
                <c:pt idx="13">
                  <c:v>2.8345296427432753</c:v>
                </c:pt>
                <c:pt idx="14">
                  <c:v>3.1477949286839602</c:v>
                </c:pt>
                <c:pt idx="15">
                  <c:v>3.264377306940355</c:v>
                </c:pt>
                <c:pt idx="16">
                  <c:v>3.2656305425060168</c:v>
                </c:pt>
                <c:pt idx="17">
                  <c:v>3.5221728917349671</c:v>
                </c:pt>
                <c:pt idx="18">
                  <c:v>3.3933114148465036</c:v>
                </c:pt>
                <c:pt idx="19">
                  <c:v>3.5847526190866654</c:v>
                </c:pt>
                <c:pt idx="20">
                  <c:v>3.198889796847538</c:v>
                </c:pt>
                <c:pt idx="21">
                  <c:v>3.903336054117883</c:v>
                </c:pt>
                <c:pt idx="22">
                  <c:v>3.6916751030589676</c:v>
                </c:pt>
              </c:numCache>
            </c:numRef>
          </c:val>
        </c:ser>
        <c:marker val="1"/>
        <c:axId val="75410816"/>
        <c:axId val="75850880"/>
      </c:lineChart>
      <c:catAx>
        <c:axId val="72624000"/>
        <c:scaling>
          <c:orientation val="minMax"/>
        </c:scaling>
        <c:axPos val="b"/>
        <c:numFmt formatCode="General" sourceLinked="1"/>
        <c:tickLblPos val="nextTo"/>
        <c:spPr>
          <a:ln w="9525"/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07360"/>
        <c:crosses val="autoZero"/>
        <c:auto val="1"/>
        <c:lblAlgn val="ctr"/>
        <c:lblOffset val="100"/>
        <c:tickLblSkip val="2"/>
      </c:catAx>
      <c:valAx>
        <c:axId val="75407360"/>
        <c:scaling>
          <c:orientation val="minMax"/>
          <c:max val="240"/>
          <c:min val="0"/>
        </c:scaling>
        <c:axPos val="l"/>
        <c:majorGridlines>
          <c:spPr>
            <a:ln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624000"/>
        <c:crosses val="autoZero"/>
        <c:crossBetween val="between"/>
        <c:majorUnit val="20"/>
      </c:valAx>
      <c:catAx>
        <c:axId val="75410816"/>
        <c:scaling>
          <c:orientation val="minMax"/>
        </c:scaling>
        <c:delete val="1"/>
        <c:axPos val="b"/>
        <c:tickLblPos val="none"/>
        <c:crossAx val="75850880"/>
        <c:crosses val="autoZero"/>
        <c:auto val="1"/>
        <c:lblAlgn val="ctr"/>
        <c:lblOffset val="100"/>
      </c:catAx>
      <c:valAx>
        <c:axId val="75850880"/>
        <c:scaling>
          <c:orientation val="minMax"/>
          <c:max val="4"/>
          <c:min val="1.4"/>
        </c:scaling>
        <c:axPos val="r"/>
        <c:numFmt formatCode="_(* #,##0.0_);_(* \(#,##0.0\);_(* &quot;-&quot;??_);_(@_)" sourceLinked="1"/>
        <c:tickLblPos val="nextTo"/>
        <c:spPr>
          <a:noFill/>
          <a:ln>
            <a:solidFill>
              <a:srgbClr val="0070C0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66CC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10816"/>
        <c:crosses val="max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7.569897136351933E-2"/>
          <c:y val="4.3035227625300834E-2"/>
          <c:w val="0.90263090607649965"/>
          <c:h val="0.64448156440508864"/>
        </c:manualLayout>
      </c:layout>
      <c:lineChart>
        <c:grouping val="standard"/>
        <c:ser>
          <c:idx val="0"/>
          <c:order val="0"/>
          <c:tx>
            <c:strRef>
              <c:f>Comparação!$E$2</c:f>
              <c:strCache>
                <c:ptCount val="1"/>
                <c:pt idx="0">
                  <c:v>Produção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7"/>
              <c:layout>
                <c:manualLayout>
                  <c:x val="0"/>
                  <c:y val="-5.3169734151329355E-2"/>
                </c:manualLayout>
              </c:layout>
              <c:spPr/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</c:dLbls>
          <c:cat>
            <c:strRef>
              <c:f>Comparação!$A$4:$A$30</c:f>
              <c:strCache>
                <c:ptCount val="27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2017/18*</c:v>
                </c:pt>
              </c:strCache>
            </c:strRef>
          </c:cat>
          <c:val>
            <c:numRef>
              <c:f>Comparação!$E$3:$E$30</c:f>
              <c:numCache>
                <c:formatCode>0.0</c:formatCode>
                <c:ptCount val="28"/>
                <c:pt idx="0" formatCode="General">
                  <c:v>100</c:v>
                </c:pt>
                <c:pt idx="1">
                  <c:v>118.13570387360188</c:v>
                </c:pt>
                <c:pt idx="2">
                  <c:v>117.88198882202984</c:v>
                </c:pt>
                <c:pt idx="3">
                  <c:v>131.32215075751822</c:v>
                </c:pt>
                <c:pt idx="4">
                  <c:v>140.00943011696108</c:v>
                </c:pt>
                <c:pt idx="5">
                  <c:v>127.05562732730451</c:v>
                </c:pt>
                <c:pt idx="6">
                  <c:v>135.45292195455585</c:v>
                </c:pt>
                <c:pt idx="7">
                  <c:v>132.22665441557453</c:v>
                </c:pt>
                <c:pt idx="8">
                  <c:v>142.38075478932498</c:v>
                </c:pt>
                <c:pt idx="9">
                  <c:v>143.40328948731946</c:v>
                </c:pt>
                <c:pt idx="10">
                  <c:v>173.17369550048701</c:v>
                </c:pt>
                <c:pt idx="11">
                  <c:v>167.1842292520156</c:v>
                </c:pt>
                <c:pt idx="12">
                  <c:v>212.72685821663708</c:v>
                </c:pt>
                <c:pt idx="13">
                  <c:v>205.72542815494407</c:v>
                </c:pt>
                <c:pt idx="14">
                  <c:v>198.09290565047081</c:v>
                </c:pt>
                <c:pt idx="15">
                  <c:v>211.62630273956992</c:v>
                </c:pt>
                <c:pt idx="16">
                  <c:v>227.55010397308448</c:v>
                </c:pt>
                <c:pt idx="17">
                  <c:v>248.9435160173818</c:v>
                </c:pt>
                <c:pt idx="18">
                  <c:v>233.39453122301362</c:v>
                </c:pt>
                <c:pt idx="19">
                  <c:v>257.7822644716025</c:v>
                </c:pt>
                <c:pt idx="20">
                  <c:v>281.18156256692629</c:v>
                </c:pt>
                <c:pt idx="21">
                  <c:v>287.00042832765689</c:v>
                </c:pt>
                <c:pt idx="22">
                  <c:v>325.83670111710626</c:v>
                </c:pt>
                <c:pt idx="23">
                  <c:v>334.40992683887276</c:v>
                </c:pt>
                <c:pt idx="24">
                  <c:v>358.66657386234118</c:v>
                </c:pt>
                <c:pt idx="25">
                  <c:v>322.29998687382988</c:v>
                </c:pt>
                <c:pt idx="26">
                  <c:v>410.48884620964566</c:v>
                </c:pt>
                <c:pt idx="27">
                  <c:v>393.63156222150059</c:v>
                </c:pt>
              </c:numCache>
            </c:numRef>
          </c:val>
        </c:ser>
        <c:ser>
          <c:idx val="1"/>
          <c:order val="1"/>
          <c:tx>
            <c:strRef>
              <c:f>Comparação!$F$2</c:f>
              <c:strCache>
                <c:ptCount val="1"/>
                <c:pt idx="0">
                  <c:v>Área Plantada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27"/>
              <c:layout>
                <c:manualLayout>
                  <c:x val="-4.0465351542741607E-3"/>
                  <c:y val="3.6809815950920352E-2"/>
                </c:manualLayout>
              </c:layout>
              <c:spPr/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</c:dLbls>
          <c:cat>
            <c:strRef>
              <c:f>Comparação!$A$4:$A$30</c:f>
              <c:strCache>
                <c:ptCount val="27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2017/18*</c:v>
                </c:pt>
              </c:strCache>
            </c:strRef>
          </c:cat>
          <c:val>
            <c:numRef>
              <c:f>Comparação!$F$3:$F$30</c:f>
              <c:numCache>
                <c:formatCode>0.0</c:formatCode>
                <c:ptCount val="28"/>
                <c:pt idx="0" formatCode="General">
                  <c:v>100</c:v>
                </c:pt>
                <c:pt idx="1">
                  <c:v>101.57968211074663</c:v>
                </c:pt>
                <c:pt idx="2">
                  <c:v>94.003224810456629</c:v>
                </c:pt>
                <c:pt idx="3">
                  <c:v>103.16754500088405</c:v>
                </c:pt>
                <c:pt idx="4">
                  <c:v>101.70265769771758</c:v>
                </c:pt>
                <c:pt idx="5">
                  <c:v>97.564766702644491</c:v>
                </c:pt>
                <c:pt idx="6">
                  <c:v>96.519474213391689</c:v>
                </c:pt>
                <c:pt idx="7">
                  <c:v>92.365749451755832</c:v>
                </c:pt>
                <c:pt idx="8">
                  <c:v>97.36763630893789</c:v>
                </c:pt>
                <c:pt idx="9">
                  <c:v>99.816856100090519</c:v>
                </c:pt>
                <c:pt idx="10">
                  <c:v>99.877552205247866</c:v>
                </c:pt>
                <c:pt idx="11">
                  <c:v>106.17859960890597</c:v>
                </c:pt>
                <c:pt idx="12">
                  <c:v>115.97389539686016</c:v>
                </c:pt>
                <c:pt idx="13">
                  <c:v>125.14613247056899</c:v>
                </c:pt>
                <c:pt idx="14">
                  <c:v>129.48907074263008</c:v>
                </c:pt>
                <c:pt idx="15">
                  <c:v>126.32079738848407</c:v>
                </c:pt>
                <c:pt idx="16">
                  <c:v>121.95325212370392</c:v>
                </c:pt>
                <c:pt idx="17">
                  <c:v>125.11631221020907</c:v>
                </c:pt>
                <c:pt idx="18">
                  <c:v>125.81088677009635</c:v>
                </c:pt>
                <c:pt idx="19">
                  <c:v>125.12818753513116</c:v>
                </c:pt>
                <c:pt idx="20">
                  <c:v>131.61186424128547</c:v>
                </c:pt>
                <c:pt idx="21">
                  <c:v>134.28393110200381</c:v>
                </c:pt>
                <c:pt idx="22">
                  <c:v>141.35067306702697</c:v>
                </c:pt>
                <c:pt idx="23">
                  <c:v>150.57885611592431</c:v>
                </c:pt>
                <c:pt idx="24">
                  <c:v>152.8763356441836</c:v>
                </c:pt>
                <c:pt idx="25">
                  <c:v>153.9464079781072</c:v>
                </c:pt>
                <c:pt idx="26">
                  <c:v>160.68449372850895</c:v>
                </c:pt>
                <c:pt idx="27">
                  <c:v>162.92022156717346</c:v>
                </c:pt>
              </c:numCache>
            </c:numRef>
          </c:val>
        </c:ser>
        <c:ser>
          <c:idx val="2"/>
          <c:order val="2"/>
          <c:tx>
            <c:strRef>
              <c:f>Comparação!$G$2</c:f>
              <c:strCache>
                <c:ptCount val="1"/>
                <c:pt idx="0">
                  <c:v>Produtividade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7"/>
              <c:layout>
                <c:manualLayout>
                  <c:x val="0"/>
                  <c:y val="3.2719836400818006E-2"/>
                </c:manualLayout>
              </c:layout>
              <c:spPr/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rgbClr val="00CC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</c:dLbls>
          <c:cat>
            <c:strRef>
              <c:f>Comparação!$A$4:$A$30</c:f>
              <c:strCache>
                <c:ptCount val="27"/>
                <c:pt idx="0">
                  <c:v>1991/92</c:v>
                </c:pt>
                <c:pt idx="1">
                  <c:v>1992/93</c:v>
                </c:pt>
                <c:pt idx="2">
                  <c:v>1993/94</c:v>
                </c:pt>
                <c:pt idx="3">
                  <c:v>1994/95</c:v>
                </c:pt>
                <c:pt idx="4">
                  <c:v>1995/96</c:v>
                </c:pt>
                <c:pt idx="5">
                  <c:v>1996/97</c:v>
                </c:pt>
                <c:pt idx="6">
                  <c:v>1997/98</c:v>
                </c:pt>
                <c:pt idx="7">
                  <c:v>1998/99</c:v>
                </c:pt>
                <c:pt idx="8">
                  <c:v>1999/00</c:v>
                </c:pt>
                <c:pt idx="9">
                  <c:v>2000/01</c:v>
                </c:pt>
                <c:pt idx="10">
                  <c:v>2001/02</c:v>
                </c:pt>
                <c:pt idx="11">
                  <c:v>2002/03</c:v>
                </c:pt>
                <c:pt idx="12">
                  <c:v>2003/04</c:v>
                </c:pt>
                <c:pt idx="13">
                  <c:v>2004/05</c:v>
                </c:pt>
                <c:pt idx="14">
                  <c:v>2005/06</c:v>
                </c:pt>
                <c:pt idx="15">
                  <c:v>2006/07</c:v>
                </c:pt>
                <c:pt idx="16">
                  <c:v>2007/08</c:v>
                </c:pt>
                <c:pt idx="17">
                  <c:v>2008/09</c:v>
                </c:pt>
                <c:pt idx="18">
                  <c:v>2009/10</c:v>
                </c:pt>
                <c:pt idx="19">
                  <c:v>2010/11</c:v>
                </c:pt>
                <c:pt idx="20">
                  <c:v>2011/12</c:v>
                </c:pt>
                <c:pt idx="21">
                  <c:v>2012/13</c:v>
                </c:pt>
                <c:pt idx="22">
                  <c:v>2013/14</c:v>
                </c:pt>
                <c:pt idx="23">
                  <c:v>2014/15</c:v>
                </c:pt>
                <c:pt idx="24">
                  <c:v>2015/16</c:v>
                </c:pt>
                <c:pt idx="25">
                  <c:v>2016/17</c:v>
                </c:pt>
                <c:pt idx="26">
                  <c:v>2017/18*</c:v>
                </c:pt>
              </c:strCache>
            </c:strRef>
          </c:cat>
          <c:val>
            <c:numRef>
              <c:f>Comparação!$G$3:$G$30</c:f>
              <c:numCache>
                <c:formatCode>0.0</c:formatCode>
                <c:ptCount val="28"/>
                <c:pt idx="0" formatCode="General">
                  <c:v>100</c:v>
                </c:pt>
                <c:pt idx="1">
                  <c:v>116.29855638335742</c:v>
                </c:pt>
                <c:pt idx="2">
                  <c:v>125.40206898191119</c:v>
                </c:pt>
                <c:pt idx="3">
                  <c:v>127.29017711567417</c:v>
                </c:pt>
                <c:pt idx="4">
                  <c:v>137.66545858919397</c:v>
                </c:pt>
                <c:pt idx="5">
                  <c:v>130.22695755993709</c:v>
                </c:pt>
                <c:pt idx="6">
                  <c:v>140.33740139848621</c:v>
                </c:pt>
                <c:pt idx="7">
                  <c:v>143.15550428640071</c:v>
                </c:pt>
                <c:pt idx="8">
                  <c:v>146.23006184268965</c:v>
                </c:pt>
                <c:pt idx="9">
                  <c:v>143.66640574566179</c:v>
                </c:pt>
                <c:pt idx="10">
                  <c:v>173.38600283737037</c:v>
                </c:pt>
                <c:pt idx="11">
                  <c:v>157.45567361767374</c:v>
                </c:pt>
                <c:pt idx="12">
                  <c:v>183.42650084201316</c:v>
                </c:pt>
                <c:pt idx="13">
                  <c:v>164.38816293689715</c:v>
                </c:pt>
                <c:pt idx="14">
                  <c:v>152.98040561600482</c:v>
                </c:pt>
                <c:pt idx="15">
                  <c:v>167.53084774214906</c:v>
                </c:pt>
                <c:pt idx="16">
                  <c:v>186.58797531882777</c:v>
                </c:pt>
                <c:pt idx="17">
                  <c:v>198.96967199539054</c:v>
                </c:pt>
                <c:pt idx="18">
                  <c:v>185.51218993433608</c:v>
                </c:pt>
                <c:pt idx="19">
                  <c:v>206.01454360491496</c:v>
                </c:pt>
                <c:pt idx="20">
                  <c:v>213.64454047351916</c:v>
                </c:pt>
                <c:pt idx="21">
                  <c:v>213.72656130363634</c:v>
                </c:pt>
                <c:pt idx="22">
                  <c:v>230.51655435881645</c:v>
                </c:pt>
                <c:pt idx="23">
                  <c:v>222.08292416660728</c:v>
                </c:pt>
                <c:pt idx="24">
                  <c:v>234.61222585628298</c:v>
                </c:pt>
                <c:pt idx="25">
                  <c:v>209.35856257176479</c:v>
                </c:pt>
                <c:pt idx="26">
                  <c:v>255.46263779702593</c:v>
                </c:pt>
                <c:pt idx="27">
                  <c:v>241.61000914131637</c:v>
                </c:pt>
              </c:numCache>
            </c:numRef>
          </c:val>
        </c:ser>
        <c:marker val="1"/>
        <c:axId val="80956800"/>
        <c:axId val="86305792"/>
      </c:lineChart>
      <c:catAx>
        <c:axId val="80956800"/>
        <c:scaling>
          <c:orientation val="minMax"/>
        </c:scaling>
        <c:axPos val="b"/>
        <c:numFmt formatCode="General" sourceLinked="0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305792"/>
        <c:crosses val="autoZero"/>
        <c:auto val="1"/>
        <c:lblAlgn val="ctr"/>
        <c:lblOffset val="100"/>
        <c:tickLblSkip val="2"/>
        <c:tickMarkSkip val="1"/>
      </c:catAx>
      <c:valAx>
        <c:axId val="86305792"/>
        <c:scaling>
          <c:orientation val="minMax"/>
          <c:max val="450"/>
          <c:min val="0"/>
        </c:scaling>
        <c:axPos val="l"/>
        <c:majorGridlines>
          <c:spPr>
            <a:ln w="0">
              <a:solidFill>
                <a:schemeClr val="bg2">
                  <a:lumMod val="90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956800"/>
        <c:crosses val="autoZero"/>
        <c:crossBetween val="between"/>
        <c:majorUnit val="50"/>
        <c:minorUnit val="10"/>
      </c:valAx>
    </c:plotArea>
    <c:legend>
      <c:legendPos val="b"/>
      <c:layout>
        <c:manualLayout>
          <c:xMode val="edge"/>
          <c:yMode val="edge"/>
          <c:x val="0.29495664272840033"/>
          <c:y val="0.88150604538595501"/>
          <c:w val="0.41008659488577026"/>
          <c:h val="7.6258064172835024E-2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3056443584151507E-2"/>
          <c:y val="2.6822238129324848E-2"/>
          <c:w val="0.87125210572260037"/>
          <c:h val="0.71668313051777777"/>
        </c:manualLayout>
      </c:layout>
      <c:barChart>
        <c:barDir val="col"/>
        <c:grouping val="clustered"/>
        <c:ser>
          <c:idx val="0"/>
          <c:order val="0"/>
          <c:tx>
            <c:v>Conab</c:v>
          </c:tx>
          <c:spPr>
            <a:solidFill>
              <a:srgbClr val="98EDD6"/>
            </a:solidFill>
          </c:spPr>
          <c:dLbls>
            <c:dLbl>
              <c:idx val="0"/>
              <c:layout>
                <c:manualLayout>
                  <c:x val="-1.2810968150671926E-3"/>
                  <c:y val="0.24516367177104961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3.0672920400148852E-3"/>
                  <c:y val="0.18079867264293101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3.0672920400147763E-3"/>
                  <c:y val="0.17989667814687271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7.6682301000372023E-3"/>
                  <c:y val="0.18130749588843606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2.9662588060808304E-3"/>
                  <c:y val="0.1844223335719411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ctr"/>
            <c:showVal val="1"/>
          </c:dLbls>
          <c:cat>
            <c:strRef>
              <c:f>'Conab x IBGE'!$B$9:$B$17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Set-18*</c:v>
                </c:pt>
              </c:strCache>
            </c:strRef>
          </c:cat>
          <c:val>
            <c:numRef>
              <c:f>'Conab x IBGE'!$C$9:$C$17</c:f>
              <c:numCache>
                <c:formatCode>_(* #,##0.0_);_(* \(#,##0.0\);_(* "-"??_);_(@_)</c:formatCode>
                <c:ptCount val="9"/>
                <c:pt idx="0">
                  <c:v>149.25489999999999</c:v>
                </c:pt>
                <c:pt idx="1">
                  <c:v>162.803</c:v>
                </c:pt>
                <c:pt idx="2">
                  <c:v>166.1721</c:v>
                </c:pt>
                <c:pt idx="3">
                  <c:v>188.65814660000007</c:v>
                </c:pt>
                <c:pt idx="4">
                  <c:v>193.62201000000005</c:v>
                </c:pt>
                <c:pt idx="5">
                  <c:v>207.66651160000006</c:v>
                </c:pt>
                <c:pt idx="6">
                  <c:v>186.61040319999998</c:v>
                </c:pt>
                <c:pt idx="7">
                  <c:v>237.67140000000001</c:v>
                </c:pt>
                <c:pt idx="8">
                  <c:v>227.9111</c:v>
                </c:pt>
              </c:numCache>
            </c:numRef>
          </c:val>
        </c:ser>
        <c:ser>
          <c:idx val="1"/>
          <c:order val="1"/>
          <c:tx>
            <c:v>IBGE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6347122349417325E-3"/>
                  <c:y val="7.1270462803653969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4.6009380600223167E-3"/>
                  <c:y val="6.8379242015003797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4.6009380600223167E-3"/>
                  <c:y val="6.8379242015003797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7.6682301000373133E-3"/>
                  <c:y val="6.8379242015003797E-2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5.9325176121616859E-3"/>
                  <c:y val="6.863636363636363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333399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inEnd"/>
            <c:showVal val="1"/>
          </c:dLbls>
          <c:cat>
            <c:strRef>
              <c:f>'Conab x IBGE'!$B$9:$B$17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Set-18*</c:v>
                </c:pt>
              </c:strCache>
            </c:strRef>
          </c:cat>
          <c:val>
            <c:numRef>
              <c:f>'Conab x IBGE'!$D$9:$D$17</c:f>
              <c:numCache>
                <c:formatCode>_(* #,##0.0_);_(* \(#,##0.0\);_(* "-"??_);_(@_)</c:formatCode>
                <c:ptCount val="9"/>
                <c:pt idx="0">
                  <c:v>149.30000000000001</c:v>
                </c:pt>
                <c:pt idx="1">
                  <c:v>159.4</c:v>
                </c:pt>
                <c:pt idx="2">
                  <c:v>162</c:v>
                </c:pt>
                <c:pt idx="3">
                  <c:v>188.1</c:v>
                </c:pt>
                <c:pt idx="4">
                  <c:v>194.6</c:v>
                </c:pt>
                <c:pt idx="5">
                  <c:v>209.7</c:v>
                </c:pt>
                <c:pt idx="6">
                  <c:v>185.8</c:v>
                </c:pt>
                <c:pt idx="7">
                  <c:v>240.6</c:v>
                </c:pt>
                <c:pt idx="8">
                  <c:v>226.2</c:v>
                </c:pt>
              </c:numCache>
            </c:numRef>
          </c:val>
        </c:ser>
        <c:gapWidth val="36"/>
        <c:axId val="90126208"/>
        <c:axId val="90127744"/>
      </c:barChart>
      <c:catAx>
        <c:axId val="90126208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127744"/>
        <c:crosses val="autoZero"/>
        <c:auto val="1"/>
        <c:lblAlgn val="ctr"/>
        <c:lblOffset val="100"/>
      </c:catAx>
      <c:valAx>
        <c:axId val="90127744"/>
        <c:scaling>
          <c:orientation val="minMax"/>
          <c:max val="250"/>
        </c:scaling>
        <c:axPos val="l"/>
        <c:numFmt formatCode="_(* #,##0.0_);_(* \(#,##0.0\);_(* &quot;-&quot;??_);_(@_)" sourceLinked="1"/>
        <c:tickLblPos val="nextTo"/>
        <c:spPr>
          <a:noFill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126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Ministério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Levantamento de Safras - Conab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divulgados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outubro</a:t>
            </a:r>
            <a:r>
              <a:rPr lang="en-US" dirty="0" smtClean="0"/>
              <a:t>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Setembro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 smtClean="0">
                <a:cs typeface="Arial" pitchFamily="34" charset="0"/>
              </a:rPr>
              <a:t>Produção (milhões t), Área Plantada (milhões ha), Produtividade (t/ha - eixo da direita)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1900052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</a:t>
            </a:r>
            <a:r>
              <a:rPr lang="pt-BR" sz="800" dirty="0" smtClean="0">
                <a:latin typeface="Calibri" pitchFamily="34" charset="0"/>
              </a:rPr>
              <a:t>realizada em setembro/2018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6" y="5353050"/>
            <a:ext cx="8276000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</a:rPr>
              <a:t>A Conab </a:t>
            </a:r>
            <a:r>
              <a:rPr lang="pt-BR" sz="1200" dirty="0">
                <a:solidFill>
                  <a:schemeClr val="tx1"/>
                </a:solidFill>
              </a:rPr>
              <a:t>estima </a:t>
            </a:r>
            <a:r>
              <a:rPr lang="pt-BR" sz="1200" dirty="0" smtClean="0">
                <a:solidFill>
                  <a:schemeClr val="tx1"/>
                </a:solidFill>
              </a:rPr>
              <a:t>produção </a:t>
            </a:r>
            <a:r>
              <a:rPr lang="pt-BR" sz="1200" dirty="0">
                <a:solidFill>
                  <a:schemeClr val="tx1"/>
                </a:solidFill>
              </a:rPr>
              <a:t>de </a:t>
            </a:r>
            <a:r>
              <a:rPr lang="pt-BR" sz="1200" dirty="0" smtClean="0">
                <a:solidFill>
                  <a:schemeClr val="tx1"/>
                </a:solidFill>
              </a:rPr>
              <a:t>227,9 milhões </a:t>
            </a:r>
            <a:r>
              <a:rPr lang="pt-BR" sz="1200" dirty="0">
                <a:solidFill>
                  <a:schemeClr val="tx1"/>
                </a:solidFill>
              </a:rPr>
              <a:t>de toneladas de grãos para a safra 2017/18, </a:t>
            </a:r>
            <a:r>
              <a:rPr lang="pt-BR" sz="1200" dirty="0" smtClean="0">
                <a:solidFill>
                  <a:schemeClr val="tx1"/>
                </a:solidFill>
              </a:rPr>
              <a:t>uma redução </a:t>
            </a:r>
            <a:r>
              <a:rPr lang="pt-BR" sz="1200" dirty="0">
                <a:solidFill>
                  <a:schemeClr val="tx1"/>
                </a:solidFill>
              </a:rPr>
              <a:t>de </a:t>
            </a:r>
            <a:r>
              <a:rPr lang="pt-BR" sz="1200" dirty="0" smtClean="0">
                <a:solidFill>
                  <a:schemeClr val="tx1"/>
                </a:solidFill>
              </a:rPr>
              <a:t>4,11% </a:t>
            </a:r>
            <a:r>
              <a:rPr lang="pt-BR" sz="1200" dirty="0">
                <a:solidFill>
                  <a:schemeClr val="tx1"/>
                </a:solidFill>
              </a:rPr>
              <a:t>em relação à </a:t>
            </a:r>
            <a:r>
              <a:rPr lang="pt-BR" sz="1200" dirty="0" smtClean="0">
                <a:solidFill>
                  <a:schemeClr val="tx1"/>
                </a:solidFill>
              </a:rPr>
              <a:t>safra 2016/2017.</a:t>
            </a:r>
            <a:endParaRPr lang="pt-BR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Imagem 6"/>
          <p:cNvGraphicFramePr>
            <a:graphicFrameLocks noGrp="1"/>
          </p:cNvGraphicFramePr>
          <p:nvPr/>
        </p:nvGraphicFramePr>
        <p:xfrm>
          <a:off x="460375" y="1156772"/>
          <a:ext cx="8276001" cy="41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 smtClean="0">
                <a:cs typeface="Arial" pitchFamily="34" charset="0"/>
              </a:rPr>
              <a:t>Produção, Área Plantada e Produtividade – número índice 1990/91 = 100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latin typeface="Arial" pitchFamily="34" charset="0"/>
                <a:cs typeface="Arial" pitchFamily="34" charset="0"/>
              </a:rPr>
            </a:b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1953215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realizada em </a:t>
            </a:r>
            <a:r>
              <a:rPr lang="pt-BR" sz="800" dirty="0" smtClean="0">
                <a:latin typeface="Calibri" pitchFamily="34" charset="0"/>
              </a:rPr>
              <a:t>setembro/2018</a:t>
            </a:r>
            <a:endParaRPr lang="pt-BR" sz="800" dirty="0">
              <a:latin typeface="Calibri" pitchFamily="34" charset="0"/>
            </a:endParaRPr>
          </a:p>
          <a:p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08344" y="1156771"/>
          <a:ext cx="8357191" cy="451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60375" y="771181"/>
            <a:ext cx="7818677" cy="38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pt-BR" sz="1400" b="1" dirty="0" smtClean="0"/>
              <a:t>Conab ano safra (2017/18), IBGE ano civil (2018), em milhões de toneladas</a:t>
            </a:r>
            <a:endParaRPr lang="pt-BR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376" y="165253"/>
            <a:ext cx="56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</a:rPr>
              <a:t>Safra de Grãos – Série histórica</a:t>
            </a:r>
            <a:endParaRPr lang="pt-BR" sz="2400" dirty="0">
              <a:latin typeface="+mj-lt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1942582" cy="499145"/>
          </a:xfrm>
        </p:spPr>
        <p:txBody>
          <a:bodyPr/>
          <a:lstStyle/>
          <a:p>
            <a:r>
              <a:rPr lang="en-US" sz="800" dirty="0">
                <a:latin typeface="Calibri" pitchFamily="34" charset="0"/>
              </a:rPr>
              <a:t>Fonte: Conab</a:t>
            </a:r>
          </a:p>
          <a:p>
            <a:r>
              <a:rPr lang="en-US" sz="800" dirty="0">
                <a:latin typeface="Calibri" pitchFamily="34" charset="0"/>
              </a:rPr>
              <a:t>Elaboração: Ministério da Fazenda</a:t>
            </a:r>
          </a:p>
          <a:p>
            <a:r>
              <a:rPr lang="pt-BR" sz="800" dirty="0">
                <a:latin typeface="Calibri" pitchFamily="34" charset="0"/>
              </a:rPr>
              <a:t>*Estimativa </a:t>
            </a:r>
            <a:r>
              <a:rPr lang="pt-BR" sz="800" dirty="0" smtClean="0">
                <a:latin typeface="Calibri" pitchFamily="34" charset="0"/>
              </a:rPr>
              <a:t>realizada em  setembro/2018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375" y="5353050"/>
            <a:ext cx="8258323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1200" dirty="0">
                <a:solidFill>
                  <a:schemeClr val="tx1"/>
                </a:solidFill>
              </a:rPr>
              <a:t>Segundo a Conab, a previsão é de que a safra 2017/18 fique </a:t>
            </a:r>
            <a:r>
              <a:rPr lang="pt-BR" sz="1200" dirty="0" smtClean="0">
                <a:solidFill>
                  <a:schemeClr val="tx1"/>
                </a:solidFill>
              </a:rPr>
              <a:t>4,11% </a:t>
            </a:r>
            <a:r>
              <a:rPr lang="pt-BR" sz="1200" dirty="0">
                <a:solidFill>
                  <a:schemeClr val="tx1"/>
                </a:solidFill>
              </a:rPr>
              <a:t>abaixo da safra 2016/17. Já para o IBGE, a estimativa divulgada em </a:t>
            </a:r>
            <a:r>
              <a:rPr lang="pt-BR" sz="1200" dirty="0" smtClean="0">
                <a:solidFill>
                  <a:schemeClr val="tx1"/>
                </a:solidFill>
              </a:rPr>
              <a:t>outubro </a:t>
            </a:r>
            <a:r>
              <a:rPr lang="pt-BR" sz="1200" dirty="0">
                <a:solidFill>
                  <a:schemeClr val="tx1"/>
                </a:solidFill>
              </a:rPr>
              <a:t>para a safra a ser colhida em 2018 será </a:t>
            </a:r>
            <a:r>
              <a:rPr lang="pt-BR" sz="1200" dirty="0" smtClean="0">
                <a:solidFill>
                  <a:schemeClr val="tx1"/>
                </a:solidFill>
              </a:rPr>
              <a:t>5,99% </a:t>
            </a:r>
            <a:r>
              <a:rPr lang="pt-BR" sz="1200" dirty="0">
                <a:solidFill>
                  <a:schemeClr val="tx1"/>
                </a:solidFill>
              </a:rPr>
              <a:t>menor que a safra 2017.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290512" y="1156772"/>
          <a:ext cx="8562975" cy="407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2526</TotalTime>
  <Words>198</Words>
  <Application>Microsoft Office PowerPoint</Application>
  <PresentationFormat>Apresentação na tela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Default Theme</vt:lpstr>
      <vt:lpstr>Slide 1</vt:lpstr>
      <vt:lpstr>Slide 2</vt:lpstr>
      <vt:lpstr>Slide 3</vt:lpstr>
      <vt:lpstr>Slide 4</vt:lpstr>
      <vt:lpstr>Slide 5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47146737187</cp:lastModifiedBy>
  <cp:revision>252</cp:revision>
  <dcterms:created xsi:type="dcterms:W3CDTF">2018-03-09T20:31:31Z</dcterms:created>
  <dcterms:modified xsi:type="dcterms:W3CDTF">2018-10-11T21:15:52Z</dcterms:modified>
</cp:coreProperties>
</file>