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23" r:id="rId1"/>
  </p:sldMasterIdLst>
  <p:notesMasterIdLst>
    <p:notesMasterId r:id="rId11"/>
  </p:notesMasterIdLst>
  <p:handoutMasterIdLst>
    <p:handoutMasterId r:id="rId12"/>
  </p:handoutMasterIdLst>
  <p:sldIdLst>
    <p:sldId id="305" r:id="rId2"/>
    <p:sldId id="336" r:id="rId3"/>
    <p:sldId id="320" r:id="rId4"/>
    <p:sldId id="335" r:id="rId5"/>
    <p:sldId id="333" r:id="rId6"/>
    <p:sldId id="334" r:id="rId7"/>
    <p:sldId id="307" r:id="rId8"/>
    <p:sldId id="309" r:id="rId9"/>
    <p:sldId id="326" r:id="rId10"/>
  </p:sldIdLst>
  <p:sldSz cx="9144000" cy="6858000" type="screen4x3"/>
  <p:notesSz cx="9926638" cy="67976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952">
          <p15:clr>
            <a:srgbClr val="A4A3A4"/>
          </p15:clr>
        </p15:guide>
        <p15:guide id="2" orient="horz" pos="2160">
          <p15:clr>
            <a:srgbClr val="A4A3A4"/>
          </p15:clr>
        </p15:guide>
        <p15:guide id="3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 useTimings="0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ECF7FF"/>
    <a:srgbClr val="154269"/>
    <a:srgbClr val="1F639E"/>
    <a:srgbClr val="D4E6F6"/>
    <a:srgbClr val="ECF8FF"/>
    <a:srgbClr val="F2FBFF"/>
    <a:srgbClr val="F3F3F3"/>
    <a:srgbClr val="9954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0" autoAdjust="0"/>
  </p:normalViewPr>
  <p:slideViewPr>
    <p:cSldViewPr snapToGrid="0" snapToObjects="1">
      <p:cViewPr varScale="1">
        <p:scale>
          <a:sx n="91" d="100"/>
          <a:sy n="91" d="100"/>
        </p:scale>
        <p:origin x="-1986" y="-114"/>
      </p:cViewPr>
      <p:guideLst>
        <p:guide orient="horz" pos="1952"/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756" y="0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4418195-4DC0-46BE-B3DF-4AD7843951E3}" type="datetimeFigureOut">
              <a:rPr lang="en-US"/>
              <a:pPr>
                <a:defRPr/>
              </a:pPr>
              <a:t>6/25/2018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906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 anchor="b"/>
          <a:lstStyle>
            <a:lvl1pPr algn="l" eaLnBrk="1" hangingPunct="1">
              <a:defRPr sz="1200"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756" y="6456906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5915074-9777-4CC3-AB0C-BD476A870B00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="" xmlns:p14="http://schemas.microsoft.com/office/powerpoint/2010/main" val="35926133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756" y="0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B9EE5C9E-E475-4D07-A997-8FF710875129}" type="datetimeFigureOut">
              <a:rPr lang="en-US"/>
              <a:pPr>
                <a:defRPr/>
              </a:pPr>
              <a:t>6/25/2018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032" tIns="47516" rIns="95032" bIns="47516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428" y="3228454"/>
            <a:ext cx="7941783" cy="3059175"/>
          </a:xfrm>
          <a:prstGeom prst="rect">
            <a:avLst/>
          </a:prstGeom>
        </p:spPr>
        <p:txBody>
          <a:bodyPr vert="horz" lIns="95032" tIns="47516" rIns="95032" bIns="47516" rtlCol="0"/>
          <a:lstStyle/>
          <a:p>
            <a:pPr lvl="0"/>
            <a:r>
              <a:rPr lang="x-none" noProof="0" smtClean="0"/>
              <a:t>Click to edit Master text styles</a:t>
            </a:r>
          </a:p>
          <a:p>
            <a:pPr lvl="1"/>
            <a:r>
              <a:rPr lang="x-none" noProof="0" smtClean="0"/>
              <a:t>Second level</a:t>
            </a:r>
          </a:p>
          <a:p>
            <a:pPr lvl="2"/>
            <a:r>
              <a:rPr lang="x-none" noProof="0" smtClean="0"/>
              <a:t>Third level</a:t>
            </a:r>
          </a:p>
          <a:p>
            <a:pPr lvl="3"/>
            <a:r>
              <a:rPr lang="x-none" noProof="0" smtClean="0"/>
              <a:t>Fourth level</a:t>
            </a:r>
          </a:p>
          <a:p>
            <a:pPr lvl="4"/>
            <a:r>
              <a:rPr lang="x-none" noProof="0" smtClean="0"/>
              <a:t>Fifth level</a:t>
            </a:r>
            <a:endParaRPr 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906"/>
            <a:ext cx="4300519" cy="339663"/>
          </a:xfrm>
          <a:prstGeom prst="rect">
            <a:avLst/>
          </a:prstGeom>
        </p:spPr>
        <p:txBody>
          <a:bodyPr vert="horz" lIns="95032" tIns="47516" rIns="95032" bIns="4751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756" y="6456906"/>
            <a:ext cx="4300519" cy="339663"/>
          </a:xfrm>
          <a:prstGeom prst="rect">
            <a:avLst/>
          </a:prstGeom>
        </p:spPr>
        <p:txBody>
          <a:bodyPr vert="horz" wrap="square" lIns="95032" tIns="47516" rIns="95032" bIns="4751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EE10C80-42B2-48E4-A353-1B65EDAF285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="" xmlns:p14="http://schemas.microsoft.com/office/powerpoint/2010/main" val="20657372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MS PGothic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10C80-42B2-48E4-A353-1B65EDAF2856}" type="slidenum">
              <a:rPr lang="en-US" altLang="pt-BR" smtClean="0"/>
              <a:pPr/>
              <a:t>1</a:t>
            </a:fld>
            <a:endParaRPr lang="en-US" altLang="pt-BR"/>
          </a:p>
        </p:txBody>
      </p:sp>
    </p:spTree>
    <p:extLst>
      <p:ext uri="{BB962C8B-B14F-4D97-AF65-F5344CB8AC3E}">
        <p14:creationId xmlns="" xmlns:p14="http://schemas.microsoft.com/office/powerpoint/2010/main" val="3092918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wmf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wmf"/><Relationship Id="rId4" Type="http://schemas.openxmlformats.org/officeDocument/2006/relationships/image" Target="file:///\\Volumes\grupos\GabDesign\03_Projetos\Ministro%20Levy\Proposta%20apresentacao%20Min.%20Joaquim%20Levy\Imagens\Logos\Governo-MF-COR--Preto-V--PT.png" TargetMode="Externa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file:///\\Volumes\grupos\GabDesign\03_Projetos\Ministro%20Levy\Proposta%20apresentacao%20Min.%20Joaquim%20Levy\Imagens\Logos\Governo-MF-COR--Preto-V--PT.png" TargetMode="External"/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4606925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5421313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5797550" y="3357563"/>
            <a:ext cx="334645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Content Placeholder 24"/>
          <p:cNvSpPr txBox="1">
            <a:spLocks/>
          </p:cNvSpPr>
          <p:nvPr/>
        </p:nvSpPr>
        <p:spPr>
          <a:xfrm>
            <a:off x="5924550" y="3470275"/>
            <a:ext cx="3117850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r>
              <a:rPr lang="en-US" sz="1100" b="0" dirty="0" err="1">
                <a:solidFill>
                  <a:schemeClr val="bg2"/>
                </a:solidFill>
              </a:rPr>
              <a:t>Secretário</a:t>
            </a:r>
            <a:r>
              <a:rPr lang="en-US" sz="1100" b="0" dirty="0">
                <a:solidFill>
                  <a:schemeClr val="bg2"/>
                </a:solidFill>
              </a:rPr>
              <a:t> </a:t>
            </a:r>
            <a:r>
              <a:rPr lang="en-US" sz="1100" b="0" dirty="0" err="1">
                <a:solidFill>
                  <a:schemeClr val="bg2"/>
                </a:solidFill>
              </a:rPr>
              <a:t>Adjunto</a:t>
            </a:r>
            <a:r>
              <a:rPr lang="en-US" sz="1100" b="0" dirty="0">
                <a:solidFill>
                  <a:schemeClr val="bg2"/>
                </a:solidFill>
              </a:rPr>
              <a:t> de </a:t>
            </a:r>
            <a:r>
              <a:rPr lang="pt-BR" sz="1100" b="0" dirty="0">
                <a:solidFill>
                  <a:schemeClr val="bg2"/>
                </a:solidFill>
              </a:rPr>
              <a:t>Política Fiscal e Tributária</a:t>
            </a:r>
            <a:r>
              <a:rPr lang="en-US" sz="1500" b="0" dirty="0">
                <a:solidFill>
                  <a:schemeClr val="bg2"/>
                </a:solidFill>
              </a:rPr>
              <a:t/>
            </a:r>
            <a:br>
              <a:rPr lang="en-US" sz="1500" b="0" dirty="0">
                <a:solidFill>
                  <a:schemeClr val="bg2"/>
                </a:solidFill>
              </a:rPr>
            </a:br>
            <a:r>
              <a:rPr lang="en-US" sz="1600" dirty="0" err="1">
                <a:solidFill>
                  <a:schemeClr val="bg2"/>
                </a:solidFill>
              </a:rPr>
              <a:t>Rogério</a:t>
            </a:r>
            <a:r>
              <a:rPr lang="en-US" sz="1600" dirty="0">
                <a:solidFill>
                  <a:schemeClr val="bg2"/>
                </a:solidFill>
              </a:rPr>
              <a:t> </a:t>
            </a:r>
            <a:r>
              <a:rPr lang="en-US" sz="1600" dirty="0" err="1">
                <a:solidFill>
                  <a:schemeClr val="bg2"/>
                </a:solidFill>
              </a:rPr>
              <a:t>Boueri</a:t>
            </a:r>
            <a:r>
              <a:rPr lang="en-US" sz="1600" dirty="0">
                <a:solidFill>
                  <a:schemeClr val="bg2"/>
                </a:solidFill>
              </a:rPr>
              <a:t> Miranda</a:t>
            </a:r>
          </a:p>
        </p:txBody>
      </p:sp>
      <p:pic>
        <p:nvPicPr>
          <p:cNvPr id="9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056438" y="747713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0" name="Straight Connector 7"/>
          <p:cNvCxnSpPr>
            <a:cxnSpLocks noChangeShapeType="1"/>
          </p:cNvCxnSpPr>
          <p:nvPr userDrawn="1"/>
        </p:nvCxnSpPr>
        <p:spPr bwMode="auto">
          <a:xfrm>
            <a:off x="5981700" y="4230688"/>
            <a:ext cx="316230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1" name="Picture 9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6581775" y="1857375"/>
            <a:ext cx="1752600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Marca SPE - Horizontal.wm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4945235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 txBox="1">
            <a:spLocks/>
          </p:cNvSpPr>
          <p:nvPr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238B2651-8596-4E92-A0D8-3908E5828B78}" type="slidenum">
              <a:rPr lang="en-US" altLang="pt-BR" sz="1200" b="1">
                <a:solidFill>
                  <a:srgbClr val="2A84D3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2A84D3"/>
              </a:solidFill>
            </a:endParaRPr>
          </a:p>
        </p:txBody>
      </p:sp>
      <p:sp>
        <p:nvSpPr>
          <p:cNvPr id="4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768A696F-3A19-4171-868F-23F8149CA1C7}" type="slidenum">
              <a:rPr lang="en-US" altLang="pt-BR" sz="1200" b="1">
                <a:solidFill>
                  <a:srgbClr val="131C26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131C26"/>
              </a:solidFill>
            </a:endParaRPr>
          </a:p>
        </p:txBody>
      </p:sp>
      <p:sp>
        <p:nvSpPr>
          <p:cNvPr id="5" name="Rectangle 5"/>
          <p:cNvSpPr>
            <a:spLocks noChangeArrowheads="1"/>
          </p:cNvSpPr>
          <p:nvPr userDrawn="1"/>
        </p:nvSpPr>
        <p:spPr bwMode="auto">
          <a:xfrm>
            <a:off x="0" y="6591300"/>
            <a:ext cx="9144000" cy="26670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6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624763" y="665163"/>
            <a:ext cx="1323975" cy="76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" descr="Marca SPE - Vertic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872413" y="1601788"/>
            <a:ext cx="990600" cy="81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Content Placeholder 9"/>
          <p:cNvSpPr>
            <a:spLocks noGrp="1"/>
          </p:cNvSpPr>
          <p:nvPr>
            <p:ph sz="quarter" idx="10"/>
          </p:nvPr>
        </p:nvSpPr>
        <p:spPr>
          <a:xfrm>
            <a:off x="282575" y="239713"/>
            <a:ext cx="7316788" cy="6208712"/>
          </a:xfrm>
          <a:prstGeom prst="rect">
            <a:avLst/>
          </a:prstGeom>
        </p:spPr>
        <p:txBody>
          <a:bodyPr vert="horz"/>
          <a:lstStyle>
            <a:lvl1pPr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2C6A4388-40E1-4058-8F1E-5F6CFCCBCB2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graphicFrame>
        <p:nvGraphicFramePr>
          <p:cNvPr id="10" name="Tabela 11"/>
          <p:cNvGraphicFramePr>
            <a:graphicFrameLocks noGrp="1"/>
          </p:cNvGraphicFramePr>
          <p:nvPr/>
        </p:nvGraphicFramePr>
        <p:xfrm>
          <a:off x="869950" y="2268538"/>
          <a:ext cx="7664449" cy="3616326"/>
        </p:xfrm>
        <a:graphic>
          <a:graphicData uri="http://schemas.openxmlformats.org/drawingml/2006/table">
            <a:tbl>
              <a:tblPr firstRow="1" lastRow="1" bandRow="1">
                <a:tableStyleId>{7DF18680-E054-41AD-8BC1-D1AEF772440D}</a:tableStyleId>
              </a:tblPr>
              <a:tblGrid>
                <a:gridCol w="3568172"/>
                <a:gridCol w="1369431"/>
                <a:gridCol w="1369432"/>
                <a:gridCol w="1357414"/>
              </a:tblGrid>
              <a:tr h="602721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5" marB="44155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0272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500" b="0" i="0" u="none" strike="noStrike" cap="none" normalizeH="0" baseline="0" dirty="0">
                        <a:ln>
                          <a:noFill/>
                        </a:ln>
                        <a:solidFill>
                          <a:srgbClr val="27384B"/>
                        </a:solidFill>
                        <a:effectLst/>
                        <a:latin typeface="Calibri" charset="0"/>
                        <a:ea typeface="MS PGothic" charset="0"/>
                        <a:cs typeface="MS PGothic" charset="0"/>
                      </a:endParaRPr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5" marB="44155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88328" marR="88328" marT="44155" marB="44155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  <a:tr h="602721">
                <a:tc>
                  <a:txBody>
                    <a:bodyPr/>
                    <a:lstStyle/>
                    <a:p>
                      <a:pPr algn="ctr"/>
                      <a:r>
                        <a:rPr lang="pt-BR" sz="1700" dirty="0" smtClean="0"/>
                        <a:t>Total</a:t>
                      </a:r>
                      <a:endParaRPr lang="pt-BR" sz="1700" dirty="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/>
                    </a:p>
                  </a:txBody>
                  <a:tcPr marL="0" marR="0" marT="0" marB="0" anchor="ctr" horzOverflow="overflow"/>
                </a:tc>
                <a:tc>
                  <a:txBody>
                    <a:bodyPr/>
                    <a:lstStyle/>
                    <a:p>
                      <a:endParaRPr lang="pt-BR" sz="1700" dirty="0"/>
                    </a:p>
                  </a:txBody>
                  <a:tcPr marL="0" marR="0" marT="0" marB="0" anchor="ctr" horzOverflow="overflow"/>
                </a:tc>
              </a:tr>
            </a:tbl>
          </a:graphicData>
        </a:graphic>
      </p:graphicFrame>
      <p:pic>
        <p:nvPicPr>
          <p:cNvPr id="11" name="Picture 15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83513" y="200025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Divers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Rectangle 2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06C01A95-04BD-4C18-8B32-CE3E3658720D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pic>
        <p:nvPicPr>
          <p:cNvPr id="15" name="Picture 14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783513" y="200025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2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3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5"/>
          </p:nvPr>
        </p:nvSpPr>
        <p:spPr>
          <a:xfrm>
            <a:off x="460375" y="2389188"/>
            <a:ext cx="8494713" cy="344805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ndo Ver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ndo Cinz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5" name="Content Placeholder 24"/>
          <p:cNvSpPr txBox="1">
            <a:spLocks/>
          </p:cNvSpPr>
          <p:nvPr userDrawn="1"/>
        </p:nvSpPr>
        <p:spPr>
          <a:xfrm>
            <a:off x="-4763" y="4756150"/>
            <a:ext cx="9148763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defRPr/>
            </a:pPr>
            <a:r>
              <a:rPr lang="pt-BR" b="0" dirty="0">
                <a:solidFill>
                  <a:schemeClr val="bg2">
                    <a:lumMod val="25000"/>
                  </a:schemeClr>
                </a:solidFill>
              </a:rPr>
              <a:t>Ministro da Fazenda</a:t>
            </a:r>
            <a:r>
              <a:rPr lang="en-US" sz="2400" b="0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en-US" sz="2400" b="0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pt-BR" sz="2400" dirty="0">
                <a:solidFill>
                  <a:schemeClr val="bg2">
                    <a:lumMod val="25000"/>
                  </a:schemeClr>
                </a:solidFill>
              </a:rPr>
              <a:t>Joaquim Levy</a:t>
            </a:r>
          </a:p>
        </p:txBody>
      </p:sp>
      <p:pic>
        <p:nvPicPr>
          <p:cNvPr id="6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2003425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389813" y="212725"/>
            <a:ext cx="1554162" cy="89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Content Placeholder 24"/>
          <p:cNvSpPr txBox="1">
            <a:spLocks/>
          </p:cNvSpPr>
          <p:nvPr userDrawn="1"/>
        </p:nvSpPr>
        <p:spPr>
          <a:xfrm>
            <a:off x="2743200" y="2613025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b="0" dirty="0">
                <a:solidFill>
                  <a:schemeClr val="bg2">
                    <a:lumMod val="25000"/>
                  </a:schemeClr>
                </a:solidFill>
              </a:rPr>
              <a:t> da Fazenda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radecime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 userDrawn="1"/>
        </p:nvSpPr>
        <p:spPr bwMode="auto">
          <a:xfrm>
            <a:off x="-4763" y="0"/>
            <a:ext cx="9144001" cy="6858000"/>
          </a:xfrm>
          <a:prstGeom prst="rect">
            <a:avLst/>
          </a:prstGeom>
          <a:solidFill>
            <a:srgbClr val="C7C8C7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-176213" y="3348038"/>
            <a:ext cx="9485313" cy="127000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pic>
        <p:nvPicPr>
          <p:cNvPr id="5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4186238" y="2003425"/>
            <a:ext cx="7604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583488" y="6350"/>
            <a:ext cx="1554162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24"/>
          <p:cNvSpPr txBox="1">
            <a:spLocks/>
          </p:cNvSpPr>
          <p:nvPr userDrawn="1"/>
        </p:nvSpPr>
        <p:spPr>
          <a:xfrm>
            <a:off x="2743200" y="2613025"/>
            <a:ext cx="3648075" cy="714375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70000"/>
              </a:lnSpc>
              <a:defRPr/>
            </a:pPr>
            <a:r>
              <a:rPr lang="en-US" b="0" dirty="0" err="1">
                <a:solidFill>
                  <a:schemeClr val="bg2">
                    <a:lumMod val="25000"/>
                  </a:schemeClr>
                </a:solidFill>
              </a:rPr>
              <a:t>Ministério</a:t>
            </a:r>
            <a:r>
              <a:rPr lang="en-US" b="0" dirty="0">
                <a:solidFill>
                  <a:schemeClr val="bg2">
                    <a:lumMod val="25000"/>
                  </a:schemeClr>
                </a:solidFill>
              </a:rPr>
              <a:t> da Fazenda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90447" y="3474265"/>
            <a:ext cx="8753051" cy="1016194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ctr">
              <a:buNone/>
              <a:defRPr sz="5000"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x-none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Me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8" name="Rounded Rectangular Callout 10"/>
          <p:cNvSpPr>
            <a:spLocks noChangeArrowheads="1"/>
          </p:cNvSpPr>
          <p:nvPr userDrawn="1"/>
        </p:nvSpPr>
        <p:spPr bwMode="auto">
          <a:xfrm>
            <a:off x="581025" y="1316038"/>
            <a:ext cx="909638" cy="560387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Canadá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9" name="Rounded Rectangular Callout 12"/>
          <p:cNvSpPr>
            <a:spLocks noChangeArrowheads="1"/>
          </p:cNvSpPr>
          <p:nvPr userDrawn="1"/>
        </p:nvSpPr>
        <p:spPr bwMode="auto">
          <a:xfrm>
            <a:off x="128588" y="3132138"/>
            <a:ext cx="909637" cy="558800"/>
          </a:xfrm>
          <a:prstGeom prst="wedgeRoundRectCallout">
            <a:avLst>
              <a:gd name="adj1" fmla="val 83250"/>
              <a:gd name="adj2" fmla="val -27190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México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0" name="Rounded Rectangular Callout 12"/>
          <p:cNvSpPr>
            <a:spLocks noChangeArrowheads="1"/>
          </p:cNvSpPr>
          <p:nvPr userDrawn="1"/>
        </p:nvSpPr>
        <p:spPr bwMode="auto">
          <a:xfrm>
            <a:off x="2517775" y="3560763"/>
            <a:ext cx="909638" cy="558800"/>
          </a:xfrm>
          <a:prstGeom prst="wedgeRoundRectCallout">
            <a:avLst>
              <a:gd name="adj1" fmla="val -20833"/>
              <a:gd name="adj2" fmla="val 90407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Brasil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1" name="Rounded Rectangular Callout 13"/>
          <p:cNvSpPr>
            <a:spLocks noChangeArrowheads="1"/>
          </p:cNvSpPr>
          <p:nvPr userDrawn="1"/>
        </p:nvSpPr>
        <p:spPr bwMode="auto">
          <a:xfrm>
            <a:off x="942975" y="3698875"/>
            <a:ext cx="909638" cy="558800"/>
          </a:xfrm>
          <a:prstGeom prst="wedgeRoundRectCallout">
            <a:avLst>
              <a:gd name="adj1" fmla="val 76903"/>
              <a:gd name="adj2" fmla="val -31315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Colômbia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2" name="Rounded Rectangular Callout 14"/>
          <p:cNvSpPr>
            <a:spLocks noChangeArrowheads="1"/>
          </p:cNvSpPr>
          <p:nvPr userDrawn="1"/>
        </p:nvSpPr>
        <p:spPr bwMode="auto">
          <a:xfrm>
            <a:off x="1038225" y="4714875"/>
            <a:ext cx="909638" cy="558800"/>
          </a:xfrm>
          <a:prstGeom prst="wedgeRoundRectCallout">
            <a:avLst>
              <a:gd name="adj1" fmla="val 75634"/>
              <a:gd name="adj2" fmla="val -29250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Chile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3" name="Rounded Rectangular Callout 15"/>
          <p:cNvSpPr>
            <a:spLocks noChangeArrowheads="1"/>
          </p:cNvSpPr>
          <p:nvPr userDrawn="1"/>
        </p:nvSpPr>
        <p:spPr bwMode="auto">
          <a:xfrm>
            <a:off x="2216150" y="5329238"/>
            <a:ext cx="909638" cy="560387"/>
          </a:xfrm>
          <a:prstGeom prst="wedgeRoundRectCallout">
            <a:avLst>
              <a:gd name="adj1" fmla="val -29718"/>
              <a:gd name="adj2" fmla="val -9526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Argentina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4" name="Rounded Rectangular Callout 17"/>
          <p:cNvSpPr>
            <a:spLocks noChangeArrowheads="1"/>
          </p:cNvSpPr>
          <p:nvPr userDrawn="1"/>
        </p:nvSpPr>
        <p:spPr bwMode="auto">
          <a:xfrm>
            <a:off x="2774950" y="2125663"/>
            <a:ext cx="909638" cy="560387"/>
          </a:xfrm>
          <a:prstGeom prst="wedgeRoundRectCallout">
            <a:avLst>
              <a:gd name="adj1" fmla="val 88329"/>
              <a:gd name="adj2" fmla="val 5739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Espanha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5" name="Rounded Rectangular Callout 19"/>
          <p:cNvSpPr>
            <a:spLocks noChangeArrowheads="1"/>
          </p:cNvSpPr>
          <p:nvPr userDrawn="1"/>
        </p:nvSpPr>
        <p:spPr bwMode="auto">
          <a:xfrm>
            <a:off x="4937125" y="1751013"/>
            <a:ext cx="909638" cy="558800"/>
          </a:xfrm>
          <a:prstGeom prst="wedgeRoundRectCallout">
            <a:avLst>
              <a:gd name="adj1" fmla="val -90648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dirty="0" err="1" smtClean="0">
                <a:solidFill>
                  <a:srgbClr val="E6E9E9"/>
                </a:solidFill>
              </a:rPr>
              <a:t>Itália</a:t>
            </a:r>
            <a:r>
              <a:rPr lang="en-US" altLang="pt-BR" sz="1300" dirty="0" smtClean="0">
                <a:solidFill>
                  <a:srgbClr val="E6E9E9"/>
                </a:solidFill>
              </a:rPr>
              <a:t/>
            </a:r>
            <a:br>
              <a:rPr lang="en-US" altLang="pt-BR" sz="1300" dirty="0" smtClean="0">
                <a:solidFill>
                  <a:srgbClr val="E6E9E9"/>
                </a:solidFill>
              </a:rPr>
            </a:br>
            <a:r>
              <a:rPr lang="en-US" altLang="pt-BR" sz="1300" b="1" dirty="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6" name="Rounded Rectangular Callout 20"/>
          <p:cNvSpPr>
            <a:spLocks noChangeArrowheads="1"/>
          </p:cNvSpPr>
          <p:nvPr userDrawn="1"/>
        </p:nvSpPr>
        <p:spPr bwMode="auto">
          <a:xfrm>
            <a:off x="4594225" y="5308600"/>
            <a:ext cx="909638" cy="560388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África 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do Sul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7" name="Rounded Rectangular Callout 21"/>
          <p:cNvSpPr>
            <a:spLocks noChangeArrowheads="1"/>
          </p:cNvSpPr>
          <p:nvPr userDrawn="1"/>
        </p:nvSpPr>
        <p:spPr bwMode="auto">
          <a:xfrm>
            <a:off x="5630863" y="2309813"/>
            <a:ext cx="909637" cy="560387"/>
          </a:xfrm>
          <a:prstGeom prst="wedgeRoundRectCallout">
            <a:avLst>
              <a:gd name="adj1" fmla="val -105880"/>
              <a:gd name="adj2" fmla="val 2232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Turquia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8" name="Rounded Rectangular Callout 20"/>
          <p:cNvSpPr>
            <a:spLocks noChangeArrowheads="1"/>
          </p:cNvSpPr>
          <p:nvPr userDrawn="1"/>
        </p:nvSpPr>
        <p:spPr bwMode="auto">
          <a:xfrm>
            <a:off x="4138613" y="3419475"/>
            <a:ext cx="909637" cy="558800"/>
          </a:xfrm>
          <a:prstGeom prst="wedgeRoundRectCallout">
            <a:avLst>
              <a:gd name="adj1" fmla="val 47713"/>
              <a:gd name="adj2" fmla="val -113838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Egito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19" name="Rounded Rectangular Callout 21"/>
          <p:cNvSpPr>
            <a:spLocks noChangeArrowheads="1"/>
          </p:cNvSpPr>
          <p:nvPr userDrawn="1"/>
        </p:nvSpPr>
        <p:spPr bwMode="auto">
          <a:xfrm>
            <a:off x="5175250" y="3560763"/>
            <a:ext cx="909638" cy="558800"/>
          </a:xfrm>
          <a:prstGeom prst="wedgeRoundRectCallout">
            <a:avLst>
              <a:gd name="adj1" fmla="val -23375"/>
              <a:gd name="adj2" fmla="val -12002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Arábia Saudita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0" name="Rounded Rectangular Callout 22"/>
          <p:cNvSpPr>
            <a:spLocks noChangeArrowheads="1"/>
          </p:cNvSpPr>
          <p:nvPr userDrawn="1"/>
        </p:nvSpPr>
        <p:spPr bwMode="auto">
          <a:xfrm>
            <a:off x="6200775" y="3702050"/>
            <a:ext cx="909638" cy="560388"/>
          </a:xfrm>
          <a:prstGeom prst="wedgeRoundRectCallout">
            <a:avLst>
              <a:gd name="adj1" fmla="val -20833"/>
              <a:gd name="adj2" fmla="val -126213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Índia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1" name="Rounded Rectangular Callout 23"/>
          <p:cNvSpPr>
            <a:spLocks noChangeArrowheads="1"/>
          </p:cNvSpPr>
          <p:nvPr userDrawn="1"/>
        </p:nvSpPr>
        <p:spPr bwMode="auto">
          <a:xfrm>
            <a:off x="6281738" y="1036638"/>
            <a:ext cx="909637" cy="558800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Rússia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2" name="Rounded Rectangular Callout 24"/>
          <p:cNvSpPr>
            <a:spLocks noChangeArrowheads="1"/>
          </p:cNvSpPr>
          <p:nvPr userDrawn="1"/>
        </p:nvSpPr>
        <p:spPr bwMode="auto">
          <a:xfrm>
            <a:off x="6735763" y="2020888"/>
            <a:ext cx="909637" cy="560387"/>
          </a:xfrm>
          <a:prstGeom prst="wedgeRoundRectCallout">
            <a:avLst>
              <a:gd name="adj1" fmla="val -8139"/>
              <a:gd name="adj2" fmla="val 100722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China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3" name="Rounded Rectangular Callout 25"/>
          <p:cNvSpPr>
            <a:spLocks noChangeArrowheads="1"/>
          </p:cNvSpPr>
          <p:nvPr userDrawn="1"/>
        </p:nvSpPr>
        <p:spPr bwMode="auto">
          <a:xfrm>
            <a:off x="7086600" y="3000375"/>
            <a:ext cx="909638" cy="560388"/>
          </a:xfrm>
          <a:prstGeom prst="wedgeRoundRectCallout">
            <a:avLst>
              <a:gd name="adj1" fmla="val 29940"/>
              <a:gd name="adj2" fmla="val -8907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Coréia 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do Sul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4" name="Rounded Rectangular Callout 28"/>
          <p:cNvSpPr>
            <a:spLocks noChangeArrowheads="1"/>
          </p:cNvSpPr>
          <p:nvPr userDrawn="1"/>
        </p:nvSpPr>
        <p:spPr bwMode="auto">
          <a:xfrm>
            <a:off x="7542213" y="5224463"/>
            <a:ext cx="909637" cy="560387"/>
          </a:xfrm>
          <a:prstGeom prst="wedgeRoundRectCallout">
            <a:avLst>
              <a:gd name="adj1" fmla="val -18296"/>
              <a:gd name="adj2" fmla="val -111773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Austrália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5" name="Rounded Rectangular Callout 27"/>
          <p:cNvSpPr>
            <a:spLocks noChangeArrowheads="1"/>
          </p:cNvSpPr>
          <p:nvPr userDrawn="1"/>
        </p:nvSpPr>
        <p:spPr bwMode="auto">
          <a:xfrm>
            <a:off x="8158163" y="3143250"/>
            <a:ext cx="909637" cy="558800"/>
          </a:xfrm>
          <a:prstGeom prst="wedgeRoundRectCallout">
            <a:avLst>
              <a:gd name="adj1" fmla="val -33065"/>
              <a:gd name="adj2" fmla="val -8719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Japão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b="1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6" name="Rounded Rectangular Callout 28"/>
          <p:cNvSpPr>
            <a:spLocks noChangeArrowheads="1"/>
          </p:cNvSpPr>
          <p:nvPr/>
        </p:nvSpPr>
        <p:spPr bwMode="auto">
          <a:xfrm>
            <a:off x="3286125" y="1444625"/>
            <a:ext cx="909638" cy="615950"/>
          </a:xfrm>
          <a:prstGeom prst="wedgeRoundRectCallout">
            <a:avLst>
              <a:gd name="adj1" fmla="val 48074"/>
              <a:gd name="adj2" fmla="val 96144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Alemanha</a:t>
            </a:r>
            <a:br>
              <a:rPr lang="en-US" altLang="pt-BR" sz="1300" smtClean="0">
                <a:solidFill>
                  <a:srgbClr val="E6E9E9"/>
                </a:solidFill>
              </a:rPr>
            </a:b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27" name="Rounded Rectangular Callout 29"/>
          <p:cNvSpPr>
            <a:spLocks noChangeArrowheads="1"/>
          </p:cNvSpPr>
          <p:nvPr userDrawn="1"/>
        </p:nvSpPr>
        <p:spPr bwMode="auto">
          <a:xfrm>
            <a:off x="119063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1</a:t>
            </a:r>
          </a:p>
        </p:txBody>
      </p:sp>
      <p:sp>
        <p:nvSpPr>
          <p:cNvPr id="28" name="Rectangle 33"/>
          <p:cNvSpPr>
            <a:spLocks noChangeArrowheads="1"/>
          </p:cNvSpPr>
          <p:nvPr userDrawn="1"/>
        </p:nvSpPr>
        <p:spPr bwMode="auto">
          <a:xfrm>
            <a:off x="850900" y="6388100"/>
            <a:ext cx="184150" cy="346075"/>
          </a:xfrm>
          <a:prstGeom prst="rect">
            <a:avLst/>
          </a:prstGeom>
          <a:noFill/>
          <a:ln>
            <a:noFill/>
          </a:ln>
          <a:extLst/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endParaRPr lang="pt-BR" altLang="pt-BR" smtClean="0">
              <a:solidFill>
                <a:srgbClr val="E6E9E9"/>
              </a:solidFill>
            </a:endParaRPr>
          </a:p>
        </p:txBody>
      </p:sp>
      <p:sp>
        <p:nvSpPr>
          <p:cNvPr id="29" name="Rounded Rectangular Callout 34"/>
          <p:cNvSpPr>
            <a:spLocks noChangeArrowheads="1"/>
          </p:cNvSpPr>
          <p:nvPr userDrawn="1"/>
        </p:nvSpPr>
        <p:spPr bwMode="auto">
          <a:xfrm>
            <a:off x="1593850" y="6261100"/>
            <a:ext cx="1244600" cy="350838"/>
          </a:xfrm>
          <a:prstGeom prst="wedgeRoundRectCallout">
            <a:avLst>
              <a:gd name="adj1" fmla="val -22519"/>
              <a:gd name="adj2" fmla="val 98389"/>
              <a:gd name="adj3" fmla="val 16667"/>
            </a:avLst>
          </a:prstGeom>
          <a:solidFill>
            <a:srgbClr val="132B3B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9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Legenda 2</a:t>
            </a:r>
          </a:p>
        </p:txBody>
      </p:sp>
      <p:sp>
        <p:nvSpPr>
          <p:cNvPr id="30" name="Rounded Rectangular Callout 19"/>
          <p:cNvSpPr>
            <a:spLocks noChangeArrowheads="1"/>
          </p:cNvSpPr>
          <p:nvPr userDrawn="1"/>
        </p:nvSpPr>
        <p:spPr bwMode="auto">
          <a:xfrm>
            <a:off x="2216150" y="1165225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Reino Unido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1" name="Rounded Rectangular Callout 19"/>
          <p:cNvSpPr>
            <a:spLocks noChangeArrowheads="1"/>
          </p:cNvSpPr>
          <p:nvPr userDrawn="1"/>
        </p:nvSpPr>
        <p:spPr bwMode="auto">
          <a:xfrm>
            <a:off x="850900" y="2279650"/>
            <a:ext cx="909638" cy="558800"/>
          </a:xfrm>
          <a:prstGeom prst="wedgeRoundRectCallout">
            <a:avLst>
              <a:gd name="adj1" fmla="val 50116"/>
              <a:gd name="adj2" fmla="val 102787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Mexico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2" name="Rounded Rectangular Callout 19"/>
          <p:cNvSpPr>
            <a:spLocks noChangeArrowheads="1"/>
          </p:cNvSpPr>
          <p:nvPr userDrawn="1"/>
        </p:nvSpPr>
        <p:spPr bwMode="auto">
          <a:xfrm>
            <a:off x="3181350" y="2955925"/>
            <a:ext cx="909638" cy="558800"/>
          </a:xfrm>
          <a:prstGeom prst="wedgeRoundRectCallout">
            <a:avLst>
              <a:gd name="adj1" fmla="val 55884"/>
              <a:gd name="adj2" fmla="val -73778"/>
              <a:gd name="adj3" fmla="val 16667"/>
            </a:avLst>
          </a:prstGeom>
          <a:solidFill>
            <a:srgbClr val="7E160C"/>
          </a:solidFill>
          <a:ln w="12700">
            <a:solidFill>
              <a:srgbClr val="FFFFFF"/>
            </a:solidFill>
            <a:miter lim="800000"/>
            <a:headEnd/>
            <a:tailEnd/>
          </a:ln>
        </p:spPr>
        <p:txBody>
          <a:bodyPr lIns="36000" tIns="36000" rIns="36000" bIns="36000"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França</a:t>
            </a:r>
          </a:p>
          <a:p>
            <a:pPr algn="ctr" defTabSz="914400" eaLnBrk="1" hangingPunct="1">
              <a:lnSpc>
                <a:spcPct val="80000"/>
              </a:lnSpc>
              <a:defRPr/>
            </a:pPr>
            <a:r>
              <a:rPr lang="en-US" altLang="pt-BR" sz="1300" smtClean="0">
                <a:solidFill>
                  <a:srgbClr val="E6E9E9"/>
                </a:solidFill>
              </a:rPr>
              <a:t>3,5</a:t>
            </a:r>
          </a:p>
        </p:txBody>
      </p:sp>
      <p:sp>
        <p:nvSpPr>
          <p:cNvPr id="33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34" name="Rectangle 30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35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51CCFBD6-012D-4631-BF6E-67DB1416112F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36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7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38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29538" y="212725"/>
            <a:ext cx="8048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4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42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a Limp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50350" cy="6858000"/>
          </a:xfrm>
          <a:prstGeom prst="rect">
            <a:avLst/>
          </a:prstGeom>
          <a:solidFill>
            <a:srgbClr val="849090">
              <a:alpha val="90195"/>
            </a:srgb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pic>
        <p:nvPicPr>
          <p:cNvPr id="6" name="Picture 2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3500" y="1792288"/>
            <a:ext cx="9004300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6350" y="6132513"/>
            <a:ext cx="9144000" cy="725487"/>
          </a:xfrm>
          <a:prstGeom prst="rect">
            <a:avLst/>
          </a:prstGeom>
          <a:solidFill>
            <a:srgbClr val="6D706D"/>
          </a:solidFill>
          <a:ln>
            <a:noFill/>
          </a:ln>
          <a:effectLst>
            <a:outerShdw dist="38100" dir="5400000" algn="t" rotWithShape="0">
              <a:srgbClr val="808080">
                <a:alpha val="39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DED9C9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892175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9" name="Rectangle 5"/>
          <p:cNvSpPr>
            <a:spLocks noChangeArrowheads="1"/>
          </p:cNvSpPr>
          <p:nvPr userDrawn="1"/>
        </p:nvSpPr>
        <p:spPr bwMode="auto">
          <a:xfrm>
            <a:off x="7483475" y="0"/>
            <a:ext cx="1663700" cy="892175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0" name="Slide Number Placeholder 2"/>
          <p:cNvSpPr txBox="1">
            <a:spLocks/>
          </p:cNvSpPr>
          <p:nvPr userDrawn="1"/>
        </p:nvSpPr>
        <p:spPr bwMode="auto">
          <a:xfrm>
            <a:off x="7599363" y="279400"/>
            <a:ext cx="1355725" cy="365125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/>
          <a:p>
            <a:pPr algn="r" eaLnBrk="1" hangingPunct="1"/>
            <a:fld id="{FAAD9C91-AC83-4824-A806-5B003D38996D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1" name="Rectangle 2"/>
          <p:cNvSpPr/>
          <p:nvPr userDrawn="1"/>
        </p:nvSpPr>
        <p:spPr>
          <a:xfrm>
            <a:off x="9377363" y="677863"/>
            <a:ext cx="727075" cy="71913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4"/>
          <p:cNvSpPr/>
          <p:nvPr userDrawn="1"/>
        </p:nvSpPr>
        <p:spPr>
          <a:xfrm>
            <a:off x="9690100" y="688975"/>
            <a:ext cx="671513" cy="719138"/>
          </a:xfrm>
          <a:prstGeom prst="rect">
            <a:avLst/>
          </a:prstGeom>
          <a:solidFill>
            <a:schemeClr val="accent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13" name="Picture 7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29538" y="212725"/>
            <a:ext cx="80486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3125788" y="6192838"/>
            <a:ext cx="3609975" cy="55721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</p:txBody>
      </p:sp>
      <p:sp>
        <p:nvSpPr>
          <p:cNvPr id="40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832418" y="6203905"/>
            <a:ext cx="212266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000" b="1" kern="1200" baseline="0" dirty="0">
                <a:solidFill>
                  <a:schemeClr val="accent3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x-none" smtClean="0"/>
              <a:t>Click to edit Master text styles</a:t>
            </a:r>
          </a:p>
        </p:txBody>
      </p:sp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457200" y="98778"/>
            <a:ext cx="6669085" cy="793397"/>
          </a:xfrm>
          <a:prstGeom prst="rect">
            <a:avLst/>
          </a:prstGeom>
        </p:spPr>
        <p:txBody>
          <a:bodyPr anchor="ctr"/>
          <a:lstStyle>
            <a:lvl1pPr algn="l"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x-none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Content Placeholder 24"/>
          <p:cNvSpPr txBox="1">
            <a:spLocks/>
          </p:cNvSpPr>
          <p:nvPr/>
        </p:nvSpPr>
        <p:spPr>
          <a:xfrm>
            <a:off x="6800850" y="3470275"/>
            <a:ext cx="2135188" cy="71278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1800" b="1" kern="1200" baseline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 marL="0" indent="0" algn="ctr" defTabSz="457200" rtl="0" eaLnBrk="1" fontAlgn="base" hangingPunct="1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lang="x-none" sz="2500" kern="1200" dirty="0" smtClean="0">
                <a:solidFill>
                  <a:schemeClr val="tx1">
                    <a:lumMod val="10000"/>
                    <a:lumOff val="9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defRPr/>
            </a:pPr>
            <a:r>
              <a:rPr lang="en-US" sz="1500" b="0" dirty="0">
                <a:solidFill>
                  <a:schemeClr val="bg2"/>
                </a:solidFill>
              </a:rPr>
              <a:t>Ministro da Fazenda</a:t>
            </a:r>
          </a:p>
          <a:p>
            <a:pPr algn="l">
              <a:lnSpc>
                <a:spcPct val="100000"/>
              </a:lnSpc>
              <a:defRPr/>
            </a:pPr>
            <a:r>
              <a:rPr lang="en-US" sz="2200" dirty="0" err="1">
                <a:solidFill>
                  <a:schemeClr val="bg2"/>
                </a:solidFill>
              </a:rPr>
              <a:t>Joaquim</a:t>
            </a:r>
            <a:r>
              <a:rPr lang="en-US" sz="2200" dirty="0">
                <a:solidFill>
                  <a:schemeClr val="bg2"/>
                </a:solidFill>
              </a:rPr>
              <a:t> Levy</a:t>
            </a:r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 flipV="1">
            <a:off x="6800850" y="4230688"/>
            <a:ext cx="2343150" cy="635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72363" y="2457450"/>
            <a:ext cx="63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Brasão sem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3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7472363" y="2514600"/>
            <a:ext cx="635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 descr="Marca SPE - Horizontal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pa-Limp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6" name="Rectangle 2"/>
          <p:cNvSpPr/>
          <p:nvPr userDrawn="1"/>
        </p:nvSpPr>
        <p:spPr>
          <a:xfrm>
            <a:off x="5568950" y="3357563"/>
            <a:ext cx="2085975" cy="1746250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3"/>
          <p:cNvSpPr/>
          <p:nvPr userDrawn="1"/>
        </p:nvSpPr>
        <p:spPr>
          <a:xfrm>
            <a:off x="0" y="3357563"/>
            <a:ext cx="631983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4"/>
          <p:cNvSpPr/>
          <p:nvPr userDrawn="1"/>
        </p:nvSpPr>
        <p:spPr>
          <a:xfrm>
            <a:off x="6692900" y="3357563"/>
            <a:ext cx="2451100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cxnSp>
        <p:nvCxnSpPr>
          <p:cNvPr id="9" name="Straight Connector 7"/>
          <p:cNvCxnSpPr>
            <a:cxnSpLocks noChangeShapeType="1"/>
          </p:cNvCxnSpPr>
          <p:nvPr userDrawn="1"/>
        </p:nvCxnSpPr>
        <p:spPr bwMode="auto">
          <a:xfrm>
            <a:off x="6800850" y="4237038"/>
            <a:ext cx="2343150" cy="0"/>
          </a:xfrm>
          <a:prstGeom prst="line">
            <a:avLst/>
          </a:prstGeom>
          <a:noFill/>
          <a:ln w="12700">
            <a:solidFill>
              <a:srgbClr val="F2F2F2"/>
            </a:solidFill>
            <a:round/>
            <a:headEnd/>
            <a:tailEnd/>
          </a:ln>
        </p:spPr>
      </p:cxnSp>
      <p:pic>
        <p:nvPicPr>
          <p:cNvPr id="10" name="Picture 9" descr="Marca SPE - Horizontal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6800057" y="4324464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0" i="1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2" name="Text Placeholder 14"/>
          <p:cNvSpPr>
            <a:spLocks noGrp="1"/>
          </p:cNvSpPr>
          <p:nvPr>
            <p:ph type="body" sz="quarter" idx="12"/>
          </p:nvPr>
        </p:nvSpPr>
        <p:spPr>
          <a:xfrm>
            <a:off x="6800057" y="3470275"/>
            <a:ext cx="2135981" cy="639650"/>
          </a:xfrm>
          <a:prstGeom prst="rect">
            <a:avLst/>
          </a:prstGeom>
          <a:ln>
            <a:noFill/>
          </a:ln>
        </p:spPr>
        <p:txBody>
          <a:bodyPr vert="horz"/>
          <a:lstStyle>
            <a:lvl1pPr marL="0" indent="0">
              <a:buNone/>
              <a:defRPr lang="x-none" sz="1600" b="1" i="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Cap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10363" y="3684588"/>
            <a:ext cx="19748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5" name="Rectangle 9"/>
          <p:cNvSpPr/>
          <p:nvPr userDrawn="1"/>
        </p:nvSpPr>
        <p:spPr>
          <a:xfrm>
            <a:off x="0" y="3333750"/>
            <a:ext cx="6389688" cy="1746250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6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6884988" y="3695700"/>
            <a:ext cx="1727200" cy="998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Marca SPE - Horizontal.wmf"/>
          <p:cNvPicPr>
            <a:picLocks noChangeAspect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293688" y="5535613"/>
            <a:ext cx="2239962" cy="836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3470275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ina de Image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2"/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4" name="Rectangle 9"/>
          <p:cNvSpPr/>
          <p:nvPr userDrawn="1"/>
        </p:nvSpPr>
        <p:spPr>
          <a:xfrm>
            <a:off x="0" y="5111750"/>
            <a:ext cx="6327775" cy="1746250"/>
          </a:xfrm>
          <a:prstGeom prst="rect">
            <a:avLst/>
          </a:prstGeom>
          <a:solidFill>
            <a:srgbClr val="1F639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pic>
        <p:nvPicPr>
          <p:cNvPr id="5" name="Picture 11" descr="/Volumes/grupos/GabDesign/03_Projetos/Ministro Levy/Proposta apresentacao Min. Joaquim Levy/Imagens/Logos/Governo-MF-COR--Preto-V--PT.png"/>
          <p:cNvPicPr>
            <a:picLocks noChangeAspect="1"/>
          </p:cNvPicPr>
          <p:nvPr userDrawn="1"/>
        </p:nvPicPr>
        <p:blipFill>
          <a:blip r:embed="rId2" r:link="rId3"/>
          <a:srcRect/>
          <a:stretch>
            <a:fillRect/>
          </a:stretch>
        </p:blipFill>
        <p:spPr bwMode="auto">
          <a:xfrm>
            <a:off x="6884988" y="5468938"/>
            <a:ext cx="172720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241391" y="5248013"/>
            <a:ext cx="5850750" cy="149383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>
              <a:buNone/>
              <a:defRPr>
                <a:solidFill>
                  <a:srgbClr val="E6E9E9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3"/>
          <p:cNvCxnSpPr/>
          <p:nvPr userDrawn="1"/>
        </p:nvCxnSpPr>
        <p:spPr>
          <a:xfrm>
            <a:off x="477838" y="1584325"/>
            <a:ext cx="6764337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8" name="Picture 9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143875" y="655638"/>
            <a:ext cx="80486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C87D712F-8C0A-4164-9E50-FCDC1A1EC82A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7221538" y="-20638"/>
            <a:ext cx="1922462" cy="6858001"/>
          </a:xfrm>
          <a:prstGeom prst="rect">
            <a:avLst/>
          </a:prstGeom>
          <a:solidFill>
            <a:schemeClr val="accent3">
              <a:lumMod val="75000"/>
              <a:alpha val="90979"/>
            </a:schemeClr>
          </a:solidFill>
          <a:ln>
            <a:noFill/>
          </a:ln>
          <a:effectLst>
            <a:outerShdw dist="23000" dir="5400000" rotWithShape="0">
              <a:srgbClr val="808080">
                <a:alpha val="34998"/>
              </a:srgbClr>
            </a:outerShdw>
          </a:effectLst>
          <a:extLst/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defRPr/>
            </a:pPr>
            <a:endParaRPr lang="pt-BR" altLang="pt-BR" smtClean="0">
              <a:solidFill>
                <a:srgbClr val="FFFFFF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7221538" y="-26988"/>
            <a:ext cx="1922462" cy="16113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2" name="Slide Number Placeholder 2"/>
          <p:cNvSpPr txBox="1">
            <a:spLocks/>
          </p:cNvSpPr>
          <p:nvPr userDrawn="1"/>
        </p:nvSpPr>
        <p:spPr>
          <a:xfrm>
            <a:off x="7599363" y="363538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/>
            <a:fld id="{94DD289F-8784-49B3-AA9F-7BD06F99798B}" type="slidenum">
              <a:rPr lang="en-US" altLang="pt-BR" sz="1200" b="1">
                <a:solidFill>
                  <a:srgbClr val="EAE8E8"/>
                </a:solidFill>
              </a:rPr>
              <a:pPr algn="r" eaLnBrk="1" hangingPunct="1"/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3" name="Straight Connector 9"/>
          <p:cNvCxnSpPr/>
          <p:nvPr userDrawn="1"/>
        </p:nvCxnSpPr>
        <p:spPr>
          <a:xfrm>
            <a:off x="457200" y="1584325"/>
            <a:ext cx="6764338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1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7"/>
          <p:cNvCxnSpPr/>
          <p:nvPr userDrawn="1"/>
        </p:nvCxnSpPr>
        <p:spPr>
          <a:xfrm>
            <a:off x="7410450" y="4678363"/>
            <a:ext cx="1544638" cy="0"/>
          </a:xfrm>
          <a:prstGeom prst="line">
            <a:avLst/>
          </a:prstGeom>
          <a:ln w="12700" cmpd="sng">
            <a:solidFill>
              <a:srgbClr val="FFFFFE"/>
            </a:solidFill>
            <a:prstDash val="sys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6" name="Picture 20" descr="Marca SPE - Vertical-Branca.wm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8121650" y="728663"/>
            <a:ext cx="798513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Title 1"/>
          <p:cNvSpPr>
            <a:spLocks noGrp="1"/>
          </p:cNvSpPr>
          <p:nvPr>
            <p:ph type="ctrTitle"/>
          </p:nvPr>
        </p:nvSpPr>
        <p:spPr>
          <a:xfrm>
            <a:off x="457200" y="379096"/>
            <a:ext cx="6669085" cy="1058893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16161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37" name="Subtitle 2"/>
          <p:cNvSpPr>
            <a:spLocks noGrp="1"/>
          </p:cNvSpPr>
          <p:nvPr>
            <p:ph type="subTitle" idx="1"/>
          </p:nvPr>
        </p:nvSpPr>
        <p:spPr>
          <a:xfrm>
            <a:off x="459681" y="1679403"/>
            <a:ext cx="6666604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3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7378965" y="1679403"/>
            <a:ext cx="1576123" cy="2823497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3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7378964" y="4828285"/>
            <a:ext cx="1576123" cy="19217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1200" b="1" kern="1200" baseline="0" dirty="0">
                <a:solidFill>
                  <a:srgbClr val="FFFFFF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6"/>
          </p:nvPr>
        </p:nvSpPr>
        <p:spPr>
          <a:xfrm>
            <a:off x="457200" y="2455863"/>
            <a:ext cx="6669088" cy="429418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1pPr>
            <a:lvl2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2pPr>
            <a:lvl3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3pPr>
            <a:lvl4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4pPr>
            <a:lvl5pPr>
              <a:lnSpc>
                <a:spcPct val="80000"/>
              </a:lnSpc>
              <a:defRPr>
                <a:solidFill>
                  <a:schemeClr val="bg2">
                    <a:lumMod val="10000"/>
                  </a:schemeClr>
                </a:solidFill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8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9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fld id="{9B9FD159-7206-4BD7-B320-575D8FED7FC4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pic>
        <p:nvPicPr>
          <p:cNvPr id="10" name="Picture 11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2463" y="693738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6234784"/>
            <a:ext cx="5731832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6455380" y="6214418"/>
            <a:ext cx="2499707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8495406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800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3"/>
            <a:ext cx="8497888" cy="39744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-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>
            <a:spLocks noChangeArrowheads="1"/>
          </p:cNvSpPr>
          <p:nvPr userDrawn="1"/>
        </p:nvSpPr>
        <p:spPr bwMode="auto">
          <a:xfrm>
            <a:off x="3175" y="0"/>
            <a:ext cx="9144000" cy="1408113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1" name="Rectangle 3"/>
          <p:cNvSpPr>
            <a:spLocks noChangeArrowheads="1"/>
          </p:cNvSpPr>
          <p:nvPr userDrawn="1"/>
        </p:nvSpPr>
        <p:spPr bwMode="auto">
          <a:xfrm>
            <a:off x="8029575" y="0"/>
            <a:ext cx="1117600" cy="1408113"/>
          </a:xfrm>
          <a:prstGeom prst="rect">
            <a:avLst/>
          </a:prstGeom>
          <a:solidFill>
            <a:srgbClr val="15426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pt-BR"/>
          </a:p>
        </p:txBody>
      </p:sp>
      <p:sp>
        <p:nvSpPr>
          <p:cNvPr id="12" name="Slide Number Placeholder 2"/>
          <p:cNvSpPr txBox="1">
            <a:spLocks/>
          </p:cNvSpPr>
          <p:nvPr userDrawn="1"/>
        </p:nvSpPr>
        <p:spPr>
          <a:xfrm>
            <a:off x="7599363" y="279400"/>
            <a:ext cx="1355725" cy="365125"/>
          </a:xfrm>
          <a:prstGeom prst="rect">
            <a:avLst/>
          </a:prstGeom>
        </p:spPr>
        <p:txBody>
          <a:bodyPr/>
          <a:lstStyle/>
          <a:p>
            <a:pPr algn="r" eaLnBrk="1" hangingPunct="1">
              <a:lnSpc>
                <a:spcPct val="80000"/>
              </a:lnSpc>
            </a:pPr>
            <a:fld id="{6164BCCB-EB8D-434B-9D56-CA8E32038447}" type="slidenum">
              <a:rPr lang="en-US" altLang="pt-BR" sz="1200" b="1">
                <a:solidFill>
                  <a:srgbClr val="EAE8E8"/>
                </a:solidFill>
              </a:rPr>
              <a:pPr algn="r" eaLnBrk="1" hangingPunct="1">
                <a:lnSpc>
                  <a:spcPct val="80000"/>
                </a:lnSpc>
              </a:pPr>
              <a:t>‹nº›</a:t>
            </a:fld>
            <a:endParaRPr lang="en-US" altLang="pt-BR" sz="1200" b="1">
              <a:solidFill>
                <a:srgbClr val="EAE8E8"/>
              </a:solidFill>
            </a:endParaRPr>
          </a:p>
        </p:txBody>
      </p:sp>
      <p:cxnSp>
        <p:nvCxnSpPr>
          <p:cNvPr id="13" name="Conector reto 35"/>
          <p:cNvCxnSpPr/>
          <p:nvPr userDrawn="1"/>
        </p:nvCxnSpPr>
        <p:spPr>
          <a:xfrm>
            <a:off x="4505325" y="1492250"/>
            <a:ext cx="0" cy="5257800"/>
          </a:xfrm>
          <a:prstGeom prst="line">
            <a:avLst/>
          </a:prstGeom>
          <a:ln w="22225">
            <a:solidFill>
              <a:schemeClr val="bg2">
                <a:lumMod val="75000"/>
              </a:schemeClr>
            </a:solidFill>
            <a:prstDash val="sysDot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Subtitle 2"/>
          <p:cNvSpPr txBox="1">
            <a:spLocks/>
          </p:cNvSpPr>
          <p:nvPr userDrawn="1"/>
        </p:nvSpPr>
        <p:spPr>
          <a:xfrm>
            <a:off x="4741863" y="1492250"/>
            <a:ext cx="3824287" cy="563563"/>
          </a:xfrm>
          <a:prstGeom prst="rect">
            <a:avLst/>
          </a:prstGeom>
        </p:spPr>
        <p:txBody>
          <a:bodyPr/>
          <a:lstStyle>
            <a:lvl1pPr marL="0" indent="0" algn="l" defTabSz="457200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2pPr>
            <a:lvl3pPr marL="9144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3pPr>
            <a:lvl4pPr marL="13716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4pPr>
            <a:lvl5pPr marL="1828800" indent="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MS PGothic" charset="0"/>
                <a:cs typeface="MS PGothic" charset="0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mtClean="0"/>
              <a:t>Clique para editar o estilo do subtítulo mestre</a:t>
            </a:r>
            <a:endParaRPr lang="pt-BR"/>
          </a:p>
        </p:txBody>
      </p:sp>
      <p:pic>
        <p:nvPicPr>
          <p:cNvPr id="16" name="Picture 25" descr="Marca SPE - Vertical-Branca.wm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8272463" y="693738"/>
            <a:ext cx="6477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457200" y="274238"/>
            <a:ext cx="7414249" cy="1053962"/>
          </a:xfrm>
          <a:prstGeom prst="rect">
            <a:avLst/>
          </a:prstGeom>
        </p:spPr>
        <p:txBody>
          <a:bodyPr anchor="ctr"/>
          <a:lstStyle>
            <a:lvl1pPr algn="l">
              <a:lnSpc>
                <a:spcPct val="80000"/>
              </a:lnSpc>
              <a:defRPr lang="en-US" sz="2500" b="1" kern="1200" dirty="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13"/>
          </p:nvPr>
        </p:nvSpPr>
        <p:spPr>
          <a:xfrm>
            <a:off x="460375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19" name="Text Placeholder 35"/>
          <p:cNvSpPr>
            <a:spLocks noGrp="1"/>
          </p:cNvSpPr>
          <p:nvPr>
            <p:ph type="body" sz="quarter" idx="14"/>
          </p:nvPr>
        </p:nvSpPr>
        <p:spPr>
          <a:xfrm>
            <a:off x="457200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459681" y="1492585"/>
            <a:ext cx="3824498" cy="563248"/>
          </a:xfrm>
          <a:prstGeom prst="rect">
            <a:avLst/>
          </a:prstGeom>
        </p:spPr>
        <p:txBody>
          <a:bodyPr anchor="t"/>
          <a:lstStyle>
            <a:lvl1pPr marL="0" indent="0" algn="l">
              <a:lnSpc>
                <a:spcPct val="80000"/>
              </a:lnSpc>
              <a:buNone/>
              <a:defRPr lang="en-US" sz="1600" b="1" i="1" kern="1200" dirty="0">
                <a:solidFill>
                  <a:srgbClr val="161616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dirty="0" smtClean="0"/>
              <a:t>Clique para editar o estilo do subtítulo mestre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sz="quarter" idx="16"/>
          </p:nvPr>
        </p:nvSpPr>
        <p:spPr>
          <a:xfrm>
            <a:off x="457201" y="2155414"/>
            <a:ext cx="3826978" cy="3259808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x-none" dirty="0" smtClean="0"/>
              <a:t>Click to edit Master text styles</a:t>
            </a:r>
          </a:p>
          <a:p>
            <a:pPr lvl="1"/>
            <a:r>
              <a:rPr lang="x-none" dirty="0" smtClean="0"/>
              <a:t>Second level</a:t>
            </a:r>
          </a:p>
          <a:p>
            <a:pPr lvl="2"/>
            <a:r>
              <a:rPr lang="x-none" dirty="0" smtClean="0"/>
              <a:t>Third level</a:t>
            </a:r>
          </a:p>
          <a:p>
            <a:pPr lvl="3"/>
            <a:r>
              <a:rPr lang="x-none" dirty="0" smtClean="0"/>
              <a:t>Fourth level</a:t>
            </a:r>
          </a:p>
          <a:p>
            <a:pPr lvl="4"/>
            <a:r>
              <a:rPr lang="x-none" dirty="0" smtClean="0"/>
              <a:t>Fifth level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quarter" idx="17"/>
          </p:nvPr>
        </p:nvSpPr>
        <p:spPr>
          <a:xfrm>
            <a:off x="4741380" y="2155413"/>
            <a:ext cx="3826978" cy="3259809"/>
          </a:xfrm>
          <a:prstGeom prst="rect">
            <a:avLst/>
          </a:prstGeom>
        </p:spPr>
        <p:txBody>
          <a:bodyPr vert="horz"/>
          <a:lstStyle>
            <a:lvl1pPr>
              <a:lnSpc>
                <a:spcPct val="80000"/>
              </a:lnSpc>
              <a:defRPr sz="3200">
                <a:solidFill>
                  <a:srgbClr val="161616"/>
                </a:solidFill>
              </a:defRPr>
            </a:lvl1pPr>
            <a:lvl2pPr>
              <a:lnSpc>
                <a:spcPct val="80000"/>
              </a:lnSpc>
              <a:defRPr>
                <a:solidFill>
                  <a:srgbClr val="161616"/>
                </a:solidFill>
              </a:defRPr>
            </a:lvl2pPr>
            <a:lvl3pPr>
              <a:lnSpc>
                <a:spcPct val="80000"/>
              </a:lnSpc>
              <a:defRPr>
                <a:solidFill>
                  <a:srgbClr val="161616"/>
                </a:solidFill>
              </a:defRPr>
            </a:lvl3pPr>
            <a:lvl4pPr>
              <a:lnSpc>
                <a:spcPct val="80000"/>
              </a:lnSpc>
              <a:defRPr>
                <a:solidFill>
                  <a:srgbClr val="161616"/>
                </a:solidFill>
              </a:defRPr>
            </a:lvl4pPr>
            <a:lvl5pPr>
              <a:lnSpc>
                <a:spcPct val="80000"/>
              </a:lnSpc>
              <a:defRPr>
                <a:solidFill>
                  <a:srgbClr val="161616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2" name="Text Placeholder 33"/>
          <p:cNvSpPr>
            <a:spLocks noGrp="1"/>
          </p:cNvSpPr>
          <p:nvPr>
            <p:ph type="body" sz="quarter" idx="18"/>
          </p:nvPr>
        </p:nvSpPr>
        <p:spPr>
          <a:xfrm>
            <a:off x="4744554" y="5611321"/>
            <a:ext cx="3823804" cy="486702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0"/>
              </a:spcBef>
              <a:buNone/>
              <a:defRPr lang="x-none" sz="1200" kern="1200" dirty="0" smtClean="0">
                <a:solidFill>
                  <a:srgbClr val="161616"/>
                </a:solidFill>
                <a:latin typeface="Calibri" charset="0"/>
                <a:ea typeface="ＭＳ Ｐゴシック" charset="0"/>
                <a:cs typeface="Calibri" charset="0"/>
              </a:defRPr>
            </a:lvl1pPr>
            <a:lvl2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2pPr>
            <a:lvl3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3pPr>
            <a:lvl4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x-none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4pPr>
            <a:lvl5pPr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1200" kern="1200" dirty="0" smtClean="0">
                <a:solidFill>
                  <a:schemeClr val="bg1"/>
                </a:solidFill>
                <a:latin typeface="Calibri" charset="0"/>
                <a:ea typeface="ＭＳ Ｐゴシック" charset="0"/>
                <a:cs typeface="Calibri" charset="0"/>
              </a:defRPr>
            </a:lvl5pPr>
          </a:lstStyle>
          <a:p>
            <a:pPr lvl="0"/>
            <a:r>
              <a:rPr lang="pt-BR" dirty="0" smtClean="0"/>
              <a:t>Clique para editar os estilos do texto mestre</a:t>
            </a:r>
          </a:p>
        </p:txBody>
      </p:sp>
      <p:sp>
        <p:nvSpPr>
          <p:cNvPr id="23" name="Text Placeholder 35"/>
          <p:cNvSpPr>
            <a:spLocks noGrp="1"/>
          </p:cNvSpPr>
          <p:nvPr>
            <p:ph type="body" sz="quarter" idx="19"/>
          </p:nvPr>
        </p:nvSpPr>
        <p:spPr>
          <a:xfrm>
            <a:off x="4741379" y="6214418"/>
            <a:ext cx="3826979" cy="53507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lang="en-US" sz="1200" b="1" kern="1200" baseline="0" dirty="0">
                <a:solidFill>
                  <a:srgbClr val="161616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6999" r:id="rId1"/>
    <p:sldLayoutId id="2147487000" r:id="rId2"/>
    <p:sldLayoutId id="2147487001" r:id="rId3"/>
    <p:sldLayoutId id="2147487002" r:id="rId4"/>
    <p:sldLayoutId id="2147487003" r:id="rId5"/>
    <p:sldLayoutId id="2147487004" r:id="rId6"/>
    <p:sldLayoutId id="2147487005" r:id="rId7"/>
    <p:sldLayoutId id="2147487006" r:id="rId8"/>
    <p:sldLayoutId id="2147487007" r:id="rId9"/>
    <p:sldLayoutId id="2147487008" r:id="rId10"/>
    <p:sldLayoutId id="2147487009" r:id="rId11"/>
    <p:sldLayoutId id="2147487010" r:id="rId12"/>
    <p:sldLayoutId id="2147487011" r:id="rId13"/>
    <p:sldLayoutId id="2147487012" r:id="rId14"/>
    <p:sldLayoutId id="2147487013" r:id="rId15"/>
    <p:sldLayoutId id="2147487014" r:id="rId16"/>
    <p:sldLayoutId id="2147487015" r:id="rId17"/>
    <p:sldLayoutId id="2147487016" r:id="rId18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charset="0"/>
          <a:cs typeface="MS PGothic" charset="0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MS PGothic" charset="0"/>
          <a:cs typeface="MS PGothic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charset="0"/>
          <a:cs typeface="MS PGothic" charset="0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charset="0"/>
          <a:cs typeface="MS PGothic" charset="0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charset="0"/>
          <a:cs typeface="MS PGothic" charset="0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charset="0"/>
          <a:cs typeface="MS PGothic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241300" y="3470275"/>
            <a:ext cx="5851525" cy="1493838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50000"/>
              </a:spcBef>
            </a:pPr>
            <a:endParaRPr lang="pt-BR" altLang="pt-BR" b="1" dirty="0" smtClean="0">
              <a:solidFill>
                <a:schemeClr val="bg1"/>
              </a:solidFill>
              <a:latin typeface="Cambria" pitchFamily="18" charset="0"/>
              <a:ea typeface="MS PGothic" pitchFamily="34" charset="-128"/>
              <a:cs typeface="Arial" charset="0"/>
            </a:endParaRPr>
          </a:p>
          <a:p>
            <a:pPr algn="ctr" eaLnBrk="1" hangingPunct="1">
              <a:spcBef>
                <a:spcPct val="0"/>
              </a:spcBef>
            </a:pPr>
            <a:r>
              <a:rPr lang="pt-BR" altLang="pt-BR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Acompanhamento Plano Safra 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2017/2018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sz="2400" b="1" dirty="0" smtClean="0">
                <a:solidFill>
                  <a:schemeClr val="bg1"/>
                </a:solidFill>
                <a:latin typeface="Cambria" pitchFamily="18" charset="0"/>
                <a:ea typeface="MS PGothic" pitchFamily="34" charset="-128"/>
                <a:cs typeface="Arial" charset="0"/>
              </a:rPr>
              <a:t>Edição 11 / 12 – Maio/18</a:t>
            </a:r>
          </a:p>
          <a:p>
            <a:endParaRPr lang="en-US" altLang="pt-BR" dirty="0" smtClean="0">
              <a:ea typeface="MS PGothic" pitchFamily="34" charset="-128"/>
            </a:endParaRPr>
          </a:p>
        </p:txBody>
      </p:sp>
      <p:sp>
        <p:nvSpPr>
          <p:cNvPr id="21507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6655982" y="4303085"/>
            <a:ext cx="2488018" cy="714194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en-US" altLang="pt-BR" dirty="0" err="1">
                <a:latin typeface="Calibri" pitchFamily="34" charset="0"/>
                <a:ea typeface="MS PGothic" pitchFamily="34" charset="-128"/>
              </a:rPr>
              <a:t>Acompanhamento</a:t>
            </a:r>
            <a:r>
              <a:rPr lang="en-US" altLang="pt-BR" dirty="0">
                <a:latin typeface="Calibri" pitchFamily="34" charset="0"/>
                <a:ea typeface="MS PGothic" pitchFamily="34" charset="-128"/>
              </a:rPr>
              <a:t> </a:t>
            </a:r>
          </a:p>
          <a:p>
            <a:pPr algn="ctr"/>
            <a:r>
              <a:rPr lang="en-US" altLang="pt-BR" dirty="0" err="1" smtClean="0">
                <a:latin typeface="Calibri" pitchFamily="34" charset="0"/>
                <a:ea typeface="MS PGothic" pitchFamily="34" charset="-128"/>
              </a:rPr>
              <a:t>Julho</a:t>
            </a:r>
            <a:r>
              <a:rPr lang="en-US" altLang="pt-BR" dirty="0" smtClean="0">
                <a:latin typeface="Calibri" pitchFamily="34" charset="0"/>
                <a:ea typeface="MS PGothic" pitchFamily="34" charset="-128"/>
              </a:rPr>
              <a:t>/17 a </a:t>
            </a:r>
            <a:r>
              <a:rPr lang="en-US" altLang="pt-BR" dirty="0" err="1" smtClean="0">
                <a:latin typeface="Calibri" pitchFamily="34" charset="0"/>
                <a:ea typeface="MS PGothic" pitchFamily="34" charset="-128"/>
              </a:rPr>
              <a:t>Maio</a:t>
            </a:r>
            <a:r>
              <a:rPr lang="en-US" altLang="pt-BR" dirty="0" smtClean="0">
                <a:latin typeface="Calibri" pitchFamily="34" charset="0"/>
                <a:ea typeface="MS PGothic" pitchFamily="34" charset="-128"/>
              </a:rPr>
              <a:t>/18</a:t>
            </a:r>
            <a:endParaRPr lang="en-US" altLang="pt-BR" dirty="0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21508" name="Espaço Reservado para Texto 5"/>
          <p:cNvSpPr>
            <a:spLocks noGrp="1"/>
          </p:cNvSpPr>
          <p:nvPr>
            <p:ph type="body" sz="quarter" idx="12"/>
          </p:nvPr>
        </p:nvSpPr>
        <p:spPr bwMode="auto">
          <a:xfrm>
            <a:off x="6800850" y="3470275"/>
            <a:ext cx="2135188" cy="639763"/>
          </a:xfrm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pt-BR" altLang="pt-BR" sz="1200" i="1">
                <a:latin typeface="Calibri" pitchFamily="34" charset="0"/>
                <a:ea typeface="MS PGothic" pitchFamily="34" charset="-128"/>
              </a:rPr>
              <a:t>Secretaria Adjunta de Política Econômica</a:t>
            </a:r>
          </a:p>
          <a:p>
            <a:endParaRPr lang="pt-BR" altLang="pt-BR" sz="1200" i="1">
              <a:latin typeface="Calibri" pitchFamily="34" charset="0"/>
              <a:ea typeface="MS PGothic" pitchFamily="34" charset="-128"/>
            </a:endParaRPr>
          </a:p>
        </p:txBody>
      </p:sp>
      <p:sp>
        <p:nvSpPr>
          <p:cNvPr id="5" name="Text Placeholder 4"/>
          <p:cNvSpPr txBox="1">
            <a:spLocks/>
          </p:cNvSpPr>
          <p:nvPr/>
        </p:nvSpPr>
        <p:spPr>
          <a:xfrm>
            <a:off x="6570921" y="6289494"/>
            <a:ext cx="2384167" cy="534987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</a:rPr>
              <a:t>Fonte: MDCR/SICOR/BCB</a:t>
            </a:r>
          </a:p>
          <a:p>
            <a:pPr marL="342900" marR="0" lvl="0" indent="-342900" algn="l" defTabSz="4572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charset="0"/>
              <a:buChar char="•"/>
              <a:tabLst/>
              <a:defRPr/>
            </a:pPr>
            <a:r>
              <a:rPr kumimoji="0" lang="pt-B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</a:rPr>
              <a:t>Extração em 4/</a:t>
            </a:r>
            <a:r>
              <a:rPr kumimoji="0" lang="pt-BR" sz="1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</a:rPr>
              <a:t>junhol</a:t>
            </a:r>
            <a:r>
              <a:rPr kumimoji="0" lang="pt-BR" sz="1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MS PGothic" charset="0"/>
                <a:cs typeface="MS PGothic" charset="0"/>
              </a:rPr>
              <a:t>/2018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99191"/>
            <a:ext cx="8494713" cy="69791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	SUMÁRIO EXECUTIVO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393815" y="1863915"/>
            <a:ext cx="8494713" cy="4305661"/>
          </a:xfrm>
          <a:prstGeom prst="rect">
            <a:avLst/>
          </a:prstGeom>
        </p:spPr>
        <p:txBody>
          <a:bodyPr anchor="t"/>
          <a:lstStyle/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Concluídos onze meses do Plano Safra 17-18, pode-se verificar:</a:t>
            </a:r>
          </a:p>
          <a:p>
            <a:pPr lvl="1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O volume total contratado atingiu R$ 152 bilhões, valor 12,3% superior ao mesmo período da safra anterior 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</a:rPr>
              <a:t>(R$ 17 bilhões acima)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.</a:t>
            </a:r>
          </a:p>
          <a:p>
            <a:pPr lvl="1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kumimoji="0" lang="pt-BR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Este crescimento está concentrado na agricultura empresarial, com valor 13,8% superior</a:t>
            </a:r>
            <a:r>
              <a:rPr kumimoji="0" lang="pt-BR" b="1" i="0" u="none" strike="noStrike" kern="1200" cap="none" spc="0" normalizeH="0" noProof="0" dirty="0" smtClean="0">
                <a:ln>
                  <a:noFill/>
                </a:ln>
                <a:solidFill>
                  <a:schemeClr val="accent3">
                    <a:lumMod val="5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à safra anterior, e principalmente </a:t>
            </a: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nas finalidades de investimento e comercialização, enquanto a contratação de custeio está em nível semelhante à safra anterior.</a:t>
            </a: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Faltando apenas  o mês de junho, que é tradicionalmente forte em contratações, a Safra 17-18 deve fechar com valor total em torno de  R$ 170/172 bilhões, dos quais cerca de R$ 23 bilhões na agricultura familiar e próximo a R$ 150 bilhões na agricultura empresarial.</a:t>
            </a: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Dentre as alterações relevantes nas contratações desta safra 17-18 destaca-se:</a:t>
            </a:r>
          </a:p>
          <a:p>
            <a:pPr lvl="1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Retomada dos bancos oficiais, com crescimento de 23% sobre safra anterior.</a:t>
            </a:r>
          </a:p>
          <a:p>
            <a:pPr lvl="1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Comercialização com predominância de recursos não controlados.</a:t>
            </a:r>
          </a:p>
          <a:p>
            <a:pPr lvl="1" eaLnBrk="1" fontAlgn="auto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Font typeface="Arial" pitchFamily="34" charset="0"/>
              <a:buChar char="•"/>
              <a:defRPr/>
            </a:pPr>
            <a:r>
              <a:rPr lang="pt-BR" b="1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</a:rPr>
              <a:t>Avanço das fontes relativas à LCA, já acima de 10% do total de recursos. </a:t>
            </a:r>
          </a:p>
          <a:p>
            <a:pPr marL="0" marR="0" lvl="0" indent="0" algn="l" defTabSz="457200" rtl="0" eaLnBrk="1" fontAlgn="auto" latinLnBrk="0" hangingPunct="1">
              <a:lnSpc>
                <a:spcPct val="8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 typeface="Arial" charset="0"/>
              <a:buNone/>
              <a:tabLst/>
              <a:defRPr/>
            </a:pPr>
            <a:endParaRPr kumimoji="0" lang="pt-BR" b="1" i="0" u="none" strike="noStrike" kern="1200" cap="none" spc="0" normalizeH="0" baseline="0" noProof="0" dirty="0" smtClean="0">
              <a:ln>
                <a:noFill/>
              </a:ln>
              <a:solidFill>
                <a:schemeClr val="accent3">
                  <a:lumMod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99191"/>
            <a:ext cx="8494713" cy="69791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1. Aplicação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279" y="1824149"/>
            <a:ext cx="7413625" cy="46712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986819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99191"/>
            <a:ext cx="8494713" cy="697910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1.1 – Evolução da Aplicação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71910" y="1851713"/>
            <a:ext cx="6400800" cy="4629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032875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82722"/>
            <a:ext cx="8494713" cy="41991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2.  Fonte de Recursos X Finalidade (R$ MM) </a:t>
            </a:r>
            <a:r>
              <a:rPr lang="pt-BR" b="1" i="0" dirty="0" smtClean="0">
                <a:solidFill>
                  <a:schemeClr val="accent3">
                    <a:lumMod val="50000"/>
                  </a:schemeClr>
                </a:solidFill>
              </a:rPr>
              <a:t>– EMPRESARIAL + FAMILIAR</a:t>
            </a:r>
            <a:endParaRPr lang="pt-BR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3275" y="1902640"/>
            <a:ext cx="7430537" cy="445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185626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409575" y="1482722"/>
            <a:ext cx="8494713" cy="419918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3.  Aplicação por Segmento de Instituições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580" y="1829552"/>
            <a:ext cx="8566167" cy="4667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="" xmlns:p14="http://schemas.microsoft.com/office/powerpoint/2010/main" val="3981152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smtClean="0">
                <a:solidFill>
                  <a:schemeClr val="bg1"/>
                </a:solidFill>
              </a:rPr>
              <a:t>Crédito Rural</a:t>
            </a:r>
            <a:endParaRPr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517923"/>
            <a:ext cx="8494713" cy="400503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4. Aplicação – Ranking UF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852" y="2019090"/>
            <a:ext cx="8538835" cy="33926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67293"/>
            <a:ext cx="8494713" cy="729807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5. Aplicação por Atividade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2485" y="1931021"/>
            <a:ext cx="8658225" cy="42961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74638"/>
            <a:ext cx="7413625" cy="1054100"/>
          </a:xfrm>
        </p:spPr>
        <p:txBody>
          <a:bodyPr/>
          <a:lstStyle/>
          <a:p>
            <a:pPr>
              <a:defRPr/>
            </a:pPr>
            <a:r>
              <a:rPr lang="pt-BR" sz="2800" dirty="0" smtClean="0">
                <a:solidFill>
                  <a:schemeClr val="bg1"/>
                </a:solidFill>
              </a:rPr>
              <a:t>Crédito Rural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9575" y="1412818"/>
            <a:ext cx="8494713" cy="920476"/>
          </a:xfrm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/>
            </a:pPr>
            <a:r>
              <a:rPr lang="pt-BR" sz="2400" b="1" i="0" dirty="0" smtClean="0">
                <a:solidFill>
                  <a:schemeClr val="accent3">
                    <a:lumMod val="50000"/>
                  </a:schemeClr>
                </a:solidFill>
              </a:rPr>
              <a:t>6. Investimento por programa</a:t>
            </a:r>
            <a:endParaRPr lang="pt-BR" sz="2400" b="1" i="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4"/>
          </p:nvPr>
        </p:nvSpPr>
        <p:spPr>
          <a:xfrm>
            <a:off x="701053" y="6495393"/>
            <a:ext cx="8254036" cy="329088"/>
          </a:xfrm>
        </p:spPr>
        <p:txBody>
          <a:bodyPr>
            <a:noAutofit/>
          </a:bodyPr>
          <a:lstStyle/>
          <a:p>
            <a:pPr>
              <a:defRPr/>
            </a:pP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Fonte: MDCR/SICOR/BCB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Elaboração</a:t>
            </a:r>
            <a:r>
              <a:rPr sz="1000" dirty="0" smtClean="0">
                <a:solidFill>
                  <a:schemeClr val="accent3">
                    <a:lumMod val="50000"/>
                  </a:schemeClr>
                </a:solidFill>
              </a:rPr>
              <a:t>: SPE/MF 						</a:t>
            </a:r>
            <a:r>
              <a:rPr sz="1000" dirty="0" err="1" smtClean="0">
                <a:solidFill>
                  <a:schemeClr val="accent3">
                    <a:lumMod val="50000"/>
                  </a:schemeClr>
                </a:solidFill>
              </a:rPr>
              <a:t>P</a:t>
            </a:r>
            <a:r>
              <a:rPr lang="en-US" sz="1000" dirty="0" err="1" smtClean="0">
                <a:solidFill>
                  <a:schemeClr val="accent3">
                    <a:lumMod val="50000"/>
                  </a:schemeClr>
                </a:solidFill>
              </a:rPr>
              <a:t>eríodo</a:t>
            </a:r>
            <a:r>
              <a:rPr lang="en-US" sz="1000" dirty="0" smtClean="0">
                <a:solidFill>
                  <a:schemeClr val="accent3">
                    <a:lumMod val="50000"/>
                  </a:schemeClr>
                </a:solidFill>
              </a:rPr>
              <a:t>: Jul/17 a Mai/18</a:t>
            </a:r>
            <a:endParaRPr sz="1000" dirty="0" smtClean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650" y="1826265"/>
            <a:ext cx="7467600" cy="423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resMinistro Levy">
  <a:themeElements>
    <a:clrScheme name="Custom 40">
      <a:dk1>
        <a:srgbClr val="27384B"/>
      </a:dk1>
      <a:lt1>
        <a:srgbClr val="FFFFFF"/>
      </a:lt1>
      <a:dk2>
        <a:srgbClr val="7DA419"/>
      </a:dk2>
      <a:lt2>
        <a:srgbClr val="DDDEDD"/>
      </a:lt2>
      <a:accent1>
        <a:srgbClr val="D1502A"/>
      </a:accent1>
      <a:accent2>
        <a:srgbClr val="F1A608"/>
      </a:accent2>
      <a:accent3>
        <a:srgbClr val="2A84D3"/>
      </a:accent3>
      <a:accent4>
        <a:srgbClr val="1FB18A"/>
      </a:accent4>
      <a:accent5>
        <a:srgbClr val="27384B"/>
      </a:accent5>
      <a:accent6>
        <a:srgbClr val="274E32"/>
      </a:accent6>
      <a:hlink>
        <a:srgbClr val="27384B"/>
      </a:hlink>
      <a:folHlink>
        <a:srgbClr val="27384B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Apresentação - Evolução safra 15-16-julh0 2015 [Modo de Compatibilidade]" id="{9CCFFCED-7998-456D-9046-F785A26FAF39}" vid="{62235ECC-4648-4F02-AFBB-38B9587C529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33195</TotalTime>
  <Words>292</Words>
  <Application>Microsoft Office PowerPoint</Application>
  <PresentationFormat>Apresentação na tela (4:3)</PresentationFormat>
  <Paragraphs>42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CoresMinistro Levy</vt:lpstr>
      <vt:lpstr>Slide 1</vt:lpstr>
      <vt:lpstr>Crédito Rural</vt:lpstr>
      <vt:lpstr>Crédito Rural</vt:lpstr>
      <vt:lpstr>Crédito Rural</vt:lpstr>
      <vt:lpstr>Crédito Rural</vt:lpstr>
      <vt:lpstr>Crédito Rural</vt:lpstr>
      <vt:lpstr>Crédito Rural</vt:lpstr>
      <vt:lpstr>Crédito Rural</vt:lpstr>
      <vt:lpstr>Crédito Rural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87560470106</dc:creator>
  <cp:lastModifiedBy>58497919653</cp:lastModifiedBy>
  <cp:revision>754</cp:revision>
  <cp:lastPrinted>2017-10-04T18:20:35Z</cp:lastPrinted>
  <dcterms:created xsi:type="dcterms:W3CDTF">2015-09-03T20:13:36Z</dcterms:created>
  <dcterms:modified xsi:type="dcterms:W3CDTF">2018-06-25T18:48:52Z</dcterms:modified>
</cp:coreProperties>
</file>