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23" r:id="rId1"/>
  </p:sldMasterIdLst>
  <p:notesMasterIdLst>
    <p:notesMasterId r:id="rId27"/>
  </p:notesMasterIdLst>
  <p:handoutMasterIdLst>
    <p:handoutMasterId r:id="rId28"/>
  </p:handoutMasterIdLst>
  <p:sldIdLst>
    <p:sldId id="277" r:id="rId2"/>
    <p:sldId id="283" r:id="rId3"/>
    <p:sldId id="293" r:id="rId4"/>
    <p:sldId id="288" r:id="rId5"/>
    <p:sldId id="292" r:id="rId6"/>
    <p:sldId id="294" r:id="rId7"/>
    <p:sldId id="295" r:id="rId8"/>
    <p:sldId id="298" r:id="rId9"/>
    <p:sldId id="297" r:id="rId10"/>
    <p:sldId id="299" r:id="rId11"/>
    <p:sldId id="296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1" r:id="rId20"/>
    <p:sldId id="309" r:id="rId21"/>
    <p:sldId id="310" r:id="rId22"/>
    <p:sldId id="300" r:id="rId23"/>
    <p:sldId id="311" r:id="rId24"/>
    <p:sldId id="312" r:id="rId25"/>
    <p:sldId id="291" r:id="rId26"/>
  </p:sldIdLst>
  <p:sldSz cx="9144000" cy="6858000" type="screen4x3"/>
  <p:notesSz cx="7023100" cy="93091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52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6AE72"/>
    <a:srgbClr val="9BAF3F"/>
    <a:srgbClr val="D0D3A2"/>
    <a:srgbClr val="D0E4C1"/>
    <a:srgbClr val="F3F3F3"/>
    <a:srgbClr val="9954CC"/>
    <a:srgbClr val="000000"/>
    <a:srgbClr val="7DA419"/>
    <a:srgbClr val="2F5F3E"/>
    <a:srgbClr val="21232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6939" autoAdjust="0"/>
  </p:normalViewPr>
  <p:slideViewPr>
    <p:cSldViewPr snapToGrid="0" snapToObjects="1">
      <p:cViewPr varScale="1">
        <p:scale>
          <a:sx n="89" d="100"/>
          <a:sy n="89" d="100"/>
        </p:scale>
        <p:origin x="-1584" y="-90"/>
      </p:cViewPr>
      <p:guideLst>
        <p:guide orient="horz" pos="1952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-4072" y="-104"/>
      </p:cViewPr>
      <p:guideLst>
        <p:guide orient="horz" pos="2932"/>
        <p:guide pos="221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BC6B81B-3EB2-4A7C-AF35-6FAF21E7FC75}" type="datetimeFigureOut">
              <a:rPr lang="en-US"/>
              <a:pPr>
                <a:defRPr/>
              </a:pPr>
              <a:t>3/22/2018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41E47E-DFB0-4268-AC73-C34D6B7D65BF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="" xmlns:p14="http://schemas.microsoft.com/office/powerpoint/2010/main" val="196890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1D0D0CE-8648-4886-9DC4-D0CA9380FE05}" type="datetimeFigureOut">
              <a:rPr lang="en-US"/>
              <a:pPr>
                <a:defRPr/>
              </a:pPr>
              <a:t>3/22/2018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x-none" noProof="0" smtClean="0"/>
              <a:t>Click to edit Master text styles</a:t>
            </a:r>
          </a:p>
          <a:p>
            <a:pPr lvl="1"/>
            <a:r>
              <a:rPr lang="x-none" noProof="0" smtClean="0"/>
              <a:t>Second level</a:t>
            </a:r>
          </a:p>
          <a:p>
            <a:pPr lvl="2"/>
            <a:r>
              <a:rPr lang="x-none" noProof="0" smtClean="0"/>
              <a:t>Third level</a:t>
            </a:r>
          </a:p>
          <a:p>
            <a:pPr lvl="3"/>
            <a:r>
              <a:rPr lang="x-none" noProof="0" smtClean="0"/>
              <a:t>Fourth level</a:t>
            </a:r>
          </a:p>
          <a:p>
            <a:pPr lvl="4"/>
            <a:r>
              <a:rPr lang="x-none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8450559-6487-423E-9296-A3007207C49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="" xmlns:p14="http://schemas.microsoft.com/office/powerpoint/2010/main" val="3644911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 rot="10800000">
            <a:off x="0" y="6652710"/>
            <a:ext cx="9144000" cy="277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 rot="10800000">
            <a:off x="0" y="-2"/>
            <a:ext cx="9144000" cy="4105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629946" y="1348710"/>
            <a:ext cx="5940842" cy="2084137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l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7" name="Rectangle 16"/>
          <p:cNvSpPr/>
          <p:nvPr userDrawn="1"/>
        </p:nvSpPr>
        <p:spPr>
          <a:xfrm rot="10800000">
            <a:off x="1629946" y="-1"/>
            <a:ext cx="699918" cy="41057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 rot="10800000">
            <a:off x="2320884" y="-1"/>
            <a:ext cx="699918" cy="41057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3010684" y="-1"/>
            <a:ext cx="699918" cy="410573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3691504" y="-1"/>
            <a:ext cx="699918" cy="41057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 rot="10800000">
            <a:off x="6152558" y="6652712"/>
            <a:ext cx="699918" cy="27313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6843496" y="6652712"/>
            <a:ext cx="699918" cy="27313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 rot="10800000">
            <a:off x="7533296" y="6652712"/>
            <a:ext cx="699918" cy="273132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8214116" y="6652712"/>
            <a:ext cx="699918" cy="273132"/>
          </a:xfrm>
          <a:prstGeom prst="rect">
            <a:avLst/>
          </a:prstGeom>
          <a:solidFill>
            <a:srgbClr val="7EB60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 rot="5400000">
            <a:off x="8600626" y="5947235"/>
            <a:ext cx="931298" cy="155450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629946" y="4597654"/>
            <a:ext cx="5913468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1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Nome</a:t>
            </a:r>
          </a:p>
        </p:txBody>
      </p:sp>
      <p:sp>
        <p:nvSpPr>
          <p:cNvPr id="30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629946" y="4994555"/>
            <a:ext cx="5913468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0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Cargo</a:t>
            </a:r>
          </a:p>
        </p:txBody>
      </p:sp>
      <p:sp>
        <p:nvSpPr>
          <p:cNvPr id="28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1629946" y="3528487"/>
            <a:ext cx="5943225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1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Evento</a:t>
            </a:r>
          </a:p>
        </p:txBody>
      </p:sp>
      <p:sp>
        <p:nvSpPr>
          <p:cNvPr id="31" name="Text Placeholder 14"/>
          <p:cNvSpPr>
            <a:spLocks noGrp="1"/>
          </p:cNvSpPr>
          <p:nvPr>
            <p:ph type="body" sz="quarter" idx="15" hasCustomPrompt="1"/>
          </p:nvPr>
        </p:nvSpPr>
        <p:spPr>
          <a:xfrm>
            <a:off x="1629946" y="3890244"/>
            <a:ext cx="5943225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400" b="1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Data</a:t>
            </a:r>
          </a:p>
        </p:txBody>
      </p:sp>
      <p:sp>
        <p:nvSpPr>
          <p:cNvPr id="33" name="Text Placeholder 14"/>
          <p:cNvSpPr>
            <a:spLocks noGrp="1"/>
          </p:cNvSpPr>
          <p:nvPr>
            <p:ph type="body" sz="quarter" idx="16" hasCustomPrompt="1"/>
          </p:nvPr>
        </p:nvSpPr>
        <p:spPr>
          <a:xfrm>
            <a:off x="1629946" y="5942016"/>
            <a:ext cx="4943266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1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Secretaria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6562" y="5339266"/>
            <a:ext cx="2956772" cy="13098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49876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gráfic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5"/>
            <a:ext cx="8170863" cy="159067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0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539100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21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3" y="3094041"/>
            <a:ext cx="8170863" cy="259065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9" hasCustomPrompt="1"/>
          </p:nvPr>
        </p:nvSpPr>
        <p:spPr>
          <a:xfrm>
            <a:off x="4510091" y="5807076"/>
            <a:ext cx="4092575" cy="517525"/>
          </a:xfrm>
          <a:prstGeom prst="rect">
            <a:avLst/>
          </a:prstGeom>
        </p:spPr>
        <p:txBody>
          <a:bodyPr vert="horz" anchor="ctr"/>
          <a:lstStyle>
            <a:lvl1pPr marL="0" indent="0" algn="r">
              <a:buNone/>
              <a:defRPr sz="1400" b="1"/>
            </a:lvl1pPr>
          </a:lstStyle>
          <a:p>
            <a:pPr lvl="0"/>
            <a:r>
              <a:rPr lang="bg-BG" dirty="0" smtClean="0"/>
              <a:t>Fonte:</a:t>
            </a:r>
            <a:br>
              <a:rPr lang="bg-BG" dirty="0" smtClean="0"/>
            </a:br>
            <a:r>
              <a:rPr lang="bg-BG" dirty="0" smtClean="0"/>
              <a:t>Elaboração:</a:t>
            </a:r>
            <a:endParaRPr lang="en-US" dirty="0"/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20" hasCustomPrompt="1"/>
          </p:nvPr>
        </p:nvSpPr>
        <p:spPr>
          <a:xfrm>
            <a:off x="454506" y="5807076"/>
            <a:ext cx="4092575" cy="517525"/>
          </a:xfrm>
          <a:prstGeom prst="rect">
            <a:avLst/>
          </a:prstGeom>
        </p:spPr>
        <p:txBody>
          <a:bodyPr vert="horz" anchor="ctr"/>
          <a:lstStyle>
            <a:lvl1pPr marL="0" indent="0" algn="l">
              <a:buNone/>
              <a:defRPr sz="1400" b="1"/>
            </a:lvl1pPr>
          </a:lstStyle>
          <a:p>
            <a:pPr lvl="0"/>
            <a:r>
              <a:rPr lang="bg-BG" dirty="0" smtClean="0"/>
              <a:t>* Observações: </a:t>
            </a:r>
            <a:endParaRPr lang="en-US" dirty="0"/>
          </a:p>
        </p:txBody>
      </p:sp>
      <p:sp>
        <p:nvSpPr>
          <p:cNvPr id="17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24" name="TextBox 23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27" name="Rectangle 26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42" name="Rectangle 41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183700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_Gráfic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"/>
          <p:cNvSpPr txBox="1">
            <a:spLocks/>
          </p:cNvSpPr>
          <p:nvPr userDrawn="1"/>
        </p:nvSpPr>
        <p:spPr>
          <a:xfrm>
            <a:off x="7589889" y="700536"/>
            <a:ext cx="1355725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endParaRPr lang="en-US" altLang="pt-BR" sz="1200" b="1" dirty="0">
              <a:solidFill>
                <a:srgbClr val="1D2A38"/>
              </a:solidFill>
            </a:endParaRPr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833245"/>
            <a:ext cx="3823804" cy="48670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9681" y="1966737"/>
            <a:ext cx="3824498" cy="56324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80000"/>
              </a:lnSpc>
              <a:buNone/>
              <a:defRPr lang="en-US" sz="1800" b="1" i="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dirty="0" smtClean="0"/>
              <a:t>Texto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833245"/>
            <a:ext cx="3823804" cy="486703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31" name="Title 1"/>
          <p:cNvSpPr>
            <a:spLocks noGrp="1"/>
          </p:cNvSpPr>
          <p:nvPr>
            <p:ph type="ctrTitle"/>
          </p:nvPr>
        </p:nvSpPr>
        <p:spPr>
          <a:xfrm>
            <a:off x="447722" y="607588"/>
            <a:ext cx="8120636" cy="1058893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80000"/>
              </a:lnSpc>
              <a:defRPr lang="en-US" sz="22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4741379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/>
          </a:p>
        </p:txBody>
      </p:sp>
      <p:sp>
        <p:nvSpPr>
          <p:cNvPr id="33" name="Content Placeholder 2"/>
          <p:cNvSpPr>
            <a:spLocks noGrp="1"/>
          </p:cNvSpPr>
          <p:nvPr>
            <p:ph sz="quarter" idx="20"/>
          </p:nvPr>
        </p:nvSpPr>
        <p:spPr>
          <a:xfrm>
            <a:off x="457201" y="2971285"/>
            <a:ext cx="3826978" cy="266585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8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8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17"/>
          </p:nvPr>
        </p:nvSpPr>
        <p:spPr>
          <a:xfrm>
            <a:off x="4741379" y="2971285"/>
            <a:ext cx="3824498" cy="266585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2400">
                <a:solidFill>
                  <a:schemeClr val="tx1"/>
                </a:solidFill>
              </a:defRPr>
            </a:lvl1pPr>
            <a:lvl2pPr>
              <a:lnSpc>
                <a:spcPct val="80000"/>
              </a:lnSpc>
              <a:defRPr sz="2000">
                <a:solidFill>
                  <a:schemeClr val="tx1"/>
                </a:solidFill>
              </a:defRPr>
            </a:lvl2pPr>
            <a:lvl3pPr>
              <a:lnSpc>
                <a:spcPct val="80000"/>
              </a:lnSpc>
              <a:defRPr sz="1800">
                <a:solidFill>
                  <a:schemeClr val="tx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ct val="80000"/>
              </a:lnSpc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4741867" y="1966404"/>
            <a:ext cx="3825875" cy="563563"/>
          </a:xfrm>
          <a:prstGeom prst="rect">
            <a:avLst/>
          </a:prstGeom>
        </p:spPr>
        <p:txBody>
          <a:bodyPr vert="horz" anchor="ctr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Texto</a:t>
            </a:r>
            <a:endParaRPr lang="en-US" dirty="0" smtClean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22" hasCustomPrompt="1"/>
          </p:nvPr>
        </p:nvSpPr>
        <p:spPr>
          <a:xfrm>
            <a:off x="4741867" y="2616290"/>
            <a:ext cx="3825875" cy="28160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Título do Gráfico</a:t>
            </a:r>
            <a:endParaRPr lang="en-US" dirty="0" smtClean="0"/>
          </a:p>
        </p:txBody>
      </p:sp>
      <p:sp>
        <p:nvSpPr>
          <p:cNvPr id="43" name="Text Placeholder 2"/>
          <p:cNvSpPr>
            <a:spLocks noGrp="1"/>
          </p:cNvSpPr>
          <p:nvPr>
            <p:ph type="body" sz="quarter" idx="23" hasCustomPrompt="1"/>
          </p:nvPr>
        </p:nvSpPr>
        <p:spPr>
          <a:xfrm>
            <a:off x="460379" y="2616290"/>
            <a:ext cx="3825875" cy="281604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80000"/>
              </a:lnSpc>
              <a:buNone/>
              <a:defRPr sz="1800" b="1">
                <a:solidFill>
                  <a:srgbClr val="1D2A38"/>
                </a:solidFill>
              </a:defRPr>
            </a:lvl1pPr>
            <a:lvl5pPr marL="1828800" indent="0">
              <a:buNone/>
              <a:defRPr/>
            </a:lvl5pPr>
          </a:lstStyle>
          <a:p>
            <a:r>
              <a:rPr lang="bg-BG" dirty="0" smtClean="0"/>
              <a:t>Título do Gráfico</a:t>
            </a:r>
            <a:endParaRPr lang="en-US" dirty="0" smtClean="0"/>
          </a:p>
        </p:txBody>
      </p:sp>
      <p:sp>
        <p:nvSpPr>
          <p:cNvPr id="24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38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36" name="Rectangle 35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57" name="Rectangle 56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99532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_Tex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schemeClr val="bg1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schemeClr val="bg1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565182"/>
            <a:ext cx="8170863" cy="447602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31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chemeClr val="bg1">
                    <a:lumMod val="50000"/>
                  </a:schemeClr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30" name="Rectangle 29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37" name="Rectangle 36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367230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ersos_Tabelas e Gráfic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665164"/>
            <a:ext cx="8322274" cy="553631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3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2" name="Rectangle 21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24" name="Rectangle 23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43" name="Rectangle 42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2684234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2"/>
          <p:cNvSpPr txBox="1">
            <a:spLocks/>
          </p:cNvSpPr>
          <p:nvPr userDrawn="1"/>
        </p:nvSpPr>
        <p:spPr>
          <a:xfrm>
            <a:off x="8460080" y="279400"/>
            <a:ext cx="495012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80000"/>
              </a:lnSpc>
            </a:pPr>
            <a:fld id="{2E697F94-608E-4EDE-B3E8-E94C6293AC33}" type="slidenum">
              <a:rPr lang="en-US" altLang="pt-BR" sz="1200" b="1">
                <a:solidFill>
                  <a:schemeClr val="bg1">
                    <a:lumMod val="65000"/>
                  </a:schemeClr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1792290"/>
            <a:ext cx="90043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ounded Rectangular Callout 12"/>
          <p:cNvSpPr>
            <a:spLocks noChangeArrowheads="1"/>
          </p:cNvSpPr>
          <p:nvPr userDrawn="1"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chemeClr val="accent5">
              <a:lumMod val="50000"/>
            </a:schemeClr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Brasil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 userDrawn="1"/>
        </p:nvSpPr>
        <p:spPr bwMode="auto">
          <a:xfrm>
            <a:off x="2774950" y="2125665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rgbClr val="7DA419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Espanha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 userDrawn="1"/>
        </p:nvSpPr>
        <p:spPr bwMode="auto">
          <a:xfrm>
            <a:off x="119063" y="6050757"/>
            <a:ext cx="1244600" cy="350839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9D3C1F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 userDrawn="1"/>
        </p:nvSpPr>
        <p:spPr bwMode="auto">
          <a:xfrm>
            <a:off x="850642" y="6388104"/>
            <a:ext cx="184666" cy="346249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 smtClean="0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 userDrawn="1"/>
        </p:nvSpPr>
        <p:spPr bwMode="auto">
          <a:xfrm>
            <a:off x="1593850" y="6050757"/>
            <a:ext cx="1244600" cy="350839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chemeClr val="accent5">
              <a:lumMod val="50000"/>
            </a:schemeClr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90" y="5982494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22" y="5993562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rgbClr val="000000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dirty="0" smtClean="0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4" y="657267"/>
            <a:ext cx="7085013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3200" b="1" kern="1200" dirty="0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0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18" name="Rectangle 17"/>
          <p:cNvSpPr/>
          <p:nvPr userDrawn="1"/>
        </p:nvSpPr>
        <p:spPr>
          <a:xfrm rot="10800000">
            <a:off x="0" y="510620"/>
            <a:ext cx="699918" cy="5933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699918" y="510620"/>
            <a:ext cx="699918" cy="5933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 rot="10800000">
            <a:off x="1399836" y="510620"/>
            <a:ext cx="699918" cy="59337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rot="10800000">
            <a:off x="2099754" y="510620"/>
            <a:ext cx="699918" cy="593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 userDrawn="1"/>
        </p:nvSpPr>
        <p:spPr>
          <a:xfrm>
            <a:off x="7519209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ct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3" name="Rectangle 22"/>
          <p:cNvSpPr/>
          <p:nvPr userDrawn="1"/>
        </p:nvSpPr>
        <p:spPr>
          <a:xfrm rot="10800000">
            <a:off x="7657469" y="510617"/>
            <a:ext cx="772920" cy="593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 rot="10800000">
            <a:off x="0" y="6595582"/>
            <a:ext cx="9144000" cy="998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6152558" y="6593841"/>
            <a:ext cx="699918" cy="9985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 userDrawn="1"/>
        </p:nvSpPr>
        <p:spPr>
          <a:xfrm rot="10800000">
            <a:off x="6843496" y="6593841"/>
            <a:ext cx="699918" cy="9985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 rot="10800000">
            <a:off x="7533296" y="6593841"/>
            <a:ext cx="699918" cy="9985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 rot="10800000">
            <a:off x="8214116" y="6593841"/>
            <a:ext cx="699918" cy="99859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6636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473136" y="3474265"/>
            <a:ext cx="5899684" cy="1016195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l">
              <a:buNone/>
              <a:defRPr sz="5400"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endParaRPr lang="en-US" dirty="0" smtClean="0"/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>
          <a:xfrm>
            <a:off x="8072528" y="6009369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0" y="6369461"/>
            <a:ext cx="9144000" cy="325980"/>
            <a:chOff x="0" y="6369461"/>
            <a:chExt cx="9144000" cy="325980"/>
          </a:xfrm>
        </p:grpSpPr>
        <p:grpSp>
          <p:nvGrpSpPr>
            <p:cNvPr id="26" name="Group 25"/>
            <p:cNvGrpSpPr/>
            <p:nvPr userDrawn="1"/>
          </p:nvGrpSpPr>
          <p:grpSpPr>
            <a:xfrm>
              <a:off x="0" y="6369461"/>
              <a:ext cx="9144000" cy="325980"/>
              <a:chOff x="0" y="6652713"/>
              <a:chExt cx="9144000" cy="417733"/>
            </a:xfrm>
          </p:grpSpPr>
          <p:sp>
            <p:nvSpPr>
              <p:cNvPr id="31" name="Rectangle 30"/>
              <p:cNvSpPr/>
              <p:nvPr userDrawn="1"/>
            </p:nvSpPr>
            <p:spPr>
              <a:xfrm rot="10800000">
                <a:off x="0" y="6659873"/>
                <a:ext cx="9144000" cy="41057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 userDrawn="1"/>
            </p:nvSpPr>
            <p:spPr>
              <a:xfrm rot="10800000">
                <a:off x="6152558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 userDrawn="1"/>
            </p:nvSpPr>
            <p:spPr>
              <a:xfrm rot="10800000">
                <a:off x="6843496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 userDrawn="1"/>
            </p:nvSpPr>
            <p:spPr>
              <a:xfrm rot="10800000">
                <a:off x="7533296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 userDrawn="1"/>
            </p:nvSpPr>
            <p:spPr>
              <a:xfrm rot="10800000">
                <a:off x="8214116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Rectangle 26"/>
            <p:cNvSpPr/>
            <p:nvPr userDrawn="1"/>
          </p:nvSpPr>
          <p:spPr>
            <a:xfrm rot="10800000">
              <a:off x="6152557" y="6371087"/>
              <a:ext cx="699919" cy="31480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 rot="10800000">
              <a:off x="6843495" y="6371087"/>
              <a:ext cx="699919" cy="3148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>
            <a:xfrm rot="10800000">
              <a:off x="7533295" y="6371087"/>
              <a:ext cx="699919" cy="314807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8214115" y="6371087"/>
              <a:ext cx="699919" cy="314807"/>
            </a:xfrm>
            <a:prstGeom prst="rect">
              <a:avLst/>
            </a:prstGeom>
            <a:solidFill>
              <a:srgbClr val="7EB60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1473136" y="4953219"/>
            <a:ext cx="4651477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0" i="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Cargo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1473136" y="5257021"/>
            <a:ext cx="4651477" cy="293957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1" i="0" kern="1200" dirty="0" smtClean="0">
                <a:solidFill>
                  <a:schemeClr val="tx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Nome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404" y="4556607"/>
            <a:ext cx="2772044" cy="1228014"/>
          </a:xfrm>
          <a:prstGeom prst="rect">
            <a:avLst/>
          </a:prstGeom>
        </p:spPr>
      </p:pic>
      <p:sp>
        <p:nvSpPr>
          <p:cNvPr id="22" name="Rectangle 21"/>
          <p:cNvSpPr/>
          <p:nvPr userDrawn="1"/>
        </p:nvSpPr>
        <p:spPr>
          <a:xfrm rot="5400000">
            <a:off x="8600626" y="5092871"/>
            <a:ext cx="931298" cy="155450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3174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2"/>
          <p:cNvSpPr txBox="1">
            <a:spLocks/>
          </p:cNvSpPr>
          <p:nvPr userDrawn="1"/>
        </p:nvSpPr>
        <p:spPr>
          <a:xfrm>
            <a:off x="8602943" y="27636"/>
            <a:ext cx="432932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A31292AA-EA83-44F0-ABCE-6290C738A5AE}" type="slidenum">
              <a:rPr lang="en-US" altLang="pt-BR" sz="1200" b="1">
                <a:solidFill>
                  <a:schemeClr val="bg1"/>
                </a:solidFill>
              </a:rPr>
              <a:pPr algn="r" eaLnBrk="1" hangingPunct="1"/>
              <a:t>‹nº›</a:t>
            </a:fld>
            <a:endParaRPr lang="en-US" altLang="pt-BR" sz="1200" b="1" dirty="0">
              <a:solidFill>
                <a:schemeClr val="bg1"/>
              </a:solidFill>
            </a:endParaRP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6"/>
            <a:ext cx="8170863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500" b="0" i="0" kern="1200" baseline="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1565182"/>
            <a:ext cx="8170863" cy="447602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31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29" name="Rectangle 28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35" name="Rectangle 34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619088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9" name="Rectangle 28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 userDrawn="1"/>
        </p:nvGrpSpPr>
        <p:grpSpPr>
          <a:xfrm>
            <a:off x="0" y="6369461"/>
            <a:ext cx="9144000" cy="325980"/>
            <a:chOff x="0" y="6369461"/>
            <a:chExt cx="9144000" cy="325980"/>
          </a:xfrm>
        </p:grpSpPr>
        <p:grpSp>
          <p:nvGrpSpPr>
            <p:cNvPr id="18" name="Group 17"/>
            <p:cNvGrpSpPr/>
            <p:nvPr userDrawn="1"/>
          </p:nvGrpSpPr>
          <p:grpSpPr>
            <a:xfrm>
              <a:off x="0" y="6369461"/>
              <a:ext cx="9144000" cy="325980"/>
              <a:chOff x="0" y="6652713"/>
              <a:chExt cx="9144000" cy="417733"/>
            </a:xfrm>
          </p:grpSpPr>
          <p:sp>
            <p:nvSpPr>
              <p:cNvPr id="19" name="Rectangle 18"/>
              <p:cNvSpPr/>
              <p:nvPr userDrawn="1"/>
            </p:nvSpPr>
            <p:spPr>
              <a:xfrm rot="10800000">
                <a:off x="0" y="6659873"/>
                <a:ext cx="9144000" cy="41057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 userDrawn="1"/>
            </p:nvSpPr>
            <p:spPr>
              <a:xfrm rot="10800000">
                <a:off x="6152558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1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 userDrawn="1"/>
            </p:nvSpPr>
            <p:spPr>
              <a:xfrm rot="10800000">
                <a:off x="6843496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 userDrawn="1"/>
            </p:nvSpPr>
            <p:spPr>
              <a:xfrm rot="10800000">
                <a:off x="7533296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 userDrawn="1"/>
            </p:nvSpPr>
            <p:spPr>
              <a:xfrm rot="10800000">
                <a:off x="8214116" y="6652713"/>
                <a:ext cx="699918" cy="410573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5" name="Rectangle 14"/>
            <p:cNvSpPr/>
            <p:nvPr userDrawn="1"/>
          </p:nvSpPr>
          <p:spPr>
            <a:xfrm rot="10800000">
              <a:off x="6152557" y="6371087"/>
              <a:ext cx="699919" cy="31480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10800000">
              <a:off x="6843495" y="6371087"/>
              <a:ext cx="699919" cy="3148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 rot="10800000">
              <a:off x="7533295" y="6371087"/>
              <a:ext cx="699919" cy="314807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 userDrawn="1"/>
          </p:nvSpPr>
          <p:spPr>
            <a:xfrm rot="10800000">
              <a:off x="8214115" y="6371087"/>
              <a:ext cx="699919" cy="314807"/>
            </a:xfrm>
            <a:prstGeom prst="rect">
              <a:avLst/>
            </a:prstGeom>
            <a:solidFill>
              <a:srgbClr val="7EB606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/>
          <p:cNvSpPr/>
          <p:nvPr userDrawn="1"/>
        </p:nvSpPr>
        <p:spPr>
          <a:xfrm rot="5400000">
            <a:off x="8758806" y="830866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2126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0" y="6375033"/>
            <a:ext cx="9144000" cy="3203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 rot="10800000">
            <a:off x="8616141" y="6369447"/>
            <a:ext cx="288343" cy="32039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 rot="10800000">
            <a:off x="8333669" y="6369447"/>
            <a:ext cx="288343" cy="320392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6150606" y="6369446"/>
            <a:ext cx="1904563" cy="3203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 rot="10800000">
            <a:off x="8055171" y="6369447"/>
            <a:ext cx="288343" cy="32039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rot="5400000">
            <a:off x="8758806" y="830866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3206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0" y="6375033"/>
            <a:ext cx="9144000" cy="3203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rot="10800000">
            <a:off x="6438951" y="6369446"/>
            <a:ext cx="1894718" cy="325979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0800000">
            <a:off x="8616141" y="6369446"/>
            <a:ext cx="288343" cy="32039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 rot="10800000">
            <a:off x="8333669" y="6369446"/>
            <a:ext cx="288343" cy="320392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6150607" y="6369446"/>
            <a:ext cx="288343" cy="3203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2"/>
          <p:cNvSpPr>
            <a:spLocks noGrp="1"/>
          </p:cNvSpPr>
          <p:nvPr userDrawn="1"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5400000">
            <a:off x="8758806" y="830866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92563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0" y="6375033"/>
            <a:ext cx="9144000" cy="3203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0800000">
            <a:off x="8616141" y="6369447"/>
            <a:ext cx="288343" cy="320392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 rot="10800000">
            <a:off x="6717448" y="6369446"/>
            <a:ext cx="1904564" cy="320391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6150607" y="6369447"/>
            <a:ext cx="288343" cy="3203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6429105" y="6369447"/>
            <a:ext cx="288343" cy="32039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2"/>
          <p:cNvSpPr>
            <a:spLocks noGrp="1"/>
          </p:cNvSpPr>
          <p:nvPr userDrawn="1"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 rot="5400000">
            <a:off x="8758806" y="830866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9366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ada de Capítulo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41391" y="4698093"/>
            <a:ext cx="5850750" cy="1493839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>
          <a:xfrm>
            <a:off x="8072528" y="5826807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0" y="6369446"/>
            <a:ext cx="9144000" cy="32597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0800000">
            <a:off x="6995945" y="6369446"/>
            <a:ext cx="1918087" cy="320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6150607" y="6369447"/>
            <a:ext cx="288343" cy="32039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6429105" y="6369447"/>
            <a:ext cx="288343" cy="32039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 rot="10800000">
            <a:off x="6707603" y="6369447"/>
            <a:ext cx="288343" cy="320391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12"/>
          <p:cNvSpPr>
            <a:spLocks noGrp="1"/>
          </p:cNvSpPr>
          <p:nvPr userDrawn="1">
            <p:ph type="body" sz="quarter" idx="12"/>
          </p:nvPr>
        </p:nvSpPr>
        <p:spPr>
          <a:xfrm rot="16200000">
            <a:off x="6468394" y="3526624"/>
            <a:ext cx="4674755" cy="655861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 sz="1500" b="0">
                <a:solidFill>
                  <a:srgbClr val="7F7F7F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997745" y="683191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0" y="5593"/>
            <a:ext cx="9144000" cy="1322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 rot="5400000">
            <a:off x="8758806" y="830866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6005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-Conteúdo_Com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7545746" y="5684695"/>
            <a:ext cx="1490130" cy="5350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300" b="1"/>
            </a:lvl1pPr>
          </a:lstStyle>
          <a:p>
            <a:r>
              <a:rPr lang="bg-BG" dirty="0" smtClean="0"/>
              <a:t>Fonte: xxxx</a:t>
            </a:r>
          </a:p>
          <a:p>
            <a:r>
              <a:rPr lang="bg-BG" dirty="0" smtClean="0"/>
              <a:t>Elaboração: xxxxx</a:t>
            </a:r>
            <a:endParaRPr lang="en-US" dirty="0"/>
          </a:p>
        </p:txBody>
      </p:sp>
      <p:sp>
        <p:nvSpPr>
          <p:cNvPr id="34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1602772"/>
            <a:ext cx="8170863" cy="93632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40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681181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41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0" y="3094040"/>
            <a:ext cx="6965950" cy="312578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431804" y="679277"/>
            <a:ext cx="8170863" cy="82694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Título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sp>
        <p:nvSpPr>
          <p:cNvPr id="17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24" name="TextBox 23"/>
          <p:cNvSpPr txBox="1"/>
          <p:nvPr userDrawn="1"/>
        </p:nvSpPr>
        <p:spPr>
          <a:xfrm>
            <a:off x="7997745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25" name="Rectangle 24"/>
          <p:cNvSpPr/>
          <p:nvPr userDrawn="1"/>
        </p:nvSpPr>
        <p:spPr>
          <a:xfrm rot="5400000">
            <a:off x="8758806" y="277068"/>
            <a:ext cx="665166" cy="111029"/>
          </a:xfrm>
          <a:prstGeom prst="rect">
            <a:avLst/>
          </a:prstGeom>
          <a:solidFill>
            <a:srgbClr val="7DA41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27" name="Rectangle 26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49" name="Rectangle 48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79631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_Com gráfic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7"/>
          <p:cNvSpPr>
            <a:spLocks noGrp="1"/>
          </p:cNvSpPr>
          <p:nvPr>
            <p:ph type="body" sz="quarter" idx="14"/>
          </p:nvPr>
        </p:nvSpPr>
        <p:spPr>
          <a:xfrm>
            <a:off x="7545746" y="5684695"/>
            <a:ext cx="1490130" cy="535079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300" b="1"/>
            </a:lvl1pPr>
          </a:lstStyle>
          <a:p>
            <a:r>
              <a:rPr lang="bg-BG" dirty="0" smtClean="0"/>
              <a:t>Fonte: xxxx</a:t>
            </a:r>
          </a:p>
          <a:p>
            <a:r>
              <a:rPr lang="bg-BG" dirty="0" smtClean="0"/>
              <a:t>Elaboração: xxxxx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04" y="665165"/>
            <a:ext cx="8170863" cy="1590675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 smtClean="0"/>
              <a:t>Texto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7" hasCustomPrompt="1"/>
          </p:nvPr>
        </p:nvSpPr>
        <p:spPr>
          <a:xfrm>
            <a:off x="432084" y="2539100"/>
            <a:ext cx="8170863" cy="28416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600" b="1" kern="1200" dirty="0" smtClean="0">
                <a:solidFill>
                  <a:schemeClr val="tx1">
                    <a:lumMod val="75000"/>
                  </a:schemeClr>
                </a:solidFill>
                <a:latin typeface="+mj-lt"/>
                <a:ea typeface="MS PGothic" charset="0"/>
                <a:cs typeface="MS PGothic" charset="0"/>
              </a:defRPr>
            </a:lvl1pPr>
          </a:lstStyle>
          <a:p>
            <a:pPr lvl="0"/>
            <a:r>
              <a:rPr lang="bg-BG" dirty="0" smtClean="0"/>
              <a:t>Título do Gráfico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8" hasCustomPrompt="1"/>
          </p:nvPr>
        </p:nvSpPr>
        <p:spPr>
          <a:xfrm>
            <a:off x="431800" y="3094040"/>
            <a:ext cx="6965950" cy="3125787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baseline="0"/>
            </a:lvl1pPr>
          </a:lstStyle>
          <a:p>
            <a:r>
              <a:rPr lang="bg-BG" dirty="0" smtClean="0"/>
              <a:t>Inserir Gráfico</a:t>
            </a:r>
            <a:endParaRPr lang="en-US" dirty="0"/>
          </a:p>
        </p:txBody>
      </p:sp>
      <p:sp>
        <p:nvSpPr>
          <p:cNvPr id="15" name="Slide Number Placeholder 2"/>
          <p:cNvSpPr txBox="1">
            <a:spLocks/>
          </p:cNvSpPr>
          <p:nvPr userDrawn="1"/>
        </p:nvSpPr>
        <p:spPr>
          <a:xfrm>
            <a:off x="8072528" y="6191932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31804" y="74093"/>
            <a:ext cx="5882715" cy="430213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lang="bg-BG" sz="1200" b="0" i="0" kern="1200" baseline="0" dirty="0" smtClean="0">
                <a:solidFill>
                  <a:srgbClr val="7F7F7F"/>
                </a:solidFill>
                <a:latin typeface="+mj-lt"/>
                <a:ea typeface="MS PGothic" charset="0"/>
                <a:cs typeface="MS PGothic" charset="0"/>
              </a:defRPr>
            </a:lvl1pPr>
            <a:lvl2pPr marL="4572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2pPr>
            <a:lvl3pPr marL="9144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3pPr>
            <a:lvl4pPr marL="1371600" indent="0">
              <a:buNone/>
              <a:defRPr lang="bg-BG" sz="1200" b="1" kern="1200" dirty="0" smtClean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4pPr>
            <a:lvl5pPr marL="1828800" indent="0">
              <a:buNone/>
              <a:defRPr lang="en-US" sz="1200" b="1" kern="1200" dirty="0">
                <a:solidFill>
                  <a:schemeClr val="tx1"/>
                </a:solidFill>
                <a:latin typeface="+mj-lt"/>
                <a:ea typeface="MS PGothic" charset="0"/>
                <a:cs typeface="MS PGothic" charset="0"/>
              </a:defRPr>
            </a:lvl5pPr>
          </a:lstStyle>
          <a:p>
            <a:pPr lvl="0"/>
            <a:r>
              <a:rPr lang="bg-BG" dirty="0" smtClean="0"/>
              <a:t>Assunto da seção</a:t>
            </a:r>
          </a:p>
        </p:txBody>
      </p:sp>
      <p:grpSp>
        <p:nvGrpSpPr>
          <p:cNvPr id="35" name="Group 34"/>
          <p:cNvGrpSpPr/>
          <p:nvPr userDrawn="1"/>
        </p:nvGrpSpPr>
        <p:grpSpPr>
          <a:xfrm>
            <a:off x="0" y="6593841"/>
            <a:ext cx="9144000" cy="101600"/>
            <a:chOff x="0" y="6593841"/>
            <a:chExt cx="9144000" cy="101600"/>
          </a:xfrm>
        </p:grpSpPr>
        <p:sp>
          <p:nvSpPr>
            <p:cNvPr id="36" name="Rectangle 35"/>
            <p:cNvSpPr/>
            <p:nvPr userDrawn="1"/>
          </p:nvSpPr>
          <p:spPr>
            <a:xfrm rot="10800000">
              <a:off x="0" y="6595582"/>
              <a:ext cx="9144000" cy="9985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 userDrawn="1"/>
          </p:nvSpPr>
          <p:spPr>
            <a:xfrm rot="10800000">
              <a:off x="6152558" y="6593841"/>
              <a:ext cx="699918" cy="9985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 userDrawn="1"/>
          </p:nvSpPr>
          <p:spPr>
            <a:xfrm rot="10800000">
              <a:off x="6843496" y="6593841"/>
              <a:ext cx="699918" cy="9985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 userDrawn="1"/>
          </p:nvSpPr>
          <p:spPr>
            <a:xfrm rot="10800000">
              <a:off x="7533296" y="6593841"/>
              <a:ext cx="699918" cy="9985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 userDrawn="1"/>
          </p:nvSpPr>
          <p:spPr>
            <a:xfrm rot="10800000">
              <a:off x="8214116" y="6593841"/>
              <a:ext cx="699918" cy="998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 userDrawn="1"/>
        </p:nvGrpSpPr>
        <p:grpSpPr>
          <a:xfrm>
            <a:off x="-1" y="510620"/>
            <a:ext cx="5247647" cy="45719"/>
            <a:chOff x="-1" y="510620"/>
            <a:chExt cx="5247647" cy="45719"/>
          </a:xfrm>
        </p:grpSpPr>
        <p:sp>
          <p:nvSpPr>
            <p:cNvPr id="42" name="Rectangle 41"/>
            <p:cNvSpPr/>
            <p:nvPr userDrawn="1"/>
          </p:nvSpPr>
          <p:spPr>
            <a:xfrm rot="10800000">
              <a:off x="-1" y="510620"/>
              <a:ext cx="1311912" cy="45719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 userDrawn="1"/>
          </p:nvSpPr>
          <p:spPr>
            <a:xfrm rot="10800000">
              <a:off x="1311911" y="510620"/>
              <a:ext cx="1311912" cy="4571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 rot="10800000">
              <a:off x="2623823" y="510620"/>
              <a:ext cx="1311912" cy="45719"/>
            </a:xfrm>
            <a:prstGeom prst="rect">
              <a:avLst/>
            </a:prstGeom>
            <a:solidFill>
              <a:srgbClr val="7DA41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 userDrawn="1"/>
          </p:nvSpPr>
          <p:spPr>
            <a:xfrm rot="10800000">
              <a:off x="3935734" y="510620"/>
              <a:ext cx="1311912" cy="4571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TextBox 45"/>
          <p:cNvSpPr txBox="1"/>
          <p:nvPr userDrawn="1"/>
        </p:nvSpPr>
        <p:spPr>
          <a:xfrm>
            <a:off x="7519209" y="127528"/>
            <a:ext cx="1063964" cy="442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000" b="1" dirty="0" err="1" smtClean="0">
                <a:solidFill>
                  <a:srgbClr val="7F7F7F"/>
                </a:solidFill>
                <a:latin typeface="Arial"/>
                <a:cs typeface="Arial"/>
              </a:rPr>
              <a:t>Ministério</a:t>
            </a:r>
            <a:r>
              <a:rPr lang="en-US" sz="1000" b="1" dirty="0" smtClean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lang="en-US" sz="1000" u="none" baseline="0" dirty="0" smtClean="0">
                <a:solidFill>
                  <a:srgbClr val="7F7F7F"/>
                </a:solidFill>
                <a:latin typeface="Arial"/>
                <a:cs typeface="Arial"/>
              </a:rPr>
              <a:t>da</a:t>
            </a:r>
          </a:p>
          <a:p>
            <a:pPr algn="ctr">
              <a:lnSpc>
                <a:spcPct val="90000"/>
              </a:lnSpc>
            </a:pPr>
            <a:r>
              <a:rPr lang="en-US" sz="1500" b="1" baseline="0" dirty="0" smtClean="0">
                <a:solidFill>
                  <a:srgbClr val="7F7F7F"/>
                </a:solidFill>
                <a:latin typeface="Arial"/>
                <a:cs typeface="Arial"/>
              </a:rPr>
              <a:t>Fazenda</a:t>
            </a:r>
            <a:endParaRPr lang="en-US" sz="15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sp>
        <p:nvSpPr>
          <p:cNvPr id="47" name="Rectangle 46"/>
          <p:cNvSpPr/>
          <p:nvPr userDrawn="1"/>
        </p:nvSpPr>
        <p:spPr>
          <a:xfrm rot="10800000">
            <a:off x="7657469" y="510617"/>
            <a:ext cx="772920" cy="59337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219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190" r:id="rId1"/>
    <p:sldLayoutId id="2147486192" r:id="rId2"/>
    <p:sldLayoutId id="2147486172" r:id="rId3"/>
    <p:sldLayoutId id="2147486197" r:id="rId4"/>
    <p:sldLayoutId id="2147486196" r:id="rId5"/>
    <p:sldLayoutId id="2147486198" r:id="rId6"/>
    <p:sldLayoutId id="2147486199" r:id="rId7"/>
    <p:sldLayoutId id="2147486173" r:id="rId8"/>
    <p:sldLayoutId id="2147486174" r:id="rId9"/>
    <p:sldLayoutId id="2147486189" r:id="rId10"/>
    <p:sldLayoutId id="2147486183" r:id="rId11"/>
    <p:sldLayoutId id="2147486176" r:id="rId12"/>
    <p:sldLayoutId id="2147486179" r:id="rId13"/>
    <p:sldLayoutId id="2147486181" r:id="rId14"/>
    <p:sldLayoutId id="2147486180" r:id="rId15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4294967295"/>
          </p:nvPr>
        </p:nvSpPr>
        <p:spPr>
          <a:xfrm>
            <a:off x="6048721" y="4412428"/>
            <a:ext cx="2080595" cy="612961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dirty="0" err="1" smtClean="0"/>
              <a:t>Dez</a:t>
            </a:r>
            <a:r>
              <a:rPr lang="en-US" dirty="0" smtClean="0"/>
              <a:t>/2017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498448" y="1028700"/>
            <a:ext cx="5940842" cy="3383728"/>
          </a:xfrm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pt-BR" dirty="0" smtClean="0">
                <a:latin typeface="Calibri" pitchFamily="34" charset="0"/>
                <a:cs typeface="Arial" pitchFamily="34" charset="0"/>
              </a:rPr>
              <a:t>Apoio à Comercialização e a </a:t>
            </a:r>
            <a:r>
              <a:rPr lang="pt-BR" dirty="0" smtClean="0">
                <a:latin typeface="Calibri" pitchFamily="34" charset="0"/>
                <a:cs typeface="Arial" pitchFamily="34" charset="0"/>
              </a:rPr>
              <a:t>Agricultura por </a:t>
            </a:r>
            <a:r>
              <a:rPr lang="pt-BR" dirty="0" smtClean="0">
                <a:latin typeface="Calibri" pitchFamily="34" charset="0"/>
                <a:cs typeface="Arial" pitchFamily="34" charset="0"/>
              </a:rPr>
              <a:t>Contrato: </a:t>
            </a:r>
            <a:r>
              <a:rPr lang="pt-BR" smtClean="0">
                <a:latin typeface="Calibri" pitchFamily="34" charset="0"/>
                <a:cs typeface="Arial" pitchFamily="34" charset="0"/>
              </a:rPr>
              <a:t>a Experiência </a:t>
            </a:r>
            <a:r>
              <a:rPr lang="pt-BR" dirty="0" smtClean="0">
                <a:latin typeface="Calibri" pitchFamily="34" charset="0"/>
                <a:cs typeface="Arial" pitchFamily="34" charset="0"/>
              </a:rPr>
              <a:t>M</a:t>
            </a:r>
            <a:r>
              <a:rPr lang="pt-BR" smtClean="0">
                <a:latin typeface="Calibri" pitchFamily="34" charset="0"/>
                <a:cs typeface="Arial" pitchFamily="34" charset="0"/>
              </a:rPr>
              <a:t>exicana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135253" y="5025389"/>
            <a:ext cx="5913468" cy="293957"/>
          </a:xfrm>
        </p:spPr>
        <p:txBody>
          <a:bodyPr/>
          <a:lstStyle/>
          <a:p>
            <a:r>
              <a:rPr lang="en-US" dirty="0" err="1" smtClean="0"/>
              <a:t>Daiane</a:t>
            </a:r>
            <a:r>
              <a:rPr lang="en-US" dirty="0" smtClean="0"/>
              <a:t> Ramon de </a:t>
            </a:r>
            <a:r>
              <a:rPr lang="en-US" dirty="0" err="1" smtClean="0"/>
              <a:t>Alcantara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35253" y="5463834"/>
            <a:ext cx="5913468" cy="293957"/>
          </a:xfrm>
        </p:spPr>
        <p:txBody>
          <a:bodyPr/>
          <a:lstStyle/>
          <a:p>
            <a:r>
              <a:rPr lang="en-US" dirty="0" err="1" smtClean="0"/>
              <a:t>Auditora</a:t>
            </a:r>
            <a:r>
              <a:rPr lang="en-US" dirty="0" smtClean="0"/>
              <a:t> Federal de </a:t>
            </a:r>
            <a:r>
              <a:rPr lang="en-US" dirty="0" err="1" smtClean="0"/>
              <a:t>Finanças</a:t>
            </a:r>
            <a:r>
              <a:rPr lang="en-US" dirty="0" smtClean="0"/>
              <a:t> e </a:t>
            </a:r>
            <a:r>
              <a:rPr lang="en-US" dirty="0" err="1" smtClean="0"/>
              <a:t>Controle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8940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48275"/>
            <a:ext cx="8170863" cy="538609"/>
          </a:xfrm>
        </p:spPr>
        <p:txBody>
          <a:bodyPr/>
          <a:lstStyle/>
          <a:p>
            <a:r>
              <a:rPr lang="pt-BR" sz="2400" dirty="0"/>
              <a:t>Critérios de </a:t>
            </a:r>
            <a:r>
              <a:rPr lang="pt-BR" sz="2400" dirty="0" smtClean="0"/>
              <a:t>Seleção 2016-17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366220"/>
            <a:ext cx="8170863" cy="5002307"/>
          </a:xfrm>
        </p:spPr>
        <p:txBody>
          <a:bodyPr/>
          <a:lstStyle/>
          <a:p>
            <a:pPr algn="just"/>
            <a:r>
              <a:rPr lang="pt-PT" dirty="0" smtClean="0"/>
              <a:t>Não </a:t>
            </a:r>
            <a:r>
              <a:rPr lang="pt-PT" dirty="0"/>
              <a:t>serão concedidos incentivos para :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Não será concedido o mesmo incentivo para duas solicitações de apoio provenientes do mesmo volume, cultivo elegível ou ciclo agrícola; 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Quando se tenha conhecimento do emprego de menores de idade no trabalho agrícola, desde o processo de produção até a comercialização;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Não serão beneficiados os volumes de produtos elegíveis provenientes de áreas superiores a 100 hectares de irrigado ou seu equivalente não irrigado (temporal)*. </a:t>
            </a:r>
            <a:r>
              <a:rPr lang="pt-PT" dirty="0"/>
              <a:t>Do mesmo modo, não serão apoiados os produtores de gado, em coberturas de preços, que possuam mais de 2.500 cabeças de gado ou mais de 5.000 cabeças de porco; </a:t>
            </a:r>
            <a:r>
              <a:rPr lang="pt-PT" dirty="0" smtClean="0"/>
              <a:t> 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b="1" dirty="0">
                <a:latin typeface="Calibri" pitchFamily="34" charset="0"/>
              </a:rPr>
              <a:t>Programas de Apoios à Comercialização</a:t>
            </a:r>
            <a:endParaRPr lang="pt-BR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sz="2400" dirty="0"/>
              <a:t>Objetivos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just"/>
            <a:r>
              <a:rPr lang="pt-PT" dirty="0"/>
              <a:t>A) Visam assegurar a comercialização do produto em condições competitivas para o produtor;</a:t>
            </a:r>
          </a:p>
          <a:p>
            <a:pPr algn="just"/>
            <a:endParaRPr lang="pt-PT" dirty="0"/>
          </a:p>
          <a:p>
            <a:pPr algn="just"/>
            <a:endParaRPr lang="pt-PT" dirty="0"/>
          </a:p>
          <a:p>
            <a:pPr algn="just"/>
            <a:r>
              <a:rPr lang="pt-PT" dirty="0"/>
              <a:t>     B) Proporciona certeza na renda do produtor mediante a concessão de incentivos aos produtos elegíveis, determinados em Aviso específico, desde que se comercializem a partir da celebração de contratos de compra e venda, antes/durante a semeadura ou a colheita, de acordo com condições específicas de preço, volume, qualidade, tempo, lugar de entrega e condições de pagamento.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      Pode ainda incluir assistência técnica, transferência de tecnologia entre outros.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PT" sz="2400" dirty="0" smtClean="0"/>
              <a:t>Agricultura por Contrato (AxC) – </a:t>
            </a:r>
            <a:r>
              <a:rPr lang="pt-PT" sz="2400" dirty="0"/>
              <a:t>Como Funciona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just"/>
            <a:r>
              <a:rPr lang="pt-BR" dirty="0"/>
              <a:t>São lançados dois editais por ano, que levam em consideração os ciclos agrícolas: i) Primavera-Verão ou ii) Outono-Inverno;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 Os interessados nos subsídios devem se cadastrar na ASERCA, apresentar os documentos solicitados (identificação, domicílio, propriedade, entre outros) e preencher a Solicitação de Inscrição e Pagamento dos Incentivos à Comercialização (Anexo I);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No caso do vendedor (produtor) estar interessado nos incentivos do esquema de coberturas incorporadas a AxC, ele deverá encontrar um comprador para o seu produto;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80549"/>
            <a:ext cx="8170863" cy="517094"/>
          </a:xfrm>
        </p:spPr>
        <p:txBody>
          <a:bodyPr/>
          <a:lstStyle/>
          <a:p>
            <a:r>
              <a:rPr lang="pt-PT" sz="2400" dirty="0" smtClean="0"/>
              <a:t>Agricultura por Contrato (AxC) – </a:t>
            </a:r>
            <a:r>
              <a:rPr lang="pt-PT" sz="2400" dirty="0"/>
              <a:t>Como Funciona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097643"/>
            <a:ext cx="8170863" cy="5292763"/>
          </a:xfrm>
        </p:spPr>
        <p:txBody>
          <a:bodyPr/>
          <a:lstStyle/>
          <a:p>
            <a:pPr algn="just"/>
            <a:r>
              <a:rPr lang="pt-BR" dirty="0"/>
              <a:t>Caso o produtor não tenha comprador para o seu produto, ele poderá solicitar à ASERCA a lista de compradores interessados;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Estabelecida a relação comercial, vendedor e comprador deverão se dirigir a ASERCA para registrar o Contrato;</a:t>
            </a:r>
          </a:p>
          <a:p>
            <a:pPr algn="just"/>
            <a:endParaRPr lang="pt-BR" dirty="0"/>
          </a:p>
          <a:p>
            <a:pPr algn="just"/>
            <a:r>
              <a:rPr lang="pt-PT" u="sng" dirty="0"/>
              <a:t>Algumas </a:t>
            </a:r>
            <a:r>
              <a:rPr lang="pt-BR" u="sng" dirty="0"/>
              <a:t>Informações do Contrato</a:t>
            </a:r>
            <a:r>
              <a:rPr lang="pt-BR" dirty="0"/>
              <a:t>: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Nome do vendedor (produtor). No caso de contrato com vários produtores deverá constar, além dos nomes dos produtores, o nome do representante destes;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Superfície programada para ser semeada (hectares);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Regime hídrico (irrigado/ não irrigado);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Rendimento (Ton/Há.);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Volume (toneladas);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/>
              <a:t>Informação do ciclo agrícola.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80549"/>
            <a:ext cx="8170863" cy="517094"/>
          </a:xfrm>
        </p:spPr>
        <p:txBody>
          <a:bodyPr/>
          <a:lstStyle/>
          <a:p>
            <a:r>
              <a:rPr lang="pt-PT" sz="2400" dirty="0" smtClean="0"/>
              <a:t>Agricultura por Contrato (AxC) – </a:t>
            </a:r>
            <a:r>
              <a:rPr lang="pt-PT" sz="2400" dirty="0"/>
              <a:t>Como Funciona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333948"/>
            <a:ext cx="8170863" cy="5056458"/>
          </a:xfrm>
        </p:spPr>
        <p:txBody>
          <a:bodyPr/>
          <a:lstStyle/>
          <a:p>
            <a:pPr algn="just"/>
            <a:r>
              <a:rPr lang="pt-PT" dirty="0" smtClean="0"/>
              <a:t>Os </a:t>
            </a:r>
            <a:r>
              <a:rPr lang="pt-PT" dirty="0"/>
              <a:t>produtores  podem combinar com seus compradores os termos do preço da sua colheita, que deverá ser igual ou maior que o preço futuro mais a base registrada no Contrato de compra e venda;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     Para a determinação dos incentivos, os participantes vão aderir a um preço de referência de comercialização (Futuros e Bases);</a:t>
            </a:r>
          </a:p>
          <a:p>
            <a:pPr algn="just"/>
            <a:endParaRPr lang="pt-PT" dirty="0"/>
          </a:p>
          <a:p>
            <a:pPr algn="just"/>
            <a:r>
              <a:rPr lang="pt-PT" dirty="0"/>
              <a:t>     O vencimento do futuro e as bases aplicáveis serão informados na publicação do aviso correspondente</a:t>
            </a:r>
            <a:r>
              <a:rPr lang="pt-PT" dirty="0" smtClean="0"/>
              <a:t>.</a:t>
            </a:r>
          </a:p>
          <a:p>
            <a:pPr algn="just"/>
            <a:endParaRPr lang="pt-PT" dirty="0"/>
          </a:p>
          <a:p>
            <a:pPr algn="just"/>
            <a:endParaRPr lang="pt-PT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80549"/>
            <a:ext cx="8170863" cy="517094"/>
          </a:xfrm>
        </p:spPr>
        <p:txBody>
          <a:bodyPr/>
          <a:lstStyle/>
          <a:p>
            <a:r>
              <a:rPr lang="pt-PT" sz="2400" dirty="0" smtClean="0"/>
              <a:t>Agricultura por Contrato (AxC) – Observações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323191"/>
            <a:ext cx="8170863" cy="4916608"/>
          </a:xfrm>
        </p:spPr>
        <p:txBody>
          <a:bodyPr/>
          <a:lstStyle/>
          <a:p>
            <a:pPr algn="just"/>
            <a:endParaRPr lang="pt-PT" dirty="0" smtClean="0"/>
          </a:p>
          <a:p>
            <a:pPr algn="just"/>
            <a:r>
              <a:rPr lang="pt-BR" dirty="0"/>
              <a:t>Cada contrato equivale a 127 toneladas do </a:t>
            </a:r>
            <a:r>
              <a:rPr lang="pt-PT" dirty="0"/>
              <a:t>produto elegível, sendo possível vários arranjos de produtores e compradores por contrato.</a:t>
            </a:r>
            <a:r>
              <a:rPr lang="pt-BR" dirty="0"/>
              <a:t> Por exemplo, 1 contrato pode ser estabelecido entre vários produtores e 1 comprador, com o objetivo de alcançar a quantidade mínima de 127 toneladas.</a:t>
            </a:r>
          </a:p>
          <a:p>
            <a:pPr algn="just"/>
            <a:endParaRPr lang="pt-PT" b="1" dirty="0"/>
          </a:p>
          <a:p>
            <a:pPr algn="just"/>
            <a:r>
              <a:rPr lang="pt-BR" dirty="0"/>
              <a:t>Para os Compradores, existe a obrigatoriedade de demonstrar que contam com uma </a:t>
            </a:r>
            <a:r>
              <a:rPr lang="pt-BR" dirty="0" smtClean="0"/>
              <a:t>cobertura de risco de preço adicional, </a:t>
            </a:r>
            <a:r>
              <a:rPr lang="pt-BR" dirty="0"/>
              <a:t>na modalidade que convenha a seus interesses. A UR poderá definir uma metodologia para solicitar esse requisito, conforme a capacidade de contratação e volumes históricos dos </a:t>
            </a:r>
            <a:r>
              <a:rPr lang="pt-BR" dirty="0" smtClean="0"/>
              <a:t>compradores.</a:t>
            </a:r>
            <a:endParaRPr lang="pt-PT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710005"/>
            <a:ext cx="8170863" cy="871733"/>
          </a:xfrm>
        </p:spPr>
        <p:txBody>
          <a:bodyPr/>
          <a:lstStyle/>
          <a:p>
            <a:pPr algn="ctr"/>
            <a:r>
              <a:rPr lang="pt-PT" sz="2400" dirty="0" smtClean="0"/>
              <a:t>Agricultura por Contrato (AxC) – </a:t>
            </a:r>
            <a:r>
              <a:rPr lang="pt-PT" sz="2400" dirty="0"/>
              <a:t>Modalidades</a:t>
            </a:r>
            <a:r>
              <a:rPr lang="pt-PT" sz="2400" dirty="0" smtClean="0"/>
              <a:t>:</a:t>
            </a:r>
          </a:p>
          <a:p>
            <a:pPr algn="ctr"/>
            <a:r>
              <a:rPr lang="pt-PT" sz="2400" dirty="0"/>
              <a:t>1) Coberturas Incorporadas a AxC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431804" y="1581739"/>
          <a:ext cx="8170863" cy="4865689"/>
        </p:xfrm>
        <a:graphic>
          <a:graphicData uri="http://schemas.openxmlformats.org/drawingml/2006/table">
            <a:tbl>
              <a:tblPr/>
              <a:tblGrid>
                <a:gridCol w="1980261"/>
                <a:gridCol w="6190602"/>
              </a:tblGrid>
              <a:tr h="621820">
                <a:tc>
                  <a:txBody>
                    <a:bodyPr/>
                    <a:lstStyle/>
                    <a:p>
                      <a:pPr algn="ctr"/>
                      <a:r>
                        <a:rPr lang="pt-PT" sz="1800" b="1" dirty="0" smtClean="0">
                          <a:solidFill>
                            <a:srgbClr val="212121"/>
                          </a:solidFill>
                          <a:latin typeface="Calibri"/>
                        </a:rPr>
                        <a:t>Modalidades </a:t>
                      </a:r>
                      <a:r>
                        <a:rPr lang="pt-PT" sz="1800" b="1" dirty="0">
                          <a:solidFill>
                            <a:srgbClr val="212121"/>
                          </a:solidFill>
                          <a:latin typeface="Calibri"/>
                        </a:rPr>
                        <a:t>de Apoio</a:t>
                      </a:r>
                      <a:endParaRPr lang="pt-BR" sz="18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1" dirty="0" smtClean="0">
                          <a:solidFill>
                            <a:srgbClr val="212121"/>
                          </a:solidFill>
                          <a:latin typeface="Calibri"/>
                        </a:rPr>
                        <a:t>Características</a:t>
                      </a:r>
                      <a:endParaRPr lang="pt-BR" sz="18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</a:tr>
              <a:tr h="2285159">
                <a:tc>
                  <a:txBody>
                    <a:bodyPr/>
                    <a:lstStyle/>
                    <a:p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Cobertura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antecipada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Mediante essa modalidade o produtor adquire uma cobertura através da ASERCA ou qualquer instância executora autorizada para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obter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as condições de mercados adequadas ao participante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just"/>
                      <a:endParaRPr lang="pt-PT" sz="1400" dirty="0" smtClean="0">
                        <a:solidFill>
                          <a:srgbClr val="212121"/>
                        </a:solidFill>
                        <a:latin typeface="Calibri"/>
                      </a:endParaRP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O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participante cobre 100% do custo dessa modalidade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just"/>
                      <a:endParaRPr lang="pt-PT" sz="1400" dirty="0" smtClean="0">
                        <a:solidFill>
                          <a:srgbClr val="212121"/>
                        </a:solidFill>
                        <a:latin typeface="Calibri"/>
                      </a:endParaRP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Essa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cobertura pode migrar a qualquer outra modalidade e ser sucetivel de apoios de acordo com o Aviso e as condições de recuperação que o mesmo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estabelecer.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</a:tr>
              <a:tr h="979355">
                <a:tc>
                  <a:txBody>
                    <a:bodyPr/>
                    <a:lstStyle/>
                    <a:p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PUT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(apenas)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Apoio de até 75% do custo da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cobertura.</a:t>
                      </a: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As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especificações de preço, liquidação, a porcentagem de recuperação e os vencimentos se darão a conhecer no aviso correspondente.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</a:tr>
              <a:tr h="979355">
                <a:tc>
                  <a:txBody>
                    <a:bodyPr/>
                    <a:lstStyle/>
                    <a:p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CALL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(apenas)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Apoio de até 75% do custo da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cobertura.</a:t>
                      </a: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As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especificações de preço, liquidação, a porcentagem de recuperação e os vencimentos se darão a conhecer no aviso correspondente.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E7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840399"/>
          </a:xfrm>
        </p:spPr>
        <p:txBody>
          <a:bodyPr/>
          <a:lstStyle/>
          <a:p>
            <a:pPr algn="ctr"/>
            <a:r>
              <a:rPr lang="pt-PT" sz="2400" dirty="0" smtClean="0"/>
              <a:t>Agricultura por Contrato (AxC) – </a:t>
            </a:r>
            <a:r>
              <a:rPr lang="pt-PT" sz="2400" dirty="0"/>
              <a:t>Modalidades</a:t>
            </a:r>
            <a:r>
              <a:rPr lang="pt-PT" sz="2400" dirty="0" smtClean="0"/>
              <a:t>:</a:t>
            </a:r>
          </a:p>
          <a:p>
            <a:pPr algn="ctr"/>
            <a:r>
              <a:rPr lang="pt-PT" sz="2400" dirty="0"/>
              <a:t>2) Não incoporadas a AxC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467544" y="1344705"/>
          <a:ext cx="8135123" cy="5487521"/>
        </p:xfrm>
        <a:graphic>
          <a:graphicData uri="http://schemas.openxmlformats.org/drawingml/2006/table">
            <a:tbl>
              <a:tblPr/>
              <a:tblGrid>
                <a:gridCol w="1712657"/>
                <a:gridCol w="6422466"/>
              </a:tblGrid>
              <a:tr h="528380">
                <a:tc>
                  <a:txBody>
                    <a:bodyPr/>
                    <a:lstStyle/>
                    <a:p>
                      <a:pPr algn="ctr"/>
                      <a:r>
                        <a:rPr lang="pt-PT" sz="1800" b="1" dirty="0" smtClean="0">
                          <a:solidFill>
                            <a:srgbClr val="212121"/>
                          </a:solidFill>
                          <a:latin typeface="Calibri"/>
                        </a:rPr>
                        <a:t>Modalidades </a:t>
                      </a:r>
                      <a:r>
                        <a:rPr lang="pt-PT" sz="1800" b="1" dirty="0">
                          <a:solidFill>
                            <a:srgbClr val="212121"/>
                          </a:solidFill>
                          <a:latin typeface="Calibri"/>
                        </a:rPr>
                        <a:t>de Apoio</a:t>
                      </a:r>
                      <a:endParaRPr lang="pt-BR" sz="18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800" b="1" dirty="0" smtClean="0">
                          <a:solidFill>
                            <a:srgbClr val="212121"/>
                          </a:solidFill>
                          <a:latin typeface="Calibri"/>
                        </a:rPr>
                        <a:t>Características</a:t>
                      </a:r>
                      <a:endParaRPr lang="pt-BR" sz="1800" dirty="0">
                        <a:latin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9602">
                <a:tc>
                  <a:txBody>
                    <a:bodyPr/>
                    <a:lstStyle/>
                    <a:p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Cobertura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Especial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>
                          <a:solidFill>
                            <a:srgbClr val="212121"/>
                          </a:solidFill>
                          <a:latin typeface="Calibri"/>
                        </a:rPr>
                        <a:t>Esta cobertura poderá  migrar para qualquer outra modalidade nos termos do </a:t>
                      </a:r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respectivo</a:t>
                      </a:r>
                      <a:r>
                        <a:rPr lang="pt-PT" sz="1400" baseline="0" smtClean="0">
                          <a:solidFill>
                            <a:srgbClr val="212121"/>
                          </a:solidFill>
                          <a:latin typeface="Calibri"/>
                        </a:rPr>
                        <a:t> </a:t>
                      </a:r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aviso atendendo </a:t>
                      </a:r>
                      <a:r>
                        <a:rPr lang="pt-PT" sz="1400">
                          <a:solidFill>
                            <a:srgbClr val="212121"/>
                          </a:solidFill>
                          <a:latin typeface="Calibri"/>
                        </a:rPr>
                        <a:t>a condições </a:t>
                      </a:r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de recuperação que </a:t>
                      </a:r>
                      <a:r>
                        <a:rPr lang="pt-PT" sz="1400">
                          <a:solidFill>
                            <a:srgbClr val="212121"/>
                          </a:solidFill>
                          <a:latin typeface="Calibri"/>
                        </a:rPr>
                        <a:t>o mesmo </a:t>
                      </a:r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estabelecer. O </a:t>
                      </a:r>
                      <a:r>
                        <a:rPr lang="pt-PT" sz="1400">
                          <a:solidFill>
                            <a:srgbClr val="212121"/>
                          </a:solidFill>
                          <a:latin typeface="Calibri"/>
                        </a:rPr>
                        <a:t>produtor ou o comprador </a:t>
                      </a:r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poderão </a:t>
                      </a:r>
                      <a:r>
                        <a:rPr lang="pt-PT" sz="1400">
                          <a:solidFill>
                            <a:srgbClr val="212121"/>
                          </a:solidFill>
                          <a:latin typeface="Calibri"/>
                        </a:rPr>
                        <a:t>contratar opções PUT ou CALL, com incentivo de até 100% da cobertura.</a:t>
                      </a:r>
                      <a:endParaRPr lang="pt-BR" sz="140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1681">
                <a:tc>
                  <a:txBody>
                    <a:bodyPr/>
                    <a:lstStyle/>
                    <a:p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Penhor</a:t>
                      </a:r>
                      <a:endParaRPr lang="pt-BR" sz="140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Os produtores poderão adquirir opções PUT, com apoios de até 75% do custo da cobertura. As especificações de preço, liquidação, a porcentagem de recuperação e os vencimentos se darão a conhecer no aviso correspondente.</a:t>
                      </a:r>
                      <a:endParaRPr lang="pt-BR" sz="140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9330">
                <a:tc>
                  <a:txBody>
                    <a:bodyPr/>
                    <a:lstStyle/>
                    <a:p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Coberturas Próprias</a:t>
                      </a:r>
                      <a:endParaRPr lang="pt-BR" sz="140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São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as autorizadas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e adquiridas pela UR mediante prévio parecer técnico. Podem ser transferidas a outra modalidade de acordo com o respectivo aviso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. A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UR cobrirá inicialmente 100% do preço da cobertura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No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respectivo aviso se definirá os critérios e os aportes que serão creditados a pessoa beneficiaria, no caso dessa ser transferida. Os contratos que por condições de mercado não sejam transferidos, serão liquidados pela UR conforme o estabelecido no instrumento segundo o qual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tiver sido celebrada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a operação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No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âmbito dessa modalidade se poderão realizar coberturas cambiais e OTC para minimizar o custo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de operacionalização do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Programa 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ou prévio parecer técnico.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8368">
                <a:tc>
                  <a:txBody>
                    <a:bodyPr/>
                    <a:lstStyle/>
                    <a:p>
                      <a:r>
                        <a:rPr lang="pt-PT" sz="1400" smtClean="0">
                          <a:solidFill>
                            <a:srgbClr val="212121"/>
                          </a:solidFill>
                          <a:latin typeface="Calibri"/>
                        </a:rPr>
                        <a:t>Cobertura </a:t>
                      </a:r>
                      <a:r>
                        <a:rPr lang="pt-PT" sz="1400">
                          <a:solidFill>
                            <a:srgbClr val="212121"/>
                          </a:solidFill>
                          <a:latin typeface="Calibri"/>
                        </a:rPr>
                        <a:t>de Serviços</a:t>
                      </a:r>
                      <a:endParaRPr lang="pt-BR" sz="140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É feito a pedido e pago pelo interessado (produtor ou comprador direto ou comerciante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).</a:t>
                      </a: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O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custo total da cobertura do contrato de opções sobre futuros (PUT ou CALL) é coberto pelo participante sem afetar o orçamento da ASERCA</a:t>
                      </a:r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.</a:t>
                      </a:r>
                    </a:p>
                    <a:p>
                      <a:pPr algn="just"/>
                      <a:r>
                        <a:rPr lang="pt-PT" sz="1400" dirty="0" smtClean="0">
                          <a:solidFill>
                            <a:srgbClr val="212121"/>
                          </a:solidFill>
                          <a:latin typeface="Calibri"/>
                        </a:rPr>
                        <a:t>O </a:t>
                      </a:r>
                      <a:r>
                        <a:rPr lang="pt-PT" sz="1400" dirty="0">
                          <a:solidFill>
                            <a:srgbClr val="212121"/>
                          </a:solidFill>
                          <a:latin typeface="Calibri"/>
                        </a:rPr>
                        <a:t>valor da liquidação será interiramente para o participante. O participante deverá expressar e registrar na ASERCA as coberturas de serviços e essa modalidade não poderá migrar para outra.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818885"/>
          </a:xfrm>
        </p:spPr>
        <p:txBody>
          <a:bodyPr/>
          <a:lstStyle/>
          <a:p>
            <a:pPr algn="ctr"/>
            <a:r>
              <a:rPr lang="pt-PT" sz="2400" dirty="0" smtClean="0"/>
              <a:t>Agricultura por Contrato (AxC) </a:t>
            </a:r>
          </a:p>
          <a:p>
            <a:pPr algn="ctr"/>
            <a:r>
              <a:rPr lang="pt-PT" sz="2400" dirty="0"/>
              <a:t>Definição dos </a:t>
            </a:r>
            <a:r>
              <a:rPr lang="pt-BR" sz="2400" dirty="0"/>
              <a:t>Preços no Contrato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Preços</a:t>
            </a:r>
            <a:endParaRPr lang="pt-BR" sz="16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611560" y="1323191"/>
          <a:ext cx="7848872" cy="1575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195"/>
                <a:gridCol w="237844"/>
                <a:gridCol w="4360486"/>
                <a:gridCol w="237844"/>
                <a:gridCol w="1268503"/>
              </a:tblGrid>
              <a:tr h="341454">
                <a:tc gridSpan="5">
                  <a:txBody>
                    <a:bodyPr/>
                    <a:lstStyle/>
                    <a:p>
                      <a:r>
                        <a:rPr lang="pt-BR" sz="1500" dirty="0" smtClean="0"/>
                        <a:t>1º) PREÇO FIXO </a:t>
                      </a:r>
                      <a:r>
                        <a:rPr lang="pt-BR" sz="1500" baseline="0" dirty="0" smtClean="0"/>
                        <a:t> → </a:t>
                      </a:r>
                      <a:r>
                        <a:rPr lang="pt-BR" sz="1500" dirty="0" smtClean="0"/>
                        <a:t>CALL : Cobertura sem cessão de direitos dos benefícios das</a:t>
                      </a:r>
                      <a:r>
                        <a:rPr lang="pt-BR" sz="1500" baseline="0" dirty="0" smtClean="0"/>
                        <a:t> </a:t>
                      </a:r>
                      <a:r>
                        <a:rPr lang="pt-BR" sz="1500" dirty="0" smtClean="0"/>
                        <a:t>coberturas</a:t>
                      </a:r>
                      <a:endParaRPr lang="pt-BR" sz="15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1170714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PREÇO PAGO AO PRODUTOR NA ZONA PRODUTORA (DLS/TON)</a:t>
                      </a:r>
                      <a:endParaRPr lang="pt-BR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/>
                        <a:t>=</a:t>
                      </a:r>
                      <a:endParaRPr lang="pt-BR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PREÇO FUTURO CME GROUP VENCIMENTO* JUL’17,</a:t>
                      </a:r>
                      <a:r>
                        <a:rPr lang="pt-BR" sz="1500" baseline="0" dirty="0" smtClean="0"/>
                        <a:t> publicado pela ASERCA na</a:t>
                      </a:r>
                    </a:p>
                    <a:p>
                      <a:pPr algn="ctr"/>
                      <a:r>
                        <a:rPr lang="pt-BR" sz="1500" baseline="0" dirty="0" smtClean="0"/>
                        <a:t> “TABELA DE PREÇOS DE PRÊMIOS DAS COBERTURAS” </a:t>
                      </a:r>
                    </a:p>
                    <a:p>
                      <a:pPr algn="ctr"/>
                      <a:r>
                        <a:rPr lang="pt-BR" sz="1500" b="1" u="sng" baseline="0" dirty="0" smtClean="0"/>
                        <a:t>vigente para o dia do registro do contrato (</a:t>
                      </a:r>
                      <a:r>
                        <a:rPr lang="pt-BR" sz="1500" b="1" u="sng" baseline="0" dirty="0" err="1" smtClean="0"/>
                        <a:t>Dls</a:t>
                      </a:r>
                      <a:r>
                        <a:rPr lang="pt-BR" sz="1500" b="1" u="sng" baseline="0" dirty="0" smtClean="0"/>
                        <a:t>/</a:t>
                      </a:r>
                      <a:r>
                        <a:rPr lang="pt-BR" sz="1500" b="1" u="sng" baseline="0" dirty="0" err="1" smtClean="0"/>
                        <a:t>Ton</a:t>
                      </a:r>
                      <a:r>
                        <a:rPr lang="pt-BR" sz="1500" b="1" u="sng" baseline="0" dirty="0" smtClean="0"/>
                        <a:t>)</a:t>
                      </a:r>
                      <a:endParaRPr lang="pt-BR" sz="1500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/>
                        <a:t>+</a:t>
                      </a:r>
                      <a:endParaRPr lang="pt-BR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Base Acordada entre as partes (</a:t>
                      </a:r>
                      <a:r>
                        <a:rPr lang="pt-BR" sz="1500" dirty="0" err="1" smtClean="0"/>
                        <a:t>dls</a:t>
                      </a:r>
                      <a:r>
                        <a:rPr lang="pt-BR" sz="1500" dirty="0" smtClean="0"/>
                        <a:t>/</a:t>
                      </a:r>
                      <a:r>
                        <a:rPr lang="pt-BR" sz="1500" dirty="0" err="1" smtClean="0"/>
                        <a:t>Ton</a:t>
                      </a:r>
                      <a:r>
                        <a:rPr lang="pt-BR" sz="1500" dirty="0" smtClean="0"/>
                        <a:t>)</a:t>
                      </a:r>
                      <a:endParaRPr lang="pt-BR" sz="15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611560" y="3284984"/>
          <a:ext cx="7848872" cy="15758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44195"/>
                <a:gridCol w="237844"/>
                <a:gridCol w="4360486"/>
                <a:gridCol w="237844"/>
                <a:gridCol w="1268503"/>
              </a:tblGrid>
              <a:tr h="341454">
                <a:tc gridSpan="5">
                  <a:txBody>
                    <a:bodyPr/>
                    <a:lstStyle/>
                    <a:p>
                      <a:r>
                        <a:rPr lang="pt-BR" sz="1500" dirty="0" smtClean="0"/>
                        <a:t>2º) PREÇO ABERTO </a:t>
                      </a:r>
                      <a:r>
                        <a:rPr lang="pt-BR" sz="1500" baseline="0" dirty="0" smtClean="0"/>
                        <a:t> → </a:t>
                      </a:r>
                      <a:r>
                        <a:rPr lang="pt-BR" sz="1500" dirty="0" smtClean="0"/>
                        <a:t>PUT : Cobertura sem cessão de direitos dos benefícios das</a:t>
                      </a:r>
                      <a:r>
                        <a:rPr lang="pt-BR" sz="1500" baseline="0" dirty="0" smtClean="0"/>
                        <a:t> </a:t>
                      </a:r>
                      <a:r>
                        <a:rPr lang="pt-BR" sz="1500" dirty="0" smtClean="0"/>
                        <a:t>coberturas</a:t>
                      </a:r>
                      <a:endParaRPr lang="pt-BR" sz="1500" dirty="0"/>
                    </a:p>
                  </a:txBody>
                  <a:tcPr>
                    <a:solidFill>
                      <a:srgbClr val="F6AE7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1170714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PREÇO PAGO AO PRODUTOR NA ZONA PRODUTORA (DLS/TON)</a:t>
                      </a:r>
                      <a:endParaRPr lang="pt-BR" sz="1500" dirty="0"/>
                    </a:p>
                  </a:txBody>
                  <a:tcPr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=</a:t>
                      </a:r>
                      <a:endParaRPr lang="pt-BR" sz="1500" b="1" dirty="0"/>
                    </a:p>
                  </a:txBody>
                  <a:tcPr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PREÇO FUTURO CME GROUP VENCIMENTO* JUL’17,</a:t>
                      </a:r>
                      <a:r>
                        <a:rPr lang="pt-BR" sz="1500" baseline="0" dirty="0" smtClean="0"/>
                        <a:t> publicado pela ASERCA na </a:t>
                      </a:r>
                    </a:p>
                    <a:p>
                      <a:pPr algn="ctr"/>
                      <a:r>
                        <a:rPr lang="pt-BR" sz="1500" baseline="0" dirty="0" smtClean="0"/>
                        <a:t>“TABELA DE PREÇOS DE PRÊMIOS DAS COBERTURAS” </a:t>
                      </a:r>
                      <a:r>
                        <a:rPr lang="pt-BR" sz="1500" b="1" u="sng" baseline="0" dirty="0" smtClean="0"/>
                        <a:t>vigente para o dia do faturamento do grão (</a:t>
                      </a:r>
                      <a:r>
                        <a:rPr lang="pt-BR" sz="1500" b="1" u="sng" baseline="0" dirty="0" err="1" smtClean="0"/>
                        <a:t>Dls</a:t>
                      </a:r>
                      <a:r>
                        <a:rPr lang="pt-BR" sz="1500" b="1" u="sng" baseline="0" dirty="0" smtClean="0"/>
                        <a:t>/</a:t>
                      </a:r>
                      <a:r>
                        <a:rPr lang="pt-BR" sz="1500" b="1" u="sng" baseline="0" dirty="0" err="1" smtClean="0"/>
                        <a:t>Ton</a:t>
                      </a:r>
                      <a:r>
                        <a:rPr lang="pt-BR" sz="1500" b="1" u="sng" baseline="0" dirty="0" smtClean="0"/>
                        <a:t>)</a:t>
                      </a:r>
                      <a:endParaRPr lang="pt-BR" sz="1500" b="1" u="sng" dirty="0"/>
                    </a:p>
                  </a:txBody>
                  <a:tcPr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+</a:t>
                      </a:r>
                      <a:endParaRPr lang="pt-BR" sz="1500" b="1" dirty="0"/>
                    </a:p>
                  </a:txBody>
                  <a:tcPr>
                    <a:solidFill>
                      <a:srgbClr val="F6AE7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/>
                        <a:t>Base Acordada entre as partes (</a:t>
                      </a:r>
                      <a:r>
                        <a:rPr lang="pt-BR" sz="1500" dirty="0" err="1" smtClean="0"/>
                        <a:t>dls</a:t>
                      </a:r>
                      <a:r>
                        <a:rPr lang="pt-BR" sz="1500" dirty="0" smtClean="0"/>
                        <a:t>/</a:t>
                      </a:r>
                      <a:r>
                        <a:rPr lang="pt-BR" sz="1500" dirty="0" err="1" smtClean="0"/>
                        <a:t>Ton</a:t>
                      </a:r>
                      <a:r>
                        <a:rPr lang="pt-BR" sz="1500" dirty="0" smtClean="0"/>
                        <a:t>)</a:t>
                      </a:r>
                      <a:endParaRPr lang="pt-BR" sz="1500" dirty="0"/>
                    </a:p>
                  </a:txBody>
                  <a:tcPr>
                    <a:solidFill>
                      <a:srgbClr val="F6AE72"/>
                    </a:solidFill>
                  </a:tcPr>
                </a:tc>
              </a:tr>
            </a:tbl>
          </a:graphicData>
        </a:graphic>
      </p:graphicFrame>
      <p:sp>
        <p:nvSpPr>
          <p:cNvPr id="8" name="Retângulo 7"/>
          <p:cNvSpPr/>
          <p:nvPr/>
        </p:nvSpPr>
        <p:spPr>
          <a:xfrm>
            <a:off x="611560" y="5025940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/>
              <a:t>Cada contrato registrado só pode aderir a um tipo de cobertura de preço (FIXO OU ABERTO).</a:t>
            </a:r>
            <a:endParaRPr lang="pt-BR" sz="20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611560" y="6093296"/>
            <a:ext cx="78488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/>
              <a:t>*O vencimento é determinado pela data mais próxima após o término da colheita.</a:t>
            </a:r>
          </a:p>
          <a:p>
            <a:r>
              <a:rPr lang="pt-BR" sz="1000" dirty="0" smtClean="0"/>
              <a:t>Existe também um terceiro tipo:  3º) PISO DE PREÇO → CALL ou PUT : Cobertura com cessão de direitos dos benefícios das coberturas, o qual não será apresentado.</a:t>
            </a:r>
            <a:endParaRPr lang="pt-BR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851884"/>
          </a:xfrm>
        </p:spPr>
        <p:txBody>
          <a:bodyPr/>
          <a:lstStyle/>
          <a:p>
            <a:pPr algn="ctr"/>
            <a:r>
              <a:rPr lang="pt-PT" sz="2400" dirty="0"/>
              <a:t>Agricultura por Contrato (AxC) </a:t>
            </a:r>
          </a:p>
          <a:p>
            <a:pPr algn="ctr"/>
            <a:r>
              <a:rPr lang="pt-BR" sz="2400" dirty="0" smtClean="0"/>
              <a:t>Bases </a:t>
            </a:r>
            <a:r>
              <a:rPr lang="pt-BR" sz="2400" dirty="0"/>
              <a:t>de Comercialização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just"/>
            <a:r>
              <a:rPr lang="pt-BR" dirty="0"/>
              <a:t>Base Acordada entre as Partes (ou Base Registrada no Contrato de Compra e Venda - BRC): </a:t>
            </a:r>
          </a:p>
          <a:p>
            <a:pPr algn="just"/>
            <a:endParaRPr lang="pt-BR" dirty="0"/>
          </a:p>
          <a:p>
            <a:pPr algn="ctr"/>
            <a:r>
              <a:rPr lang="pt-BR" dirty="0"/>
              <a:t> BRC = BEZC – BMR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      É a diferença entre a Base Estandardizada Zona Consumidora (BEZC)  e a Base Máxima Regional (BMR), fixada de comum acordo por produtores e consumidores diretos ou comerciantes (oferta e demanda) nas reuniões convocadas pela ASERCA.</a:t>
            </a:r>
          </a:p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</a:t>
            </a:r>
            <a:r>
              <a:rPr lang="pt-PT" sz="1600" b="1" dirty="0" smtClean="0"/>
              <a:t>Preços</a:t>
            </a:r>
            <a:endParaRPr lang="pt-B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31804" y="564412"/>
            <a:ext cx="8170863" cy="527851"/>
          </a:xfrm>
        </p:spPr>
        <p:txBody>
          <a:bodyPr/>
          <a:lstStyle/>
          <a:p>
            <a:r>
              <a:rPr lang="pt-BR" sz="2400" dirty="0"/>
              <a:t>Documentos analisados e fontes de informação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 smtClean="0"/>
              <a:t>Bibliografia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431804" y="1242870"/>
            <a:ext cx="8170863" cy="514717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pt-BR" dirty="0" smtClean="0"/>
              <a:t> Regras </a:t>
            </a:r>
            <a:r>
              <a:rPr lang="pt-BR" dirty="0"/>
              <a:t>de Operação do Programa em 2017;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Aviso </a:t>
            </a:r>
            <a:r>
              <a:rPr lang="pt-BR" dirty="0"/>
              <a:t>de Coberturas de Preços </a:t>
            </a:r>
            <a:r>
              <a:rPr lang="pt-BR" dirty="0"/>
              <a:t>AxC e Coberturas Especiais Ciclo Outono Inverno 2016-17 e Primavera-Verão 2017 – sorgo - (publicado em fev/17 e atualizado em jul/17);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Aviso </a:t>
            </a:r>
            <a:r>
              <a:rPr lang="pt-BR" dirty="0"/>
              <a:t>de Coberturas Antecipadas </a:t>
            </a:r>
            <a:r>
              <a:rPr lang="pt-BR" dirty="0"/>
              <a:t>AxC – Ciclo Agrícola Primavera-Verão 2017 (publicado em mai/17 e atualizado em jul/17);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Transparência </a:t>
            </a:r>
            <a:r>
              <a:rPr lang="pt-BR" dirty="0"/>
              <a:t>2017 (sítio do governo): lista de beneficiários, acompanhamento orçamentário semestral, demonstrativos de compra das opções etc</a:t>
            </a:r>
            <a:r>
              <a:rPr lang="pt-BR" dirty="0" smtClean="0"/>
              <a:t>.;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Encontro </a:t>
            </a:r>
            <a:r>
              <a:rPr lang="pt-BR" dirty="0"/>
              <a:t>com o Conselheiro José Luis, funcionário da embaixada do </a:t>
            </a:r>
            <a:r>
              <a:rPr lang="pt-BR" dirty="0" smtClean="0"/>
              <a:t>México</a:t>
            </a:r>
            <a:r>
              <a:rPr lang="pt-BR" dirty="0"/>
              <a:t>;</a:t>
            </a:r>
            <a:endParaRPr lang="pt-BR" dirty="0" smtClean="0"/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SAGARPA</a:t>
            </a:r>
            <a:r>
              <a:rPr lang="pt-BR" dirty="0"/>
              <a:t>, </a:t>
            </a:r>
            <a:r>
              <a:rPr lang="pt-BR" dirty="0" err="1"/>
              <a:t>Evaluación</a:t>
            </a:r>
            <a:r>
              <a:rPr lang="pt-BR" dirty="0"/>
              <a:t> </a:t>
            </a:r>
            <a:r>
              <a:rPr lang="pt-BR" dirty="0" err="1" smtClean="0"/>
              <a:t>Alianza</a:t>
            </a:r>
            <a:r>
              <a:rPr lang="pt-BR" dirty="0" smtClean="0"/>
              <a:t> </a:t>
            </a:r>
            <a:r>
              <a:rPr lang="pt-BR" dirty="0"/>
              <a:t>para El Campo 2002, publicado em </a:t>
            </a:r>
            <a:r>
              <a:rPr lang="pt-BR" dirty="0" smtClean="0"/>
              <a:t>2003;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Política Agrícola em México: El esquema de Agricultura por Contrato em </a:t>
            </a:r>
            <a:r>
              <a:rPr lang="pt-BR" dirty="0" err="1" smtClean="0"/>
              <a:t>Maíz</a:t>
            </a:r>
            <a:r>
              <a:rPr lang="pt-BR" dirty="0" smtClean="0"/>
              <a:t>, Flávia </a:t>
            </a:r>
            <a:r>
              <a:rPr lang="pt-BR" dirty="0" err="1" smtClean="0"/>
              <a:t>Echánove</a:t>
            </a:r>
            <a:r>
              <a:rPr lang="pt-BR" dirty="0" smtClean="0"/>
              <a:t> </a:t>
            </a:r>
            <a:r>
              <a:rPr lang="pt-BR" dirty="0" err="1" smtClean="0"/>
              <a:t>Huacuja</a:t>
            </a:r>
            <a:r>
              <a:rPr lang="pt-BR" dirty="0" smtClean="0"/>
              <a:t>, 2011.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49740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851884"/>
          </a:xfrm>
        </p:spPr>
        <p:txBody>
          <a:bodyPr/>
          <a:lstStyle/>
          <a:p>
            <a:pPr algn="ctr"/>
            <a:r>
              <a:rPr lang="pt-PT" sz="2400" dirty="0"/>
              <a:t>Agricultura por Contrato (AxC) </a:t>
            </a:r>
          </a:p>
          <a:p>
            <a:pPr algn="ctr"/>
            <a:r>
              <a:rPr lang="pt-BR" sz="2400" dirty="0" smtClean="0"/>
              <a:t>Bases </a:t>
            </a:r>
            <a:r>
              <a:rPr lang="pt-BR" sz="2400" dirty="0"/>
              <a:t>de Comercialização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just"/>
            <a:r>
              <a:rPr lang="pt-BR" dirty="0"/>
              <a:t>Base Estandardizada Zona Consumidora (BEZC): Estimação da Base Zona Consumidora em dólares por tonelada por Entidade Federativa ou Região, Ciclo Agrícola e Cultivo Elegível, conforme as condições do mercado internacional e as de oferta e demanda que afetam o mercado local e regional. A BEZC será anunciada mediante Aviso e/ou Comunicado pela Unidade Responsável;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  <a:p>
            <a:pPr algn="just"/>
            <a:r>
              <a:rPr lang="pt-BR" dirty="0"/>
              <a:t>Base Máxima Regional (BMR): Base Regional por Entidade Federativa produtora, que inclui o frete da zona de produção nacional do grão até a zona de consumo, os gastos de armazenamento e os gastos financeiros. A BMR será anunciada mediante Aviso e/ou Comunicado pela Unidade Responsável;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</a:t>
            </a:r>
            <a:r>
              <a:rPr lang="pt-PT" sz="1600" b="1" dirty="0" smtClean="0"/>
              <a:t>Preços</a:t>
            </a:r>
            <a:endParaRPr lang="pt-BR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654187"/>
            <a:ext cx="8170863" cy="851884"/>
          </a:xfrm>
        </p:spPr>
        <p:txBody>
          <a:bodyPr/>
          <a:lstStyle/>
          <a:p>
            <a:pPr algn="ctr"/>
            <a:r>
              <a:rPr lang="pt-PT" sz="2400" dirty="0"/>
              <a:t>Agricultura por Contrato (AxC) </a:t>
            </a:r>
          </a:p>
          <a:p>
            <a:pPr algn="ctr"/>
            <a:r>
              <a:rPr lang="pt-BR" sz="2400" dirty="0" smtClean="0"/>
              <a:t>Bases </a:t>
            </a:r>
            <a:r>
              <a:rPr lang="pt-BR" sz="2400" dirty="0"/>
              <a:t>de Comercialização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</a:t>
            </a:r>
            <a:r>
              <a:rPr lang="pt-PT" sz="1600" b="1" dirty="0" smtClean="0"/>
              <a:t>Preços</a:t>
            </a:r>
            <a:endParaRPr lang="pt-BR" sz="16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804" y="1772816"/>
            <a:ext cx="8163144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tângulo 6"/>
          <p:cNvSpPr/>
          <p:nvPr/>
        </p:nvSpPr>
        <p:spPr>
          <a:xfrm>
            <a:off x="3089936" y="5373216"/>
            <a:ext cx="2955862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BR" sz="2500" b="1" dirty="0" smtClean="0"/>
              <a:t> BRC = BEZC – BMR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817581"/>
          </a:xfrm>
        </p:spPr>
        <p:txBody>
          <a:bodyPr/>
          <a:lstStyle/>
          <a:p>
            <a:pPr algn="ctr"/>
            <a:r>
              <a:rPr lang="pt-BR" sz="1600" dirty="0" smtClean="0"/>
              <a:t>Análise Edital -  Produtos </a:t>
            </a:r>
            <a:r>
              <a:rPr lang="pt-BR" sz="1600" dirty="0"/>
              <a:t>Elegíveis e Orçamento </a:t>
            </a:r>
            <a:br>
              <a:rPr lang="pt-BR" sz="1600" dirty="0"/>
            </a:br>
            <a:r>
              <a:rPr lang="pt-BR" sz="1600" dirty="0"/>
              <a:t>(Aviso de Coberturas de Preços </a:t>
            </a:r>
            <a:r>
              <a:rPr lang="pt-BR" sz="1600" dirty="0" err="1"/>
              <a:t>AxC</a:t>
            </a:r>
            <a:r>
              <a:rPr lang="pt-BR" sz="1600" dirty="0"/>
              <a:t> e Coberturas Especiais Ciclo Outono Inverno 2016-17 e Primavera-Verão 2017 – sorgo - (publicado em fev/17 e atualizado em jul/17)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b="1" dirty="0"/>
              <a:t>Gestão de Risco de </a:t>
            </a:r>
            <a:r>
              <a:rPr lang="pt-PT" b="1" dirty="0" smtClean="0"/>
              <a:t>Preços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632173" y="1423101"/>
          <a:ext cx="5844393" cy="3958815"/>
        </p:xfrm>
        <a:graphic>
          <a:graphicData uri="http://schemas.openxmlformats.org/drawingml/2006/table">
            <a:tbl>
              <a:tblPr/>
              <a:tblGrid>
                <a:gridCol w="1043641"/>
                <a:gridCol w="3298936"/>
                <a:gridCol w="1501816"/>
              </a:tblGrid>
              <a:tr h="654296">
                <a:tc>
                  <a:txBody>
                    <a:bodyPr/>
                    <a:lstStyle/>
                    <a:p>
                      <a:r>
                        <a:rPr lang="pt-PT" sz="1400" b="1" dirty="0">
                          <a:solidFill>
                            <a:srgbClr val="212121"/>
                          </a:solidFill>
                          <a:latin typeface="Century"/>
                        </a:rPr>
                        <a:t>Produtos elegíveis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1" dirty="0">
                          <a:solidFill>
                            <a:srgbClr val="212121"/>
                          </a:solidFill>
                          <a:latin typeface="Century"/>
                        </a:rPr>
                        <a:t>Entidades Federativas/Regiões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400" b="1" dirty="0">
                          <a:solidFill>
                            <a:srgbClr val="212121"/>
                          </a:solidFill>
                          <a:latin typeface="Century"/>
                        </a:rPr>
                        <a:t>Volume autorizado (tons)</a:t>
                      </a:r>
                      <a:endParaRPr lang="pt-BR" sz="1400" dirty="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248">
                <a:tc>
                  <a:txBody>
                    <a:bodyPr/>
                    <a:lstStyle/>
                    <a:p>
                      <a:r>
                        <a:rPr lang="pt-PT" sz="1200" dirty="0">
                          <a:solidFill>
                            <a:srgbClr val="212121"/>
                          </a:solidFill>
                          <a:latin typeface="Century"/>
                        </a:rPr>
                        <a:t>Milho</a:t>
                      </a:r>
                      <a:endParaRPr lang="pt-BR" sz="1100" dirty="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200" dirty="0">
                          <a:solidFill>
                            <a:srgbClr val="212121"/>
                          </a:solidFill>
                          <a:latin typeface="Century"/>
                        </a:rPr>
                        <a:t>Baja California, Campeche, Guerrero, Nayarit, Oaxaca, Quintana Roo, San Luis Río Colorado, San Luis Potosí, Sinaloa, Sonora, Tamaulipas, Veracruz y Yucatán</a:t>
                      </a:r>
                      <a:endParaRPr lang="pt-BR" sz="1100" dirty="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 dirty="0">
                          <a:solidFill>
                            <a:srgbClr val="212121"/>
                          </a:solidFill>
                          <a:latin typeface="Century"/>
                          <a:ea typeface="Times New Roman"/>
                          <a:cs typeface="Courier New"/>
                        </a:rPr>
                        <a:t>7.267.000</a:t>
                      </a:r>
                      <a:endParaRPr lang="pt-BR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199">
                <a:tc>
                  <a:txBody>
                    <a:bodyPr/>
                    <a:lstStyle/>
                    <a:p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</a:rPr>
                        <a:t>Sorgo</a:t>
                      </a:r>
                      <a:endParaRPr lang="pt-BR" sz="110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</a:rPr>
                        <a:t>Campeche, Nayarit, Quintana Roo, San Luis Potosí, Sinaloa, Sonora, Tabasco, Tamaulipas, Veracruz y Yucatán.</a:t>
                      </a:r>
                      <a:endParaRPr lang="pt-BR" sz="110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  <a:ea typeface="Times New Roman"/>
                          <a:cs typeface="Courier New"/>
                        </a:rPr>
                        <a:t>2.340.000</a:t>
                      </a:r>
                      <a:endParaRPr lang="pt-BR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0348">
                <a:tc>
                  <a:txBody>
                    <a:bodyPr/>
                    <a:lstStyle/>
                    <a:p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</a:rPr>
                        <a:t>Trigo (panificável e cristalino)</a:t>
                      </a:r>
                      <a:endParaRPr lang="pt-BR" sz="110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</a:rPr>
                        <a:t>Baja California, Baja California Sur, Coahuila, Chihuahua, Durango, Guanajuato, Hidalgo, Jalisco, Michoacán, Nuevo León, San Luis Río Colorado, Sinaloa, Sonora, Tamaulipas, Región Lagunera y Zacatecas.</a:t>
                      </a:r>
                      <a:endParaRPr lang="pt-BR" sz="110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  <a:ea typeface="Times New Roman"/>
                          <a:cs typeface="Courier New"/>
                        </a:rPr>
                        <a:t>3.370.000</a:t>
                      </a:r>
                      <a:endParaRPr lang="pt-BR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942">
                <a:tc>
                  <a:txBody>
                    <a:bodyPr/>
                    <a:lstStyle/>
                    <a:p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</a:rPr>
                        <a:t>Soja</a:t>
                      </a:r>
                      <a:endParaRPr lang="pt-BR" sz="110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</a:rPr>
                        <a:t>Nuevo León y Tamaulipas.</a:t>
                      </a:r>
                      <a:endParaRPr lang="pt-BR" sz="1100">
                        <a:latin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PT" sz="1200">
                          <a:solidFill>
                            <a:srgbClr val="212121"/>
                          </a:solidFill>
                          <a:latin typeface="Century"/>
                          <a:ea typeface="Times New Roman"/>
                          <a:cs typeface="Courier New"/>
                        </a:rPr>
                        <a:t>3.000</a:t>
                      </a:r>
                      <a:endParaRPr lang="pt-BR" sz="12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78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entury"/>
                          <a:ea typeface="Calibri"/>
                        </a:rPr>
                        <a:t>TOTAL ESTIMADO</a:t>
                      </a:r>
                      <a:endParaRPr lang="pt-BR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rgbClr val="000000"/>
                          </a:solidFill>
                          <a:latin typeface="Century"/>
                          <a:ea typeface="Calibri"/>
                        </a:rPr>
                        <a:t>12.980.000</a:t>
                      </a:r>
                      <a:endParaRPr lang="pt-BR" sz="12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239" marR="6823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o explicativo retangular com cantos arredondados 5"/>
          <p:cNvSpPr/>
          <p:nvPr/>
        </p:nvSpPr>
        <p:spPr>
          <a:xfrm rot="19600653">
            <a:off x="382522" y="2195087"/>
            <a:ext cx="1063075" cy="997412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Maior edital em 2017</a:t>
            </a:r>
            <a:endParaRPr lang="pt-BR" dirty="0"/>
          </a:p>
        </p:txBody>
      </p:sp>
      <p:sp>
        <p:nvSpPr>
          <p:cNvPr id="7" name="Espaço Reservado para Texto 2"/>
          <p:cNvSpPr>
            <a:spLocks noGrp="1"/>
          </p:cNvSpPr>
          <p:nvPr>
            <p:ph type="body" sz="quarter" idx="4294967295"/>
          </p:nvPr>
        </p:nvSpPr>
        <p:spPr>
          <a:xfrm>
            <a:off x="431804" y="5572460"/>
            <a:ext cx="8170863" cy="965903"/>
          </a:xfrm>
          <a:prstGeom prst="rect">
            <a:avLst/>
          </a:prstGeom>
        </p:spPr>
        <p:txBody>
          <a:bodyPr/>
          <a:lstStyle/>
          <a:p>
            <a:pPr algn="just">
              <a:buNone/>
            </a:pPr>
            <a:r>
              <a:rPr lang="pt-PT" sz="1500" dirty="0" smtClean="0"/>
              <a:t>      </a:t>
            </a:r>
            <a:r>
              <a:rPr lang="pt-PT" sz="1500" dirty="0" smtClean="0"/>
              <a:t>  O </a:t>
            </a:r>
            <a:r>
              <a:rPr lang="pt-PT" sz="1500" dirty="0" smtClean="0"/>
              <a:t>volume total estimado equivale a um orçamento de até $ 2.508.000.000,00 (dois mil quinhentos e oito milhões de pesos 00/100 M.N), o qual é suscetível a variações, entre outros, em função da cotação dos prêmios no mercado de opções e a taxa de câmbio.</a:t>
            </a:r>
          </a:p>
          <a:p>
            <a:pPr algn="just">
              <a:buNone/>
            </a:pPr>
            <a:r>
              <a:rPr lang="pt-PT" sz="1500" dirty="0" smtClean="0"/>
              <a:t>       Esse valor corresponde a  </a:t>
            </a:r>
            <a:r>
              <a:rPr lang="pt-BR" sz="1600" dirty="0" smtClean="0"/>
              <a:t>R$  392.502.000,00 </a:t>
            </a:r>
            <a:r>
              <a:rPr lang="pt-PT" sz="1500" dirty="0" smtClean="0"/>
              <a:t>pela taxa de câmbio de 28/02/2017.</a:t>
            </a:r>
            <a:endParaRPr lang="pt-BR" sz="1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884121"/>
          </a:xfrm>
        </p:spPr>
        <p:txBody>
          <a:bodyPr/>
          <a:lstStyle/>
          <a:p>
            <a:pPr algn="ctr"/>
            <a:r>
              <a:rPr lang="pt-BR" sz="1600" dirty="0" smtClean="0"/>
              <a:t>Avaliação da Política de Apoio à Comercialização</a:t>
            </a:r>
          </a:p>
          <a:p>
            <a:pPr algn="ctr"/>
            <a:r>
              <a:rPr lang="pt-BR" sz="1600" dirty="0" smtClean="0"/>
              <a:t>Porcentagem </a:t>
            </a:r>
            <a:r>
              <a:rPr lang="pt-BR" sz="1600" dirty="0"/>
              <a:t>de produtores agrícolas que utilizam incentivos a comercialização com relação ao público-alvo.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</a:t>
            </a:r>
            <a:r>
              <a:rPr lang="pt-PT" sz="1600" b="1" dirty="0" smtClean="0"/>
              <a:t>Preços</a:t>
            </a:r>
            <a:endParaRPr lang="pt-BR" sz="1600" dirty="0"/>
          </a:p>
        </p:txBody>
      </p:sp>
      <p:grpSp>
        <p:nvGrpSpPr>
          <p:cNvPr id="11" name="Grupo 10"/>
          <p:cNvGrpSpPr/>
          <p:nvPr/>
        </p:nvGrpSpPr>
        <p:grpSpPr>
          <a:xfrm>
            <a:off x="1819234" y="1467552"/>
            <a:ext cx="5517481" cy="4400179"/>
            <a:chOff x="1547664" y="1196752"/>
            <a:chExt cx="5904656" cy="4752528"/>
          </a:xfrm>
        </p:grpSpPr>
        <p:grpSp>
          <p:nvGrpSpPr>
            <p:cNvPr id="12" name="Grupo 13"/>
            <p:cNvGrpSpPr/>
            <p:nvPr/>
          </p:nvGrpSpPr>
          <p:grpSpPr>
            <a:xfrm>
              <a:off x="1547664" y="1196752"/>
              <a:ext cx="5904656" cy="4752528"/>
              <a:chOff x="1547664" y="1196752"/>
              <a:chExt cx="5904656" cy="4752528"/>
            </a:xfrm>
          </p:grpSpPr>
          <p:pic>
            <p:nvPicPr>
              <p:cNvPr id="19" name="Imagem 18" descr="resultados.PNG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547664" y="1196752"/>
                <a:ext cx="5904656" cy="4752528"/>
              </a:xfrm>
              <a:prstGeom prst="rect">
                <a:avLst/>
              </a:prstGeom>
            </p:spPr>
          </p:pic>
          <p:sp>
            <p:nvSpPr>
              <p:cNvPr id="20" name="CaixaDeTexto 19"/>
              <p:cNvSpPr txBox="1"/>
              <p:nvPr/>
            </p:nvSpPr>
            <p:spPr>
              <a:xfrm>
                <a:off x="5652120" y="2996952"/>
                <a:ext cx="764953" cy="32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pt-BR" sz="1500" b="1" dirty="0" smtClean="0"/>
                  <a:t>79,52%</a:t>
                </a:r>
                <a:endParaRPr lang="pt-BR" sz="1500" b="1" dirty="0"/>
              </a:p>
            </p:txBody>
          </p:sp>
        </p:grpSp>
        <p:sp>
          <p:nvSpPr>
            <p:cNvPr id="13" name="CaixaDeTexto 12"/>
            <p:cNvSpPr txBox="1"/>
            <p:nvPr/>
          </p:nvSpPr>
          <p:spPr>
            <a:xfrm>
              <a:off x="5796136" y="1916832"/>
              <a:ext cx="761747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1500" b="1" dirty="0" smtClean="0"/>
                <a:t>75,23%</a:t>
              </a:r>
              <a:endParaRPr lang="pt-BR" sz="1500" b="1" dirty="0"/>
            </a:p>
          </p:txBody>
        </p:sp>
        <p:sp>
          <p:nvSpPr>
            <p:cNvPr id="14" name="CaixaDeTexto 13"/>
            <p:cNvSpPr txBox="1"/>
            <p:nvPr/>
          </p:nvSpPr>
          <p:spPr>
            <a:xfrm>
              <a:off x="6300192" y="3284984"/>
              <a:ext cx="76495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1500" b="1" dirty="0" smtClean="0"/>
                <a:t>94,65%</a:t>
              </a:r>
              <a:endParaRPr lang="pt-BR" sz="1500" b="1" dirty="0"/>
            </a:p>
          </p:txBody>
        </p:sp>
        <p:sp>
          <p:nvSpPr>
            <p:cNvPr id="15" name="CaixaDeTexto 14"/>
            <p:cNvSpPr txBox="1"/>
            <p:nvPr/>
          </p:nvSpPr>
          <p:spPr>
            <a:xfrm>
              <a:off x="6012160" y="4437112"/>
              <a:ext cx="76495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1500" b="1" dirty="0" smtClean="0"/>
                <a:t>78,72%</a:t>
              </a:r>
              <a:endParaRPr lang="pt-BR" sz="1500" b="1" dirty="0"/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6084168" y="5589240"/>
              <a:ext cx="76495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1500" b="1" dirty="0" smtClean="0"/>
                <a:t>70,70%</a:t>
              </a:r>
              <a:endParaRPr lang="pt-BR" sz="1500" b="1" dirty="0"/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5796136" y="4149080"/>
              <a:ext cx="76495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1500" b="1" dirty="0" smtClean="0"/>
                <a:t>73,36%</a:t>
              </a:r>
              <a:endParaRPr lang="pt-BR" sz="1500" b="1" dirty="0"/>
            </a:p>
          </p:txBody>
        </p:sp>
        <p:sp>
          <p:nvSpPr>
            <p:cNvPr id="18" name="CaixaDeTexto 17"/>
            <p:cNvSpPr txBox="1"/>
            <p:nvPr/>
          </p:nvSpPr>
          <p:spPr>
            <a:xfrm>
              <a:off x="6156176" y="5338083"/>
              <a:ext cx="764953" cy="3231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1500" b="1" dirty="0" smtClean="0"/>
                <a:t>73,25%</a:t>
              </a:r>
              <a:endParaRPr lang="pt-BR" sz="1500" b="1" dirty="0"/>
            </a:p>
          </p:txBody>
        </p:sp>
      </p:grpSp>
      <p:sp>
        <p:nvSpPr>
          <p:cNvPr id="21" name="Espaço Reservado para Texto 2"/>
          <p:cNvSpPr>
            <a:spLocks noGrp="1"/>
          </p:cNvSpPr>
          <p:nvPr>
            <p:ph type="body" sz="quarter" idx="4294967295"/>
          </p:nvPr>
        </p:nvSpPr>
        <p:spPr>
          <a:xfrm>
            <a:off x="251520" y="6093296"/>
            <a:ext cx="8496944" cy="576064"/>
          </a:xfrm>
          <a:prstGeom prst="rect">
            <a:avLst/>
          </a:prstGeo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pt-BR" sz="2500" dirty="0" smtClean="0"/>
              <a:t>     Método de cálculo: Número de produtores agropecuários com incentivos a comercialização/público-alvo*100</a:t>
            </a:r>
          </a:p>
          <a:p>
            <a:pPr algn="just">
              <a:buNone/>
            </a:pPr>
            <a:r>
              <a:rPr lang="pt-BR" sz="2500" dirty="0" smtClean="0"/>
              <a:t>     Linha Base se refere ao ano de 2013. </a:t>
            </a:r>
          </a:p>
          <a:p>
            <a:pPr algn="just">
              <a:buNone/>
            </a:pPr>
            <a:r>
              <a:rPr lang="pt-BR" sz="2500" dirty="0" smtClean="0"/>
              <a:t>     As metas aprovadas e ajustadas são definidas com base na Matriz de Indicadores para Resultados (MIR)</a:t>
            </a:r>
            <a:endParaRPr lang="pt-BR" sz="25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80549"/>
            <a:ext cx="8170863" cy="517094"/>
          </a:xfrm>
        </p:spPr>
        <p:txBody>
          <a:bodyPr/>
          <a:lstStyle/>
          <a:p>
            <a:r>
              <a:rPr lang="pt-BR" sz="2400" dirty="0"/>
              <a:t>Conclusões preliminares do Estudo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247888"/>
            <a:ext cx="8170863" cy="5142154"/>
          </a:xfrm>
        </p:spPr>
        <p:txBody>
          <a:bodyPr/>
          <a:lstStyle/>
          <a:p>
            <a:pPr algn="just"/>
            <a:r>
              <a:rPr lang="pt-BR" sz="1600" dirty="0"/>
              <a:t>O Programa é robusto, abrangente e conta com considerável tempo de operação, o que assegura uma base de dados muito interessante para a exploração e avaliação dos seus resultados (informações cadastrais (produtores e compradores), de produção, registro de comportamento dos compradores e preços por cultura elegível. produtividade esperada de cada produto para cada região do país, entre outros);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/>
              <a:t>É um programa que possibilita ao Governo realizar um razoável planejamento da produção, por dois aspectos:</a:t>
            </a:r>
          </a:p>
          <a:p>
            <a:pPr algn="just"/>
            <a:r>
              <a:rPr lang="pt-BR" sz="1600" dirty="0"/>
              <a:t>      i) de um lado, tem o mapeamento das regiões produtoras, quantidade produzida por cultura, e consequentemente a produtividade dos últimos 13 anos. Por outro lado, mapeia os compradores, sabendo quanto cada indústria ou comerciante compra de cada produto em cada época do ano;</a:t>
            </a:r>
          </a:p>
          <a:p>
            <a:pPr algn="just"/>
            <a:r>
              <a:rPr lang="pt-BR" sz="1600" dirty="0"/>
              <a:t>     ii) o subsídio é dado antes/ durante a colheita, de modo que os produtores decidem quanto vão produzir a partir dos subsídios recebidos e contratos firmados, o que reduz consideravelmente problemas de excesso ou escassez de oferta;</a:t>
            </a:r>
          </a:p>
          <a:p>
            <a:pPr algn="just"/>
            <a:endParaRPr lang="pt-BR" sz="1600" dirty="0"/>
          </a:p>
          <a:p>
            <a:pPr algn="just"/>
            <a:r>
              <a:rPr lang="pt-BR" sz="1600" dirty="0"/>
              <a:t>O Programa é relativamente complexo em termos operacionais e de compreensão de seus efeitos (estimula ou adéqua a produção). Por isso demanda estudos mais aprofundados e possível visita </a:t>
            </a:r>
            <a:r>
              <a:rPr lang="pt-BR" sz="1600" i="1" dirty="0"/>
              <a:t>in loco</a:t>
            </a:r>
            <a:r>
              <a:rPr lang="pt-BR" sz="1600" dirty="0"/>
              <a:t>;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PT" sz="1600" b="1" dirty="0"/>
              <a:t>Gestão de Risco de </a:t>
            </a:r>
            <a:r>
              <a:rPr lang="pt-PT" sz="1600" b="1" dirty="0" smtClean="0"/>
              <a:t>Preços</a:t>
            </a:r>
            <a:endParaRPr lang="pt-BR" sz="1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205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 smtClean="0"/>
              <a:t>Visão</a:t>
            </a:r>
            <a:r>
              <a:rPr lang="en-US" dirty="0" smtClean="0"/>
              <a:t> </a:t>
            </a:r>
            <a:r>
              <a:rPr lang="en-US" dirty="0" err="1" smtClean="0"/>
              <a:t>Geral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dirty="0" smtClean="0">
                <a:latin typeface="Calibri" pitchFamily="34" charset="0"/>
              </a:rPr>
              <a:t>Agricultura por Contrato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431804" y="1356190"/>
            <a:ext cx="8170863" cy="4657335"/>
          </a:xfrm>
        </p:spPr>
        <p:txBody>
          <a:bodyPr/>
          <a:lstStyle/>
          <a:p>
            <a:pPr algn="just"/>
            <a:r>
              <a:rPr lang="pt-BR" dirty="0" smtClean="0"/>
              <a:t>A Agricultura por Contrato é um mecanismo antigo utilizado em diversos países e consiste num acordo </a:t>
            </a:r>
            <a:r>
              <a:rPr lang="pt-BR" dirty="0" smtClean="0"/>
              <a:t>de comercialização firmado, antes do plantio, </a:t>
            </a:r>
            <a:r>
              <a:rPr lang="pt-BR" dirty="0" smtClean="0"/>
              <a:t>entre produtores  rurais  e empresas do setor </a:t>
            </a:r>
            <a:r>
              <a:rPr lang="pt-BR" dirty="0" smtClean="0"/>
              <a:t>agropecuário para a entrega futura da produção. Nesse acordo são definidos os </a:t>
            </a:r>
            <a:r>
              <a:rPr lang="pt-BR" dirty="0" smtClean="0"/>
              <a:t>preços, quantidades, modos de produção, </a:t>
            </a:r>
            <a:r>
              <a:rPr lang="pt-BR" dirty="0"/>
              <a:t>tecnologia, forma de financiamento, assistência técnica, </a:t>
            </a:r>
            <a:r>
              <a:rPr lang="pt-BR" dirty="0" smtClean="0"/>
              <a:t>qualidade mínima  </a:t>
            </a:r>
            <a:r>
              <a:rPr lang="pt-BR" dirty="0"/>
              <a:t>e </a:t>
            </a:r>
            <a:r>
              <a:rPr lang="pt-BR" dirty="0" smtClean="0"/>
              <a:t>outras condições para a entrega do produto ao comprador. 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Por </a:t>
            </a:r>
            <a:r>
              <a:rPr lang="pt-BR" dirty="0" smtClean="0"/>
              <a:t>um lado, existe o benefício ao produtor rural de ter seus riscos de mercado minimizados, considerando que preço e a quantidade a ser entregue estão definidos </a:t>
            </a:r>
            <a:r>
              <a:rPr lang="pt-BR" dirty="0" smtClean="0"/>
              <a:t>antes do plantio. </a:t>
            </a:r>
            <a:r>
              <a:rPr lang="pt-BR" dirty="0" smtClean="0"/>
              <a:t>Por outro lado, pode haver desvantagens ao produtor considerando que em geral seu poder de barganha no contrato é </a:t>
            </a:r>
            <a:r>
              <a:rPr lang="pt-BR" dirty="0" smtClean="0"/>
              <a:t>reduzido em face da grande</a:t>
            </a:r>
            <a:r>
              <a:rPr lang="pt-BR" dirty="0" smtClean="0"/>
              <a:t> empresa compradora, em geral uma trading  </a:t>
            </a:r>
            <a:r>
              <a:rPr lang="pt-BR" dirty="0" smtClean="0"/>
              <a:t>ou </a:t>
            </a:r>
            <a:r>
              <a:rPr lang="pt-BR" dirty="0"/>
              <a:t>indústria </a:t>
            </a:r>
            <a:r>
              <a:rPr lang="pt-BR" dirty="0" smtClean="0"/>
              <a:t>multinacional.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4974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31804" y="580549"/>
            <a:ext cx="8170863" cy="517094"/>
          </a:xfrm>
        </p:spPr>
        <p:txBody>
          <a:bodyPr/>
          <a:lstStyle/>
          <a:p>
            <a:r>
              <a:rPr lang="en-US" dirty="0" err="1" smtClean="0"/>
              <a:t>Histórico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31804" y="1097643"/>
            <a:ext cx="8170863" cy="5066489"/>
          </a:xfrm>
        </p:spPr>
        <p:txBody>
          <a:bodyPr/>
          <a:lstStyle/>
          <a:p>
            <a:pPr algn="just"/>
            <a:r>
              <a:rPr lang="pt-BR" dirty="0" smtClean="0"/>
              <a:t>No início dos anos 2000 o Governo do México identificou vários problemas que poderiam afetar o acesso de pequenos e médios produtores </a:t>
            </a:r>
            <a:r>
              <a:rPr lang="pt-BR" dirty="0" smtClean="0"/>
              <a:t>a </a:t>
            </a:r>
            <a:r>
              <a:rPr lang="pt-BR" dirty="0" smtClean="0"/>
              <a:t>novos mecanismos de comercialização: a necessidade de aprender rotinas muito diferentes das que usam habitualmente, diversificar seus esforços em muitas atividades, falta de capital humano e financeiro para buscar e acessar a informação, escasso volume de produção e baixa qualidade de seus produtos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Nesse contexto, considerou que a Agricultura por Contrato era um </a:t>
            </a:r>
            <a:r>
              <a:rPr lang="pt-BR" dirty="0"/>
              <a:t>mecanismo adequado e já utilizado por muitos agricultores para </a:t>
            </a:r>
            <a:r>
              <a:rPr lang="pt-BR" dirty="0" smtClean="0"/>
              <a:t>resolver tal </a:t>
            </a:r>
            <a:r>
              <a:rPr lang="pt-BR" dirty="0" smtClean="0"/>
              <a:t>problema. </a:t>
            </a:r>
            <a:r>
              <a:rPr lang="pt-BR" dirty="0" smtClean="0"/>
              <a:t>Os contratos incluíam financiamento e transferência de tecnologia por parte do comprador. Em alguns casos esses contratos se perpetuavam no tempo, criando um vínculo de confiança, permitindo aos produtores capitalizar-se e reduzir seu risco comercial.</a:t>
            </a:r>
          </a:p>
          <a:p>
            <a:pPr algn="just"/>
            <a:endParaRPr lang="pt-BR" dirty="0" smtClean="0"/>
          </a:p>
          <a:p>
            <a:endParaRPr lang="pt-BR" dirty="0"/>
          </a:p>
          <a:p>
            <a:r>
              <a:rPr lang="pt-BR" dirty="0" smtClean="0"/>
              <a:t>().</a:t>
            </a:r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dirty="0">
                <a:latin typeface="+mn-lt"/>
              </a:rPr>
              <a:t>Agricultura por </a:t>
            </a:r>
            <a:r>
              <a:rPr lang="pt-BR" sz="1600" dirty="0" smtClean="0">
                <a:latin typeface="+mn-lt"/>
              </a:rPr>
              <a:t>Contrato no México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981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31804" y="580549"/>
            <a:ext cx="8170863" cy="517094"/>
          </a:xfrm>
        </p:spPr>
        <p:txBody>
          <a:bodyPr/>
          <a:lstStyle/>
          <a:p>
            <a:r>
              <a:rPr lang="en-US" dirty="0" err="1" smtClean="0"/>
              <a:t>Histórico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31804" y="1420373"/>
            <a:ext cx="8170863" cy="4528606"/>
          </a:xfrm>
        </p:spPr>
        <p:txBody>
          <a:bodyPr/>
          <a:lstStyle/>
          <a:p>
            <a:pPr algn="just"/>
            <a:r>
              <a:rPr lang="pt-BR" dirty="0" smtClean="0"/>
              <a:t>Por outro lado, o governo verificou que um dos problemas mais importantes para a expansão da Agricultura por Contrato era </a:t>
            </a:r>
            <a:r>
              <a:rPr lang="pt-BR" dirty="0" smtClean="0"/>
              <a:t>o alto custo de litígio no caso de não cumprimento dos contratos.</a:t>
            </a:r>
          </a:p>
          <a:p>
            <a:pPr algn="just"/>
            <a:endParaRPr lang="pt-BR" dirty="0"/>
          </a:p>
          <a:p>
            <a:pPr algn="just"/>
            <a:r>
              <a:rPr lang="pt-PT" dirty="0" smtClean="0"/>
              <a:t>Após diversos cursos e treinamentos de agentes públicos em empresas de comercialização, em </a:t>
            </a:r>
            <a:r>
              <a:rPr lang="pt-PT" dirty="0"/>
              <a:t>2001, o governo anunciou sua intenção de apoiar a comercialização de grãos básicos e oleaginosas a serem realizadas </a:t>
            </a:r>
            <a:r>
              <a:rPr lang="pt-PT" dirty="0" smtClean="0"/>
              <a:t>sob o regime da Agricultura </a:t>
            </a:r>
            <a:r>
              <a:rPr lang="pt-PT" dirty="0"/>
              <a:t>por </a:t>
            </a:r>
            <a:r>
              <a:rPr lang="pt-PT" dirty="0" smtClean="0"/>
              <a:t>contrato.</a:t>
            </a:r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O </a:t>
            </a:r>
            <a:r>
              <a:rPr lang="pt-PT" dirty="0"/>
              <a:t>objetivo </a:t>
            </a:r>
            <a:r>
              <a:rPr lang="pt-PT" dirty="0" smtClean="0"/>
              <a:t>era reduzir </a:t>
            </a:r>
            <a:r>
              <a:rPr lang="pt-PT" dirty="0"/>
              <a:t>a incerteza no processo comercialização </a:t>
            </a:r>
            <a:r>
              <a:rPr lang="pt-PT" dirty="0" smtClean="0"/>
              <a:t>tanto para </a:t>
            </a:r>
            <a:r>
              <a:rPr lang="pt-PT" dirty="0"/>
              <a:t>os produtores </a:t>
            </a:r>
            <a:r>
              <a:rPr lang="pt-PT" dirty="0" smtClean="0"/>
              <a:t>quanto para as empresas compradoras, bem como </a:t>
            </a:r>
            <a:r>
              <a:rPr lang="pt-PT" dirty="0"/>
              <a:t>promover a substituição de </a:t>
            </a:r>
            <a:r>
              <a:rPr lang="pt-PT" dirty="0" smtClean="0"/>
              <a:t>produção de milho branco por amarelo, considerando a alta dependência alimentar da população por esse produto.</a:t>
            </a:r>
            <a:endParaRPr lang="pt-BR" dirty="0"/>
          </a:p>
          <a:p>
            <a:pPr algn="just"/>
            <a:endParaRPr lang="pt-B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dirty="0">
                <a:latin typeface="+mn-lt"/>
              </a:rPr>
              <a:t>Agricultura por </a:t>
            </a:r>
            <a:r>
              <a:rPr lang="pt-BR" sz="1600" dirty="0" smtClean="0">
                <a:latin typeface="+mn-lt"/>
              </a:rPr>
              <a:t>Contrato no México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9810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sz="2400" dirty="0" smtClean="0"/>
              <a:t>Institucional </a:t>
            </a:r>
            <a:r>
              <a:rPr lang="pt-BR" sz="2400" dirty="0"/>
              <a:t>e Operacionalização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just"/>
            <a:r>
              <a:rPr lang="pt-PT" dirty="0"/>
              <a:t>O Programa de apoios à comercialização faz parte da estrutura programática da </a:t>
            </a:r>
            <a:r>
              <a:rPr lang="pt-PT" b="1" dirty="0"/>
              <a:t>SAGARPA</a:t>
            </a:r>
            <a:r>
              <a:rPr lang="pt-PT" dirty="0"/>
              <a:t>  - Secretaria de Agricultura, Pecuária, Desenvolvimento Rural, Pesca e Alimentação.</a:t>
            </a:r>
          </a:p>
          <a:p>
            <a:pPr algn="just"/>
            <a:endParaRPr lang="pt-PT" dirty="0" smtClean="0"/>
          </a:p>
          <a:p>
            <a:pPr algn="just"/>
            <a:r>
              <a:rPr lang="pt-PT" dirty="0" smtClean="0"/>
              <a:t>Cabe ressaltar que no México as Secretarias são equivalentes aos Ministérios no Brasil. </a:t>
            </a:r>
            <a:endParaRPr lang="pt-PT" dirty="0"/>
          </a:p>
          <a:p>
            <a:pPr algn="just"/>
            <a:endParaRPr lang="pt-PT" dirty="0"/>
          </a:p>
          <a:p>
            <a:pPr algn="just"/>
            <a:r>
              <a:rPr lang="pt-PT" dirty="0" smtClean="0"/>
              <a:t>      </a:t>
            </a:r>
            <a:r>
              <a:rPr lang="pt-PT" dirty="0"/>
              <a:t>Já a operacionalização é realizada pelas Instâncias executoras, que definem a mecânica operacional, os critérios técnicos e os fluxos de recursos</a:t>
            </a:r>
            <a:r>
              <a:rPr lang="pt-PT" dirty="0" smtClean="0"/>
              <a:t>.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dirty="0" smtClean="0"/>
              <a:t>Estrutura de atuação Governamental</a:t>
            </a:r>
            <a:endParaRPr lang="pt-BR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04306"/>
            <a:ext cx="8170863" cy="506841"/>
          </a:xfrm>
        </p:spPr>
        <p:txBody>
          <a:bodyPr/>
          <a:lstStyle/>
          <a:p>
            <a:r>
              <a:rPr lang="pt-PT" sz="2400" dirty="0"/>
              <a:t>Unidades Executoras: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290918"/>
            <a:ext cx="8170863" cy="5099124"/>
          </a:xfrm>
        </p:spPr>
        <p:txBody>
          <a:bodyPr/>
          <a:lstStyle/>
          <a:p>
            <a:pPr marL="514350" indent="-514350" algn="just">
              <a:buAutoNum type="romanLcParenR"/>
            </a:pPr>
            <a:r>
              <a:rPr lang="pt-PT" dirty="0" smtClean="0"/>
              <a:t>A </a:t>
            </a:r>
            <a:r>
              <a:rPr lang="pt-PT" dirty="0"/>
              <a:t>principal unidade executora é a </a:t>
            </a:r>
            <a:r>
              <a:rPr lang="pt-PT" b="1" dirty="0"/>
              <a:t>ASERCA</a:t>
            </a:r>
            <a:r>
              <a:rPr lang="pt-PT" dirty="0"/>
              <a:t> - </a:t>
            </a:r>
            <a:r>
              <a:rPr lang="es-ES" dirty="0" err="1"/>
              <a:t>Agência</a:t>
            </a:r>
            <a:r>
              <a:rPr lang="es-ES" dirty="0"/>
              <a:t> de </a:t>
            </a:r>
            <a:r>
              <a:rPr lang="es-ES" dirty="0" err="1"/>
              <a:t>Serviços</a:t>
            </a:r>
            <a:r>
              <a:rPr lang="es-ES" dirty="0"/>
              <a:t> a </a:t>
            </a:r>
            <a:r>
              <a:rPr lang="es-ES" dirty="0" err="1"/>
              <a:t>Comercialização</a:t>
            </a:r>
            <a:r>
              <a:rPr lang="es-ES" dirty="0"/>
              <a:t> e Desenvolvimiento de Mercados </a:t>
            </a:r>
            <a:r>
              <a:rPr lang="es-ES" dirty="0" err="1"/>
              <a:t>Agropecuários</a:t>
            </a:r>
            <a:r>
              <a:rPr lang="es-ES" dirty="0"/>
              <a:t>, que é </a:t>
            </a:r>
            <a:r>
              <a:rPr lang="es-ES" dirty="0" err="1"/>
              <a:t>Órgão</a:t>
            </a:r>
            <a:r>
              <a:rPr lang="es-ES" dirty="0"/>
              <a:t> Administrativo desconcentrado da </a:t>
            </a:r>
            <a:r>
              <a:rPr lang="es-ES" dirty="0" smtClean="0"/>
              <a:t>SAGARPA;</a:t>
            </a:r>
          </a:p>
          <a:p>
            <a:pPr marL="514350" indent="-514350" algn="just">
              <a:buAutoNum type="romanLcParenR"/>
            </a:pPr>
            <a:endParaRPr lang="es-ES" dirty="0" smtClean="0"/>
          </a:p>
          <a:p>
            <a:pPr marL="514350" indent="-514350" algn="just">
              <a:buAutoNum type="romanLcParenR"/>
            </a:pPr>
            <a:r>
              <a:rPr lang="es-ES" dirty="0" smtClean="0"/>
              <a:t>Financiera </a:t>
            </a:r>
            <a:r>
              <a:rPr lang="es-ES" dirty="0"/>
              <a:t>Nacional de Desarrollo Agropecuario, Rural, Forestal Pesquero (FND</a:t>
            </a:r>
            <a:r>
              <a:rPr lang="es-ES" dirty="0" smtClean="0"/>
              <a:t>);</a:t>
            </a:r>
          </a:p>
          <a:p>
            <a:pPr marL="514350" indent="-514350" algn="just">
              <a:buAutoNum type="romanLcParenR"/>
            </a:pPr>
            <a:endParaRPr lang="es-ES" dirty="0" smtClean="0"/>
          </a:p>
          <a:p>
            <a:pPr marL="514350" indent="-514350" algn="just">
              <a:buAutoNum type="romanLcParenR"/>
            </a:pPr>
            <a:r>
              <a:rPr lang="es-ES" dirty="0" smtClean="0"/>
              <a:t>Fideicomisos </a:t>
            </a:r>
            <a:r>
              <a:rPr lang="es-ES" dirty="0"/>
              <a:t>Instituidos en Relación con la Agricultura, (FIRA), en específico el Fideicomiso denominado Fondo Especial para Financiamientos Agropecuarios (FEFA) – Fundos </a:t>
            </a:r>
            <a:r>
              <a:rPr lang="es-ES" dirty="0" err="1"/>
              <a:t>instituídos</a:t>
            </a:r>
            <a:r>
              <a:rPr lang="es-ES" dirty="0"/>
              <a:t> e relacionados à Agricultura, específicamente o Fundo Especial para </a:t>
            </a:r>
            <a:r>
              <a:rPr lang="es-ES" dirty="0" err="1"/>
              <a:t>Financiamentos</a:t>
            </a:r>
            <a:r>
              <a:rPr lang="es-ES" dirty="0"/>
              <a:t> </a:t>
            </a:r>
            <a:r>
              <a:rPr lang="es-ES" dirty="0" err="1"/>
              <a:t>Agropecuários</a:t>
            </a:r>
            <a:r>
              <a:rPr lang="es-ES" dirty="0"/>
              <a:t>.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     A FND e FIRA </a:t>
            </a:r>
            <a:r>
              <a:rPr lang="es-ES" dirty="0" err="1"/>
              <a:t>são</a:t>
            </a:r>
            <a:r>
              <a:rPr lang="es-ES" dirty="0"/>
              <a:t> Bancos Públicos </a:t>
            </a:r>
            <a:r>
              <a:rPr lang="es-ES" dirty="0" err="1"/>
              <a:t>voltados</a:t>
            </a:r>
            <a:r>
              <a:rPr lang="es-ES" dirty="0"/>
              <a:t> exclusivamente para o </a:t>
            </a:r>
            <a:r>
              <a:rPr lang="es-ES" dirty="0" err="1"/>
              <a:t>setor</a:t>
            </a:r>
            <a:r>
              <a:rPr lang="es-ES" dirty="0"/>
              <a:t> </a:t>
            </a:r>
            <a:r>
              <a:rPr lang="es-ES" dirty="0" err="1"/>
              <a:t>agropecuário</a:t>
            </a:r>
            <a:r>
              <a:rPr lang="es-ES" dirty="0"/>
              <a:t>.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dirty="0" smtClean="0"/>
              <a:t>Estrutura de atuação Governamental</a:t>
            </a:r>
            <a:endParaRPr lang="pt-BR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665166"/>
            <a:ext cx="8170863" cy="399841"/>
          </a:xfrm>
        </p:spPr>
        <p:txBody>
          <a:bodyPr/>
          <a:lstStyle/>
          <a:p>
            <a:r>
              <a:rPr lang="pt-BR" dirty="0" smtClean="0"/>
              <a:t>Componentes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065007"/>
            <a:ext cx="8170863" cy="5561704"/>
          </a:xfrm>
        </p:spPr>
        <p:txBody>
          <a:bodyPr/>
          <a:lstStyle/>
          <a:p>
            <a:pPr algn="ctr"/>
            <a:r>
              <a:rPr lang="pt-PT" b="1" dirty="0">
                <a:solidFill>
                  <a:srgbClr val="0070C0"/>
                </a:solidFill>
              </a:rPr>
              <a:t>Capítulo 1 – Componente Incentivos à Comercialização</a:t>
            </a:r>
          </a:p>
          <a:p>
            <a:r>
              <a:rPr lang="pt-PT" dirty="0"/>
              <a:t> I - Subcomponente Incentivos à Comercialização das Colheitas: </a:t>
            </a:r>
          </a:p>
          <a:p>
            <a:pPr marL="457200" indent="-457200">
              <a:buAutoNum type="alphaLcParenR"/>
            </a:pPr>
            <a:r>
              <a:rPr lang="pt-PT" b="1" dirty="0"/>
              <a:t>Gestão de Riscos de Preços</a:t>
            </a:r>
          </a:p>
          <a:p>
            <a:pPr marL="457200" indent="-457200"/>
            <a:r>
              <a:rPr lang="pt-PT" b="1" dirty="0"/>
              <a:t>     </a:t>
            </a:r>
            <a:r>
              <a:rPr lang="pt-PT" dirty="0"/>
              <a:t>a.1 Coberturas Incorporadas a Agricultura por Contrato (AxC);</a:t>
            </a:r>
          </a:p>
          <a:p>
            <a:pPr marL="457200" indent="-457200"/>
            <a:r>
              <a:rPr lang="pt-PT" dirty="0"/>
              <a:t>     a.2 Coberturas Não Incorporadas a Agricultura por Contrato (AxC);</a:t>
            </a:r>
          </a:p>
          <a:p>
            <a:pPr marL="457200" indent="-457200"/>
            <a:r>
              <a:rPr lang="pt-PT" b="1" dirty="0"/>
              <a:t> </a:t>
            </a:r>
            <a:r>
              <a:rPr lang="pt-PT" b="1" dirty="0">
                <a:solidFill>
                  <a:schemeClr val="accent6">
                    <a:lumMod val="75000"/>
                  </a:schemeClr>
                </a:solidFill>
              </a:rPr>
              <a:t>b)   Incentivo Complementar à Renda Objetivo;</a:t>
            </a:r>
          </a:p>
          <a:p>
            <a:pPr marL="457200" indent="-457200"/>
            <a:r>
              <a:rPr lang="pt-PT" dirty="0"/>
              <a:t> c)     Apoios emergenciais para a comercialização:</a:t>
            </a:r>
          </a:p>
          <a:p>
            <a:pPr marL="457200" indent="-457200"/>
            <a:r>
              <a:rPr lang="pt-PT" dirty="0"/>
              <a:t>       i. Resolver os problemas específicos de comercialização;</a:t>
            </a:r>
          </a:p>
          <a:p>
            <a:pPr marL="457200" indent="-457200"/>
            <a:r>
              <a:rPr lang="pt-PT" dirty="0"/>
              <a:t>       ii. comercialização de feijão; </a:t>
            </a:r>
          </a:p>
          <a:p>
            <a:pPr marL="457200" indent="-457200"/>
            <a:r>
              <a:rPr lang="pt-PT" dirty="0"/>
              <a:t>II- Subcomponente Incentivos à Infra-Estrutura Comercial e Serviços da Comercialização;</a:t>
            </a:r>
          </a:p>
          <a:p>
            <a:pPr marL="457200" indent="-457200"/>
            <a:endParaRPr lang="pt-PT" dirty="0"/>
          </a:p>
          <a:p>
            <a:pPr marL="457200" indent="-457200" algn="ctr"/>
            <a:r>
              <a:rPr lang="pt-PT" b="1" dirty="0">
                <a:solidFill>
                  <a:srgbClr val="0070C0"/>
                </a:solidFill>
              </a:rPr>
              <a:t>Capítulo 2 – Componente Promoção Comercial e Fomento às Exportações</a:t>
            </a:r>
          </a:p>
          <a:p>
            <a:pPr marL="457200" indent="-457200"/>
            <a:r>
              <a:rPr lang="pt-PT" dirty="0"/>
              <a:t>I -   Subcomponente Promoção Comercial;</a:t>
            </a:r>
          </a:p>
          <a:p>
            <a:pPr marL="457200" indent="-457200"/>
            <a:r>
              <a:rPr lang="pt-PT" dirty="0"/>
              <a:t>II – Subcomponente Fomento às Exportações e Inteligência de Mercados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b="1" dirty="0">
                <a:latin typeface="Calibri" pitchFamily="34" charset="0"/>
              </a:rPr>
              <a:t>Programas de Apoios à Comercialização</a:t>
            </a:r>
            <a:endParaRPr lang="pt-BR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5"/>
          </p:nvPr>
        </p:nvSpPr>
        <p:spPr>
          <a:xfrm>
            <a:off x="431804" y="548275"/>
            <a:ext cx="8170863" cy="538609"/>
          </a:xfrm>
        </p:spPr>
        <p:txBody>
          <a:bodyPr/>
          <a:lstStyle/>
          <a:p>
            <a:r>
              <a:rPr lang="pt-BR" sz="2400" dirty="0"/>
              <a:t>Critérios de </a:t>
            </a:r>
            <a:r>
              <a:rPr lang="pt-BR" sz="2400" dirty="0" smtClean="0"/>
              <a:t>Seleção 2016-17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7"/>
          </p:nvPr>
        </p:nvSpPr>
        <p:spPr>
          <a:xfrm>
            <a:off x="431804" y="1366221"/>
            <a:ext cx="8170863" cy="4819426"/>
          </a:xfrm>
        </p:spPr>
        <p:txBody>
          <a:bodyPr/>
          <a:lstStyle/>
          <a:p>
            <a:r>
              <a:rPr lang="pt-PT" dirty="0"/>
              <a:t>Não serão concedidos incentivos para :</a:t>
            </a:r>
          </a:p>
          <a:p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 Produção para autoconsumo; 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Volume de sementes destinado a semeadura;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Produção proveniente de campos experimentais; 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Produção proveniente de instituições acadêmicas ou governamentais federais, estatais ou municipais; </a:t>
            </a:r>
          </a:p>
          <a:p>
            <a:pPr algn="just"/>
            <a:endParaRPr lang="pt-PT" dirty="0"/>
          </a:p>
          <a:p>
            <a:pPr algn="just">
              <a:buFont typeface="Arial" pitchFamily="34" charset="0"/>
              <a:buChar char="•"/>
            </a:pPr>
            <a:r>
              <a:rPr lang="pt-PT" dirty="0"/>
              <a:t>Beneficiários que receberam Incentivos à Expansão e Modernização de Infraestrutura Comercial nos anos de 2013, 2014, 2015 e 2016; </a:t>
            </a:r>
          </a:p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pt-BR" sz="1600" b="1" dirty="0">
                <a:latin typeface="Calibri" pitchFamily="34" charset="0"/>
              </a:rPr>
              <a:t>Programas de Apoios à Comercialização</a:t>
            </a:r>
            <a:endParaRPr lang="pt-B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resMinistro Levy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5567</TotalTime>
  <Words>2900</Words>
  <Application>Microsoft Office PowerPoint</Application>
  <PresentationFormat>Apresentação na tela (4:3)</PresentationFormat>
  <Paragraphs>247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CoresMinistro Levy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MF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Gabinete Ministro</dc:creator>
  <cp:lastModifiedBy>22424135894</cp:lastModifiedBy>
  <cp:revision>710</cp:revision>
  <cp:lastPrinted>2016-05-23T19:06:32Z</cp:lastPrinted>
  <dcterms:created xsi:type="dcterms:W3CDTF">2014-09-09T13:21:46Z</dcterms:created>
  <dcterms:modified xsi:type="dcterms:W3CDTF">2018-03-22T19:17:49Z</dcterms:modified>
</cp:coreProperties>
</file>