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401" r:id="rId5"/>
    <p:sldId id="440" r:id="rId6"/>
    <p:sldId id="441" r:id="rId7"/>
    <p:sldId id="429" r:id="rId8"/>
  </p:sldIdLst>
  <p:sldSz cx="12192000" cy="7315200"/>
  <p:notesSz cx="7104063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9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E2A"/>
    <a:srgbClr val="001F58"/>
    <a:srgbClr val="00FF00"/>
    <a:srgbClr val="FF0000"/>
    <a:srgbClr val="001E55"/>
    <a:srgbClr val="00205B"/>
    <a:srgbClr val="F5F5F5"/>
    <a:srgbClr val="59939E"/>
    <a:srgbClr val="C7E2E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7D4D5-25AE-4C4E-8568-FBA2DC0B8EC8}" v="270" dt="2023-06-29T15:16:16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0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2009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3FD00AD-0315-4AC6-ACD6-7F2D1CC2792F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1279525"/>
            <a:ext cx="5757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14670B11-FEC3-4A14-8DF6-3C410D03E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55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884-0B15-4E63-9D70-C0217372CC9A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58FB-0D7B-46E0-93F6-504B4AF823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4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863"/>
            <a:ext cx="10515600" cy="4640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E98E-88F0-4591-91B6-46F44D387408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01-EB50-4BB6-BD84-520E0AF9F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0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CFB4-F81B-48AB-B1FF-28CF5B36F7EA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5527-F1C1-4675-B750-1E1FBF80C7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4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863"/>
            <a:ext cx="10515600" cy="4640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F31C-DAD3-454E-90BA-D7CF67778C3E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5E2B-0A55-4720-AFCB-30FBA36C46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6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931D-7638-4B76-9659-6DB97FC1D092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EF1D-FACC-4C09-BED3-F4DD937559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29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C326-CBDF-4879-AC8D-E039B6D90A12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8992-A047-47D3-8608-48808F8A91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95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0ACC-4364-4158-8A17-CD11D81E13B1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DC62-7BFE-4311-B6F5-DC2B46FB74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89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B98E-7A68-480A-BCAD-54ED8FA27B89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DB3E-D3BA-42D5-B32C-738D401649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84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20C64DF-2E56-56B1-9E76-E61C752B4183}"/>
              </a:ext>
            </a:extLst>
          </p:cNvPr>
          <p:cNvSpPr/>
          <p:nvPr userDrawn="1"/>
        </p:nvSpPr>
        <p:spPr>
          <a:xfrm>
            <a:off x="7293166" y="6257581"/>
            <a:ext cx="4792338" cy="936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C61A8B34-C4DF-9AB3-F727-A80C34BD3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79" y="6641351"/>
            <a:ext cx="1775551" cy="3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9B53-7F1B-4801-8EC7-5A306399681F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557E-A614-4DCD-978F-A188EBE30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2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56D4-DFD5-4694-80CC-06075F3179F8}" type="datetimeFigureOut">
              <a:rPr lang="pt-BR"/>
              <a:pPr>
                <a:defRPr/>
              </a:pPr>
              <a:t>29/06/2023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A2EE0-14BF-42AF-A398-4AEAA99BB3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sv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51367FF-3B15-433B-3729-B7A9F935A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b="1188"/>
          <a:stretch/>
        </p:blipFill>
        <p:spPr>
          <a:xfrm>
            <a:off x="1" y="0"/>
            <a:ext cx="12184248" cy="7315200"/>
          </a:xfrm>
          <a:prstGeom prst="rect">
            <a:avLst/>
          </a:prstGeom>
        </p:spPr>
      </p:pic>
      <p:pic>
        <p:nvPicPr>
          <p:cNvPr id="26627" name="Imagem 6">
            <a:extLst>
              <a:ext uri="{FF2B5EF4-FFF2-40B4-BE49-F238E27FC236}">
                <a16:creationId xmlns:a16="http://schemas.microsoft.com/office/drawing/2014/main" id="{D8766F6F-DC0B-425A-8D22-B142AD52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73050"/>
            <a:ext cx="115681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m 7" descr="Logotipo&#10;&#10;Descrição gerada automaticamente">
            <a:extLst>
              <a:ext uri="{FF2B5EF4-FFF2-40B4-BE49-F238E27FC236}">
                <a16:creationId xmlns:a16="http://schemas.microsoft.com/office/drawing/2014/main" id="{1BD9E355-012B-4CBC-84C4-7B2E8D40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6778625"/>
            <a:ext cx="20177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20ED73-9EE4-4BD6-87A0-873F49A48E80}"/>
              </a:ext>
            </a:extLst>
          </p:cNvPr>
          <p:cNvSpPr txBox="1"/>
          <p:nvPr/>
        </p:nvSpPr>
        <p:spPr>
          <a:xfrm>
            <a:off x="1188339" y="4799661"/>
            <a:ext cx="6243820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eavy" panose="020B09030403030200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eavy" panose="020B0903040303020004" pitchFamily="34" charset="0"/>
              </a:rPr>
              <a:t>Remessas Internacionais</a:t>
            </a:r>
            <a:endParaRPr lang="pt-BR" sz="2200" b="1" dirty="0">
              <a:solidFill>
                <a:schemeClr val="bg1"/>
              </a:solidFill>
              <a:latin typeface="Trade Gothic Next Cond Hv" panose="020B0906040303020004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pt-BR" altLang="pt-BR" dirty="0">
              <a:solidFill>
                <a:schemeClr val="bg1"/>
              </a:solidFill>
              <a:latin typeface="Trade Gothic Next Cond Hv" panose="020B0906040303020004" pitchFamily="34" charset="0"/>
              <a:ea typeface="Source Sans Pro Black" panose="020B0803030403020204" pitchFamily="34" charset="0"/>
              <a:cs typeface="Consolas" panose="020B0609020204030204" pitchFamily="49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18D584-C104-5BBA-4B2B-A766DEB79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125" y="1199491"/>
            <a:ext cx="3362005" cy="3366807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B230AA6-3403-69F6-11EA-AEA58C623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15" y="301625"/>
            <a:ext cx="994781" cy="1027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3B0153D9-9D0B-1F7A-8E2E-47C4055C2857}"/>
              </a:ext>
            </a:extLst>
          </p:cNvPr>
          <p:cNvSpPr/>
          <p:nvPr/>
        </p:nvSpPr>
        <p:spPr>
          <a:xfrm>
            <a:off x="6096000" y="-203"/>
            <a:ext cx="6096000" cy="7315200"/>
          </a:xfrm>
          <a:prstGeom prst="rect">
            <a:avLst/>
          </a:prstGeom>
          <a:solidFill>
            <a:srgbClr val="001F58"/>
          </a:solidFill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890882-2E20-587E-4AB2-07028214A022}"/>
              </a:ext>
            </a:extLst>
          </p:cNvPr>
          <p:cNvSpPr txBox="1">
            <a:spLocks/>
          </p:cNvSpPr>
          <p:nvPr/>
        </p:nvSpPr>
        <p:spPr>
          <a:xfrm>
            <a:off x="249054" y="279603"/>
            <a:ext cx="10969943" cy="7110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N" sz="2800" dirty="0" err="1">
                <a:latin typeface="Trade Gothic Next Heavy" panose="020B0903040303020004" pitchFamily="34" charset="0"/>
              </a:rPr>
              <a:t>Remessas</a:t>
            </a:r>
            <a:r>
              <a:rPr lang="en-IN" sz="2800" dirty="0">
                <a:latin typeface="Trade Gothic Next Heavy" panose="020B0903040303020004" pitchFamily="34" charset="0"/>
              </a:rPr>
              <a:t> </a:t>
            </a:r>
            <a:r>
              <a:rPr lang="en-IN" sz="2800" dirty="0" err="1">
                <a:latin typeface="Trade Gothic Next Heavy" panose="020B0903040303020004" pitchFamily="34" charset="0"/>
              </a:rPr>
              <a:t>Internacionais</a:t>
            </a:r>
            <a:endParaRPr lang="en-IN" sz="2800" dirty="0">
              <a:latin typeface="Trade Gothic Next Heavy" panose="020B0903040303020004" pitchFamily="34" charset="0"/>
            </a:endParaRPr>
          </a:p>
        </p:txBody>
      </p:sp>
      <p:sp>
        <p:nvSpPr>
          <p:cNvPr id="12" name="TextBox 67">
            <a:extLst>
              <a:ext uri="{FF2B5EF4-FFF2-40B4-BE49-F238E27FC236}">
                <a16:creationId xmlns:a16="http://schemas.microsoft.com/office/drawing/2014/main" id="{2BA7D1BF-2A21-D711-0C05-DDC1CB9F333D}"/>
              </a:ext>
            </a:extLst>
          </p:cNvPr>
          <p:cNvSpPr txBox="1"/>
          <p:nvPr/>
        </p:nvSpPr>
        <p:spPr>
          <a:xfrm>
            <a:off x="333333" y="773836"/>
            <a:ext cx="4978220" cy="68114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Regras atuais que serão mantidas para os que não aderirem ao Programa Remessa Conforme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9B0516C-ED35-33AA-C593-9016C32F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75" y="65225"/>
            <a:ext cx="1415200" cy="1417222"/>
          </a:xfrm>
          <a:prstGeom prst="rect">
            <a:avLst/>
          </a:prstGeom>
        </p:spPr>
      </p:pic>
      <p:sp>
        <p:nvSpPr>
          <p:cNvPr id="3" name="TextBox 67">
            <a:extLst>
              <a:ext uri="{FF2B5EF4-FFF2-40B4-BE49-F238E27FC236}">
                <a16:creationId xmlns:a16="http://schemas.microsoft.com/office/drawing/2014/main" id="{D8AD8B6A-E4A3-37E6-175F-24AB036572AC}"/>
              </a:ext>
            </a:extLst>
          </p:cNvPr>
          <p:cNvSpPr txBox="1"/>
          <p:nvPr/>
        </p:nvSpPr>
        <p:spPr>
          <a:xfrm>
            <a:off x="8162159" y="329018"/>
            <a:ext cx="3696508" cy="129054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Regras mais benéficas para as</a:t>
            </a:r>
            <a:b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empresas de comércio eletrônico que aderirem ao</a:t>
            </a:r>
            <a:b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conformidade</a:t>
            </a:r>
          </a:p>
        </p:txBody>
      </p:sp>
      <p:sp>
        <p:nvSpPr>
          <p:cNvPr id="6" name="TextBox 67">
            <a:extLst>
              <a:ext uri="{FF2B5EF4-FFF2-40B4-BE49-F238E27FC236}">
                <a16:creationId xmlns:a16="http://schemas.microsoft.com/office/drawing/2014/main" id="{2D48ECE1-6AD1-AECB-D27A-6E8B17446205}"/>
              </a:ext>
            </a:extLst>
          </p:cNvPr>
          <p:cNvSpPr txBox="1"/>
          <p:nvPr/>
        </p:nvSpPr>
        <p:spPr>
          <a:xfrm>
            <a:off x="820893" y="1881413"/>
            <a:ext cx="4194700" cy="55027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ISENÇÃO do imposto federal para remessas postais entre pessoas físicas, de até US$ 50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5EE9200-A5FC-0EDA-B95D-05FB297FB5BF}"/>
              </a:ext>
            </a:extLst>
          </p:cNvPr>
          <p:cNvSpPr>
            <a:spLocks/>
          </p:cNvSpPr>
          <p:nvPr/>
        </p:nvSpPr>
        <p:spPr bwMode="auto">
          <a:xfrm>
            <a:off x="368648" y="1986679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14" name="TextBox 67">
            <a:extLst>
              <a:ext uri="{FF2B5EF4-FFF2-40B4-BE49-F238E27FC236}">
                <a16:creationId xmlns:a16="http://schemas.microsoft.com/office/drawing/2014/main" id="{CB443455-5F04-32BD-BD04-F968BE549FB8}"/>
              </a:ext>
            </a:extLst>
          </p:cNvPr>
          <p:cNvSpPr txBox="1"/>
          <p:nvPr/>
        </p:nvSpPr>
        <p:spPr>
          <a:xfrm>
            <a:off x="7393861" y="1986679"/>
            <a:ext cx="4194700" cy="31329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MANUTENÇÃO DA ISENÇÃO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7977CBB-64AB-220E-7FFF-CAAB92855F35}"/>
              </a:ext>
            </a:extLst>
          </p:cNvPr>
          <p:cNvSpPr>
            <a:spLocks/>
          </p:cNvSpPr>
          <p:nvPr/>
        </p:nvSpPr>
        <p:spPr bwMode="auto">
          <a:xfrm>
            <a:off x="6941616" y="2014480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20" name="TextBox 67">
            <a:extLst>
              <a:ext uri="{FF2B5EF4-FFF2-40B4-BE49-F238E27FC236}">
                <a16:creationId xmlns:a16="http://schemas.microsoft.com/office/drawing/2014/main" id="{CDB5EAC5-477D-3024-950B-C5C468AA0375}"/>
              </a:ext>
            </a:extLst>
          </p:cNvPr>
          <p:cNvSpPr txBox="1"/>
          <p:nvPr/>
        </p:nvSpPr>
        <p:spPr>
          <a:xfrm>
            <a:off x="849054" y="2775209"/>
            <a:ext cx="5246945" cy="78726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ALÍQUOTA 60% para remessas enviadas: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pt-BR" sz="1400" u="sng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pessoa jurídica</a:t>
            </a: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QUALQUER VALOR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pt-BR" sz="1400" u="sng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pessoa física</a:t>
            </a: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valor acima de US$ 50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8229848-01A7-C6E6-9C5C-14348A24B7C4}"/>
              </a:ext>
            </a:extLst>
          </p:cNvPr>
          <p:cNvSpPr>
            <a:spLocks/>
          </p:cNvSpPr>
          <p:nvPr/>
        </p:nvSpPr>
        <p:spPr bwMode="auto">
          <a:xfrm>
            <a:off x="396810" y="2880475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3E8EFE7B-A902-6D71-9C5E-E9C8BCC5D186}"/>
              </a:ext>
            </a:extLst>
          </p:cNvPr>
          <p:cNvSpPr txBox="1"/>
          <p:nvPr/>
        </p:nvSpPr>
        <p:spPr>
          <a:xfrm>
            <a:off x="7382974" y="2824875"/>
            <a:ext cx="4047030" cy="78726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ALÍQUOTA ZERO para remessas enviadas para PESSOAS FÍSICAS de valor até US$ 50, </a:t>
            </a:r>
            <a:r>
              <a:rPr lang="pt-BR" sz="1400" u="sng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ainda que </a:t>
            </a: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enviada por pessoas jurídicas.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8132A09-BAD8-4C58-FFCE-20BBDCC73066}"/>
              </a:ext>
            </a:extLst>
          </p:cNvPr>
          <p:cNvSpPr>
            <a:spLocks/>
          </p:cNvSpPr>
          <p:nvPr/>
        </p:nvSpPr>
        <p:spPr bwMode="auto">
          <a:xfrm>
            <a:off x="6930728" y="2852676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30" name="TextBox 67">
            <a:extLst>
              <a:ext uri="{FF2B5EF4-FFF2-40B4-BE49-F238E27FC236}">
                <a16:creationId xmlns:a16="http://schemas.microsoft.com/office/drawing/2014/main" id="{653CBD5A-CBFC-51BB-B87D-3DD4587D154B}"/>
              </a:ext>
            </a:extLst>
          </p:cNvPr>
          <p:cNvSpPr txBox="1"/>
          <p:nvPr/>
        </p:nvSpPr>
        <p:spPr>
          <a:xfrm>
            <a:off x="854498" y="3956313"/>
            <a:ext cx="5246945" cy="55027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Declaração de importação e pagamento dos tributos </a:t>
            </a:r>
            <a:b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 CONSUMIDOR, </a:t>
            </a:r>
            <a:r>
              <a:rPr lang="pt-BR" sz="1400" u="sng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após</a:t>
            </a: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chegada da mercadoria</a:t>
            </a: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FEF3A73-EF69-6E5D-79C7-4E0243951E26}"/>
              </a:ext>
            </a:extLst>
          </p:cNvPr>
          <p:cNvSpPr>
            <a:spLocks/>
          </p:cNvSpPr>
          <p:nvPr/>
        </p:nvSpPr>
        <p:spPr bwMode="auto">
          <a:xfrm>
            <a:off x="402254" y="4061579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3234A87F-10CD-41F1-C8E6-9EFFE08C7B96}"/>
              </a:ext>
            </a:extLst>
          </p:cNvPr>
          <p:cNvSpPr txBox="1"/>
          <p:nvPr/>
        </p:nvSpPr>
        <p:spPr>
          <a:xfrm>
            <a:off x="7388418" y="4005979"/>
            <a:ext cx="4664035" cy="78726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Declaração de importação e pagamento dos tributos </a:t>
            </a:r>
            <a:b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(INCLUÍDOS NO PREÇO), </a:t>
            </a:r>
            <a:r>
              <a:rPr lang="pt-BR" sz="1400" u="sng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antes</a:t>
            </a: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chegada da mercadoria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D7B4E177-B53A-FB9F-8CB4-2DCEA5550837}"/>
              </a:ext>
            </a:extLst>
          </p:cNvPr>
          <p:cNvSpPr>
            <a:spLocks/>
          </p:cNvSpPr>
          <p:nvPr/>
        </p:nvSpPr>
        <p:spPr bwMode="auto">
          <a:xfrm>
            <a:off x="6936172" y="4033780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34" name="TextBox 67">
            <a:extLst>
              <a:ext uri="{FF2B5EF4-FFF2-40B4-BE49-F238E27FC236}">
                <a16:creationId xmlns:a16="http://schemas.microsoft.com/office/drawing/2014/main" id="{57F7C802-76ED-4BFD-B599-A5E33AF0F901}"/>
              </a:ext>
            </a:extLst>
          </p:cNvPr>
          <p:cNvSpPr txBox="1"/>
          <p:nvPr/>
        </p:nvSpPr>
        <p:spPr>
          <a:xfrm>
            <a:off x="859941" y="4986038"/>
            <a:ext cx="5246945" cy="78726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Vendedor NÃO É OBRIGADO a informar ao consumidor </a:t>
            </a:r>
            <a:b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procedência dos produtos e o valor total da mercadoria</a:t>
            </a:r>
            <a:b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(com inclusão dos tributos) 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7973CC85-D148-29D8-C5B4-296093A2195B}"/>
              </a:ext>
            </a:extLst>
          </p:cNvPr>
          <p:cNvSpPr>
            <a:spLocks/>
          </p:cNvSpPr>
          <p:nvPr/>
        </p:nvSpPr>
        <p:spPr bwMode="auto">
          <a:xfrm>
            <a:off x="407697" y="5091304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36" name="TextBox 67">
            <a:extLst>
              <a:ext uri="{FF2B5EF4-FFF2-40B4-BE49-F238E27FC236}">
                <a16:creationId xmlns:a16="http://schemas.microsoft.com/office/drawing/2014/main" id="{40DEEADC-7338-3D21-DE9B-21233737CAEE}"/>
              </a:ext>
            </a:extLst>
          </p:cNvPr>
          <p:cNvSpPr txBox="1"/>
          <p:nvPr/>
        </p:nvSpPr>
        <p:spPr>
          <a:xfrm>
            <a:off x="7393861" y="5035704"/>
            <a:ext cx="4858528" cy="78726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Vendedor É OBRIGADO a informar ao consumidor </a:t>
            </a:r>
            <a:b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procedência dos produtos e o valor total da mercadoria</a:t>
            </a:r>
            <a:b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(com inclusão dos tributos federais e estaduais) 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843B12C7-C97C-7E96-9529-F67A488A920A}"/>
              </a:ext>
            </a:extLst>
          </p:cNvPr>
          <p:cNvSpPr>
            <a:spLocks/>
          </p:cNvSpPr>
          <p:nvPr/>
        </p:nvSpPr>
        <p:spPr bwMode="auto">
          <a:xfrm>
            <a:off x="6941615" y="5063505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A0698B60-E99C-45BC-A769-5C02FE666DF5}"/>
              </a:ext>
            </a:extLst>
          </p:cNvPr>
          <p:cNvSpPr txBox="1"/>
          <p:nvPr/>
        </p:nvSpPr>
        <p:spPr>
          <a:xfrm>
            <a:off x="856377" y="6201493"/>
            <a:ext cx="5246945" cy="31329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Tributação simplificada para encomendas até US$ 3mil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2F75CB03-A35A-DA01-3B22-EAB26B3C090C}"/>
              </a:ext>
            </a:extLst>
          </p:cNvPr>
          <p:cNvSpPr>
            <a:spLocks/>
          </p:cNvSpPr>
          <p:nvPr/>
        </p:nvSpPr>
        <p:spPr bwMode="auto">
          <a:xfrm>
            <a:off x="404133" y="6206400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41" name="TextBox 67">
            <a:extLst>
              <a:ext uri="{FF2B5EF4-FFF2-40B4-BE49-F238E27FC236}">
                <a16:creationId xmlns:a16="http://schemas.microsoft.com/office/drawing/2014/main" id="{74C41E7A-0496-D8D3-48FA-7746071D3250}"/>
              </a:ext>
            </a:extLst>
          </p:cNvPr>
          <p:cNvSpPr txBox="1"/>
          <p:nvPr/>
        </p:nvSpPr>
        <p:spPr>
          <a:xfrm>
            <a:off x="7390297" y="6150800"/>
            <a:ext cx="4474456" cy="55027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MANUTENÇÃO da tributação simplificada para encomendas até US$ 3mil</a:t>
            </a: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DD17D38C-F995-3A81-722F-665ACC314587}"/>
              </a:ext>
            </a:extLst>
          </p:cNvPr>
          <p:cNvSpPr>
            <a:spLocks/>
          </p:cNvSpPr>
          <p:nvPr/>
        </p:nvSpPr>
        <p:spPr bwMode="auto">
          <a:xfrm>
            <a:off x="6938051" y="6178601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45" name="Seta: para a Direita 44">
            <a:extLst>
              <a:ext uri="{FF2B5EF4-FFF2-40B4-BE49-F238E27FC236}">
                <a16:creationId xmlns:a16="http://schemas.microsoft.com/office/drawing/2014/main" id="{D120BC08-16E9-552C-392B-BA85EF7AD326}"/>
              </a:ext>
            </a:extLst>
          </p:cNvPr>
          <p:cNvSpPr/>
          <p:nvPr/>
        </p:nvSpPr>
        <p:spPr>
          <a:xfrm>
            <a:off x="5719799" y="1810371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74077D12-4C40-3479-5F87-577483E4DEE1}"/>
              </a:ext>
            </a:extLst>
          </p:cNvPr>
          <p:cNvSpPr/>
          <p:nvPr/>
        </p:nvSpPr>
        <p:spPr>
          <a:xfrm>
            <a:off x="5719799" y="2850348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7566F675-79A8-5A8C-B0B5-9A2911056BE4}"/>
              </a:ext>
            </a:extLst>
          </p:cNvPr>
          <p:cNvSpPr/>
          <p:nvPr/>
        </p:nvSpPr>
        <p:spPr>
          <a:xfrm>
            <a:off x="5719799" y="3894348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: para a Direita 53">
            <a:extLst>
              <a:ext uri="{FF2B5EF4-FFF2-40B4-BE49-F238E27FC236}">
                <a16:creationId xmlns:a16="http://schemas.microsoft.com/office/drawing/2014/main" id="{20A121C9-4594-996B-E734-C253222C4C1A}"/>
              </a:ext>
            </a:extLst>
          </p:cNvPr>
          <p:cNvSpPr/>
          <p:nvPr/>
        </p:nvSpPr>
        <p:spPr>
          <a:xfrm>
            <a:off x="5719799" y="4927409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B95AAB5C-EB3E-4ABB-C70F-BB5A427BD254}"/>
              </a:ext>
            </a:extLst>
          </p:cNvPr>
          <p:cNvSpPr/>
          <p:nvPr/>
        </p:nvSpPr>
        <p:spPr>
          <a:xfrm>
            <a:off x="5719799" y="5972021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1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/>
      <p:bldP spid="17" grpId="0" animBg="1"/>
      <p:bldP spid="20" grpId="0"/>
      <p:bldP spid="21" grpId="0" animBg="1"/>
      <p:bldP spid="22" grpId="0"/>
      <p:bldP spid="23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1" grpId="0"/>
      <p:bldP spid="43" grpId="0" animBg="1"/>
      <p:bldP spid="45" grpId="0" animBg="1"/>
      <p:bldP spid="46" grpId="0" animBg="1"/>
      <p:bldP spid="47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3B0153D9-9D0B-1F7A-8E2E-47C4055C2857}"/>
              </a:ext>
            </a:extLst>
          </p:cNvPr>
          <p:cNvSpPr/>
          <p:nvPr/>
        </p:nvSpPr>
        <p:spPr>
          <a:xfrm>
            <a:off x="6096000" y="373752"/>
            <a:ext cx="6096000" cy="7315200"/>
          </a:xfrm>
          <a:prstGeom prst="rect">
            <a:avLst/>
          </a:prstGeom>
          <a:solidFill>
            <a:srgbClr val="001F58"/>
          </a:solidFill>
          <a:ln>
            <a:noFill/>
          </a:ln>
          <a:effectLst>
            <a:innerShdw blurRad="8001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890882-2E20-587E-4AB2-07028214A022}"/>
              </a:ext>
            </a:extLst>
          </p:cNvPr>
          <p:cNvSpPr txBox="1">
            <a:spLocks/>
          </p:cNvSpPr>
          <p:nvPr/>
        </p:nvSpPr>
        <p:spPr>
          <a:xfrm>
            <a:off x="249054" y="279603"/>
            <a:ext cx="10969943" cy="7110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N" sz="2800" dirty="0" err="1">
                <a:latin typeface="Trade Gothic Next Heavy" panose="020B0903040303020004" pitchFamily="34" charset="0"/>
              </a:rPr>
              <a:t>Remessas</a:t>
            </a:r>
            <a:r>
              <a:rPr lang="en-IN" sz="2800" dirty="0">
                <a:latin typeface="Trade Gothic Next Heavy" panose="020B0903040303020004" pitchFamily="34" charset="0"/>
              </a:rPr>
              <a:t> </a:t>
            </a:r>
            <a:r>
              <a:rPr lang="en-IN" sz="2800" dirty="0" err="1">
                <a:latin typeface="Trade Gothic Next Heavy" panose="020B0903040303020004" pitchFamily="34" charset="0"/>
              </a:rPr>
              <a:t>Internacionais</a:t>
            </a:r>
            <a:endParaRPr lang="en-IN" sz="2800" dirty="0">
              <a:latin typeface="Trade Gothic Next Heavy" panose="020B09030403030200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9B0516C-ED35-33AA-C593-9016C32F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75" y="65225"/>
            <a:ext cx="1415200" cy="1417222"/>
          </a:xfrm>
          <a:prstGeom prst="rect">
            <a:avLst/>
          </a:prstGeom>
        </p:spPr>
      </p:pic>
      <p:sp>
        <p:nvSpPr>
          <p:cNvPr id="3" name="TextBox 67">
            <a:extLst>
              <a:ext uri="{FF2B5EF4-FFF2-40B4-BE49-F238E27FC236}">
                <a16:creationId xmlns:a16="http://schemas.microsoft.com/office/drawing/2014/main" id="{D8AD8B6A-E4A3-37E6-175F-24AB036572AC}"/>
              </a:ext>
            </a:extLst>
          </p:cNvPr>
          <p:cNvSpPr txBox="1"/>
          <p:nvPr/>
        </p:nvSpPr>
        <p:spPr>
          <a:xfrm>
            <a:off x="8162158" y="329018"/>
            <a:ext cx="3463785" cy="129054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Regras mais benéficas para as</a:t>
            </a:r>
            <a:b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empresas de comércio eletrônico que aderirem ao</a:t>
            </a:r>
            <a:b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conformidade</a:t>
            </a:r>
          </a:p>
        </p:txBody>
      </p:sp>
      <p:sp>
        <p:nvSpPr>
          <p:cNvPr id="6" name="TextBox 67">
            <a:extLst>
              <a:ext uri="{FF2B5EF4-FFF2-40B4-BE49-F238E27FC236}">
                <a16:creationId xmlns:a16="http://schemas.microsoft.com/office/drawing/2014/main" id="{2D48ECE1-6AD1-AECB-D27A-6E8B17446205}"/>
              </a:ext>
            </a:extLst>
          </p:cNvPr>
          <p:cNvSpPr txBox="1"/>
          <p:nvPr/>
        </p:nvSpPr>
        <p:spPr>
          <a:xfrm>
            <a:off x="820893" y="1881413"/>
            <a:ext cx="4469564" cy="126124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Encomenda chega ao aeroporto e é desembarcada SEM INFORMAÇÕES PRÉVIAS para a Receita Federal</a:t>
            </a:r>
          </a:p>
          <a:p>
            <a:pPr>
              <a:lnSpc>
                <a:spcPct val="110000"/>
              </a:lnSpc>
              <a:defRPr/>
            </a:pPr>
            <a:endParaRPr lang="pt-BR" sz="1400" kern="0" dirty="0"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pt-BR" sz="1400" kern="0" dirty="0"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pt-BR" sz="1400" kern="0" dirty="0"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5EE9200-A5FC-0EDA-B95D-05FB297FB5BF}"/>
              </a:ext>
            </a:extLst>
          </p:cNvPr>
          <p:cNvSpPr>
            <a:spLocks/>
          </p:cNvSpPr>
          <p:nvPr/>
        </p:nvSpPr>
        <p:spPr bwMode="auto">
          <a:xfrm>
            <a:off x="368648" y="1986679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14" name="TextBox 67">
            <a:extLst>
              <a:ext uri="{FF2B5EF4-FFF2-40B4-BE49-F238E27FC236}">
                <a16:creationId xmlns:a16="http://schemas.microsoft.com/office/drawing/2014/main" id="{CB443455-5F04-32BD-BD04-F968BE549FB8}"/>
              </a:ext>
            </a:extLst>
          </p:cNvPr>
          <p:cNvSpPr txBox="1"/>
          <p:nvPr/>
        </p:nvSpPr>
        <p:spPr>
          <a:xfrm>
            <a:off x="7315798" y="1881413"/>
            <a:ext cx="4310146" cy="102425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ANTES DA CHEGADA do avião, a Receita Federal receberá as informações das encomendas e o pagamento prévio dos tributos estaduais e federais</a:t>
            </a:r>
          </a:p>
          <a:p>
            <a:pPr>
              <a:lnSpc>
                <a:spcPct val="110000"/>
              </a:lnSpc>
              <a:defRPr/>
            </a:pPr>
            <a:endParaRPr lang="pt-BR" sz="1400" kern="0" dirty="0">
              <a:solidFill>
                <a:schemeClr val="bg1"/>
              </a:solidFill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7977CBB-64AB-220E-7FFF-CAAB92855F35}"/>
              </a:ext>
            </a:extLst>
          </p:cNvPr>
          <p:cNvSpPr>
            <a:spLocks/>
          </p:cNvSpPr>
          <p:nvPr/>
        </p:nvSpPr>
        <p:spPr bwMode="auto">
          <a:xfrm>
            <a:off x="6863553" y="2014480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55597014-9718-7208-08F9-50D43E67CB6B}"/>
              </a:ext>
            </a:extLst>
          </p:cNvPr>
          <p:cNvSpPr/>
          <p:nvPr/>
        </p:nvSpPr>
        <p:spPr>
          <a:xfrm>
            <a:off x="5719799" y="1810371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7">
            <a:extLst>
              <a:ext uri="{FF2B5EF4-FFF2-40B4-BE49-F238E27FC236}">
                <a16:creationId xmlns:a16="http://schemas.microsoft.com/office/drawing/2014/main" id="{D39F1D91-71F4-B7A7-ADC2-2F07002E925C}"/>
              </a:ext>
            </a:extLst>
          </p:cNvPr>
          <p:cNvSpPr txBox="1"/>
          <p:nvPr/>
        </p:nvSpPr>
        <p:spPr>
          <a:xfrm>
            <a:off x="333333" y="773836"/>
            <a:ext cx="4978220" cy="68114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Regras atuais que serão mantidas para os que não aderirem ao Programa Remessa Conforme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8FA001E-A0EF-B8CC-95A9-93DBC667CF45}"/>
              </a:ext>
            </a:extLst>
          </p:cNvPr>
          <p:cNvSpPr>
            <a:spLocks/>
          </p:cNvSpPr>
          <p:nvPr/>
        </p:nvSpPr>
        <p:spPr bwMode="auto">
          <a:xfrm>
            <a:off x="366734" y="5030602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198C85A-6107-2D9A-B0CD-181F39B966F0}"/>
              </a:ext>
            </a:extLst>
          </p:cNvPr>
          <p:cNvSpPr>
            <a:spLocks/>
          </p:cNvSpPr>
          <p:nvPr/>
        </p:nvSpPr>
        <p:spPr bwMode="auto">
          <a:xfrm>
            <a:off x="389026" y="3149233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rgbClr val="001F58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/>
          </a:p>
        </p:txBody>
      </p:sp>
      <p:sp>
        <p:nvSpPr>
          <p:cNvPr id="13" name="Seta: para a Direita 1">
            <a:extLst>
              <a:ext uri="{FF2B5EF4-FFF2-40B4-BE49-F238E27FC236}">
                <a16:creationId xmlns:a16="http://schemas.microsoft.com/office/drawing/2014/main" id="{C5ED8F0C-7358-28AB-3EEA-9117AB0B7CC7}"/>
              </a:ext>
            </a:extLst>
          </p:cNvPr>
          <p:cNvSpPr/>
          <p:nvPr/>
        </p:nvSpPr>
        <p:spPr>
          <a:xfrm>
            <a:off x="5734025" y="4844063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8836BC7-6849-EA18-4BFE-57BE3D6CD4EF}"/>
              </a:ext>
            </a:extLst>
          </p:cNvPr>
          <p:cNvSpPr>
            <a:spLocks/>
          </p:cNvSpPr>
          <p:nvPr/>
        </p:nvSpPr>
        <p:spPr bwMode="auto">
          <a:xfrm>
            <a:off x="6857522" y="5050644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8CA3FC0-AE36-41E2-AF7E-0E771C5F5BB5}"/>
              </a:ext>
            </a:extLst>
          </p:cNvPr>
          <p:cNvSpPr>
            <a:spLocks/>
          </p:cNvSpPr>
          <p:nvPr/>
        </p:nvSpPr>
        <p:spPr bwMode="auto">
          <a:xfrm>
            <a:off x="6844897" y="3149233"/>
            <a:ext cx="360567" cy="297920"/>
          </a:xfrm>
          <a:custGeom>
            <a:avLst/>
            <a:gdLst>
              <a:gd name="T0" fmla="*/ 389 w 544"/>
              <a:gd name="T1" fmla="*/ 62 h 449"/>
              <a:gd name="T2" fmla="*/ 372 w 544"/>
              <a:gd name="T3" fmla="*/ 71 h 449"/>
              <a:gd name="T4" fmla="*/ 264 w 544"/>
              <a:gd name="T5" fmla="*/ 146 h 449"/>
              <a:gd name="T6" fmla="*/ 263 w 544"/>
              <a:gd name="T7" fmla="*/ 147 h 449"/>
              <a:gd name="T8" fmla="*/ 214 w 544"/>
              <a:gd name="T9" fmla="*/ 192 h 449"/>
              <a:gd name="T10" fmla="*/ 194 w 544"/>
              <a:gd name="T11" fmla="*/ 215 h 449"/>
              <a:gd name="T12" fmla="*/ 163 w 544"/>
              <a:gd name="T13" fmla="*/ 259 h 449"/>
              <a:gd name="T14" fmla="*/ 148 w 544"/>
              <a:gd name="T15" fmla="*/ 278 h 449"/>
              <a:gd name="T16" fmla="*/ 134 w 544"/>
              <a:gd name="T17" fmla="*/ 270 h 449"/>
              <a:gd name="T18" fmla="*/ 122 w 544"/>
              <a:gd name="T19" fmla="*/ 249 h 449"/>
              <a:gd name="T20" fmla="*/ 105 w 544"/>
              <a:gd name="T21" fmla="*/ 220 h 449"/>
              <a:gd name="T22" fmla="*/ 87 w 544"/>
              <a:gd name="T23" fmla="*/ 199 h 449"/>
              <a:gd name="T24" fmla="*/ 86 w 544"/>
              <a:gd name="T25" fmla="*/ 198 h 449"/>
              <a:gd name="T26" fmla="*/ 85 w 544"/>
              <a:gd name="T27" fmla="*/ 198 h 449"/>
              <a:gd name="T28" fmla="*/ 63 w 544"/>
              <a:gd name="T29" fmla="*/ 187 h 449"/>
              <a:gd name="T30" fmla="*/ 27 w 544"/>
              <a:gd name="T31" fmla="*/ 192 h 449"/>
              <a:gd name="T32" fmla="*/ 17 w 544"/>
              <a:gd name="T33" fmla="*/ 199 h 449"/>
              <a:gd name="T34" fmla="*/ 9 w 544"/>
              <a:gd name="T35" fmla="*/ 208 h 449"/>
              <a:gd name="T36" fmla="*/ 9 w 544"/>
              <a:gd name="T37" fmla="*/ 209 h 449"/>
              <a:gd name="T38" fmla="*/ 9 w 544"/>
              <a:gd name="T39" fmla="*/ 209 h 449"/>
              <a:gd name="T40" fmla="*/ 8 w 544"/>
              <a:gd name="T41" fmla="*/ 209 h 449"/>
              <a:gd name="T42" fmla="*/ 4 w 544"/>
              <a:gd name="T43" fmla="*/ 223 h 449"/>
              <a:gd name="T44" fmla="*/ 13 w 544"/>
              <a:gd name="T45" fmla="*/ 274 h 449"/>
              <a:gd name="T46" fmla="*/ 89 w 544"/>
              <a:gd name="T47" fmla="*/ 405 h 449"/>
              <a:gd name="T48" fmla="*/ 168 w 544"/>
              <a:gd name="T49" fmla="*/ 434 h 449"/>
              <a:gd name="T50" fmla="*/ 180 w 544"/>
              <a:gd name="T51" fmla="*/ 423 h 449"/>
              <a:gd name="T52" fmla="*/ 188 w 544"/>
              <a:gd name="T53" fmla="*/ 413 h 449"/>
              <a:gd name="T54" fmla="*/ 202 w 544"/>
              <a:gd name="T55" fmla="*/ 388 h 449"/>
              <a:gd name="T56" fmla="*/ 257 w 544"/>
              <a:gd name="T57" fmla="*/ 299 h 449"/>
              <a:gd name="T58" fmla="*/ 319 w 544"/>
              <a:gd name="T59" fmla="*/ 214 h 449"/>
              <a:gd name="T60" fmla="*/ 352 w 544"/>
              <a:gd name="T61" fmla="*/ 174 h 449"/>
              <a:gd name="T62" fmla="*/ 361 w 544"/>
              <a:gd name="T63" fmla="*/ 164 h 449"/>
              <a:gd name="T64" fmla="*/ 544 w 544"/>
              <a:gd name="T65" fmla="*/ 0 h 449"/>
              <a:gd name="T66" fmla="*/ 389 w 544"/>
              <a:gd name="T67" fmla="*/ 6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4" h="449">
                <a:moveTo>
                  <a:pt x="389" y="62"/>
                </a:moveTo>
                <a:cubicBezTo>
                  <a:pt x="383" y="65"/>
                  <a:pt x="378" y="68"/>
                  <a:pt x="372" y="71"/>
                </a:cubicBezTo>
                <a:cubicBezTo>
                  <a:pt x="334" y="92"/>
                  <a:pt x="297" y="117"/>
                  <a:pt x="264" y="146"/>
                </a:cubicBezTo>
                <a:cubicBezTo>
                  <a:pt x="264" y="146"/>
                  <a:pt x="263" y="147"/>
                  <a:pt x="263" y="147"/>
                </a:cubicBezTo>
                <a:cubicBezTo>
                  <a:pt x="245" y="159"/>
                  <a:pt x="228" y="175"/>
                  <a:pt x="214" y="192"/>
                </a:cubicBezTo>
                <a:cubicBezTo>
                  <a:pt x="207" y="200"/>
                  <a:pt x="200" y="208"/>
                  <a:pt x="194" y="215"/>
                </a:cubicBezTo>
                <a:cubicBezTo>
                  <a:pt x="182" y="229"/>
                  <a:pt x="173" y="244"/>
                  <a:pt x="163" y="259"/>
                </a:cubicBezTo>
                <a:cubicBezTo>
                  <a:pt x="159" y="265"/>
                  <a:pt x="154" y="275"/>
                  <a:pt x="148" y="278"/>
                </a:cubicBezTo>
                <a:cubicBezTo>
                  <a:pt x="140" y="283"/>
                  <a:pt x="138" y="275"/>
                  <a:pt x="134" y="270"/>
                </a:cubicBezTo>
                <a:cubicBezTo>
                  <a:pt x="130" y="263"/>
                  <a:pt x="126" y="256"/>
                  <a:pt x="122" y="249"/>
                </a:cubicBezTo>
                <a:cubicBezTo>
                  <a:pt x="116" y="240"/>
                  <a:pt x="111" y="230"/>
                  <a:pt x="105" y="220"/>
                </a:cubicBezTo>
                <a:cubicBezTo>
                  <a:pt x="100" y="212"/>
                  <a:pt x="94" y="205"/>
                  <a:pt x="87" y="199"/>
                </a:cubicBezTo>
                <a:cubicBezTo>
                  <a:pt x="87" y="199"/>
                  <a:pt x="86" y="198"/>
                  <a:pt x="86" y="198"/>
                </a:cubicBezTo>
                <a:cubicBezTo>
                  <a:pt x="86" y="198"/>
                  <a:pt x="85" y="198"/>
                  <a:pt x="85" y="198"/>
                </a:cubicBezTo>
                <a:cubicBezTo>
                  <a:pt x="78" y="192"/>
                  <a:pt x="71" y="189"/>
                  <a:pt x="63" y="187"/>
                </a:cubicBezTo>
                <a:cubicBezTo>
                  <a:pt x="50" y="184"/>
                  <a:pt x="37" y="185"/>
                  <a:pt x="27" y="192"/>
                </a:cubicBezTo>
                <a:cubicBezTo>
                  <a:pt x="23" y="194"/>
                  <a:pt x="20" y="196"/>
                  <a:pt x="17" y="199"/>
                </a:cubicBezTo>
                <a:cubicBezTo>
                  <a:pt x="14" y="201"/>
                  <a:pt x="12" y="204"/>
                  <a:pt x="9" y="208"/>
                </a:cubicBezTo>
                <a:cubicBezTo>
                  <a:pt x="9" y="209"/>
                  <a:pt x="9" y="209"/>
                  <a:pt x="9" y="209"/>
                </a:cubicBezTo>
                <a:cubicBezTo>
                  <a:pt x="9" y="209"/>
                  <a:pt x="9" y="209"/>
                  <a:pt x="9" y="209"/>
                </a:cubicBezTo>
                <a:cubicBezTo>
                  <a:pt x="8" y="209"/>
                  <a:pt x="8" y="209"/>
                  <a:pt x="8" y="209"/>
                </a:cubicBezTo>
                <a:cubicBezTo>
                  <a:pt x="6" y="214"/>
                  <a:pt x="5" y="219"/>
                  <a:pt x="4" y="223"/>
                </a:cubicBezTo>
                <a:cubicBezTo>
                  <a:pt x="0" y="239"/>
                  <a:pt x="3" y="257"/>
                  <a:pt x="13" y="274"/>
                </a:cubicBezTo>
                <a:cubicBezTo>
                  <a:pt x="89" y="405"/>
                  <a:pt x="89" y="405"/>
                  <a:pt x="89" y="405"/>
                </a:cubicBezTo>
                <a:cubicBezTo>
                  <a:pt x="107" y="436"/>
                  <a:pt x="142" y="449"/>
                  <a:pt x="168" y="434"/>
                </a:cubicBezTo>
                <a:cubicBezTo>
                  <a:pt x="173" y="431"/>
                  <a:pt x="177" y="427"/>
                  <a:pt x="180" y="423"/>
                </a:cubicBezTo>
                <a:cubicBezTo>
                  <a:pt x="183" y="420"/>
                  <a:pt x="186" y="417"/>
                  <a:pt x="188" y="413"/>
                </a:cubicBezTo>
                <a:cubicBezTo>
                  <a:pt x="193" y="405"/>
                  <a:pt x="197" y="396"/>
                  <a:pt x="202" y="388"/>
                </a:cubicBezTo>
                <a:cubicBezTo>
                  <a:pt x="218" y="357"/>
                  <a:pt x="238" y="328"/>
                  <a:pt x="257" y="299"/>
                </a:cubicBezTo>
                <a:cubicBezTo>
                  <a:pt x="276" y="270"/>
                  <a:pt x="296" y="241"/>
                  <a:pt x="319" y="214"/>
                </a:cubicBezTo>
                <a:cubicBezTo>
                  <a:pt x="330" y="200"/>
                  <a:pt x="341" y="187"/>
                  <a:pt x="352" y="174"/>
                </a:cubicBezTo>
                <a:cubicBezTo>
                  <a:pt x="355" y="170"/>
                  <a:pt x="358" y="167"/>
                  <a:pt x="361" y="164"/>
                </a:cubicBezTo>
                <a:cubicBezTo>
                  <a:pt x="417" y="104"/>
                  <a:pt x="478" y="49"/>
                  <a:pt x="544" y="0"/>
                </a:cubicBezTo>
                <a:cubicBezTo>
                  <a:pt x="486" y="7"/>
                  <a:pt x="438" y="36"/>
                  <a:pt x="389" y="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1F58"/>
            </a:solidFill>
            <a:round/>
            <a:headEnd/>
            <a:tailEnd/>
          </a:ln>
        </p:spPr>
        <p:txBody>
          <a:bodyPr vert="horz" wrap="square" lIns="82929" tIns="41464" rIns="82929" bIns="41464" numCol="1" anchor="t" anchorCtr="0" compatLnSpc="1">
            <a:prstTxWarp prst="textNoShape">
              <a:avLst/>
            </a:prstTxWarp>
          </a:bodyPr>
          <a:lstStyle/>
          <a:p>
            <a:endParaRPr lang="en-US" sz="2176">
              <a:solidFill>
                <a:schemeClr val="bg1"/>
              </a:solidFill>
            </a:endParaRPr>
          </a:p>
        </p:txBody>
      </p:sp>
      <p:sp>
        <p:nvSpPr>
          <p:cNvPr id="19" name="TextBox 67">
            <a:extLst>
              <a:ext uri="{FF2B5EF4-FFF2-40B4-BE49-F238E27FC236}">
                <a16:creationId xmlns:a16="http://schemas.microsoft.com/office/drawing/2014/main" id="{2F0A5954-9640-7471-47F8-92C9BBDF1247}"/>
              </a:ext>
            </a:extLst>
          </p:cNvPr>
          <p:cNvSpPr txBox="1"/>
          <p:nvPr/>
        </p:nvSpPr>
        <p:spPr>
          <a:xfrm>
            <a:off x="7315798" y="3049963"/>
            <a:ext cx="4310146" cy="14982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Receita Federal realizará previamente a GESTÃO DE RISCOS das encomendas antes de chegada da aeronave e  liberará as encomendas de baixo risco IMEDIATAMENTE após o escaneamento, se não selecionadas para conferência</a:t>
            </a:r>
          </a:p>
          <a:p>
            <a:pPr>
              <a:lnSpc>
                <a:spcPct val="110000"/>
              </a:lnSpc>
              <a:defRPr/>
            </a:pPr>
            <a:endParaRPr lang="pt-BR" sz="1400" kern="0" dirty="0">
              <a:solidFill>
                <a:schemeClr val="bg1"/>
              </a:solidFill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67">
            <a:extLst>
              <a:ext uri="{FF2B5EF4-FFF2-40B4-BE49-F238E27FC236}">
                <a16:creationId xmlns:a16="http://schemas.microsoft.com/office/drawing/2014/main" id="{614A2465-EA49-8FF0-F157-9513D7EB2330}"/>
              </a:ext>
            </a:extLst>
          </p:cNvPr>
          <p:cNvSpPr txBox="1"/>
          <p:nvPr/>
        </p:nvSpPr>
        <p:spPr>
          <a:xfrm>
            <a:off x="7315798" y="4644231"/>
            <a:ext cx="4310146" cy="102425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pt-BR" sz="1400" kern="0" dirty="0">
              <a:solidFill>
                <a:schemeClr val="bg1"/>
              </a:solidFill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t-BR" sz="1400" kern="0" dirty="0">
                <a:solidFill>
                  <a:schemeClr val="bg1"/>
                </a:solidFill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encomendas liberadas poderão seguir diretamente para os consumidores</a:t>
            </a:r>
          </a:p>
          <a:p>
            <a:pPr>
              <a:lnSpc>
                <a:spcPct val="110000"/>
              </a:lnSpc>
              <a:defRPr/>
            </a:pPr>
            <a:endParaRPr lang="pt-BR" sz="1400" kern="0" dirty="0">
              <a:solidFill>
                <a:schemeClr val="bg1"/>
              </a:solidFill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67">
            <a:extLst>
              <a:ext uri="{FF2B5EF4-FFF2-40B4-BE49-F238E27FC236}">
                <a16:creationId xmlns:a16="http://schemas.microsoft.com/office/drawing/2014/main" id="{BC454E47-A1AA-B6CB-4C3A-5AB4E8CD6D65}"/>
              </a:ext>
            </a:extLst>
          </p:cNvPr>
          <p:cNvSpPr txBox="1"/>
          <p:nvPr/>
        </p:nvSpPr>
        <p:spPr>
          <a:xfrm>
            <a:off x="841989" y="3004428"/>
            <a:ext cx="4469564" cy="14982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de 40 CARRETAS POR DIA transportam as encomendas do aeroporto de Guarulhos/SP para a central dos Correios em Curitiba/PR. Em Curitiba ocorre a triagem das mercadorias, o registro da declaração de importação à Receita Federal e o pagamento, se necessário, dos tributos federais pelos consumidores</a:t>
            </a: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5BE67105-B7AB-7C54-2010-3AE627111AEF}"/>
              </a:ext>
            </a:extLst>
          </p:cNvPr>
          <p:cNvSpPr txBox="1"/>
          <p:nvPr/>
        </p:nvSpPr>
        <p:spPr>
          <a:xfrm>
            <a:off x="820893" y="4657010"/>
            <a:ext cx="4469564" cy="78726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pt-BR" sz="1400" kern="0" dirty="0">
              <a:latin typeface="Trade Gothic Next Heavy" panose="020B0903040303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t-BR" sz="1400" kern="0" dirty="0">
                <a:latin typeface="Trade Gothic Next Heavy" panose="020B0903040303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Após o pagamento, as encomendas são liberadas para os consumidores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9ACB6A7-C699-664C-9660-77E36DA72FF8}"/>
              </a:ext>
            </a:extLst>
          </p:cNvPr>
          <p:cNvSpPr/>
          <p:nvPr/>
        </p:nvSpPr>
        <p:spPr>
          <a:xfrm>
            <a:off x="5734025" y="3132731"/>
            <a:ext cx="876040" cy="711081"/>
          </a:xfrm>
          <a:prstGeom prst="rightArrow">
            <a:avLst/>
          </a:prstGeom>
          <a:solidFill>
            <a:srgbClr val="DCAE2A"/>
          </a:solidFill>
          <a:ln>
            <a:solidFill>
              <a:srgbClr val="DCA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8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/>
      <p:bldP spid="17" grpId="0" animBg="1"/>
      <p:bldP spid="2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DCA8575-D2EF-5154-21CA-9FBA037C9AE3}"/>
              </a:ext>
            </a:extLst>
          </p:cNvPr>
          <p:cNvSpPr txBox="1"/>
          <p:nvPr/>
        </p:nvSpPr>
        <p:spPr>
          <a:xfrm>
            <a:off x="125052" y="1917728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rade Gothic Next Heavy" panose="020B0903040303020004" pitchFamily="34" charset="0"/>
              </a:rPr>
              <a:t>Comprador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C45930-3273-DCC7-A3FA-C90D9FB0A5BC}"/>
              </a:ext>
            </a:extLst>
          </p:cNvPr>
          <p:cNvSpPr txBox="1"/>
          <p:nvPr/>
        </p:nvSpPr>
        <p:spPr>
          <a:xfrm>
            <a:off x="77789" y="2825893"/>
            <a:ext cx="9380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dirty="0">
                <a:latin typeface="Trade Gothic Next Heavy" panose="020B0903040303020004" pitchFamily="34" charset="0"/>
              </a:rPr>
              <a:t>EMPRESA DE </a:t>
            </a:r>
          </a:p>
          <a:p>
            <a:pPr algn="ctr"/>
            <a:r>
              <a:rPr lang="pt-BR" sz="900" dirty="0">
                <a:latin typeface="Trade Gothic Next Heavy" panose="020B0903040303020004" pitchFamily="34" charset="0"/>
              </a:rPr>
              <a:t>COMÉRCIO</a:t>
            </a:r>
          </a:p>
          <a:p>
            <a:pPr algn="ctr"/>
            <a:r>
              <a:rPr lang="pt-BR" sz="900" dirty="0">
                <a:latin typeface="Trade Gothic Next Heavy" panose="020B0903040303020004" pitchFamily="34" charset="0"/>
              </a:rPr>
              <a:t> ELETRÔNICO</a:t>
            </a:r>
            <a:br>
              <a:rPr lang="pt-BR" sz="900" dirty="0">
                <a:latin typeface="Trade Gothic Next Heavy" panose="020B0903040303020004" pitchFamily="34" charset="0"/>
              </a:rPr>
            </a:br>
            <a:endParaRPr lang="pt-BR" sz="1400" dirty="0">
              <a:latin typeface="Trade Gothic Next Heavy" panose="020B0903040303020004" pitchFamily="34" charset="0"/>
            </a:endParaRPr>
          </a:p>
        </p:txBody>
      </p:sp>
      <p:sp>
        <p:nvSpPr>
          <p:cNvPr id="245" name="CaixaDeTexto 244">
            <a:extLst>
              <a:ext uri="{FF2B5EF4-FFF2-40B4-BE49-F238E27FC236}">
                <a16:creationId xmlns:a16="http://schemas.microsoft.com/office/drawing/2014/main" id="{B9EE3A23-7DC5-0EFA-AA08-ED87C2135122}"/>
              </a:ext>
            </a:extLst>
          </p:cNvPr>
          <p:cNvSpPr txBox="1"/>
          <p:nvPr/>
        </p:nvSpPr>
        <p:spPr>
          <a:xfrm>
            <a:off x="10798805" y="10775979"/>
            <a:ext cx="11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Trade Gothic Next Heavy" panose="020B0903040303020004" pitchFamily="34" charset="0"/>
              </a:rPr>
              <a:t>Remessas </a:t>
            </a:r>
          </a:p>
          <a:p>
            <a:r>
              <a:rPr lang="pt-BR" sz="900" dirty="0">
                <a:latin typeface="Trade Gothic Next Heavy" panose="020B0903040303020004" pitchFamily="34" charset="0"/>
              </a:rPr>
              <a:t>Irregulares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91F8748-C222-B032-3357-FB4DDA38BB0D}"/>
              </a:ext>
            </a:extLst>
          </p:cNvPr>
          <p:cNvSpPr txBox="1">
            <a:spLocks/>
          </p:cNvSpPr>
          <p:nvPr/>
        </p:nvSpPr>
        <p:spPr>
          <a:xfrm>
            <a:off x="255679" y="147080"/>
            <a:ext cx="6680697" cy="43899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pt-BR" sz="2400" dirty="0">
                <a:latin typeface="Trade Gothic Next Heavy" panose="020B0903040303020004" pitchFamily="34" charset="0"/>
              </a:rPr>
              <a:t>Fluxo Logístico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80B30DC-992A-BBD9-3967-188FC58F3E8E}"/>
              </a:ext>
            </a:extLst>
          </p:cNvPr>
          <p:cNvGrpSpPr/>
          <p:nvPr/>
        </p:nvGrpSpPr>
        <p:grpSpPr>
          <a:xfrm>
            <a:off x="357217" y="1079739"/>
            <a:ext cx="11467238" cy="5493040"/>
            <a:chOff x="354550" y="758130"/>
            <a:chExt cx="11910322" cy="5779784"/>
          </a:xfrm>
        </p:grpSpPr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id="{A39AFD8E-4C30-9E51-D508-E25D6C42F9BB}"/>
                </a:ext>
              </a:extLst>
            </p:cNvPr>
            <p:cNvSpPr txBox="1"/>
            <p:nvPr/>
          </p:nvSpPr>
          <p:spPr>
            <a:xfrm>
              <a:off x="11344427" y="2248762"/>
              <a:ext cx="9204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latin typeface="Trade Gothic Next Heavy" panose="020B0903040303020004" pitchFamily="34" charset="0"/>
                </a:rPr>
                <a:t>Comprador </a:t>
              </a:r>
            </a:p>
          </p:txBody>
        </p:sp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5327BFF9-64E9-942A-B64A-B84821050060}"/>
                </a:ext>
              </a:extLst>
            </p:cNvPr>
            <p:cNvGrpSpPr/>
            <p:nvPr/>
          </p:nvGrpSpPr>
          <p:grpSpPr>
            <a:xfrm>
              <a:off x="354550" y="1265756"/>
              <a:ext cx="452079" cy="463207"/>
              <a:chOff x="232322" y="3200743"/>
              <a:chExt cx="616149" cy="631315"/>
            </a:xfrm>
          </p:grpSpPr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BDE81BC3-A167-6B27-6729-E95E6DD22FCB}"/>
                  </a:ext>
                </a:extLst>
              </p:cNvPr>
              <p:cNvGrpSpPr/>
              <p:nvPr/>
            </p:nvGrpSpPr>
            <p:grpSpPr>
              <a:xfrm>
                <a:off x="232322" y="3468071"/>
                <a:ext cx="616149" cy="363987"/>
                <a:chOff x="5638800" y="2971800"/>
                <a:chExt cx="1547875" cy="914400"/>
              </a:xfrm>
            </p:grpSpPr>
            <p:pic>
              <p:nvPicPr>
                <p:cNvPr id="8" name="Gráfico 7" descr="Perfil masculino com preenchimento sólido">
                  <a:extLst>
                    <a:ext uri="{FF2B5EF4-FFF2-40B4-BE49-F238E27FC236}">
                      <a16:creationId xmlns:a16="http://schemas.microsoft.com/office/drawing/2014/main" id="{1CE0F96D-E56C-9417-1B6E-75AD10593E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" name="Gráfico 9" descr="Perfil de mulher com preenchimento sólido">
                  <a:extLst>
                    <a:ext uri="{FF2B5EF4-FFF2-40B4-BE49-F238E27FC236}">
                      <a16:creationId xmlns:a16="http://schemas.microsoft.com/office/drawing/2014/main" id="{90B6DB44-F6EB-7AF9-9F0B-CEFAD9AECF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2275" y="2971800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m 12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A219E91B-47CC-E817-6A4F-1255D8187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89" y="3200743"/>
                <a:ext cx="438710" cy="293058"/>
              </a:xfrm>
              <a:prstGeom prst="rect">
                <a:avLst/>
              </a:prstGeom>
            </p:spPr>
          </p:pic>
        </p:grpSp>
        <p:pic>
          <p:nvPicPr>
            <p:cNvPr id="19" name="Gráfico 18" descr="Mundo com preenchimento sólido">
              <a:extLst>
                <a:ext uri="{FF2B5EF4-FFF2-40B4-BE49-F238E27FC236}">
                  <a16:creationId xmlns:a16="http://schemas.microsoft.com/office/drawing/2014/main" id="{1E9728A5-0D10-56D1-59C6-A69E919B9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029" y="2190998"/>
              <a:ext cx="426820" cy="426820"/>
            </a:xfrm>
            <a:prstGeom prst="rect">
              <a:avLst/>
            </a:prstGeom>
          </p:spPr>
        </p:pic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842A2FEC-61BA-C389-D062-689F13D2C400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57173" y="2481312"/>
              <a:ext cx="960912" cy="493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FD7A371-B93D-9DF3-FC54-CEA140631ED4}"/>
                </a:ext>
              </a:extLst>
            </p:cNvPr>
            <p:cNvSpPr txBox="1"/>
            <p:nvPr/>
          </p:nvSpPr>
          <p:spPr>
            <a:xfrm>
              <a:off x="1818085" y="2322871"/>
              <a:ext cx="1172116" cy="415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50" dirty="0">
                  <a:latin typeface="Trade Gothic Next Heavy" panose="020B0903040303020004" pitchFamily="34" charset="0"/>
                </a:rPr>
                <a:t>Transportador</a:t>
              </a:r>
            </a:p>
            <a:p>
              <a:pPr algn="ctr"/>
              <a:r>
                <a:rPr lang="pt-BR" sz="1050" dirty="0">
                  <a:latin typeface="Trade Gothic Next Heavy" panose="020B0903040303020004" pitchFamily="34" charset="0"/>
                </a:rPr>
                <a:t>Correios/Courier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245FB46D-51B9-7A4B-A2C8-E3E077DF8125}"/>
                </a:ext>
              </a:extLst>
            </p:cNvPr>
            <p:cNvSpPr txBox="1"/>
            <p:nvPr/>
          </p:nvSpPr>
          <p:spPr>
            <a:xfrm>
              <a:off x="3812200" y="2967510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>
                  <a:latin typeface="Trade Gothic Next Heavy" panose="020B0903040303020004" pitchFamily="34" charset="0"/>
                </a:rPr>
                <a:t>Não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8A699F66-CEA7-45E6-55CB-E5BFC562E514}"/>
                </a:ext>
              </a:extLst>
            </p:cNvPr>
            <p:cNvSpPr txBox="1"/>
            <p:nvPr/>
          </p:nvSpPr>
          <p:spPr>
            <a:xfrm>
              <a:off x="3760437" y="2032770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>
                  <a:latin typeface="Trade Gothic Next Heavy" panose="020B0903040303020004" pitchFamily="34" charset="0"/>
                </a:rPr>
                <a:t>Sim</a:t>
              </a:r>
            </a:p>
          </p:txBody>
        </p: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id="{78A07AFE-CE6A-8DB4-2AF2-B1F963B606EA}"/>
                </a:ext>
              </a:extLst>
            </p:cNvPr>
            <p:cNvCxnSpPr>
              <a:cxnSpLocks/>
              <a:stCxn id="6" idx="2"/>
              <a:endCxn id="19" idx="0"/>
            </p:cNvCxnSpPr>
            <p:nvPr/>
          </p:nvCxnSpPr>
          <p:spPr>
            <a:xfrm flipH="1">
              <a:off x="573439" y="1951814"/>
              <a:ext cx="20750" cy="2391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B9725A36-7509-28F9-ECCC-E3B237800344}"/>
                </a:ext>
              </a:extLst>
            </p:cNvPr>
            <p:cNvSpPr txBox="1"/>
            <p:nvPr/>
          </p:nvSpPr>
          <p:spPr>
            <a:xfrm>
              <a:off x="5575605" y="764944"/>
              <a:ext cx="1796805" cy="343273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none" rtlCol="0">
              <a:spAutoFit/>
            </a:bodyPr>
            <a:lstStyle/>
            <a:p>
              <a:pPr algn="ctr"/>
              <a:endParaRPr lang="pt-BR" sz="10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000" dirty="0">
                <a:latin typeface="Trade Gothic Next Heavy" panose="020B0903040303020004" pitchFamily="34" charset="0"/>
              </a:endParaRPr>
            </a:p>
            <a:p>
              <a:pPr algn="ctr"/>
              <a:r>
                <a:rPr lang="pt-BR" sz="1100" dirty="0">
                  <a:latin typeface="Trade Gothic Next Heavy" panose="020B0903040303020004" pitchFamily="34" charset="0"/>
                </a:rPr>
                <a:t>CHEGADA AO</a:t>
              </a:r>
              <a:br>
                <a:rPr lang="pt-BR" sz="1100" dirty="0">
                  <a:latin typeface="Trade Gothic Next Heavy" panose="020B0903040303020004" pitchFamily="34" charset="0"/>
                </a:rPr>
              </a:br>
              <a:r>
                <a:rPr lang="pt-BR" sz="1100" dirty="0">
                  <a:latin typeface="Trade Gothic Next Heavy" panose="020B0903040303020004" pitchFamily="34" charset="0"/>
                </a:rPr>
                <a:t>BRASIL </a:t>
              </a:r>
              <a:br>
                <a:rPr lang="pt-BR" sz="1100" dirty="0">
                  <a:latin typeface="Trade Gothic Next Heavy" panose="020B0903040303020004" pitchFamily="34" charset="0"/>
                </a:rPr>
              </a:br>
              <a:r>
                <a:rPr lang="pt-BR" sz="1100" dirty="0">
                  <a:latin typeface="Trade Gothic Next Heavy" panose="020B0903040303020004" pitchFamily="34" charset="0"/>
                </a:rPr>
                <a:t>(CORREIOS/COURIERS)</a:t>
              </a: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100" dirty="0">
                <a:latin typeface="Trade Gothic Next Heavy" panose="020B0903040303020004" pitchFamily="34" charset="0"/>
              </a:endParaRPr>
            </a:p>
            <a:p>
              <a:pPr algn="ctr"/>
              <a:endParaRPr lang="pt-BR" sz="1050" dirty="0"/>
            </a:p>
            <a:p>
              <a:pPr algn="ctr"/>
              <a:endParaRPr lang="pt-BR" sz="1050" dirty="0"/>
            </a:p>
          </p:txBody>
        </p:sp>
        <p:sp>
          <p:nvSpPr>
            <p:cNvPr id="77" name="Retângulo: Cantos Arredondados 76">
              <a:extLst>
                <a:ext uri="{FF2B5EF4-FFF2-40B4-BE49-F238E27FC236}">
                  <a16:creationId xmlns:a16="http://schemas.microsoft.com/office/drawing/2014/main" id="{668BBC4D-210A-8F9C-2C76-1DA9F5B7E030}"/>
                </a:ext>
              </a:extLst>
            </p:cNvPr>
            <p:cNvSpPr/>
            <p:nvPr/>
          </p:nvSpPr>
          <p:spPr>
            <a:xfrm>
              <a:off x="8191285" y="5058296"/>
              <a:ext cx="1008000" cy="56396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Selecionada</a:t>
              </a:r>
              <a:br>
                <a:rPr lang="pt-BR" sz="100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</a:br>
              <a:r>
                <a:rPr lang="pt-BR" sz="100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para fiscalização</a:t>
              </a:r>
            </a:p>
          </p:txBody>
        </p:sp>
        <p:sp>
          <p:nvSpPr>
            <p:cNvPr id="79" name="Retângulo: Cantos Arredondados 78">
              <a:extLst>
                <a:ext uri="{FF2B5EF4-FFF2-40B4-BE49-F238E27FC236}">
                  <a16:creationId xmlns:a16="http://schemas.microsoft.com/office/drawing/2014/main" id="{F7C5457B-10F0-A5AC-0A1F-02A096A0DE3F}"/>
                </a:ext>
              </a:extLst>
            </p:cNvPr>
            <p:cNvSpPr/>
            <p:nvPr/>
          </p:nvSpPr>
          <p:spPr>
            <a:xfrm>
              <a:off x="9813838" y="4706613"/>
              <a:ext cx="1217056" cy="368068"/>
            </a:xfrm>
            <a:prstGeom prst="round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LIBERADA</a:t>
              </a:r>
            </a:p>
          </p:txBody>
        </p:sp>
        <p:sp>
          <p:nvSpPr>
            <p:cNvPr id="80" name="Retângulo: Cantos Arredondados 79">
              <a:extLst>
                <a:ext uri="{FF2B5EF4-FFF2-40B4-BE49-F238E27FC236}">
                  <a16:creationId xmlns:a16="http://schemas.microsoft.com/office/drawing/2014/main" id="{C1A28121-3A38-E259-9E06-8B76B7A5E82F}"/>
                </a:ext>
              </a:extLst>
            </p:cNvPr>
            <p:cNvSpPr/>
            <p:nvPr/>
          </p:nvSpPr>
          <p:spPr>
            <a:xfrm>
              <a:off x="9813838" y="5059187"/>
              <a:ext cx="1217056" cy="36327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A DEVOLVER</a:t>
              </a:r>
            </a:p>
          </p:txBody>
        </p:sp>
        <p:sp>
          <p:nvSpPr>
            <p:cNvPr id="81" name="Retângulo: Cantos Arredondados 80">
              <a:extLst>
                <a:ext uri="{FF2B5EF4-FFF2-40B4-BE49-F238E27FC236}">
                  <a16:creationId xmlns:a16="http://schemas.microsoft.com/office/drawing/2014/main" id="{E39677BB-0E19-8621-4DD1-92846CC40342}"/>
                </a:ext>
              </a:extLst>
            </p:cNvPr>
            <p:cNvSpPr/>
            <p:nvPr/>
          </p:nvSpPr>
          <p:spPr>
            <a:xfrm>
              <a:off x="9842117" y="5422461"/>
              <a:ext cx="1188777" cy="370415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bg1"/>
                  </a:solidFill>
                  <a:latin typeface="Trade Gothic Next Heavy" panose="020B0903040303020004" pitchFamily="34" charset="0"/>
                </a:rPr>
                <a:t>A APREENDER</a:t>
              </a:r>
            </a:p>
          </p:txBody>
        </p:sp>
        <p:cxnSp>
          <p:nvCxnSpPr>
            <p:cNvPr id="113" name="Conector reto 112">
              <a:extLst>
                <a:ext uri="{FF2B5EF4-FFF2-40B4-BE49-F238E27FC236}">
                  <a16:creationId xmlns:a16="http://schemas.microsoft.com/office/drawing/2014/main" id="{EED25734-E1A4-7D9E-DC80-E84C49EB9969}"/>
                </a:ext>
              </a:extLst>
            </p:cNvPr>
            <p:cNvCxnSpPr>
              <a:cxnSpLocks/>
              <a:stCxn id="77" idx="3"/>
              <a:endCxn id="79" idx="1"/>
            </p:cNvCxnSpPr>
            <p:nvPr/>
          </p:nvCxnSpPr>
          <p:spPr>
            <a:xfrm flipV="1">
              <a:off x="9199285" y="4890647"/>
              <a:ext cx="614553" cy="449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to 114">
              <a:extLst>
                <a:ext uri="{FF2B5EF4-FFF2-40B4-BE49-F238E27FC236}">
                  <a16:creationId xmlns:a16="http://schemas.microsoft.com/office/drawing/2014/main" id="{36B2EE6E-CAAD-5E19-5FDB-8D3F367E53BD}"/>
                </a:ext>
              </a:extLst>
            </p:cNvPr>
            <p:cNvCxnSpPr>
              <a:cxnSpLocks/>
              <a:stCxn id="77" idx="3"/>
              <a:endCxn id="80" idx="1"/>
            </p:cNvCxnSpPr>
            <p:nvPr/>
          </p:nvCxnSpPr>
          <p:spPr>
            <a:xfrm flipV="1">
              <a:off x="9199285" y="5240825"/>
              <a:ext cx="614553" cy="994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>
              <a:extLst>
                <a:ext uri="{FF2B5EF4-FFF2-40B4-BE49-F238E27FC236}">
                  <a16:creationId xmlns:a16="http://schemas.microsoft.com/office/drawing/2014/main" id="{0F001D78-F980-1D40-4A55-747DC34D90EE}"/>
                </a:ext>
              </a:extLst>
            </p:cNvPr>
            <p:cNvCxnSpPr>
              <a:cxnSpLocks/>
              <a:stCxn id="77" idx="3"/>
              <a:endCxn id="81" idx="1"/>
            </p:cNvCxnSpPr>
            <p:nvPr/>
          </p:nvCxnSpPr>
          <p:spPr>
            <a:xfrm>
              <a:off x="9199285" y="5340280"/>
              <a:ext cx="642832" cy="267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Imagem de vetor do tráfego semáforo vermelho | Vectores de Domínio Público">
              <a:extLst>
                <a:ext uri="{FF2B5EF4-FFF2-40B4-BE49-F238E27FC236}">
                  <a16:creationId xmlns:a16="http://schemas.microsoft.com/office/drawing/2014/main" id="{901504CB-D6AB-037C-1335-0DD532111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829" y="2969305"/>
              <a:ext cx="235423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6" descr="All Photo Png Clipart - Green Traffic Light Icon | Full Size PNG Download |  SeekPNG">
              <a:extLst>
                <a:ext uri="{FF2B5EF4-FFF2-40B4-BE49-F238E27FC236}">
                  <a16:creationId xmlns:a16="http://schemas.microsoft.com/office/drawing/2014/main" id="{FAB0F7C4-FB46-5F04-8041-23CED0FED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990" y="2032770"/>
              <a:ext cx="235422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Gráfico 1048" descr="Radioativo com preenchimento sólido">
              <a:extLst>
                <a:ext uri="{FF2B5EF4-FFF2-40B4-BE49-F238E27FC236}">
                  <a16:creationId xmlns:a16="http://schemas.microsoft.com/office/drawing/2014/main" id="{2850B11D-DF28-2DA9-5907-D65F2C9FC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29894" y="2335992"/>
              <a:ext cx="563651" cy="563651"/>
            </a:xfrm>
            <a:prstGeom prst="rect">
              <a:avLst/>
            </a:prstGeom>
          </p:spPr>
        </p:pic>
        <p:sp>
          <p:nvSpPr>
            <p:cNvPr id="218" name="CaixaDeTexto 217">
              <a:extLst>
                <a:ext uri="{FF2B5EF4-FFF2-40B4-BE49-F238E27FC236}">
                  <a16:creationId xmlns:a16="http://schemas.microsoft.com/office/drawing/2014/main" id="{24F0F910-72A1-7B81-8366-E7F168A12F1B}"/>
                </a:ext>
              </a:extLst>
            </p:cNvPr>
            <p:cNvSpPr txBox="1"/>
            <p:nvPr/>
          </p:nvSpPr>
          <p:spPr>
            <a:xfrm>
              <a:off x="6191092" y="2850569"/>
              <a:ext cx="654656" cy="259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>
                  <a:latin typeface="Trade Gothic Next Heavy" panose="020B0903040303020004" pitchFamily="34" charset="0"/>
                </a:rPr>
                <a:t>Raios-</a:t>
              </a:r>
              <a:r>
                <a:rPr lang="pt-BR" sz="1000" dirty="0" err="1">
                  <a:latin typeface="Trade Gothic Next Heavy" panose="020B0903040303020004" pitchFamily="34" charset="0"/>
                </a:rPr>
                <a:t>X</a:t>
              </a:r>
              <a:endParaRPr lang="pt-BR" sz="1000" dirty="0">
                <a:latin typeface="Trade Gothic Next Heavy" panose="020B0903040303020004" pitchFamily="34" charset="0"/>
              </a:endParaRPr>
            </a:p>
          </p:txBody>
        </p:sp>
        <p:sp>
          <p:nvSpPr>
            <p:cNvPr id="231" name="Retângulo: Cantos Arredondados 230">
              <a:extLst>
                <a:ext uri="{FF2B5EF4-FFF2-40B4-BE49-F238E27FC236}">
                  <a16:creationId xmlns:a16="http://schemas.microsoft.com/office/drawing/2014/main" id="{133715D3-FED8-5215-7546-CCF3491EAE0A}"/>
                </a:ext>
              </a:extLst>
            </p:cNvPr>
            <p:cNvSpPr/>
            <p:nvPr/>
          </p:nvSpPr>
          <p:spPr>
            <a:xfrm>
              <a:off x="11140762" y="5392226"/>
              <a:ext cx="920446" cy="17971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Devolvida</a:t>
              </a:r>
            </a:p>
          </p:txBody>
        </p:sp>
        <p:sp>
          <p:nvSpPr>
            <p:cNvPr id="232" name="Retângulo: Cantos Arredondados 231">
              <a:extLst>
                <a:ext uri="{FF2B5EF4-FFF2-40B4-BE49-F238E27FC236}">
                  <a16:creationId xmlns:a16="http://schemas.microsoft.com/office/drawing/2014/main" id="{DD749BBA-3A04-F0C4-C9F1-8DBD64C4F8C1}"/>
                </a:ext>
              </a:extLst>
            </p:cNvPr>
            <p:cNvSpPr/>
            <p:nvPr/>
          </p:nvSpPr>
          <p:spPr>
            <a:xfrm>
              <a:off x="9884482" y="6267698"/>
              <a:ext cx="1228035" cy="2154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Apreendida</a:t>
              </a:r>
            </a:p>
          </p:txBody>
        </p:sp>
        <p:grpSp>
          <p:nvGrpSpPr>
            <p:cNvPr id="1073" name="Agrupar 1072">
              <a:extLst>
                <a:ext uri="{FF2B5EF4-FFF2-40B4-BE49-F238E27FC236}">
                  <a16:creationId xmlns:a16="http://schemas.microsoft.com/office/drawing/2014/main" id="{2130A659-8739-9C72-3A52-C2F80088F4DA}"/>
                </a:ext>
              </a:extLst>
            </p:cNvPr>
            <p:cNvGrpSpPr/>
            <p:nvPr/>
          </p:nvGrpSpPr>
          <p:grpSpPr>
            <a:xfrm>
              <a:off x="8448843" y="3656291"/>
              <a:ext cx="386918" cy="327848"/>
              <a:chOff x="9843544" y="4863904"/>
              <a:chExt cx="1843863" cy="1562365"/>
            </a:xfrm>
          </p:grpSpPr>
          <p:sp>
            <p:nvSpPr>
              <p:cNvPr id="247" name="Freeform 26">
                <a:extLst>
                  <a:ext uri="{FF2B5EF4-FFF2-40B4-BE49-F238E27FC236}">
                    <a16:creationId xmlns:a16="http://schemas.microsoft.com/office/drawing/2014/main" id="{37FAC754-641E-7332-CD17-E3D6E6F293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41259" y="4863904"/>
                <a:ext cx="846148" cy="847587"/>
              </a:xfrm>
              <a:custGeom>
                <a:avLst/>
                <a:gdLst>
                  <a:gd name="T0" fmla="*/ 1096 w 3530"/>
                  <a:gd name="T1" fmla="*/ 405 h 3536"/>
                  <a:gd name="T2" fmla="*/ 857 w 3530"/>
                  <a:gd name="T3" fmla="*/ 490 h 3536"/>
                  <a:gd name="T4" fmla="*/ 646 w 3530"/>
                  <a:gd name="T5" fmla="*/ 647 h 3536"/>
                  <a:gd name="T6" fmla="*/ 489 w 3530"/>
                  <a:gd name="T7" fmla="*/ 858 h 3536"/>
                  <a:gd name="T8" fmla="*/ 404 w 3530"/>
                  <a:gd name="T9" fmla="*/ 1099 h 3536"/>
                  <a:gd name="T10" fmla="*/ 393 w 3530"/>
                  <a:gd name="T11" fmla="*/ 1350 h 3536"/>
                  <a:gd name="T12" fmla="*/ 453 w 3530"/>
                  <a:gd name="T13" fmla="*/ 1597 h 3536"/>
                  <a:gd name="T14" fmla="*/ 584 w 3530"/>
                  <a:gd name="T15" fmla="*/ 1819 h 3536"/>
                  <a:gd name="T16" fmla="*/ 783 w 3530"/>
                  <a:gd name="T17" fmla="*/ 1998 h 3536"/>
                  <a:gd name="T18" fmla="*/ 1015 w 3530"/>
                  <a:gd name="T19" fmla="*/ 2107 h 3536"/>
                  <a:gd name="T20" fmla="*/ 1264 w 3530"/>
                  <a:gd name="T21" fmla="*/ 2143 h 3536"/>
                  <a:gd name="T22" fmla="*/ 1513 w 3530"/>
                  <a:gd name="T23" fmla="*/ 2107 h 3536"/>
                  <a:gd name="T24" fmla="*/ 1746 w 3530"/>
                  <a:gd name="T25" fmla="*/ 1998 h 3536"/>
                  <a:gd name="T26" fmla="*/ 1942 w 3530"/>
                  <a:gd name="T27" fmla="*/ 1819 h 3536"/>
                  <a:gd name="T28" fmla="*/ 2076 w 3530"/>
                  <a:gd name="T29" fmla="*/ 1597 h 3536"/>
                  <a:gd name="T30" fmla="*/ 2135 w 3530"/>
                  <a:gd name="T31" fmla="*/ 1350 h 3536"/>
                  <a:gd name="T32" fmla="*/ 2123 w 3530"/>
                  <a:gd name="T33" fmla="*/ 1099 h 3536"/>
                  <a:gd name="T34" fmla="*/ 2040 w 3530"/>
                  <a:gd name="T35" fmla="*/ 858 h 3536"/>
                  <a:gd name="T36" fmla="*/ 1883 w 3530"/>
                  <a:gd name="T37" fmla="*/ 647 h 3536"/>
                  <a:gd name="T38" fmla="*/ 1672 w 3530"/>
                  <a:gd name="T39" fmla="*/ 490 h 3536"/>
                  <a:gd name="T40" fmla="*/ 1432 w 3530"/>
                  <a:gd name="T41" fmla="*/ 405 h 3536"/>
                  <a:gd name="T42" fmla="*/ 1315 w 3530"/>
                  <a:gd name="T43" fmla="*/ 0 h 3536"/>
                  <a:gd name="T44" fmla="*/ 1618 w 3530"/>
                  <a:gd name="T45" fmla="*/ 51 h 3536"/>
                  <a:gd name="T46" fmla="*/ 1904 w 3530"/>
                  <a:gd name="T47" fmla="*/ 174 h 3536"/>
                  <a:gd name="T48" fmla="*/ 2159 w 3530"/>
                  <a:gd name="T49" fmla="*/ 371 h 3536"/>
                  <a:gd name="T50" fmla="*/ 2352 w 3530"/>
                  <a:gd name="T51" fmla="*/ 622 h 3536"/>
                  <a:gd name="T52" fmla="*/ 2474 w 3530"/>
                  <a:gd name="T53" fmla="*/ 902 h 3536"/>
                  <a:gd name="T54" fmla="*/ 2527 w 3530"/>
                  <a:gd name="T55" fmla="*/ 1200 h 3536"/>
                  <a:gd name="T56" fmla="*/ 2507 w 3530"/>
                  <a:gd name="T57" fmla="*/ 1502 h 3536"/>
                  <a:gd name="T58" fmla="*/ 2415 w 3530"/>
                  <a:gd name="T59" fmla="*/ 1792 h 3536"/>
                  <a:gd name="T60" fmla="*/ 2366 w 3530"/>
                  <a:gd name="T61" fmla="*/ 1977 h 3536"/>
                  <a:gd name="T62" fmla="*/ 2509 w 3530"/>
                  <a:gd name="T63" fmla="*/ 2036 h 3536"/>
                  <a:gd name="T64" fmla="*/ 3465 w 3530"/>
                  <a:gd name="T65" fmla="*/ 2995 h 3536"/>
                  <a:gd name="T66" fmla="*/ 3524 w 3530"/>
                  <a:gd name="T67" fmla="*/ 3142 h 3536"/>
                  <a:gd name="T68" fmla="*/ 3513 w 3530"/>
                  <a:gd name="T69" fmla="*/ 3297 h 3536"/>
                  <a:gd name="T70" fmla="*/ 3429 w 3530"/>
                  <a:gd name="T71" fmla="*/ 3434 h 3536"/>
                  <a:gd name="T72" fmla="*/ 3291 w 3530"/>
                  <a:gd name="T73" fmla="*/ 3519 h 3536"/>
                  <a:gd name="T74" fmla="*/ 3136 w 3530"/>
                  <a:gd name="T75" fmla="*/ 3530 h 3536"/>
                  <a:gd name="T76" fmla="*/ 2990 w 3530"/>
                  <a:gd name="T77" fmla="*/ 3471 h 3536"/>
                  <a:gd name="T78" fmla="*/ 2033 w 3530"/>
                  <a:gd name="T79" fmla="*/ 2513 h 3536"/>
                  <a:gd name="T80" fmla="*/ 1973 w 3530"/>
                  <a:gd name="T81" fmla="*/ 2370 h 3536"/>
                  <a:gd name="T82" fmla="*/ 1789 w 3530"/>
                  <a:gd name="T83" fmla="*/ 2419 h 3536"/>
                  <a:gd name="T84" fmla="*/ 1499 w 3530"/>
                  <a:gd name="T85" fmla="*/ 2511 h 3536"/>
                  <a:gd name="T86" fmla="*/ 1197 w 3530"/>
                  <a:gd name="T87" fmla="*/ 2531 h 3536"/>
                  <a:gd name="T88" fmla="*/ 900 w 3530"/>
                  <a:gd name="T89" fmla="*/ 2479 h 3536"/>
                  <a:gd name="T90" fmla="*/ 619 w 3530"/>
                  <a:gd name="T91" fmla="*/ 2356 h 3536"/>
                  <a:gd name="T92" fmla="*/ 370 w 3530"/>
                  <a:gd name="T93" fmla="*/ 2163 h 3536"/>
                  <a:gd name="T94" fmla="*/ 173 w 3530"/>
                  <a:gd name="T95" fmla="*/ 1908 h 3536"/>
                  <a:gd name="T96" fmla="*/ 50 w 3530"/>
                  <a:gd name="T97" fmla="*/ 1621 h 3536"/>
                  <a:gd name="T98" fmla="*/ 0 w 3530"/>
                  <a:gd name="T99" fmla="*/ 1317 h 3536"/>
                  <a:gd name="T100" fmla="*/ 25 w 3530"/>
                  <a:gd name="T101" fmla="*/ 1012 h 3536"/>
                  <a:gd name="T102" fmla="*/ 124 w 3530"/>
                  <a:gd name="T103" fmla="*/ 718 h 3536"/>
                  <a:gd name="T104" fmla="*/ 296 w 3530"/>
                  <a:gd name="T105" fmla="*/ 452 h 3536"/>
                  <a:gd name="T106" fmla="*/ 536 w 3530"/>
                  <a:gd name="T107" fmla="*/ 232 h 3536"/>
                  <a:gd name="T108" fmla="*/ 811 w 3530"/>
                  <a:gd name="T109" fmla="*/ 84 h 3536"/>
                  <a:gd name="T110" fmla="*/ 1111 w 3530"/>
                  <a:gd name="T111" fmla="*/ 9 h 3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30" h="3536">
                    <a:moveTo>
                      <a:pt x="1264" y="391"/>
                    </a:moveTo>
                    <a:lnTo>
                      <a:pt x="1179" y="394"/>
                    </a:lnTo>
                    <a:lnTo>
                      <a:pt x="1096" y="405"/>
                    </a:lnTo>
                    <a:lnTo>
                      <a:pt x="1015" y="427"/>
                    </a:lnTo>
                    <a:lnTo>
                      <a:pt x="934" y="454"/>
                    </a:lnTo>
                    <a:lnTo>
                      <a:pt x="857" y="490"/>
                    </a:lnTo>
                    <a:lnTo>
                      <a:pt x="783" y="533"/>
                    </a:lnTo>
                    <a:lnTo>
                      <a:pt x="710" y="586"/>
                    </a:lnTo>
                    <a:lnTo>
                      <a:pt x="646" y="647"/>
                    </a:lnTo>
                    <a:lnTo>
                      <a:pt x="584" y="712"/>
                    </a:lnTo>
                    <a:lnTo>
                      <a:pt x="532" y="784"/>
                    </a:lnTo>
                    <a:lnTo>
                      <a:pt x="489" y="858"/>
                    </a:lnTo>
                    <a:lnTo>
                      <a:pt x="453" y="936"/>
                    </a:lnTo>
                    <a:lnTo>
                      <a:pt x="426" y="1017"/>
                    </a:lnTo>
                    <a:lnTo>
                      <a:pt x="404" y="1099"/>
                    </a:lnTo>
                    <a:lnTo>
                      <a:pt x="393" y="1182"/>
                    </a:lnTo>
                    <a:lnTo>
                      <a:pt x="389" y="1267"/>
                    </a:lnTo>
                    <a:lnTo>
                      <a:pt x="393" y="1350"/>
                    </a:lnTo>
                    <a:lnTo>
                      <a:pt x="404" y="1435"/>
                    </a:lnTo>
                    <a:lnTo>
                      <a:pt x="426" y="1516"/>
                    </a:lnTo>
                    <a:lnTo>
                      <a:pt x="453" y="1597"/>
                    </a:lnTo>
                    <a:lnTo>
                      <a:pt x="489" y="1675"/>
                    </a:lnTo>
                    <a:lnTo>
                      <a:pt x="532" y="1749"/>
                    </a:lnTo>
                    <a:lnTo>
                      <a:pt x="584" y="1819"/>
                    </a:lnTo>
                    <a:lnTo>
                      <a:pt x="646" y="1886"/>
                    </a:lnTo>
                    <a:lnTo>
                      <a:pt x="710" y="1946"/>
                    </a:lnTo>
                    <a:lnTo>
                      <a:pt x="783" y="1998"/>
                    </a:lnTo>
                    <a:lnTo>
                      <a:pt x="857" y="2043"/>
                    </a:lnTo>
                    <a:lnTo>
                      <a:pt x="934" y="2080"/>
                    </a:lnTo>
                    <a:lnTo>
                      <a:pt x="1015" y="2107"/>
                    </a:lnTo>
                    <a:lnTo>
                      <a:pt x="1096" y="2127"/>
                    </a:lnTo>
                    <a:lnTo>
                      <a:pt x="1179" y="2139"/>
                    </a:lnTo>
                    <a:lnTo>
                      <a:pt x="1264" y="2143"/>
                    </a:lnTo>
                    <a:lnTo>
                      <a:pt x="1347" y="2139"/>
                    </a:lnTo>
                    <a:lnTo>
                      <a:pt x="1432" y="2127"/>
                    </a:lnTo>
                    <a:lnTo>
                      <a:pt x="1513" y="2107"/>
                    </a:lnTo>
                    <a:lnTo>
                      <a:pt x="1594" y="2080"/>
                    </a:lnTo>
                    <a:lnTo>
                      <a:pt x="1672" y="2043"/>
                    </a:lnTo>
                    <a:lnTo>
                      <a:pt x="1746" y="1998"/>
                    </a:lnTo>
                    <a:lnTo>
                      <a:pt x="1816" y="1946"/>
                    </a:lnTo>
                    <a:lnTo>
                      <a:pt x="1883" y="1886"/>
                    </a:lnTo>
                    <a:lnTo>
                      <a:pt x="1942" y="1819"/>
                    </a:lnTo>
                    <a:lnTo>
                      <a:pt x="1995" y="1749"/>
                    </a:lnTo>
                    <a:lnTo>
                      <a:pt x="2040" y="1675"/>
                    </a:lnTo>
                    <a:lnTo>
                      <a:pt x="2076" y="1597"/>
                    </a:lnTo>
                    <a:lnTo>
                      <a:pt x="2103" y="1516"/>
                    </a:lnTo>
                    <a:lnTo>
                      <a:pt x="2123" y="1435"/>
                    </a:lnTo>
                    <a:lnTo>
                      <a:pt x="2135" y="1350"/>
                    </a:lnTo>
                    <a:lnTo>
                      <a:pt x="2139" y="1267"/>
                    </a:lnTo>
                    <a:lnTo>
                      <a:pt x="2135" y="1182"/>
                    </a:lnTo>
                    <a:lnTo>
                      <a:pt x="2123" y="1099"/>
                    </a:lnTo>
                    <a:lnTo>
                      <a:pt x="2103" y="1017"/>
                    </a:lnTo>
                    <a:lnTo>
                      <a:pt x="2076" y="936"/>
                    </a:lnTo>
                    <a:lnTo>
                      <a:pt x="2040" y="858"/>
                    </a:lnTo>
                    <a:lnTo>
                      <a:pt x="1995" y="784"/>
                    </a:lnTo>
                    <a:lnTo>
                      <a:pt x="1942" y="712"/>
                    </a:lnTo>
                    <a:lnTo>
                      <a:pt x="1883" y="647"/>
                    </a:lnTo>
                    <a:lnTo>
                      <a:pt x="1816" y="586"/>
                    </a:lnTo>
                    <a:lnTo>
                      <a:pt x="1746" y="533"/>
                    </a:lnTo>
                    <a:lnTo>
                      <a:pt x="1672" y="490"/>
                    </a:lnTo>
                    <a:lnTo>
                      <a:pt x="1594" y="454"/>
                    </a:lnTo>
                    <a:lnTo>
                      <a:pt x="1513" y="427"/>
                    </a:lnTo>
                    <a:lnTo>
                      <a:pt x="1432" y="405"/>
                    </a:lnTo>
                    <a:lnTo>
                      <a:pt x="1347" y="394"/>
                    </a:lnTo>
                    <a:lnTo>
                      <a:pt x="1264" y="391"/>
                    </a:lnTo>
                    <a:close/>
                    <a:moveTo>
                      <a:pt x="1315" y="0"/>
                    </a:moveTo>
                    <a:lnTo>
                      <a:pt x="1418" y="9"/>
                    </a:lnTo>
                    <a:lnTo>
                      <a:pt x="1519" y="26"/>
                    </a:lnTo>
                    <a:lnTo>
                      <a:pt x="1618" y="51"/>
                    </a:lnTo>
                    <a:lnTo>
                      <a:pt x="1717" y="84"/>
                    </a:lnTo>
                    <a:lnTo>
                      <a:pt x="1811" y="125"/>
                    </a:lnTo>
                    <a:lnTo>
                      <a:pt x="1904" y="174"/>
                    </a:lnTo>
                    <a:lnTo>
                      <a:pt x="1993" y="232"/>
                    </a:lnTo>
                    <a:lnTo>
                      <a:pt x="2078" y="297"/>
                    </a:lnTo>
                    <a:lnTo>
                      <a:pt x="2159" y="371"/>
                    </a:lnTo>
                    <a:lnTo>
                      <a:pt x="2231" y="450"/>
                    </a:lnTo>
                    <a:lnTo>
                      <a:pt x="2296" y="533"/>
                    </a:lnTo>
                    <a:lnTo>
                      <a:pt x="2352" y="622"/>
                    </a:lnTo>
                    <a:lnTo>
                      <a:pt x="2400" y="712"/>
                    </a:lnTo>
                    <a:lnTo>
                      <a:pt x="2442" y="806"/>
                    </a:lnTo>
                    <a:lnTo>
                      <a:pt x="2474" y="902"/>
                    </a:lnTo>
                    <a:lnTo>
                      <a:pt x="2500" y="999"/>
                    </a:lnTo>
                    <a:lnTo>
                      <a:pt x="2518" y="1101"/>
                    </a:lnTo>
                    <a:lnTo>
                      <a:pt x="2527" y="1200"/>
                    </a:lnTo>
                    <a:lnTo>
                      <a:pt x="2529" y="1301"/>
                    </a:lnTo>
                    <a:lnTo>
                      <a:pt x="2521" y="1402"/>
                    </a:lnTo>
                    <a:lnTo>
                      <a:pt x="2507" y="1502"/>
                    </a:lnTo>
                    <a:lnTo>
                      <a:pt x="2483" y="1599"/>
                    </a:lnTo>
                    <a:lnTo>
                      <a:pt x="2453" y="1697"/>
                    </a:lnTo>
                    <a:lnTo>
                      <a:pt x="2415" y="1792"/>
                    </a:lnTo>
                    <a:lnTo>
                      <a:pt x="2368" y="1883"/>
                    </a:lnTo>
                    <a:lnTo>
                      <a:pt x="2314" y="1973"/>
                    </a:lnTo>
                    <a:lnTo>
                      <a:pt x="2366" y="1977"/>
                    </a:lnTo>
                    <a:lnTo>
                      <a:pt x="2415" y="1989"/>
                    </a:lnTo>
                    <a:lnTo>
                      <a:pt x="2464" y="2009"/>
                    </a:lnTo>
                    <a:lnTo>
                      <a:pt x="2509" y="2036"/>
                    </a:lnTo>
                    <a:lnTo>
                      <a:pt x="2550" y="2072"/>
                    </a:lnTo>
                    <a:lnTo>
                      <a:pt x="3429" y="2952"/>
                    </a:lnTo>
                    <a:lnTo>
                      <a:pt x="3465" y="2995"/>
                    </a:lnTo>
                    <a:lnTo>
                      <a:pt x="3493" y="3041"/>
                    </a:lnTo>
                    <a:lnTo>
                      <a:pt x="3513" y="3091"/>
                    </a:lnTo>
                    <a:lnTo>
                      <a:pt x="3524" y="3142"/>
                    </a:lnTo>
                    <a:lnTo>
                      <a:pt x="3530" y="3194"/>
                    </a:lnTo>
                    <a:lnTo>
                      <a:pt x="3524" y="3247"/>
                    </a:lnTo>
                    <a:lnTo>
                      <a:pt x="3513" y="3297"/>
                    </a:lnTo>
                    <a:lnTo>
                      <a:pt x="3493" y="3346"/>
                    </a:lnTo>
                    <a:lnTo>
                      <a:pt x="3465" y="3393"/>
                    </a:lnTo>
                    <a:lnTo>
                      <a:pt x="3429" y="3434"/>
                    </a:lnTo>
                    <a:lnTo>
                      <a:pt x="3387" y="3471"/>
                    </a:lnTo>
                    <a:lnTo>
                      <a:pt x="3340" y="3499"/>
                    </a:lnTo>
                    <a:lnTo>
                      <a:pt x="3291" y="3519"/>
                    </a:lnTo>
                    <a:lnTo>
                      <a:pt x="3241" y="3530"/>
                    </a:lnTo>
                    <a:lnTo>
                      <a:pt x="3189" y="3536"/>
                    </a:lnTo>
                    <a:lnTo>
                      <a:pt x="3136" y="3530"/>
                    </a:lnTo>
                    <a:lnTo>
                      <a:pt x="3086" y="3519"/>
                    </a:lnTo>
                    <a:lnTo>
                      <a:pt x="3035" y="3499"/>
                    </a:lnTo>
                    <a:lnTo>
                      <a:pt x="2990" y="3471"/>
                    </a:lnTo>
                    <a:lnTo>
                      <a:pt x="2947" y="3434"/>
                    </a:lnTo>
                    <a:lnTo>
                      <a:pt x="2069" y="2555"/>
                    </a:lnTo>
                    <a:lnTo>
                      <a:pt x="2033" y="2513"/>
                    </a:lnTo>
                    <a:lnTo>
                      <a:pt x="2005" y="2468"/>
                    </a:lnTo>
                    <a:lnTo>
                      <a:pt x="1986" y="2419"/>
                    </a:lnTo>
                    <a:lnTo>
                      <a:pt x="1973" y="2370"/>
                    </a:lnTo>
                    <a:lnTo>
                      <a:pt x="1969" y="2318"/>
                    </a:lnTo>
                    <a:lnTo>
                      <a:pt x="1879" y="2372"/>
                    </a:lnTo>
                    <a:lnTo>
                      <a:pt x="1789" y="2419"/>
                    </a:lnTo>
                    <a:lnTo>
                      <a:pt x="1693" y="2457"/>
                    </a:lnTo>
                    <a:lnTo>
                      <a:pt x="1596" y="2488"/>
                    </a:lnTo>
                    <a:lnTo>
                      <a:pt x="1499" y="2511"/>
                    </a:lnTo>
                    <a:lnTo>
                      <a:pt x="1399" y="2526"/>
                    </a:lnTo>
                    <a:lnTo>
                      <a:pt x="1298" y="2533"/>
                    </a:lnTo>
                    <a:lnTo>
                      <a:pt x="1197" y="2531"/>
                    </a:lnTo>
                    <a:lnTo>
                      <a:pt x="1098" y="2522"/>
                    </a:lnTo>
                    <a:lnTo>
                      <a:pt x="997" y="2504"/>
                    </a:lnTo>
                    <a:lnTo>
                      <a:pt x="900" y="2479"/>
                    </a:lnTo>
                    <a:lnTo>
                      <a:pt x="804" y="2446"/>
                    </a:lnTo>
                    <a:lnTo>
                      <a:pt x="710" y="2405"/>
                    </a:lnTo>
                    <a:lnTo>
                      <a:pt x="619" y="2356"/>
                    </a:lnTo>
                    <a:lnTo>
                      <a:pt x="532" y="2300"/>
                    </a:lnTo>
                    <a:lnTo>
                      <a:pt x="449" y="2235"/>
                    </a:lnTo>
                    <a:lnTo>
                      <a:pt x="370" y="2163"/>
                    </a:lnTo>
                    <a:lnTo>
                      <a:pt x="296" y="2081"/>
                    </a:lnTo>
                    <a:lnTo>
                      <a:pt x="231" y="1997"/>
                    </a:lnTo>
                    <a:lnTo>
                      <a:pt x="173" y="1908"/>
                    </a:lnTo>
                    <a:lnTo>
                      <a:pt x="124" y="1814"/>
                    </a:lnTo>
                    <a:lnTo>
                      <a:pt x="83" y="1720"/>
                    </a:lnTo>
                    <a:lnTo>
                      <a:pt x="50" y="1621"/>
                    </a:lnTo>
                    <a:lnTo>
                      <a:pt x="25" y="1521"/>
                    </a:lnTo>
                    <a:lnTo>
                      <a:pt x="9" y="1420"/>
                    </a:lnTo>
                    <a:lnTo>
                      <a:pt x="0" y="1317"/>
                    </a:lnTo>
                    <a:lnTo>
                      <a:pt x="0" y="1216"/>
                    </a:lnTo>
                    <a:lnTo>
                      <a:pt x="9" y="1113"/>
                    </a:lnTo>
                    <a:lnTo>
                      <a:pt x="25" y="1012"/>
                    </a:lnTo>
                    <a:lnTo>
                      <a:pt x="50" y="913"/>
                    </a:lnTo>
                    <a:lnTo>
                      <a:pt x="83" y="813"/>
                    </a:lnTo>
                    <a:lnTo>
                      <a:pt x="124" y="718"/>
                    </a:lnTo>
                    <a:lnTo>
                      <a:pt x="173" y="625"/>
                    </a:lnTo>
                    <a:lnTo>
                      <a:pt x="231" y="537"/>
                    </a:lnTo>
                    <a:lnTo>
                      <a:pt x="296" y="452"/>
                    </a:lnTo>
                    <a:lnTo>
                      <a:pt x="370" y="371"/>
                    </a:lnTo>
                    <a:lnTo>
                      <a:pt x="451" y="297"/>
                    </a:lnTo>
                    <a:lnTo>
                      <a:pt x="536" y="232"/>
                    </a:lnTo>
                    <a:lnTo>
                      <a:pt x="624" y="174"/>
                    </a:lnTo>
                    <a:lnTo>
                      <a:pt x="716" y="125"/>
                    </a:lnTo>
                    <a:lnTo>
                      <a:pt x="811" y="84"/>
                    </a:lnTo>
                    <a:lnTo>
                      <a:pt x="911" y="51"/>
                    </a:lnTo>
                    <a:lnTo>
                      <a:pt x="1010" y="26"/>
                    </a:lnTo>
                    <a:lnTo>
                      <a:pt x="1111" y="9"/>
                    </a:lnTo>
                    <a:lnTo>
                      <a:pt x="1214" y="0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8" name="Graphic 84" descr="Bad Inventory">
                <a:extLst>
                  <a:ext uri="{FF2B5EF4-FFF2-40B4-BE49-F238E27FC236}">
                    <a16:creationId xmlns:a16="http://schemas.microsoft.com/office/drawing/2014/main" id="{49BCAC8C-095B-70E8-B3BE-5B352ED782DF}"/>
                  </a:ext>
                </a:extLst>
              </p:cNvPr>
              <p:cNvGrpSpPr/>
              <p:nvPr/>
            </p:nvGrpSpPr>
            <p:grpSpPr>
              <a:xfrm>
                <a:off x="9843544" y="4904854"/>
                <a:ext cx="1501129" cy="1521415"/>
                <a:chOff x="5874525" y="3226575"/>
                <a:chExt cx="704850" cy="714375"/>
              </a:xfrm>
              <a:solidFill>
                <a:schemeClr val="tx1"/>
              </a:solidFill>
            </p:grpSpPr>
            <p:sp>
              <p:nvSpPr>
                <p:cNvPr id="249" name="Freeform: Shape 104">
                  <a:extLst>
                    <a:ext uri="{FF2B5EF4-FFF2-40B4-BE49-F238E27FC236}">
                      <a16:creationId xmlns:a16="http://schemas.microsoft.com/office/drawing/2014/main" id="{3263584A-8FEE-372A-D0D5-47834BDD348B}"/>
                    </a:ext>
                  </a:extLst>
                </p:cNvPr>
                <p:cNvSpPr/>
                <p:nvPr/>
              </p:nvSpPr>
              <p:spPr>
                <a:xfrm>
                  <a:off x="6369825" y="3721875"/>
                  <a:ext cx="209550" cy="219075"/>
                </a:xfrm>
                <a:custGeom>
                  <a:avLst/>
                  <a:gdLst>
                    <a:gd name="connsiteX0" fmla="*/ 0 w 209550"/>
                    <a:gd name="connsiteY0" fmla="*/ 219075 h 219075"/>
                    <a:gd name="connsiteX1" fmla="*/ 209550 w 209550"/>
                    <a:gd name="connsiteY1" fmla="*/ 219075 h 219075"/>
                    <a:gd name="connsiteX2" fmla="*/ 209550 w 209550"/>
                    <a:gd name="connsiteY2" fmla="*/ 0 h 219075"/>
                    <a:gd name="connsiteX3" fmla="*/ 0 w 209550"/>
                    <a:gd name="connsiteY3" fmla="*/ 0 h 219075"/>
                    <a:gd name="connsiteX4" fmla="*/ 28575 w 209550"/>
                    <a:gd name="connsiteY4" fmla="*/ 28575 h 219075"/>
                    <a:gd name="connsiteX5" fmla="*/ 66675 w 209550"/>
                    <a:gd name="connsiteY5" fmla="*/ 28575 h 219075"/>
                    <a:gd name="connsiteX6" fmla="*/ 66675 w 209550"/>
                    <a:gd name="connsiteY6" fmla="*/ 66675 h 219075"/>
                    <a:gd name="connsiteX7" fmla="*/ 28575 w 209550"/>
                    <a:gd name="connsiteY7" fmla="*/ 666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50" h="219075">
                      <a:moveTo>
                        <a:pt x="0" y="219075"/>
                      </a:moveTo>
                      <a:lnTo>
                        <a:pt x="209550" y="219075"/>
                      </a:lnTo>
                      <a:lnTo>
                        <a:pt x="209550" y="0"/>
                      </a:lnTo>
                      <a:lnTo>
                        <a:pt x="0" y="0"/>
                      </a:lnTo>
                      <a:close/>
                      <a:moveTo>
                        <a:pt x="28575" y="28575"/>
                      </a:moveTo>
                      <a:lnTo>
                        <a:pt x="66675" y="28575"/>
                      </a:lnTo>
                      <a:lnTo>
                        <a:pt x="66675" y="66675"/>
                      </a:lnTo>
                      <a:lnTo>
                        <a:pt x="28575" y="666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UY" sz="2799">
                    <a:latin typeface="Segoe UI "/>
                  </a:endParaRPr>
                </a:p>
              </p:txBody>
            </p:sp>
            <p:sp>
              <p:nvSpPr>
                <p:cNvPr id="250" name="Freeform: Shape 105">
                  <a:extLst>
                    <a:ext uri="{FF2B5EF4-FFF2-40B4-BE49-F238E27FC236}">
                      <a16:creationId xmlns:a16="http://schemas.microsoft.com/office/drawing/2014/main" id="{77A56CB2-AF2A-6E7A-4412-9704EE74508A}"/>
                    </a:ext>
                  </a:extLst>
                </p:cNvPr>
                <p:cNvSpPr/>
                <p:nvPr/>
              </p:nvSpPr>
              <p:spPr>
                <a:xfrm>
                  <a:off x="6246000" y="3474225"/>
                  <a:ext cx="219075" cy="219075"/>
                </a:xfrm>
                <a:custGeom>
                  <a:avLst/>
                  <a:gdLst>
                    <a:gd name="connsiteX0" fmla="*/ 0 w 219075"/>
                    <a:gd name="connsiteY0" fmla="*/ 219075 h 219075"/>
                    <a:gd name="connsiteX1" fmla="*/ 219075 w 219075"/>
                    <a:gd name="connsiteY1" fmla="*/ 219075 h 219075"/>
                    <a:gd name="connsiteX2" fmla="*/ 219075 w 219075"/>
                    <a:gd name="connsiteY2" fmla="*/ 65551 h 219075"/>
                    <a:gd name="connsiteX3" fmla="*/ 102718 w 219075"/>
                    <a:gd name="connsiteY3" fmla="*/ 0 h 219075"/>
                    <a:gd name="connsiteX4" fmla="*/ 0 w 219075"/>
                    <a:gd name="connsiteY4" fmla="*/ 0 h 219075"/>
                    <a:gd name="connsiteX5" fmla="*/ 28575 w 219075"/>
                    <a:gd name="connsiteY5" fmla="*/ 28575 h 219075"/>
                    <a:gd name="connsiteX6" fmla="*/ 66675 w 219075"/>
                    <a:gd name="connsiteY6" fmla="*/ 28575 h 219075"/>
                    <a:gd name="connsiteX7" fmla="*/ 66675 w 219075"/>
                    <a:gd name="connsiteY7" fmla="*/ 66675 h 219075"/>
                    <a:gd name="connsiteX8" fmla="*/ 28575 w 219075"/>
                    <a:gd name="connsiteY8" fmla="*/ 666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075" h="219075">
                      <a:moveTo>
                        <a:pt x="0" y="219075"/>
                      </a:moveTo>
                      <a:lnTo>
                        <a:pt x="219075" y="219075"/>
                      </a:lnTo>
                      <a:lnTo>
                        <a:pt x="219075" y="65551"/>
                      </a:lnTo>
                      <a:cubicBezTo>
                        <a:pt x="173016" y="60350"/>
                        <a:pt x="131033" y="36699"/>
                        <a:pt x="102718" y="0"/>
                      </a:cubicBezTo>
                      <a:lnTo>
                        <a:pt x="0" y="0"/>
                      </a:lnTo>
                      <a:close/>
                      <a:moveTo>
                        <a:pt x="28575" y="28575"/>
                      </a:moveTo>
                      <a:lnTo>
                        <a:pt x="66675" y="28575"/>
                      </a:lnTo>
                      <a:lnTo>
                        <a:pt x="66675" y="66675"/>
                      </a:lnTo>
                      <a:lnTo>
                        <a:pt x="28575" y="666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UY" sz="2799">
                    <a:latin typeface="Segoe UI "/>
                  </a:endParaRPr>
                </a:p>
              </p:txBody>
            </p:sp>
            <p:sp>
              <p:nvSpPr>
                <p:cNvPr id="251" name="Freeform: Shape 106">
                  <a:extLst>
                    <a:ext uri="{FF2B5EF4-FFF2-40B4-BE49-F238E27FC236}">
                      <a16:creationId xmlns:a16="http://schemas.microsoft.com/office/drawing/2014/main" id="{DD219F6B-09AE-6842-20C7-0F9563212839}"/>
                    </a:ext>
                  </a:extLst>
                </p:cNvPr>
                <p:cNvSpPr/>
                <p:nvPr/>
              </p:nvSpPr>
              <p:spPr>
                <a:xfrm>
                  <a:off x="5998350" y="3474225"/>
                  <a:ext cx="219075" cy="219075"/>
                </a:xfrm>
                <a:custGeom>
                  <a:avLst/>
                  <a:gdLst>
                    <a:gd name="connsiteX0" fmla="*/ 219075 w 219075"/>
                    <a:gd name="connsiteY0" fmla="*/ 0 h 219075"/>
                    <a:gd name="connsiteX1" fmla="*/ 0 w 219075"/>
                    <a:gd name="connsiteY1" fmla="*/ 0 h 219075"/>
                    <a:gd name="connsiteX2" fmla="*/ 0 w 219075"/>
                    <a:gd name="connsiteY2" fmla="*/ 219075 h 219075"/>
                    <a:gd name="connsiteX3" fmla="*/ 219075 w 219075"/>
                    <a:gd name="connsiteY3" fmla="*/ 219075 h 219075"/>
                    <a:gd name="connsiteX4" fmla="*/ 66675 w 219075"/>
                    <a:gd name="connsiteY4" fmla="*/ 66675 h 219075"/>
                    <a:gd name="connsiteX5" fmla="*/ 28575 w 219075"/>
                    <a:gd name="connsiteY5" fmla="*/ 66675 h 219075"/>
                    <a:gd name="connsiteX6" fmla="*/ 28575 w 219075"/>
                    <a:gd name="connsiteY6" fmla="*/ 28575 h 219075"/>
                    <a:gd name="connsiteX7" fmla="*/ 66675 w 219075"/>
                    <a:gd name="connsiteY7" fmla="*/ 285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5" h="219075">
                      <a:moveTo>
                        <a:pt x="219075" y="0"/>
                      </a:moveTo>
                      <a:lnTo>
                        <a:pt x="0" y="0"/>
                      </a:lnTo>
                      <a:lnTo>
                        <a:pt x="0" y="219075"/>
                      </a:lnTo>
                      <a:lnTo>
                        <a:pt x="219075" y="219075"/>
                      </a:lnTo>
                      <a:close/>
                      <a:moveTo>
                        <a:pt x="66675" y="66675"/>
                      </a:moveTo>
                      <a:lnTo>
                        <a:pt x="28575" y="66675"/>
                      </a:lnTo>
                      <a:lnTo>
                        <a:pt x="28575" y="28575"/>
                      </a:lnTo>
                      <a:lnTo>
                        <a:pt x="66675" y="285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UY" sz="2799">
                    <a:latin typeface="Segoe UI "/>
                  </a:endParaRPr>
                </a:p>
              </p:txBody>
            </p:sp>
            <p:sp>
              <p:nvSpPr>
                <p:cNvPr id="252" name="Freeform: Shape 107">
                  <a:extLst>
                    <a:ext uri="{FF2B5EF4-FFF2-40B4-BE49-F238E27FC236}">
                      <a16:creationId xmlns:a16="http://schemas.microsoft.com/office/drawing/2014/main" id="{3D96EBE1-7E6F-28D6-C50E-B4551918F3AA}"/>
                    </a:ext>
                  </a:extLst>
                </p:cNvPr>
                <p:cNvSpPr/>
                <p:nvPr/>
              </p:nvSpPr>
              <p:spPr>
                <a:xfrm>
                  <a:off x="5874525" y="3721875"/>
                  <a:ext cx="219075" cy="219075"/>
                </a:xfrm>
                <a:custGeom>
                  <a:avLst/>
                  <a:gdLst>
                    <a:gd name="connsiteX0" fmla="*/ 0 w 219075"/>
                    <a:gd name="connsiteY0" fmla="*/ 219075 h 219075"/>
                    <a:gd name="connsiteX1" fmla="*/ 219075 w 219075"/>
                    <a:gd name="connsiteY1" fmla="*/ 219075 h 219075"/>
                    <a:gd name="connsiteX2" fmla="*/ 219075 w 219075"/>
                    <a:gd name="connsiteY2" fmla="*/ 0 h 219075"/>
                    <a:gd name="connsiteX3" fmla="*/ 0 w 219075"/>
                    <a:gd name="connsiteY3" fmla="*/ 0 h 219075"/>
                    <a:gd name="connsiteX4" fmla="*/ 28575 w 219075"/>
                    <a:gd name="connsiteY4" fmla="*/ 28575 h 219075"/>
                    <a:gd name="connsiteX5" fmla="*/ 66675 w 219075"/>
                    <a:gd name="connsiteY5" fmla="*/ 28575 h 219075"/>
                    <a:gd name="connsiteX6" fmla="*/ 66675 w 219075"/>
                    <a:gd name="connsiteY6" fmla="*/ 66675 h 219075"/>
                    <a:gd name="connsiteX7" fmla="*/ 28575 w 219075"/>
                    <a:gd name="connsiteY7" fmla="*/ 666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5" h="219075">
                      <a:moveTo>
                        <a:pt x="0" y="219075"/>
                      </a:moveTo>
                      <a:lnTo>
                        <a:pt x="219075" y="219075"/>
                      </a:lnTo>
                      <a:lnTo>
                        <a:pt x="219075" y="0"/>
                      </a:lnTo>
                      <a:lnTo>
                        <a:pt x="0" y="0"/>
                      </a:lnTo>
                      <a:close/>
                      <a:moveTo>
                        <a:pt x="28575" y="28575"/>
                      </a:moveTo>
                      <a:lnTo>
                        <a:pt x="66675" y="28575"/>
                      </a:lnTo>
                      <a:lnTo>
                        <a:pt x="66675" y="66675"/>
                      </a:lnTo>
                      <a:lnTo>
                        <a:pt x="28575" y="666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UY" sz="2799">
                    <a:latin typeface="Segoe UI "/>
                  </a:endParaRPr>
                </a:p>
              </p:txBody>
            </p:sp>
            <p:sp>
              <p:nvSpPr>
                <p:cNvPr id="253" name="Freeform: Shape 108">
                  <a:extLst>
                    <a:ext uri="{FF2B5EF4-FFF2-40B4-BE49-F238E27FC236}">
                      <a16:creationId xmlns:a16="http://schemas.microsoft.com/office/drawing/2014/main" id="{44950639-7394-E0CF-D170-411CC8500456}"/>
                    </a:ext>
                  </a:extLst>
                </p:cNvPr>
                <p:cNvSpPr/>
                <p:nvPr/>
              </p:nvSpPr>
              <p:spPr>
                <a:xfrm>
                  <a:off x="6122175" y="3721875"/>
                  <a:ext cx="219075" cy="219075"/>
                </a:xfrm>
                <a:custGeom>
                  <a:avLst/>
                  <a:gdLst>
                    <a:gd name="connsiteX0" fmla="*/ 0 w 219075"/>
                    <a:gd name="connsiteY0" fmla="*/ 219075 h 219075"/>
                    <a:gd name="connsiteX1" fmla="*/ 219075 w 219075"/>
                    <a:gd name="connsiteY1" fmla="*/ 219075 h 219075"/>
                    <a:gd name="connsiteX2" fmla="*/ 219075 w 219075"/>
                    <a:gd name="connsiteY2" fmla="*/ 0 h 219075"/>
                    <a:gd name="connsiteX3" fmla="*/ 0 w 219075"/>
                    <a:gd name="connsiteY3" fmla="*/ 0 h 219075"/>
                    <a:gd name="connsiteX4" fmla="*/ 28575 w 219075"/>
                    <a:gd name="connsiteY4" fmla="*/ 28575 h 219075"/>
                    <a:gd name="connsiteX5" fmla="*/ 66675 w 219075"/>
                    <a:gd name="connsiteY5" fmla="*/ 28575 h 219075"/>
                    <a:gd name="connsiteX6" fmla="*/ 66675 w 219075"/>
                    <a:gd name="connsiteY6" fmla="*/ 66675 h 219075"/>
                    <a:gd name="connsiteX7" fmla="*/ 28575 w 219075"/>
                    <a:gd name="connsiteY7" fmla="*/ 666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5" h="219075">
                      <a:moveTo>
                        <a:pt x="0" y="219075"/>
                      </a:moveTo>
                      <a:lnTo>
                        <a:pt x="219075" y="219075"/>
                      </a:lnTo>
                      <a:lnTo>
                        <a:pt x="219075" y="0"/>
                      </a:lnTo>
                      <a:lnTo>
                        <a:pt x="0" y="0"/>
                      </a:lnTo>
                      <a:close/>
                      <a:moveTo>
                        <a:pt x="28575" y="28575"/>
                      </a:moveTo>
                      <a:lnTo>
                        <a:pt x="66675" y="28575"/>
                      </a:lnTo>
                      <a:lnTo>
                        <a:pt x="66675" y="66675"/>
                      </a:lnTo>
                      <a:lnTo>
                        <a:pt x="28575" y="666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UY" sz="2799">
                    <a:latin typeface="Segoe UI "/>
                  </a:endParaRPr>
                </a:p>
              </p:txBody>
            </p:sp>
            <p:sp>
              <p:nvSpPr>
                <p:cNvPr id="254" name="Freeform: Shape 109">
                  <a:extLst>
                    <a:ext uri="{FF2B5EF4-FFF2-40B4-BE49-F238E27FC236}">
                      <a16:creationId xmlns:a16="http://schemas.microsoft.com/office/drawing/2014/main" id="{E2DF5AFD-D320-1FA2-6D37-6EB4B8926F81}"/>
                    </a:ext>
                  </a:extLst>
                </p:cNvPr>
                <p:cNvSpPr/>
                <p:nvPr/>
              </p:nvSpPr>
              <p:spPr>
                <a:xfrm>
                  <a:off x="6122175" y="3226575"/>
                  <a:ext cx="219075" cy="219075"/>
                </a:xfrm>
                <a:custGeom>
                  <a:avLst/>
                  <a:gdLst>
                    <a:gd name="connsiteX0" fmla="*/ 190500 w 219075"/>
                    <a:gd name="connsiteY0" fmla="*/ 142875 h 219075"/>
                    <a:gd name="connsiteX1" fmla="*/ 219075 w 219075"/>
                    <a:gd name="connsiteY1" fmla="*/ 48311 h 219075"/>
                    <a:gd name="connsiteX2" fmla="*/ 219075 w 219075"/>
                    <a:gd name="connsiteY2" fmla="*/ 0 h 219075"/>
                    <a:gd name="connsiteX3" fmla="*/ 0 w 219075"/>
                    <a:gd name="connsiteY3" fmla="*/ 0 h 219075"/>
                    <a:gd name="connsiteX4" fmla="*/ 0 w 219075"/>
                    <a:gd name="connsiteY4" fmla="*/ 219075 h 219075"/>
                    <a:gd name="connsiteX5" fmla="*/ 208598 w 219075"/>
                    <a:gd name="connsiteY5" fmla="*/ 219075 h 219075"/>
                    <a:gd name="connsiteX6" fmla="*/ 190500 w 219075"/>
                    <a:gd name="connsiteY6" fmla="*/ 142875 h 219075"/>
                    <a:gd name="connsiteX7" fmla="*/ 66675 w 219075"/>
                    <a:gd name="connsiteY7" fmla="*/ 66675 h 219075"/>
                    <a:gd name="connsiteX8" fmla="*/ 28575 w 219075"/>
                    <a:gd name="connsiteY8" fmla="*/ 66675 h 219075"/>
                    <a:gd name="connsiteX9" fmla="*/ 28575 w 219075"/>
                    <a:gd name="connsiteY9" fmla="*/ 28575 h 219075"/>
                    <a:gd name="connsiteX10" fmla="*/ 66675 w 219075"/>
                    <a:gd name="connsiteY10" fmla="*/ 28575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075" h="219075">
                      <a:moveTo>
                        <a:pt x="190500" y="142875"/>
                      </a:moveTo>
                      <a:cubicBezTo>
                        <a:pt x="190475" y="109223"/>
                        <a:pt x="200418" y="76318"/>
                        <a:pt x="219075" y="48311"/>
                      </a:cubicBezTo>
                      <a:lnTo>
                        <a:pt x="219075" y="0"/>
                      </a:lnTo>
                      <a:lnTo>
                        <a:pt x="0" y="0"/>
                      </a:lnTo>
                      <a:lnTo>
                        <a:pt x="0" y="219075"/>
                      </a:lnTo>
                      <a:lnTo>
                        <a:pt x="208598" y="219075"/>
                      </a:lnTo>
                      <a:cubicBezTo>
                        <a:pt x="196719" y="195429"/>
                        <a:pt x="190522" y="169337"/>
                        <a:pt x="190500" y="142875"/>
                      </a:cubicBezTo>
                      <a:close/>
                      <a:moveTo>
                        <a:pt x="66675" y="66675"/>
                      </a:moveTo>
                      <a:lnTo>
                        <a:pt x="28575" y="66675"/>
                      </a:lnTo>
                      <a:lnTo>
                        <a:pt x="28575" y="28575"/>
                      </a:lnTo>
                      <a:lnTo>
                        <a:pt x="66675" y="285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UY" sz="2799">
                    <a:latin typeface="Segoe UI "/>
                  </a:endParaRPr>
                </a:p>
              </p:txBody>
            </p:sp>
          </p:grpSp>
        </p:grpSp>
        <p:pic>
          <p:nvPicPr>
            <p:cNvPr id="277" name="Gráfico 276" descr="Entrega com preenchimento sólido">
              <a:extLst>
                <a:ext uri="{FF2B5EF4-FFF2-40B4-BE49-F238E27FC236}">
                  <a16:creationId xmlns:a16="http://schemas.microsoft.com/office/drawing/2014/main" id="{9B443E6C-6BB3-3A53-E3E9-9C371142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85923" y="1832093"/>
              <a:ext cx="555333" cy="555333"/>
            </a:xfrm>
            <a:prstGeom prst="rect">
              <a:avLst/>
            </a:prstGeom>
          </p:spPr>
        </p:pic>
        <p:sp>
          <p:nvSpPr>
            <p:cNvPr id="278" name="CaixaDeTexto 277">
              <a:extLst>
                <a:ext uri="{FF2B5EF4-FFF2-40B4-BE49-F238E27FC236}">
                  <a16:creationId xmlns:a16="http://schemas.microsoft.com/office/drawing/2014/main" id="{4E5673B5-F197-F882-0711-440CBE57B955}"/>
                </a:ext>
              </a:extLst>
            </p:cNvPr>
            <p:cNvSpPr txBox="1"/>
            <p:nvPr/>
          </p:nvSpPr>
          <p:spPr>
            <a:xfrm>
              <a:off x="10189212" y="2287198"/>
              <a:ext cx="10900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latin typeface="Trade Gothic Next Heavy" panose="020B0903040303020004" pitchFamily="34" charset="0"/>
                </a:rPr>
                <a:t>ENTREGA</a:t>
              </a:r>
              <a:endParaRPr lang="pt-BR" sz="900" dirty="0">
                <a:latin typeface="Trade Gothic Next Heavy" panose="020B0903040303020004" pitchFamily="34" charset="0"/>
              </a:endParaRPr>
            </a:p>
          </p:txBody>
        </p:sp>
        <p:sp>
          <p:nvSpPr>
            <p:cNvPr id="334" name="CaixaDeTexto 333">
              <a:extLst>
                <a:ext uri="{FF2B5EF4-FFF2-40B4-BE49-F238E27FC236}">
                  <a16:creationId xmlns:a16="http://schemas.microsoft.com/office/drawing/2014/main" id="{DD1574DB-62CC-9AE4-75C1-973C5F647634}"/>
                </a:ext>
              </a:extLst>
            </p:cNvPr>
            <p:cNvSpPr txBox="1"/>
            <p:nvPr/>
          </p:nvSpPr>
          <p:spPr>
            <a:xfrm>
              <a:off x="7992446" y="4045783"/>
              <a:ext cx="2226630" cy="566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indent="-457200">
                <a:tabLst>
                  <a:tab pos="914400" algn="l"/>
                </a:tabLst>
              </a:pPr>
              <a:r>
                <a:rPr lang="pt-BR" sz="1000" b="1" dirty="0">
                  <a:latin typeface="Trade Gothic Next Heavy" panose="020B0903040303020004" pitchFamily="34" charset="0"/>
                </a:rPr>
                <a:t>FISCALIZAÇÃO</a:t>
              </a:r>
              <a:r>
                <a:rPr lang="pt-BR" sz="10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:</a:t>
              </a:r>
            </a:p>
            <a:p>
              <a:pPr marL="0" lvl="1">
                <a:tabLst>
                  <a:tab pos="914400" algn="l"/>
                </a:tabLst>
              </a:pPr>
              <a:r>
                <a:rPr lang="pt-BR" sz="900" b="1" dirty="0">
                  <a:solidFill>
                    <a:srgbClr val="000000"/>
                  </a:solidFill>
                  <a:latin typeface="Trade Gothic Next" panose="020B0503040303020004" pitchFamily="34" charset="0"/>
                  <a:ea typeface="Times New Roman" panose="02020603050405020304" pitchFamily="18" charset="0"/>
                </a:rPr>
                <a:t>Pedido de informações, comprovação de valor, autuação, </a:t>
              </a:r>
              <a:r>
                <a:rPr lang="pt-BR" sz="900" b="1" dirty="0" err="1">
                  <a:solidFill>
                    <a:srgbClr val="000000"/>
                  </a:solidFill>
                  <a:latin typeface="Trade Gothic Next" panose="020B0503040303020004" pitchFamily="34" charset="0"/>
                  <a:ea typeface="Times New Roman" panose="02020603050405020304" pitchFamily="18" charset="0"/>
                </a:rPr>
                <a:t>revaloração</a:t>
              </a:r>
              <a:r>
                <a:rPr lang="pt-BR" sz="900" b="1" dirty="0">
                  <a:solidFill>
                    <a:srgbClr val="000000"/>
                  </a:solidFill>
                  <a:latin typeface="Trade Gothic Next" panose="020B0503040303020004" pitchFamily="34" charset="0"/>
                  <a:ea typeface="Times New Roman" panose="02020603050405020304" pitchFamily="18" charset="0"/>
                </a:rPr>
                <a:t> etc</a:t>
              </a:r>
              <a:r>
                <a:rPr lang="pt-BR" sz="10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.</a:t>
              </a:r>
              <a:endParaRPr lang="pt-BR" sz="900" b="1" dirty="0">
                <a:solidFill>
                  <a:srgbClr val="00000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E6F5F52A-1ACD-4DBD-3387-5B10A7486689}"/>
                </a:ext>
              </a:extLst>
            </p:cNvPr>
            <p:cNvSpPr txBox="1"/>
            <p:nvPr/>
          </p:nvSpPr>
          <p:spPr>
            <a:xfrm>
              <a:off x="903483" y="2021227"/>
              <a:ext cx="974322" cy="42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Trade Gothic Next Heavy" panose="020B0903040303020004" pitchFamily="34" charset="0"/>
                </a:rPr>
                <a:t>Informações prévias</a:t>
              </a:r>
            </a:p>
          </p:txBody>
        </p:sp>
        <p:pic>
          <p:nvPicPr>
            <p:cNvPr id="116" name="Imagem 115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EF42A4AA-EB57-A4AD-453E-9855E6175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-2881" b="16829"/>
            <a:stretch/>
          </p:blipFill>
          <p:spPr>
            <a:xfrm>
              <a:off x="3889710" y="758130"/>
              <a:ext cx="487981" cy="33813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Imagem 2" descr="Texto&#10;&#10;Descrição gerada automaticamente">
              <a:extLst>
                <a:ext uri="{FF2B5EF4-FFF2-40B4-BE49-F238E27FC236}">
                  <a16:creationId xmlns:a16="http://schemas.microsoft.com/office/drawing/2014/main" id="{F93EAEAF-FA8C-A07D-88F7-1B3975375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7079" t="10056" r="11290" b="38765"/>
            <a:stretch/>
          </p:blipFill>
          <p:spPr bwMode="auto">
            <a:xfrm>
              <a:off x="1053291" y="1211175"/>
              <a:ext cx="709872" cy="562354"/>
            </a:xfrm>
            <a:prstGeom prst="rect">
              <a:avLst/>
            </a:prstGeom>
            <a:ln>
              <a:noFill/>
            </a:ln>
            <a:effectLst>
              <a:outerShdw blurRad="50800" dist="50800" dir="5400000" algn="ctr" rotWithShape="0">
                <a:schemeClr val="tx1">
                  <a:alpha val="88000"/>
                </a:schemeClr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F0000"/>
              </a:extrusion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áfico 11" descr="Decolar com preenchimento sólido">
              <a:extLst>
                <a:ext uri="{FF2B5EF4-FFF2-40B4-BE49-F238E27FC236}">
                  <a16:creationId xmlns:a16="http://schemas.microsoft.com/office/drawing/2014/main" id="{67785E3C-CA3E-C1F2-B489-2B527406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952053" y="2231936"/>
              <a:ext cx="561175" cy="561175"/>
            </a:xfrm>
            <a:prstGeom prst="rect">
              <a:avLst/>
            </a:prstGeom>
          </p:spPr>
        </p:pic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61104CFD-40A3-B1A1-7D94-40603DD2E625}"/>
                </a:ext>
              </a:extLst>
            </p:cNvPr>
            <p:cNvSpPr txBox="1"/>
            <p:nvPr/>
          </p:nvSpPr>
          <p:spPr>
            <a:xfrm>
              <a:off x="3505965" y="2411643"/>
              <a:ext cx="1255472" cy="582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Trade Gothic Next Heavy" panose="020B0903040303020004" pitchFamily="34" charset="0"/>
                </a:rPr>
                <a:t>Incide em parâmetros </a:t>
              </a:r>
            </a:p>
            <a:p>
              <a:pPr algn="ctr"/>
              <a:r>
                <a:rPr lang="pt-BR" sz="1000" dirty="0">
                  <a:latin typeface="Trade Gothic Next Heavy" panose="020B0903040303020004" pitchFamily="34" charset="0"/>
                </a:rPr>
                <a:t>de riscos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12527237-D1AE-B9E2-DC6B-01E3B5762EEE}"/>
                </a:ext>
              </a:extLst>
            </p:cNvPr>
            <p:cNvSpPr txBox="1"/>
            <p:nvPr/>
          </p:nvSpPr>
          <p:spPr>
            <a:xfrm>
              <a:off x="3254595" y="1079642"/>
              <a:ext cx="1586945" cy="42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Trade Gothic Next Heavy" panose="020B0903040303020004" pitchFamily="34" charset="0"/>
                </a:rPr>
                <a:t>Gestão de Riscos antecipada</a:t>
              </a:r>
            </a:p>
          </p:txBody>
        </p: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EF2BB3F1-6EF7-AFE7-7395-875A70EE5743}"/>
                </a:ext>
              </a:extLst>
            </p:cNvPr>
            <p:cNvCxnSpPr>
              <a:cxnSpLocks/>
            </p:cNvCxnSpPr>
            <p:nvPr/>
          </p:nvCxnSpPr>
          <p:spPr>
            <a:xfrm>
              <a:off x="4314838" y="2228460"/>
              <a:ext cx="37094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DC508594-5938-B268-14E1-FCFD2449FC6F}"/>
                </a:ext>
              </a:extLst>
            </p:cNvPr>
            <p:cNvSpPr/>
            <p:nvPr/>
          </p:nvSpPr>
          <p:spPr>
            <a:xfrm>
              <a:off x="8062277" y="2048525"/>
              <a:ext cx="1044492" cy="327847"/>
            </a:xfrm>
            <a:prstGeom prst="round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Canal Verde</a:t>
              </a:r>
            </a:p>
          </p:txBody>
        </p: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85C2B0BB-93E8-6858-21ED-EBA70EFC6A8C}"/>
                </a:ext>
              </a:extLst>
            </p:cNvPr>
            <p:cNvCxnSpPr>
              <a:cxnSpLocks/>
            </p:cNvCxnSpPr>
            <p:nvPr/>
          </p:nvCxnSpPr>
          <p:spPr>
            <a:xfrm>
              <a:off x="9520701" y="2179915"/>
              <a:ext cx="444022" cy="6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40845DFA-8292-D43A-F8E9-08065428F3DE}"/>
                </a:ext>
              </a:extLst>
            </p:cNvPr>
            <p:cNvSpPr/>
            <p:nvPr/>
          </p:nvSpPr>
          <p:spPr>
            <a:xfrm>
              <a:off x="8074952" y="2970496"/>
              <a:ext cx="1044492" cy="32784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  <a:latin typeface="Trade Gothic Next Heavy" panose="020B0903040303020004" pitchFamily="34" charset="0"/>
                </a:rPr>
                <a:t>Canal Vermelho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69B89876-A733-83B3-BB57-F0790C78D779}"/>
                </a:ext>
              </a:extLst>
            </p:cNvPr>
            <p:cNvSpPr txBox="1"/>
            <p:nvPr/>
          </p:nvSpPr>
          <p:spPr>
            <a:xfrm>
              <a:off x="3257679" y="1507451"/>
              <a:ext cx="1630575" cy="420996"/>
            </a:xfrm>
            <a:prstGeom prst="rect">
              <a:avLst/>
            </a:prstGeom>
            <a:solidFill>
              <a:srgbClr val="00205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bg1"/>
                  </a:solidFill>
                  <a:latin typeface="Trade Gothic Next Heavy" panose="020B0903040303020004" pitchFamily="34" charset="0"/>
                </a:rPr>
                <a:t>Declaração antecipada</a:t>
              </a:r>
            </a:p>
            <a:p>
              <a:pPr algn="ctr"/>
              <a:r>
                <a:rPr lang="pt-BR" sz="1000" dirty="0">
                  <a:solidFill>
                    <a:schemeClr val="bg1"/>
                  </a:solidFill>
                  <a:latin typeface="Trade Gothic Next Heavy" panose="020B0903040303020004" pitchFamily="34" charset="0"/>
                </a:rPr>
                <a:t>Pagamento antecipado</a:t>
              </a:r>
            </a:p>
          </p:txBody>
        </p: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B04A1ACB-B88C-264B-4CA5-4F39C233F69F}"/>
                </a:ext>
              </a:extLst>
            </p:cNvPr>
            <p:cNvCxnSpPr>
              <a:cxnSpLocks/>
            </p:cNvCxnSpPr>
            <p:nvPr/>
          </p:nvCxnSpPr>
          <p:spPr>
            <a:xfrm>
              <a:off x="11106761" y="5228748"/>
              <a:ext cx="4470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D9E0C16E-395C-C1E9-B4CD-711304EFE773}"/>
                </a:ext>
              </a:extLst>
            </p:cNvPr>
            <p:cNvCxnSpPr>
              <a:cxnSpLocks/>
            </p:cNvCxnSpPr>
            <p:nvPr/>
          </p:nvCxnSpPr>
          <p:spPr>
            <a:xfrm>
              <a:off x="8602086" y="3365305"/>
              <a:ext cx="0" cy="2410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ector de Seta Reta 65">
              <a:extLst>
                <a:ext uri="{FF2B5EF4-FFF2-40B4-BE49-F238E27FC236}">
                  <a16:creationId xmlns:a16="http://schemas.microsoft.com/office/drawing/2014/main" id="{29B2F393-600A-295B-AEAA-A26268B79490}"/>
                </a:ext>
              </a:extLst>
            </p:cNvPr>
            <p:cNvCxnSpPr>
              <a:cxnSpLocks/>
            </p:cNvCxnSpPr>
            <p:nvPr/>
          </p:nvCxnSpPr>
          <p:spPr>
            <a:xfrm>
              <a:off x="8623690" y="4584393"/>
              <a:ext cx="0" cy="3525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24" name="Agrupar 1023">
              <a:extLst>
                <a:ext uri="{FF2B5EF4-FFF2-40B4-BE49-F238E27FC236}">
                  <a16:creationId xmlns:a16="http://schemas.microsoft.com/office/drawing/2014/main" id="{69D9A7C0-D29C-FE41-56C6-2A6A60B22E0A}"/>
                </a:ext>
              </a:extLst>
            </p:cNvPr>
            <p:cNvGrpSpPr/>
            <p:nvPr/>
          </p:nvGrpSpPr>
          <p:grpSpPr>
            <a:xfrm>
              <a:off x="11649639" y="1749241"/>
              <a:ext cx="428589" cy="570381"/>
              <a:chOff x="232324" y="3200743"/>
              <a:chExt cx="584133" cy="777385"/>
            </a:xfrm>
          </p:grpSpPr>
          <p:grpSp>
            <p:nvGrpSpPr>
              <p:cNvPr id="1025" name="Agrupar 1024">
                <a:extLst>
                  <a:ext uri="{FF2B5EF4-FFF2-40B4-BE49-F238E27FC236}">
                    <a16:creationId xmlns:a16="http://schemas.microsoft.com/office/drawing/2014/main" id="{0BE67AC6-9885-EACE-E00E-852E8550BB81}"/>
                  </a:ext>
                </a:extLst>
              </p:cNvPr>
              <p:cNvGrpSpPr/>
              <p:nvPr/>
            </p:nvGrpSpPr>
            <p:grpSpPr>
              <a:xfrm>
                <a:off x="232324" y="3468071"/>
                <a:ext cx="584133" cy="510057"/>
                <a:chOff x="5638800" y="2971800"/>
                <a:chExt cx="1467444" cy="1281354"/>
              </a:xfrm>
            </p:grpSpPr>
            <p:pic>
              <p:nvPicPr>
                <p:cNvPr id="1029" name="Gráfico 1028" descr="Perfil masculino com preenchimento sólido">
                  <a:extLst>
                    <a:ext uri="{FF2B5EF4-FFF2-40B4-BE49-F238E27FC236}">
                      <a16:creationId xmlns:a16="http://schemas.microsoft.com/office/drawing/2014/main" id="{D1F54FC2-E20B-670A-CD2A-D4EADAB1B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30" name="Gráfico 1029" descr="Perfil de mulher com preenchimento sólido">
                  <a:extLst>
                    <a:ext uri="{FF2B5EF4-FFF2-40B4-BE49-F238E27FC236}">
                      <a16:creationId xmlns:a16="http://schemas.microsoft.com/office/drawing/2014/main" id="{4922C3CE-9F93-BF41-5D59-2EB78AF0C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1846" y="3338754"/>
                  <a:ext cx="914398" cy="914400"/>
                </a:xfrm>
                <a:prstGeom prst="rect">
                  <a:avLst/>
                </a:prstGeom>
              </p:spPr>
            </p:pic>
          </p:grpSp>
          <p:pic>
            <p:nvPicPr>
              <p:cNvPr id="1027" name="Imagem 1026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D97A3EF8-C84E-899B-65D0-AA5B51C82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89" y="3200743"/>
                <a:ext cx="438710" cy="293058"/>
              </a:xfrm>
              <a:prstGeom prst="rect">
                <a:avLst/>
              </a:prstGeom>
            </p:spPr>
          </p:pic>
        </p:grpSp>
        <p:cxnSp>
          <p:nvCxnSpPr>
            <p:cNvPr id="1031" name="Conector de Seta Reta 1030">
              <a:extLst>
                <a:ext uri="{FF2B5EF4-FFF2-40B4-BE49-F238E27FC236}">
                  <a16:creationId xmlns:a16="http://schemas.microsoft.com/office/drawing/2014/main" id="{D06D3D40-30A6-5A8D-8877-D6B853C000CE}"/>
                </a:ext>
              </a:extLst>
            </p:cNvPr>
            <p:cNvCxnSpPr>
              <a:cxnSpLocks/>
            </p:cNvCxnSpPr>
            <p:nvPr/>
          </p:nvCxnSpPr>
          <p:spPr>
            <a:xfrm>
              <a:off x="11060333" y="2120549"/>
              <a:ext cx="444022" cy="6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8" name="Conector de Seta Reta 1037">
              <a:extLst>
                <a:ext uri="{FF2B5EF4-FFF2-40B4-BE49-F238E27FC236}">
                  <a16:creationId xmlns:a16="http://schemas.microsoft.com/office/drawing/2014/main" id="{6565B837-1AD4-5597-7B41-DE82EDBA6A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6938" y="2854542"/>
              <a:ext cx="8278" cy="17195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42" name="Gráfico 1041" descr="Decolar com preenchimento sólido">
              <a:extLst>
                <a:ext uri="{FF2B5EF4-FFF2-40B4-BE49-F238E27FC236}">
                  <a16:creationId xmlns:a16="http://schemas.microsoft.com/office/drawing/2014/main" id="{52A7A8BE-A9E1-C364-6C7B-71E4F6C1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575258" y="4995063"/>
              <a:ext cx="465411" cy="427398"/>
            </a:xfrm>
            <a:prstGeom prst="rect">
              <a:avLst/>
            </a:prstGeom>
          </p:spPr>
        </p:pic>
        <p:cxnSp>
          <p:nvCxnSpPr>
            <p:cNvPr id="1047" name="Conector de Seta Reta 1046">
              <a:extLst>
                <a:ext uri="{FF2B5EF4-FFF2-40B4-BE49-F238E27FC236}">
                  <a16:creationId xmlns:a16="http://schemas.microsoft.com/office/drawing/2014/main" id="{BA712BF0-D8D6-EA60-634D-C31AE57D3373}"/>
                </a:ext>
              </a:extLst>
            </p:cNvPr>
            <p:cNvCxnSpPr>
              <a:cxnSpLocks/>
            </p:cNvCxnSpPr>
            <p:nvPr/>
          </p:nvCxnSpPr>
          <p:spPr>
            <a:xfrm>
              <a:off x="4368959" y="3164963"/>
              <a:ext cx="36553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6" name="Conector de Seta Reta 1055">
              <a:extLst>
                <a:ext uri="{FF2B5EF4-FFF2-40B4-BE49-F238E27FC236}">
                  <a16:creationId xmlns:a16="http://schemas.microsoft.com/office/drawing/2014/main" id="{FD6ED8CD-0E35-C413-C9D0-1D6F69603D17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505" y="5915124"/>
              <a:ext cx="0" cy="3525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67" name="Gráfico 1066" descr="Sirene com preenchimento sólido">
              <a:extLst>
                <a:ext uri="{FF2B5EF4-FFF2-40B4-BE49-F238E27FC236}">
                  <a16:creationId xmlns:a16="http://schemas.microsoft.com/office/drawing/2014/main" id="{0C870186-9611-98F8-5B83-8CB5FE4E2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133365" y="6086208"/>
              <a:ext cx="528518" cy="451706"/>
            </a:xfrm>
            <a:prstGeom prst="rect">
              <a:avLst/>
            </a:prstGeom>
          </p:spPr>
        </p:pic>
        <p:pic>
          <p:nvPicPr>
            <p:cNvPr id="1075" name="Gráfico 1074" descr="Dólar com preenchimento sólido">
              <a:extLst>
                <a:ext uri="{FF2B5EF4-FFF2-40B4-BE49-F238E27FC236}">
                  <a16:creationId xmlns:a16="http://schemas.microsoft.com/office/drawing/2014/main" id="{DFEA2652-6766-A4CD-6831-74AB2AAC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312456" y="2617818"/>
              <a:ext cx="219614" cy="253877"/>
            </a:xfrm>
            <a:prstGeom prst="rect">
              <a:avLst/>
            </a:prstGeom>
          </p:spPr>
        </p:pic>
        <p:sp>
          <p:nvSpPr>
            <p:cNvPr id="1076" name="CaixaDeTexto 1075">
              <a:extLst>
                <a:ext uri="{FF2B5EF4-FFF2-40B4-BE49-F238E27FC236}">
                  <a16:creationId xmlns:a16="http://schemas.microsoft.com/office/drawing/2014/main" id="{B92F604C-B8E1-2441-7843-DA59519BFBC5}"/>
                </a:ext>
              </a:extLst>
            </p:cNvPr>
            <p:cNvSpPr txBox="1"/>
            <p:nvPr/>
          </p:nvSpPr>
          <p:spPr>
            <a:xfrm>
              <a:off x="1081761" y="2864823"/>
              <a:ext cx="7216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dirty="0">
                  <a:latin typeface="Trade Gothic Next Heavy" panose="020B0903040303020004" pitchFamily="34" charset="0"/>
                </a:rPr>
                <a:t>II e ICMS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175206F0-8384-8A77-9684-AFAE1F85A4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13428" y="4330886"/>
            <a:ext cx="1934014" cy="19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6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AB269BD3CE843BA2A9001D4D9D8E8" ma:contentTypeVersion="11" ma:contentTypeDescription="Create a new document." ma:contentTypeScope="" ma:versionID="4a4b413ec39b11d0f1282233abd6cd83">
  <xsd:schema xmlns:xsd="http://www.w3.org/2001/XMLSchema" xmlns:xs="http://www.w3.org/2001/XMLSchema" xmlns:p="http://schemas.microsoft.com/office/2006/metadata/properties" xmlns:ns3="f780a6a0-5f7b-47fd-86e1-e92c237e5fba" xmlns:ns4="a65b64c7-63d3-4a09-b116-3058c20e9c11" targetNamespace="http://schemas.microsoft.com/office/2006/metadata/properties" ma:root="true" ma:fieldsID="3b5b1f877b2d35e5591089442e0e8120" ns3:_="" ns4:_="">
    <xsd:import namespace="f780a6a0-5f7b-47fd-86e1-e92c237e5fba"/>
    <xsd:import namespace="a65b64c7-63d3-4a09-b116-3058c20e9c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0a6a0-5f7b-47fd-86e1-e92c237e5f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b64c7-63d3-4a09-b116-3058c20e9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CEB75D-0A98-4529-A418-D7D9B7D61D1C}">
  <ds:schemaRefs>
    <ds:schemaRef ds:uri="http://purl.org/dc/elements/1.1/"/>
    <ds:schemaRef ds:uri="http://purl.org/dc/dcmitype/"/>
    <ds:schemaRef ds:uri="a65b64c7-63d3-4a09-b116-3058c20e9c11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f780a6a0-5f7b-47fd-86e1-e92c237e5fba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EAC704-EAB9-4FF3-8027-73DA5C9CB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0a6a0-5f7b-47fd-86e1-e92c237e5fba"/>
    <ds:schemaRef ds:uri="a65b64c7-63d3-4a09-b116-3058c20e9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CB251E-69DD-4B82-B5E9-0C4363B6F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17488</TotalTime>
  <Words>460</Words>
  <Application>Microsoft Office PowerPoint</Application>
  <PresentationFormat>Personalizar</PresentationFormat>
  <Paragraphs>75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Segoe UI </vt:lpstr>
      <vt:lpstr>Trade Gothic Next</vt:lpstr>
      <vt:lpstr>Trade Gothic Next Cond Hv</vt:lpstr>
      <vt:lpstr>Trade Gothic Next Heavy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Jackson Aluir Corbari</cp:lastModifiedBy>
  <cp:revision>376</cp:revision>
  <cp:lastPrinted>2023-05-17T15:09:02Z</cp:lastPrinted>
  <dcterms:created xsi:type="dcterms:W3CDTF">2018-03-12T15:07:45Z</dcterms:created>
  <dcterms:modified xsi:type="dcterms:W3CDTF">2023-06-29T18:19:41Z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0x010100A42AB269BD3CE843BA2A9001D4D9D8E8</vt:lpwstr>
  </property>
</Properties>
</file>