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heme/themeOverride4.xml" ContentType="application/vnd.openxmlformats-officedocument.themeOverride+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28"/>
  </p:notesMasterIdLst>
  <p:handoutMasterIdLst>
    <p:handoutMasterId r:id="rId29"/>
  </p:handoutMasterIdLst>
  <p:sldIdLst>
    <p:sldId id="290" r:id="rId2"/>
    <p:sldId id="295" r:id="rId3"/>
    <p:sldId id="316" r:id="rId4"/>
    <p:sldId id="329" r:id="rId5"/>
    <p:sldId id="317" r:id="rId6"/>
    <p:sldId id="318" r:id="rId7"/>
    <p:sldId id="319" r:id="rId8"/>
    <p:sldId id="320" r:id="rId9"/>
    <p:sldId id="330" r:id="rId10"/>
    <p:sldId id="327" r:id="rId11"/>
    <p:sldId id="328" r:id="rId12"/>
    <p:sldId id="298" r:id="rId13"/>
    <p:sldId id="331" r:id="rId14"/>
    <p:sldId id="304" r:id="rId15"/>
    <p:sldId id="306" r:id="rId16"/>
    <p:sldId id="302" r:id="rId17"/>
    <p:sldId id="303" r:id="rId18"/>
    <p:sldId id="312" r:id="rId19"/>
    <p:sldId id="311" r:id="rId20"/>
    <p:sldId id="309" r:id="rId21"/>
    <p:sldId id="310" r:id="rId22"/>
    <p:sldId id="332" r:id="rId23"/>
    <p:sldId id="333" r:id="rId24"/>
    <p:sldId id="314" r:id="rId25"/>
    <p:sldId id="315" r:id="rId26"/>
    <p:sldId id="326" r:id="rId27"/>
  </p:sldIdLst>
  <p:sldSz cx="9144000" cy="6858000" type="screen4x3"/>
  <p:notesSz cx="6797675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7101" autoAdjust="0"/>
  </p:normalViewPr>
  <p:slideViewPr>
    <p:cSldViewPr>
      <p:cViewPr>
        <p:scale>
          <a:sx n="70" d="100"/>
          <a:sy n="70" d="100"/>
        </p:scale>
        <p:origin x="-990" y="-8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8" y="36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158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82F9C22-0FEB-4990-83BF-0A0A89FFFFF4}" type="datetimeFigureOut">
              <a:rPr lang="pt-BR"/>
              <a:pPr>
                <a:defRPr/>
              </a:pPr>
              <a:t>14/05/2018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941C496-E9FE-4F28-BB86-C35F0514840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AB757A1-64DE-4FF0-8049-5AFAC25B009A}" type="datetimeFigureOut">
              <a:rPr lang="pt-BR"/>
              <a:pPr>
                <a:defRPr/>
              </a:pPr>
              <a:t>14/05/2018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631CE50-C987-471F-9000-01C99AD9D21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smtClean="0"/>
              <a:t>Nesse contexto, é necessário que os municípios dediquem </a:t>
            </a:r>
            <a:r>
              <a:rPr lang="pt-BR" b="1" smtClean="0"/>
              <a:t>especial atenção à elaboração do Planejamento Estratégico municipal com ênfase na gestão fiscal, </a:t>
            </a:r>
            <a:r>
              <a:rPr lang="pt-BR" smtClean="0"/>
              <a:t>uma vez que esse documento </a:t>
            </a:r>
            <a:r>
              <a:rPr lang="pt-BR" b="1" smtClean="0"/>
              <a:t>fundamentará as escolhas e prioridades dos projetos</a:t>
            </a:r>
            <a:r>
              <a:rPr lang="pt-BR" smtClean="0"/>
              <a:t>, seus Produtos e demais ações do Projeto, possibilitando </a:t>
            </a:r>
            <a:r>
              <a:rPr lang="pt-BR" b="1" smtClean="0"/>
              <a:t>utilizar da melhor forma possível as oportunidades e recursos disponíveis.</a:t>
            </a:r>
          </a:p>
          <a:p>
            <a:r>
              <a:rPr lang="pt-BR" smtClean="0"/>
              <a:t> </a:t>
            </a:r>
          </a:p>
          <a:p>
            <a:r>
              <a:rPr lang="pt-BR" smtClean="0"/>
              <a:t>Um projeto de modernização fiscal é um processo único, consistindo de um grupo de produtos, insumos e aquisições coordenadas e controladas, com datas para início e término, empreendido para o alcance das metas e objetivos seguindo requisitos específicos, incluindo </a:t>
            </a:r>
            <a:r>
              <a:rPr lang="pt-BR" b="1" smtClean="0"/>
              <a:t>limitações de tempo, custo e recursos.</a:t>
            </a:r>
          </a:p>
          <a:p>
            <a:r>
              <a:rPr lang="pt-BR" smtClean="0"/>
              <a:t> </a:t>
            </a:r>
          </a:p>
          <a:p>
            <a:r>
              <a:rPr lang="pt-BR" smtClean="0"/>
              <a:t>De posse dessas premissas, a UEM deverá estruturar todos os passos necessários para identificar a </a:t>
            </a:r>
            <a:r>
              <a:rPr lang="pt-BR" b="1" smtClean="0"/>
              <a:t>situação real em que o seu município se encontra</a:t>
            </a:r>
            <a:r>
              <a:rPr lang="pt-BR" smtClean="0"/>
              <a:t>, com ênfase na gestão fiscal, e estabelecer as estratégias a serem seguidas</a:t>
            </a:r>
            <a:r>
              <a:rPr lang="pt-BR" b="1" smtClean="0"/>
              <a:t>, visando alçar a gestão local a novos patamares de eficiência, eficácia e efetividade na gestão das finanças públicas.</a:t>
            </a:r>
          </a:p>
          <a:p>
            <a:endParaRPr lang="pt-BR" smtClean="0"/>
          </a:p>
        </p:txBody>
      </p:sp>
      <p:sp>
        <p:nvSpPr>
          <p:cNvPr id="3686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DC8F845-3FB6-49AA-B8C3-4C67DC6CD1B1}" type="slidenum">
              <a:rPr lang="pt-BR" smtClean="0">
                <a:latin typeface="Arial" pitchFamily="34" charset="0"/>
                <a:cs typeface="Arial" pitchFamily="34" charset="0"/>
              </a:rPr>
              <a:pPr/>
              <a:t>10</a:t>
            </a:fld>
            <a:endParaRPr lang="pt-B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smtClean="0"/>
              <a:t>Ações = Produtos no Projeto PNAFM</a:t>
            </a:r>
          </a:p>
          <a:p>
            <a:endParaRPr lang="pt-BR" smtClean="0"/>
          </a:p>
          <a:p>
            <a:r>
              <a:rPr lang="pt-BR" smtClean="0"/>
              <a:t>Há no SEEMP uma tabela de produtos pré-definidos</a:t>
            </a:r>
          </a:p>
          <a:p>
            <a:endParaRPr lang="pt-BR" smtClean="0"/>
          </a:p>
        </p:txBody>
      </p:sp>
      <p:sp>
        <p:nvSpPr>
          <p:cNvPr id="4608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4322B9-B8FE-4781-9E87-E1DE52C8BDE4}" type="slidenum">
              <a:rPr lang="pt-BR" smtClean="0">
                <a:latin typeface="Arial" pitchFamily="34" charset="0"/>
                <a:cs typeface="Arial" pitchFamily="34" charset="0"/>
              </a:rPr>
              <a:pPr/>
              <a:t>23</a:t>
            </a:fld>
            <a:endParaRPr lang="pt-B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smtClean="0"/>
              <a:t>os </a:t>
            </a:r>
            <a:r>
              <a:rPr lang="pt-BR" b="1" smtClean="0"/>
              <a:t>produtos</a:t>
            </a:r>
            <a:r>
              <a:rPr lang="pt-BR" smtClean="0"/>
              <a:t> escolhidos devem ser avaliados em relação aos seus </a:t>
            </a:r>
            <a:r>
              <a:rPr lang="pt-BR" b="1" smtClean="0"/>
              <a:t>resultados</a:t>
            </a:r>
            <a:r>
              <a:rPr lang="pt-BR" smtClean="0"/>
              <a:t> (benefícios decorrentes das ações empreendidas) ou em relação ao seu </a:t>
            </a:r>
            <a:r>
              <a:rPr lang="pt-BR" b="1" smtClean="0"/>
              <a:t>impacto</a:t>
            </a:r>
            <a:r>
              <a:rPr lang="pt-BR" smtClean="0"/>
              <a:t> (efeitos das estratégias a médio e longo prazos).</a:t>
            </a:r>
          </a:p>
          <a:p>
            <a:endParaRPr lang="pt-BR" smtClean="0"/>
          </a:p>
          <a:p>
            <a:r>
              <a:rPr lang="pt-BR" smtClean="0"/>
              <a:t>É provável que não seja possível propor indicadores de resultados/impactos para todos os produtos do projeto.  Mas é altamente recomendável que os principais produtos possam ser avaliados e controlados.</a:t>
            </a:r>
          </a:p>
          <a:p>
            <a:endParaRPr lang="pt-BR" smtClean="0"/>
          </a:p>
          <a:p>
            <a:endParaRPr lang="pt-BR" smtClean="0"/>
          </a:p>
          <a:p>
            <a:endParaRPr lang="pt-BR" smtClean="0"/>
          </a:p>
        </p:txBody>
      </p:sp>
      <p:sp>
        <p:nvSpPr>
          <p:cNvPr id="4710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3F89B1D-2090-46F9-AA6D-64C01F952265}" type="slidenum">
              <a:rPr lang="pt-BR" smtClean="0">
                <a:latin typeface="Arial" pitchFamily="34" charset="0"/>
                <a:cs typeface="Arial" pitchFamily="34" charset="0"/>
              </a:rPr>
              <a:pPr/>
              <a:t>24</a:t>
            </a:fld>
            <a:endParaRPr lang="pt-B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smtClean="0"/>
          </a:p>
        </p:txBody>
      </p:sp>
      <p:sp>
        <p:nvSpPr>
          <p:cNvPr id="4813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CED2EE-AF75-4205-AE8E-15D0F46AACA6}" type="slidenum">
              <a:rPr lang="pt-BR" smtClean="0">
                <a:latin typeface="Arial" pitchFamily="34" charset="0"/>
                <a:cs typeface="Arial" pitchFamily="34" charset="0"/>
              </a:rPr>
              <a:pPr/>
              <a:t>25</a:t>
            </a:fld>
            <a:endParaRPr lang="pt-B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smtClean="0"/>
              <a:t>Nesse contexto, é necessário que os municípios dediquem </a:t>
            </a:r>
            <a:r>
              <a:rPr lang="pt-BR" b="1" smtClean="0"/>
              <a:t>especial atenção à elaboração do Planejamento Estratégico municipal com ênfase na gestão fiscal, </a:t>
            </a:r>
            <a:r>
              <a:rPr lang="pt-BR" smtClean="0"/>
              <a:t>uma vez que esse documento </a:t>
            </a:r>
            <a:r>
              <a:rPr lang="pt-BR" b="1" smtClean="0"/>
              <a:t>fundamentará as escolhas e prioridades dos projetos</a:t>
            </a:r>
            <a:r>
              <a:rPr lang="pt-BR" smtClean="0"/>
              <a:t>, seus Produtos e demais ações do Projeto, possibilitando </a:t>
            </a:r>
            <a:r>
              <a:rPr lang="pt-BR" b="1" smtClean="0"/>
              <a:t>utilizar da melhor forma possível as oportunidades e recursos disponíveis.</a:t>
            </a:r>
          </a:p>
          <a:p>
            <a:r>
              <a:rPr lang="pt-BR" smtClean="0"/>
              <a:t> </a:t>
            </a:r>
          </a:p>
          <a:p>
            <a:r>
              <a:rPr lang="pt-BR" smtClean="0"/>
              <a:t>Um projeto de modernização fiscal é um processo único, consistindo de um grupo de produtos, insumos e aquisições coordenadas e controladas, com datas para início e término, empreendido para o alcance das metas e objetivos seguindo requisitos específicos, incluindo </a:t>
            </a:r>
            <a:r>
              <a:rPr lang="pt-BR" b="1" smtClean="0"/>
              <a:t>limitações de tempo, custo e recursos.</a:t>
            </a:r>
          </a:p>
          <a:p>
            <a:r>
              <a:rPr lang="pt-BR" smtClean="0"/>
              <a:t> </a:t>
            </a:r>
          </a:p>
          <a:p>
            <a:r>
              <a:rPr lang="pt-BR" smtClean="0"/>
              <a:t>De posse dessas premissas, a UEM deverá estruturar todos os passos necessários para identificar a </a:t>
            </a:r>
            <a:r>
              <a:rPr lang="pt-BR" b="1" smtClean="0"/>
              <a:t>situação real em que o seu município se encontra</a:t>
            </a:r>
            <a:r>
              <a:rPr lang="pt-BR" smtClean="0"/>
              <a:t>, com ênfase na gestão fiscal, e estabelecer as estratégias a serem seguidas</a:t>
            </a:r>
            <a:r>
              <a:rPr lang="pt-BR" b="1" smtClean="0"/>
              <a:t>, visando alçar a gestão local a novos patamares de eficiência, eficácia e efetividade na gestão das finanças públicas.</a:t>
            </a:r>
          </a:p>
          <a:p>
            <a:endParaRPr lang="pt-BR" smtClean="0"/>
          </a:p>
        </p:txBody>
      </p:sp>
      <p:sp>
        <p:nvSpPr>
          <p:cNvPr id="3789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DC4833C-0552-472B-8BFF-D55C9EC8D529}" type="slidenum">
              <a:rPr lang="pt-BR" smtClean="0">
                <a:latin typeface="Arial" pitchFamily="34" charset="0"/>
                <a:cs typeface="Arial" pitchFamily="34" charset="0"/>
              </a:rPr>
              <a:pPr/>
              <a:t>11</a:t>
            </a:fld>
            <a:endParaRPr lang="pt-B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smtClean="0"/>
              <a:t>1 - Elaborar estratégia - Alcançar objetivos – Melhor utilização possível de recursos disponíveis</a:t>
            </a:r>
          </a:p>
          <a:p>
            <a:r>
              <a:rPr lang="pt-BR" smtClean="0"/>
              <a:t>2 - ser tempestivamente neutralizada – Incremento de Receitas – Redução de Despesas Previstas</a:t>
            </a:r>
          </a:p>
        </p:txBody>
      </p:sp>
      <p:sp>
        <p:nvSpPr>
          <p:cNvPr id="3891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D7F2512-762F-4B9B-B04D-DC697B1F00DD}" type="slidenum">
              <a:rPr lang="pt-BR" smtClean="0">
                <a:latin typeface="Arial" pitchFamily="34" charset="0"/>
                <a:cs typeface="Arial" pitchFamily="34" charset="0"/>
              </a:rPr>
              <a:pPr/>
              <a:t>12</a:t>
            </a:fld>
            <a:endParaRPr lang="pt-B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b="1" smtClean="0"/>
              <a:t>As Diretrizes Estratégicas </a:t>
            </a:r>
            <a:r>
              <a:rPr lang="pt-BR" smtClean="0"/>
              <a:t>a serem definidas no Planejamento Estratégico </a:t>
            </a:r>
            <a:r>
              <a:rPr lang="pt-BR" b="1" smtClean="0"/>
              <a:t>deverão nortear as ações a serem realizadas </a:t>
            </a:r>
            <a:r>
              <a:rPr lang="pt-BR" smtClean="0"/>
              <a:t>com a implantação dos projetos.</a:t>
            </a:r>
          </a:p>
        </p:txBody>
      </p:sp>
      <p:sp>
        <p:nvSpPr>
          <p:cNvPr id="3994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36F7C01-7E8E-40C0-B68E-59A193981CFC}" type="slidenum">
              <a:rPr lang="pt-BR" smtClean="0">
                <a:latin typeface="Arial" pitchFamily="34" charset="0"/>
                <a:cs typeface="Arial" pitchFamily="34" charset="0"/>
              </a:rPr>
              <a:pPr/>
              <a:t>13</a:t>
            </a:fld>
            <a:endParaRPr lang="pt-B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smtClean="0"/>
          </a:p>
        </p:txBody>
      </p:sp>
      <p:sp>
        <p:nvSpPr>
          <p:cNvPr id="4096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38F1D39-8563-463A-893F-B305610E2925}" type="slidenum">
              <a:rPr lang="pt-BR" smtClean="0">
                <a:latin typeface="Arial" pitchFamily="34" charset="0"/>
                <a:cs typeface="Arial" pitchFamily="34" charset="0"/>
              </a:rPr>
              <a:pPr/>
              <a:t>14</a:t>
            </a:fld>
            <a:endParaRPr lang="pt-B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smtClean="0"/>
              <a:t>Ferramenta que permite análise situacional </a:t>
            </a:r>
          </a:p>
          <a:p>
            <a:endParaRPr lang="pt-BR" smtClean="0"/>
          </a:p>
          <a:p>
            <a:r>
              <a:rPr lang="pt-BR" smtClean="0"/>
              <a:t>Traduz o ambiente no qual a instituição está inserida</a:t>
            </a:r>
          </a:p>
          <a:p>
            <a:endParaRPr lang="pt-BR" smtClean="0"/>
          </a:p>
          <a:p>
            <a:r>
              <a:rPr lang="pt-BR" smtClean="0"/>
              <a:t>Tem foco na realidade existente</a:t>
            </a:r>
          </a:p>
          <a:p>
            <a:endParaRPr lang="pt-BR" smtClean="0"/>
          </a:p>
          <a:p>
            <a:r>
              <a:rPr lang="pt-BR" smtClean="0"/>
              <a:t>Tem foco nos recursos disponíveis</a:t>
            </a:r>
          </a:p>
          <a:p>
            <a:endParaRPr lang="pt-BR" smtClean="0"/>
          </a:p>
          <a:p>
            <a:endParaRPr lang="pt-BR" smtClean="0"/>
          </a:p>
        </p:txBody>
      </p:sp>
      <p:sp>
        <p:nvSpPr>
          <p:cNvPr id="4198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F14AA2D-DD9F-4CCF-AED6-D20C64078D13}" type="slidenum">
              <a:rPr lang="pt-BR" smtClean="0">
                <a:latin typeface="Arial" pitchFamily="34" charset="0"/>
                <a:cs typeface="Arial" pitchFamily="34" charset="0"/>
              </a:rPr>
              <a:pPr/>
              <a:t>16</a:t>
            </a:fld>
            <a:endParaRPr lang="pt-B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b="1" smtClean="0"/>
              <a:t>Objetivos são os resultados que o município pretende atingir </a:t>
            </a:r>
            <a:r>
              <a:rPr lang="pt-BR" smtClean="0"/>
              <a:t>com a implantação do projeto de modernização com foco na gestão fiscal. </a:t>
            </a:r>
          </a:p>
          <a:p>
            <a:r>
              <a:rPr lang="pt-BR" smtClean="0"/>
              <a:t>Constituem a associação entre as diretrizes estabelecidas e o referencial estratégico do município, devendo contribuir para o cumprimento da missão institucional e o alcance da visão de futuro.</a:t>
            </a:r>
          </a:p>
          <a:p>
            <a:r>
              <a:rPr lang="pt-BR" smtClean="0"/>
              <a:t> </a:t>
            </a:r>
          </a:p>
          <a:p>
            <a:r>
              <a:rPr lang="pt-BR" smtClean="0"/>
              <a:t>Uma ferramenta que auxilia os gestores do projeto na concepção de objetivos é a metodologia SMART,</a:t>
            </a:r>
          </a:p>
        </p:txBody>
      </p:sp>
      <p:sp>
        <p:nvSpPr>
          <p:cNvPr id="4301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26D54DB-7005-4D7E-81A2-B1A322DE39E3}" type="slidenum">
              <a:rPr lang="pt-BR" smtClean="0">
                <a:latin typeface="Arial" pitchFamily="34" charset="0"/>
                <a:cs typeface="Arial" pitchFamily="34" charset="0"/>
              </a:rPr>
              <a:pPr/>
              <a:t>18</a:t>
            </a:fld>
            <a:endParaRPr lang="pt-B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smtClean="0"/>
              <a:t>Ações = Produtos no Projeto PNAFM</a:t>
            </a:r>
          </a:p>
          <a:p>
            <a:endParaRPr lang="pt-BR" smtClean="0"/>
          </a:p>
          <a:p>
            <a:r>
              <a:rPr lang="pt-BR" smtClean="0"/>
              <a:t>Há no SEEMP uma tabela de produtos pré-definidos</a:t>
            </a:r>
          </a:p>
          <a:p>
            <a:endParaRPr lang="pt-BR" smtClean="0"/>
          </a:p>
        </p:txBody>
      </p:sp>
      <p:sp>
        <p:nvSpPr>
          <p:cNvPr id="4403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CD1FBD-7BB0-43B5-AAFD-B6321D6C3077}" type="slidenum">
              <a:rPr lang="pt-BR" smtClean="0">
                <a:latin typeface="Arial" pitchFamily="34" charset="0"/>
                <a:cs typeface="Arial" pitchFamily="34" charset="0"/>
              </a:rPr>
              <a:pPr/>
              <a:t>20</a:t>
            </a:fld>
            <a:endParaRPr lang="pt-B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smtClean="0"/>
              <a:t>Ações = Produtos no Projeto PNAFM</a:t>
            </a:r>
          </a:p>
          <a:p>
            <a:endParaRPr lang="pt-BR" smtClean="0"/>
          </a:p>
          <a:p>
            <a:r>
              <a:rPr lang="pt-BR" smtClean="0"/>
              <a:t>Há no SEEMP uma tabela de produtos pré-definidos</a:t>
            </a:r>
          </a:p>
          <a:p>
            <a:endParaRPr lang="pt-BR" smtClean="0"/>
          </a:p>
        </p:txBody>
      </p:sp>
      <p:sp>
        <p:nvSpPr>
          <p:cNvPr id="4506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09FE4FA-F02A-41C4-9310-80C5C2E48C1E}" type="slidenum">
              <a:rPr lang="pt-BR" smtClean="0">
                <a:latin typeface="Arial" pitchFamily="34" charset="0"/>
                <a:cs typeface="Arial" pitchFamily="34" charset="0"/>
              </a:rPr>
              <a:pPr/>
              <a:t>22</a:t>
            </a:fld>
            <a:endParaRPr lang="pt-B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ângulo retângulo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grpSp>
        <p:nvGrpSpPr>
          <p:cNvPr id="5" name="Grupo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orma livre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Conector reto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11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A569F745-80A9-4CFA-9D5C-D06603B58127}" type="datetimeFigureOut">
              <a:rPr lang="pt-BR"/>
              <a:pPr>
                <a:defRPr/>
              </a:pPr>
              <a:t>14/05/2018</a:t>
            </a:fld>
            <a:endParaRPr lang="pt-BR"/>
          </a:p>
        </p:txBody>
      </p:sp>
      <p:sp>
        <p:nvSpPr>
          <p:cNvPr id="12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3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DC1260F8-6C6D-4CE9-8BD2-CB11C02F215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8BE125-5A1B-4B1D-9B00-868FCE81421D}" type="datetimeFigureOut">
              <a:rPr lang="pt-BR"/>
              <a:pPr>
                <a:defRPr/>
              </a:pPr>
              <a:t>14/05/2018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C62850-D59A-4BEF-9B79-A8B2CAFB4FB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7B08F6-2E64-4F44-A7A3-766BC4D322DB}" type="datetimeFigureOut">
              <a:rPr lang="pt-BR"/>
              <a:pPr>
                <a:defRPr/>
              </a:pPr>
              <a:t>14/05/2018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707BE-266C-4955-A69C-BF6D484A119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8F9C0-31FC-488C-BF90-69C08532C380}" type="datetimeFigureOut">
              <a:rPr lang="pt-BR"/>
              <a:pPr>
                <a:defRPr/>
              </a:pPr>
              <a:t>14/05/2018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E4971-8AE8-44FD-B8B3-311F1B621B5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visa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Divisa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876D959-2A34-4CC5-B07D-7B083C4CC7E7}" type="datetimeFigureOut">
              <a:rPr lang="pt-BR"/>
              <a:pPr>
                <a:defRPr/>
              </a:pPr>
              <a:t>14/05/2018</a:t>
            </a:fld>
            <a:endParaRPr lang="pt-BR"/>
          </a:p>
        </p:txBody>
      </p:sp>
      <p:sp>
        <p:nvSpPr>
          <p:cNvPr id="7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48B5444-C122-4BBA-8DD8-1825A60DD75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FD5CB03-1DDB-4F45-88E1-CBDE46CF5879}" type="datetimeFigureOut">
              <a:rPr lang="pt-BR"/>
              <a:pPr>
                <a:defRPr/>
              </a:pPr>
              <a:t>14/05/2018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067648D-74AE-4DB1-9652-F2434A9CC3F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7052C07-4B2A-4F10-AD7F-8A4603BCEB9D}" type="datetimeFigureOut">
              <a:rPr lang="pt-BR"/>
              <a:pPr>
                <a:defRPr/>
              </a:pPr>
              <a:t>14/05/2018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B2A61C6-7AA2-4C9A-A6D5-C5B17A3A1DC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060A515-9D22-4825-840B-E8CA2211BBB1}" type="datetimeFigureOut">
              <a:rPr lang="pt-BR"/>
              <a:pPr>
                <a:defRPr/>
              </a:pPr>
              <a:t>14/05/2018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DF7E9AB-EEC6-4792-8F86-D80FF4ADCF8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0D6453-1D86-4EC2-BAD8-B1EB62248095}" type="datetimeFigureOut">
              <a:rPr lang="pt-BR"/>
              <a:pPr>
                <a:defRPr/>
              </a:pPr>
              <a:t>14/05/2018</a:t>
            </a:fld>
            <a:endParaRPr lang="pt-BR"/>
          </a:p>
        </p:txBody>
      </p:sp>
      <p:sp>
        <p:nvSpPr>
          <p:cNvPr id="3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6F8CB0-3A63-420C-B7BA-2D3D4F0E8E9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4C91AC8-03E5-4DC3-B4B2-5959E17B84D0}" type="datetimeFigureOut">
              <a:rPr lang="pt-BR"/>
              <a:pPr>
                <a:defRPr/>
              </a:pPr>
              <a:t>14/05/2018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353F8C7-1E59-43A6-AB94-E06B39DEC09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rma livre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6" name="Forma livre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7" name="Triângulo retângulo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8" name="Conector reto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Divisa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Divisa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1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0EA5A0B-C72D-4256-A772-888A4071328C}" type="datetimeFigureOut">
              <a:rPr lang="pt-BR"/>
              <a:pPr>
                <a:defRPr/>
              </a:pPr>
              <a:t>14/05/2018</a:t>
            </a:fld>
            <a:endParaRPr lang="pt-BR"/>
          </a:p>
        </p:txBody>
      </p:sp>
      <p:sp>
        <p:nvSpPr>
          <p:cNvPr id="12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3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EB6CA12-AA41-4426-A0A1-064A05E80BC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033" name="Espaço Reservado para Texto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fld id="{51B54FCA-63B8-47E5-8358-5EA53E3311B4}" type="datetimeFigureOut">
              <a:rPr lang="pt-BR"/>
              <a:pPr>
                <a:defRPr/>
              </a:pPr>
              <a:t>14/05/2018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fld id="{1E6BE06D-1860-46A2-83E0-90B8A09833C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9" r:id="rId1"/>
    <p:sldLayoutId id="2147484015" r:id="rId2"/>
    <p:sldLayoutId id="2147484020" r:id="rId3"/>
    <p:sldLayoutId id="2147484021" r:id="rId4"/>
    <p:sldLayoutId id="2147484022" r:id="rId5"/>
    <p:sldLayoutId id="2147484023" r:id="rId6"/>
    <p:sldLayoutId id="2147484016" r:id="rId7"/>
    <p:sldLayoutId id="2147484024" r:id="rId8"/>
    <p:sldLayoutId id="2147484025" r:id="rId9"/>
    <p:sldLayoutId id="2147484017" r:id="rId10"/>
    <p:sldLayoutId id="214748401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mailto:ucp.df@fazenda.gov.br" TargetMode="Externa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63713" y="1916113"/>
            <a:ext cx="7380287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400" dirty="0" smtClean="0"/>
              <a:t/>
            </a:r>
            <a:br>
              <a:rPr lang="pt-BR" sz="2400" dirty="0" smtClean="0"/>
            </a:br>
            <a:r>
              <a:rPr lang="pt-BR" sz="2400" dirty="0" smtClean="0"/>
              <a:t/>
            </a:r>
            <a:br>
              <a:rPr lang="pt-BR" sz="2400" dirty="0" smtClean="0"/>
            </a:br>
            <a:r>
              <a:rPr lang="pt-BR" dirty="0" smtClean="0"/>
              <a:t/>
            </a:r>
            <a:br>
              <a:rPr lang="pt-BR" dirty="0" smtClean="0"/>
            </a:br>
            <a:endParaRPr lang="pt-BR" dirty="0" smtClean="0"/>
          </a:p>
        </p:txBody>
      </p:sp>
      <p:sp>
        <p:nvSpPr>
          <p:cNvPr id="9219" name="CaixaDeTexto 3"/>
          <p:cNvSpPr txBox="1">
            <a:spLocks noChangeArrowheads="1"/>
          </p:cNvSpPr>
          <p:nvPr/>
        </p:nvSpPr>
        <p:spPr bwMode="auto">
          <a:xfrm>
            <a:off x="250825" y="5705475"/>
            <a:ext cx="8569325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600" b="1"/>
              <a:t>Programa Nacional de Apoio à Gestão Administrativa e Fiscal dos Municípios Brasileiros - PNAFM</a:t>
            </a:r>
          </a:p>
        </p:txBody>
      </p:sp>
      <p:pic>
        <p:nvPicPr>
          <p:cNvPr id="9220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404813"/>
            <a:ext cx="3729037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CaixaDeTexto 4"/>
          <p:cNvSpPr txBox="1">
            <a:spLocks noChangeArrowheads="1"/>
          </p:cNvSpPr>
          <p:nvPr/>
        </p:nvSpPr>
        <p:spPr bwMode="auto">
          <a:xfrm>
            <a:off x="4140200" y="908050"/>
            <a:ext cx="45354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t-BR"/>
          </a:p>
        </p:txBody>
      </p:sp>
      <p:sp>
        <p:nvSpPr>
          <p:cNvPr id="9222" name="Retângulo 5"/>
          <p:cNvSpPr>
            <a:spLocks noChangeArrowheads="1"/>
          </p:cNvSpPr>
          <p:nvPr/>
        </p:nvSpPr>
        <p:spPr bwMode="auto">
          <a:xfrm>
            <a:off x="3924300" y="549275"/>
            <a:ext cx="511175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4400" b="1">
                <a:solidFill>
                  <a:srgbClr val="0070C0"/>
                </a:solidFill>
              </a:rPr>
              <a:t>WORKSHOP</a:t>
            </a:r>
          </a:p>
          <a:p>
            <a:pPr algn="ctr"/>
            <a:r>
              <a:rPr lang="pt-BR" sz="3600" b="1"/>
              <a:t>PNAFM III</a:t>
            </a:r>
          </a:p>
          <a:p>
            <a:pPr algn="ctr"/>
            <a:endParaRPr lang="pt-BR" sz="3600" b="1"/>
          </a:p>
          <a:p>
            <a:pPr algn="ctr"/>
            <a:endParaRPr lang="pt-BR" sz="3600" b="1"/>
          </a:p>
          <a:p>
            <a:pPr algn="ctr"/>
            <a:r>
              <a:rPr lang="pt-BR" sz="3200" b="1">
                <a:latin typeface="Aparajita" pitchFamily="34" charset="0"/>
              </a:rPr>
              <a:t>NORMAS E ORIENTAÇÕES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sp>
        <p:nvSpPr>
          <p:cNvPr id="18435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71550" y="2205038"/>
            <a:ext cx="7480300" cy="2808287"/>
          </a:xfrm>
        </p:spPr>
        <p:txBody>
          <a:bodyPr/>
          <a:lstStyle/>
          <a:p>
            <a:pPr eaLnBrk="1" hangingPunct="1">
              <a:buFont typeface="Wingdings 3" pitchFamily="18" charset="2"/>
              <a:buNone/>
            </a:pPr>
            <a:endParaRPr lang="pt-BR" sz="1600" smtClean="0"/>
          </a:p>
          <a:p>
            <a:pPr algn="just">
              <a:buFont typeface="Wingdings 3" pitchFamily="18" charset="2"/>
              <a:buNone/>
            </a:pPr>
            <a:r>
              <a:rPr lang="pt-BR" sz="2400" smtClean="0"/>
              <a:t>	O Planejamento Estratégico é a ferramenta de gestão que permite, por meio da definição dos objetivos e da identificação do cenário atual do município, elaborar uma estratégia capaz de atender aos fins almejados. </a:t>
            </a:r>
          </a:p>
        </p:txBody>
      </p:sp>
      <p:pic>
        <p:nvPicPr>
          <p:cNvPr id="18436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Espaço Reservado para Conteúdo 3"/>
          <p:cNvSpPr txBox="1">
            <a:spLocks/>
          </p:cNvSpPr>
          <p:nvPr/>
        </p:nvSpPr>
        <p:spPr bwMode="auto">
          <a:xfrm>
            <a:off x="250825" y="274638"/>
            <a:ext cx="871378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PNAFM III</a:t>
            </a:r>
            <a:endParaRPr lang="pt-BR" sz="2400" dirty="0">
              <a:latin typeface="+mn-lt"/>
              <a:cs typeface="+mn-cs"/>
            </a:endParaRPr>
          </a:p>
          <a:p>
            <a:pPr marL="365125" indent="-255588" algn="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Planejamento Estratégico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sz="2800" dirty="0">
              <a:latin typeface="+mn-lt"/>
              <a:cs typeface="+mn-cs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+mn-lt"/>
              <a:cs typeface="+mn-cs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19459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Espaço Reservado para Conteúdo 3"/>
          <p:cNvSpPr txBox="1">
            <a:spLocks/>
          </p:cNvSpPr>
          <p:nvPr/>
        </p:nvSpPr>
        <p:spPr bwMode="auto">
          <a:xfrm>
            <a:off x="250825" y="274638"/>
            <a:ext cx="871378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PNAFM III</a:t>
            </a:r>
            <a:endParaRPr lang="pt-BR" sz="2400" dirty="0">
              <a:latin typeface="+mn-lt"/>
              <a:cs typeface="+mn-cs"/>
            </a:endParaRPr>
          </a:p>
          <a:p>
            <a:pPr marL="365125" indent="-255588" algn="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Planejamento Estratégico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sz="2800" dirty="0">
              <a:latin typeface="+mn-lt"/>
              <a:cs typeface="+mn-cs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+mn-lt"/>
              <a:cs typeface="+mn-cs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+mn-lt"/>
              <a:cs typeface="+mn-cs"/>
            </a:endParaRPr>
          </a:p>
        </p:txBody>
      </p:sp>
      <p:pic>
        <p:nvPicPr>
          <p:cNvPr id="19461" name="Picture 2" descr="C:\Program Files (x86)\Microsoft Office\MEDIA\CAGCAT10\j0297749.wmf"/>
          <p:cNvPicPr>
            <a:picLocks noGrp="1" noChangeAspect="1" noChangeArrowheads="1"/>
          </p:cNvPicPr>
          <p:nvPr>
            <p:ph sz="half"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971550" y="2492375"/>
            <a:ext cx="1851025" cy="1762125"/>
          </a:xfrm>
          <a:noFill/>
        </p:spPr>
      </p:pic>
      <p:pic>
        <p:nvPicPr>
          <p:cNvPr id="19462" name="Picture 3" descr="C:\Program Files (x86)\Microsoft Office\MEDIA\CAGCAT10\j0292982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32588" y="2349500"/>
            <a:ext cx="1843087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3" name="Picture 4" descr="C:\Program Files (x86)\Microsoft Office\MEDIA\CAGCAT10\j0217698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779838" y="2420938"/>
            <a:ext cx="1747837" cy="169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Seta para a direita 9"/>
          <p:cNvSpPr/>
          <p:nvPr/>
        </p:nvSpPr>
        <p:spPr>
          <a:xfrm>
            <a:off x="2916238" y="3141663"/>
            <a:ext cx="792162" cy="5032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1" name="Seta para a direita 10"/>
          <p:cNvSpPr/>
          <p:nvPr/>
        </p:nvSpPr>
        <p:spPr>
          <a:xfrm>
            <a:off x="5724525" y="3141663"/>
            <a:ext cx="792163" cy="5032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9466" name="CaixaDeTexto 11"/>
          <p:cNvSpPr txBox="1">
            <a:spLocks noChangeArrowheads="1"/>
          </p:cNvSpPr>
          <p:nvPr/>
        </p:nvSpPr>
        <p:spPr bwMode="auto">
          <a:xfrm>
            <a:off x="900113" y="4941888"/>
            <a:ext cx="23764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/>
              <a:t>Realidade/Problemas</a:t>
            </a:r>
          </a:p>
        </p:txBody>
      </p:sp>
      <p:sp>
        <p:nvSpPr>
          <p:cNvPr id="19467" name="CaixaDeTexto 12"/>
          <p:cNvSpPr txBox="1">
            <a:spLocks noChangeArrowheads="1"/>
          </p:cNvSpPr>
          <p:nvPr/>
        </p:nvSpPr>
        <p:spPr bwMode="auto">
          <a:xfrm>
            <a:off x="3924300" y="4797425"/>
            <a:ext cx="1727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/>
              <a:t>Planejamento Estratégico</a:t>
            </a:r>
          </a:p>
        </p:txBody>
      </p:sp>
      <p:sp>
        <p:nvSpPr>
          <p:cNvPr id="19468" name="CaixaDeTexto 13"/>
          <p:cNvSpPr txBox="1">
            <a:spLocks noChangeArrowheads="1"/>
          </p:cNvSpPr>
          <p:nvPr/>
        </p:nvSpPr>
        <p:spPr bwMode="auto">
          <a:xfrm>
            <a:off x="7235825" y="4941888"/>
            <a:ext cx="12239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/>
              <a:t>Projeto PNAFM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sp>
        <p:nvSpPr>
          <p:cNvPr id="20483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250825" y="274638"/>
            <a:ext cx="8713788" cy="1066800"/>
          </a:xfrm>
        </p:spPr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pt-BR" sz="2800" smtClean="0"/>
              <a:t>PNAFM III</a:t>
            </a:r>
            <a:endParaRPr lang="pt-BR" sz="2400" smtClean="0"/>
          </a:p>
          <a:p>
            <a:pPr algn="r" eaLnBrk="1" hangingPunct="1">
              <a:buFont typeface="Wingdings 3" pitchFamily="18" charset="2"/>
              <a:buNone/>
            </a:pPr>
            <a:r>
              <a:rPr lang="pt-BR" sz="2800" smtClean="0"/>
              <a:t>Planejamento Estratégico</a:t>
            </a:r>
          </a:p>
          <a:p>
            <a:pPr lvl="1" eaLnBrk="1" hangingPunct="1">
              <a:buFont typeface="Verdana" pitchFamily="34" charset="0"/>
              <a:buNone/>
            </a:pPr>
            <a:endParaRPr lang="pt-BR" smtClean="0"/>
          </a:p>
          <a:p>
            <a:pPr lvl="1" eaLnBrk="1" hangingPunct="1"/>
            <a:endParaRPr lang="pt-BR" smtClean="0"/>
          </a:p>
          <a:p>
            <a:pPr lvl="1" eaLnBrk="1" hangingPunct="1"/>
            <a:endParaRPr lang="pt-BR" smtClean="0"/>
          </a:p>
        </p:txBody>
      </p:sp>
      <p:pic>
        <p:nvPicPr>
          <p:cNvPr id="20484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5" name="CaixaDeTexto 4"/>
          <p:cNvSpPr txBox="1">
            <a:spLocks noChangeArrowheads="1"/>
          </p:cNvSpPr>
          <p:nvPr/>
        </p:nvSpPr>
        <p:spPr bwMode="auto">
          <a:xfrm>
            <a:off x="971550" y="1557338"/>
            <a:ext cx="7272338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lvl="1" algn="just"/>
            <a:r>
              <a:rPr lang="pt-BR" sz="2400"/>
              <a:t>No contexto do PNAFM, é necessária especial atenção à elaboração do Planejamento Estratégico municipal com </a:t>
            </a:r>
            <a:r>
              <a:rPr lang="pt-BR" sz="2800" b="1"/>
              <a:t>ênfase na gestão fiscal</a:t>
            </a:r>
            <a:r>
              <a:rPr lang="pt-BR" sz="2400"/>
              <a:t>, uma vez que fundamentará as escolhas dos Produtos do Projeto.</a:t>
            </a:r>
          </a:p>
          <a:p>
            <a:pPr marL="0" lvl="1" algn="just"/>
            <a:endParaRPr lang="pt-BR" sz="2400"/>
          </a:p>
          <a:p>
            <a:pPr marL="0" lvl="1" algn="just"/>
            <a:r>
              <a:rPr lang="pt-BR" sz="2400"/>
              <a:t>É fundamental que a </a:t>
            </a:r>
            <a:r>
              <a:rPr lang="pt-BR" sz="2800" b="1"/>
              <a:t>sustentabilidade fiscal</a:t>
            </a:r>
            <a:r>
              <a:rPr lang="pt-BR" sz="2400"/>
              <a:t> esteja presente, direta ou indiretamente, nas ações propostas.</a:t>
            </a:r>
          </a:p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21507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8" name="Espaço Reservado para Conteúdo 5"/>
          <p:cNvSpPr>
            <a:spLocks noGrp="1"/>
          </p:cNvSpPr>
          <p:nvPr>
            <p:ph sz="half" idx="1"/>
          </p:nvPr>
        </p:nvSpPr>
        <p:spPr>
          <a:xfrm>
            <a:off x="971550" y="2349500"/>
            <a:ext cx="7480300" cy="1582738"/>
          </a:xfrm>
        </p:spPr>
        <p:txBody>
          <a:bodyPr/>
          <a:lstStyle/>
          <a:p>
            <a:pPr lvl="1">
              <a:buFont typeface="Verdana" pitchFamily="34" charset="0"/>
              <a:buNone/>
            </a:pPr>
            <a:endParaRPr lang="pt-BR" sz="1800" smtClean="0"/>
          </a:p>
          <a:p>
            <a:pPr lvl="1">
              <a:buFont typeface="Verdana" pitchFamily="34" charset="0"/>
              <a:buNone/>
            </a:pPr>
            <a:endParaRPr lang="pt-BR" sz="1800" smtClean="0"/>
          </a:p>
          <a:p>
            <a:pPr lvl="1">
              <a:buFont typeface="Verdana" pitchFamily="34" charset="0"/>
              <a:buNone/>
            </a:pPr>
            <a:r>
              <a:rPr lang="pt-BR" sz="1800" smtClean="0"/>
              <a:t>Desenvolva aqui uma Apresentação geral do Município</a:t>
            </a:r>
          </a:p>
        </p:txBody>
      </p:sp>
      <p:sp>
        <p:nvSpPr>
          <p:cNvPr id="7" name="Espaço Reservado para Conteúdo 3"/>
          <p:cNvSpPr txBox="1">
            <a:spLocks/>
          </p:cNvSpPr>
          <p:nvPr/>
        </p:nvSpPr>
        <p:spPr bwMode="auto">
          <a:xfrm>
            <a:off x="250825" y="130175"/>
            <a:ext cx="8713788" cy="1065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PNAFM III</a:t>
            </a:r>
            <a:endParaRPr lang="pt-BR" sz="2400" dirty="0">
              <a:latin typeface="+mn-lt"/>
              <a:cs typeface="+mn-cs"/>
            </a:endParaRPr>
          </a:p>
          <a:p>
            <a:pPr marL="365125" indent="-255588" algn="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Planejamento Estratégico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sz="2800" dirty="0">
              <a:latin typeface="+mn-lt"/>
              <a:cs typeface="+mn-cs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sz="2800" dirty="0">
              <a:latin typeface="+mn-lt"/>
              <a:cs typeface="+mn-cs"/>
            </a:endParaRPr>
          </a:p>
          <a:p>
            <a:pPr marL="849313" lvl="1" indent="-457200">
              <a:spcBef>
                <a:spcPts val="325"/>
              </a:spcBef>
              <a:buClr>
                <a:schemeClr val="accent1"/>
              </a:buClr>
              <a:defRPr/>
            </a:pPr>
            <a:r>
              <a:rPr lang="pt-BR" sz="2400" b="1" dirty="0">
                <a:latin typeface="Arial" charset="0"/>
                <a:cs typeface="Arial" charset="0"/>
              </a:rPr>
              <a:t>1 - SUMÁRIO EXECUTIVO DO PROJETO</a:t>
            </a:r>
          </a:p>
          <a:p>
            <a:pPr marL="849313" lvl="1" indent="-457200">
              <a:spcBef>
                <a:spcPts val="325"/>
              </a:spcBef>
              <a:buClr>
                <a:schemeClr val="accent1"/>
              </a:buClr>
              <a:defRPr/>
            </a:pPr>
            <a:endParaRPr lang="pt-BR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22531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Espaço Reservado para Conteúdo 5"/>
          <p:cNvSpPr txBox="1">
            <a:spLocks/>
          </p:cNvSpPr>
          <p:nvPr/>
        </p:nvSpPr>
        <p:spPr bwMode="auto">
          <a:xfrm>
            <a:off x="539750" y="2276475"/>
            <a:ext cx="8229600" cy="312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/>
            </a:pPr>
            <a:endParaRPr lang="pt-BR" sz="2000" dirty="0">
              <a:latin typeface="+mn-lt"/>
              <a:cs typeface="+mn-cs"/>
            </a:endParaRPr>
          </a:p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/>
            </a:pPr>
            <a:r>
              <a:rPr lang="pt-BR" sz="2000" dirty="0">
                <a:latin typeface="+mn-lt"/>
                <a:cs typeface="+mn-cs"/>
              </a:rPr>
              <a:t>Fundamental para a definição de </a:t>
            </a:r>
            <a:r>
              <a:rPr lang="pt-BR" sz="2000" b="1" dirty="0">
                <a:latin typeface="+mn-lt"/>
                <a:cs typeface="+mn-cs"/>
              </a:rPr>
              <a:t>quais aspectos da gestão municipal, com ênfase na gestão fiscal, serão contemplados no projeto.</a:t>
            </a:r>
          </a:p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endParaRPr lang="pt-BR" sz="2000" dirty="0">
              <a:latin typeface="+mn-lt"/>
              <a:cs typeface="+mn-cs"/>
            </a:endParaRPr>
          </a:p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/>
            </a:pPr>
            <a:r>
              <a:rPr lang="pt-BR" sz="2000" dirty="0">
                <a:latin typeface="+mn-lt"/>
                <a:cs typeface="+mn-cs"/>
              </a:rPr>
              <a:t>Os dados levantados irão auxiliar na identificação das principais deficiências do município, especificamente aquelas que afetam seu potencial de arrecadação e/ou que comprometem a qualidade de seus gastos. </a:t>
            </a:r>
          </a:p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/>
            </a:pPr>
            <a:endParaRPr lang="pt-BR" sz="2000" dirty="0">
              <a:latin typeface="+mn-lt"/>
              <a:cs typeface="+mn-cs"/>
            </a:endParaRPr>
          </a:p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/>
            </a:pPr>
            <a:endParaRPr lang="pt-BR" sz="3200" dirty="0">
              <a:latin typeface="+mn-lt"/>
              <a:cs typeface="+mn-cs"/>
            </a:endParaRPr>
          </a:p>
        </p:txBody>
      </p:sp>
      <p:sp>
        <p:nvSpPr>
          <p:cNvPr id="8" name="Espaço Reservado para Conteúdo 3"/>
          <p:cNvSpPr txBox="1">
            <a:spLocks/>
          </p:cNvSpPr>
          <p:nvPr/>
        </p:nvSpPr>
        <p:spPr bwMode="auto">
          <a:xfrm>
            <a:off x="250825" y="274638"/>
            <a:ext cx="871378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PNAFM III</a:t>
            </a:r>
            <a:endParaRPr lang="pt-BR" sz="2400" dirty="0">
              <a:latin typeface="+mn-lt"/>
              <a:cs typeface="+mn-cs"/>
            </a:endParaRPr>
          </a:p>
          <a:p>
            <a:pPr marL="365125" indent="-255588" algn="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Planejamento Estratégico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sz="2800" dirty="0">
              <a:latin typeface="+mn-lt"/>
              <a:cs typeface="+mn-cs"/>
            </a:endParaRPr>
          </a:p>
          <a:p>
            <a:pPr marL="849313" lvl="1" indent="-457200">
              <a:spcBef>
                <a:spcPts val="325"/>
              </a:spcBef>
              <a:buClr>
                <a:schemeClr val="accent1"/>
              </a:buClr>
              <a:defRPr/>
            </a:pPr>
            <a:r>
              <a:rPr lang="pt-BR" sz="2400" b="1" dirty="0">
                <a:latin typeface="Arial" charset="0"/>
                <a:cs typeface="Arial" charset="0"/>
              </a:rPr>
              <a:t>2 – Marco de Referência/Situação Atual e Identificação dos Problemas</a:t>
            </a:r>
            <a:endParaRPr lang="pt-BR" sz="2000" b="1" dirty="0">
              <a:latin typeface="Arial" charset="0"/>
              <a:cs typeface="Arial" charset="0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defRPr/>
            </a:pPr>
            <a:endParaRPr lang="pt-BR" sz="280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23555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6" name="Retângulo 5"/>
          <p:cNvSpPr>
            <a:spLocks noChangeArrowheads="1"/>
          </p:cNvSpPr>
          <p:nvPr/>
        </p:nvSpPr>
        <p:spPr bwMode="auto">
          <a:xfrm>
            <a:off x="179388" y="2060575"/>
            <a:ext cx="871378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pt-BR"/>
              <a:t>	Nesta tabela estão relacionados alguns dos problemas apontados por municípios que já participaram do programa. </a:t>
            </a:r>
          </a:p>
        </p:txBody>
      </p:sp>
      <p:sp>
        <p:nvSpPr>
          <p:cNvPr id="8" name="Espaço Reservado para Conteúdo 3"/>
          <p:cNvSpPr txBox="1">
            <a:spLocks/>
          </p:cNvSpPr>
          <p:nvPr/>
        </p:nvSpPr>
        <p:spPr bwMode="auto">
          <a:xfrm>
            <a:off x="250825" y="274638"/>
            <a:ext cx="871378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PNAFM III</a:t>
            </a:r>
            <a:endParaRPr lang="pt-BR" sz="2400" dirty="0">
              <a:latin typeface="+mn-lt"/>
              <a:cs typeface="+mn-cs"/>
            </a:endParaRPr>
          </a:p>
          <a:p>
            <a:pPr marL="365125" indent="-255588" algn="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Planejamento Estratégico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defRPr/>
            </a:pPr>
            <a:endParaRPr lang="pt-BR" sz="2000" b="1" dirty="0">
              <a:latin typeface="Arial" charset="0"/>
              <a:cs typeface="Arial" charset="0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defRPr/>
            </a:pPr>
            <a:r>
              <a:rPr lang="pt-BR" sz="2000" b="1" dirty="0">
                <a:latin typeface="Arial" charset="0"/>
                <a:cs typeface="Arial" charset="0"/>
              </a:rPr>
              <a:t>Situação </a:t>
            </a:r>
            <a:r>
              <a:rPr lang="pt-BR" sz="2000" b="1" dirty="0">
                <a:latin typeface="Arial" charset="0"/>
                <a:cs typeface="Arial" charset="0"/>
              </a:rPr>
              <a:t>Atual e Identificação dos Problemas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sz="2800" dirty="0">
              <a:latin typeface="+mn-lt"/>
              <a:cs typeface="+mn-cs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+mn-lt"/>
              <a:cs typeface="+mn-cs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+mn-lt"/>
              <a:cs typeface="+mn-cs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684213" y="2781300"/>
          <a:ext cx="8064500" cy="2895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96835"/>
                <a:gridCol w="5168061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Área</a:t>
                      </a:r>
                      <a:endParaRPr lang="pt-BR" sz="1600" dirty="0"/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Problema</a:t>
                      </a:r>
                      <a:endParaRPr lang="pt-BR" sz="1600" dirty="0"/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60040">
                <a:tc rowSpan="2">
                  <a:txBody>
                    <a:bodyPr/>
                    <a:lstStyle/>
                    <a:p>
                      <a:endParaRPr lang="pt-BR" sz="1600" dirty="0" smtClean="0"/>
                    </a:p>
                    <a:p>
                      <a:pPr algn="ctr"/>
                      <a:r>
                        <a:rPr lang="pt-BR" sz="1600" dirty="0" smtClean="0"/>
                        <a:t>Cadastros/Sistemas de Informação</a:t>
                      </a:r>
                      <a:endParaRPr lang="pt-B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Ausência/Desatualização</a:t>
                      </a:r>
                      <a:r>
                        <a:rPr lang="pt-BR" sz="1600" baseline="0" dirty="0" smtClean="0"/>
                        <a:t> de Cadastros</a:t>
                      </a:r>
                      <a:endParaRPr lang="pt-BR" sz="1600" dirty="0"/>
                    </a:p>
                  </a:txBody>
                  <a:tcPr/>
                </a:tc>
              </a:tr>
              <a:tr h="46958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Deficiência nos registros do patrimônio municipal (bens moveis e imóveis)</a:t>
                      </a:r>
                      <a:endParaRPr lang="pt-BR" sz="1600" dirty="0"/>
                    </a:p>
                  </a:txBody>
                  <a:tcPr/>
                </a:tc>
              </a:tr>
              <a:tr h="774086">
                <a:tc rowSpan="2"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Administração Tributária</a:t>
                      </a:r>
                      <a:endParaRPr lang="pt-B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Baixo potencial de arrecadação de</a:t>
                      </a:r>
                      <a:r>
                        <a:rPr lang="pt-BR" sz="1600" baseline="0" dirty="0" smtClean="0"/>
                        <a:t> recursos próprios do município, em virtude da deficiência dos processos e ferramentas de gestão.</a:t>
                      </a:r>
                      <a:endParaRPr lang="pt-BR" sz="1600" dirty="0"/>
                    </a:p>
                  </a:txBody>
                  <a:tcPr/>
                </a:tc>
              </a:tr>
              <a:tr h="774086">
                <a:tc vMerge="1"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Desatualização da Planta Genérica</a:t>
                      </a:r>
                      <a:r>
                        <a:rPr lang="pt-BR" sz="1600" baseline="0" dirty="0" smtClean="0"/>
                        <a:t> de Valores do Município.</a:t>
                      </a:r>
                      <a:endParaRPr lang="pt-BR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sp>
        <p:nvSpPr>
          <p:cNvPr id="24579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00113" y="2209800"/>
            <a:ext cx="7480300" cy="3600450"/>
          </a:xfrm>
        </p:spPr>
        <p:txBody>
          <a:bodyPr/>
          <a:lstStyle/>
          <a:p>
            <a:pPr algn="ctr" eaLnBrk="1" hangingPunct="1">
              <a:buFont typeface="Wingdings 3" pitchFamily="18" charset="2"/>
              <a:buNone/>
            </a:pPr>
            <a:endParaRPr lang="pt-BR" sz="1400" smtClean="0"/>
          </a:p>
          <a:p>
            <a:pPr algn="just"/>
            <a:r>
              <a:rPr lang="pt-BR" sz="2400" smtClean="0"/>
              <a:t>SWOT: </a:t>
            </a:r>
            <a:r>
              <a:rPr lang="pt-BR" sz="2400" i="1" smtClean="0"/>
              <a:t>strengths, weaknesses, opportunities e threats</a:t>
            </a:r>
            <a:r>
              <a:rPr lang="pt-BR" sz="2400" smtClean="0"/>
              <a:t>, os quais, respectivamente, significam forças, fraquezas, oportunidades e ameaças. </a:t>
            </a:r>
          </a:p>
          <a:p>
            <a:endParaRPr lang="pt-BR" sz="2400" smtClean="0"/>
          </a:p>
          <a:p>
            <a:pPr algn="just"/>
            <a:r>
              <a:rPr lang="pt-BR" sz="2400" smtClean="0"/>
              <a:t>Conceitualmente, a Análise SWOT se constitui em ferramenta que tem como principal finalidade a avaliação objetiva dos ambientes interno e externo das organizações envolvidas.</a:t>
            </a:r>
            <a:endParaRPr lang="pt-BR" smtClean="0"/>
          </a:p>
          <a:p>
            <a:pPr lvl="1" eaLnBrk="1" hangingPunct="1"/>
            <a:endParaRPr lang="pt-BR" smtClean="0"/>
          </a:p>
        </p:txBody>
      </p:sp>
      <p:pic>
        <p:nvPicPr>
          <p:cNvPr id="24580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Espaço Reservado para Conteúdo 3"/>
          <p:cNvSpPr txBox="1">
            <a:spLocks/>
          </p:cNvSpPr>
          <p:nvPr/>
        </p:nvSpPr>
        <p:spPr bwMode="auto">
          <a:xfrm>
            <a:off x="250825" y="274638"/>
            <a:ext cx="871378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PNAFM III</a:t>
            </a:r>
            <a:endParaRPr lang="pt-BR" sz="2400" dirty="0">
              <a:latin typeface="+mn-lt"/>
              <a:cs typeface="+mn-cs"/>
            </a:endParaRPr>
          </a:p>
          <a:p>
            <a:pPr marL="365125" indent="-255588" algn="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Planejamento Estratégico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sz="2800" dirty="0">
              <a:latin typeface="+mn-lt"/>
              <a:cs typeface="+mn-cs"/>
            </a:endParaRPr>
          </a:p>
          <a:p>
            <a:pPr marL="849313" lvl="1" indent="-457200">
              <a:spcBef>
                <a:spcPts val="325"/>
              </a:spcBef>
              <a:buClr>
                <a:schemeClr val="accent1"/>
              </a:buClr>
              <a:defRPr/>
            </a:pPr>
            <a:r>
              <a:rPr lang="pt-BR" sz="2400" b="1" dirty="0">
                <a:latin typeface="Arial" charset="0"/>
                <a:cs typeface="Arial" charset="0"/>
              </a:rPr>
              <a:t>3 – Análise Situacional do Município/ Matriz SWOT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400" b="1" dirty="0">
              <a:latin typeface="Arial" charset="0"/>
              <a:cs typeface="Arial" charset="0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25603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250" y="1484313"/>
            <a:ext cx="5811838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tângulo 5"/>
          <p:cNvSpPr/>
          <p:nvPr/>
        </p:nvSpPr>
        <p:spPr>
          <a:xfrm>
            <a:off x="539552" y="2150854"/>
            <a:ext cx="738664" cy="2862322"/>
          </a:xfrm>
          <a:prstGeom prst="rect">
            <a:avLst/>
          </a:prstGeom>
        </p:spPr>
        <p:txBody>
          <a:bodyPr vert="vert270" wrap="none">
            <a:spAutoFit/>
          </a:bodyPr>
          <a:lstStyle/>
          <a:p>
            <a:pPr>
              <a:buFont typeface="Wingdings 3" pitchFamily="18" charset="2"/>
              <a:buNone/>
              <a:defRPr/>
            </a:pPr>
            <a:r>
              <a:rPr lang="pt-BR" sz="3600" dirty="0">
                <a:latin typeface="Arial" charset="0"/>
                <a:cs typeface="Arial" charset="0"/>
              </a:rPr>
              <a:t>Matriz SWOT</a:t>
            </a:r>
          </a:p>
        </p:txBody>
      </p:sp>
      <p:sp>
        <p:nvSpPr>
          <p:cNvPr id="8" name="Espaço Reservado para Conteúdo 3"/>
          <p:cNvSpPr txBox="1">
            <a:spLocks/>
          </p:cNvSpPr>
          <p:nvPr/>
        </p:nvSpPr>
        <p:spPr bwMode="auto">
          <a:xfrm>
            <a:off x="250825" y="274638"/>
            <a:ext cx="871378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PNAFM III</a:t>
            </a:r>
            <a:endParaRPr lang="pt-BR" sz="2400" dirty="0">
              <a:latin typeface="+mn-lt"/>
              <a:cs typeface="+mn-cs"/>
            </a:endParaRPr>
          </a:p>
          <a:p>
            <a:pPr marL="365125" indent="-255588" algn="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Planejamento Estratégico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sz="2800" dirty="0">
              <a:latin typeface="+mn-lt"/>
              <a:cs typeface="+mn-cs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+mn-lt"/>
              <a:cs typeface="+mn-cs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sp>
        <p:nvSpPr>
          <p:cNvPr id="26627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00113" y="1628775"/>
            <a:ext cx="7480300" cy="4392613"/>
          </a:xfrm>
        </p:spPr>
        <p:txBody>
          <a:bodyPr/>
          <a:lstStyle/>
          <a:p>
            <a:pPr marL="622300" indent="-514350">
              <a:buFont typeface="Wingdings 3" pitchFamily="18" charset="2"/>
              <a:buNone/>
            </a:pPr>
            <a:r>
              <a:rPr lang="pt-BR" sz="2000" smtClean="0"/>
              <a:t>Características:</a:t>
            </a:r>
          </a:p>
          <a:p>
            <a:pPr marL="622300" indent="-514350">
              <a:buFont typeface="Lucida Sans Unicode" pitchFamily="34" charset="0"/>
              <a:buAutoNum type="romanUcPeriod"/>
            </a:pPr>
            <a:r>
              <a:rPr lang="pt-BR" sz="1800" smtClean="0"/>
              <a:t>Específicos (S): devem ser formulados de forma específica e precisa;</a:t>
            </a:r>
          </a:p>
          <a:p>
            <a:pPr marL="622300" indent="-514350">
              <a:buFont typeface="Lucida Sans Unicode" pitchFamily="34" charset="0"/>
              <a:buAutoNum type="romanUcPeriod"/>
            </a:pPr>
            <a:r>
              <a:rPr lang="pt-BR" sz="1800" smtClean="0"/>
              <a:t>Mensuráveis (M): devem ser definidos de forma a poderem ser medidos e analisados em termos de valores ou quantidades;</a:t>
            </a:r>
          </a:p>
          <a:p>
            <a:pPr marL="622300" indent="-514350">
              <a:buFont typeface="Lucida Sans Unicode" pitchFamily="34" charset="0"/>
              <a:buAutoNum type="romanUcPeriod"/>
            </a:pPr>
            <a:r>
              <a:rPr lang="pt-BR" sz="1800" smtClean="0"/>
              <a:t>Atingíveis (A): devem ser alcançáveis e propostos em consonância com todos os seus stakeholders (partes interessadas do projeto), para que estes estejam motivados a seguir os objetivos possíveis;</a:t>
            </a:r>
          </a:p>
          <a:p>
            <a:pPr marL="622300" indent="-514350">
              <a:buFont typeface="Lucida Sans Unicode" pitchFamily="34" charset="0"/>
              <a:buAutoNum type="romanUcPeriod"/>
            </a:pPr>
            <a:r>
              <a:rPr lang="pt-BR" sz="1800" smtClean="0"/>
              <a:t>Realistas (R): devem estar de acordo com a disponibilidade de recursos do projeto;</a:t>
            </a:r>
          </a:p>
          <a:p>
            <a:pPr marL="622300" indent="-514350">
              <a:buFont typeface="Lucida Sans Unicode" pitchFamily="34" charset="0"/>
              <a:buAutoNum type="romanUcPeriod"/>
            </a:pPr>
            <a:r>
              <a:rPr lang="pt-BR" sz="1800" smtClean="0"/>
              <a:t>Temporizáveis (T): devem ser bem definidos em termos de duração/prazos.</a:t>
            </a:r>
          </a:p>
          <a:p>
            <a:pPr lvl="1" eaLnBrk="1" hangingPunct="1">
              <a:buFont typeface="Verdana" pitchFamily="34" charset="0"/>
              <a:buNone/>
            </a:pPr>
            <a:endParaRPr lang="pt-BR" sz="2000" smtClean="0"/>
          </a:p>
        </p:txBody>
      </p:sp>
      <p:pic>
        <p:nvPicPr>
          <p:cNvPr id="26628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Espaço Reservado para Conteúdo 3"/>
          <p:cNvSpPr txBox="1">
            <a:spLocks/>
          </p:cNvSpPr>
          <p:nvPr/>
        </p:nvSpPr>
        <p:spPr bwMode="auto">
          <a:xfrm>
            <a:off x="250825" y="157163"/>
            <a:ext cx="8713788" cy="1065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PNAFM III</a:t>
            </a:r>
            <a:endParaRPr lang="pt-BR" sz="2400" dirty="0">
              <a:latin typeface="+mn-lt"/>
              <a:cs typeface="+mn-cs"/>
            </a:endParaRPr>
          </a:p>
          <a:p>
            <a:pPr marL="365125" indent="-255588" algn="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Planejamento Estratégico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defRPr/>
            </a:pPr>
            <a:r>
              <a:rPr lang="pt-BR" sz="2400" b="1" dirty="0"/>
              <a:t>4 - Objetivos Específicos do Projeto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sz="2800" dirty="0">
              <a:latin typeface="+mn-lt"/>
              <a:cs typeface="+mn-cs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+mn-lt"/>
              <a:cs typeface="+mn-cs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27651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4538" y="2527300"/>
            <a:ext cx="7680325" cy="329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Espaço Reservado para Conteúdo 3"/>
          <p:cNvSpPr txBox="1">
            <a:spLocks/>
          </p:cNvSpPr>
          <p:nvPr/>
        </p:nvSpPr>
        <p:spPr bwMode="auto">
          <a:xfrm>
            <a:off x="250825" y="274638"/>
            <a:ext cx="871378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PNAFM III</a:t>
            </a:r>
            <a:endParaRPr lang="pt-BR" sz="2400" dirty="0">
              <a:latin typeface="+mn-lt"/>
              <a:cs typeface="+mn-cs"/>
            </a:endParaRPr>
          </a:p>
          <a:p>
            <a:pPr marL="365125" indent="-255588" algn="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Planejamento Estratégico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defRPr/>
            </a:pPr>
            <a:endParaRPr lang="pt-BR" sz="2400" b="1" dirty="0"/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defRPr/>
            </a:pPr>
            <a:r>
              <a:rPr lang="pt-BR" sz="2400" b="1" dirty="0"/>
              <a:t>4 </a:t>
            </a:r>
            <a:r>
              <a:rPr lang="pt-BR" sz="2400" b="1" dirty="0"/>
              <a:t>- Objetivos Específicos do Projeto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defRPr/>
            </a:pPr>
            <a:r>
              <a:rPr lang="pt-BR" sz="2400" dirty="0"/>
              <a:t>Exemplos</a:t>
            </a:r>
            <a:r>
              <a:rPr lang="pt-BR" sz="2400" dirty="0"/>
              <a:t>: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+mn-lt"/>
              <a:cs typeface="+mn-cs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 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sp>
        <p:nvSpPr>
          <p:cNvPr id="2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755650" y="333375"/>
            <a:ext cx="7480300" cy="4572000"/>
          </a:xfrm>
        </p:spPr>
        <p:txBody>
          <a:bodyPr/>
          <a:lstStyle/>
          <a:p>
            <a:pPr algn="ctr" eaLnBrk="1" hangingPunct="1">
              <a:buFont typeface="Wingdings 3" pitchFamily="18" charset="2"/>
              <a:buNone/>
            </a:pPr>
            <a:r>
              <a:rPr lang="pt-BR" smtClean="0"/>
              <a:t>PNAFM III</a:t>
            </a:r>
          </a:p>
          <a:p>
            <a:pPr eaLnBrk="1" hangingPunct="1"/>
            <a:endParaRPr lang="pt-BR" smtClean="0"/>
          </a:p>
          <a:p>
            <a:pPr algn="ctr" eaLnBrk="1" hangingPunct="1">
              <a:buFont typeface="Wingdings 3" pitchFamily="18" charset="2"/>
              <a:buNone/>
            </a:pPr>
            <a:endParaRPr lang="pt-BR" smtClean="0"/>
          </a:p>
          <a:p>
            <a:pPr algn="ctr" eaLnBrk="1" hangingPunct="1">
              <a:buFont typeface="Wingdings 3" pitchFamily="18" charset="2"/>
              <a:buNone/>
            </a:pPr>
            <a:r>
              <a:rPr lang="pt-BR" smtClean="0"/>
              <a:t>Temas</a:t>
            </a:r>
          </a:p>
          <a:p>
            <a:pPr algn="ctr" eaLnBrk="1" hangingPunct="1">
              <a:buFont typeface="Wingdings 3" pitchFamily="18" charset="2"/>
              <a:buNone/>
            </a:pPr>
            <a:endParaRPr lang="pt-BR" smtClean="0"/>
          </a:p>
          <a:p>
            <a:pPr lvl="1" algn="ctr" eaLnBrk="1" hangingPunct="1">
              <a:buFont typeface="Verdana" pitchFamily="34" charset="0"/>
              <a:buNone/>
            </a:pPr>
            <a:r>
              <a:rPr lang="pt-BR" smtClean="0"/>
              <a:t>Elegibilidade dos Municípios</a:t>
            </a:r>
          </a:p>
          <a:p>
            <a:pPr lvl="1" algn="ctr" eaLnBrk="1" hangingPunct="1">
              <a:buFont typeface="Verdana" pitchFamily="34" charset="0"/>
              <a:buNone/>
            </a:pPr>
            <a:r>
              <a:rPr lang="pt-BR" smtClean="0"/>
              <a:t>Elegibilidade dos Projetos</a:t>
            </a:r>
          </a:p>
          <a:p>
            <a:pPr lvl="1" algn="ctr" eaLnBrk="1" hangingPunct="1">
              <a:buFont typeface="Verdana" pitchFamily="34" charset="0"/>
              <a:buNone/>
            </a:pPr>
            <a:r>
              <a:rPr lang="pt-BR" smtClean="0"/>
              <a:t>Planejamento Estratégico</a:t>
            </a:r>
          </a:p>
          <a:p>
            <a:pPr lvl="1" algn="ctr" eaLnBrk="1" hangingPunct="1">
              <a:buFont typeface="Verdana" pitchFamily="34" charset="0"/>
              <a:buNone/>
            </a:pPr>
            <a:endParaRPr lang="pt-BR" smtClean="0"/>
          </a:p>
          <a:p>
            <a:pPr lvl="1" algn="r" eaLnBrk="1" hangingPunct="1">
              <a:buFont typeface="Verdana" pitchFamily="34" charset="0"/>
              <a:buNone/>
            </a:pPr>
            <a:r>
              <a:rPr lang="pt-BR" sz="1800" smtClean="0"/>
              <a:t>Josenilson Torres Veras</a:t>
            </a:r>
            <a:br>
              <a:rPr lang="pt-BR" sz="1800" smtClean="0"/>
            </a:br>
            <a:r>
              <a:rPr lang="pt-BR" sz="1800" smtClean="0"/>
              <a:t>Coordenador Técnico e de Monitoramento</a:t>
            </a:r>
          </a:p>
          <a:p>
            <a:pPr lvl="1" algn="r" eaLnBrk="1" hangingPunct="1">
              <a:buFont typeface="Verdana" pitchFamily="34" charset="0"/>
              <a:buNone/>
            </a:pPr>
            <a:endParaRPr lang="pt-BR" sz="1800" smtClean="0"/>
          </a:p>
        </p:txBody>
      </p:sp>
      <p:pic>
        <p:nvPicPr>
          <p:cNvPr id="10244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28675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Espaço Reservado para Conteúdo 5"/>
          <p:cNvSpPr txBox="1">
            <a:spLocks/>
          </p:cNvSpPr>
          <p:nvPr/>
        </p:nvSpPr>
        <p:spPr bwMode="auto">
          <a:xfrm>
            <a:off x="468313" y="2492375"/>
            <a:ext cx="822960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 fontScale="92500" lnSpcReduction="10000"/>
          </a:bodyPr>
          <a:lstStyle/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/>
            </a:pPr>
            <a:r>
              <a:rPr lang="pt-BR" sz="2000" dirty="0">
                <a:latin typeface="+mn-lt"/>
                <a:cs typeface="+mn-cs"/>
              </a:rPr>
              <a:t>As ações devem procurar potencializar forças e oportunidades e mitigar fraquezas e ameaças (subsídios dados pela análise </a:t>
            </a:r>
            <a:r>
              <a:rPr lang="pt-BR" sz="2000" dirty="0" err="1">
                <a:latin typeface="+mn-lt"/>
                <a:cs typeface="+mn-cs"/>
              </a:rPr>
              <a:t>swot</a:t>
            </a:r>
            <a:r>
              <a:rPr lang="pt-BR" sz="2000" dirty="0">
                <a:latin typeface="+mn-lt"/>
                <a:cs typeface="+mn-cs"/>
              </a:rPr>
              <a:t>). </a:t>
            </a:r>
          </a:p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/>
            </a:pPr>
            <a:endParaRPr lang="pt-BR" sz="2000" dirty="0">
              <a:latin typeface="+mn-lt"/>
              <a:cs typeface="+mn-cs"/>
            </a:endParaRPr>
          </a:p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/>
            </a:pPr>
            <a:r>
              <a:rPr lang="pt-BR" sz="2000" dirty="0">
                <a:latin typeface="+mn-lt"/>
                <a:cs typeface="+mn-cs"/>
              </a:rPr>
              <a:t>Assim, é fundamental que o município considere a sua real capacidade de execução das ações propostas de forma direta (por meios próprios), bem como a de elaborar peças técnicas para subsidiar as aquisições que serão derivadas da execução dos produtos. </a:t>
            </a:r>
          </a:p>
        </p:txBody>
      </p:sp>
      <p:sp>
        <p:nvSpPr>
          <p:cNvPr id="7" name="Espaço Reservado para Conteúdo 3"/>
          <p:cNvSpPr txBox="1">
            <a:spLocks/>
          </p:cNvSpPr>
          <p:nvPr/>
        </p:nvSpPr>
        <p:spPr bwMode="auto">
          <a:xfrm>
            <a:off x="250825" y="274638"/>
            <a:ext cx="871378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PNAFM III</a:t>
            </a:r>
            <a:endParaRPr lang="pt-BR" sz="2400" dirty="0">
              <a:latin typeface="+mn-lt"/>
              <a:cs typeface="+mn-cs"/>
            </a:endParaRPr>
          </a:p>
          <a:p>
            <a:pPr marL="365125" indent="-255588" algn="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Planejamento Estratégico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defRPr/>
            </a:pPr>
            <a:endParaRPr lang="pt-BR" sz="2800" b="1" dirty="0"/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defRPr/>
            </a:pPr>
            <a:r>
              <a:rPr lang="pt-BR" sz="2800" b="1" dirty="0"/>
              <a:t>5 – Ações Relacionadas aos Objetivos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sz="2800" dirty="0">
              <a:latin typeface="+mn-lt"/>
              <a:cs typeface="+mn-cs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sz="2800" dirty="0">
              <a:latin typeface="+mn-lt"/>
              <a:cs typeface="+mn-cs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sz="2800" dirty="0">
              <a:latin typeface="+mn-lt"/>
              <a:cs typeface="+mn-cs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+mn-lt"/>
              <a:cs typeface="+mn-cs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29699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Espaço Reservado para Conteúdo 3"/>
          <p:cNvSpPr txBox="1">
            <a:spLocks/>
          </p:cNvSpPr>
          <p:nvPr/>
        </p:nvSpPr>
        <p:spPr bwMode="auto">
          <a:xfrm>
            <a:off x="179388" y="66675"/>
            <a:ext cx="871378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PNAFM III</a:t>
            </a:r>
            <a:endParaRPr lang="pt-BR" sz="2400" dirty="0">
              <a:latin typeface="+mn-lt"/>
              <a:cs typeface="+mn-cs"/>
            </a:endParaRPr>
          </a:p>
          <a:p>
            <a:pPr marL="365125" indent="-255588" algn="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Planejamento Estratégico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+mn-lt"/>
              <a:cs typeface="+mn-cs"/>
            </a:endParaRPr>
          </a:p>
        </p:txBody>
      </p:sp>
      <p:sp>
        <p:nvSpPr>
          <p:cNvPr id="29701" name="Retângulo 6"/>
          <p:cNvSpPr>
            <a:spLocks noChangeArrowheads="1"/>
          </p:cNvSpPr>
          <p:nvPr/>
        </p:nvSpPr>
        <p:spPr bwMode="auto">
          <a:xfrm>
            <a:off x="323850" y="1125538"/>
            <a:ext cx="76327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20713" lvl="1" indent="-228600">
              <a:spcBef>
                <a:spcPts val="325"/>
              </a:spcBef>
              <a:buClr>
                <a:schemeClr val="accent1"/>
              </a:buClr>
            </a:pPr>
            <a:r>
              <a:rPr lang="pt-BR" sz="2400" b="1"/>
              <a:t>5 – Ações Relacionadas aos Objetivos</a:t>
            </a:r>
          </a:p>
        </p:txBody>
      </p:sp>
      <p:sp>
        <p:nvSpPr>
          <p:cNvPr id="29702" name="CaixaDeTexto 6"/>
          <p:cNvSpPr txBox="1">
            <a:spLocks noChangeArrowheads="1"/>
          </p:cNvSpPr>
          <p:nvPr/>
        </p:nvSpPr>
        <p:spPr bwMode="auto">
          <a:xfrm>
            <a:off x="708025" y="1844675"/>
            <a:ext cx="6985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/>
              <a:t>Exemplos de Ações e seus objetivos relacionados</a:t>
            </a:r>
          </a:p>
        </p:txBody>
      </p:sp>
      <p:graphicFrame>
        <p:nvGraphicFramePr>
          <p:cNvPr id="9" name="Tabela 8"/>
          <p:cNvGraphicFramePr>
            <a:graphicFrameLocks noGrp="1"/>
          </p:cNvGraphicFramePr>
          <p:nvPr/>
        </p:nvGraphicFramePr>
        <p:xfrm>
          <a:off x="827088" y="2276475"/>
          <a:ext cx="7993062" cy="33226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320"/>
                <a:gridCol w="5112568"/>
              </a:tblGrid>
              <a:tr h="720078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Objetivos Específicos</a:t>
                      </a:r>
                      <a:endParaRPr lang="pt-BR" dirty="0"/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Ações</a:t>
                      </a:r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20040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Aperfeiçoar a atividade de fiscalização</a:t>
                      </a:r>
                    </a:p>
                    <a:p>
                      <a:pPr algn="ctr"/>
                      <a:endParaRPr lang="pt-B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Ampliar</a:t>
                      </a:r>
                      <a:r>
                        <a:rPr lang="pt-BR" sz="1600" baseline="0" dirty="0" smtClean="0"/>
                        <a:t> e qualificar a capacidade de fiscalização virtual </a:t>
                      </a:r>
                      <a:r>
                        <a:rPr lang="pt-BR" sz="1600" i="1" baseline="0" dirty="0" smtClean="0"/>
                        <a:t>in loco</a:t>
                      </a:r>
                      <a:endParaRPr lang="pt-BR" sz="1600" i="1" dirty="0" smtClean="0"/>
                    </a:p>
                  </a:txBody>
                  <a:tcPr/>
                </a:tc>
              </a:tr>
              <a:tr h="689208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Contratar cursos de capacitação/atualização técnica</a:t>
                      </a:r>
                      <a:r>
                        <a:rPr lang="pt-BR" sz="1600" baseline="0" dirty="0" smtClean="0"/>
                        <a:t> para servidores envolvidos na atividade de fiscalização</a:t>
                      </a:r>
                      <a:endParaRPr lang="pt-BR" sz="1600" dirty="0"/>
                    </a:p>
                  </a:txBody>
                  <a:tcPr/>
                </a:tc>
              </a:tr>
              <a:tr h="600066">
                <a:tc rowSpan="2"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Melhorar a gestão dos processo de trabalho da área tributária</a:t>
                      </a:r>
                      <a:endParaRPr lang="pt-B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Mapear/remodelar os processos de trabalho da área tributária</a:t>
                      </a:r>
                      <a:endParaRPr lang="pt-BR" sz="1600" dirty="0"/>
                    </a:p>
                  </a:txBody>
                  <a:tcPr/>
                </a:tc>
              </a:tr>
              <a:tr h="600066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Contratar consultoria para revisar e adequar todo o arcabouço jurídico e tributário do município</a:t>
                      </a:r>
                      <a:endParaRPr lang="pt-BR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30723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Espaço Reservado para Conteúdo 5"/>
          <p:cNvSpPr txBox="1">
            <a:spLocks/>
          </p:cNvSpPr>
          <p:nvPr/>
        </p:nvSpPr>
        <p:spPr bwMode="auto">
          <a:xfrm>
            <a:off x="468313" y="2492375"/>
            <a:ext cx="822960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/>
            </a:pPr>
            <a:r>
              <a:rPr lang="pt-BR" sz="2000" dirty="0">
                <a:latin typeface="Arial" charset="0"/>
                <a:cs typeface="Arial" charset="0"/>
              </a:rPr>
              <a:t>Descrever o cenário esperado após o alcance dos objetivos do projeto</a:t>
            </a:r>
            <a:endParaRPr lang="pt-BR" sz="2000" dirty="0">
              <a:latin typeface="+mn-lt"/>
              <a:cs typeface="+mn-cs"/>
            </a:endParaRPr>
          </a:p>
        </p:txBody>
      </p:sp>
      <p:sp>
        <p:nvSpPr>
          <p:cNvPr id="7" name="Espaço Reservado para Conteúdo 3"/>
          <p:cNvSpPr txBox="1">
            <a:spLocks/>
          </p:cNvSpPr>
          <p:nvPr/>
        </p:nvSpPr>
        <p:spPr bwMode="auto">
          <a:xfrm>
            <a:off x="250825" y="274638"/>
            <a:ext cx="871378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PNAFM III</a:t>
            </a:r>
            <a:endParaRPr lang="pt-BR" sz="2400" dirty="0">
              <a:latin typeface="+mn-lt"/>
              <a:cs typeface="+mn-cs"/>
            </a:endParaRPr>
          </a:p>
          <a:p>
            <a:pPr marL="365125" indent="-255588" algn="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Planejamento Estratégico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defRPr/>
            </a:pPr>
            <a:endParaRPr lang="pt-BR" sz="2800" b="1" dirty="0"/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defRPr/>
            </a:pPr>
            <a:r>
              <a:rPr lang="pt-BR" sz="2800" b="1" dirty="0"/>
              <a:t>6 – Resultados Esperados do Projeto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sz="2800" dirty="0">
              <a:latin typeface="+mn-lt"/>
              <a:cs typeface="+mn-cs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sz="2800" dirty="0">
              <a:latin typeface="+mn-lt"/>
              <a:cs typeface="+mn-cs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sz="2000" dirty="0">
              <a:latin typeface="+mn-lt"/>
              <a:cs typeface="+mn-cs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r>
              <a:rPr lang="pt-BR" sz="2000" dirty="0">
                <a:latin typeface="+mn-lt"/>
                <a:cs typeface="+mn-cs"/>
              </a:rPr>
              <a:t>Exemplos:</a:t>
            </a:r>
          </a:p>
          <a:p>
            <a:pPr marL="800100" lvl="1" indent="-342900">
              <a:buFont typeface="+mj-lt"/>
              <a:buAutoNum type="romanUcPeriod"/>
              <a:defRPr/>
            </a:pPr>
            <a:r>
              <a:rPr lang="pt-BR" dirty="0"/>
              <a:t>Implantar gestão do cadastro e ações de cobrança que reduzam o percentual de inadimplentes no mínimo em 20% em 1 ano;</a:t>
            </a:r>
          </a:p>
          <a:p>
            <a:pPr marL="800100" lvl="1" indent="-342900">
              <a:buFont typeface="+mj-lt"/>
              <a:buAutoNum type="romanUcPeriod"/>
              <a:defRPr/>
            </a:pPr>
            <a:r>
              <a:rPr lang="pt-BR" dirty="0"/>
              <a:t>Redução do tempo de julgamento de processos do contencioso, reduzindo o estoque em contencioso.</a:t>
            </a:r>
          </a:p>
          <a:p>
            <a:pPr marL="800100" lvl="1" indent="-342900">
              <a:buFont typeface="+mj-lt"/>
              <a:buAutoNum type="romanUcPeriod"/>
              <a:defRPr/>
            </a:pPr>
            <a:r>
              <a:rPr lang="pt-BR" dirty="0"/>
              <a:t>Atualizar/modernizar veículo de comunicação e prestação de contas com a</a:t>
            </a:r>
          </a:p>
          <a:p>
            <a:pPr marL="800100" lvl="1" indent="-342900">
              <a:defRPr/>
            </a:pPr>
            <a:r>
              <a:rPr lang="pt-BR" dirty="0"/>
              <a:t>Sociedade.</a:t>
            </a:r>
          </a:p>
          <a:p>
            <a:pPr marL="800100" lvl="1" indent="-342900">
              <a:buFont typeface="+mj-lt"/>
              <a:buAutoNum type="romanUcPeriod" startAt="4"/>
              <a:defRPr/>
            </a:pPr>
            <a:r>
              <a:rPr lang="pt-BR" dirty="0"/>
              <a:t>Aumento da arrecadação em 70% na atividade de estacionamentos.</a:t>
            </a:r>
          </a:p>
          <a:p>
            <a:pPr lvl="1">
              <a:defRPr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31747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Espaço Reservado para Conteúdo 5"/>
          <p:cNvSpPr txBox="1">
            <a:spLocks/>
          </p:cNvSpPr>
          <p:nvPr/>
        </p:nvSpPr>
        <p:spPr bwMode="auto">
          <a:xfrm>
            <a:off x="468313" y="2492375"/>
            <a:ext cx="8229600" cy="338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/>
            </a:pPr>
            <a:r>
              <a:rPr lang="pt-BR" sz="2000" dirty="0">
                <a:latin typeface="Arial" charset="0"/>
                <a:cs typeface="Arial" charset="0"/>
              </a:rPr>
              <a:t>Elencar nesta seção os fatores que são fundamentais para o sucesso do projeto ou aqueles que impactam no alcance dos objetivos declarados.</a:t>
            </a:r>
          </a:p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/>
            </a:pPr>
            <a:endParaRPr lang="pt-BR" sz="2000" dirty="0">
              <a:latin typeface="Arial" charset="0"/>
              <a:cs typeface="Arial" charset="0"/>
            </a:endParaRPr>
          </a:p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/>
            </a:pPr>
            <a:r>
              <a:rPr lang="pt-BR" sz="2000" dirty="0">
                <a:latin typeface="Arial" charset="0"/>
                <a:cs typeface="Arial" charset="0"/>
              </a:rPr>
              <a:t>Exemplos:</a:t>
            </a:r>
          </a:p>
          <a:p>
            <a:pPr>
              <a:defRPr/>
            </a:pPr>
            <a:r>
              <a:rPr lang="pt-BR" sz="2000" b="1" dirty="0"/>
              <a:t>Negativos</a:t>
            </a:r>
          </a:p>
          <a:p>
            <a:pPr>
              <a:defRPr/>
            </a:pPr>
            <a:r>
              <a:rPr lang="pt-BR" sz="2000" dirty="0"/>
              <a:t>• Mudança de gestão em 2020;</a:t>
            </a:r>
          </a:p>
          <a:p>
            <a:pPr>
              <a:defRPr/>
            </a:pPr>
            <a:r>
              <a:rPr lang="pt-BR" sz="2000" b="1" dirty="0"/>
              <a:t>Positivos</a:t>
            </a:r>
            <a:endParaRPr lang="pt-BR" sz="2000" dirty="0"/>
          </a:p>
          <a:p>
            <a:pPr>
              <a:defRPr/>
            </a:pPr>
            <a:r>
              <a:rPr lang="pt-BR" sz="2000" dirty="0"/>
              <a:t>• Presença de servidores de carreira na UEM;</a:t>
            </a:r>
            <a:endParaRPr lang="pt-BR" sz="2000" dirty="0">
              <a:latin typeface="+mn-lt"/>
              <a:cs typeface="+mn-cs"/>
            </a:endParaRPr>
          </a:p>
        </p:txBody>
      </p:sp>
      <p:sp>
        <p:nvSpPr>
          <p:cNvPr id="7" name="Espaço Reservado para Conteúdo 3"/>
          <p:cNvSpPr txBox="1">
            <a:spLocks/>
          </p:cNvSpPr>
          <p:nvPr/>
        </p:nvSpPr>
        <p:spPr bwMode="auto">
          <a:xfrm>
            <a:off x="250825" y="274638"/>
            <a:ext cx="871378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PNAFM III</a:t>
            </a:r>
            <a:endParaRPr lang="pt-BR" sz="2400" dirty="0">
              <a:latin typeface="+mn-lt"/>
              <a:cs typeface="+mn-cs"/>
            </a:endParaRPr>
          </a:p>
          <a:p>
            <a:pPr marL="365125" indent="-255588" algn="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Planejamento Estratégico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defRPr/>
            </a:pPr>
            <a:endParaRPr lang="pt-BR" sz="2800" b="1" dirty="0"/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defRPr/>
            </a:pPr>
            <a:r>
              <a:rPr lang="pt-BR" sz="2800" b="1" dirty="0"/>
              <a:t>7 – Fatores Críticos de Sucesso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sz="2800" dirty="0">
              <a:latin typeface="+mn-lt"/>
              <a:cs typeface="+mn-cs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sz="280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32771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Espaço Reservado para Conteúdo 5"/>
          <p:cNvSpPr txBox="1">
            <a:spLocks/>
          </p:cNvSpPr>
          <p:nvPr/>
        </p:nvSpPr>
        <p:spPr bwMode="auto">
          <a:xfrm>
            <a:off x="468313" y="2060575"/>
            <a:ext cx="8229600" cy="283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/>
            </a:pPr>
            <a:r>
              <a:rPr lang="pt-BR" sz="2000" dirty="0">
                <a:latin typeface="+mn-lt"/>
                <a:cs typeface="+mn-cs"/>
              </a:rPr>
              <a:t>Ao estabelecer os objetivos, é importante preocupa-se também em definir uma forma de medir o desempenho. </a:t>
            </a:r>
          </a:p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endParaRPr lang="pt-BR" sz="2000" dirty="0">
              <a:latin typeface="+mn-lt"/>
              <a:cs typeface="+mn-cs"/>
            </a:endParaRPr>
          </a:p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/>
            </a:pPr>
            <a:r>
              <a:rPr lang="pt-BR" sz="2000" dirty="0">
                <a:latin typeface="+mn-lt"/>
                <a:cs typeface="+mn-cs"/>
              </a:rPr>
              <a:t>Defina um indicador para cada </a:t>
            </a:r>
            <a:r>
              <a:rPr lang="pt-BR" sz="2000" dirty="0">
                <a:latin typeface="+mn-lt"/>
                <a:cs typeface="+mn-cs"/>
              </a:rPr>
              <a:t>objetivo.</a:t>
            </a:r>
            <a:endParaRPr lang="pt-BR" sz="2000" dirty="0">
              <a:latin typeface="+mn-lt"/>
              <a:cs typeface="+mn-cs"/>
            </a:endParaRPr>
          </a:p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/>
            </a:pPr>
            <a:endParaRPr lang="pt-BR" sz="3200" dirty="0">
              <a:latin typeface="+mn-lt"/>
              <a:cs typeface="+mn-cs"/>
            </a:endParaRPr>
          </a:p>
        </p:txBody>
      </p:sp>
      <p:sp>
        <p:nvSpPr>
          <p:cNvPr id="6" name="Espaço Reservado para Conteúdo 3"/>
          <p:cNvSpPr txBox="1">
            <a:spLocks/>
          </p:cNvSpPr>
          <p:nvPr/>
        </p:nvSpPr>
        <p:spPr bwMode="auto">
          <a:xfrm>
            <a:off x="179388" y="0"/>
            <a:ext cx="871378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PNAFM III</a:t>
            </a:r>
            <a:endParaRPr lang="pt-BR" sz="2400" dirty="0">
              <a:latin typeface="+mn-lt"/>
              <a:cs typeface="+mn-cs"/>
            </a:endParaRPr>
          </a:p>
          <a:p>
            <a:pPr marL="365125" indent="-255588" algn="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Planejamento Estratégico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sz="2800" dirty="0">
              <a:latin typeface="+mn-lt"/>
              <a:cs typeface="+mn-cs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+mn-lt"/>
              <a:cs typeface="+mn-cs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+mn-lt"/>
              <a:cs typeface="+mn-cs"/>
            </a:endParaRPr>
          </a:p>
        </p:txBody>
      </p:sp>
      <p:sp>
        <p:nvSpPr>
          <p:cNvPr id="32774" name="Retângulo 8"/>
          <p:cNvSpPr>
            <a:spLocks noChangeArrowheads="1"/>
          </p:cNvSpPr>
          <p:nvPr/>
        </p:nvSpPr>
        <p:spPr bwMode="auto">
          <a:xfrm>
            <a:off x="323850" y="1125538"/>
            <a:ext cx="76327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20713" lvl="1" indent="-228600">
              <a:spcBef>
                <a:spcPts val="325"/>
              </a:spcBef>
              <a:buClr>
                <a:schemeClr val="accent1"/>
              </a:buClr>
            </a:pPr>
            <a:r>
              <a:rPr lang="pt-BR" sz="2400" b="1"/>
              <a:t>8 – Mensuração do Desempenho/Indicadores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33795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Espaço Reservado para Conteúdo 3"/>
          <p:cNvSpPr txBox="1">
            <a:spLocks/>
          </p:cNvSpPr>
          <p:nvPr/>
        </p:nvSpPr>
        <p:spPr bwMode="auto">
          <a:xfrm>
            <a:off x="107950" y="115888"/>
            <a:ext cx="8712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PNAFM III</a:t>
            </a:r>
            <a:endParaRPr lang="pt-BR" sz="2400" dirty="0">
              <a:latin typeface="+mn-lt"/>
              <a:cs typeface="+mn-cs"/>
            </a:endParaRPr>
          </a:p>
          <a:p>
            <a:pPr marL="365125" indent="-255588" algn="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Planejamento Estratégico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+mn-lt"/>
              <a:cs typeface="+mn-cs"/>
            </a:endParaRPr>
          </a:p>
        </p:txBody>
      </p:sp>
      <p:sp>
        <p:nvSpPr>
          <p:cNvPr id="33797" name="Retângulo 6"/>
          <p:cNvSpPr>
            <a:spLocks noChangeArrowheads="1"/>
          </p:cNvSpPr>
          <p:nvPr/>
        </p:nvSpPr>
        <p:spPr bwMode="auto">
          <a:xfrm>
            <a:off x="323850" y="1125538"/>
            <a:ext cx="76327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20713" lvl="1" indent="-228600">
              <a:spcBef>
                <a:spcPts val="325"/>
              </a:spcBef>
              <a:buClr>
                <a:schemeClr val="accent1"/>
              </a:buClr>
            </a:pPr>
            <a:r>
              <a:rPr lang="pt-BR" sz="2400" b="1"/>
              <a:t>8 – Mensuração do Desempenho</a:t>
            </a: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827088" y="1700213"/>
          <a:ext cx="7704137" cy="4256087"/>
        </p:xfrm>
        <a:graphic>
          <a:graphicData uri="http://schemas.openxmlformats.org/drawingml/2006/table">
            <a:tbl>
              <a:tblPr/>
              <a:tblGrid>
                <a:gridCol w="3851676"/>
                <a:gridCol w="3853180"/>
              </a:tblGrid>
              <a:tr h="8063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b="1" dirty="0">
                          <a:latin typeface="Calibri"/>
                          <a:ea typeface="Calibri"/>
                          <a:cs typeface="Times New Roman"/>
                        </a:rPr>
                        <a:t>Objetivos </a:t>
                      </a:r>
                      <a:r>
                        <a:rPr lang="pt-BR" sz="1800" b="1" dirty="0" smtClean="0">
                          <a:latin typeface="Calibri"/>
                          <a:ea typeface="Calibri"/>
                          <a:cs typeface="Times New Roman"/>
                        </a:rPr>
                        <a:t>Específicos</a:t>
                      </a:r>
                      <a:endParaRPr lang="pt-BR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658" marR="85658" marT="42829" marB="4282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b="1" dirty="0">
                          <a:latin typeface="Calibri"/>
                          <a:ea typeface="Calibri"/>
                          <a:cs typeface="Times New Roman"/>
                        </a:rPr>
                        <a:t>Indicadores de Desempenho</a:t>
                      </a:r>
                    </a:p>
                  </a:txBody>
                  <a:tcPr marL="85658" marR="85658" marT="42829" marB="4282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9191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 smtClean="0">
                          <a:latin typeface="Calibri"/>
                          <a:ea typeface="Calibri"/>
                          <a:cs typeface="Times New Roman"/>
                        </a:rPr>
                        <a:t>1 - Aperfeiçoar </a:t>
                      </a:r>
                      <a:r>
                        <a:rPr lang="pt-BR" sz="1600" dirty="0">
                          <a:latin typeface="Calibri"/>
                          <a:ea typeface="Calibri"/>
                          <a:cs typeface="Times New Roman"/>
                        </a:rPr>
                        <a:t>a atividade de fiscalização </a:t>
                      </a:r>
                    </a:p>
                  </a:txBody>
                  <a:tcPr marL="85658" marR="85658" marT="42829" marB="4282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 smtClean="0">
                          <a:latin typeface="Calibri"/>
                          <a:ea typeface="Calibri"/>
                          <a:cs typeface="Times New Roman"/>
                        </a:rPr>
                        <a:t>a)</a:t>
                      </a:r>
                      <a:r>
                        <a:rPr lang="pt-BR" sz="1600" baseline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pt-BR" sz="1600" dirty="0" smtClean="0">
                          <a:latin typeface="Calibri"/>
                          <a:ea typeface="Calibri"/>
                          <a:cs typeface="Times New Roman"/>
                        </a:rPr>
                        <a:t>Quantidade </a:t>
                      </a:r>
                      <a:r>
                        <a:rPr lang="pt-BR" sz="1600" dirty="0">
                          <a:latin typeface="Calibri"/>
                          <a:ea typeface="Calibri"/>
                          <a:cs typeface="Times New Roman"/>
                        </a:rPr>
                        <a:t>média de ações de fiscalização programadas e realizações por mês.</a:t>
                      </a:r>
                      <a:r>
                        <a:rPr lang="pt-BR" sz="1600" i="1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pt-B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658" marR="85658" marT="42829" marB="4282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29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 smtClean="0">
                          <a:latin typeface="Calibri"/>
                          <a:ea typeface="Calibri"/>
                          <a:cs typeface="Times New Roman"/>
                        </a:rPr>
                        <a:t>2 - Melhorar </a:t>
                      </a:r>
                      <a:r>
                        <a:rPr lang="pt-BR" sz="1600" dirty="0">
                          <a:latin typeface="Calibri"/>
                          <a:ea typeface="Calibri"/>
                          <a:cs typeface="Times New Roman"/>
                        </a:rPr>
                        <a:t>a gestão dos processos de trabalho da área tributária </a:t>
                      </a:r>
                    </a:p>
                  </a:txBody>
                  <a:tcPr marL="85658" marR="85658" marT="42829" marB="4282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 smtClean="0">
                          <a:latin typeface="Calibri"/>
                          <a:ea typeface="Calibri"/>
                          <a:cs typeface="Times New Roman"/>
                        </a:rPr>
                        <a:t>a) Prazo </a:t>
                      </a:r>
                      <a:r>
                        <a:rPr lang="pt-BR" sz="1600" dirty="0">
                          <a:latin typeface="Calibri"/>
                          <a:ea typeface="Calibri"/>
                          <a:cs typeface="Times New Roman"/>
                        </a:rPr>
                        <a:t>médio para solução de demandas dos cidadãos nos processos.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 smtClean="0">
                          <a:latin typeface="Calibri"/>
                          <a:ea typeface="Calibri"/>
                          <a:cs typeface="Times New Roman"/>
                        </a:rPr>
                        <a:t>b) Tempo </a:t>
                      </a:r>
                      <a:r>
                        <a:rPr lang="pt-BR" sz="1600" dirty="0">
                          <a:latin typeface="Calibri"/>
                          <a:ea typeface="Calibri"/>
                          <a:cs typeface="Times New Roman"/>
                        </a:rPr>
                        <a:t>médio de tramitação por tipo de processo.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 smtClean="0">
                          <a:latin typeface="Calibri"/>
                          <a:ea typeface="Calibri"/>
                          <a:cs typeface="Times New Roman"/>
                        </a:rPr>
                        <a:t>c) Taxa </a:t>
                      </a:r>
                      <a:r>
                        <a:rPr lang="pt-BR" sz="1600" dirty="0">
                          <a:latin typeface="Calibri"/>
                          <a:ea typeface="Calibri"/>
                          <a:cs typeface="Times New Roman"/>
                        </a:rPr>
                        <a:t>de unidades com plano de gestão alinhado ao PDTI</a:t>
                      </a:r>
                    </a:p>
                  </a:txBody>
                  <a:tcPr marL="85658" marR="85658" marT="42829" marB="4282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sz="half" idx="1"/>
          </p:nvPr>
        </p:nvSpPr>
        <p:spPr>
          <a:xfrm>
            <a:off x="468313" y="-120650"/>
            <a:ext cx="8135937" cy="5916613"/>
          </a:xfrm>
        </p:spPr>
        <p:txBody>
          <a:bodyPr anchor="ctr">
            <a:spAutoFit/>
          </a:bodyPr>
          <a:lstStyle/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pt-BR" sz="1400" b="1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14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MINISTÉRIO DA FAZENDA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14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SECRETARIA EXECUTIVA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14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SUBSECRETARIA DE GESTÃO ESTRATÉGICA</a:t>
            </a:r>
            <a:br>
              <a:rPr lang="pt-BR" sz="14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pt-BR" sz="14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COORDENAÇÃO-GERAL DE PROGRAMAS E PROJETOS DE 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14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COOPERAÇÃO – COOPE  (UCP)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pt-BR" sz="2000" b="1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PROGRAMA NACIONAL DE APOIO À GESTÃO ADMINISTRATIVA 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E FISCAL DOS MUNICÍPIOS BRASILEIROS - PNAFM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pt-BR" sz="2700" b="1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pt-BR" sz="2700" b="1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4400" b="1" dirty="0" smtClean="0">
                <a:solidFill>
                  <a:schemeClr val="accent1">
                    <a:lumMod val="75000"/>
                  </a:schemeClr>
                </a:solidFill>
                <a:latin typeface="Arial" charset="0"/>
                <a:ea typeface="Times New Roman" pitchFamily="18" charset="0"/>
                <a:cs typeface="Arial" charset="0"/>
              </a:rPr>
              <a:t>Obrigado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pt-BR" sz="2700" b="1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pt-BR" sz="2700" b="1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2000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/>
            </a:r>
            <a:br>
              <a:rPr lang="pt-BR" sz="2000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endParaRPr lang="pt-BR" sz="1050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1400" b="1" dirty="0" err="1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Tel</a:t>
            </a:r>
            <a:r>
              <a:rPr lang="pt-BR" sz="14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: +55 (61) 3412-2492</a:t>
            </a:r>
            <a:br>
              <a:rPr lang="pt-BR" sz="14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pt-BR" sz="14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E-mail: </a:t>
            </a:r>
            <a:r>
              <a:rPr lang="pt-BR" sz="14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charset="0"/>
                <a:ea typeface="Times New Roman" pitchFamily="18" charset="0"/>
                <a:cs typeface="Arial" charset="0"/>
                <a:hlinkClick r:id="rId2"/>
              </a:rPr>
              <a:t>ucp.df@fazenda.gov.br</a:t>
            </a:r>
            <a:endParaRPr lang="pt-BR" sz="1400" b="1" dirty="0" smtClean="0">
              <a:solidFill>
                <a:schemeClr val="accent4">
                  <a:lumMod val="60000"/>
                  <a:lumOff val="40000"/>
                </a:schemeClr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14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Endereço: Esplanada dos Ministérios, Bloco "P", Sala 415.</a:t>
            </a:r>
            <a:br>
              <a:rPr lang="pt-BR" sz="14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pt-BR" sz="14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Brasília - DF  CEP:70048-900</a:t>
            </a:r>
            <a:endParaRPr lang="pt-BR" sz="1400" b="1" dirty="0" smtClean="0">
              <a:latin typeface="Arial" charset="0"/>
              <a:ea typeface="Times New Roman" pitchFamily="18" charset="0"/>
              <a:cs typeface="Arial" charset="0"/>
            </a:endParaRPr>
          </a:p>
        </p:txBody>
      </p:sp>
      <p:pic>
        <p:nvPicPr>
          <p:cNvPr id="34819" name="Imagem 2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–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11267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ubtítulo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Tx/>
              <a:buBlip>
                <a:blip r:embed="rId3"/>
              </a:buBlip>
              <a:defRPr/>
            </a:pPr>
            <a:endParaRPr lang="pt-BR" sz="3200" dirty="0">
              <a:latin typeface="+mn-lt"/>
              <a:cs typeface="+mn-cs"/>
            </a:endParaRPr>
          </a:p>
        </p:txBody>
      </p:sp>
      <p:sp>
        <p:nvSpPr>
          <p:cNvPr id="8" name="Espaço Reservado para Conteúdo 3"/>
          <p:cNvSpPr txBox="1">
            <a:spLocks/>
          </p:cNvSpPr>
          <p:nvPr/>
        </p:nvSpPr>
        <p:spPr bwMode="auto">
          <a:xfrm>
            <a:off x="179388" y="0"/>
            <a:ext cx="871378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PNAFM III</a:t>
            </a:r>
            <a:endParaRPr lang="pt-BR" sz="2400" dirty="0">
              <a:latin typeface="+mn-lt"/>
              <a:cs typeface="+mn-cs"/>
            </a:endParaRPr>
          </a:p>
          <a:p>
            <a:pPr marL="365125" indent="-255588" algn="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Elegibilidade do Município</a:t>
            </a:r>
          </a:p>
          <a:p>
            <a:pPr>
              <a:defRPr/>
            </a:pPr>
            <a:r>
              <a:rPr lang="pt-BR" sz="2000" dirty="0">
                <a:latin typeface="+mn-lt"/>
                <a:cs typeface="+mn-cs"/>
              </a:rPr>
              <a:t/>
            </a:r>
            <a:br>
              <a:rPr lang="pt-BR" sz="2000" dirty="0">
                <a:latin typeface="+mn-lt"/>
                <a:cs typeface="+mn-cs"/>
              </a:rPr>
            </a:br>
            <a:r>
              <a:rPr lang="pt-BR" b="1" dirty="0">
                <a:latin typeface="Arial" charset="0"/>
                <a:cs typeface="Arial" charset="0"/>
              </a:rPr>
              <a:t> 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b="1" dirty="0">
              <a:latin typeface="Arial" charset="0"/>
              <a:cs typeface="Arial" charset="0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r>
              <a:rPr lang="pt-BR" sz="2000" b="1" dirty="0">
                <a:latin typeface="Arial" charset="0"/>
                <a:cs typeface="Arial" charset="0"/>
              </a:rPr>
              <a:t>4.2	Elegibilidade dos municípios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sz="2000" dirty="0">
              <a:latin typeface="Arial" charset="0"/>
              <a:cs typeface="Arial" charset="0"/>
            </a:endParaRPr>
          </a:p>
          <a:p>
            <a:pPr>
              <a:defRPr/>
            </a:pPr>
            <a:r>
              <a:rPr lang="pt-BR" sz="2000" dirty="0">
                <a:latin typeface="Arial" charset="0"/>
                <a:cs typeface="Arial" charset="0"/>
              </a:rPr>
              <a:t>	4.2.1	Será elegível para financiamento no âmbito da 2</a:t>
            </a:r>
            <a:r>
              <a:rPr lang="pt-BR" sz="2000" baseline="30000" dirty="0">
                <a:latin typeface="Arial" charset="0"/>
                <a:cs typeface="Arial" charset="0"/>
              </a:rPr>
              <a:t>a</a:t>
            </a:r>
            <a:r>
              <a:rPr lang="pt-BR" sz="2000" dirty="0">
                <a:latin typeface="Arial" charset="0"/>
                <a:cs typeface="Arial" charset="0"/>
              </a:rPr>
              <a:t> Fase do 	PNAFM o município que:</a:t>
            </a:r>
          </a:p>
          <a:p>
            <a:pPr marL="1885950" lvl="3" indent="-514350">
              <a:buFont typeface="+mj-lt"/>
              <a:buAutoNum type="romanLcPeriod"/>
              <a:defRPr/>
            </a:pPr>
            <a:r>
              <a:rPr lang="pt-BR" sz="2000" dirty="0">
                <a:latin typeface="Arial" charset="0"/>
                <a:cs typeface="Arial" charset="0"/>
              </a:rPr>
              <a:t>Houver criado a UEM por ato administrativo específico.</a:t>
            </a:r>
          </a:p>
          <a:p>
            <a:pPr marL="1885950" lvl="3" indent="-514350">
              <a:buFont typeface="+mj-lt"/>
              <a:buAutoNum type="romanLcPeriod"/>
              <a:defRPr/>
            </a:pPr>
            <a:r>
              <a:rPr lang="pt-BR" sz="2000" dirty="0">
                <a:latin typeface="Arial" charset="0"/>
                <a:cs typeface="Arial" charset="0"/>
              </a:rPr>
              <a:t>Fizer constar da LOA previsão para receber recursos do financiamento e aportar a contrapartida.</a:t>
            </a:r>
          </a:p>
          <a:p>
            <a:pPr marL="1885950" lvl="3" indent="-514350">
              <a:buFont typeface="+mj-lt"/>
              <a:buAutoNum type="romanLcPeriod"/>
              <a:defRPr/>
            </a:pPr>
            <a:r>
              <a:rPr lang="pt-BR" sz="2000" dirty="0">
                <a:latin typeface="Arial" charset="0"/>
                <a:cs typeface="Arial" charset="0"/>
              </a:rPr>
              <a:t>Obtiver a autorização legislativa para a contratação da operação de crédito.</a:t>
            </a:r>
          </a:p>
          <a:p>
            <a:pPr marL="1885950" lvl="3" indent="-514350">
              <a:buFont typeface="+mj-lt"/>
              <a:buAutoNum type="romanLcPeriod"/>
              <a:defRPr/>
            </a:pPr>
            <a:r>
              <a:rPr lang="pt-BR" sz="2000" dirty="0">
                <a:latin typeface="Arial" charset="0"/>
                <a:cs typeface="Arial" charset="0"/>
              </a:rPr>
              <a:t>Obtiver autorização da STN/MF sobre o cumprimento dos limites para a contratação da operação de crédito. 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 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12291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ubtítulo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Tx/>
              <a:buBlip>
                <a:blip r:embed="rId3"/>
              </a:buBlip>
              <a:defRPr/>
            </a:pPr>
            <a:endParaRPr lang="pt-BR" sz="3200" dirty="0">
              <a:latin typeface="+mn-lt"/>
              <a:cs typeface="+mn-cs"/>
            </a:endParaRPr>
          </a:p>
        </p:txBody>
      </p:sp>
      <p:sp>
        <p:nvSpPr>
          <p:cNvPr id="8" name="Espaço Reservado para Conteúdo 3"/>
          <p:cNvSpPr txBox="1">
            <a:spLocks/>
          </p:cNvSpPr>
          <p:nvPr/>
        </p:nvSpPr>
        <p:spPr bwMode="auto">
          <a:xfrm>
            <a:off x="179388" y="0"/>
            <a:ext cx="871378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PNAFM III</a:t>
            </a:r>
            <a:endParaRPr lang="pt-BR" sz="2400" dirty="0">
              <a:latin typeface="+mn-lt"/>
              <a:cs typeface="+mn-cs"/>
            </a:endParaRPr>
          </a:p>
          <a:p>
            <a:pPr marL="365125" indent="-255588" algn="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Elegibilidade do Município</a:t>
            </a:r>
          </a:p>
          <a:p>
            <a:pPr>
              <a:defRPr/>
            </a:pPr>
            <a:r>
              <a:rPr lang="pt-BR" sz="2000" dirty="0">
                <a:latin typeface="+mn-lt"/>
                <a:cs typeface="+mn-cs"/>
              </a:rPr>
              <a:t/>
            </a:r>
            <a:br>
              <a:rPr lang="pt-BR" sz="2000" dirty="0">
                <a:latin typeface="+mn-lt"/>
                <a:cs typeface="+mn-cs"/>
              </a:rPr>
            </a:br>
            <a:r>
              <a:rPr lang="pt-BR" b="1" dirty="0">
                <a:latin typeface="Arial" charset="0"/>
                <a:cs typeface="Arial" charset="0"/>
              </a:rPr>
              <a:t> Em que momento serão exigidos esses itens</a:t>
            </a:r>
            <a:endParaRPr lang="pt-BR" sz="2000" b="1" dirty="0">
              <a:latin typeface="Arial" charset="0"/>
              <a:cs typeface="Arial" charset="0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sz="2000" dirty="0">
              <a:latin typeface="Arial" charset="0"/>
              <a:cs typeface="Arial" charset="0"/>
            </a:endParaRPr>
          </a:p>
          <a:p>
            <a:pPr>
              <a:defRPr/>
            </a:pPr>
            <a:r>
              <a:rPr lang="pt-BR" sz="2000" dirty="0">
                <a:latin typeface="Arial" charset="0"/>
                <a:cs typeface="Arial" charset="0"/>
              </a:rPr>
              <a:t>	4.2.1	Será elegível para financiamento no âmbito da 2</a:t>
            </a:r>
            <a:r>
              <a:rPr lang="pt-BR" sz="2000" baseline="30000" dirty="0">
                <a:latin typeface="Arial" charset="0"/>
                <a:cs typeface="Arial" charset="0"/>
              </a:rPr>
              <a:t>a</a:t>
            </a:r>
            <a:r>
              <a:rPr lang="pt-BR" sz="2000" dirty="0">
                <a:latin typeface="Arial" charset="0"/>
                <a:cs typeface="Arial" charset="0"/>
              </a:rPr>
              <a:t> Fase do 	PNAFM o município que: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+mn-lt"/>
              <a:cs typeface="+mn-cs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1268413" y="2636838"/>
          <a:ext cx="7344816" cy="3175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52528"/>
                <a:gridCol w="259228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Item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Quando</a:t>
                      </a:r>
                      <a:endParaRPr lang="pt-BR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Houver criado a UEM por ato administrativo específico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Assinatura do Contrato</a:t>
                      </a:r>
                      <a:endParaRPr lang="pt-B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Fizer constar da LOA previsão para receber recursos do financiamento e aportar a contrapartida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Análise pela STN</a:t>
                      </a:r>
                      <a:endParaRPr lang="pt-B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Obtiver a autorização legislativa para a contratação da operação de crédito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Análise</a:t>
                      </a:r>
                      <a:r>
                        <a:rPr lang="pt-BR" sz="1600" baseline="0" dirty="0" smtClean="0"/>
                        <a:t> pela STN</a:t>
                      </a:r>
                      <a:endParaRPr lang="pt-B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Obtiver autorização da STN/MF sobre o cumprimento dos limites para a contratação da operação de crédito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Assinatura</a:t>
                      </a:r>
                      <a:r>
                        <a:rPr lang="pt-BR" sz="1600" baseline="0" dirty="0" smtClean="0"/>
                        <a:t> do Contrato</a:t>
                      </a:r>
                      <a:endParaRPr lang="pt-BR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13315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ubtítulo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 fontScale="62500" lnSpcReduction="20000"/>
          </a:bodyPr>
          <a:lstStyle/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/>
            </a:pPr>
            <a:r>
              <a:rPr lang="pt-BR" sz="3200" dirty="0">
                <a:latin typeface="+mn-lt"/>
                <a:cs typeface="+mn-cs"/>
              </a:rPr>
              <a:t>A </a:t>
            </a:r>
            <a:r>
              <a:rPr lang="pt-BR" sz="3200" u="sng" dirty="0">
                <a:latin typeface="+mn-lt"/>
                <a:cs typeface="+mn-cs"/>
              </a:rPr>
              <a:t>estrutura formal da UEM</a:t>
            </a:r>
            <a:r>
              <a:rPr lang="pt-BR" sz="3200" dirty="0">
                <a:latin typeface="+mn-lt"/>
                <a:cs typeface="+mn-cs"/>
              </a:rPr>
              <a:t> poderá adequar-se às características de cada Submutuário, sendo que sua estrutura mínima </a:t>
            </a:r>
          </a:p>
          <a:p>
            <a:pPr marL="822325" lvl="1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/>
            </a:pPr>
            <a:r>
              <a:rPr lang="pt-BR" sz="3200" dirty="0">
                <a:latin typeface="+mn-lt"/>
                <a:cs typeface="+mn-cs"/>
              </a:rPr>
              <a:t>01 (um) Coordenador Geral</a:t>
            </a:r>
          </a:p>
          <a:p>
            <a:pPr marL="822325" lvl="1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/>
            </a:pPr>
            <a:r>
              <a:rPr lang="pt-BR" sz="3200" dirty="0">
                <a:latin typeface="+mn-lt"/>
                <a:cs typeface="+mn-cs"/>
              </a:rPr>
              <a:t>01 (um) Coordenador Técnico</a:t>
            </a:r>
          </a:p>
          <a:p>
            <a:pPr marL="822325" lvl="1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/>
            </a:pPr>
            <a:r>
              <a:rPr lang="pt-BR" sz="3200" dirty="0">
                <a:latin typeface="+mn-lt"/>
                <a:cs typeface="+mn-cs"/>
              </a:rPr>
              <a:t>01 (um) Coordenador Administrativo e Financeiro (que pode ser dividida, também, em duas Coordenadorias)</a:t>
            </a:r>
          </a:p>
          <a:p>
            <a:pPr marL="822325" lvl="1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/>
            </a:pPr>
            <a:r>
              <a:rPr lang="pt-BR" sz="3200" dirty="0">
                <a:latin typeface="+mn-lt"/>
                <a:cs typeface="+mn-cs"/>
              </a:rPr>
              <a:t>01 (um) servidor (Assistente) de Monitoramento.</a:t>
            </a:r>
          </a:p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/>
            </a:pPr>
            <a:endParaRPr lang="pt-BR" sz="3200" dirty="0">
              <a:latin typeface="+mn-lt"/>
              <a:cs typeface="+mn-cs"/>
            </a:endParaRPr>
          </a:p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/>
            </a:pPr>
            <a:r>
              <a:rPr lang="pt-BR" sz="3200" dirty="0">
                <a:latin typeface="+mn-lt"/>
                <a:cs typeface="+mn-cs"/>
              </a:rPr>
              <a:t>A UEM, em nenhuma hipótese, poderá ser </a:t>
            </a:r>
            <a:r>
              <a:rPr lang="pt-BR" sz="3200" u="sng" dirty="0">
                <a:latin typeface="+mn-lt"/>
                <a:cs typeface="+mn-cs"/>
              </a:rPr>
              <a:t>dissolvida</a:t>
            </a:r>
            <a:r>
              <a:rPr lang="pt-BR" sz="3200" dirty="0">
                <a:latin typeface="+mn-lt"/>
                <a:cs typeface="+mn-cs"/>
              </a:rPr>
              <a:t> no período de implementação do projeto e até que sejam cumpridas todas as obrigações assumidas pelo Submutuário por meio do contrato de subempréstimo, em especial a apresentação das Demonstrações Financeiras do Projeto e entrega dos relatórios finais.</a:t>
            </a:r>
          </a:p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/>
            </a:pPr>
            <a:endParaRPr lang="pt-BR" sz="3200" dirty="0">
              <a:latin typeface="+mn-lt"/>
              <a:cs typeface="+mn-cs"/>
            </a:endParaRPr>
          </a:p>
        </p:txBody>
      </p:sp>
      <p:sp>
        <p:nvSpPr>
          <p:cNvPr id="8" name="Espaço Reservado para Conteúdo 3"/>
          <p:cNvSpPr txBox="1">
            <a:spLocks/>
          </p:cNvSpPr>
          <p:nvPr/>
        </p:nvSpPr>
        <p:spPr bwMode="auto">
          <a:xfrm>
            <a:off x="179388" y="0"/>
            <a:ext cx="871378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PNAFM III</a:t>
            </a:r>
            <a:endParaRPr lang="pt-BR" sz="2400" dirty="0">
              <a:latin typeface="+mn-lt"/>
              <a:cs typeface="+mn-cs"/>
            </a:endParaRPr>
          </a:p>
          <a:p>
            <a:pPr marL="365125" indent="-255588" algn="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Elegibilidade do Município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sz="2800" dirty="0">
              <a:latin typeface="+mn-lt"/>
              <a:cs typeface="+mn-cs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+mn-lt"/>
              <a:cs typeface="+mn-cs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14339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ubtítulo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/>
            </a:pPr>
            <a:r>
              <a:rPr lang="pt-BR" dirty="0">
                <a:latin typeface="+mn-lt"/>
                <a:cs typeface="+mn-cs"/>
              </a:rPr>
              <a:t>Para evitar a perda dos conhecimentos técnicos obtidos, bem como evitar a descontinuidade da execução dos projetos, a equipe da UEM </a:t>
            </a:r>
            <a:r>
              <a:rPr lang="pt-BR" b="1" dirty="0">
                <a:latin typeface="+mn-lt"/>
                <a:cs typeface="+mn-cs"/>
              </a:rPr>
              <a:t>deverá ter, pelo menos, 02 (dois) coordenadores servidores municipais efetivos</a:t>
            </a:r>
            <a:r>
              <a:rPr lang="pt-BR" dirty="0">
                <a:latin typeface="+mn-lt"/>
                <a:cs typeface="+mn-cs"/>
              </a:rPr>
              <a:t>, sendo vedada, ainda, a coordenação do Projeto por consultoria externa.</a:t>
            </a:r>
          </a:p>
        </p:txBody>
      </p:sp>
      <p:sp>
        <p:nvSpPr>
          <p:cNvPr id="7" name="Espaço Reservado para Conteúdo 3"/>
          <p:cNvSpPr txBox="1">
            <a:spLocks/>
          </p:cNvSpPr>
          <p:nvPr/>
        </p:nvSpPr>
        <p:spPr bwMode="auto">
          <a:xfrm>
            <a:off x="179388" y="0"/>
            <a:ext cx="871378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PNAFM III</a:t>
            </a:r>
            <a:endParaRPr lang="pt-BR" sz="2400" dirty="0">
              <a:latin typeface="+mn-lt"/>
              <a:cs typeface="+mn-cs"/>
            </a:endParaRPr>
          </a:p>
          <a:p>
            <a:pPr marL="365125" indent="-255588" algn="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Elegibilidade do Município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sz="2800" dirty="0">
              <a:latin typeface="+mn-lt"/>
              <a:cs typeface="+mn-cs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+mn-lt"/>
              <a:cs typeface="+mn-cs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15363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ubtítulo 2"/>
          <p:cNvSpPr txBox="1">
            <a:spLocks/>
          </p:cNvSpPr>
          <p:nvPr/>
        </p:nvSpPr>
        <p:spPr bwMode="auto">
          <a:xfrm>
            <a:off x="539750" y="1700213"/>
            <a:ext cx="8229600" cy="413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endParaRPr lang="pt-BR" sz="5500" dirty="0">
              <a:latin typeface="+mn-lt"/>
              <a:cs typeface="+mn-cs"/>
            </a:endParaRPr>
          </a:p>
        </p:txBody>
      </p:sp>
      <p:sp>
        <p:nvSpPr>
          <p:cNvPr id="7" name="Espaço Reservado para Conteúdo 3"/>
          <p:cNvSpPr txBox="1">
            <a:spLocks/>
          </p:cNvSpPr>
          <p:nvPr/>
        </p:nvSpPr>
        <p:spPr bwMode="auto">
          <a:xfrm>
            <a:off x="179388" y="0"/>
            <a:ext cx="871378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PNAFM III</a:t>
            </a:r>
            <a:endParaRPr lang="pt-BR" sz="2400" dirty="0">
              <a:latin typeface="+mn-lt"/>
              <a:cs typeface="+mn-cs"/>
            </a:endParaRPr>
          </a:p>
          <a:p>
            <a:pPr marL="365125" indent="-255588" algn="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Elegibilidade dos Projetos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+mn-lt"/>
              <a:cs typeface="+mn-cs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+mn-lt"/>
              <a:cs typeface="+mn-cs"/>
            </a:endParaRPr>
          </a:p>
        </p:txBody>
      </p:sp>
      <p:sp>
        <p:nvSpPr>
          <p:cNvPr id="30726" name="Retângulo 7"/>
          <p:cNvSpPr>
            <a:spLocks noChangeArrowheads="1"/>
          </p:cNvSpPr>
          <p:nvPr/>
        </p:nvSpPr>
        <p:spPr bwMode="auto">
          <a:xfrm>
            <a:off x="539552" y="2060848"/>
            <a:ext cx="8207375" cy="3847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pt-BR" sz="2000" b="1" cap="all" dirty="0">
                <a:latin typeface="Arial" charset="0"/>
                <a:cs typeface="Arial" charset="0"/>
              </a:rPr>
              <a:t>4.3	Elegibilidade dos Projetos e Aprovação </a:t>
            </a:r>
          </a:p>
          <a:p>
            <a:pPr algn="just">
              <a:defRPr/>
            </a:pPr>
            <a:endParaRPr lang="pt-BR" sz="2000" cap="all" dirty="0">
              <a:latin typeface="Arial" charset="0"/>
              <a:cs typeface="Arial" charset="0"/>
            </a:endParaRPr>
          </a:p>
          <a:p>
            <a:pPr algn="just">
              <a:defRPr/>
            </a:pPr>
            <a:r>
              <a:rPr lang="pt-BR" sz="2000" dirty="0">
                <a:latin typeface="Arial" charset="0"/>
                <a:cs typeface="Arial" charset="0"/>
              </a:rPr>
              <a:t>4.3.1	Será elegível para financiamento no âmbito da 2</a:t>
            </a:r>
            <a:r>
              <a:rPr lang="pt-BR" sz="2000" strike="sngStrike" dirty="0">
                <a:latin typeface="Arial" charset="0"/>
                <a:cs typeface="Arial" charset="0"/>
              </a:rPr>
              <a:t>ª</a:t>
            </a:r>
            <a:r>
              <a:rPr lang="pt-BR" sz="2000" dirty="0">
                <a:latin typeface="Arial" charset="0"/>
                <a:cs typeface="Arial" charset="0"/>
              </a:rPr>
              <a:t> Fase/2</a:t>
            </a:r>
            <a:r>
              <a:rPr lang="pt-BR" sz="2000" strike="sngStrike" dirty="0">
                <a:latin typeface="Arial" charset="0"/>
                <a:cs typeface="Arial" charset="0"/>
              </a:rPr>
              <a:t>ª</a:t>
            </a:r>
            <a:r>
              <a:rPr lang="pt-BR" sz="2000" dirty="0">
                <a:latin typeface="Arial" charset="0"/>
                <a:cs typeface="Arial" charset="0"/>
              </a:rPr>
              <a:t> 	Etapa do PNAFM o Projeto que atender aos seguintes 	requisitos:</a:t>
            </a:r>
          </a:p>
          <a:p>
            <a:pPr algn="just">
              <a:defRPr/>
            </a:pPr>
            <a:r>
              <a:rPr lang="pt-BR" sz="2000" dirty="0">
                <a:latin typeface="Arial" charset="0"/>
                <a:cs typeface="Arial" charset="0"/>
              </a:rPr>
              <a:t>	(i)	For elaborado e aprovado no âmbito do </a:t>
            </a:r>
            <a:r>
              <a:rPr lang="pt-BR" sz="2000" b="1" dirty="0">
                <a:latin typeface="Arial" charset="0"/>
                <a:cs typeface="Arial" charset="0"/>
              </a:rPr>
              <a:t>Sistema de 		Elaboração, Execução e Monitoramento de 			Projetos (SEEMP)</a:t>
            </a:r>
            <a:r>
              <a:rPr lang="pt-BR" sz="2000" dirty="0">
                <a:latin typeface="Arial" charset="0"/>
                <a:cs typeface="Arial" charset="0"/>
              </a:rPr>
              <a:t>, endereço internet 				</a:t>
            </a:r>
            <a:r>
              <a:rPr lang="pt-BR" sz="2000" u="sng" dirty="0">
                <a:latin typeface="Arial" charset="0"/>
                <a:cs typeface="Arial" charset="0"/>
              </a:rPr>
              <a:t>www.seemp.fazenda.gov.br</a:t>
            </a:r>
            <a:r>
              <a:rPr lang="pt-BR" sz="2000" dirty="0">
                <a:latin typeface="Arial" charset="0"/>
                <a:cs typeface="Arial" charset="0"/>
              </a:rPr>
              <a:t>, e em conformidade com a 		metodologia de elaboração de Projetos definida pela 		COOPE/UCP.</a:t>
            </a:r>
          </a:p>
          <a:p>
            <a:pPr algn="just">
              <a:defRPr/>
            </a:pPr>
            <a:endParaRPr lang="pt-BR" sz="24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16387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ubtítulo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>
              <a:defRPr/>
            </a:pPr>
            <a:r>
              <a:rPr lang="pt-BR" sz="1600" dirty="0">
                <a:latin typeface="Arial" charset="0"/>
                <a:cs typeface="Arial" charset="0"/>
              </a:rPr>
              <a:t>(ii)	Ter apresentado comprovação de atendimento às seguintes condições:</a:t>
            </a:r>
          </a:p>
          <a:p>
            <a:pPr marL="1714500" lvl="3" indent="-342900" algn="just">
              <a:buFont typeface="+mj-lt"/>
              <a:buAutoNum type="arabicParenR"/>
              <a:defRPr/>
            </a:pPr>
            <a:r>
              <a:rPr lang="pt-BR" sz="1600" dirty="0">
                <a:latin typeface="Arial" charset="0"/>
                <a:cs typeface="Arial" charset="0"/>
              </a:rPr>
              <a:t>Adesão à REDESIM - Rede Nacional para a Simplificação do Registro e da Legalização de Empresas e Negócios, atendendo diretriz da RFB, visando simplificar e integrar os processos de abertura, alteração, baixa e legalização 	de empresários e de pessoas jurídicas;</a:t>
            </a:r>
          </a:p>
          <a:p>
            <a:pPr marL="1714500" lvl="3" indent="-342900" algn="just">
              <a:buFont typeface="+mj-lt"/>
              <a:buAutoNum type="arabicParenR"/>
              <a:defRPr/>
            </a:pPr>
            <a:r>
              <a:rPr lang="pt-BR" sz="1600" dirty="0">
                <a:latin typeface="Arial" charset="0"/>
                <a:cs typeface="Arial" charset="0"/>
              </a:rPr>
              <a:t>Adimplência com as obrigações fiscais e contábeis do Sistema de Informações Contábeis e Fiscais do Setor Público Brasileiro – SICONFI, gerido pela STN; e </a:t>
            </a:r>
          </a:p>
          <a:p>
            <a:pPr marL="1714500" lvl="3" indent="-342900" algn="just">
              <a:buFont typeface="+mj-lt"/>
              <a:buAutoNum type="arabicParenR"/>
              <a:defRPr/>
            </a:pPr>
            <a:r>
              <a:rPr lang="pt-BR" sz="1600" dirty="0">
                <a:latin typeface="Arial" charset="0"/>
                <a:cs typeface="Arial" charset="0"/>
              </a:rPr>
              <a:t>Adesão/Adequação à Nota Fiscal Eletrônica de Serviços Harmonizada.</a:t>
            </a:r>
          </a:p>
          <a:p>
            <a:pPr marL="1257300" lvl="2" indent="-342900">
              <a:defRPr/>
            </a:pPr>
            <a:endParaRPr lang="pt-BR" sz="1600" dirty="0">
              <a:latin typeface="Arial" charset="0"/>
              <a:cs typeface="Arial" charset="0"/>
            </a:endParaRPr>
          </a:p>
          <a:p>
            <a:pPr algn="just">
              <a:defRPr/>
            </a:pPr>
            <a:r>
              <a:rPr lang="pt-BR" sz="1600" dirty="0">
                <a:latin typeface="Arial" charset="0"/>
                <a:cs typeface="Arial" charset="0"/>
              </a:rPr>
              <a:t>(iii)	Para municípios acima de 50 mil habitantes, incluir produto inerente à 	Atualização do Cadastro de Contribuintes do IPTU e da Planta Genérica de 	Valores. A COOPE/UCP poderá aceitar como cumprida essa obrigatoriedade 	caso o município comprove que já implantou o citado produto nos últimos vinte 	e quatro meses anteriores à aprovação do projeto pela COOPE/UCP</a:t>
            </a:r>
          </a:p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/>
            </a:pPr>
            <a:endParaRPr lang="pt-BR" sz="1600" dirty="0">
              <a:latin typeface="Arial" charset="0"/>
              <a:cs typeface="Arial" charset="0"/>
            </a:endParaRPr>
          </a:p>
        </p:txBody>
      </p:sp>
      <p:sp>
        <p:nvSpPr>
          <p:cNvPr id="7" name="Espaço Reservado para Conteúdo 3"/>
          <p:cNvSpPr txBox="1">
            <a:spLocks/>
          </p:cNvSpPr>
          <p:nvPr/>
        </p:nvSpPr>
        <p:spPr bwMode="auto">
          <a:xfrm>
            <a:off x="179388" y="0"/>
            <a:ext cx="871378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PNAFM III</a:t>
            </a:r>
            <a:endParaRPr lang="pt-BR" sz="2400" dirty="0">
              <a:latin typeface="+mn-lt"/>
              <a:cs typeface="+mn-cs"/>
            </a:endParaRPr>
          </a:p>
          <a:p>
            <a:pPr marL="365125" indent="-255588" algn="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Elegibilidade dos Projetos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+mn-lt"/>
              <a:cs typeface="+mn-cs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defRPr/>
            </a:pPr>
            <a:endParaRPr lang="pt-BR" sz="200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17411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ubtítulo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Tx/>
              <a:buBlip>
                <a:blip r:embed="rId3"/>
              </a:buBlip>
              <a:defRPr/>
            </a:pPr>
            <a:endParaRPr lang="pt-BR" sz="3200" dirty="0">
              <a:latin typeface="+mn-lt"/>
              <a:cs typeface="+mn-cs"/>
            </a:endParaRPr>
          </a:p>
        </p:txBody>
      </p:sp>
      <p:sp>
        <p:nvSpPr>
          <p:cNvPr id="8" name="Espaço Reservado para Conteúdo 3"/>
          <p:cNvSpPr txBox="1">
            <a:spLocks/>
          </p:cNvSpPr>
          <p:nvPr/>
        </p:nvSpPr>
        <p:spPr bwMode="auto">
          <a:xfrm>
            <a:off x="179388" y="0"/>
            <a:ext cx="871378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PNAFM III</a:t>
            </a:r>
            <a:endParaRPr lang="pt-BR" sz="2400" dirty="0">
              <a:latin typeface="+mn-lt"/>
              <a:cs typeface="+mn-cs"/>
            </a:endParaRPr>
          </a:p>
          <a:p>
            <a:pPr marL="365125" indent="-255588" algn="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Elegibilidade dos Projetos</a:t>
            </a:r>
          </a:p>
          <a:p>
            <a:pPr>
              <a:defRPr/>
            </a:pPr>
            <a:r>
              <a:rPr lang="pt-BR" sz="2000" dirty="0">
                <a:latin typeface="+mn-lt"/>
                <a:cs typeface="+mn-cs"/>
              </a:rPr>
              <a:t/>
            </a:r>
            <a:br>
              <a:rPr lang="pt-BR" sz="2000" dirty="0">
                <a:latin typeface="+mn-lt"/>
                <a:cs typeface="+mn-cs"/>
              </a:rPr>
            </a:br>
            <a:r>
              <a:rPr lang="pt-BR" b="1" dirty="0">
                <a:latin typeface="Arial" charset="0"/>
                <a:cs typeface="Arial" charset="0"/>
              </a:rPr>
              <a:t> </a:t>
            </a:r>
          </a:p>
          <a:p>
            <a:pPr algn="ctr">
              <a:defRPr/>
            </a:pPr>
            <a:r>
              <a:rPr lang="pt-BR" b="1" dirty="0">
                <a:latin typeface="Arial" charset="0"/>
                <a:cs typeface="Arial" charset="0"/>
              </a:rPr>
              <a:t>Em que momento serão exigidos esses itens</a:t>
            </a:r>
            <a:endParaRPr lang="pt-BR" sz="2000" dirty="0">
              <a:latin typeface="Arial" charset="0"/>
              <a:cs typeface="Arial" charset="0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+mn-lt"/>
              <a:cs typeface="+mn-cs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900113" y="1916113"/>
          <a:ext cx="7344816" cy="3601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52528"/>
                <a:gridCol w="259228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Item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Quando</a:t>
                      </a:r>
                      <a:endParaRPr lang="pt-BR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Planejamento Estratégico para o projeto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400" smtClean="0"/>
                    </a:p>
                    <a:p>
                      <a:pPr algn="ctr"/>
                      <a:r>
                        <a:rPr lang="pt-BR" sz="1400" smtClean="0"/>
                        <a:t>Ao </a:t>
                      </a:r>
                      <a:r>
                        <a:rPr lang="pt-BR" sz="1400" dirty="0" smtClean="0"/>
                        <a:t>cadastrar o projeto</a:t>
                      </a:r>
                      <a:endParaRPr lang="pt-B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Adesão à REDESIM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 smtClean="0"/>
                    </a:p>
                    <a:p>
                      <a:pPr algn="ctr"/>
                      <a:r>
                        <a:rPr lang="pt-BR" sz="1400" dirty="0" smtClean="0"/>
                        <a:t>Ao</a:t>
                      </a:r>
                      <a:r>
                        <a:rPr lang="pt-BR" sz="1400" baseline="0" dirty="0" smtClean="0"/>
                        <a:t> enviar o projeto</a:t>
                      </a:r>
                      <a:endParaRPr lang="pt-B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lvl="3" indent="-342900" algn="l" rtl="0" eaLnBrk="1" latinLnBrk="0" hangingPunct="1">
                        <a:buFont typeface="+mj-lt"/>
                        <a:buNone/>
                        <a:defRPr/>
                      </a:pPr>
                      <a:r>
                        <a:rPr kumimoji="0" lang="pt-BR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Adimplência com as obrigações fiscais e contábeis do Sistema de Informações Contábeis e Fiscais do Setor Público Brasileiro – SICONFI, gerido pela STN.</a:t>
                      </a:r>
                      <a:endParaRPr kumimoji="0" lang="pt-BR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400" smtClean="0"/>
                    </a:p>
                    <a:p>
                      <a:pPr algn="ctr"/>
                      <a:r>
                        <a:rPr lang="pt-BR" sz="1400" smtClean="0"/>
                        <a:t>Ao </a:t>
                      </a:r>
                      <a:r>
                        <a:rPr lang="pt-BR" sz="1400" dirty="0" smtClean="0"/>
                        <a:t>enviar o projeto</a:t>
                      </a:r>
                      <a:endParaRPr lang="pt-B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lvl="3" indent="-342900" algn="l" rtl="0" eaLnBrk="1" latinLnBrk="0" hangingPunct="1">
                        <a:buFont typeface="+mj-lt"/>
                        <a:buNone/>
                        <a:defRPr/>
                      </a:pPr>
                      <a:r>
                        <a:rPr kumimoji="0" lang="pt-BR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Adesão/Adequação à Nota Fiscal Eletrônica de Serviços Harmonizada.</a:t>
                      </a:r>
                      <a:endParaRPr kumimoji="0" lang="pt-BR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 smtClean="0"/>
                    </a:p>
                    <a:p>
                      <a:pPr algn="ctr"/>
                      <a:r>
                        <a:rPr lang="pt-BR" sz="1400" dirty="0" smtClean="0"/>
                        <a:t>Ao enviar o projeto</a:t>
                      </a:r>
                      <a:endParaRPr lang="pt-B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lvl="3" indent="-342900" algn="l" rtl="0" eaLnBrk="1" latinLnBrk="0" hangingPunct="1">
                        <a:buFont typeface="+mj-lt"/>
                        <a:buNone/>
                        <a:defRPr/>
                      </a:pPr>
                      <a:r>
                        <a:rPr kumimoji="0" lang="pt-BR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Para municípios acima de 50 mil habitantes, incluir produto inerente à 	Atualização do Cadastro de Contribuintes do IPTU e da Planta Genérica de Valores.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 smtClean="0"/>
                    </a:p>
                    <a:p>
                      <a:pPr algn="ctr"/>
                      <a:r>
                        <a:rPr lang="pt-BR" sz="1400" dirty="0" smtClean="0"/>
                        <a:t>Ao enviar o projeto</a:t>
                      </a:r>
                      <a:endParaRPr lang="pt-BR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3058</TotalTime>
  <Words>2023</Words>
  <Application>Microsoft Office PowerPoint</Application>
  <PresentationFormat>Apresentação na tela (4:3)</PresentationFormat>
  <Paragraphs>372</Paragraphs>
  <Slides>26</Slides>
  <Notes>12</Notes>
  <HiddenSlides>0</HiddenSlides>
  <MMClips>0</MMClips>
  <ScaleCrop>false</ScaleCrop>
  <HeadingPairs>
    <vt:vector size="6" baseType="variant">
      <vt:variant>
        <vt:lpstr>Fontes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26</vt:i4>
      </vt:variant>
    </vt:vector>
  </HeadingPairs>
  <TitlesOfParts>
    <vt:vector size="37" baseType="lpstr">
      <vt:lpstr>Arial</vt:lpstr>
      <vt:lpstr>Lucida Sans Unicode</vt:lpstr>
      <vt:lpstr>Wingdings 3</vt:lpstr>
      <vt:lpstr>Verdana</vt:lpstr>
      <vt:lpstr>Wingdings 2</vt:lpstr>
      <vt:lpstr>Calibri</vt:lpstr>
      <vt:lpstr>Aparajita</vt:lpstr>
      <vt:lpstr>Arial Black</vt:lpstr>
      <vt:lpstr>+mj-lt</vt:lpstr>
      <vt:lpstr>Times New Roman</vt:lpstr>
      <vt:lpstr>Concurso</vt:lpstr>
      <vt:lpstr>  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IrmaBC</dc:creator>
  <cp:lastModifiedBy>IrmaBC</cp:lastModifiedBy>
  <cp:revision>299</cp:revision>
  <dcterms:created xsi:type="dcterms:W3CDTF">2016-08-22T14:28:27Z</dcterms:created>
  <dcterms:modified xsi:type="dcterms:W3CDTF">2018-05-14T14:43:43Z</dcterms:modified>
</cp:coreProperties>
</file>