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832" r:id="rId1"/>
    <p:sldMasterId id="2147488162" r:id="rId2"/>
  </p:sldMasterIdLst>
  <p:notesMasterIdLst>
    <p:notesMasterId r:id="rId11"/>
  </p:notesMasterIdLst>
  <p:handoutMasterIdLst>
    <p:handoutMasterId r:id="rId12"/>
  </p:handoutMasterIdLst>
  <p:sldIdLst>
    <p:sldId id="1242" r:id="rId3"/>
    <p:sldId id="1243" r:id="rId4"/>
    <p:sldId id="1262" r:id="rId5"/>
    <p:sldId id="1261" r:id="rId6"/>
    <p:sldId id="1263" r:id="rId7"/>
    <p:sldId id="1264" r:id="rId8"/>
    <p:sldId id="1265" r:id="rId9"/>
    <p:sldId id="1266" r:id="rId10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A19A"/>
    <a:srgbClr val="003399"/>
    <a:srgbClr val="3333FF"/>
    <a:srgbClr val="FF0000"/>
    <a:srgbClr val="0697A6"/>
    <a:srgbClr val="057581"/>
    <a:srgbClr val="800404"/>
    <a:srgbClr val="BB61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9174" autoAdjust="0"/>
    <p:restoredTop sz="96595" autoAdjust="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82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82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87D43B-819C-4009-8ED1-30160211E1A6}" type="datetimeFigureOut">
              <a:rPr lang="pt-BR"/>
              <a:pPr>
                <a:defRPr/>
              </a:pPr>
              <a:t>06/05/2015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DB282CA-FB4C-41E6-870B-C7DF21A3B0E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875961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31482C-7BDA-45DD-838B-E9B9B7082AB4}" type="datetimeFigureOut">
              <a:rPr lang="en-US"/>
              <a:pPr>
                <a:defRPr/>
              </a:pPr>
              <a:t>5/6/2015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pPr lvl="0"/>
            <a:endParaRPr lang="en-US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en-US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29D7511-A360-45C4-A2FE-E433FCC4C71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756981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309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5220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0297567"/>
      </p:ext>
    </p:extLst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3999271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19131090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9477115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87993202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17299859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7958378"/>
      </p:ext>
    </p:extLst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85896804"/>
      </p:ext>
    </p:extLst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91273570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798270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00478319"/>
      </p:ext>
    </p:extLst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13668460"/>
      </p:ext>
    </p:extLst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66177632"/>
      </p:ext>
    </p:extLst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62829229"/>
      </p:ext>
    </p:extLst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97853927"/>
      </p:ext>
    </p:extLst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6817313"/>
      </p:ext>
    </p:extLst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96200549"/>
      </p:ext>
    </p:extLst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4910231"/>
      </p:ext>
    </p:extLst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78166933"/>
      </p:ext>
    </p:extLst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46504604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83783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95536218"/>
      </p:ext>
    </p:extLst>
  </p:cSld>
  <p:clrMapOvr>
    <a:masterClrMapping/>
  </p:clrMapOvr>
  <p:transition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12181949"/>
      </p:ext>
    </p:extLst>
  </p:cSld>
  <p:clrMapOvr>
    <a:masterClrMapping/>
  </p:clrMapOvr>
  <p:transition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974811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3780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5981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873110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33142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32217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110868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03739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5767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92743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839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748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1261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94973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24760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4616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  <p:pic>
        <p:nvPicPr>
          <p:cNvPr id="1027" name="Picture 14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6715125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5" descr="marca_nova_horizontal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04813"/>
            <a:ext cx="1908175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94" r:id="rId1"/>
    <p:sldLayoutId id="2147488195" r:id="rId2"/>
    <p:sldLayoutId id="2147488196" r:id="rId3"/>
    <p:sldLayoutId id="2147488197" r:id="rId4"/>
    <p:sldLayoutId id="2147488198" r:id="rId5"/>
    <p:sldLayoutId id="2147488199" r:id="rId6"/>
    <p:sldLayoutId id="2147488200" r:id="rId7"/>
    <p:sldLayoutId id="2147488201" r:id="rId8"/>
    <p:sldLayoutId id="2147488202" r:id="rId9"/>
    <p:sldLayoutId id="2147488203" r:id="rId10"/>
    <p:sldLayoutId id="2147488214" r:id="rId11"/>
    <p:sldLayoutId id="2147488215" r:id="rId12"/>
    <p:sldLayoutId id="2147488216" r:id="rId13"/>
    <p:sldLayoutId id="2147488217" r:id="rId14"/>
    <p:sldLayoutId id="2147488218" r:id="rId15"/>
    <p:sldLayoutId id="2147488219" r:id="rId16"/>
    <p:sldLayoutId id="2147488220" r:id="rId17"/>
    <p:sldLayoutId id="2147488221" r:id="rId18"/>
    <p:sldLayoutId id="2147488222" r:id="rId19"/>
    <p:sldLayoutId id="2147488223" r:id="rId20"/>
    <p:sldLayoutId id="2147488224" r:id="rId21"/>
    <p:sldLayoutId id="2147488225" r:id="rId22"/>
    <p:sldLayoutId id="2147488226" r:id="rId23"/>
    <p:sldLayoutId id="2147488227" r:id="rId24"/>
    <p:sldLayoutId id="2147488228" r:id="rId25"/>
    <p:sldLayoutId id="2147488229" r:id="rId26"/>
    <p:sldLayoutId id="2147488230" r:id="rId27"/>
    <p:sldLayoutId id="2147488231" r:id="rId28"/>
    <p:sldLayoutId id="2147488232" r:id="rId29"/>
    <p:sldLayoutId id="2147488233" r:id="rId30"/>
    <p:sldLayoutId id="2147488234" r:id="rId3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04" r:id="rId1"/>
    <p:sldLayoutId id="2147488205" r:id="rId2"/>
    <p:sldLayoutId id="2147488206" r:id="rId3"/>
    <p:sldLayoutId id="2147488207" r:id="rId4"/>
    <p:sldLayoutId id="2147488208" r:id="rId5"/>
    <p:sldLayoutId id="2147488209" r:id="rId6"/>
    <p:sldLayoutId id="2147488210" r:id="rId7"/>
    <p:sldLayoutId id="2147488211" r:id="rId8"/>
    <p:sldLayoutId id="2147488212" r:id="rId9"/>
    <p:sldLayoutId id="2147488213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2"/>
          <p:cNvSpPr txBox="1">
            <a:spLocks noChangeArrowheads="1"/>
          </p:cNvSpPr>
          <p:nvPr/>
        </p:nvSpPr>
        <p:spPr bwMode="auto">
          <a:xfrm>
            <a:off x="900113" y="1628775"/>
            <a:ext cx="7920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b="1">
                <a:solidFill>
                  <a:schemeClr val="bg1"/>
                </a:solidFill>
                <a:latin typeface="Arial" panose="020B0604020202020204" pitchFamily="34" charset="0"/>
              </a:rPr>
              <a:t>TÍTULO DA APRESENTAÇÃO AQUI</a:t>
            </a:r>
          </a:p>
        </p:txBody>
      </p:sp>
      <p:sp>
        <p:nvSpPr>
          <p:cNvPr id="26627" name="CaixaDeTexto 3"/>
          <p:cNvSpPr txBox="1">
            <a:spLocks noChangeArrowheads="1"/>
          </p:cNvSpPr>
          <p:nvPr/>
        </p:nvSpPr>
        <p:spPr bwMode="auto">
          <a:xfrm>
            <a:off x="323850" y="530066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i="1">
                <a:solidFill>
                  <a:schemeClr val="bg1"/>
                </a:solidFill>
                <a:latin typeface="Arial" panose="020B0604020202020204" pitchFamily="34" charset="0"/>
              </a:rPr>
              <a:t>Jurandir Gurgel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i="1">
                <a:solidFill>
                  <a:schemeClr val="bg1"/>
                </a:solidFill>
                <a:latin typeface="Arial" panose="020B0604020202020204" pitchFamily="34" charset="0"/>
              </a:rPr>
              <a:t>Secretário Municipal de Finanças</a:t>
            </a:r>
          </a:p>
        </p:txBody>
      </p:sp>
      <p:pic>
        <p:nvPicPr>
          <p:cNvPr id="26628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CaixaDeTexto 2"/>
          <p:cNvSpPr txBox="1">
            <a:spLocks noChangeArrowheads="1"/>
          </p:cNvSpPr>
          <p:nvPr/>
        </p:nvSpPr>
        <p:spPr bwMode="auto">
          <a:xfrm>
            <a:off x="1259632" y="1507431"/>
            <a:ext cx="7416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4400" b="1" dirty="0">
                <a:solidFill>
                  <a:schemeClr val="bg1"/>
                </a:solidFill>
                <a:latin typeface="+mn-lt"/>
              </a:rPr>
              <a:t>Governança de TI</a:t>
            </a:r>
          </a:p>
        </p:txBody>
      </p:sp>
      <p:sp>
        <p:nvSpPr>
          <p:cNvPr id="26630" name="CaixaDeTexto 3"/>
          <p:cNvSpPr txBox="1">
            <a:spLocks noChangeArrowheads="1"/>
          </p:cNvSpPr>
          <p:nvPr/>
        </p:nvSpPr>
        <p:spPr bwMode="auto">
          <a:xfrm>
            <a:off x="611189" y="5516563"/>
            <a:ext cx="446486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1400" b="1" i="1" dirty="0" smtClean="0">
                <a:solidFill>
                  <a:schemeClr val="bg1"/>
                </a:solidFill>
                <a:latin typeface="+mn-lt"/>
              </a:rPr>
              <a:t>Heloisa Aragão</a:t>
            </a:r>
            <a:endParaRPr lang="pt-BR" altLang="pt-BR" sz="1400" b="1" i="1" dirty="0">
              <a:solidFill>
                <a:schemeClr val="bg1"/>
              </a:solidFill>
              <a:latin typeface="+mn-lt"/>
            </a:endParaRPr>
          </a:p>
          <a:p>
            <a:r>
              <a:rPr lang="pt-BR" altLang="pt-BR" sz="1400" dirty="0" smtClean="0">
                <a:solidFill>
                  <a:schemeClr val="bg1"/>
                </a:solidFill>
                <a:latin typeface="+mn-lt"/>
              </a:rPr>
              <a:t>Gerente da Célula de Governança de TI</a:t>
            </a:r>
            <a:endParaRPr lang="pt-BR" altLang="pt-BR" sz="1400" i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 spd="slow" advClick="0" advTm="3000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288" y="765175"/>
            <a:ext cx="7633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Governança de TI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55576" y="1916832"/>
            <a:ext cx="7488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Conjunto estruturado 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políticas, normas, métodos e procedimentos destinados a permitir à alta administração e aos executivos o planejamento, a direção e o controle da utilização atual e futura de tecnologia da informação, de modo a assegurar, a um nível aceitável de risco, eficiente utilização de recursos, apoio aos processos da organização e alinhamento estratégico com objetivos desta última.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288" y="765175"/>
            <a:ext cx="7633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Governança de TI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99592" y="2636912"/>
            <a:ext cx="7488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Seu objetivo é garantir que o uso da TI agregue valor ao negócio da organização.</a:t>
            </a:r>
            <a:b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Garantindo que as ações de TI são alinhadas com os objetivos estratégicos institucionais.</a:t>
            </a:r>
          </a:p>
        </p:txBody>
      </p:sp>
    </p:spTree>
    <p:extLst>
      <p:ext uri="{BB962C8B-B14F-4D97-AF65-F5344CB8AC3E}">
        <p14:creationId xmlns:p14="http://schemas.microsoft.com/office/powerpoint/2010/main" xmlns="" val="123562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536" y="764704"/>
            <a:ext cx="51845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O </a:t>
            </a:r>
            <a:r>
              <a:rPr lang="pt-BR" altLang="pt-BR" sz="3600" b="1" i="1" dirty="0" err="1" smtClean="0">
                <a:solidFill>
                  <a:srgbClr val="30A19A"/>
                </a:solidFill>
              </a:rPr>
              <a:t>Fortfisco</a:t>
            </a:r>
            <a:r>
              <a:rPr lang="pt-BR" altLang="pt-BR" sz="3600" b="1" i="1" dirty="0" smtClean="0">
                <a:solidFill>
                  <a:srgbClr val="30A19A"/>
                </a:solidFill>
              </a:rPr>
              <a:t> e </a:t>
            </a:r>
            <a:br>
              <a:rPr lang="pt-BR" altLang="pt-BR" sz="3600" b="1" i="1" dirty="0" smtClean="0">
                <a:solidFill>
                  <a:srgbClr val="30A19A"/>
                </a:solidFill>
              </a:rPr>
            </a:br>
            <a:r>
              <a:rPr lang="pt-BR" altLang="pt-BR" sz="3600" b="1" i="1" dirty="0" smtClean="0">
                <a:solidFill>
                  <a:srgbClr val="30A19A"/>
                </a:solidFill>
              </a:rPr>
              <a:t>a Governança de TI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060848"/>
            <a:ext cx="7875744" cy="424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548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539552" y="836712"/>
            <a:ext cx="6913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>
                <a:solidFill>
                  <a:srgbClr val="30A19A"/>
                </a:solidFill>
              </a:rPr>
              <a:t>Projetos de TI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39552" y="1844824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 O OBJETIVO DE SUPORTAR, DAR SEGURANÇA E MELHORAR A PERFORMANCE DOS NOVOS SISTEMAS: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Aquisição 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Banco de dados </a:t>
            </a: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Oracle;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Aquisição 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da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Redhat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virtualização, sistema operacional e servidor de aplicação, com o mesmo objetivo </a:t>
            </a: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acima;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Aquisição 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desktops e </a:t>
            </a: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notebooks;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Link 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redundância para acesso aos sistemas pela </a:t>
            </a: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população;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Instalação 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das praças nas regionais</a:t>
            </a:r>
            <a:r>
              <a:rPr 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;</a:t>
            </a: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89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85501" y="2231907"/>
            <a:ext cx="487155" cy="1260373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49934" y="1721118"/>
            <a:ext cx="487155" cy="1260373"/>
          </a:xfrm>
          <a:prstGeom prst="rect">
            <a:avLst/>
          </a:prstGeom>
        </p:spPr>
      </p:pic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9119" y="705654"/>
            <a:ext cx="6913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>
                <a:solidFill>
                  <a:srgbClr val="30A19A"/>
                </a:solidFill>
              </a:rPr>
              <a:t>Nova Estrutura Tecnológica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34634" y="1412776"/>
            <a:ext cx="450418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76225">
              <a:buFont typeface="Arial" panose="020B0604020202020204" pitchFamily="34" charset="0"/>
              <a:buChar char="•"/>
            </a:pPr>
            <a:r>
              <a:rPr lang="pt-BR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Ambiente 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mais homogêneo com a adoção de uma única virtualização (solução</a:t>
            </a:r>
            <a:r>
              <a:rPr lang="pt-BR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);</a:t>
            </a:r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pt-BR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Suporte 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 experiência de um player referência no </a:t>
            </a:r>
            <a:r>
              <a:rPr lang="pt-BR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mercado;</a:t>
            </a:r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pt-BR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Melhora 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significativa na resolução de problemas;</a:t>
            </a:r>
            <a:b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Melhor 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preparo da equipe através de treinamento oficiais e certificações;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6959" y="2981491"/>
            <a:ext cx="383987" cy="52545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6189" y="2475744"/>
            <a:ext cx="485846" cy="45834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2414" y="4449147"/>
            <a:ext cx="1567935" cy="105788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75517" y="3403477"/>
            <a:ext cx="3164847" cy="820516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0343" y="5626372"/>
            <a:ext cx="2703092" cy="864717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81823" y="2186868"/>
            <a:ext cx="487155" cy="12603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40281" y="2974987"/>
            <a:ext cx="494773" cy="494773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85277" y="1769869"/>
            <a:ext cx="487155" cy="126037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28854" y="2489717"/>
            <a:ext cx="556199" cy="5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77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539552" y="836712"/>
            <a:ext cx="6913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>
                <a:solidFill>
                  <a:srgbClr val="30A19A"/>
                </a:solidFill>
              </a:rPr>
              <a:t>Ganhos o</a:t>
            </a:r>
            <a:r>
              <a:rPr lang="pt-BR" altLang="pt-BR" sz="3600" b="1" i="1" dirty="0" smtClean="0">
                <a:solidFill>
                  <a:srgbClr val="30A19A"/>
                </a:solidFill>
              </a:rPr>
              <a:t>btidos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043608" y="2708920"/>
            <a:ext cx="1779814" cy="1260373"/>
            <a:chOff x="1043608" y="2634491"/>
            <a:chExt cx="1779814" cy="1260373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619672" y="2780928"/>
              <a:ext cx="1203750" cy="967500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43608" y="2634491"/>
              <a:ext cx="487155" cy="1260373"/>
            </a:xfrm>
            <a:prstGeom prst="rect">
              <a:avLst/>
            </a:prstGeom>
          </p:spPr>
        </p:pic>
      </p:grpSp>
      <p:sp>
        <p:nvSpPr>
          <p:cNvPr id="5" name="CaixaDeTexto 4"/>
          <p:cNvSpPr txBox="1"/>
          <p:nvPr/>
        </p:nvSpPr>
        <p:spPr>
          <a:xfrm>
            <a:off x="683692" y="4149080"/>
            <a:ext cx="2736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Melhor aproveitamento dos recursos computacionais</a:t>
            </a:r>
            <a:endParaRPr lang="pt-BR" sz="2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815916" y="4149080"/>
            <a:ext cx="2120131" cy="82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Economia com energia</a:t>
            </a:r>
            <a:endParaRPr lang="pt-BR" sz="2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332091" y="414594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Economia com espaço</a:t>
            </a:r>
            <a:endParaRPr lang="pt-BR" sz="2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83968" y="2708920"/>
            <a:ext cx="1152128" cy="113440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25986" y="2625900"/>
            <a:ext cx="1300442" cy="13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582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asp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72294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755650" y="2565400"/>
            <a:ext cx="7777163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sz="4400" b="1" i="1" dirty="0"/>
              <a:t>TODA  AÇÃO DA SEFIN É PARA TORNAR FORTALEZA UM LUGAR MELHOR PARA SE VIVER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 bwMode="auto">
          <a:xfrm>
            <a:off x="615950" y="692696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err="1"/>
              <a:t>Propósito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159907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1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odelo_Sefin [Modo de Compatibilidade]" id="{BA875DBA-3F7E-4A92-B53B-840DD5C96D2A}" vid="{43AFEB8D-19AA-4F84-A329-483E731FF628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41574</TotalTime>
  <Words>241</Words>
  <Application>Microsoft Office PowerPoint</Application>
  <PresentationFormat>Apresentação na tela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0" baseType="lpstr">
      <vt:lpstr>1_Tema do Office</vt:lpstr>
      <vt:lpstr>2_Tema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de Projetos TRENSURB</dc:title>
  <dc:creator>istefani</dc:creator>
  <cp:lastModifiedBy>IrmaBC</cp:lastModifiedBy>
  <cp:revision>2446</cp:revision>
  <dcterms:created xsi:type="dcterms:W3CDTF">2009-11-17T13:45:18Z</dcterms:created>
  <dcterms:modified xsi:type="dcterms:W3CDTF">2015-05-06T18:24:08Z</dcterms:modified>
</cp:coreProperties>
</file>