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7832" r:id="rId1"/>
    <p:sldMasterId id="2147488162" r:id="rId2"/>
  </p:sldMasterIdLst>
  <p:notesMasterIdLst>
    <p:notesMasterId r:id="rId11"/>
  </p:notesMasterIdLst>
  <p:handoutMasterIdLst>
    <p:handoutMasterId r:id="rId12"/>
  </p:handoutMasterIdLst>
  <p:sldIdLst>
    <p:sldId id="1242" r:id="rId3"/>
    <p:sldId id="1243" r:id="rId4"/>
    <p:sldId id="1262" r:id="rId5"/>
    <p:sldId id="1261" r:id="rId6"/>
    <p:sldId id="1263" r:id="rId7"/>
    <p:sldId id="1264" r:id="rId8"/>
    <p:sldId id="1265" r:id="rId9"/>
    <p:sldId id="1266" r:id="rId10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0A19A"/>
    <a:srgbClr val="003399"/>
    <a:srgbClr val="3333FF"/>
    <a:srgbClr val="FF0000"/>
    <a:srgbClr val="0697A6"/>
    <a:srgbClr val="057581"/>
    <a:srgbClr val="800404"/>
    <a:srgbClr val="BB612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Estilo com Tema 1 - Ênfas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8603FDC-E32A-4AB5-989C-0864C3EAD2B8}" styleName="Estilo com Tema 2 - Ênfas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9174" autoAdjust="0"/>
    <p:restoredTop sz="96595" autoAdjust="0"/>
  </p:normalViewPr>
  <p:slideViewPr>
    <p:cSldViewPr>
      <p:cViewPr varScale="1">
        <p:scale>
          <a:sx n="116" d="100"/>
          <a:sy n="116" d="100"/>
        </p:scale>
        <p:origin x="-236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82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829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F87D43B-819C-4009-8ED1-30160211E1A6}" type="datetimeFigureOut">
              <a:rPr lang="pt-BR"/>
              <a:pPr>
                <a:defRPr/>
              </a:pPr>
              <a:t>06/05/2015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6575" cy="512762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138" y="9720263"/>
            <a:ext cx="3076575" cy="512762"/>
          </a:xfrm>
          <a:prstGeom prst="rect">
            <a:avLst/>
          </a:prstGeom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DB282CA-FB4C-41E6-870B-C7DF21A3B0E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xmlns="" val="3875961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31482C-7BDA-45DD-838B-E9B9B7082AB4}" type="datetimeFigureOut">
              <a:rPr lang="en-US"/>
              <a:pPr>
                <a:defRPr/>
              </a:pPr>
              <a:t>5/6/2015</a:t>
            </a:fld>
            <a:endParaRPr lang="en-US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en-US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6575" cy="512762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138" y="9720263"/>
            <a:ext cx="3076575" cy="512762"/>
          </a:xfrm>
          <a:prstGeom prst="rect">
            <a:avLst/>
          </a:prstGeom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9D7511-A360-45C4-A2FE-E433FCC4C71A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xmlns="" val="7569818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76309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880100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29325" cy="58801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5220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20297567"/>
      </p:ext>
    </p:extLst>
  </p:cSld>
  <p:clrMapOvr>
    <a:masterClrMapping/>
  </p:clrMapOvr>
  <p:transition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3999271"/>
      </p:ext>
    </p:extLst>
  </p:cSld>
  <p:clrMapOvr>
    <a:masterClrMapping/>
  </p:clrMapOvr>
  <p:transition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119131090"/>
      </p:ext>
    </p:extLst>
  </p:cSld>
  <p:clrMapOvr>
    <a:masterClrMapping/>
  </p:clrMapOvr>
  <p:transition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59477115"/>
      </p:ext>
    </p:extLst>
  </p:cSld>
  <p:clrMapOvr>
    <a:masterClrMapping/>
  </p:clrMapOvr>
  <p:transition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87993202"/>
      </p:ext>
    </p:extLst>
  </p:cSld>
  <p:clrMapOvr>
    <a:masterClrMapping/>
  </p:clrMapOvr>
  <p:transition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17299859"/>
      </p:ext>
    </p:extLst>
  </p:cSld>
  <p:clrMapOvr>
    <a:masterClrMapping/>
  </p:clrMapOvr>
  <p:transition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27958378"/>
      </p:ext>
    </p:extLst>
  </p:cSld>
  <p:clrMapOvr>
    <a:masterClrMapping/>
  </p:clrMapOvr>
  <p:transition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85896804"/>
      </p:ext>
    </p:extLst>
  </p:cSld>
  <p:clrMapOvr>
    <a:masterClrMapping/>
  </p:clrMapOvr>
  <p:transition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091273570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7982702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00478319"/>
      </p:ext>
    </p:extLst>
  </p:cSld>
  <p:clrMapOvr>
    <a:masterClrMapping/>
  </p:clrMapOvr>
  <p:transition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13668460"/>
      </p:ext>
    </p:extLst>
  </p:cSld>
  <p:clrMapOvr>
    <a:masterClrMapping/>
  </p:clrMapOvr>
  <p:transition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866177632"/>
      </p:ext>
    </p:extLst>
  </p:cSld>
  <p:clrMapOvr>
    <a:masterClrMapping/>
  </p:clrMapOvr>
  <p:transition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62829229"/>
      </p:ext>
    </p:extLst>
  </p:cSld>
  <p:clrMapOvr>
    <a:masterClrMapping/>
  </p:clrMapOvr>
  <p:transition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97853927"/>
      </p:ext>
    </p:extLst>
  </p:cSld>
  <p:clrMapOvr>
    <a:masterClrMapping/>
  </p:clrMapOvr>
  <p:transition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6817313"/>
      </p:ext>
    </p:extLst>
  </p:cSld>
  <p:clrMapOvr>
    <a:masterClrMapping/>
  </p:clrMapOvr>
  <p:transition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096200549"/>
      </p:ext>
    </p:extLst>
  </p:cSld>
  <p:clrMapOvr>
    <a:masterClrMapping/>
  </p:clrMapOvr>
  <p:transition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64910231"/>
      </p:ext>
    </p:extLst>
  </p:cSld>
  <p:clrMapOvr>
    <a:masterClrMapping/>
  </p:clrMapOvr>
  <p:transition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78166933"/>
      </p:ext>
    </p:extLst>
  </p:cSld>
  <p:clrMapOvr>
    <a:masterClrMapping/>
  </p:clrMapOvr>
  <p:transition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146504604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83783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795536218"/>
      </p:ext>
    </p:extLst>
  </p:cSld>
  <p:clrMapOvr>
    <a:masterClrMapping/>
  </p:clrMapOvr>
  <p:transition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12181949"/>
      </p:ext>
    </p:extLst>
  </p:cSld>
  <p:clrMapOvr>
    <a:masterClrMapping/>
  </p:clrMapOvr>
  <p:transition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974811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37808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659810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873110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331423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32217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31108689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pt-BR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103739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657675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927435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38925" y="274638"/>
            <a:ext cx="2058988" cy="5880100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29325" cy="58801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1839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7489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641261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949735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pt-BR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247604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4616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Título</a:t>
            </a:r>
          </a:p>
          <a:p>
            <a:pPr lvl="1"/>
            <a:r>
              <a:rPr lang="en-US" altLang="pt-BR" smtClean="0"/>
              <a:t>Segundo nível</a:t>
            </a:r>
          </a:p>
          <a:p>
            <a:pPr lvl="2"/>
            <a:r>
              <a:rPr lang="en-US" altLang="pt-BR" smtClean="0"/>
              <a:t>Terceiro Nível</a:t>
            </a:r>
          </a:p>
        </p:txBody>
      </p:sp>
      <p:pic>
        <p:nvPicPr>
          <p:cNvPr id="1027" name="Picture 14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765175"/>
            <a:ext cx="671512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5" descr="marca_nova_horizontal"/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04813"/>
            <a:ext cx="1908175" cy="709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194" r:id="rId1"/>
    <p:sldLayoutId id="2147488195" r:id="rId2"/>
    <p:sldLayoutId id="2147488196" r:id="rId3"/>
    <p:sldLayoutId id="2147488197" r:id="rId4"/>
    <p:sldLayoutId id="2147488198" r:id="rId5"/>
    <p:sldLayoutId id="2147488199" r:id="rId6"/>
    <p:sldLayoutId id="2147488200" r:id="rId7"/>
    <p:sldLayoutId id="2147488201" r:id="rId8"/>
    <p:sldLayoutId id="2147488202" r:id="rId9"/>
    <p:sldLayoutId id="2147488203" r:id="rId10"/>
    <p:sldLayoutId id="2147488214" r:id="rId11"/>
    <p:sldLayoutId id="2147488215" r:id="rId12"/>
    <p:sldLayoutId id="2147488216" r:id="rId13"/>
    <p:sldLayoutId id="2147488217" r:id="rId14"/>
    <p:sldLayoutId id="2147488218" r:id="rId15"/>
    <p:sldLayoutId id="2147488219" r:id="rId16"/>
    <p:sldLayoutId id="2147488220" r:id="rId17"/>
    <p:sldLayoutId id="2147488221" r:id="rId18"/>
    <p:sldLayoutId id="2147488222" r:id="rId19"/>
    <p:sldLayoutId id="2147488223" r:id="rId20"/>
    <p:sldLayoutId id="2147488224" r:id="rId21"/>
    <p:sldLayoutId id="2147488225" r:id="rId22"/>
    <p:sldLayoutId id="2147488226" r:id="rId23"/>
    <p:sldLayoutId id="2147488227" r:id="rId24"/>
    <p:sldLayoutId id="2147488228" r:id="rId25"/>
    <p:sldLayoutId id="2147488229" r:id="rId26"/>
    <p:sldLayoutId id="2147488230" r:id="rId27"/>
    <p:sldLayoutId id="2147488231" r:id="rId28"/>
    <p:sldLayoutId id="2147488232" r:id="rId29"/>
    <p:sldLayoutId id="2147488233" r:id="rId30"/>
    <p:sldLayoutId id="2147488234" r:id="rId3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Título</a:t>
            </a:r>
          </a:p>
          <a:p>
            <a:pPr lvl="1"/>
            <a:r>
              <a:rPr lang="en-US" altLang="pt-BR" smtClean="0"/>
              <a:t>Segundo nível</a:t>
            </a:r>
          </a:p>
          <a:p>
            <a:pPr lvl="2"/>
            <a:r>
              <a:rPr lang="en-US" altLang="pt-BR" smtClean="0"/>
              <a:t>Terceiro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04" r:id="rId1"/>
    <p:sldLayoutId id="2147488205" r:id="rId2"/>
    <p:sldLayoutId id="2147488206" r:id="rId3"/>
    <p:sldLayoutId id="2147488207" r:id="rId4"/>
    <p:sldLayoutId id="2147488208" r:id="rId5"/>
    <p:sldLayoutId id="2147488209" r:id="rId6"/>
    <p:sldLayoutId id="2147488210" r:id="rId7"/>
    <p:sldLayoutId id="2147488211" r:id="rId8"/>
    <p:sldLayoutId id="2147488212" r:id="rId9"/>
    <p:sldLayoutId id="2147488213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7.emf"/><Relationship Id="rId7" Type="http://schemas.openxmlformats.org/officeDocument/2006/relationships/image" Target="../media/image1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Relationship Id="rId9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aixaDeTexto 2"/>
          <p:cNvSpPr txBox="1">
            <a:spLocks noChangeArrowheads="1"/>
          </p:cNvSpPr>
          <p:nvPr/>
        </p:nvSpPr>
        <p:spPr bwMode="auto">
          <a:xfrm>
            <a:off x="900113" y="1628775"/>
            <a:ext cx="79200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3600" b="1">
                <a:solidFill>
                  <a:schemeClr val="bg1"/>
                </a:solidFill>
                <a:latin typeface="Arial" panose="020B0604020202020204" pitchFamily="34" charset="0"/>
              </a:rPr>
              <a:t>TÍTULO DA APRESENTAÇÃO AQUI</a:t>
            </a:r>
          </a:p>
        </p:txBody>
      </p:sp>
      <p:sp>
        <p:nvSpPr>
          <p:cNvPr id="26627" name="CaixaDeTexto 3"/>
          <p:cNvSpPr txBox="1">
            <a:spLocks noChangeArrowheads="1"/>
          </p:cNvSpPr>
          <p:nvPr/>
        </p:nvSpPr>
        <p:spPr bwMode="auto">
          <a:xfrm>
            <a:off x="323850" y="5300663"/>
            <a:ext cx="4032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800" i="1">
                <a:solidFill>
                  <a:schemeClr val="bg1"/>
                </a:solidFill>
                <a:latin typeface="Arial" panose="020B0604020202020204" pitchFamily="34" charset="0"/>
              </a:rPr>
              <a:t>Jurandir Gurgel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800" i="1">
                <a:solidFill>
                  <a:schemeClr val="bg1"/>
                </a:solidFill>
                <a:latin typeface="Arial" panose="020B0604020202020204" pitchFamily="34" charset="0"/>
              </a:rPr>
              <a:t>Secretário Municipal de Finanças</a:t>
            </a:r>
          </a:p>
        </p:txBody>
      </p:sp>
      <p:pic>
        <p:nvPicPr>
          <p:cNvPr id="26628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CaixaDeTexto 2"/>
          <p:cNvSpPr txBox="1">
            <a:spLocks noChangeArrowheads="1"/>
          </p:cNvSpPr>
          <p:nvPr/>
        </p:nvSpPr>
        <p:spPr bwMode="auto">
          <a:xfrm>
            <a:off x="1259632" y="1507431"/>
            <a:ext cx="74168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4400" b="1" dirty="0">
                <a:solidFill>
                  <a:schemeClr val="bg1"/>
                </a:solidFill>
                <a:latin typeface="+mn-lt"/>
              </a:rPr>
              <a:t>Governança de TI</a:t>
            </a:r>
          </a:p>
        </p:txBody>
      </p:sp>
      <p:sp>
        <p:nvSpPr>
          <p:cNvPr id="26630" name="CaixaDeTexto 3"/>
          <p:cNvSpPr txBox="1">
            <a:spLocks noChangeArrowheads="1"/>
          </p:cNvSpPr>
          <p:nvPr/>
        </p:nvSpPr>
        <p:spPr bwMode="auto">
          <a:xfrm>
            <a:off x="611189" y="5516563"/>
            <a:ext cx="446486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1400" b="1" i="1" dirty="0" smtClean="0">
                <a:solidFill>
                  <a:schemeClr val="bg1"/>
                </a:solidFill>
                <a:latin typeface="+mn-lt"/>
              </a:rPr>
              <a:t>Heloisa Aragão</a:t>
            </a:r>
            <a:endParaRPr lang="pt-BR" altLang="pt-BR" sz="1400" b="1" i="1" dirty="0">
              <a:solidFill>
                <a:schemeClr val="bg1"/>
              </a:solidFill>
              <a:latin typeface="+mn-lt"/>
            </a:endParaRPr>
          </a:p>
          <a:p>
            <a:r>
              <a:rPr lang="pt-BR" altLang="pt-BR" sz="1400" dirty="0" smtClean="0">
                <a:solidFill>
                  <a:schemeClr val="bg1"/>
                </a:solidFill>
                <a:latin typeface="+mn-lt"/>
              </a:rPr>
              <a:t>Gerente da Célula de Governança de TI</a:t>
            </a:r>
            <a:endParaRPr lang="pt-BR" altLang="pt-BR" sz="1400" i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ransition spd="slow" advClick="0" advTm="3000"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395288" y="765175"/>
            <a:ext cx="76330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Governança de TI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55576" y="1916832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Conjunto estruturado 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 políticas, normas, métodos e procedimentos destinados a permitir à alta administração e aos executivos o planejamento, a direção e o controle da utilização atual e futura de tecnologia da informação, de modo a assegurar, a um nível aceitável de risco, eficiente utilização de recursos, apoio aos processos da organização e alinhamento estratégico com objetivos desta última.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395288" y="765175"/>
            <a:ext cx="76330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Governança de TI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899592" y="2636912"/>
            <a:ext cx="7488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Seu objetivo é garantir que o uso da TI agregue valor ao negócio da organização.</a:t>
            </a:r>
            <a:b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/>
            </a:r>
            <a:b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Garantindo que as ações de TI são alinhadas com os objetivos estratégicos institucionais.</a:t>
            </a:r>
          </a:p>
        </p:txBody>
      </p:sp>
    </p:spTree>
    <p:extLst>
      <p:ext uri="{BB962C8B-B14F-4D97-AF65-F5344CB8AC3E}">
        <p14:creationId xmlns:p14="http://schemas.microsoft.com/office/powerpoint/2010/main" xmlns="" val="123562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395536" y="764704"/>
            <a:ext cx="518457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 smtClean="0">
                <a:solidFill>
                  <a:srgbClr val="30A19A"/>
                </a:solidFill>
              </a:rPr>
              <a:t>O </a:t>
            </a:r>
            <a:r>
              <a:rPr lang="pt-BR" altLang="pt-BR" sz="3600" b="1" i="1" dirty="0" err="1" smtClean="0">
                <a:solidFill>
                  <a:srgbClr val="30A19A"/>
                </a:solidFill>
              </a:rPr>
              <a:t>Fortfisco</a:t>
            </a:r>
            <a:r>
              <a:rPr lang="pt-BR" altLang="pt-BR" sz="3600" b="1" i="1" dirty="0" smtClean="0">
                <a:solidFill>
                  <a:srgbClr val="30A19A"/>
                </a:solidFill>
              </a:rPr>
              <a:t> e </a:t>
            </a:r>
            <a:br>
              <a:rPr lang="pt-BR" altLang="pt-BR" sz="3600" b="1" i="1" dirty="0" smtClean="0">
                <a:solidFill>
                  <a:srgbClr val="30A19A"/>
                </a:solidFill>
              </a:rPr>
            </a:br>
            <a:r>
              <a:rPr lang="pt-BR" altLang="pt-BR" sz="3600" b="1" i="1" dirty="0" smtClean="0">
                <a:solidFill>
                  <a:srgbClr val="30A19A"/>
                </a:solidFill>
              </a:rPr>
              <a:t>a Governança de TI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060848"/>
            <a:ext cx="7875744" cy="4247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5548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539552" y="836712"/>
            <a:ext cx="69130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>
                <a:solidFill>
                  <a:srgbClr val="30A19A"/>
                </a:solidFill>
              </a:rPr>
              <a:t>Projetos de TI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539552" y="1844824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COM O OBJETIVO DE SUPORTAR, DAR SEGURANÇA E MELHORAR A PERFORMANCE DOS NOVOS SISTEMAS: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Aquisição 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Banco de dados </a:t>
            </a: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Oracle;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Aquisição 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da </a:t>
            </a:r>
            <a:r>
              <a:rPr lang="pt-BR" sz="2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Redhat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, virtualização, sistema operacional e servidor de aplicação, com o mesmo objetivo </a:t>
            </a: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acima;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Aquisição 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 desktops e </a:t>
            </a: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notebooks;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Link 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de redundância para acesso aos sistemas pela </a:t>
            </a: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população;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Instalação </a:t>
            </a:r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das praças nas regionais</a:t>
            </a:r>
            <a:r>
              <a:rPr lang="pt-B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;</a:t>
            </a:r>
            <a:endParaRPr lang="pt-BR" sz="2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589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85501" y="2231907"/>
            <a:ext cx="487155" cy="1260373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249934" y="1721118"/>
            <a:ext cx="487155" cy="1260373"/>
          </a:xfrm>
          <a:prstGeom prst="rect">
            <a:avLst/>
          </a:prstGeom>
        </p:spPr>
      </p:pic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469119" y="705654"/>
            <a:ext cx="69130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>
                <a:solidFill>
                  <a:srgbClr val="30A19A"/>
                </a:solidFill>
              </a:rPr>
              <a:t>Nova Estrutura Tecnológica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34634" y="1412776"/>
            <a:ext cx="450418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276225">
              <a:buFont typeface="Arial" panose="020B0604020202020204" pitchFamily="34" charset="0"/>
              <a:buChar char="•"/>
            </a:pPr>
            <a:r>
              <a:rPr lang="pt-BR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Ambiente 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mais homogêneo com a adoção de uma única virtualização (solução</a:t>
            </a:r>
            <a:r>
              <a:rPr lang="pt-BR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);</a:t>
            </a:r>
          </a:p>
          <a:p>
            <a:pPr marL="457200" indent="-276225">
              <a:buFont typeface="Arial" panose="020B0604020202020204" pitchFamily="34" charset="0"/>
              <a:buChar char="•"/>
            </a:pPr>
            <a:r>
              <a:rPr lang="pt-BR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Suporte 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e experiência de um player referência no </a:t>
            </a:r>
            <a:r>
              <a:rPr lang="pt-BR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mercado;</a:t>
            </a:r>
          </a:p>
          <a:p>
            <a:pPr marL="457200" indent="-276225">
              <a:buFont typeface="Arial" panose="020B0604020202020204" pitchFamily="34" charset="0"/>
              <a:buChar char="•"/>
            </a:pPr>
            <a:r>
              <a:rPr lang="pt-BR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Melhora 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significativa na resolução de problemas;</a:t>
            </a:r>
            <a:b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r>
              <a:rPr lang="pt-BR" sz="2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Melhor </a:t>
            </a:r>
            <a:r>
              <a:rPr lang="pt-BR" sz="27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preparo da equipe através de treinamento oficiais e certificações;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66959" y="2981491"/>
            <a:ext cx="383987" cy="525456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26189" y="2475744"/>
            <a:ext cx="485846" cy="458345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32414" y="4449147"/>
            <a:ext cx="1567935" cy="1057884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75517" y="3403477"/>
            <a:ext cx="3164847" cy="820516"/>
          </a:xfrm>
          <a:prstGeom prst="rect">
            <a:avLst/>
          </a:prstGeom>
        </p:spPr>
      </p:pic>
      <p:pic>
        <p:nvPicPr>
          <p:cNvPr id="25" name="Imagem 2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390343" y="5626372"/>
            <a:ext cx="2703092" cy="864717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481823" y="2186868"/>
            <a:ext cx="487155" cy="126037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40281" y="2974987"/>
            <a:ext cx="494773" cy="494773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885277" y="1769869"/>
            <a:ext cx="487155" cy="1260373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128854" y="2489717"/>
            <a:ext cx="556199" cy="556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772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2"/>
          <p:cNvSpPr txBox="1">
            <a:spLocks noChangeArrowheads="1"/>
          </p:cNvSpPr>
          <p:nvPr/>
        </p:nvSpPr>
        <p:spPr bwMode="auto">
          <a:xfrm>
            <a:off x="539552" y="836712"/>
            <a:ext cx="69130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3600" b="1" i="1" dirty="0">
                <a:solidFill>
                  <a:srgbClr val="30A19A"/>
                </a:solidFill>
              </a:rPr>
              <a:t>Ganhos o</a:t>
            </a:r>
            <a:r>
              <a:rPr lang="pt-BR" altLang="pt-BR" sz="3600" b="1" i="1" dirty="0" smtClean="0">
                <a:solidFill>
                  <a:srgbClr val="30A19A"/>
                </a:solidFill>
              </a:rPr>
              <a:t>btidos</a:t>
            </a:r>
            <a:endParaRPr lang="pt-BR" altLang="pt-BR" sz="3600" b="1" i="1" dirty="0">
              <a:solidFill>
                <a:srgbClr val="30A19A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1043608" y="2708920"/>
            <a:ext cx="1779814" cy="1260373"/>
            <a:chOff x="1043608" y="2634491"/>
            <a:chExt cx="1779814" cy="1260373"/>
          </a:xfrm>
        </p:grpSpPr>
        <p:pic>
          <p:nvPicPr>
            <p:cNvPr id="3" name="Imagem 2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619672" y="2780928"/>
              <a:ext cx="1203750" cy="967500"/>
            </a:xfrm>
            <a:prstGeom prst="rect">
              <a:avLst/>
            </a:prstGeom>
          </p:spPr>
        </p:pic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043608" y="2634491"/>
              <a:ext cx="487155" cy="1260373"/>
            </a:xfrm>
            <a:prstGeom prst="rect">
              <a:avLst/>
            </a:prstGeom>
          </p:spPr>
        </p:pic>
      </p:grpSp>
      <p:sp>
        <p:nvSpPr>
          <p:cNvPr id="5" name="CaixaDeTexto 4"/>
          <p:cNvSpPr txBox="1"/>
          <p:nvPr/>
        </p:nvSpPr>
        <p:spPr>
          <a:xfrm>
            <a:off x="683692" y="4149080"/>
            <a:ext cx="2736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Melhor aproveitamento dos recursos computacionais</a:t>
            </a:r>
            <a:endParaRPr lang="pt-BR" sz="24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3815916" y="4149080"/>
            <a:ext cx="2120131" cy="82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Economia com energia</a:t>
            </a:r>
            <a:endParaRPr lang="pt-BR" sz="24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332091" y="4145942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Economia com espaço</a:t>
            </a:r>
            <a:endParaRPr lang="pt-BR" sz="2400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83968" y="2708920"/>
            <a:ext cx="1152128" cy="1134403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725986" y="2625900"/>
            <a:ext cx="1300442" cy="130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3582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 descr="asp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557338"/>
            <a:ext cx="7229475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755650" y="2565400"/>
            <a:ext cx="7777163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pt-BR" sz="4400" b="1" i="1" dirty="0"/>
              <a:t>TODA  AÇÃO DA SEFIN É PARA TORNAR FORTALEZA UM LUGAR MELHOR PARA SE VIVER</a:t>
            </a:r>
          </a:p>
        </p:txBody>
      </p:sp>
      <p:sp>
        <p:nvSpPr>
          <p:cNvPr id="13" name="Título 1"/>
          <p:cNvSpPr txBox="1">
            <a:spLocks/>
          </p:cNvSpPr>
          <p:nvPr/>
        </p:nvSpPr>
        <p:spPr bwMode="auto">
          <a:xfrm>
            <a:off x="615950" y="692696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accent2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 b="1" dirty="0" err="1"/>
              <a:t>Propósito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159907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1_Tema do Office">
  <a:themeElements>
    <a:clrScheme name="1_Tema do Office 5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BBE0E3"/>
      </a:accent1>
      <a:accent2>
        <a:srgbClr val="00A195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9187"/>
      </a:accent6>
      <a:hlink>
        <a:srgbClr val="333399"/>
      </a:hlink>
      <a:folHlink>
        <a:srgbClr val="99CC00"/>
      </a:folHlink>
    </a:clrScheme>
    <a:fontScheme name="1_Tema do Offic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ema do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2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49C36F"/>
        </a:accent1>
        <a:accent2>
          <a:srgbClr val="C3F01E"/>
        </a:accent2>
        <a:accent3>
          <a:srgbClr val="FFFFFF"/>
        </a:accent3>
        <a:accent4>
          <a:srgbClr val="000000"/>
        </a:accent4>
        <a:accent5>
          <a:srgbClr val="B1DEBB"/>
        </a:accent5>
        <a:accent6>
          <a:srgbClr val="B0D91A"/>
        </a:accent6>
        <a:hlink>
          <a:srgbClr val="0066FF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3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BBE0E3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4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BBE0E3"/>
        </a:accent1>
        <a:accent2>
          <a:srgbClr val="00A195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9187"/>
        </a:accent6>
        <a:hlink>
          <a:srgbClr val="6600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5">
        <a:dk1>
          <a:srgbClr val="000000"/>
        </a:dk1>
        <a:lt1>
          <a:srgbClr val="FFFFFF"/>
        </a:lt1>
        <a:dk2>
          <a:srgbClr val="000000"/>
        </a:dk2>
        <a:lt2>
          <a:srgbClr val="EEECE1"/>
        </a:lt2>
        <a:accent1>
          <a:srgbClr val="BBE0E3"/>
        </a:accent1>
        <a:accent2>
          <a:srgbClr val="00A195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9187"/>
        </a:accent6>
        <a:hlink>
          <a:srgbClr val="3333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Tema do Office">
  <a:themeElements>
    <a:clrScheme name="1_Tema do Office 5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BBE0E3"/>
      </a:accent1>
      <a:accent2>
        <a:srgbClr val="00A195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9187"/>
      </a:accent6>
      <a:hlink>
        <a:srgbClr val="333399"/>
      </a:hlink>
      <a:folHlink>
        <a:srgbClr val="99CC00"/>
      </a:folHlink>
    </a:clrScheme>
    <a:fontScheme name="1_Tema do Offic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ema do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2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49C36F"/>
        </a:accent1>
        <a:accent2>
          <a:srgbClr val="C3F01E"/>
        </a:accent2>
        <a:accent3>
          <a:srgbClr val="FFFFFF"/>
        </a:accent3>
        <a:accent4>
          <a:srgbClr val="000000"/>
        </a:accent4>
        <a:accent5>
          <a:srgbClr val="B1DEBB"/>
        </a:accent5>
        <a:accent6>
          <a:srgbClr val="B0D91A"/>
        </a:accent6>
        <a:hlink>
          <a:srgbClr val="0066FF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3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BBE0E3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4">
        <a:dk1>
          <a:srgbClr val="000000"/>
        </a:dk1>
        <a:lt1>
          <a:srgbClr val="FFFFFF"/>
        </a:lt1>
        <a:dk2>
          <a:srgbClr val="00A195"/>
        </a:dk2>
        <a:lt2>
          <a:srgbClr val="EEECE1"/>
        </a:lt2>
        <a:accent1>
          <a:srgbClr val="BBE0E3"/>
        </a:accent1>
        <a:accent2>
          <a:srgbClr val="00A195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9187"/>
        </a:accent6>
        <a:hlink>
          <a:srgbClr val="660066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ema do Office 5">
        <a:dk1>
          <a:srgbClr val="000000"/>
        </a:dk1>
        <a:lt1>
          <a:srgbClr val="FFFFFF"/>
        </a:lt1>
        <a:dk2>
          <a:srgbClr val="000000"/>
        </a:dk2>
        <a:lt2>
          <a:srgbClr val="EEECE1"/>
        </a:lt2>
        <a:accent1>
          <a:srgbClr val="BBE0E3"/>
        </a:accent1>
        <a:accent2>
          <a:srgbClr val="00A195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009187"/>
        </a:accent6>
        <a:hlink>
          <a:srgbClr val="3333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modelo_Sefin [Modo de Compatibilidade]" id="{BA875DBA-3F7E-4A92-B53B-840DD5C96D2A}" vid="{43AFEB8D-19AA-4F84-A329-483E731FF628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41574</TotalTime>
  <Words>241</Words>
  <Application>Microsoft Office PowerPoint</Application>
  <PresentationFormat>Apresentação na tela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0" baseType="lpstr">
      <vt:lpstr>1_Tema do Office</vt:lpstr>
      <vt:lpstr>2_Tema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de Projetos TRENSURB</dc:title>
  <dc:creator>istefani</dc:creator>
  <cp:lastModifiedBy>IrmaBC</cp:lastModifiedBy>
  <cp:revision>2446</cp:revision>
  <dcterms:created xsi:type="dcterms:W3CDTF">2009-11-17T13:45:18Z</dcterms:created>
  <dcterms:modified xsi:type="dcterms:W3CDTF">2015-05-06T18:24:08Z</dcterms:modified>
</cp:coreProperties>
</file>