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832" r:id="rId1"/>
    <p:sldMasterId id="2147488162" r:id="rId2"/>
  </p:sldMasterIdLst>
  <p:notesMasterIdLst>
    <p:notesMasterId r:id="rId25"/>
  </p:notesMasterIdLst>
  <p:handoutMasterIdLst>
    <p:handoutMasterId r:id="rId26"/>
  </p:handoutMasterIdLst>
  <p:sldIdLst>
    <p:sldId id="1266" r:id="rId3"/>
    <p:sldId id="1267" r:id="rId4"/>
    <p:sldId id="1243" r:id="rId5"/>
    <p:sldId id="1249" r:id="rId6"/>
    <p:sldId id="1250" r:id="rId7"/>
    <p:sldId id="1251" r:id="rId8"/>
    <p:sldId id="1247" r:id="rId9"/>
    <p:sldId id="1244" r:id="rId10"/>
    <p:sldId id="1252" r:id="rId11"/>
    <p:sldId id="1253" r:id="rId12"/>
    <p:sldId id="1254" r:id="rId13"/>
    <p:sldId id="1255" r:id="rId14"/>
    <p:sldId id="1256" r:id="rId15"/>
    <p:sldId id="1257" r:id="rId16"/>
    <p:sldId id="1258" r:id="rId17"/>
    <p:sldId id="1259" r:id="rId18"/>
    <p:sldId id="1260" r:id="rId19"/>
    <p:sldId id="1261" r:id="rId20"/>
    <p:sldId id="1262" r:id="rId21"/>
    <p:sldId id="1263" r:id="rId22"/>
    <p:sldId id="1264" r:id="rId23"/>
    <p:sldId id="1268" r:id="rId24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  <p:clrMru>
    <a:srgbClr val="240185"/>
    <a:srgbClr val="3B01DD"/>
    <a:srgbClr val="003399"/>
    <a:srgbClr val="5C8E26"/>
    <a:srgbClr val="E71919"/>
    <a:srgbClr val="FFC000"/>
    <a:srgbClr val="4D3A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Estilo Médio 1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9174" autoAdjust="0"/>
    <p:restoredTop sz="96595" autoAdjust="0"/>
  </p:normalViewPr>
  <p:slideViewPr>
    <p:cSldViewPr>
      <p:cViewPr varScale="1">
        <p:scale>
          <a:sx n="116" d="100"/>
          <a:sy n="116" d="100"/>
        </p:scale>
        <p:origin x="-236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82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29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D11CAB9-C57A-4135-9318-8D89F46FD75B}" type="datetimeFigureOut">
              <a:rPr lang="pt-BR"/>
              <a:pPr>
                <a:defRPr/>
              </a:pPr>
              <a:t>06/05/2015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138" y="9720263"/>
            <a:ext cx="3076575" cy="512762"/>
          </a:xfrm>
          <a:prstGeom prst="rect">
            <a:avLst/>
          </a:prstGeom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CB4607E-BD66-4ED8-ABFE-2F262FC5D40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75889E9-B966-4F87-9628-E9965404207B}" type="datetimeFigureOut">
              <a:rPr lang="en-US"/>
              <a:pPr>
                <a:defRPr/>
              </a:pPr>
              <a:t>5/6/2015</a:t>
            </a:fld>
            <a:endParaRPr lang="en-US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pPr lvl="0"/>
            <a:endParaRPr lang="en-US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4768" tIns="47384" rIns="94768" bIns="47384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en-US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138" y="9720263"/>
            <a:ext cx="3076575" cy="512762"/>
          </a:xfrm>
          <a:prstGeom prst="rect">
            <a:avLst/>
          </a:prstGeom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F3C26B38-3433-4A01-B7A8-8595575BBA77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5880100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58801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pt-BR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5880100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58801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dirty="0" smtClean="0"/>
              <a:t>Clique no ícone para adicionar uma imagem</a:t>
            </a:r>
            <a:endParaRPr lang="pt-BR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Título</a:t>
            </a:r>
          </a:p>
          <a:p>
            <a:pPr lvl="1"/>
            <a:r>
              <a:rPr lang="en-US" altLang="pt-BR" smtClean="0"/>
              <a:t>Segundo nível</a:t>
            </a:r>
          </a:p>
          <a:p>
            <a:pPr lvl="2"/>
            <a:r>
              <a:rPr lang="en-US" altLang="pt-BR" smtClean="0"/>
              <a:t>Terceiro Nível</a:t>
            </a:r>
          </a:p>
        </p:txBody>
      </p:sp>
      <p:pic>
        <p:nvPicPr>
          <p:cNvPr id="1027" name="Picture 14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50825" y="765175"/>
            <a:ext cx="6715125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5" descr="marca_nova_horizontal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092950" y="404813"/>
            <a:ext cx="190817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186" r:id="rId1"/>
    <p:sldLayoutId id="2147489187" r:id="rId2"/>
    <p:sldLayoutId id="2147489188" r:id="rId3"/>
    <p:sldLayoutId id="2147489189" r:id="rId4"/>
    <p:sldLayoutId id="2147489190" r:id="rId5"/>
    <p:sldLayoutId id="2147489191" r:id="rId6"/>
    <p:sldLayoutId id="2147489192" r:id="rId7"/>
    <p:sldLayoutId id="2147489193" r:id="rId8"/>
    <p:sldLayoutId id="2147489194" r:id="rId9"/>
    <p:sldLayoutId id="2147489195" r:id="rId10"/>
    <p:sldLayoutId id="2147489206" r:id="rId11"/>
    <p:sldLayoutId id="2147489207" r:id="rId12"/>
    <p:sldLayoutId id="2147489208" r:id="rId13"/>
    <p:sldLayoutId id="2147489209" r:id="rId14"/>
    <p:sldLayoutId id="2147489210" r:id="rId15"/>
    <p:sldLayoutId id="2147489211" r:id="rId16"/>
    <p:sldLayoutId id="2147489212" r:id="rId17"/>
    <p:sldLayoutId id="2147489213" r:id="rId18"/>
    <p:sldLayoutId id="2147489214" r:id="rId19"/>
    <p:sldLayoutId id="2147489215" r:id="rId20"/>
    <p:sldLayoutId id="2147489216" r:id="rId21"/>
    <p:sldLayoutId id="2147489217" r:id="rId22"/>
    <p:sldLayoutId id="2147489218" r:id="rId23"/>
    <p:sldLayoutId id="2147489219" r:id="rId24"/>
    <p:sldLayoutId id="2147489220" r:id="rId25"/>
    <p:sldLayoutId id="2147489221" r:id="rId26"/>
    <p:sldLayoutId id="2147489222" r:id="rId27"/>
    <p:sldLayoutId id="2147489223" r:id="rId28"/>
    <p:sldLayoutId id="2147489224" r:id="rId29"/>
    <p:sldLayoutId id="2147489225" r:id="rId30"/>
    <p:sldLayoutId id="2147489226" r:id="rId3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2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Título</a:t>
            </a:r>
          </a:p>
          <a:p>
            <a:pPr lvl="1"/>
            <a:r>
              <a:rPr lang="en-US" altLang="pt-BR" smtClean="0"/>
              <a:t>Segundo nível</a:t>
            </a:r>
          </a:p>
          <a:p>
            <a:pPr lvl="2"/>
            <a:r>
              <a:rPr lang="en-US" altLang="pt-BR" smtClean="0"/>
              <a:t>Terceiro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96" r:id="rId1"/>
    <p:sldLayoutId id="2147489197" r:id="rId2"/>
    <p:sldLayoutId id="2147489198" r:id="rId3"/>
    <p:sldLayoutId id="2147489199" r:id="rId4"/>
    <p:sldLayoutId id="2147489200" r:id="rId5"/>
    <p:sldLayoutId id="2147489201" r:id="rId6"/>
    <p:sldLayoutId id="2147489202" r:id="rId7"/>
    <p:sldLayoutId id="2147489203" r:id="rId8"/>
    <p:sldLayoutId id="2147489204" r:id="rId9"/>
    <p:sldLayoutId id="2147489205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emf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ixaDeTexto 2"/>
          <p:cNvSpPr txBox="1">
            <a:spLocks noChangeArrowheads="1"/>
          </p:cNvSpPr>
          <p:nvPr/>
        </p:nvSpPr>
        <p:spPr bwMode="auto">
          <a:xfrm>
            <a:off x="900113" y="1628775"/>
            <a:ext cx="79200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3600" b="1">
                <a:solidFill>
                  <a:schemeClr val="bg1"/>
                </a:solidFill>
              </a:rPr>
              <a:t>TÍTULO DA APRESENTAÇÃO AQUI</a:t>
            </a:r>
          </a:p>
        </p:txBody>
      </p:sp>
      <p:sp>
        <p:nvSpPr>
          <p:cNvPr id="26627" name="CaixaDeTexto 3"/>
          <p:cNvSpPr txBox="1">
            <a:spLocks noChangeArrowheads="1"/>
          </p:cNvSpPr>
          <p:nvPr/>
        </p:nvSpPr>
        <p:spPr bwMode="auto">
          <a:xfrm>
            <a:off x="323850" y="5300663"/>
            <a:ext cx="4032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i="1">
                <a:solidFill>
                  <a:schemeClr val="bg1"/>
                </a:solidFill>
              </a:rPr>
              <a:t>Jurandir Gurgel</a:t>
            </a:r>
          </a:p>
          <a:p>
            <a:r>
              <a:rPr lang="pt-BR" altLang="pt-BR" i="1">
                <a:solidFill>
                  <a:schemeClr val="bg1"/>
                </a:solidFill>
              </a:rPr>
              <a:t>Secretário Municipal de Finanças</a:t>
            </a:r>
          </a:p>
        </p:txBody>
      </p:sp>
      <p:pic>
        <p:nvPicPr>
          <p:cNvPr id="26628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2"/>
          <p:cNvSpPr txBox="1">
            <a:spLocks noChangeArrowheads="1"/>
          </p:cNvSpPr>
          <p:nvPr/>
        </p:nvSpPr>
        <p:spPr bwMode="auto">
          <a:xfrm>
            <a:off x="1258888" y="1566863"/>
            <a:ext cx="7416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4400" b="1" dirty="0">
                <a:solidFill>
                  <a:schemeClr val="bg1"/>
                </a:solidFill>
                <a:latin typeface="+mn-lt"/>
              </a:rPr>
              <a:t>PROJETO CADASTROGEO</a:t>
            </a:r>
          </a:p>
        </p:txBody>
      </p:sp>
      <p:sp>
        <p:nvSpPr>
          <p:cNvPr id="8" name="CaixaDeTexto 3"/>
          <p:cNvSpPr txBox="1">
            <a:spLocks noChangeArrowheads="1"/>
          </p:cNvSpPr>
          <p:nvPr/>
        </p:nvSpPr>
        <p:spPr bwMode="auto">
          <a:xfrm>
            <a:off x="611188" y="5434013"/>
            <a:ext cx="4968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1600" b="1" i="1" dirty="0">
                <a:solidFill>
                  <a:schemeClr val="bg1"/>
                </a:solidFill>
                <a:latin typeface="+mn-lt"/>
              </a:rPr>
              <a:t>CLAYTON BUSTAMANTE</a:t>
            </a:r>
          </a:p>
          <a:p>
            <a:pPr>
              <a:defRPr/>
            </a:pPr>
            <a:r>
              <a:rPr lang="pt-BR" altLang="pt-BR" sz="1600" dirty="0">
                <a:solidFill>
                  <a:schemeClr val="bg1"/>
                </a:solidFill>
                <a:latin typeface="+mn-lt"/>
              </a:rPr>
              <a:t>CGIPTU – ABRIL 2015</a:t>
            </a:r>
          </a:p>
        </p:txBody>
      </p:sp>
      <p:pic>
        <p:nvPicPr>
          <p:cNvPr id="26631" name="Imagem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600" y="2336800"/>
            <a:ext cx="5724525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000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333375" y="809625"/>
            <a:ext cx="7604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4000" b="1" dirty="0" smtClean="0">
                <a:solidFill>
                  <a:srgbClr val="30A19A"/>
                </a:solidFill>
                <a:latin typeface="+mn-lt"/>
              </a:rPr>
              <a:t>Mapeamento aerofotogramétrico</a:t>
            </a:r>
          </a:p>
        </p:txBody>
      </p:sp>
      <p:pic>
        <p:nvPicPr>
          <p:cNvPr id="35843" name="Imagem 9"/>
          <p:cNvPicPr>
            <a:picLocks noChangeAspect="1" noChangeArrowheads="1"/>
          </p:cNvPicPr>
          <p:nvPr/>
        </p:nvPicPr>
        <p:blipFill>
          <a:blip r:embed="rId2" cstate="print"/>
          <a:srcRect l="16026" t="12296" r="29510" b="389"/>
          <a:stretch>
            <a:fillRect/>
          </a:stretch>
        </p:blipFill>
        <p:spPr bwMode="auto">
          <a:xfrm>
            <a:off x="5292725" y="1912938"/>
            <a:ext cx="3448050" cy="3892550"/>
          </a:xfrm>
          <a:prstGeom prst="rect">
            <a:avLst/>
          </a:prstGeom>
          <a:noFill/>
          <a:ln w="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4824" name="CaixaDeTexto 6"/>
          <p:cNvSpPr txBox="1">
            <a:spLocks noChangeArrowheads="1"/>
          </p:cNvSpPr>
          <p:nvPr/>
        </p:nvSpPr>
        <p:spPr bwMode="auto">
          <a:xfrm>
            <a:off x="6194425" y="5899150"/>
            <a:ext cx="2338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Ortofotocartas</a:t>
            </a:r>
            <a:endParaRPr lang="pt-BR" altLang="pt-BR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5845" name="Imagem 6" descr="Sem título-1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1909763"/>
            <a:ext cx="4835525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CaixaDeTexto 16"/>
          <p:cNvSpPr txBox="1">
            <a:spLocks noChangeArrowheads="1"/>
          </p:cNvSpPr>
          <p:nvPr/>
        </p:nvSpPr>
        <p:spPr bwMode="auto">
          <a:xfrm>
            <a:off x="1101725" y="5868988"/>
            <a:ext cx="3470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Restituição cartográfica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360363" y="750888"/>
            <a:ext cx="79914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Atualização do Cadastro Imobiliário</a:t>
            </a:r>
          </a:p>
        </p:txBody>
      </p:sp>
      <p:pic>
        <p:nvPicPr>
          <p:cNvPr id="38914" name="Picture 2" descr="t"/>
          <p:cNvPicPr>
            <a:picLocks noChangeAspect="1" noChangeArrowheads="1"/>
          </p:cNvPicPr>
          <p:nvPr/>
        </p:nvPicPr>
        <p:blipFill>
          <a:blip r:embed="rId2" cstate="print"/>
          <a:srcRect l="27045" r="3555"/>
          <a:stretch>
            <a:fillRect/>
          </a:stretch>
        </p:blipFill>
        <p:spPr bwMode="auto">
          <a:xfrm>
            <a:off x="1995488" y="2276475"/>
            <a:ext cx="5729287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68" name="Grupo 1"/>
          <p:cNvGrpSpPr>
            <a:grpSpLocks/>
          </p:cNvGrpSpPr>
          <p:nvPr/>
        </p:nvGrpSpPr>
        <p:grpSpPr bwMode="auto">
          <a:xfrm>
            <a:off x="360363" y="1844675"/>
            <a:ext cx="2303462" cy="2774950"/>
            <a:chOff x="359967" y="1446887"/>
            <a:chExt cx="2304256" cy="2774830"/>
          </a:xfrm>
        </p:grpSpPr>
        <p:sp>
          <p:nvSpPr>
            <p:cNvPr id="7" name="CaixaDeTexto 6"/>
            <p:cNvSpPr txBox="1"/>
            <p:nvPr/>
          </p:nvSpPr>
          <p:spPr>
            <a:xfrm>
              <a:off x="359967" y="1446887"/>
              <a:ext cx="2304256" cy="954047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5C8E26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800" b="1" dirty="0">
                  <a:solidFill>
                    <a:schemeClr val="bg1"/>
                  </a:solidFill>
                </a:rPr>
                <a:t>Cadastro Simplificado</a:t>
              </a:r>
            </a:p>
          </p:txBody>
        </p:sp>
        <p:sp>
          <p:nvSpPr>
            <p:cNvPr id="6" name="Seta para baixo 5"/>
            <p:cNvSpPr/>
            <p:nvPr/>
          </p:nvSpPr>
          <p:spPr>
            <a:xfrm>
              <a:off x="1223865" y="2659685"/>
              <a:ext cx="576461" cy="665134"/>
            </a:xfrm>
            <a:prstGeom prst="downArrow">
              <a:avLst/>
            </a:prstGeom>
            <a:solidFill>
              <a:srgbClr val="92D050"/>
            </a:solidFill>
            <a:ln>
              <a:solidFill>
                <a:srgbClr val="5C8E26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endParaRPr lang="pt-BR" sz="2800" b="1">
                <a:solidFill>
                  <a:schemeClr val="bg1"/>
                </a:solidFill>
              </a:endParaRPr>
            </a:p>
          </p:txBody>
        </p:sp>
        <p:sp>
          <p:nvSpPr>
            <p:cNvPr id="9" name="CaixaDeTexto 8"/>
            <p:cNvSpPr txBox="1">
              <a:spLocks noChangeArrowheads="1"/>
            </p:cNvSpPr>
            <p:nvPr/>
          </p:nvSpPr>
          <p:spPr bwMode="auto">
            <a:xfrm>
              <a:off x="575941" y="3513723"/>
              <a:ext cx="1872307" cy="707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4000" b="1" dirty="0" smtClean="0">
                  <a:solidFill>
                    <a:srgbClr val="5C8E26"/>
                  </a:solidFill>
                  <a:latin typeface="+mn-lt"/>
                </a:rPr>
                <a:t>225.965</a:t>
              </a:r>
            </a:p>
          </p:txBody>
        </p:sp>
      </p:grpSp>
      <p:grpSp>
        <p:nvGrpSpPr>
          <p:cNvPr id="36869" name="Grupo 2"/>
          <p:cNvGrpSpPr>
            <a:grpSpLocks/>
          </p:cNvGrpSpPr>
          <p:nvPr/>
        </p:nvGrpSpPr>
        <p:grpSpPr bwMode="auto">
          <a:xfrm>
            <a:off x="6678613" y="1844675"/>
            <a:ext cx="1979612" cy="2713038"/>
            <a:chOff x="6678271" y="1446887"/>
            <a:chExt cx="1980145" cy="2713275"/>
          </a:xfrm>
        </p:grpSpPr>
        <p:sp>
          <p:nvSpPr>
            <p:cNvPr id="8" name="CaixaDeTexto 7"/>
            <p:cNvSpPr txBox="1"/>
            <p:nvPr/>
          </p:nvSpPr>
          <p:spPr>
            <a:xfrm>
              <a:off x="6678271" y="1446887"/>
              <a:ext cx="1980145" cy="954171"/>
            </a:xfrm>
            <a:prstGeom prst="rect">
              <a:avLst/>
            </a:prstGeom>
            <a:solidFill>
              <a:srgbClr val="3B01DD"/>
            </a:solidFill>
            <a:ln>
              <a:solidFill>
                <a:srgbClr val="240185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800" b="1" dirty="0">
                  <a:solidFill>
                    <a:schemeClr val="bg1"/>
                  </a:solidFill>
                </a:rPr>
                <a:t>Cadastro Completo</a:t>
              </a:r>
            </a:p>
          </p:txBody>
        </p:sp>
        <p:sp>
          <p:nvSpPr>
            <p:cNvPr id="10" name="Seta para baixo 9"/>
            <p:cNvSpPr/>
            <p:nvPr/>
          </p:nvSpPr>
          <p:spPr>
            <a:xfrm>
              <a:off x="7380135" y="2659843"/>
              <a:ext cx="576417" cy="663633"/>
            </a:xfrm>
            <a:prstGeom prst="downArrow">
              <a:avLst/>
            </a:prstGeom>
            <a:solidFill>
              <a:srgbClr val="3B01DD"/>
            </a:solidFill>
            <a:ln>
              <a:solidFill>
                <a:srgbClr val="240185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endParaRPr lang="pt-BR" sz="2800" b="1">
                <a:solidFill>
                  <a:schemeClr val="bg1"/>
                </a:solidFill>
              </a:endParaRPr>
            </a:p>
          </p:txBody>
        </p:sp>
        <p:sp>
          <p:nvSpPr>
            <p:cNvPr id="12" name="CaixaDeTexto 11"/>
            <p:cNvSpPr txBox="1">
              <a:spLocks noChangeArrowheads="1"/>
            </p:cNvSpPr>
            <p:nvPr/>
          </p:nvSpPr>
          <p:spPr bwMode="auto">
            <a:xfrm>
              <a:off x="6840240" y="3513993"/>
              <a:ext cx="1656208" cy="646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3600" b="1" dirty="0" smtClean="0">
                  <a:solidFill>
                    <a:srgbClr val="3333FF"/>
                  </a:solidFill>
                  <a:latin typeface="+mn-lt"/>
                </a:rPr>
                <a:t>93.728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"/>
          <p:cNvGrpSpPr>
            <a:grpSpLocks/>
          </p:cNvGrpSpPr>
          <p:nvPr/>
        </p:nvGrpSpPr>
        <p:grpSpPr bwMode="auto">
          <a:xfrm>
            <a:off x="4562475" y="1989138"/>
            <a:ext cx="4186238" cy="4165600"/>
            <a:chOff x="4495518" y="1988840"/>
            <a:chExt cx="4185411" cy="4165431"/>
          </a:xfrm>
        </p:grpSpPr>
        <p:pic>
          <p:nvPicPr>
            <p:cNvPr id="37895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95518" y="1988840"/>
              <a:ext cx="4185411" cy="3373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6" name="CaixaDeTexto 6"/>
            <p:cNvSpPr txBox="1">
              <a:spLocks noChangeArrowheads="1"/>
            </p:cNvSpPr>
            <p:nvPr/>
          </p:nvSpPr>
          <p:spPr bwMode="auto">
            <a:xfrm>
              <a:off x="5364088" y="5507940"/>
              <a:ext cx="266429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b="1">
                  <a:solidFill>
                    <a:srgbClr val="404040"/>
                  </a:solidFill>
                  <a:latin typeface="Calibri" pitchFamily="34" charset="0"/>
                </a:rPr>
                <a:t>Malha de Logradouros</a:t>
              </a:r>
            </a:p>
            <a:p>
              <a:pPr algn="ctr"/>
              <a:r>
                <a:rPr lang="pt-BR" altLang="pt-BR" b="1">
                  <a:solidFill>
                    <a:srgbClr val="404040"/>
                  </a:solidFill>
                  <a:latin typeface="Calibri" pitchFamily="34" charset="0"/>
                </a:rPr>
                <a:t>12.374 </a:t>
              </a:r>
            </a:p>
          </p:txBody>
        </p:sp>
      </p:grpSp>
      <p:grpSp>
        <p:nvGrpSpPr>
          <p:cNvPr id="3" name="Grupo 8"/>
          <p:cNvGrpSpPr>
            <a:grpSpLocks/>
          </p:cNvGrpSpPr>
          <p:nvPr/>
        </p:nvGrpSpPr>
        <p:grpSpPr bwMode="auto">
          <a:xfrm>
            <a:off x="366713" y="1989138"/>
            <a:ext cx="4075112" cy="4165600"/>
            <a:chOff x="323528" y="1988840"/>
            <a:chExt cx="4074770" cy="4165431"/>
          </a:xfrm>
        </p:grpSpPr>
        <p:pic>
          <p:nvPicPr>
            <p:cNvPr id="37893" name="Picture 2" descr="l"/>
            <p:cNvPicPr>
              <a:picLocks noChangeAspect="1" noChangeArrowheads="1"/>
            </p:cNvPicPr>
            <p:nvPr/>
          </p:nvPicPr>
          <p:blipFill>
            <a:blip r:embed="rId3" cstate="print"/>
            <a:srcRect l="15491" r="20128" b="-1007"/>
            <a:stretch>
              <a:fillRect/>
            </a:stretch>
          </p:blipFill>
          <p:spPr bwMode="auto">
            <a:xfrm>
              <a:off x="323528" y="1988840"/>
              <a:ext cx="4074770" cy="3373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0" name="CaixaDeTexto 9"/>
            <p:cNvSpPr txBox="1">
              <a:spLocks noChangeArrowheads="1"/>
            </p:cNvSpPr>
            <p:nvPr/>
          </p:nvSpPr>
          <p:spPr bwMode="auto">
            <a:xfrm>
              <a:off x="1187056" y="5508184"/>
              <a:ext cx="2665188" cy="6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Malha de lotes</a:t>
              </a: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411.520</a:t>
              </a:r>
            </a:p>
          </p:txBody>
        </p:sp>
      </p:grp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360363" y="750888"/>
            <a:ext cx="79914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Atualização do Cadastro Imobiliário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611188" y="908050"/>
            <a:ext cx="72009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Sistema de Informações Territoriais (SIT)</a:t>
            </a:r>
          </a:p>
        </p:txBody>
      </p:sp>
      <p:pic>
        <p:nvPicPr>
          <p:cNvPr id="3" name="Imagem 2"/>
          <p:cNvPicPr>
            <a:picLocks noChangeAspect="1" noChangeArrowheads="1"/>
          </p:cNvPicPr>
          <p:nvPr/>
        </p:nvPicPr>
        <p:blipFill>
          <a:blip r:embed="rId2" cstate="print"/>
          <a:srcRect l="2" t="5080" r="1047" b="4610"/>
          <a:stretch>
            <a:fillRect/>
          </a:stretch>
        </p:blipFill>
        <p:spPr bwMode="auto">
          <a:xfrm>
            <a:off x="684213" y="1493838"/>
            <a:ext cx="7729537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 noChangeArrowheads="1"/>
          </p:cNvPicPr>
          <p:nvPr/>
        </p:nvPicPr>
        <p:blipFill>
          <a:blip r:embed="rId2" cstate="print"/>
          <a:srcRect t="5080" r="1929" b="3763"/>
          <a:stretch>
            <a:fillRect/>
          </a:stretch>
        </p:blipFill>
        <p:spPr bwMode="auto">
          <a:xfrm>
            <a:off x="684213" y="1493838"/>
            <a:ext cx="772795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611188" y="903288"/>
            <a:ext cx="720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Sistema de informações territoriais (SIT)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 noChangeArrowheads="1"/>
          </p:cNvPicPr>
          <p:nvPr/>
        </p:nvPicPr>
        <p:blipFill>
          <a:blip r:embed="rId2" cstate="print"/>
          <a:srcRect t="5511" r="1276" b="4286"/>
          <a:stretch>
            <a:fillRect/>
          </a:stretch>
        </p:blipFill>
        <p:spPr bwMode="auto">
          <a:xfrm>
            <a:off x="611188" y="1489075"/>
            <a:ext cx="7729537" cy="482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611188" y="904875"/>
            <a:ext cx="720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Sistema de Informações </a:t>
            </a:r>
            <a:r>
              <a:rPr lang="pt-BR" altLang="pt-BR" b="1" dirty="0">
                <a:solidFill>
                  <a:srgbClr val="30A19A"/>
                </a:solidFill>
                <a:latin typeface="+mn-lt"/>
              </a:rPr>
              <a:t>T</a:t>
            </a: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erritoriais (SIT)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 noChangeArrowheads="1"/>
          </p:cNvPicPr>
          <p:nvPr/>
        </p:nvPicPr>
        <p:blipFill>
          <a:blip r:embed="rId2" cstate="print"/>
          <a:srcRect l="5942" t="5644" r="6670" b="9138"/>
          <a:stretch>
            <a:fillRect/>
          </a:stretch>
        </p:blipFill>
        <p:spPr bwMode="auto">
          <a:xfrm>
            <a:off x="900113" y="1565275"/>
            <a:ext cx="7416800" cy="482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0964" name="CaixaDeTexto 1"/>
          <p:cNvSpPr txBox="1">
            <a:spLocks noChangeArrowheads="1"/>
          </p:cNvSpPr>
          <p:nvPr/>
        </p:nvSpPr>
        <p:spPr bwMode="auto">
          <a:xfrm>
            <a:off x="1258888" y="2214563"/>
            <a:ext cx="1009650" cy="16827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 altLang="pt-BR" sz="500">
              <a:solidFill>
                <a:srgbClr val="FF0000"/>
              </a:solidFill>
            </a:endParaRPr>
          </a:p>
        </p:txBody>
      </p:sp>
      <p:sp>
        <p:nvSpPr>
          <p:cNvPr id="40965" name="CaixaDeTexto 4"/>
          <p:cNvSpPr txBox="1">
            <a:spLocks noChangeArrowheads="1"/>
          </p:cNvSpPr>
          <p:nvPr/>
        </p:nvSpPr>
        <p:spPr bwMode="auto">
          <a:xfrm>
            <a:off x="3563938" y="2214563"/>
            <a:ext cx="1008062" cy="16827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 altLang="pt-BR" sz="50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827088" y="981075"/>
            <a:ext cx="720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Sistema de Informações </a:t>
            </a:r>
            <a:r>
              <a:rPr lang="pt-BR" altLang="pt-BR" b="1" dirty="0">
                <a:solidFill>
                  <a:srgbClr val="30A19A"/>
                </a:solidFill>
                <a:latin typeface="+mn-lt"/>
              </a:rPr>
              <a:t>T</a:t>
            </a: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erritoriais (SIT)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nimBg="1"/>
      <p:bldP spid="4096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/>
          <p:cNvPicPr>
            <a:picLocks noChangeAspect="1" noChangeArrowheads="1"/>
          </p:cNvPicPr>
          <p:nvPr/>
        </p:nvPicPr>
        <p:blipFill>
          <a:blip r:embed="rId2" cstate="print"/>
          <a:srcRect t="5363" r="870" b="4045"/>
          <a:stretch>
            <a:fillRect/>
          </a:stretch>
        </p:blipFill>
        <p:spPr bwMode="auto">
          <a:xfrm>
            <a:off x="684213" y="1565275"/>
            <a:ext cx="772795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684213" y="981075"/>
            <a:ext cx="720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Sistema de Informações </a:t>
            </a:r>
            <a:r>
              <a:rPr lang="pt-BR" altLang="pt-BR" b="1" dirty="0">
                <a:solidFill>
                  <a:srgbClr val="30A19A"/>
                </a:solidFill>
                <a:latin typeface="+mn-lt"/>
              </a:rPr>
              <a:t>T</a:t>
            </a: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erritoriais (SIT)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 noChangeArrowheads="1"/>
          </p:cNvPicPr>
          <p:nvPr/>
        </p:nvPicPr>
        <p:blipFill>
          <a:blip r:embed="rId2" cstate="print"/>
          <a:srcRect t="5644" r="870" b="4045"/>
          <a:stretch>
            <a:fillRect/>
          </a:stretch>
        </p:blipFill>
        <p:spPr bwMode="auto">
          <a:xfrm>
            <a:off x="684213" y="1484313"/>
            <a:ext cx="77279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684213" y="895350"/>
            <a:ext cx="72009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Sistema de Informações </a:t>
            </a:r>
            <a:r>
              <a:rPr lang="pt-BR" altLang="pt-BR" b="1" dirty="0">
                <a:solidFill>
                  <a:srgbClr val="30A19A"/>
                </a:solidFill>
                <a:latin typeface="+mn-lt"/>
              </a:rPr>
              <a:t>T</a:t>
            </a: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erritoriais (SIT)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 noChangeArrowheads="1"/>
          </p:cNvPicPr>
          <p:nvPr/>
        </p:nvPicPr>
        <p:blipFill>
          <a:blip r:embed="rId2" cstate="print"/>
          <a:srcRect l="352" t="4517" r="1047" b="4045"/>
          <a:stretch>
            <a:fillRect/>
          </a:stretch>
        </p:blipFill>
        <p:spPr bwMode="auto">
          <a:xfrm>
            <a:off x="684213" y="1557338"/>
            <a:ext cx="772795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684213" y="971550"/>
            <a:ext cx="72009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Sistema de Informações </a:t>
            </a:r>
            <a:r>
              <a:rPr lang="pt-BR" altLang="pt-BR" b="1" dirty="0">
                <a:solidFill>
                  <a:srgbClr val="30A19A"/>
                </a:solidFill>
                <a:latin typeface="+mn-lt"/>
              </a:rPr>
              <a:t>T</a:t>
            </a: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erritoriais (SIT)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989138"/>
            <a:ext cx="7775575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395288" y="665163"/>
            <a:ext cx="70564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4000" b="1">
                <a:solidFill>
                  <a:srgbClr val="30A19A"/>
                </a:solidFill>
                <a:latin typeface="Calibri" pitchFamily="34" charset="0"/>
              </a:rPr>
              <a:t>O Fortfisco e o projeto CadastroGeo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 noChangeArrowheads="1"/>
          </p:cNvPicPr>
          <p:nvPr/>
        </p:nvPicPr>
        <p:blipFill>
          <a:blip r:embed="rId2" cstate="print"/>
          <a:srcRect t="5362" r="1047" b="3763"/>
          <a:stretch>
            <a:fillRect/>
          </a:stretch>
        </p:blipFill>
        <p:spPr bwMode="auto">
          <a:xfrm>
            <a:off x="684213" y="1628775"/>
            <a:ext cx="772795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684213" y="1039813"/>
            <a:ext cx="720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Sistema de Informações </a:t>
            </a:r>
            <a:r>
              <a:rPr lang="pt-BR" altLang="pt-BR" b="1" dirty="0">
                <a:solidFill>
                  <a:srgbClr val="30A19A"/>
                </a:solidFill>
                <a:latin typeface="+mn-lt"/>
              </a:rPr>
              <a:t>T</a:t>
            </a:r>
            <a:r>
              <a:rPr lang="pt-BR" altLang="pt-BR" b="1" dirty="0" smtClean="0">
                <a:solidFill>
                  <a:srgbClr val="30A19A"/>
                </a:solidFill>
                <a:latin typeface="+mn-lt"/>
              </a:rPr>
              <a:t>erritoriais (SIT)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3297238" y="2987675"/>
            <a:ext cx="2592387" cy="1368425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/>
                </a:solidFill>
              </a:rPr>
              <a:t>PRINCIPAIS</a:t>
            </a:r>
            <a:r>
              <a:rPr lang="pt-BR" sz="2400" b="1" dirty="0">
                <a:solidFill>
                  <a:schemeClr val="bg1"/>
                </a:solidFill>
              </a:rPr>
              <a:t> RESULTADOS</a:t>
            </a:r>
          </a:p>
        </p:txBody>
      </p:sp>
      <p:sp>
        <p:nvSpPr>
          <p:cNvPr id="3" name="Elipse 2"/>
          <p:cNvSpPr/>
          <p:nvPr/>
        </p:nvSpPr>
        <p:spPr>
          <a:xfrm>
            <a:off x="323850" y="944563"/>
            <a:ext cx="2735263" cy="1944687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b="1" dirty="0"/>
              <a:t>INCREMENTO </a:t>
            </a:r>
            <a:r>
              <a:rPr lang="pt-BR" sz="2400" b="1" dirty="0"/>
              <a:t>DE R$ 40 MILHÕES EM 2014</a:t>
            </a:r>
          </a:p>
        </p:txBody>
      </p:sp>
      <p:sp>
        <p:nvSpPr>
          <p:cNvPr id="4" name="Elipse 3"/>
          <p:cNvSpPr/>
          <p:nvPr/>
        </p:nvSpPr>
        <p:spPr>
          <a:xfrm>
            <a:off x="6156325" y="981075"/>
            <a:ext cx="2592388" cy="1871663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/>
              <a:t>SISTEMA CADASTRAL MODERNO </a:t>
            </a:r>
          </a:p>
        </p:txBody>
      </p:sp>
      <p:sp>
        <p:nvSpPr>
          <p:cNvPr id="5" name="Elipse 4"/>
          <p:cNvSpPr/>
          <p:nvPr/>
        </p:nvSpPr>
        <p:spPr>
          <a:xfrm>
            <a:off x="287338" y="4400550"/>
            <a:ext cx="2808287" cy="208915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/>
              <a:t>MELHORIA DOS SERVIÇOS</a:t>
            </a:r>
          </a:p>
        </p:txBody>
      </p:sp>
      <p:sp>
        <p:nvSpPr>
          <p:cNvPr id="6" name="Elipse 5"/>
          <p:cNvSpPr/>
          <p:nvPr/>
        </p:nvSpPr>
        <p:spPr>
          <a:xfrm>
            <a:off x="6011863" y="4437063"/>
            <a:ext cx="2736850" cy="2016125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400" b="1" dirty="0"/>
              <a:t>MAIOR INTEGRIDADE DOS DADOS</a:t>
            </a:r>
            <a:endParaRPr lang="pt-BR" sz="2800" b="1" dirty="0"/>
          </a:p>
        </p:txBody>
      </p:sp>
      <p:cxnSp>
        <p:nvCxnSpPr>
          <p:cNvPr id="8" name="Conector de seta reta 7"/>
          <p:cNvCxnSpPr/>
          <p:nvPr/>
        </p:nvCxnSpPr>
        <p:spPr>
          <a:xfrm flipV="1">
            <a:off x="5651500" y="2709863"/>
            <a:ext cx="865188" cy="504825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5722938" y="4129088"/>
            <a:ext cx="769937" cy="519112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H="1" flipV="1">
            <a:off x="2700338" y="2638425"/>
            <a:ext cx="812800" cy="576263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2728913" y="4076700"/>
            <a:ext cx="704850" cy="647700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7" descr="asp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557338"/>
            <a:ext cx="72294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55650" y="2565400"/>
            <a:ext cx="77771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4400" b="1" i="1">
                <a:solidFill>
                  <a:schemeClr val="accent2"/>
                </a:solidFill>
                <a:latin typeface="Calibri" pitchFamily="34" charset="0"/>
              </a:rPr>
              <a:t>TODA  AÇÃO DA SEFIN É PARA TORNAR FORTALEZA UM LUGAR MELHOR PARA SE VIVER</a:t>
            </a:r>
          </a:p>
        </p:txBody>
      </p:sp>
      <p:sp>
        <p:nvSpPr>
          <p:cNvPr id="48132" name="Título 1"/>
          <p:cNvSpPr txBox="1">
            <a:spLocks/>
          </p:cNvSpPr>
          <p:nvPr/>
        </p:nvSpPr>
        <p:spPr bwMode="auto">
          <a:xfrm>
            <a:off x="615950" y="69215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600" b="1">
                <a:solidFill>
                  <a:schemeClr val="accent2"/>
                </a:solidFill>
                <a:latin typeface="Calibri" pitchFamily="34" charset="0"/>
              </a:rPr>
              <a:t>Propósito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 noChangeArrowheads="1"/>
          </p:cNvPicPr>
          <p:nvPr/>
        </p:nvPicPr>
        <p:blipFill>
          <a:blip r:embed="rId2" cstate="print"/>
          <a:srcRect r="340" b="4610"/>
          <a:stretch>
            <a:fillRect/>
          </a:stretch>
        </p:blipFill>
        <p:spPr bwMode="auto">
          <a:xfrm>
            <a:off x="971550" y="1628775"/>
            <a:ext cx="7199313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395288" y="692150"/>
            <a:ext cx="54721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4000" b="1">
                <a:solidFill>
                  <a:srgbClr val="30A19A"/>
                </a:solidFill>
                <a:latin typeface="Calibri" pitchFamily="34" charset="0"/>
              </a:rPr>
              <a:t>Antes...</a:t>
            </a:r>
          </a:p>
        </p:txBody>
      </p:sp>
      <p:sp>
        <p:nvSpPr>
          <p:cNvPr id="5" name="Retângulo 4"/>
          <p:cNvSpPr/>
          <p:nvPr/>
        </p:nvSpPr>
        <p:spPr>
          <a:xfrm>
            <a:off x="2339975" y="3716338"/>
            <a:ext cx="1871663" cy="217487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 noChangeArrowheads="1"/>
          </p:cNvPicPr>
          <p:nvPr/>
        </p:nvPicPr>
        <p:blipFill>
          <a:blip r:embed="rId2" cstate="print"/>
          <a:srcRect r="1047" b="15900"/>
          <a:stretch>
            <a:fillRect/>
          </a:stretch>
        </p:blipFill>
        <p:spPr bwMode="auto">
          <a:xfrm>
            <a:off x="827088" y="1603375"/>
            <a:ext cx="720090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842963" y="2392363"/>
            <a:ext cx="2073275" cy="323850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842963" y="3924300"/>
            <a:ext cx="3008312" cy="225425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842963" y="4514850"/>
            <a:ext cx="3008312" cy="225425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5364163" y="5300663"/>
            <a:ext cx="1944687" cy="360362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395288" y="692150"/>
            <a:ext cx="54721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4000" b="1">
                <a:solidFill>
                  <a:srgbClr val="30A19A"/>
                </a:solidFill>
                <a:latin typeface="Calibri" pitchFamily="34" charset="0"/>
              </a:rPr>
              <a:t>Antes...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m 8"/>
          <p:cNvPicPr>
            <a:picLocks noChangeAspect="1" noChangeArrowheads="1"/>
          </p:cNvPicPr>
          <p:nvPr/>
        </p:nvPicPr>
        <p:blipFill>
          <a:blip r:embed="rId2" cstate="print"/>
          <a:srcRect r="-188" b="3481"/>
          <a:stretch>
            <a:fillRect/>
          </a:stretch>
        </p:blipFill>
        <p:spPr bwMode="auto">
          <a:xfrm>
            <a:off x="900113" y="1773238"/>
            <a:ext cx="7199312" cy="455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059113" y="2833688"/>
            <a:ext cx="1296987" cy="231775"/>
          </a:xfrm>
          <a:prstGeom prst="rect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pt-BR" sz="9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2627313" y="3267075"/>
            <a:ext cx="2197100" cy="214313"/>
          </a:xfrm>
          <a:prstGeom prst="rect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pt-BR" sz="11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2843213" y="4691063"/>
            <a:ext cx="1981200" cy="277812"/>
          </a:xfrm>
          <a:prstGeom prst="rect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pt-BR" sz="1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799013" y="3389313"/>
            <a:ext cx="2078037" cy="400050"/>
          </a:xfrm>
          <a:prstGeom prst="rect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pt-BR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843213" y="4119563"/>
            <a:ext cx="1800225" cy="246062"/>
          </a:xfrm>
          <a:prstGeom prst="rect">
            <a:avLst/>
          </a:prstGeom>
          <a:noFill/>
          <a:ln w="2222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pt-BR" sz="1200" dirty="0"/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395288" y="692150"/>
            <a:ext cx="54721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4000" b="1">
                <a:solidFill>
                  <a:srgbClr val="30A19A"/>
                </a:solidFill>
                <a:latin typeface="Calibri" pitchFamily="34" charset="0"/>
              </a:rPr>
              <a:t>Antes...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 noChangeArrowheads="1"/>
          </p:cNvPicPr>
          <p:nvPr/>
        </p:nvPicPr>
        <p:blipFill>
          <a:blip r:embed="rId2" cstate="print"/>
          <a:srcRect l="12877" t="4517" r="13042" b="12794"/>
          <a:stretch>
            <a:fillRect/>
          </a:stretch>
        </p:blipFill>
        <p:spPr bwMode="auto">
          <a:xfrm>
            <a:off x="395288" y="1625600"/>
            <a:ext cx="4681537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/>
          <p:cNvPicPr>
            <a:picLocks noChangeAspect="1" noChangeArrowheads="1"/>
          </p:cNvPicPr>
          <p:nvPr/>
        </p:nvPicPr>
        <p:blipFill>
          <a:blip r:embed="rId3" cstate="print"/>
          <a:srcRect l="15698" t="4797" r="12865" b="9691"/>
          <a:stretch>
            <a:fillRect/>
          </a:stretch>
        </p:blipFill>
        <p:spPr bwMode="auto">
          <a:xfrm>
            <a:off x="4643438" y="3611563"/>
            <a:ext cx="38576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395288" y="692150"/>
            <a:ext cx="54721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4000" b="1">
                <a:solidFill>
                  <a:srgbClr val="30A19A"/>
                </a:solidFill>
                <a:latin typeface="Calibri" pitchFamily="34" charset="0"/>
              </a:rPr>
              <a:t>Antes...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5508625" y="1604963"/>
            <a:ext cx="31670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MAPA DE DISTRITO</a:t>
            </a:r>
          </a:p>
        </p:txBody>
      </p:sp>
      <p:cxnSp>
        <p:nvCxnSpPr>
          <p:cNvPr id="9" name="Conector de seta reta 8"/>
          <p:cNvCxnSpPr/>
          <p:nvPr/>
        </p:nvCxnSpPr>
        <p:spPr>
          <a:xfrm flipH="1">
            <a:off x="5313363" y="2127250"/>
            <a:ext cx="3187700" cy="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1187450" y="5516563"/>
            <a:ext cx="3168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MAPA DE QUADRA</a:t>
            </a:r>
          </a:p>
        </p:txBody>
      </p:sp>
      <p:cxnSp>
        <p:nvCxnSpPr>
          <p:cNvPr id="14" name="Conector de seta reta 13"/>
          <p:cNvCxnSpPr/>
          <p:nvPr/>
        </p:nvCxnSpPr>
        <p:spPr>
          <a:xfrm>
            <a:off x="1281113" y="6040438"/>
            <a:ext cx="3240087" cy="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Apresentação Plano Diretor GEO\pdgeo.jpg"/>
          <p:cNvPicPr>
            <a:picLocks noChangeAspect="1" noChangeArrowheads="1"/>
          </p:cNvPicPr>
          <p:nvPr/>
        </p:nvPicPr>
        <p:blipFill>
          <a:blip r:embed="rId2" cstate="print"/>
          <a:srcRect l="56157" t="8975" r="1302"/>
          <a:stretch>
            <a:fillRect/>
          </a:stretch>
        </p:blipFill>
        <p:spPr bwMode="auto">
          <a:xfrm>
            <a:off x="5076825" y="1268413"/>
            <a:ext cx="3598863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395288" y="692150"/>
            <a:ext cx="54721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4000" b="1">
                <a:solidFill>
                  <a:srgbClr val="30A19A"/>
                </a:solidFill>
                <a:latin typeface="Calibri" pitchFamily="34" charset="0"/>
              </a:rPr>
              <a:t>Primeiro passo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395288" y="1400175"/>
            <a:ext cx="4537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Elaboração do Plano Diretor de Geoprocessamento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395288" y="2400300"/>
            <a:ext cx="453707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Finalizado em 23/10/2007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Referência nacional </a:t>
            </a:r>
            <a:r>
              <a:rPr lang="pt-BR" altLang="pt-BR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[disponível no site do Ministério das Cidades]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Recomendações: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pt-BR" alt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Estruturação dos setores de geoprocessamento e de cadastro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pt-BR" alt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Demandas para utilização de geoprocessamento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pt-BR" alt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Desenvolvimento em software livre (sistemas homologados)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pt-BR" alt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Especificações para TR para contrato CTM</a:t>
            </a:r>
          </a:p>
        </p:txBody>
      </p:sp>
      <p:cxnSp>
        <p:nvCxnSpPr>
          <p:cNvPr id="9" name="Conector de seta reta 8"/>
          <p:cNvCxnSpPr/>
          <p:nvPr/>
        </p:nvCxnSpPr>
        <p:spPr>
          <a:xfrm>
            <a:off x="468313" y="2232025"/>
            <a:ext cx="44640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https://supturparnaiba.files.wordpress.com/2014/03/licitaca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450" y="1035050"/>
            <a:ext cx="2017713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4" name="CaixaDeTexto 2"/>
          <p:cNvSpPr txBox="1">
            <a:spLocks noChangeArrowheads="1"/>
          </p:cNvSpPr>
          <p:nvPr/>
        </p:nvSpPr>
        <p:spPr bwMode="auto">
          <a:xfrm>
            <a:off x="5588000" y="2411413"/>
            <a:ext cx="26654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Licitação internacional</a:t>
            </a:r>
          </a:p>
        </p:txBody>
      </p:sp>
      <p:pic>
        <p:nvPicPr>
          <p:cNvPr id="33796" name="Imagem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13" y="4494213"/>
            <a:ext cx="8397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2" name="CaixaDeTexto 6"/>
          <p:cNvSpPr txBox="1">
            <a:spLocks noChangeArrowheads="1"/>
          </p:cNvSpPr>
          <p:nvPr/>
        </p:nvSpPr>
        <p:spPr bwMode="auto">
          <a:xfrm>
            <a:off x="6421438" y="6034088"/>
            <a:ext cx="998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Apoio</a:t>
            </a:r>
          </a:p>
        </p:txBody>
      </p:sp>
      <p:pic>
        <p:nvPicPr>
          <p:cNvPr id="33798" name="Picture 7" descr="http://www.aeroimagem.com/v2/templates/apache/images/style3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5373688"/>
            <a:ext cx="34559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0" name="CaixaDeTexto 8"/>
          <p:cNvSpPr txBox="1">
            <a:spLocks noChangeArrowheads="1"/>
          </p:cNvSpPr>
          <p:nvPr/>
        </p:nvSpPr>
        <p:spPr bwMode="auto">
          <a:xfrm>
            <a:off x="1457325" y="6013450"/>
            <a:ext cx="1830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Vencedora</a:t>
            </a:r>
          </a:p>
        </p:txBody>
      </p:sp>
      <p:pic>
        <p:nvPicPr>
          <p:cNvPr id="33800" name="Picture 11" descr="http://cdn.freebievectors.com/illustrations/7/s/sign-document-contract-icon-clip-art/previ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2727325"/>
            <a:ext cx="1455738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8" name="CaixaDeTexto 10"/>
          <p:cNvSpPr txBox="1">
            <a:spLocks noChangeArrowheads="1"/>
          </p:cNvSpPr>
          <p:nvPr/>
        </p:nvSpPr>
        <p:spPr bwMode="auto">
          <a:xfrm>
            <a:off x="3213100" y="4379913"/>
            <a:ext cx="24479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Contrato </a:t>
            </a:r>
            <a:r>
              <a:rPr lang="pt-BR" alt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nº 04/2009</a:t>
            </a:r>
          </a:p>
        </p:txBody>
      </p:sp>
      <p:pic>
        <p:nvPicPr>
          <p:cNvPr id="33802" name="Imagem 2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713" y="820738"/>
            <a:ext cx="2763837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aixaDeTexto 8"/>
          <p:cNvSpPr txBox="1">
            <a:spLocks noChangeArrowheads="1"/>
          </p:cNvSpPr>
          <p:nvPr/>
        </p:nvSpPr>
        <p:spPr bwMode="auto">
          <a:xfrm>
            <a:off x="1493838" y="1709738"/>
            <a:ext cx="14843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PNAFM</a:t>
            </a:r>
          </a:p>
        </p:txBody>
      </p:sp>
      <p:sp>
        <p:nvSpPr>
          <p:cNvPr id="26" name="CaixaDeTexto 8"/>
          <p:cNvSpPr txBox="1">
            <a:spLocks noChangeArrowheads="1"/>
          </p:cNvSpPr>
          <p:nvPr/>
        </p:nvSpPr>
        <p:spPr bwMode="auto">
          <a:xfrm>
            <a:off x="1239838" y="3568700"/>
            <a:ext cx="1738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Recurso</a:t>
            </a:r>
          </a:p>
        </p:txBody>
      </p:sp>
      <p:cxnSp>
        <p:nvCxnSpPr>
          <p:cNvPr id="8" name="Conector de seta reta 7"/>
          <p:cNvCxnSpPr/>
          <p:nvPr/>
        </p:nvCxnSpPr>
        <p:spPr>
          <a:xfrm>
            <a:off x="3482975" y="1916113"/>
            <a:ext cx="1439863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6919913" y="3243263"/>
            <a:ext cx="0" cy="1182687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 flipH="1">
            <a:off x="4479925" y="5730875"/>
            <a:ext cx="1820863" cy="15875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flipV="1">
            <a:off x="1944688" y="4292600"/>
            <a:ext cx="1538287" cy="1081088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650" y="1412875"/>
            <a:ext cx="647700" cy="452437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</a:rPr>
              <a:t>P</a:t>
            </a:r>
          </a:p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</a:rPr>
              <a:t>R</a:t>
            </a:r>
          </a:p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</a:rPr>
              <a:t>O</a:t>
            </a:r>
          </a:p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</a:rPr>
              <a:t>D</a:t>
            </a:r>
          </a:p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</a:rPr>
              <a:t>U</a:t>
            </a:r>
          </a:p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</a:rPr>
              <a:t>T</a:t>
            </a:r>
          </a:p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</a:rPr>
              <a:t>O</a:t>
            </a:r>
          </a:p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</a:rPr>
              <a:t>S</a:t>
            </a:r>
          </a:p>
        </p:txBody>
      </p:sp>
      <p:grpSp>
        <p:nvGrpSpPr>
          <p:cNvPr id="34819" name="Grupo 5"/>
          <p:cNvGrpSpPr>
            <a:grpSpLocks/>
          </p:cNvGrpSpPr>
          <p:nvPr/>
        </p:nvGrpSpPr>
        <p:grpSpPr bwMode="auto">
          <a:xfrm>
            <a:off x="3276600" y="1190625"/>
            <a:ext cx="5040313" cy="4968875"/>
            <a:chOff x="3563888" y="1196752"/>
            <a:chExt cx="5040560" cy="4969712"/>
          </a:xfrm>
        </p:grpSpPr>
        <p:sp>
          <p:nvSpPr>
            <p:cNvPr id="3" name="CaixaDeTexto 2"/>
            <p:cNvSpPr txBox="1"/>
            <p:nvPr/>
          </p:nvSpPr>
          <p:spPr>
            <a:xfrm>
              <a:off x="3563888" y="1196752"/>
              <a:ext cx="5040560" cy="954249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800" b="1" dirty="0">
                  <a:solidFill>
                    <a:schemeClr val="bg1"/>
                  </a:solidFill>
                </a:rPr>
                <a:t>MAPEAMENTO AEROFOTOGRAMÉTRICO</a:t>
              </a: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3563888" y="5212216"/>
              <a:ext cx="5040560" cy="954248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800" b="1" dirty="0">
                  <a:solidFill>
                    <a:schemeClr val="bg1"/>
                  </a:solidFill>
                </a:rPr>
                <a:t>SISTEMA DE INFORMAÇÕES TERRITORIAIS (SIT)</a:t>
              </a: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3563888" y="3205278"/>
              <a:ext cx="5040560" cy="95266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800" b="1" dirty="0">
                  <a:solidFill>
                    <a:schemeClr val="bg1"/>
                  </a:solidFill>
                </a:rPr>
                <a:t>ATUALIZAÇÃO DO CADASTRO IMOBILIÁRIO</a:t>
              </a:r>
            </a:p>
          </p:txBody>
        </p:sp>
      </p:grpSp>
      <p:cxnSp>
        <p:nvCxnSpPr>
          <p:cNvPr id="13" name="Conector de seta reta 12"/>
          <p:cNvCxnSpPr/>
          <p:nvPr/>
        </p:nvCxnSpPr>
        <p:spPr>
          <a:xfrm flipV="1">
            <a:off x="1404938" y="3719513"/>
            <a:ext cx="1871662" cy="44450"/>
          </a:xfrm>
          <a:prstGeom prst="straightConnector1">
            <a:avLst/>
          </a:prstGeom>
          <a:ln w="25400">
            <a:solidFill>
              <a:srgbClr val="30A1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1404938" y="1558925"/>
            <a:ext cx="1800225" cy="1917700"/>
          </a:xfrm>
          <a:prstGeom prst="straightConnector1">
            <a:avLst/>
          </a:prstGeom>
          <a:ln w="25400">
            <a:solidFill>
              <a:srgbClr val="30A1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1404938" y="4224338"/>
            <a:ext cx="1871662" cy="1557337"/>
          </a:xfrm>
          <a:prstGeom prst="straightConnector1">
            <a:avLst/>
          </a:prstGeom>
          <a:ln w="25400">
            <a:solidFill>
              <a:srgbClr val="30A19A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o Office">
  <a:themeElements>
    <a:clrScheme name="1_Tema do Office 5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BBE0E3"/>
      </a:accent1>
      <a:accent2>
        <a:srgbClr val="00A195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9187"/>
      </a:accent6>
      <a:hlink>
        <a:srgbClr val="333399"/>
      </a:hlink>
      <a:folHlink>
        <a:srgbClr val="99CC00"/>
      </a:folHlink>
    </a:clrScheme>
    <a:fontScheme name="1_Tema do Offic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2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49C36F"/>
        </a:accent1>
        <a:accent2>
          <a:srgbClr val="C3F01E"/>
        </a:accent2>
        <a:accent3>
          <a:srgbClr val="FFFFFF"/>
        </a:accent3>
        <a:accent4>
          <a:srgbClr val="000000"/>
        </a:accent4>
        <a:accent5>
          <a:srgbClr val="B1DEBB"/>
        </a:accent5>
        <a:accent6>
          <a:srgbClr val="B0D91A"/>
        </a:accent6>
        <a:hlink>
          <a:srgbClr val="0066FF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3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BBE0E3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4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BBE0E3"/>
        </a:accent1>
        <a:accent2>
          <a:srgbClr val="00A195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9187"/>
        </a:accent6>
        <a:hlink>
          <a:srgbClr val="66006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5">
        <a:dk1>
          <a:srgbClr val="000000"/>
        </a:dk1>
        <a:lt1>
          <a:srgbClr val="FFFFFF"/>
        </a:lt1>
        <a:dk2>
          <a:srgbClr val="000000"/>
        </a:dk2>
        <a:lt2>
          <a:srgbClr val="EEECE1"/>
        </a:lt2>
        <a:accent1>
          <a:srgbClr val="BBE0E3"/>
        </a:accent1>
        <a:accent2>
          <a:srgbClr val="00A195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9187"/>
        </a:accent6>
        <a:hlink>
          <a:srgbClr val="3333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Tema do Office">
  <a:themeElements>
    <a:clrScheme name="1_Tema do Office 5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BBE0E3"/>
      </a:accent1>
      <a:accent2>
        <a:srgbClr val="00A195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9187"/>
      </a:accent6>
      <a:hlink>
        <a:srgbClr val="333399"/>
      </a:hlink>
      <a:folHlink>
        <a:srgbClr val="99CC00"/>
      </a:folHlink>
    </a:clrScheme>
    <a:fontScheme name="1_Tema do Offic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2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49C36F"/>
        </a:accent1>
        <a:accent2>
          <a:srgbClr val="C3F01E"/>
        </a:accent2>
        <a:accent3>
          <a:srgbClr val="FFFFFF"/>
        </a:accent3>
        <a:accent4>
          <a:srgbClr val="000000"/>
        </a:accent4>
        <a:accent5>
          <a:srgbClr val="B1DEBB"/>
        </a:accent5>
        <a:accent6>
          <a:srgbClr val="B0D91A"/>
        </a:accent6>
        <a:hlink>
          <a:srgbClr val="0066FF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3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BBE0E3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4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BBE0E3"/>
        </a:accent1>
        <a:accent2>
          <a:srgbClr val="00A195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9187"/>
        </a:accent6>
        <a:hlink>
          <a:srgbClr val="66006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5">
        <a:dk1>
          <a:srgbClr val="000000"/>
        </a:dk1>
        <a:lt1>
          <a:srgbClr val="FFFFFF"/>
        </a:lt1>
        <a:dk2>
          <a:srgbClr val="000000"/>
        </a:dk2>
        <a:lt2>
          <a:srgbClr val="EEECE1"/>
        </a:lt2>
        <a:accent1>
          <a:srgbClr val="BBE0E3"/>
        </a:accent1>
        <a:accent2>
          <a:srgbClr val="00A195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9187"/>
        </a:accent6>
        <a:hlink>
          <a:srgbClr val="3333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modelo_Sefin [Modo de Compatibilidade]" id="{BA875DBA-3F7E-4A92-B53B-840DD5C96D2A}" vid="{43AFEB8D-19AA-4F84-A329-483E731FF628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41903</TotalTime>
  <Words>237</Words>
  <Application>Microsoft Office PowerPoint</Application>
  <PresentationFormat>Apresentação na tela (4:3)</PresentationFormat>
  <Paragraphs>67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Arial</vt:lpstr>
      <vt:lpstr>Calibri</vt:lpstr>
      <vt:lpstr>1_Tema do Office</vt:lpstr>
      <vt:lpstr>2_Tema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Gestão de Projetos TRENSURB</dc:title>
  <dc:creator>istefani</dc:creator>
  <cp:lastModifiedBy>IrmaBC</cp:lastModifiedBy>
  <cp:revision>2474</cp:revision>
  <dcterms:created xsi:type="dcterms:W3CDTF">2009-11-17T13:45:18Z</dcterms:created>
  <dcterms:modified xsi:type="dcterms:W3CDTF">2015-05-06T18:22:28Z</dcterms:modified>
</cp:coreProperties>
</file>