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slideshow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832" r:id="rId1"/>
    <p:sldMasterId id="2147488162" r:id="rId2"/>
  </p:sldMasterIdLst>
  <p:notesMasterIdLst>
    <p:notesMasterId r:id="rId52"/>
  </p:notesMasterIdLst>
  <p:handoutMasterIdLst>
    <p:handoutMasterId r:id="rId53"/>
  </p:handoutMasterIdLst>
  <p:sldIdLst>
    <p:sldId id="1631" r:id="rId3"/>
    <p:sldId id="1577" r:id="rId4"/>
    <p:sldId id="1558" r:id="rId5"/>
    <p:sldId id="1615" r:id="rId6"/>
    <p:sldId id="1609" r:id="rId7"/>
    <p:sldId id="1581" r:id="rId8"/>
    <p:sldId id="1603" r:id="rId9"/>
    <p:sldId id="1571" r:id="rId10"/>
    <p:sldId id="1580" r:id="rId11"/>
    <p:sldId id="1585" r:id="rId12"/>
    <p:sldId id="1583" r:id="rId13"/>
    <p:sldId id="1504" r:id="rId14"/>
    <p:sldId id="1572" r:id="rId15"/>
    <p:sldId id="1608" r:id="rId16"/>
    <p:sldId id="1604" r:id="rId17"/>
    <p:sldId id="1573" r:id="rId18"/>
    <p:sldId id="1597" r:id="rId19"/>
    <p:sldId id="1554" r:id="rId20"/>
    <p:sldId id="1574" r:id="rId21"/>
    <p:sldId id="1575" r:id="rId22"/>
    <p:sldId id="1618" r:id="rId23"/>
    <p:sldId id="1628" r:id="rId24"/>
    <p:sldId id="1619" r:id="rId25"/>
    <p:sldId id="1620" r:id="rId26"/>
    <p:sldId id="1622" r:id="rId27"/>
    <p:sldId id="1623" r:id="rId28"/>
    <p:sldId id="1624" r:id="rId29"/>
    <p:sldId id="1625" r:id="rId30"/>
    <p:sldId id="1633" r:id="rId31"/>
    <p:sldId id="1635" r:id="rId32"/>
    <p:sldId id="1636" r:id="rId33"/>
    <p:sldId id="1641" r:id="rId34"/>
    <p:sldId id="1594" r:id="rId35"/>
    <p:sldId id="1627" r:id="rId36"/>
    <p:sldId id="1586" r:id="rId37"/>
    <p:sldId id="1582" r:id="rId38"/>
    <p:sldId id="1588" r:id="rId39"/>
    <p:sldId id="1523" r:id="rId40"/>
    <p:sldId id="1600" r:id="rId41"/>
    <p:sldId id="1638" r:id="rId42"/>
    <p:sldId id="1639" r:id="rId43"/>
    <p:sldId id="1589" r:id="rId44"/>
    <p:sldId id="1546" r:id="rId45"/>
    <p:sldId id="1642" r:id="rId46"/>
    <p:sldId id="1592" r:id="rId47"/>
    <p:sldId id="1632" r:id="rId48"/>
    <p:sldId id="1595" r:id="rId49"/>
    <p:sldId id="1626" r:id="rId50"/>
    <p:sldId id="1596" r:id="rId51"/>
  </p:sldIdLst>
  <p:sldSz cx="9144000" cy="6858000" type="screen4x3"/>
  <p:notesSz cx="6819900" cy="9931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6861"/>
    <a:srgbClr val="003632"/>
    <a:srgbClr val="D09E00"/>
    <a:srgbClr val="EDF6F7"/>
    <a:srgbClr val="008E84"/>
    <a:srgbClr val="CCE9AD"/>
    <a:srgbClr val="00863D"/>
    <a:srgbClr val="0D534E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Estilo com Tema 2 - Ênfas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7426" autoAdjust="0"/>
    <p:restoredTop sz="94434" autoAdjust="0"/>
  </p:normalViewPr>
  <p:slideViewPr>
    <p:cSldViewPr>
      <p:cViewPr varScale="1">
        <p:scale>
          <a:sx n="109" d="100"/>
          <a:sy n="109" d="100"/>
        </p:scale>
        <p:origin x="-11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8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4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urandir%20Gurgel\Downloads\Receia%20e%20Despesa%20SEFIN%20(1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urandir%20Gurgel\Downloads\Receia%20e%20Despesa%20SEFIN%20(2)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urandir%20Gurgel\Documents\Jurandir\SEFIN\ANALISE%20FORTALEZA\Comparativos\An&#225;lise%20das%20Capitais\CAPITAIS\Capitais%202012%20a%202016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Jurandir%20Gurgel\Documents\Jurandir\SEFIN\AN&#193;LISE%20DA%20GEST&#195;O%20FISCAL\An&#225;lise%20Financeira%20Municipio\Evolu&#231;ao%20investimento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urandir%20Gurgel\Documents\Jurandir\SEFIN\AN&#193;LISE%20DA%20GEST&#195;O%20FISCAL\An&#225;lise%20Financeira%20Municipio\Evolu&#231;ao%20investimento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urandir%20Gurgel\Documents\Jurandir\SEFIN\AN&#193;LISE%20DA%20GEST&#195;O%20FISCAL\An&#225;lise%20Financeira%20Municipio\Evolu&#231;ao%20investimento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Jurandir%20Gurgel\Documents\Jurandir\SEFIN\PLANILHAS\C&#243;pia%20de%20EVA%20FIDAF%20e%20SEFIN%20-%202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7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91586025104523"/>
          <c:y val="3.0616316496915059E-2"/>
          <c:w val="0.85650241141297689"/>
          <c:h val="0.74483429853646932"/>
        </c:manualLayout>
      </c:layout>
      <c:barChart>
        <c:barDir val="col"/>
        <c:grouping val="clustered"/>
        <c:ser>
          <c:idx val="0"/>
          <c:order val="0"/>
          <c:tx>
            <c:strRef>
              <c:f>'[Receia e Despesa SEFIN (1).xlsx]RECEITA E DESPESA'!$C$21</c:f>
              <c:strCache>
                <c:ptCount val="1"/>
                <c:pt idx="0">
                  <c:v>Incremento da Receita Própria</c:v>
                </c:pt>
              </c:strCache>
            </c:strRef>
          </c:tx>
          <c:spPr>
            <a:solidFill>
              <a:schemeClr val="accent5">
                <a:lumMod val="2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'[Receia e Despesa SEFIN (1).xlsx]RECEITA E DESPESA'!$D$20:$G$20</c:f>
              <c:strCache>
                <c:ptCount val="4"/>
                <c:pt idx="0">
                  <c:v>2013/2012</c:v>
                </c:pt>
                <c:pt idx="1">
                  <c:v>2014/2013</c:v>
                </c:pt>
                <c:pt idx="2">
                  <c:v>2015/2014</c:v>
                </c:pt>
                <c:pt idx="3">
                  <c:v>2016/2015</c:v>
                </c:pt>
              </c:strCache>
            </c:strRef>
          </c:cat>
          <c:val>
            <c:numRef>
              <c:f>'[Receia e Despesa SEFIN (1).xlsx]RECEITA E DESPESA'!$D$21:$G$21</c:f>
              <c:numCache>
                <c:formatCode>_-* #,##0_-;\-* #,##0_-;_-* "-"??_-;_-@_-</c:formatCode>
                <c:ptCount val="4"/>
                <c:pt idx="0">
                  <c:v>97643148.789999962</c:v>
                </c:pt>
                <c:pt idx="1">
                  <c:v>210224300.36000013</c:v>
                </c:pt>
                <c:pt idx="2">
                  <c:v>97814492.919999868</c:v>
                </c:pt>
                <c:pt idx="3">
                  <c:v>98261405.460000053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6D-4CF9-A395-3A9479D966C5}"/>
            </c:ext>
          </c:extLst>
        </c:ser>
        <c:ser>
          <c:idx val="1"/>
          <c:order val="1"/>
          <c:tx>
            <c:strRef>
              <c:f>'[Receia e Despesa SEFIN (1).xlsx]RECEITA E DESPESA'!$C$22</c:f>
              <c:strCache>
                <c:ptCount val="1"/>
                <c:pt idx="0">
                  <c:v>Incremento da Despesa Total</c:v>
                </c:pt>
              </c:strCache>
            </c:strRef>
          </c:tx>
          <c:spPr>
            <a:solidFill>
              <a:srgbClr val="800404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1.2059438789802087E-2"/>
                  <c:y val="-5.3445240091168321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F6D-4CF9-A395-3A9479D96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552008941076711E-2"/>
                  <c:y val="-2.6722620045584165E-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F6D-4CF9-A395-3A9479D96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297193949010444E-3"/>
                  <c:y val="-9.798180827293172E-17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F6D-4CF9-A395-3A9479D966C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'[Receia e Despesa SEFIN (1).xlsx]RECEITA E DESPESA'!$D$20:$G$20</c:f>
              <c:strCache>
                <c:ptCount val="4"/>
                <c:pt idx="0">
                  <c:v>2013/2012</c:v>
                </c:pt>
                <c:pt idx="1">
                  <c:v>2014/2013</c:v>
                </c:pt>
                <c:pt idx="2">
                  <c:v>2015/2014</c:v>
                </c:pt>
                <c:pt idx="3">
                  <c:v>2016/2015</c:v>
                </c:pt>
              </c:strCache>
            </c:strRef>
          </c:cat>
          <c:val>
            <c:numRef>
              <c:f>'[Receia e Despesa SEFIN (1).xlsx]RECEITA E DESPESA'!$D$22:$G$22</c:f>
              <c:numCache>
                <c:formatCode>_-* #,##0_-;\-* #,##0_-;_-* "-"??_-;_-@_-</c:formatCode>
                <c:ptCount val="4"/>
                <c:pt idx="0">
                  <c:v>-12778683.309999987</c:v>
                </c:pt>
                <c:pt idx="1">
                  <c:v>14041462.159999982</c:v>
                </c:pt>
                <c:pt idx="2">
                  <c:v>2326074.6000000089</c:v>
                </c:pt>
                <c:pt idx="3">
                  <c:v>4252139.5299999854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6D-4CF9-A395-3A9479D966C5}"/>
            </c:ext>
          </c:extLst>
        </c:ser>
        <c:dLbls/>
        <c:gapWidth val="219"/>
        <c:overlap val="-27"/>
        <c:axId val="218436352"/>
        <c:axId val="218437888"/>
      </c:barChart>
      <c:catAx>
        <c:axId val="218436352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8437888"/>
        <c:crosses val="autoZero"/>
        <c:auto val="1"/>
        <c:lblAlgn val="ctr"/>
        <c:lblOffset val="100"/>
      </c:catAx>
      <c:valAx>
        <c:axId val="218437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843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79515951219099"/>
          <c:y val="0.8681934086176808"/>
          <c:w val="0.78043940037051929"/>
          <c:h val="7.206860528041689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pt-BR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areaChart>
        <c:grouping val="stacked"/>
        <c:ser>
          <c:idx val="0"/>
          <c:order val="0"/>
          <c:tx>
            <c:v>Transfrerências</c:v>
          </c:tx>
          <c:spPr>
            <a:solidFill>
              <a:schemeClr val="accent5">
                <a:lumMod val="90000"/>
              </a:schemeClr>
            </a:solidFill>
            <a:ln>
              <a:solidFill>
                <a:schemeClr val="bg1"/>
              </a:solidFill>
            </a:ln>
            <a:effectLst/>
          </c:spPr>
          <c:dLbls>
            <c:dLbl>
              <c:idx val="0"/>
              <c:layout>
                <c:manualLayout>
                  <c:x val="3.0669967931999997E-2"/>
                  <c:y val="-0.17475070379368643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B88-4CA7-A543-DEAF816B32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B88-4CA7-A543-DEAF816B328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88-4CA7-A543-DEAF816B32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88-4CA7-A543-DEAF816B328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953526820936925E-2"/>
                  <c:y val="5.629436132879486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B88-4CA7-A543-DEAF816B32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'RECEITA E DESPESA'!$M$3:$M$7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'RECEITA E DESPESA'!$Q$3:$Q$7</c:f>
              <c:numCache>
                <c:formatCode>_-* #,##0_-;\-* #,##0_-;_-* "-"??_-;_-@_-</c:formatCode>
                <c:ptCount val="5"/>
                <c:pt idx="0">
                  <c:v>2759.2062365500001</c:v>
                </c:pt>
                <c:pt idx="1">
                  <c:v>1580.5681787599999</c:v>
                </c:pt>
                <c:pt idx="2">
                  <c:v>1725.68850036</c:v>
                </c:pt>
                <c:pt idx="3">
                  <c:v>1787.5209430900002</c:v>
                </c:pt>
                <c:pt idx="4">
                  <c:v>1919.8155309200001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B88-4CA7-A543-DEAF816B328D}"/>
            </c:ext>
          </c:extLst>
        </c:ser>
        <c:ser>
          <c:idx val="1"/>
          <c:order val="1"/>
          <c:tx>
            <c:v>Arrec.Própria</c:v>
          </c:tx>
          <c:spPr>
            <a:solidFill>
              <a:srgbClr val="006666"/>
            </a:solidFill>
            <a:ln>
              <a:solidFill>
                <a:schemeClr val="bg1"/>
              </a:solidFill>
            </a:ln>
            <a:effectLst/>
          </c:spPr>
          <c:dLbls>
            <c:dLbl>
              <c:idx val="0"/>
              <c:layout>
                <c:manualLayout>
                  <c:x val="2.8933093322819209E-2"/>
                  <c:y val="-0.134292522476679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B88-4CA7-A543-DEAF816B32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B88-4CA7-A543-DEAF816B328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B88-4CA7-A543-DEAF816B32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B88-4CA7-A543-DEAF816B328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9288728881879471E-3"/>
                  <c:y val="-0.172661814612873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B88-4CA7-A543-DEAF816B328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'RECEITA E DESPESA'!$M$3:$M$7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'RECEITA E DESPESA'!$R$3:$R$7</c:f>
              <c:numCache>
                <c:formatCode>_-* #,##0_-;\-* #,##0_-;_-* "-"??_-;_-@_-</c:formatCode>
                <c:ptCount val="5"/>
                <c:pt idx="0">
                  <c:v>1143.3884299099998</c:v>
                </c:pt>
                <c:pt idx="1">
                  <c:v>1215.8693075399997</c:v>
                </c:pt>
                <c:pt idx="2">
                  <c:v>1455.2561672800005</c:v>
                </c:pt>
                <c:pt idx="3">
                  <c:v>1639.5191217500001</c:v>
                </c:pt>
                <c:pt idx="4">
                  <c:v>1685.5994432199998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B88-4CA7-A543-DEAF816B328D}"/>
            </c:ext>
          </c:extLst>
        </c:ser>
        <c:dLbls/>
        <c:axId val="219503616"/>
        <c:axId val="219529984"/>
      </c:areaChart>
      <c:catAx>
        <c:axId val="219503616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9529984"/>
        <c:crosses val="autoZero"/>
        <c:auto val="1"/>
        <c:lblAlgn val="ctr"/>
        <c:lblOffset val="100"/>
      </c:catAx>
      <c:valAx>
        <c:axId val="219529984"/>
        <c:scaling>
          <c:orientation val="minMax"/>
          <c:max val="4500"/>
        </c:scaling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aseline="0"/>
                  <a:t>R$  milhões</a:t>
                </a:r>
                <a:endParaRPr lang="pt-BR" sz="1600"/>
              </a:p>
            </c:rich>
          </c:tx>
          <c:layout>
            <c:manualLayout>
              <c:xMode val="edge"/>
              <c:yMode val="edge"/>
              <c:x val="7.473275097493879E-3"/>
              <c:y val="0.32484275006241292"/>
            </c:manualLayout>
          </c:layout>
          <c:spPr>
            <a:noFill/>
            <a:ln>
              <a:noFill/>
            </a:ln>
            <a:effectLst/>
          </c:spPr>
        </c:title>
        <c:numFmt formatCode="_-* #,##0_-;\-* #,##0_-;_-* &quot;-&quot;??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9503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</c:chart>
  <c:spPr>
    <a:solidFill>
      <a:schemeClr val="bg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rgbClr val="004C47"/>
                </a:solidFill>
                <a:latin typeface="Century Gothic" panose="020B0502020202020204" pitchFamily="34" charset="0"/>
                <a:ea typeface="+mj-ea"/>
                <a:cs typeface="+mj-cs"/>
              </a:defRPr>
            </a:pPr>
            <a:r>
              <a:rPr lang="pt-BR" sz="2000">
                <a:solidFill>
                  <a:srgbClr val="004C47"/>
                </a:solidFill>
                <a:latin typeface="Century Gothic" panose="020B0502020202020204" pitchFamily="34" charset="0"/>
              </a:rPr>
              <a:t>Receita Tributária das Capitais Brasileiras - 2012-2016</a:t>
            </a:r>
          </a:p>
        </c:rich>
      </c:tx>
      <c:layout>
        <c:manualLayout>
          <c:xMode val="edge"/>
          <c:yMode val="edge"/>
          <c:x val="0.1340404217948645"/>
          <c:y val="2.135810709749144E-2"/>
        </c:manualLayout>
      </c:layout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'Rec.Tributária_12-16'!$C$35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30A1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dLbls>
            <c:delete val="1"/>
          </c:dLbls>
          <c:cat>
            <c:strRef>
              <c:f>'Rec.Tributária_12-16'!$B$45:$B$62</c:f>
              <c:strCache>
                <c:ptCount val="18"/>
                <c:pt idx="0">
                  <c:v>São Paulo - SP</c:v>
                </c:pt>
                <c:pt idx="1">
                  <c:v>Rio de Janeiro - RJ</c:v>
                </c:pt>
                <c:pt idx="2">
                  <c:v>Belo Horizonte - MG</c:v>
                </c:pt>
                <c:pt idx="3">
                  <c:v>Curitiba - PR</c:v>
                </c:pt>
                <c:pt idx="4">
                  <c:v>Salvador - BA</c:v>
                </c:pt>
                <c:pt idx="5">
                  <c:v>Porto Alegre - RS</c:v>
                </c:pt>
                <c:pt idx="6">
                  <c:v>Recife - PE</c:v>
                </c:pt>
                <c:pt idx="7">
                  <c:v>Fortaleza - CE</c:v>
                </c:pt>
                <c:pt idx="8">
                  <c:v>Goiânia - GO</c:v>
                </c:pt>
                <c:pt idx="9">
                  <c:v>Manaus - AM</c:v>
                </c:pt>
                <c:pt idx="10">
                  <c:v>Campo Grande - MS</c:v>
                </c:pt>
                <c:pt idx="11">
                  <c:v>São Luís - MA</c:v>
                </c:pt>
                <c:pt idx="12">
                  <c:v>Vitória - ES</c:v>
                </c:pt>
                <c:pt idx="13">
                  <c:v>Natal - RN</c:v>
                </c:pt>
                <c:pt idx="14">
                  <c:v>Aracaju - SE</c:v>
                </c:pt>
                <c:pt idx="15">
                  <c:v>Maceió - AL</c:v>
                </c:pt>
                <c:pt idx="16">
                  <c:v>João Pessoa - PB</c:v>
                </c:pt>
                <c:pt idx="17">
                  <c:v>Palmas - TO</c:v>
                </c:pt>
              </c:strCache>
            </c:strRef>
          </c:cat>
          <c:val>
            <c:numRef>
              <c:f>'Rec.Tributária_12-16'!$C$45:$C$62</c:f>
              <c:numCache>
                <c:formatCode>#,##0</c:formatCode>
                <c:ptCount val="18"/>
                <c:pt idx="0">
                  <c:v>17537484677.809998</c:v>
                </c:pt>
                <c:pt idx="1">
                  <c:v>7521468969.2700005</c:v>
                </c:pt>
                <c:pt idx="2">
                  <c:v>2233235896.1100001</c:v>
                </c:pt>
                <c:pt idx="3">
                  <c:v>1688843224.73</c:v>
                </c:pt>
                <c:pt idx="4">
                  <c:v>1423013069.73</c:v>
                </c:pt>
                <c:pt idx="5">
                  <c:v>1387934389.96</c:v>
                </c:pt>
                <c:pt idx="6">
                  <c:v>1082540101</c:v>
                </c:pt>
                <c:pt idx="7">
                  <c:v>953759169.70000005</c:v>
                </c:pt>
                <c:pt idx="8">
                  <c:v>907263852.73000002</c:v>
                </c:pt>
                <c:pt idx="9">
                  <c:v>689913949.25</c:v>
                </c:pt>
                <c:pt idx="10">
                  <c:v>581301904.51999998</c:v>
                </c:pt>
                <c:pt idx="11">
                  <c:v>505039615.60000002</c:v>
                </c:pt>
                <c:pt idx="12">
                  <c:v>505952916.25999999</c:v>
                </c:pt>
                <c:pt idx="13">
                  <c:v>361035605.35000002</c:v>
                </c:pt>
                <c:pt idx="14">
                  <c:v>320190805.47000003</c:v>
                </c:pt>
                <c:pt idx="15">
                  <c:v>310238235.94</c:v>
                </c:pt>
                <c:pt idx="16">
                  <c:v>295635881.52999991</c:v>
                </c:pt>
                <c:pt idx="17">
                  <c:v>100059029.48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DA-43CD-950C-384D1C60C821}"/>
            </c:ext>
          </c:extLst>
        </c:ser>
        <c:ser>
          <c:idx val="1"/>
          <c:order val="1"/>
          <c:tx>
            <c:strRef>
              <c:f>'Rec.Tributária_12-16'!$D$35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19050"/>
            </a:sp3d>
          </c:spPr>
          <c:dLbls>
            <c:delete val="1"/>
          </c:dLbls>
          <c:cat>
            <c:strRef>
              <c:f>'Rec.Tributária_12-16'!$B$45:$B$62</c:f>
              <c:strCache>
                <c:ptCount val="18"/>
                <c:pt idx="0">
                  <c:v>São Paulo - SP</c:v>
                </c:pt>
                <c:pt idx="1">
                  <c:v>Rio de Janeiro - RJ</c:v>
                </c:pt>
                <c:pt idx="2">
                  <c:v>Belo Horizonte - MG</c:v>
                </c:pt>
                <c:pt idx="3">
                  <c:v>Curitiba - PR</c:v>
                </c:pt>
                <c:pt idx="4">
                  <c:v>Salvador - BA</c:v>
                </c:pt>
                <c:pt idx="5">
                  <c:v>Porto Alegre - RS</c:v>
                </c:pt>
                <c:pt idx="6">
                  <c:v>Recife - PE</c:v>
                </c:pt>
                <c:pt idx="7">
                  <c:v>Fortaleza - CE</c:v>
                </c:pt>
                <c:pt idx="8">
                  <c:v>Goiânia - GO</c:v>
                </c:pt>
                <c:pt idx="9">
                  <c:v>Manaus - AM</c:v>
                </c:pt>
                <c:pt idx="10">
                  <c:v>Campo Grande - MS</c:v>
                </c:pt>
                <c:pt idx="11">
                  <c:v>São Luís - MA</c:v>
                </c:pt>
                <c:pt idx="12">
                  <c:v>Vitória - ES</c:v>
                </c:pt>
                <c:pt idx="13">
                  <c:v>Natal - RN</c:v>
                </c:pt>
                <c:pt idx="14">
                  <c:v>Aracaju - SE</c:v>
                </c:pt>
                <c:pt idx="15">
                  <c:v>Maceió - AL</c:v>
                </c:pt>
                <c:pt idx="16">
                  <c:v>João Pessoa - PB</c:v>
                </c:pt>
                <c:pt idx="17">
                  <c:v>Palmas - TO</c:v>
                </c:pt>
              </c:strCache>
            </c:strRef>
          </c:cat>
          <c:val>
            <c:numRef>
              <c:f>'Rec.Tributária_12-16'!$D$45:$D$62</c:f>
              <c:numCache>
                <c:formatCode>#,##0</c:formatCode>
                <c:ptCount val="18"/>
                <c:pt idx="0">
                  <c:v>23377317391.790001</c:v>
                </c:pt>
                <c:pt idx="1">
                  <c:v>9896939744.4899998</c:v>
                </c:pt>
                <c:pt idx="2">
                  <c:v>3161332736.25</c:v>
                </c:pt>
                <c:pt idx="3">
                  <c:v>2320296590.5</c:v>
                </c:pt>
                <c:pt idx="4">
                  <c:v>2041946154.3899999</c:v>
                </c:pt>
                <c:pt idx="5">
                  <c:v>1911029045.55</c:v>
                </c:pt>
                <c:pt idx="6">
                  <c:v>1467862260.27</c:v>
                </c:pt>
                <c:pt idx="7">
                  <c:v>1448218893.77</c:v>
                </c:pt>
                <c:pt idx="8">
                  <c:v>1235466377.05</c:v>
                </c:pt>
                <c:pt idx="9">
                  <c:v>921755006.33999991</c:v>
                </c:pt>
                <c:pt idx="10">
                  <c:v>809870393.88999999</c:v>
                </c:pt>
                <c:pt idx="11">
                  <c:v>618948211.61000001</c:v>
                </c:pt>
                <c:pt idx="12">
                  <c:v>554030179.13999999</c:v>
                </c:pt>
                <c:pt idx="13">
                  <c:v>542758440.75999999</c:v>
                </c:pt>
                <c:pt idx="14">
                  <c:v>483837400.55000001</c:v>
                </c:pt>
                <c:pt idx="15">
                  <c:v>420062601.24000001</c:v>
                </c:pt>
                <c:pt idx="16">
                  <c:v>413712380.60000002</c:v>
                </c:pt>
                <c:pt idx="17">
                  <c:v>194228907.63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DA-43CD-950C-384D1C60C821}"/>
            </c:ext>
          </c:extLst>
        </c:ser>
        <c:dLbls>
          <c:showVal val="1"/>
        </c:dLbls>
        <c:gapWidth val="50"/>
        <c:overlap val="12"/>
        <c:axId val="224151808"/>
        <c:axId val="224178176"/>
      </c:barChart>
      <c:lineChart>
        <c:grouping val="standard"/>
        <c:ser>
          <c:idx val="2"/>
          <c:order val="2"/>
          <c:tx>
            <c:strRef>
              <c:f>'Rec.Tributária_12-16'!$E$34</c:f>
              <c:strCache>
                <c:ptCount val="1"/>
                <c:pt idx="0">
                  <c:v>Tx. Cresc</c:v>
                </c:pt>
              </c:strCache>
            </c:strRef>
          </c:tx>
          <c:spPr>
            <a:ln w="57150" cap="rnd">
              <a:solidFill>
                <a:srgbClr val="FFC00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FFFF00"/>
              </a:solidFill>
              <a:ln w="57150">
                <a:solidFill>
                  <a:srgbClr val="FFC000"/>
                </a:solidFill>
                <a:round/>
              </a:ln>
              <a:effectLst/>
            </c:spPr>
          </c:marker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3809515440037281E-2"/>
                  <c:y val="-4.8197666241765219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4DA-43CD-950C-384D1C60C8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7202367875058283E-2"/>
                  <c:y val="-5.3867979917267009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44DA-43CD-950C-384D1C60C8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0833326010032575E-2"/>
                  <c:y val="-5.1032823079516107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44DA-43CD-950C-384D1C60C8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44DA-43CD-950C-384D1C60C821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6.1011883315095487E-2"/>
                  <c:y val="-1.9846097864256278E-2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44DA-43CD-950C-384D1C60C8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'Rec.Tributária_12-16'!$B$45:$B$62</c:f>
              <c:strCache>
                <c:ptCount val="18"/>
                <c:pt idx="0">
                  <c:v>São Paulo - SP</c:v>
                </c:pt>
                <c:pt idx="1">
                  <c:v>Rio de Janeiro - RJ</c:v>
                </c:pt>
                <c:pt idx="2">
                  <c:v>Belo Horizonte - MG</c:v>
                </c:pt>
                <c:pt idx="3">
                  <c:v>Curitiba - PR</c:v>
                </c:pt>
                <c:pt idx="4">
                  <c:v>Salvador - BA</c:v>
                </c:pt>
                <c:pt idx="5">
                  <c:v>Porto Alegre - RS</c:v>
                </c:pt>
                <c:pt idx="6">
                  <c:v>Recife - PE</c:v>
                </c:pt>
                <c:pt idx="7">
                  <c:v>Fortaleza - CE</c:v>
                </c:pt>
                <c:pt idx="8">
                  <c:v>Goiânia - GO</c:v>
                </c:pt>
                <c:pt idx="9">
                  <c:v>Manaus - AM</c:v>
                </c:pt>
                <c:pt idx="10">
                  <c:v>Campo Grande - MS</c:v>
                </c:pt>
                <c:pt idx="11">
                  <c:v>São Luís - MA</c:v>
                </c:pt>
                <c:pt idx="12">
                  <c:v>Vitória - ES</c:v>
                </c:pt>
                <c:pt idx="13">
                  <c:v>Natal - RN</c:v>
                </c:pt>
                <c:pt idx="14">
                  <c:v>Aracaju - SE</c:v>
                </c:pt>
                <c:pt idx="15">
                  <c:v>Maceió - AL</c:v>
                </c:pt>
                <c:pt idx="16">
                  <c:v>João Pessoa - PB</c:v>
                </c:pt>
                <c:pt idx="17">
                  <c:v>Palmas - TO</c:v>
                </c:pt>
              </c:strCache>
            </c:strRef>
          </c:cat>
          <c:val>
            <c:numRef>
              <c:f>'Rec.Tributária_12-16'!$E$45:$E$62</c:f>
              <c:numCache>
                <c:formatCode>#,##0.00</c:formatCode>
                <c:ptCount val="18"/>
                <c:pt idx="0">
                  <c:v>0.33299146492592985</c:v>
                </c:pt>
                <c:pt idx="1">
                  <c:v>0.31582537731995097</c:v>
                </c:pt>
                <c:pt idx="2">
                  <c:v>0.41558388066241514</c:v>
                </c:pt>
                <c:pt idx="3">
                  <c:v>0.37389697073329725</c:v>
                </c:pt>
                <c:pt idx="4">
                  <c:v>0.43494546735079215</c:v>
                </c:pt>
                <c:pt idx="5">
                  <c:v>0.37688716366850422</c:v>
                </c:pt>
                <c:pt idx="6">
                  <c:v>0.35594261950578776</c:v>
                </c:pt>
                <c:pt idx="7">
                  <c:v>0.51843247203120424</c:v>
                </c:pt>
                <c:pt idx="8">
                  <c:v>0.36174980776807431</c:v>
                </c:pt>
                <c:pt idx="9">
                  <c:v>0.33604344040591239</c:v>
                </c:pt>
                <c:pt idx="10">
                  <c:v>0.39320099864241204</c:v>
                </c:pt>
                <c:pt idx="11">
                  <c:v>0.22554388307672393</c:v>
                </c:pt>
                <c:pt idx="12">
                  <c:v>9.5023195508757527E-2</c:v>
                </c:pt>
                <c:pt idx="13">
                  <c:v>0.50333771161941698</c:v>
                </c:pt>
                <c:pt idx="14">
                  <c:v>0.51109086296149964</c:v>
                </c:pt>
                <c:pt idx="15">
                  <c:v>0.35400009598185073</c:v>
                </c:pt>
                <c:pt idx="16">
                  <c:v>0.39939840339718086</c:v>
                </c:pt>
                <c:pt idx="17">
                  <c:v>0.94114322954554408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44DA-43CD-950C-384D1C60C821}"/>
            </c:ext>
          </c:extLst>
        </c:ser>
        <c:dLbls>
          <c:showVal val="1"/>
        </c:dLbls>
        <c:marker val="1"/>
        <c:axId val="224181248"/>
        <c:axId val="224179712"/>
      </c:lineChart>
      <c:catAx>
        <c:axId val="224151808"/>
        <c:scaling>
          <c:orientation val="minMax"/>
        </c:scaling>
        <c:axPos val="b"/>
        <c:majorGridlines>
          <c:spPr>
            <a:ln w="3175" cap="flat" cmpd="sng" algn="ctr">
              <a:solidFill>
                <a:schemeClr val="accent6">
                  <a:lumMod val="75000"/>
                  <a:alpha val="30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rgbClr val="00746C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4178176"/>
        <c:crosses val="autoZero"/>
        <c:auto val="1"/>
        <c:lblAlgn val="ctr"/>
        <c:lblOffset val="100"/>
      </c:catAx>
      <c:valAx>
        <c:axId val="224178176"/>
        <c:scaling>
          <c:orientation val="minMax"/>
          <c:max val="24000000000"/>
          <c:min val="0"/>
        </c:scaling>
        <c:axPos val="l"/>
        <c:majorGridlines>
          <c:spPr>
            <a:ln w="3175" cap="flat" cmpd="sng" algn="ctr">
              <a:solidFill>
                <a:schemeClr val="accent6">
                  <a:lumMod val="20000"/>
                  <a:lumOff val="80000"/>
                  <a:alpha val="3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00746C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4151808"/>
        <c:crosses val="autoZero"/>
        <c:crossBetween val="between"/>
        <c:majorUnit val="3000000000"/>
      </c:valAx>
      <c:valAx>
        <c:axId val="224179712"/>
        <c:scaling>
          <c:orientation val="minMax"/>
        </c:scaling>
        <c:axPos val="r"/>
        <c:numFmt formatCode="0.00%" sourceLinked="0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746C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4181248"/>
        <c:crosses val="max"/>
        <c:crossBetween val="between"/>
      </c:valAx>
      <c:catAx>
        <c:axId val="224181248"/>
        <c:scaling>
          <c:orientation val="minMax"/>
        </c:scaling>
        <c:delete val="1"/>
        <c:axPos val="b"/>
        <c:numFmt formatCode="General" sourceLinked="1"/>
        <c:tickLblPos val="none"/>
        <c:crossAx val="224179712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194472653798995"/>
          <c:y val="0.90161878505156956"/>
          <c:w val="0.3470625889121946"/>
          <c:h val="6.336534062587823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solidFill>
      <a:schemeClr val="lt1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8736507433898714E-2"/>
          <c:y val="0.12232333728656125"/>
          <c:w val="0.8928414779088375"/>
          <c:h val="0.48045444613361832"/>
        </c:manualLayout>
      </c:layout>
      <c:barChart>
        <c:barDir val="col"/>
        <c:grouping val="clustered"/>
        <c:ser>
          <c:idx val="1"/>
          <c:order val="0"/>
          <c:spPr>
            <a:solidFill>
              <a:schemeClr val="accent5">
                <a:lumMod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dLbl>
              <c:idx val="0"/>
              <c:layout>
                <c:manualLayout>
                  <c:x val="-5.14294426826671E-3"/>
                  <c:y val="0.24019077045581347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76-42F1-9D83-4267B4AE39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573117810008616E-3"/>
                  <c:y val="0.21465293179199191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C76-42F1-9D83-4267B4AE39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8333260136940822E-3"/>
                  <c:y val="0.19052624495666728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76-42F1-9D83-4267B4AE39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857599453785821E-3"/>
                  <c:y val="0.2589597648608532"/>
                </c:manualLayout>
              </c:layout>
              <c:dLblPos val="outEnd"/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C76-42F1-9D83-4267B4AE392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Evolução!$N$59:$N$63</c:f>
              <c:strCache>
                <c:ptCount val="5"/>
                <c:pt idx="0">
                  <c:v>1997-2000</c:v>
                </c:pt>
                <c:pt idx="1">
                  <c:v>2001-2004</c:v>
                </c:pt>
                <c:pt idx="2">
                  <c:v>2005-2008</c:v>
                </c:pt>
                <c:pt idx="3">
                  <c:v>2009-2012</c:v>
                </c:pt>
                <c:pt idx="4">
                  <c:v>2013-2016</c:v>
                </c:pt>
              </c:strCache>
            </c:strRef>
          </c:cat>
          <c:val>
            <c:numRef>
              <c:f>Evolução!$O$59:$O$63</c:f>
              <c:numCache>
                <c:formatCode>_-* #,##0_-;\-* #,##0_-;_-* "-"??_-;_-@_-</c:formatCode>
                <c:ptCount val="5"/>
                <c:pt idx="0">
                  <c:v>1246.7772987334188</c:v>
                </c:pt>
                <c:pt idx="1">
                  <c:v>1212.3327542883392</c:v>
                </c:pt>
                <c:pt idx="2">
                  <c:v>954.40379230107999</c:v>
                </c:pt>
                <c:pt idx="3">
                  <c:v>1842.574308052687</c:v>
                </c:pt>
                <c:pt idx="4">
                  <c:v>2163.9773369760101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76-42F1-9D83-4267B4AE3925}"/>
            </c:ext>
          </c:extLst>
        </c:ser>
        <c:dLbls>
          <c:showVal val="1"/>
        </c:dLbls>
        <c:gapWidth val="219"/>
        <c:overlap val="-27"/>
        <c:axId val="228076928"/>
        <c:axId val="228111488"/>
      </c:barChart>
      <c:catAx>
        <c:axId val="22807692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pt-BR"/>
          </a:p>
        </c:txPr>
        <c:crossAx val="228111488"/>
        <c:crosses val="autoZero"/>
        <c:auto val="1"/>
        <c:lblAlgn val="ctr"/>
        <c:lblOffset val="100"/>
      </c:catAx>
      <c:valAx>
        <c:axId val="2281114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tickLblPos val="none"/>
        <c:crossAx val="228076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888717575656865E-2"/>
          <c:y val="9.4884644944243868E-2"/>
          <c:w val="0.87729244034167753"/>
          <c:h val="0.72640347372607139"/>
        </c:manualLayout>
      </c:layout>
      <c:barChart>
        <c:barDir val="col"/>
        <c:grouping val="clustered"/>
        <c:ser>
          <c:idx val="1"/>
          <c:order val="0"/>
          <c:tx>
            <c:v>INV.</c:v>
          </c:tx>
          <c:spPr>
            <a:solidFill>
              <a:srgbClr val="1F9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19"/>
            <c:spPr>
              <a:solidFill>
                <a:srgbClr val="15676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5D2-453E-94C3-904EF14B7290}"/>
              </c:ext>
            </c:extLst>
          </c:dPt>
          <c:dPt>
            <c:idx val="20"/>
            <c:spPr>
              <a:solidFill>
                <a:srgbClr val="15676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5D2-453E-94C3-904EF14B7290}"/>
              </c:ext>
            </c:extLst>
          </c:dPt>
          <c:cat>
            <c:numRef>
              <c:f>Evolução!$B$7:$B$28</c:f>
              <c:numCache>
                <c:formatCode>General</c:formatCode>
                <c:ptCount val="22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</c:numCache>
            </c:numRef>
          </c:cat>
          <c:val>
            <c:numRef>
              <c:f>Evolução!$G$7:$G$28</c:f>
              <c:numCache>
                <c:formatCode>#,##0_ ;\-#,##0\ </c:formatCode>
                <c:ptCount val="22"/>
                <c:pt idx="0">
                  <c:v>205.35291869930319</c:v>
                </c:pt>
                <c:pt idx="1">
                  <c:v>408.33600938014587</c:v>
                </c:pt>
                <c:pt idx="2">
                  <c:v>163.9664875353858</c:v>
                </c:pt>
                <c:pt idx="3">
                  <c:v>267.72224778687632</c:v>
                </c:pt>
                <c:pt idx="4">
                  <c:v>302.53885090556952</c:v>
                </c:pt>
                <c:pt idx="5">
                  <c:v>512.54971250558708</c:v>
                </c:pt>
                <c:pt idx="6">
                  <c:v>303.30038477858039</c:v>
                </c:pt>
                <c:pt idx="7">
                  <c:v>247.8345279642505</c:v>
                </c:pt>
                <c:pt idx="8">
                  <c:v>317.61304005286991</c:v>
                </c:pt>
                <c:pt idx="9">
                  <c:v>343.58480149263835</c:v>
                </c:pt>
                <c:pt idx="10">
                  <c:v>118.57165031888815</c:v>
                </c:pt>
                <c:pt idx="11">
                  <c:v>196.89318399770227</c:v>
                </c:pt>
                <c:pt idx="12">
                  <c:v>284.99820100099959</c:v>
                </c:pt>
                <c:pt idx="13">
                  <c:v>353.94075698348968</c:v>
                </c:pt>
                <c:pt idx="14">
                  <c:v>390.84629821542728</c:v>
                </c:pt>
                <c:pt idx="15">
                  <c:v>476.38883496484328</c:v>
                </c:pt>
                <c:pt idx="16">
                  <c:v>485.99118695502972</c:v>
                </c:pt>
                <c:pt idx="17">
                  <c:v>489.34798791738706</c:v>
                </c:pt>
                <c:pt idx="18">
                  <c:v>495.71076295688152</c:v>
                </c:pt>
                <c:pt idx="19">
                  <c:v>616.35959849830317</c:v>
                </c:pt>
                <c:pt idx="20">
                  <c:v>568.43862593082429</c:v>
                </c:pt>
                <c:pt idx="21">
                  <c:v>483.46834958999989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5D2-453E-94C3-904EF14B7290}"/>
            </c:ext>
          </c:extLst>
        </c:ser>
        <c:dLbls/>
        <c:gapWidth val="131"/>
        <c:overlap val="-27"/>
        <c:axId val="227592832"/>
        <c:axId val="227602816"/>
      </c:barChart>
      <c:catAx>
        <c:axId val="22759283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7602816"/>
        <c:crosses val="autoZero"/>
        <c:auto val="1"/>
        <c:lblAlgn val="ctr"/>
        <c:lblOffset val="100"/>
      </c:catAx>
      <c:valAx>
        <c:axId val="2276028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0"/>
        <c:majorTickMark val="none"/>
        <c:tickLblPos val="none"/>
        <c:crossAx val="227592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spPr>
              <a:solidFill>
                <a:srgbClr val="15676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B7-4EED-9F77-4AA017700039}"/>
              </c:ext>
            </c:extLst>
          </c:dPt>
          <c:dPt>
            <c:idx val="1"/>
            <c:spPr>
              <a:solidFill>
                <a:srgbClr val="1F969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B7-4EED-9F77-4AA017700039}"/>
              </c:ext>
            </c:extLst>
          </c:dPt>
          <c:dPt>
            <c:idx val="2"/>
            <c:spPr>
              <a:solidFill>
                <a:srgbClr val="C3F2F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5B7-4EED-9F77-4AA017700039}"/>
              </c:ext>
            </c:extLst>
          </c:dPt>
          <c:dPt>
            <c:idx val="3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5B7-4EED-9F77-4AA017700039}"/>
              </c:ext>
            </c:extLst>
          </c:dPt>
          <c:dLbls>
            <c:dLbl>
              <c:idx val="0"/>
              <c:layout>
                <c:manualLayout>
                  <c:x val="0.13333333333333336"/>
                  <c:y val="0.31944444444444464"/>
                </c:manualLayout>
              </c:layout>
              <c:spPr>
                <a:noFill/>
                <a:ln w="9525" cap="flat" cmpd="sng" algn="ctr">
                  <a:solidFill>
                    <a:srgbClr val="1F96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baseline="0">
                      <a:solidFill>
                        <a:srgbClr val="15676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B7-4EED-9F77-4AA01770003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18750"/>
                        <a:gd name="adj2" fmla="val -8333"/>
                        <a:gd name="adj3" fmla="val -59447"/>
                        <a:gd name="adj4" fmla="val -68900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1"/>
              <c:layout>
                <c:manualLayout>
                  <c:x val="-0.13333333333333336"/>
                  <c:y val="0.18055555555555555"/>
                </c:manualLayout>
              </c:layout>
              <c:spPr>
                <a:noFill/>
                <a:ln w="9525" cap="flat" cmpd="sng" algn="ctr">
                  <a:solidFill>
                    <a:srgbClr val="1F96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baseline="0">
                      <a:solidFill>
                        <a:srgbClr val="15676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5B7-4EED-9F77-4AA01770003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-11099"/>
                        <a:gd name="adj2" fmla="val 99030"/>
                        <a:gd name="adj3" fmla="val -79346"/>
                        <a:gd name="adj4" fmla="val 123098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2"/>
              <c:layout>
                <c:manualLayout>
                  <c:x val="-0.17222222222222225"/>
                  <c:y val="-0.10185185185185186"/>
                </c:manualLayout>
              </c:layout>
              <c:spPr>
                <a:noFill/>
                <a:ln w="9525" cap="flat" cmpd="sng" algn="ctr">
                  <a:solidFill>
                    <a:srgbClr val="1F96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baseline="0">
                      <a:solidFill>
                        <a:srgbClr val="15676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5B7-4EED-9F77-4AA01770003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borderCallout1">
                      <a:avLst>
                        <a:gd name="adj1" fmla="val 8800"/>
                        <a:gd name="adj2" fmla="val 106573"/>
                        <a:gd name="adj3" fmla="val 122965"/>
                        <a:gd name="adj4" fmla="val 205720"/>
                      </a:avLst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3"/>
              <c:layout>
                <c:manualLayout>
                  <c:x val="0.25555555555555554"/>
                  <c:y val="-8.1998760571595233E-2"/>
                </c:manualLayout>
              </c:layout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5B7-4EED-9F77-4AA0177000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9525">
                <a:solidFill>
                  <a:srgbClr val="1F96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baseline="0">
                    <a:solidFill>
                      <a:srgbClr val="156769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Evolução!$AB$60:$AB$63</c:f>
              <c:strCache>
                <c:ptCount val="4"/>
                <c:pt idx="0">
                  <c:v>Pessoal</c:v>
                </c:pt>
                <c:pt idx="1">
                  <c:v>Investimento</c:v>
                </c:pt>
                <c:pt idx="2">
                  <c:v>Custeio</c:v>
                </c:pt>
                <c:pt idx="3">
                  <c:v>Serviço da Dívida</c:v>
                </c:pt>
              </c:strCache>
            </c:strRef>
          </c:cat>
          <c:val>
            <c:numRef>
              <c:f>Evolução!$AC$60:$AC$63</c:f>
              <c:numCache>
                <c:formatCode>0.0%</c:formatCode>
                <c:ptCount val="4"/>
                <c:pt idx="0">
                  <c:v>0.48000000000000004</c:v>
                </c:pt>
                <c:pt idx="1">
                  <c:v>0.40700000000000003</c:v>
                </c:pt>
                <c:pt idx="2">
                  <c:v>8.8000000000000023E-2</c:v>
                </c:pt>
                <c:pt idx="3">
                  <c:v>2.5000000000000001E-2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5B7-4EED-9F77-4AA017700039}"/>
            </c:ext>
          </c:extLst>
        </c:ser>
        <c:dLbls/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000"/>
              <a:t>Geração</a:t>
            </a:r>
            <a:r>
              <a:rPr lang="pt-BR" sz="2000" baseline="0"/>
              <a:t> de Valor Público e Metas para 2017</a:t>
            </a:r>
            <a:endParaRPr lang="pt-BR" sz="2000"/>
          </a:p>
        </c:rich>
      </c:tx>
      <c:layout>
        <c:manualLayout>
          <c:xMode val="edge"/>
          <c:yMode val="edge"/>
          <c:x val="0.22561761893502807"/>
          <c:y val="0"/>
        </c:manualLayout>
      </c:layout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title>
    <c:plotArea>
      <c:layout/>
      <c:barChart>
        <c:barDir val="col"/>
        <c:grouping val="clustered"/>
        <c:ser>
          <c:idx val="0"/>
          <c:order val="0"/>
          <c:tx>
            <c:v>Realizado</c:v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cat>
            <c:strRef>
              <c:f>Plan2!$E$2:$E$13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Plan2!$F$2:$F$13</c:f>
              <c:numCache>
                <c:formatCode>_(* #,##0.00_);_(* \(#,##0.00\);_(* "-"??_);_(@_)</c:formatCode>
                <c:ptCount val="12"/>
                <c:pt idx="0">
                  <c:v>116.01465225926661</c:v>
                </c:pt>
                <c:pt idx="1">
                  <c:v>286.83836167947845</c:v>
                </c:pt>
                <c:pt idx="2">
                  <c:v>132.8376536974898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CD-44A7-A3C6-73FF2B0FB087}"/>
            </c:ext>
          </c:extLst>
        </c:ser>
        <c:dLbls/>
        <c:axId val="301407232"/>
        <c:axId val="301445888"/>
      </c:barChart>
      <c:lineChart>
        <c:grouping val="standard"/>
        <c:ser>
          <c:idx val="1"/>
          <c:order val="1"/>
          <c:tx>
            <c:v>Estimado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Plan2!$E$2:$E$13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Plan2!$G$2:$G$13</c:f>
              <c:numCache>
                <c:formatCode>_(* #,##0.00_);_(* \(#,##0.00\);_(* "-"??_);_(@_)</c:formatCode>
                <c:ptCount val="12"/>
                <c:pt idx="0">
                  <c:v>112.38481423214908</c:v>
                </c:pt>
                <c:pt idx="1">
                  <c:v>243.40855705681341</c:v>
                </c:pt>
                <c:pt idx="2">
                  <c:v>128.10680910953758</c:v>
                </c:pt>
                <c:pt idx="3">
                  <c:v>119.24702788710046</c:v>
                </c:pt>
                <c:pt idx="4">
                  <c:v>119.45827500266613</c:v>
                </c:pt>
                <c:pt idx="5">
                  <c:v>138.38691238621888</c:v>
                </c:pt>
                <c:pt idx="6">
                  <c:v>118.86418364432959</c:v>
                </c:pt>
                <c:pt idx="7">
                  <c:v>156.54872521194739</c:v>
                </c:pt>
                <c:pt idx="8">
                  <c:v>126.30321697168415</c:v>
                </c:pt>
                <c:pt idx="9">
                  <c:v>142.03068198773201</c:v>
                </c:pt>
                <c:pt idx="10">
                  <c:v>134.56236477279083</c:v>
                </c:pt>
                <c:pt idx="11">
                  <c:v>145.48912875380591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CD-44A7-A3C6-73FF2B0FB087}"/>
            </c:ext>
          </c:extLst>
        </c:ser>
        <c:dLbls/>
        <c:marker val="1"/>
        <c:axId val="301407232"/>
        <c:axId val="301445888"/>
      </c:lineChart>
      <c:catAx>
        <c:axId val="301407232"/>
        <c:scaling>
          <c:orientation val="minMax"/>
        </c:scaling>
        <c:axPos val="b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1445888"/>
        <c:crosses val="autoZero"/>
        <c:auto val="1"/>
        <c:lblAlgn val="ctr"/>
        <c:lblOffset val="100"/>
        <c:noMultiLvlLbl val="1"/>
      </c:catAx>
      <c:valAx>
        <c:axId val="3014458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1"/>
                  <a:t>R$ Milhões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_(* #,##0.00_);_(* \(#,##0.00\);_(* &quot;-&quot;??_);_(@_)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14072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zero"/>
  </c:chart>
  <c:spPr>
    <a:solidFill>
      <a:srgbClr val="EDF6F7"/>
    </a:solidFill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pt-BR"/>
    </a:p>
  </c:txPr>
  <c:externalData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3.jpeg"/><Relationship Id="rId2" Type="http://schemas.openxmlformats.org/officeDocument/2006/relationships/image" Target="../media/image178.png"/><Relationship Id="rId1" Type="http://schemas.openxmlformats.org/officeDocument/2006/relationships/image" Target="../media/image177.png"/><Relationship Id="rId6" Type="http://schemas.openxmlformats.org/officeDocument/2006/relationships/image" Target="../media/image182.jpe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image" Target="../media/image177.png"/><Relationship Id="rId6" Type="http://schemas.openxmlformats.org/officeDocument/2006/relationships/image" Target="../media/image179.png"/><Relationship Id="rId5" Type="http://schemas.openxmlformats.org/officeDocument/2006/relationships/image" Target="../media/image180.png"/><Relationship Id="rId4" Type="http://schemas.openxmlformats.org/officeDocument/2006/relationships/image" Target="../media/image17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5B1735-5006-479E-A2E4-76517C55EE3F}" type="doc">
      <dgm:prSet loTypeId="urn:microsoft.com/office/officeart/2005/8/layout/vList3#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pt-BR"/>
        </a:p>
      </dgm:t>
    </dgm:pt>
    <dgm:pt modelId="{6810BDA3-1B19-498E-AF03-315F218F6B35}">
      <dgm:prSet phldrT="[Texto]" custT="1"/>
      <dgm:spPr>
        <a:solidFill>
          <a:srgbClr val="0D534E"/>
        </a:solidFill>
      </dgm:spPr>
      <dgm:t>
        <a:bodyPr/>
        <a:lstStyle/>
        <a:p>
          <a:pPr marL="449263" indent="0" algn="just"/>
          <a:r>
            <a:rPr lang="pt-BR" sz="1800" dirty="0"/>
            <a:t>Os recursos requeridos pela gestão pública são concedidos com relutância em uma sociedade que privilegia o consumo privado mais do que a consecução de objetivos coletivos.</a:t>
          </a:r>
        </a:p>
      </dgm:t>
    </dgm:pt>
    <dgm:pt modelId="{291EB925-F989-455A-90D1-E731422EBF6A}" type="parTrans" cxnId="{7D0C5D2B-CE19-4D2F-B356-D6C45F6B8EFF}">
      <dgm:prSet/>
      <dgm:spPr/>
      <dgm:t>
        <a:bodyPr/>
        <a:lstStyle/>
        <a:p>
          <a:endParaRPr lang="pt-BR" sz="1800"/>
        </a:p>
      </dgm:t>
    </dgm:pt>
    <dgm:pt modelId="{43C609AD-B8BA-413D-AFAA-2C6F85412FDA}" type="sibTrans" cxnId="{7D0C5D2B-CE19-4D2F-B356-D6C45F6B8EFF}">
      <dgm:prSet/>
      <dgm:spPr/>
      <dgm:t>
        <a:bodyPr/>
        <a:lstStyle/>
        <a:p>
          <a:endParaRPr lang="pt-BR" sz="1800"/>
        </a:p>
      </dgm:t>
    </dgm:pt>
    <dgm:pt modelId="{7D7849E3-9B83-485A-AC89-F3FF6BA0D0E5}">
      <dgm:prSet phldrT="[Texto]" custT="1"/>
      <dgm:spPr>
        <a:solidFill>
          <a:srgbClr val="006861"/>
        </a:solidFill>
      </dgm:spPr>
      <dgm:t>
        <a:bodyPr/>
        <a:lstStyle/>
        <a:p>
          <a:pPr marL="4492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FFFFFF"/>
              </a:solidFill>
              <a:latin typeface="Calibri"/>
              <a:ea typeface="+mn-ea"/>
              <a:cs typeface="Arial"/>
            </a:rPr>
            <a:t>Os cidadãos não se sentem impelidos e entusiasmados em pagar tributos. Não há consciência cidadã de que estes são necessários para atender o financiamento das necessidades sociais.</a:t>
          </a:r>
        </a:p>
      </dgm:t>
    </dgm:pt>
    <dgm:pt modelId="{270D488E-F93D-4534-965D-F3E3024FFF7C}" type="parTrans" cxnId="{9CD38589-049C-43FD-B989-583A00788735}">
      <dgm:prSet/>
      <dgm:spPr/>
      <dgm:t>
        <a:bodyPr/>
        <a:lstStyle/>
        <a:p>
          <a:endParaRPr lang="pt-BR" sz="1800"/>
        </a:p>
      </dgm:t>
    </dgm:pt>
    <dgm:pt modelId="{B99EA571-65E9-4C59-8FE6-FDD7BB28FDAA}" type="sibTrans" cxnId="{9CD38589-049C-43FD-B989-583A00788735}">
      <dgm:prSet/>
      <dgm:spPr/>
      <dgm:t>
        <a:bodyPr/>
        <a:lstStyle/>
        <a:p>
          <a:endParaRPr lang="pt-BR" sz="1800"/>
        </a:p>
      </dgm:t>
    </dgm:pt>
    <dgm:pt modelId="{F5D62941-DF04-4FA6-A88C-52E99E89B719}">
      <dgm:prSet phldrT="[Texto]" custT="1"/>
      <dgm:spPr>
        <a:solidFill>
          <a:srgbClr val="057581"/>
        </a:solidFill>
      </dgm:spPr>
      <dgm:t>
        <a:bodyPr/>
        <a:lstStyle/>
        <a:p>
          <a:pPr marL="536575" indent="0" algn="just"/>
          <a:r>
            <a:rPr lang="pt-BR" sz="1600" dirty="0"/>
            <a:t>Para os gestores públicos não basta afirmar que geram resultados e que têm valor; precisam mostrar que os resultados conseguidos superam o custo de oportunidade do cidadão por abrir mão de seu consumo que poderia se realizar com o dinheiro pago em impostos.</a:t>
          </a:r>
        </a:p>
      </dgm:t>
    </dgm:pt>
    <dgm:pt modelId="{732765BA-63FC-4B3B-989C-EA31016B311D}" type="parTrans" cxnId="{C6505DF4-9F07-4842-BC60-1EF67111D140}">
      <dgm:prSet/>
      <dgm:spPr/>
      <dgm:t>
        <a:bodyPr/>
        <a:lstStyle/>
        <a:p>
          <a:endParaRPr lang="pt-BR" sz="1800"/>
        </a:p>
      </dgm:t>
    </dgm:pt>
    <dgm:pt modelId="{5F5D5C71-6DBC-488A-8E7C-9EF8F6AC41C5}" type="sibTrans" cxnId="{C6505DF4-9F07-4842-BC60-1EF67111D140}">
      <dgm:prSet/>
      <dgm:spPr/>
      <dgm:t>
        <a:bodyPr/>
        <a:lstStyle/>
        <a:p>
          <a:endParaRPr lang="pt-BR" sz="1800"/>
        </a:p>
      </dgm:t>
    </dgm:pt>
    <dgm:pt modelId="{0D183C97-6DE3-4872-8986-079FDAD7568B}">
      <dgm:prSet phldrT="[Texto]" custT="1"/>
      <dgm:spPr>
        <a:solidFill>
          <a:srgbClr val="44959E"/>
        </a:solidFill>
      </dgm:spPr>
      <dgm:t>
        <a:bodyPr/>
        <a:lstStyle/>
        <a:p>
          <a:pPr marL="536575" indent="0" algn="just">
            <a:tabLst>
              <a:tab pos="536575" algn="l"/>
            </a:tabLst>
          </a:pPr>
          <a:r>
            <a:rPr lang="pt-BR" sz="1800" dirty="0"/>
            <a:t>Para as organizações que regulam e fiscalizam não é razoável supor que esses órgãos públicos encontrem justificativa na satisfação dos que são obrigados a contribuir para os objetivos públicos.</a:t>
          </a:r>
        </a:p>
      </dgm:t>
    </dgm:pt>
    <dgm:pt modelId="{271A3CFF-40AB-4491-87C2-84FB637AEE20}" type="parTrans" cxnId="{395F6C6D-5584-424E-A896-4E92C8E1B705}">
      <dgm:prSet/>
      <dgm:spPr/>
      <dgm:t>
        <a:bodyPr/>
        <a:lstStyle/>
        <a:p>
          <a:endParaRPr lang="pt-BR" sz="1800"/>
        </a:p>
      </dgm:t>
    </dgm:pt>
    <dgm:pt modelId="{166802B9-A7A9-4B9B-854C-B57D0878953A}" type="sibTrans" cxnId="{395F6C6D-5584-424E-A896-4E92C8E1B705}">
      <dgm:prSet/>
      <dgm:spPr/>
      <dgm:t>
        <a:bodyPr/>
        <a:lstStyle/>
        <a:p>
          <a:endParaRPr lang="pt-BR" sz="1800"/>
        </a:p>
      </dgm:t>
    </dgm:pt>
    <dgm:pt modelId="{6351D230-061F-49BC-9F86-C1B957BE8735}" type="pres">
      <dgm:prSet presAssocID="{935B1735-5006-479E-A2E4-76517C55EE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51960EC-FACD-482C-A7E8-FE6A5A9C844E}" type="pres">
      <dgm:prSet presAssocID="{6810BDA3-1B19-498E-AF03-315F218F6B35}" presName="composite" presStyleCnt="0"/>
      <dgm:spPr/>
    </dgm:pt>
    <dgm:pt modelId="{0E03BF8C-3E25-469C-9B52-3D232779652E}" type="pres">
      <dgm:prSet presAssocID="{6810BDA3-1B19-498E-AF03-315F218F6B35}" presName="imgShp" presStyleLbl="fgImgPlace1" presStyleIdx="0" presStyleCnt="4" custScaleX="146684" custLinFactNeighborY="66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448D01-45E5-4DF8-B789-76217586D409}" type="pres">
      <dgm:prSet presAssocID="{6810BDA3-1B19-498E-AF03-315F218F6B35}" presName="txShp" presStyleLbl="node1" presStyleIdx="0" presStyleCnt="4" custScaleX="129084" custLinFactNeighborX="8209" custLinFactNeighborY="655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A32513-899E-4D32-91DF-2594599A0360}" type="pres">
      <dgm:prSet presAssocID="{43C609AD-B8BA-413D-AFAA-2C6F85412FDA}" presName="spacing" presStyleCnt="0"/>
      <dgm:spPr/>
    </dgm:pt>
    <dgm:pt modelId="{0117B4BA-7D54-4C07-85E6-3C6917807CEB}" type="pres">
      <dgm:prSet presAssocID="{7D7849E3-9B83-485A-AC89-F3FF6BA0D0E5}" presName="composite" presStyleCnt="0"/>
      <dgm:spPr/>
    </dgm:pt>
    <dgm:pt modelId="{69552F9A-73DF-420D-A45A-CC9973935DC6}" type="pres">
      <dgm:prSet presAssocID="{7D7849E3-9B83-485A-AC89-F3FF6BA0D0E5}" presName="imgShp" presStyleLbl="fgImgPlace1" presStyleIdx="1" presStyleCnt="4" custScaleX="151204" custLinFactNeighborY="-924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A32EF0E-755E-4ED2-858D-4DED78C1A80B}" type="pres">
      <dgm:prSet presAssocID="{7D7849E3-9B83-485A-AC89-F3FF6BA0D0E5}" presName="txShp" presStyleLbl="node1" presStyleIdx="1" presStyleCnt="4" custScaleX="129433" custLinFactNeighborX="8548" custLinFactNeighborY="-111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E9578A-BFB4-4C72-9680-C61915346016}" type="pres">
      <dgm:prSet presAssocID="{B99EA571-65E9-4C59-8FE6-FDD7BB28FDAA}" presName="spacing" presStyleCnt="0"/>
      <dgm:spPr/>
    </dgm:pt>
    <dgm:pt modelId="{8F426BF7-9EA1-40E5-88F6-D6472D550716}" type="pres">
      <dgm:prSet presAssocID="{F5D62941-DF04-4FA6-A88C-52E99E89B719}" presName="composite" presStyleCnt="0"/>
      <dgm:spPr/>
    </dgm:pt>
    <dgm:pt modelId="{7635FDD1-C882-431D-BDB9-E81D3777FA1A}" type="pres">
      <dgm:prSet presAssocID="{F5D62941-DF04-4FA6-A88C-52E99E89B719}" presName="imgShp" presStyleLbl="fgImgPlace1" presStyleIdx="2" presStyleCnt="4" custScaleX="145250" custLinFactNeighborX="-2977" custLinFactNeighborY="-2394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2406DDF-DFB3-40E0-885B-F42A67E372A0}" type="pres">
      <dgm:prSet presAssocID="{F5D62941-DF04-4FA6-A88C-52E99E89B719}" presName="txShp" presStyleLbl="node1" presStyleIdx="2" presStyleCnt="4" custScaleX="132191" custLinFactNeighborX="7472" custLinFactNeighborY="-2663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0B1E7E-D1B0-4363-908C-FB608AF389D3}" type="pres">
      <dgm:prSet presAssocID="{5F5D5C71-6DBC-488A-8E7C-9EF8F6AC41C5}" presName="spacing" presStyleCnt="0"/>
      <dgm:spPr/>
    </dgm:pt>
    <dgm:pt modelId="{41CB429A-86D6-47CA-B15F-9DE8D73A4450}" type="pres">
      <dgm:prSet presAssocID="{0D183C97-6DE3-4872-8986-079FDAD7568B}" presName="composite" presStyleCnt="0"/>
      <dgm:spPr/>
    </dgm:pt>
    <dgm:pt modelId="{160431FC-655A-48A8-9CE4-D0D4A43B8BE5}" type="pres">
      <dgm:prSet presAssocID="{0D183C97-6DE3-4872-8986-079FDAD7568B}" presName="imgShp" presStyleLbl="fgImgPlace1" presStyleIdx="3" presStyleCnt="4" custScaleX="161842" custScaleY="108787" custLinFactNeighborY="-3566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89DEB3D-6F9D-417A-906F-09081CAF4DB4}" type="pres">
      <dgm:prSet presAssocID="{0D183C97-6DE3-4872-8986-079FDAD7568B}" presName="txShp" presStyleLbl="node1" presStyleIdx="3" presStyleCnt="4" custScaleX="132191" custLinFactNeighborX="8209" custLinFactNeighborY="-408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6505DF4-9F07-4842-BC60-1EF67111D140}" srcId="{935B1735-5006-479E-A2E4-76517C55EE3F}" destId="{F5D62941-DF04-4FA6-A88C-52E99E89B719}" srcOrd="2" destOrd="0" parTransId="{732765BA-63FC-4B3B-989C-EA31016B311D}" sibTransId="{5F5D5C71-6DBC-488A-8E7C-9EF8F6AC41C5}"/>
    <dgm:cxn modelId="{76D41BB8-AF70-4203-B177-AD35619A0D70}" type="presOf" srcId="{7D7849E3-9B83-485A-AC89-F3FF6BA0D0E5}" destId="{6A32EF0E-755E-4ED2-858D-4DED78C1A80B}" srcOrd="0" destOrd="0" presId="urn:microsoft.com/office/officeart/2005/8/layout/vList3#1"/>
    <dgm:cxn modelId="{9CD38589-049C-43FD-B989-583A00788735}" srcId="{935B1735-5006-479E-A2E4-76517C55EE3F}" destId="{7D7849E3-9B83-485A-AC89-F3FF6BA0D0E5}" srcOrd="1" destOrd="0" parTransId="{270D488E-F93D-4534-965D-F3E3024FFF7C}" sibTransId="{B99EA571-65E9-4C59-8FE6-FDD7BB28FDAA}"/>
    <dgm:cxn modelId="{B6859E60-121E-4707-BAB4-419A485868F8}" type="presOf" srcId="{6810BDA3-1B19-498E-AF03-315F218F6B35}" destId="{BE448D01-45E5-4DF8-B789-76217586D409}" srcOrd="0" destOrd="0" presId="urn:microsoft.com/office/officeart/2005/8/layout/vList3#1"/>
    <dgm:cxn modelId="{739C68EC-91B9-44D0-9073-822F8CFF410F}" type="presOf" srcId="{0D183C97-6DE3-4872-8986-079FDAD7568B}" destId="{589DEB3D-6F9D-417A-906F-09081CAF4DB4}" srcOrd="0" destOrd="0" presId="urn:microsoft.com/office/officeart/2005/8/layout/vList3#1"/>
    <dgm:cxn modelId="{804AF324-4A34-49E5-924C-0EC59BA2E3F5}" type="presOf" srcId="{F5D62941-DF04-4FA6-A88C-52E99E89B719}" destId="{72406DDF-DFB3-40E0-885B-F42A67E372A0}" srcOrd="0" destOrd="0" presId="urn:microsoft.com/office/officeart/2005/8/layout/vList3#1"/>
    <dgm:cxn modelId="{7D0C5D2B-CE19-4D2F-B356-D6C45F6B8EFF}" srcId="{935B1735-5006-479E-A2E4-76517C55EE3F}" destId="{6810BDA3-1B19-498E-AF03-315F218F6B35}" srcOrd="0" destOrd="0" parTransId="{291EB925-F989-455A-90D1-E731422EBF6A}" sibTransId="{43C609AD-B8BA-413D-AFAA-2C6F85412FDA}"/>
    <dgm:cxn modelId="{C745EBE8-966E-4579-A70F-77959B7DF535}" type="presOf" srcId="{935B1735-5006-479E-A2E4-76517C55EE3F}" destId="{6351D230-061F-49BC-9F86-C1B957BE8735}" srcOrd="0" destOrd="0" presId="urn:microsoft.com/office/officeart/2005/8/layout/vList3#1"/>
    <dgm:cxn modelId="{395F6C6D-5584-424E-A896-4E92C8E1B705}" srcId="{935B1735-5006-479E-A2E4-76517C55EE3F}" destId="{0D183C97-6DE3-4872-8986-079FDAD7568B}" srcOrd="3" destOrd="0" parTransId="{271A3CFF-40AB-4491-87C2-84FB637AEE20}" sibTransId="{166802B9-A7A9-4B9B-854C-B57D0878953A}"/>
    <dgm:cxn modelId="{2892425F-0672-4C0E-AB41-D2F9FAA8AA04}" type="presParOf" srcId="{6351D230-061F-49BC-9F86-C1B957BE8735}" destId="{951960EC-FACD-482C-A7E8-FE6A5A9C844E}" srcOrd="0" destOrd="0" presId="urn:microsoft.com/office/officeart/2005/8/layout/vList3#1"/>
    <dgm:cxn modelId="{EE856AAE-DB27-44E4-BEC6-92BE4E2FE152}" type="presParOf" srcId="{951960EC-FACD-482C-A7E8-FE6A5A9C844E}" destId="{0E03BF8C-3E25-469C-9B52-3D232779652E}" srcOrd="0" destOrd="0" presId="urn:microsoft.com/office/officeart/2005/8/layout/vList3#1"/>
    <dgm:cxn modelId="{A65BA682-5C13-4C8D-B102-DD16BF7104EA}" type="presParOf" srcId="{951960EC-FACD-482C-A7E8-FE6A5A9C844E}" destId="{BE448D01-45E5-4DF8-B789-76217586D409}" srcOrd="1" destOrd="0" presId="urn:microsoft.com/office/officeart/2005/8/layout/vList3#1"/>
    <dgm:cxn modelId="{4FA9064D-B8A6-499A-8DA3-E73ABAEABF0D}" type="presParOf" srcId="{6351D230-061F-49BC-9F86-C1B957BE8735}" destId="{EAA32513-899E-4D32-91DF-2594599A0360}" srcOrd="1" destOrd="0" presId="urn:microsoft.com/office/officeart/2005/8/layout/vList3#1"/>
    <dgm:cxn modelId="{D2A9F105-34AD-4A06-817B-B1E9E4924C3C}" type="presParOf" srcId="{6351D230-061F-49BC-9F86-C1B957BE8735}" destId="{0117B4BA-7D54-4C07-85E6-3C6917807CEB}" srcOrd="2" destOrd="0" presId="urn:microsoft.com/office/officeart/2005/8/layout/vList3#1"/>
    <dgm:cxn modelId="{699C9485-E7D2-4936-B3AA-BEDA3CC9D8C4}" type="presParOf" srcId="{0117B4BA-7D54-4C07-85E6-3C6917807CEB}" destId="{69552F9A-73DF-420D-A45A-CC9973935DC6}" srcOrd="0" destOrd="0" presId="urn:microsoft.com/office/officeart/2005/8/layout/vList3#1"/>
    <dgm:cxn modelId="{6DD279D3-5EBA-4D5C-B2CC-BCBD69B6D549}" type="presParOf" srcId="{0117B4BA-7D54-4C07-85E6-3C6917807CEB}" destId="{6A32EF0E-755E-4ED2-858D-4DED78C1A80B}" srcOrd="1" destOrd="0" presId="urn:microsoft.com/office/officeart/2005/8/layout/vList3#1"/>
    <dgm:cxn modelId="{E33643CE-7B0E-4CD6-BB68-5E0F63874DC8}" type="presParOf" srcId="{6351D230-061F-49BC-9F86-C1B957BE8735}" destId="{CFE9578A-BFB4-4C72-9680-C61915346016}" srcOrd="3" destOrd="0" presId="urn:microsoft.com/office/officeart/2005/8/layout/vList3#1"/>
    <dgm:cxn modelId="{0A1B1E40-972B-4903-ACAA-AE073BBF239D}" type="presParOf" srcId="{6351D230-061F-49BC-9F86-C1B957BE8735}" destId="{8F426BF7-9EA1-40E5-88F6-D6472D550716}" srcOrd="4" destOrd="0" presId="urn:microsoft.com/office/officeart/2005/8/layout/vList3#1"/>
    <dgm:cxn modelId="{C412851B-96FE-4316-8F64-21B09DEAD07D}" type="presParOf" srcId="{8F426BF7-9EA1-40E5-88F6-D6472D550716}" destId="{7635FDD1-C882-431D-BDB9-E81D3777FA1A}" srcOrd="0" destOrd="0" presId="urn:microsoft.com/office/officeart/2005/8/layout/vList3#1"/>
    <dgm:cxn modelId="{9761C7E7-D4E8-4B8D-9E5A-BC286489A90A}" type="presParOf" srcId="{8F426BF7-9EA1-40E5-88F6-D6472D550716}" destId="{72406DDF-DFB3-40E0-885B-F42A67E372A0}" srcOrd="1" destOrd="0" presId="urn:microsoft.com/office/officeart/2005/8/layout/vList3#1"/>
    <dgm:cxn modelId="{0CC555D4-2A14-42A8-B3FD-EDAD6B1311C8}" type="presParOf" srcId="{6351D230-061F-49BC-9F86-C1B957BE8735}" destId="{730B1E7E-D1B0-4363-908C-FB608AF389D3}" srcOrd="5" destOrd="0" presId="urn:microsoft.com/office/officeart/2005/8/layout/vList3#1"/>
    <dgm:cxn modelId="{2AE06952-3336-46D0-8F66-11DC5B89825E}" type="presParOf" srcId="{6351D230-061F-49BC-9F86-C1B957BE8735}" destId="{41CB429A-86D6-47CA-B15F-9DE8D73A4450}" srcOrd="6" destOrd="0" presId="urn:microsoft.com/office/officeart/2005/8/layout/vList3#1"/>
    <dgm:cxn modelId="{55AE9D6B-6919-41EF-BBE4-CBEF44A1650C}" type="presParOf" srcId="{41CB429A-86D6-47CA-B15F-9DE8D73A4450}" destId="{160431FC-655A-48A8-9CE4-D0D4A43B8BE5}" srcOrd="0" destOrd="0" presId="urn:microsoft.com/office/officeart/2005/8/layout/vList3#1"/>
    <dgm:cxn modelId="{B4250AFC-CD8B-419F-8AD4-65A037934F25}" type="presParOf" srcId="{41CB429A-86D6-47CA-B15F-9DE8D73A4450}" destId="{589DEB3D-6F9D-417A-906F-09081CAF4DB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79BADB-22C4-455D-A69E-9AC9101D243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pt-BR"/>
        </a:p>
      </dgm:t>
    </dgm:pt>
    <dgm:pt modelId="{EB280A1E-EF9B-477F-8418-91FF70F41DD6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t"/>
        <a:lstStyle/>
        <a:p>
          <a:endParaRPr lang="pt-BR" dirty="0"/>
        </a:p>
      </dgm:t>
    </dgm:pt>
    <dgm:pt modelId="{C49D060A-A3B0-40B3-BA7D-F6B555AB434F}" type="parTrans" cxnId="{76AF8891-AEB9-426E-A2BA-0DAF0B9D4993}">
      <dgm:prSet/>
      <dgm:spPr/>
      <dgm:t>
        <a:bodyPr/>
        <a:lstStyle/>
        <a:p>
          <a:endParaRPr lang="pt-BR"/>
        </a:p>
      </dgm:t>
    </dgm:pt>
    <dgm:pt modelId="{FF4083C1-5657-4990-8DD8-A2079870F1AB}" type="sibTrans" cxnId="{76AF8891-AEB9-426E-A2BA-0DAF0B9D4993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2E9D1870-2B75-4D34-9F6B-2A5449E000A5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t"/>
        <a:lstStyle/>
        <a:p>
          <a:endParaRPr lang="pt-BR" dirty="0"/>
        </a:p>
      </dgm:t>
    </dgm:pt>
    <dgm:pt modelId="{FE144C28-7948-4CA3-96DC-702EA28174D6}" type="sibTrans" cxnId="{5E8A636E-2DF0-4A22-9B66-7D485B328C36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5BC4035D-DB9A-45A1-8715-54B61B688190}" type="parTrans" cxnId="{5E8A636E-2DF0-4A22-9B66-7D485B328C36}">
      <dgm:prSet/>
      <dgm:spPr/>
      <dgm:t>
        <a:bodyPr/>
        <a:lstStyle/>
        <a:p>
          <a:endParaRPr lang="pt-BR"/>
        </a:p>
      </dgm:t>
    </dgm:pt>
    <dgm:pt modelId="{3268B660-530E-436B-AE18-C67F4C25C787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7E5D763-8D31-41CA-BFC4-C29070908636}" type="parTrans" cxnId="{1E43701C-F321-4DB0-8D17-6D919C11ADC1}">
      <dgm:prSet/>
      <dgm:spPr/>
      <dgm:t>
        <a:bodyPr/>
        <a:lstStyle/>
        <a:p>
          <a:endParaRPr lang="pt-BR"/>
        </a:p>
      </dgm:t>
    </dgm:pt>
    <dgm:pt modelId="{FD06951A-170A-49A5-9D5D-AD01BE1EAABE}" type="sibTrans" cxnId="{1E43701C-F321-4DB0-8D17-6D919C11ADC1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D0C93CDB-65DB-4C55-94D2-60BF6F3683F4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D3A0657A-57A3-4712-81B1-36A3346B519A}" type="parTrans" cxnId="{ED01FDF0-293E-4A65-983A-C13E68D65A8B}">
      <dgm:prSet/>
      <dgm:spPr/>
      <dgm:t>
        <a:bodyPr/>
        <a:lstStyle/>
        <a:p>
          <a:endParaRPr lang="pt-BR"/>
        </a:p>
      </dgm:t>
    </dgm:pt>
    <dgm:pt modelId="{E31A42F3-71C4-4876-96F0-C4B6DC7B4518}" type="sibTrans" cxnId="{ED01FDF0-293E-4A65-983A-C13E68D65A8B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glow rad="63500">
            <a:schemeClr val="accent1">
              <a:satMod val="175000"/>
              <a:alpha val="40000"/>
            </a:schemeClr>
          </a:glow>
          <a:outerShdw blurRad="44450" dist="27940" dir="5400000" algn="ctr">
            <a:srgbClr val="000000">
              <a:alpha val="32000"/>
            </a:srgbClr>
          </a:outerShdw>
          <a:softEdge rad="3175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4721F76E-DBD7-466A-9161-291C456B4E90}">
      <dgm:prSet phldrT="[Texto]" phldr="1"/>
      <dgm:spPr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6D48BD32-D732-4A58-BB23-13716B81204B}" type="sibTrans" cxnId="{528D0A39-A3C4-4063-B5B7-5A172223C8BC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840E1D92-BB65-4518-9CAE-A7E2411B26B1}" type="parTrans" cxnId="{528D0A39-A3C4-4063-B5B7-5A172223C8BC}">
      <dgm:prSet/>
      <dgm:spPr/>
      <dgm:t>
        <a:bodyPr/>
        <a:lstStyle/>
        <a:p>
          <a:endParaRPr lang="pt-BR"/>
        </a:p>
      </dgm:t>
    </dgm:pt>
    <dgm:pt modelId="{8CF362AB-0D8A-4893-9E69-6ED315A85CC7}" type="pres">
      <dgm:prSet presAssocID="{7079BADB-22C4-455D-A69E-9AC9101D243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98F78E20-A02B-4AE4-83B4-672753E0C20E}" type="pres">
      <dgm:prSet presAssocID="{EB280A1E-EF9B-477F-8418-91FF70F41DD6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FEFBDB2-188C-4F29-9589-C21FF8C163DD}" type="pres">
      <dgm:prSet presAssocID="{EB280A1E-EF9B-477F-8418-91FF70F41DD6}" presName="Parent1" presStyleLbl="node1" presStyleIdx="0" presStyleCnt="10" custLinFactNeighborX="17558" custLinFactNeighborY="87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986A3E-DCF3-455E-B0CB-07935CFE241A}" type="pres">
      <dgm:prSet presAssocID="{EB280A1E-EF9B-477F-8418-91FF70F41DD6}" presName="Childtext1" presStyleLbl="revTx" presStyleIdx="0" presStyleCnt="5" custScaleX="175569" custScaleY="186794" custLinFactX="-148760" custLinFactY="24319" custLinFactNeighborX="-200000" custLinFactNeighborY="100000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17FC4FB-DA52-433E-8668-CBBA7AF18D46}" type="pres">
      <dgm:prSet presAssocID="{EB280A1E-EF9B-477F-8418-91FF70F41DD6}" presName="Balance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1646DCB-1408-45E8-89B0-6A6F35BF5E4D}" type="pres">
      <dgm:prSet presAssocID="{EB280A1E-EF9B-477F-8418-91FF70F41DD6}" presName="BalanceSpacing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B279311-2C78-44D4-8C52-16A3CF3958BD}" type="pres">
      <dgm:prSet presAssocID="{FF4083C1-5657-4990-8DD8-A2079870F1AB}" presName="Accent1Text" presStyleLbl="node1" presStyleIdx="1" presStyleCnt="10" custLinFactNeighborX="19811" custLinFactNeighborY="8799"/>
      <dgm:spPr/>
      <dgm:t>
        <a:bodyPr/>
        <a:lstStyle/>
        <a:p>
          <a:endParaRPr lang="pt-BR"/>
        </a:p>
      </dgm:t>
    </dgm:pt>
    <dgm:pt modelId="{E79E7013-C37D-4699-904F-93058E56C165}" type="pres">
      <dgm:prSet presAssocID="{FF4083C1-5657-4990-8DD8-A2079870F1AB}" presName="spaceBetweenRectangle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25CE400-B3CE-480D-9B08-48EA759F947B}" type="pres">
      <dgm:prSet presAssocID="{2E9D1870-2B75-4D34-9F6B-2A5449E000A5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772CB34-9842-4B1A-BA6A-FE5E57B71552}" type="pres">
      <dgm:prSet presAssocID="{2E9D1870-2B75-4D34-9F6B-2A5449E000A5}" presName="Parent1" presStyleLbl="node1" presStyleIdx="2" presStyleCnt="10" custScaleX="1135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D582F2-4707-4E8C-86D1-7071C81DF33F}" type="pres">
      <dgm:prSet presAssocID="{2E9D1870-2B75-4D34-9F6B-2A5449E000A5}" presName="Childtext1" presStyleLbl="revTx" presStyleIdx="1" presStyleCnt="5" custLinFactY="-45201" custLinFactNeighborX="-40121" custLinFactNeighborY="-100000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09E18FE-5134-410A-B5DA-B733BC4027A0}" type="pres">
      <dgm:prSet presAssocID="{2E9D1870-2B75-4D34-9F6B-2A5449E000A5}" presName="Balance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4FE122D-4C16-430B-830F-39ADC9834655}" type="pres">
      <dgm:prSet presAssocID="{2E9D1870-2B75-4D34-9F6B-2A5449E000A5}" presName="BalanceSpacing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3C1C359-757F-47F0-A6B4-E6B1A0BB8030}" type="pres">
      <dgm:prSet presAssocID="{FE144C28-7948-4CA3-96DC-702EA28174D6}" presName="Accent1Text" presStyleLbl="node1" presStyleIdx="3" presStyleCnt="10" custLinFactNeighborX="-1069"/>
      <dgm:spPr/>
      <dgm:t>
        <a:bodyPr/>
        <a:lstStyle/>
        <a:p>
          <a:endParaRPr lang="pt-BR"/>
        </a:p>
      </dgm:t>
    </dgm:pt>
    <dgm:pt modelId="{E8CB1908-CCB9-4164-99A8-8B095199E3B5}" type="pres">
      <dgm:prSet presAssocID="{FE144C28-7948-4CA3-96DC-702EA28174D6}" presName="spaceBetweenRectangles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8B04B9A-9FAF-4DD9-AE78-B311DCF2F7F2}" type="pres">
      <dgm:prSet presAssocID="{D0C93CDB-65DB-4C55-94D2-60BF6F3683F4}" presName="composite" presStyleCnt="0"/>
      <dgm:spPr/>
    </dgm:pt>
    <dgm:pt modelId="{0DA59724-09F9-4CA2-8559-E379F4E3925A}" type="pres">
      <dgm:prSet presAssocID="{D0C93CDB-65DB-4C55-94D2-60BF6F3683F4}" presName="Parent1" presStyleLbl="node1" presStyleIdx="4" presStyleCnt="10" custLinFactX="58579" custLinFactNeighborX="100000" custLinFactNeighborY="-8405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A3E933-7729-4D19-9760-7EA6928EADC8}" type="pres">
      <dgm:prSet presAssocID="{D0C93CDB-65DB-4C55-94D2-60BF6F3683F4}" presName="Childtext1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B199D294-EA6A-48AD-9CEC-FA0623D0CE49}" type="pres">
      <dgm:prSet presAssocID="{D0C93CDB-65DB-4C55-94D2-60BF6F3683F4}" presName="BalanceSpacing" presStyleCnt="0"/>
      <dgm:spPr/>
    </dgm:pt>
    <dgm:pt modelId="{3ACF9EA8-5576-4D02-8E5E-968A7A88CB29}" type="pres">
      <dgm:prSet presAssocID="{D0C93CDB-65DB-4C55-94D2-60BF6F3683F4}" presName="BalanceSpacing1" presStyleCnt="0"/>
      <dgm:spPr/>
    </dgm:pt>
    <dgm:pt modelId="{B349160B-15DA-439E-823F-FD7660DC930A}" type="pres">
      <dgm:prSet presAssocID="{E31A42F3-71C4-4876-96F0-C4B6DC7B4518}" presName="Accent1Text" presStyleLbl="node1" presStyleIdx="5" presStyleCnt="10" custLinFactNeighborX="-1069" custLinFactNeighborY="0"/>
      <dgm:spPr/>
      <dgm:t>
        <a:bodyPr/>
        <a:lstStyle/>
        <a:p>
          <a:endParaRPr lang="pt-BR"/>
        </a:p>
      </dgm:t>
    </dgm:pt>
    <dgm:pt modelId="{88F6CBBD-892A-4673-B9B4-9BB31B331447}" type="pres">
      <dgm:prSet presAssocID="{E31A42F3-71C4-4876-96F0-C4B6DC7B4518}" presName="spaceBetweenRectangles" presStyleCnt="0"/>
      <dgm:spPr/>
    </dgm:pt>
    <dgm:pt modelId="{82CB7EBC-B7AA-4195-9BEF-6FFD21813871}" type="pres">
      <dgm:prSet presAssocID="{3268B660-530E-436B-AE18-C67F4C25C787}" presName="composite" presStyleCnt="0"/>
      <dgm:spPr/>
    </dgm:pt>
    <dgm:pt modelId="{688E9BB2-37E1-4B6D-9A30-FBA2476386A2}" type="pres">
      <dgm:prSet presAssocID="{3268B660-530E-436B-AE18-C67F4C25C787}" presName="Parent1" presStyleLbl="node1" presStyleIdx="6" presStyleCnt="10" custScaleX="1128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AF1A21F-8AA0-4B71-B500-559037CE1726}" type="pres">
      <dgm:prSet presAssocID="{3268B660-530E-436B-AE18-C67F4C25C787}" presName="Childtext1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9B45584F-DF28-4E29-9146-9CC957EF12F3}" type="pres">
      <dgm:prSet presAssocID="{3268B660-530E-436B-AE18-C67F4C25C787}" presName="BalanceSpacing" presStyleCnt="0"/>
      <dgm:spPr/>
    </dgm:pt>
    <dgm:pt modelId="{8EB1C9F1-D11D-4C78-819C-5CF3FA36F4A9}" type="pres">
      <dgm:prSet presAssocID="{3268B660-530E-436B-AE18-C67F4C25C787}" presName="BalanceSpacing1" presStyleCnt="0"/>
      <dgm:spPr/>
    </dgm:pt>
    <dgm:pt modelId="{7A515793-B04F-4807-BD12-AD9DCCBB0E55}" type="pres">
      <dgm:prSet presAssocID="{FD06951A-170A-49A5-9D5D-AD01BE1EAABE}" presName="Accent1Text" presStyleLbl="node1" presStyleIdx="7" presStyleCnt="10" custLinFactNeighborX="-51019" custLinFactNeighborY="-86102"/>
      <dgm:spPr/>
      <dgm:t>
        <a:bodyPr/>
        <a:lstStyle/>
        <a:p>
          <a:endParaRPr lang="pt-BR"/>
        </a:p>
      </dgm:t>
    </dgm:pt>
    <dgm:pt modelId="{B50A5EFF-3719-4C45-A811-DEB91A9A9012}" type="pres">
      <dgm:prSet presAssocID="{FD06951A-170A-49A5-9D5D-AD01BE1EAABE}" presName="spaceBetweenRectangles" presStyleCnt="0"/>
      <dgm:spPr/>
    </dgm:pt>
    <dgm:pt modelId="{B801C918-6D05-4A69-8417-84420C9D08E2}" type="pres">
      <dgm:prSet presAssocID="{4721F76E-DBD7-466A-9161-291C456B4E90}" presName="composit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A31C896-3530-4910-B709-430879FB952F}" type="pres">
      <dgm:prSet presAssocID="{4721F76E-DBD7-466A-9161-291C456B4E90}" presName="Parent1" presStyleLbl="node1" presStyleIdx="8" presStyleCnt="10" custScaleX="108398" custLinFactNeighborX="63365" custLinFactNeighborY="-881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26A26C3-3319-4EB0-82CA-5EA029663F47}" type="pres">
      <dgm:prSet presAssocID="{4721F76E-DBD7-466A-9161-291C456B4E90}" presName="Childtext1" presStyleLbl="revTx" presStyleIdx="4" presStyleCnt="5">
        <dgm:presLayoutVars>
          <dgm:chMax val="0"/>
          <dgm:chPref val="0"/>
          <dgm:bulletEnabled val="1"/>
        </dgm:presLayoutVars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D6F57C8-18C8-46FE-9550-40DD4E2C2AE6}" type="pres">
      <dgm:prSet presAssocID="{4721F76E-DBD7-466A-9161-291C456B4E90}" presName="BalanceSpacing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CFCCBA5-3652-4293-980C-793DDB8500D1}" type="pres">
      <dgm:prSet presAssocID="{4721F76E-DBD7-466A-9161-291C456B4E90}" presName="BalanceSpacing1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77B22E2-B6DF-435A-ACAD-6CF5B32ADDFB}" type="pres">
      <dgm:prSet presAssocID="{6D48BD32-D732-4A58-BB23-13716B81204B}" presName="Accent1Text" presStyleLbl="node1" presStyleIdx="9" presStyleCnt="10" custLinFactX="100000" custLinFactY="-70981" custLinFactNeighborX="123300" custLinFactNeighborY="-100000"/>
      <dgm:spPr/>
      <dgm:t>
        <a:bodyPr/>
        <a:lstStyle/>
        <a:p>
          <a:endParaRPr lang="pt-BR"/>
        </a:p>
      </dgm:t>
    </dgm:pt>
  </dgm:ptLst>
  <dgm:cxnLst>
    <dgm:cxn modelId="{76AF8891-AEB9-426E-A2BA-0DAF0B9D4993}" srcId="{7079BADB-22C4-455D-A69E-9AC9101D243C}" destId="{EB280A1E-EF9B-477F-8418-91FF70F41DD6}" srcOrd="0" destOrd="0" parTransId="{C49D060A-A3B0-40B3-BA7D-F6B555AB434F}" sibTransId="{FF4083C1-5657-4990-8DD8-A2079870F1AB}"/>
    <dgm:cxn modelId="{F74DC914-66B5-4D98-8EB6-DF025175F9CB}" type="presOf" srcId="{D0C93CDB-65DB-4C55-94D2-60BF6F3683F4}" destId="{0DA59724-09F9-4CA2-8559-E379F4E3925A}" srcOrd="0" destOrd="0" presId="urn:microsoft.com/office/officeart/2008/layout/AlternatingHexagons"/>
    <dgm:cxn modelId="{50E32FDB-A1C2-41DC-BC09-5AEDC9E395EE}" type="presOf" srcId="{FF4083C1-5657-4990-8DD8-A2079870F1AB}" destId="{3B279311-2C78-44D4-8C52-16A3CF3958BD}" srcOrd="0" destOrd="0" presId="urn:microsoft.com/office/officeart/2008/layout/AlternatingHexagons"/>
    <dgm:cxn modelId="{B57D48A9-386A-4F6F-8A90-419FF9354859}" type="presOf" srcId="{EB280A1E-EF9B-477F-8418-91FF70F41DD6}" destId="{AFEFBDB2-188C-4F29-9589-C21FF8C163DD}" srcOrd="0" destOrd="0" presId="urn:microsoft.com/office/officeart/2008/layout/AlternatingHexagons"/>
    <dgm:cxn modelId="{ED01FDF0-293E-4A65-983A-C13E68D65A8B}" srcId="{7079BADB-22C4-455D-A69E-9AC9101D243C}" destId="{D0C93CDB-65DB-4C55-94D2-60BF6F3683F4}" srcOrd="2" destOrd="0" parTransId="{D3A0657A-57A3-4712-81B1-36A3346B519A}" sibTransId="{E31A42F3-71C4-4876-96F0-C4B6DC7B4518}"/>
    <dgm:cxn modelId="{B902E5C4-408C-407C-9F72-51EC0C599193}" type="presOf" srcId="{7079BADB-22C4-455D-A69E-9AC9101D243C}" destId="{8CF362AB-0D8A-4893-9E69-6ED315A85CC7}" srcOrd="0" destOrd="0" presId="urn:microsoft.com/office/officeart/2008/layout/AlternatingHexagons"/>
    <dgm:cxn modelId="{2735117A-82BF-4BDB-8AA4-547372E0F2D9}" type="presOf" srcId="{FD06951A-170A-49A5-9D5D-AD01BE1EAABE}" destId="{7A515793-B04F-4807-BD12-AD9DCCBB0E55}" srcOrd="0" destOrd="0" presId="urn:microsoft.com/office/officeart/2008/layout/AlternatingHexagons"/>
    <dgm:cxn modelId="{86F3BF26-7BE2-4239-AD23-C0A4C6849B39}" type="presOf" srcId="{FE144C28-7948-4CA3-96DC-702EA28174D6}" destId="{E3C1C359-757F-47F0-A6B4-E6B1A0BB8030}" srcOrd="0" destOrd="0" presId="urn:microsoft.com/office/officeart/2008/layout/AlternatingHexagons"/>
    <dgm:cxn modelId="{EDC47971-0AA5-4B5A-ADF2-F8705F02B018}" type="presOf" srcId="{E31A42F3-71C4-4876-96F0-C4B6DC7B4518}" destId="{B349160B-15DA-439E-823F-FD7660DC930A}" srcOrd="0" destOrd="0" presId="urn:microsoft.com/office/officeart/2008/layout/AlternatingHexagons"/>
    <dgm:cxn modelId="{32F44067-62ED-4174-B41F-5E462FB60CB8}" type="presOf" srcId="{6D48BD32-D732-4A58-BB23-13716B81204B}" destId="{777B22E2-B6DF-435A-ACAD-6CF5B32ADDFB}" srcOrd="0" destOrd="0" presId="urn:microsoft.com/office/officeart/2008/layout/AlternatingHexagons"/>
    <dgm:cxn modelId="{F8BC6DDD-344F-4AD7-983E-7987CA3FBDD8}" type="presOf" srcId="{3268B660-530E-436B-AE18-C67F4C25C787}" destId="{688E9BB2-37E1-4B6D-9A30-FBA2476386A2}" srcOrd="0" destOrd="0" presId="urn:microsoft.com/office/officeart/2008/layout/AlternatingHexagons"/>
    <dgm:cxn modelId="{1E43701C-F321-4DB0-8D17-6D919C11ADC1}" srcId="{7079BADB-22C4-455D-A69E-9AC9101D243C}" destId="{3268B660-530E-436B-AE18-C67F4C25C787}" srcOrd="3" destOrd="0" parTransId="{D7E5D763-8D31-41CA-BFC4-C29070908636}" sibTransId="{FD06951A-170A-49A5-9D5D-AD01BE1EAABE}"/>
    <dgm:cxn modelId="{4D92E341-6490-482D-8BF9-B50E45E412DB}" type="presOf" srcId="{4721F76E-DBD7-466A-9161-291C456B4E90}" destId="{3A31C896-3530-4910-B709-430879FB952F}" srcOrd="0" destOrd="0" presId="urn:microsoft.com/office/officeart/2008/layout/AlternatingHexagons"/>
    <dgm:cxn modelId="{5E8A636E-2DF0-4A22-9B66-7D485B328C36}" srcId="{7079BADB-22C4-455D-A69E-9AC9101D243C}" destId="{2E9D1870-2B75-4D34-9F6B-2A5449E000A5}" srcOrd="1" destOrd="0" parTransId="{5BC4035D-DB9A-45A1-8715-54B61B688190}" sibTransId="{FE144C28-7948-4CA3-96DC-702EA28174D6}"/>
    <dgm:cxn modelId="{22E8194D-E122-4C48-9A35-A57B9B4665B5}" type="presOf" srcId="{2E9D1870-2B75-4D34-9F6B-2A5449E000A5}" destId="{2772CB34-9842-4B1A-BA6A-FE5E57B71552}" srcOrd="0" destOrd="0" presId="urn:microsoft.com/office/officeart/2008/layout/AlternatingHexagons"/>
    <dgm:cxn modelId="{528D0A39-A3C4-4063-B5B7-5A172223C8BC}" srcId="{7079BADB-22C4-455D-A69E-9AC9101D243C}" destId="{4721F76E-DBD7-466A-9161-291C456B4E90}" srcOrd="4" destOrd="0" parTransId="{840E1D92-BB65-4518-9CAE-A7E2411B26B1}" sibTransId="{6D48BD32-D732-4A58-BB23-13716B81204B}"/>
    <dgm:cxn modelId="{F11387AC-608D-444D-8BA3-0C7756761E06}" type="presParOf" srcId="{8CF362AB-0D8A-4893-9E69-6ED315A85CC7}" destId="{98F78E20-A02B-4AE4-83B4-672753E0C20E}" srcOrd="0" destOrd="0" presId="urn:microsoft.com/office/officeart/2008/layout/AlternatingHexagons"/>
    <dgm:cxn modelId="{0318D463-F9F7-47E1-A40D-7E2247106C97}" type="presParOf" srcId="{98F78E20-A02B-4AE4-83B4-672753E0C20E}" destId="{AFEFBDB2-188C-4F29-9589-C21FF8C163DD}" srcOrd="0" destOrd="0" presId="urn:microsoft.com/office/officeart/2008/layout/AlternatingHexagons"/>
    <dgm:cxn modelId="{E8EDB594-8657-47E9-8AEC-3CCC0DB93081}" type="presParOf" srcId="{98F78E20-A02B-4AE4-83B4-672753E0C20E}" destId="{4F986A3E-DCF3-455E-B0CB-07935CFE241A}" srcOrd="1" destOrd="0" presId="urn:microsoft.com/office/officeart/2008/layout/AlternatingHexagons"/>
    <dgm:cxn modelId="{2DF18130-B113-4B78-B3DB-2AF27FE65562}" type="presParOf" srcId="{98F78E20-A02B-4AE4-83B4-672753E0C20E}" destId="{817FC4FB-DA52-433E-8668-CBBA7AF18D46}" srcOrd="2" destOrd="0" presId="urn:microsoft.com/office/officeart/2008/layout/AlternatingHexagons"/>
    <dgm:cxn modelId="{2922A85A-F2A3-4A18-9829-E439378D9845}" type="presParOf" srcId="{98F78E20-A02B-4AE4-83B4-672753E0C20E}" destId="{D1646DCB-1408-45E8-89B0-6A6F35BF5E4D}" srcOrd="3" destOrd="0" presId="urn:microsoft.com/office/officeart/2008/layout/AlternatingHexagons"/>
    <dgm:cxn modelId="{9400C174-54D0-4E61-9BFE-E6060F0E470E}" type="presParOf" srcId="{98F78E20-A02B-4AE4-83B4-672753E0C20E}" destId="{3B279311-2C78-44D4-8C52-16A3CF3958BD}" srcOrd="4" destOrd="0" presId="urn:microsoft.com/office/officeart/2008/layout/AlternatingHexagons"/>
    <dgm:cxn modelId="{5D974AE8-AE96-46CD-8138-38C85962A5CF}" type="presParOf" srcId="{8CF362AB-0D8A-4893-9E69-6ED315A85CC7}" destId="{E79E7013-C37D-4699-904F-93058E56C165}" srcOrd="1" destOrd="0" presId="urn:microsoft.com/office/officeart/2008/layout/AlternatingHexagons"/>
    <dgm:cxn modelId="{319D36BC-6AA4-45CC-851B-9AF082307E18}" type="presParOf" srcId="{8CF362AB-0D8A-4893-9E69-6ED315A85CC7}" destId="{025CE400-B3CE-480D-9B08-48EA759F947B}" srcOrd="2" destOrd="0" presId="urn:microsoft.com/office/officeart/2008/layout/AlternatingHexagons"/>
    <dgm:cxn modelId="{6A8385BA-91B0-4FD8-8095-0A2763865363}" type="presParOf" srcId="{025CE400-B3CE-480D-9B08-48EA759F947B}" destId="{2772CB34-9842-4B1A-BA6A-FE5E57B71552}" srcOrd="0" destOrd="0" presId="urn:microsoft.com/office/officeart/2008/layout/AlternatingHexagons"/>
    <dgm:cxn modelId="{19D4A28E-0FFD-4D20-8F42-2A90CAE8841C}" type="presParOf" srcId="{025CE400-B3CE-480D-9B08-48EA759F947B}" destId="{D9D582F2-4707-4E8C-86D1-7071C81DF33F}" srcOrd="1" destOrd="0" presId="urn:microsoft.com/office/officeart/2008/layout/AlternatingHexagons"/>
    <dgm:cxn modelId="{C9E5BC0D-4CC5-411D-85C0-707F55D611B5}" type="presParOf" srcId="{025CE400-B3CE-480D-9B08-48EA759F947B}" destId="{B09E18FE-5134-410A-B5DA-B733BC4027A0}" srcOrd="2" destOrd="0" presId="urn:microsoft.com/office/officeart/2008/layout/AlternatingHexagons"/>
    <dgm:cxn modelId="{62999925-17D1-40CA-A1B3-2813119AF7C4}" type="presParOf" srcId="{025CE400-B3CE-480D-9B08-48EA759F947B}" destId="{B4FE122D-4C16-430B-830F-39ADC9834655}" srcOrd="3" destOrd="0" presId="urn:microsoft.com/office/officeart/2008/layout/AlternatingHexagons"/>
    <dgm:cxn modelId="{B07E31D0-FCEF-4D3B-8747-C3B2E4397049}" type="presParOf" srcId="{025CE400-B3CE-480D-9B08-48EA759F947B}" destId="{E3C1C359-757F-47F0-A6B4-E6B1A0BB8030}" srcOrd="4" destOrd="0" presId="urn:microsoft.com/office/officeart/2008/layout/AlternatingHexagons"/>
    <dgm:cxn modelId="{AAEC0B02-42A9-4B3B-8A57-8FED0FC4A497}" type="presParOf" srcId="{8CF362AB-0D8A-4893-9E69-6ED315A85CC7}" destId="{E8CB1908-CCB9-4164-99A8-8B095199E3B5}" srcOrd="3" destOrd="0" presId="urn:microsoft.com/office/officeart/2008/layout/AlternatingHexagons"/>
    <dgm:cxn modelId="{AD018148-BE7D-4B55-B9DA-392912CD2D41}" type="presParOf" srcId="{8CF362AB-0D8A-4893-9E69-6ED315A85CC7}" destId="{68B04B9A-9FAF-4DD9-AE78-B311DCF2F7F2}" srcOrd="4" destOrd="0" presId="urn:microsoft.com/office/officeart/2008/layout/AlternatingHexagons"/>
    <dgm:cxn modelId="{6D209D93-9500-41EF-994A-487D0B443425}" type="presParOf" srcId="{68B04B9A-9FAF-4DD9-AE78-B311DCF2F7F2}" destId="{0DA59724-09F9-4CA2-8559-E379F4E3925A}" srcOrd="0" destOrd="0" presId="urn:microsoft.com/office/officeart/2008/layout/AlternatingHexagons"/>
    <dgm:cxn modelId="{A842525D-C3C2-476B-ADFF-DFFFBCBEACDB}" type="presParOf" srcId="{68B04B9A-9FAF-4DD9-AE78-B311DCF2F7F2}" destId="{F2A3E933-7729-4D19-9760-7EA6928EADC8}" srcOrd="1" destOrd="0" presId="urn:microsoft.com/office/officeart/2008/layout/AlternatingHexagons"/>
    <dgm:cxn modelId="{77E6A6CF-CA92-4E7A-8EFC-CFFC8A25BA79}" type="presParOf" srcId="{68B04B9A-9FAF-4DD9-AE78-B311DCF2F7F2}" destId="{B199D294-EA6A-48AD-9CEC-FA0623D0CE49}" srcOrd="2" destOrd="0" presId="urn:microsoft.com/office/officeart/2008/layout/AlternatingHexagons"/>
    <dgm:cxn modelId="{D1AF9D87-9E80-47A4-8D7F-4B3C418D6FBF}" type="presParOf" srcId="{68B04B9A-9FAF-4DD9-AE78-B311DCF2F7F2}" destId="{3ACF9EA8-5576-4D02-8E5E-968A7A88CB29}" srcOrd="3" destOrd="0" presId="urn:microsoft.com/office/officeart/2008/layout/AlternatingHexagons"/>
    <dgm:cxn modelId="{1E86A21A-10AA-4479-8737-04797A3822EE}" type="presParOf" srcId="{68B04B9A-9FAF-4DD9-AE78-B311DCF2F7F2}" destId="{B349160B-15DA-439E-823F-FD7660DC930A}" srcOrd="4" destOrd="0" presId="urn:microsoft.com/office/officeart/2008/layout/AlternatingHexagons"/>
    <dgm:cxn modelId="{CE53CD66-EFA5-4AE5-AF73-CA9BC48C6FF0}" type="presParOf" srcId="{8CF362AB-0D8A-4893-9E69-6ED315A85CC7}" destId="{88F6CBBD-892A-4673-B9B4-9BB31B331447}" srcOrd="5" destOrd="0" presId="urn:microsoft.com/office/officeart/2008/layout/AlternatingHexagons"/>
    <dgm:cxn modelId="{32D8CC9F-232B-4144-A558-4E982825698D}" type="presParOf" srcId="{8CF362AB-0D8A-4893-9E69-6ED315A85CC7}" destId="{82CB7EBC-B7AA-4195-9BEF-6FFD21813871}" srcOrd="6" destOrd="0" presId="urn:microsoft.com/office/officeart/2008/layout/AlternatingHexagons"/>
    <dgm:cxn modelId="{A3D6BCC4-6F31-4E41-9E0E-428BD5914728}" type="presParOf" srcId="{82CB7EBC-B7AA-4195-9BEF-6FFD21813871}" destId="{688E9BB2-37E1-4B6D-9A30-FBA2476386A2}" srcOrd="0" destOrd="0" presId="urn:microsoft.com/office/officeart/2008/layout/AlternatingHexagons"/>
    <dgm:cxn modelId="{6FE3BC4E-A69C-4A8E-A9A7-F9FC7311DB22}" type="presParOf" srcId="{82CB7EBC-B7AA-4195-9BEF-6FFD21813871}" destId="{BAF1A21F-8AA0-4B71-B500-559037CE1726}" srcOrd="1" destOrd="0" presId="urn:microsoft.com/office/officeart/2008/layout/AlternatingHexagons"/>
    <dgm:cxn modelId="{227631AB-00A7-4255-AAF1-131E4E17A6B4}" type="presParOf" srcId="{82CB7EBC-B7AA-4195-9BEF-6FFD21813871}" destId="{9B45584F-DF28-4E29-9146-9CC957EF12F3}" srcOrd="2" destOrd="0" presId="urn:microsoft.com/office/officeart/2008/layout/AlternatingHexagons"/>
    <dgm:cxn modelId="{CC546DD3-21B9-4271-B660-090F1F1A600A}" type="presParOf" srcId="{82CB7EBC-B7AA-4195-9BEF-6FFD21813871}" destId="{8EB1C9F1-D11D-4C78-819C-5CF3FA36F4A9}" srcOrd="3" destOrd="0" presId="urn:microsoft.com/office/officeart/2008/layout/AlternatingHexagons"/>
    <dgm:cxn modelId="{890BDDBA-B876-4E31-9551-E45D36BEBFCC}" type="presParOf" srcId="{82CB7EBC-B7AA-4195-9BEF-6FFD21813871}" destId="{7A515793-B04F-4807-BD12-AD9DCCBB0E55}" srcOrd="4" destOrd="0" presId="urn:microsoft.com/office/officeart/2008/layout/AlternatingHexagons"/>
    <dgm:cxn modelId="{989571C4-0C55-4956-AFDB-705796FAE754}" type="presParOf" srcId="{8CF362AB-0D8A-4893-9E69-6ED315A85CC7}" destId="{B50A5EFF-3719-4C45-A811-DEB91A9A9012}" srcOrd="7" destOrd="0" presId="urn:microsoft.com/office/officeart/2008/layout/AlternatingHexagons"/>
    <dgm:cxn modelId="{C10CF828-5F69-4DA9-9B00-8181FB03B180}" type="presParOf" srcId="{8CF362AB-0D8A-4893-9E69-6ED315A85CC7}" destId="{B801C918-6D05-4A69-8417-84420C9D08E2}" srcOrd="8" destOrd="0" presId="urn:microsoft.com/office/officeart/2008/layout/AlternatingHexagons"/>
    <dgm:cxn modelId="{B3BB9DB9-6696-4B1A-A5AD-D25581360F25}" type="presParOf" srcId="{B801C918-6D05-4A69-8417-84420C9D08E2}" destId="{3A31C896-3530-4910-B709-430879FB952F}" srcOrd="0" destOrd="0" presId="urn:microsoft.com/office/officeart/2008/layout/AlternatingHexagons"/>
    <dgm:cxn modelId="{46D8D95D-9F4D-4AF4-B502-E391A6ECCF4B}" type="presParOf" srcId="{B801C918-6D05-4A69-8417-84420C9D08E2}" destId="{E26A26C3-3319-4EB0-82CA-5EA029663F47}" srcOrd="1" destOrd="0" presId="urn:microsoft.com/office/officeart/2008/layout/AlternatingHexagons"/>
    <dgm:cxn modelId="{E63C4E88-3B79-446E-A4BC-B6F58B697639}" type="presParOf" srcId="{B801C918-6D05-4A69-8417-84420C9D08E2}" destId="{ED6F57C8-18C8-46FE-9550-40DD4E2C2AE6}" srcOrd="2" destOrd="0" presId="urn:microsoft.com/office/officeart/2008/layout/AlternatingHexagons"/>
    <dgm:cxn modelId="{594BE833-2FCE-4927-B4E6-051F4394BE79}" type="presParOf" srcId="{B801C918-6D05-4A69-8417-84420C9D08E2}" destId="{CCFCCBA5-3652-4293-980C-793DDB8500D1}" srcOrd="3" destOrd="0" presId="urn:microsoft.com/office/officeart/2008/layout/AlternatingHexagons"/>
    <dgm:cxn modelId="{D1CD22A0-247B-4212-B47A-469560E4D406}" type="presParOf" srcId="{B801C918-6D05-4A69-8417-84420C9D08E2}" destId="{777B22E2-B6DF-435A-ACAD-6CF5B32ADDFB}" srcOrd="4" destOrd="0" presId="urn:microsoft.com/office/officeart/2008/layout/AlternatingHexagons"/>
  </dgm:cxnLst>
  <dgm:bg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84279D-589A-4228-A7FF-5278FCB589B5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F7A602D-7FC4-492E-BC37-D68A0BD022D7}">
      <dgm:prSet phldrT="[Texto]" custT="1"/>
      <dgm:spPr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r>
            <a:rPr lang="pt-BR" sz="3200" b="1" dirty="0">
              <a:solidFill>
                <a:schemeClr val="accent6">
                  <a:lumMod val="50000"/>
                </a:schemeClr>
              </a:solidFill>
            </a:rPr>
            <a:t>Tempo</a:t>
          </a:r>
        </a:p>
        <a:p>
          <a:r>
            <a:rPr lang="pt-BR" sz="3200" b="1" dirty="0">
              <a:solidFill>
                <a:schemeClr val="accent6">
                  <a:lumMod val="50000"/>
                </a:schemeClr>
              </a:solidFill>
            </a:rPr>
            <a:t>e </a:t>
          </a:r>
        </a:p>
        <a:p>
          <a:r>
            <a:rPr lang="pt-BR" sz="3200" b="1" dirty="0">
              <a:solidFill>
                <a:schemeClr val="accent6">
                  <a:lumMod val="50000"/>
                </a:schemeClr>
              </a:solidFill>
            </a:rPr>
            <a:t>Recursos</a:t>
          </a:r>
        </a:p>
      </dgm:t>
    </dgm:pt>
    <dgm:pt modelId="{8370CEEF-9A0F-4A3A-AA46-10D1CC2225DC}" type="parTrans" cxnId="{D6D883A0-0603-469F-8E39-AAD0685A765A}">
      <dgm:prSet/>
      <dgm:spPr/>
      <dgm:t>
        <a:bodyPr/>
        <a:lstStyle/>
        <a:p>
          <a:endParaRPr lang="pt-BR" sz="1200" b="1"/>
        </a:p>
      </dgm:t>
    </dgm:pt>
    <dgm:pt modelId="{CCD2456C-0D37-4C38-A350-9E686CC96FC6}" type="sibTrans" cxnId="{D6D883A0-0603-469F-8E39-AAD0685A765A}">
      <dgm:prSet/>
      <dgm:spPr/>
      <dgm:t>
        <a:bodyPr/>
        <a:lstStyle/>
        <a:p>
          <a:endParaRPr lang="pt-BR" sz="1200" b="1"/>
        </a:p>
      </dgm:t>
    </dgm:pt>
    <dgm:pt modelId="{46858032-2876-48FA-A0B2-03E9685EC980}">
      <dgm:prSet phldrT="[Texto]"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Equipe</a:t>
          </a:r>
          <a:r>
            <a:rPr lang="en-US" sz="1400" b="1" dirty="0">
              <a:solidFill>
                <a:schemeClr val="bg1"/>
              </a:solidFill>
            </a:rPr>
            <a:t> com </a:t>
          </a:r>
          <a:r>
            <a:rPr lang="en-US" sz="1400" b="1" dirty="0" err="1">
              <a:solidFill>
                <a:schemeClr val="bg1"/>
              </a:solidFill>
            </a:rPr>
            <a:t>autoestima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baixa</a:t>
          </a:r>
          <a:endParaRPr lang="pt-BR" sz="1400" b="1" dirty="0">
            <a:solidFill>
              <a:schemeClr val="bg1"/>
            </a:solidFill>
          </a:endParaRPr>
        </a:p>
      </dgm:t>
    </dgm:pt>
    <dgm:pt modelId="{81C4DB2A-D02B-42E7-885B-E71F33353E74}" type="parTrans" cxnId="{08B7C338-D2D6-423B-80B1-7E8FB430BFBF}">
      <dgm:prSet/>
      <dgm:spPr/>
      <dgm:t>
        <a:bodyPr/>
        <a:lstStyle/>
        <a:p>
          <a:endParaRPr lang="pt-BR" sz="1200" b="1"/>
        </a:p>
      </dgm:t>
    </dgm:pt>
    <dgm:pt modelId="{98927A1D-29AE-44F1-B065-789836192C15}" type="sibTrans" cxnId="{08B7C338-D2D6-423B-80B1-7E8FB430BFBF}">
      <dgm:prSet/>
      <dgm:spPr/>
      <dgm:t>
        <a:bodyPr/>
        <a:lstStyle/>
        <a:p>
          <a:endParaRPr lang="pt-BR" sz="1200" b="1"/>
        </a:p>
      </dgm:t>
    </dgm:pt>
    <dgm:pt modelId="{086F7961-7BEC-421B-AFBF-54C0B07F4041}">
      <dgm:prSet phldrT="[Texto]"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Infraestrutura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tecnológica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complexa</a:t>
          </a:r>
          <a:r>
            <a:rPr lang="en-US" sz="1400" b="1" dirty="0">
              <a:solidFill>
                <a:schemeClr val="bg1"/>
              </a:solidFill>
            </a:rPr>
            <a:t> e </a:t>
          </a:r>
          <a:r>
            <a:rPr lang="en-US" sz="1400" b="1" dirty="0" err="1">
              <a:solidFill>
                <a:schemeClr val="bg1"/>
              </a:solidFill>
            </a:rPr>
            <a:t>obsoleta</a:t>
          </a:r>
          <a:r>
            <a:rPr lang="en-US" sz="1400" b="1" dirty="0">
              <a:solidFill>
                <a:schemeClr val="bg1"/>
              </a:solidFill>
            </a:rPr>
            <a:t> </a:t>
          </a:r>
          <a:endParaRPr lang="pt-BR" sz="1400" b="1" dirty="0">
            <a:solidFill>
              <a:schemeClr val="bg1"/>
            </a:solidFill>
          </a:endParaRPr>
        </a:p>
      </dgm:t>
    </dgm:pt>
    <dgm:pt modelId="{70F81623-531D-4CB9-A28E-1798F0D8CD18}" type="parTrans" cxnId="{A7D9311A-D803-42AB-B5EA-0A60A2F3F14F}">
      <dgm:prSet/>
      <dgm:spPr/>
      <dgm:t>
        <a:bodyPr/>
        <a:lstStyle/>
        <a:p>
          <a:endParaRPr lang="pt-BR" sz="1200" b="1"/>
        </a:p>
      </dgm:t>
    </dgm:pt>
    <dgm:pt modelId="{DE65A1DF-F6F2-4F20-9691-4710D9DA69CE}" type="sibTrans" cxnId="{A7D9311A-D803-42AB-B5EA-0A60A2F3F14F}">
      <dgm:prSet/>
      <dgm:spPr/>
      <dgm:t>
        <a:bodyPr/>
        <a:lstStyle/>
        <a:p>
          <a:endParaRPr lang="pt-BR" sz="1200" b="1"/>
        </a:p>
      </dgm:t>
    </dgm:pt>
    <dgm:pt modelId="{718E037D-F623-4358-89FA-73626E1901ED}">
      <dgm:prSet phldrT="[Texto]"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Estrutura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Organizacional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Anacrônica</a:t>
          </a:r>
          <a:endParaRPr lang="pt-BR" sz="1400" b="1" dirty="0">
            <a:solidFill>
              <a:schemeClr val="bg1"/>
            </a:solidFill>
          </a:endParaRPr>
        </a:p>
      </dgm:t>
    </dgm:pt>
    <dgm:pt modelId="{E70F0249-5FBF-4DF2-A45E-84891322D2DC}" type="parTrans" cxnId="{E421FF10-01D5-444D-9489-D7901E69A5DE}">
      <dgm:prSet/>
      <dgm:spPr/>
      <dgm:t>
        <a:bodyPr/>
        <a:lstStyle/>
        <a:p>
          <a:endParaRPr lang="pt-BR" sz="1200" b="1"/>
        </a:p>
      </dgm:t>
    </dgm:pt>
    <dgm:pt modelId="{6057F5CD-0C03-4A06-8BE4-62282DF5A80E}" type="sibTrans" cxnId="{E421FF10-01D5-444D-9489-D7901E69A5DE}">
      <dgm:prSet/>
      <dgm:spPr/>
      <dgm:t>
        <a:bodyPr/>
        <a:lstStyle/>
        <a:p>
          <a:endParaRPr lang="pt-BR" sz="1200" b="1"/>
        </a:p>
      </dgm:t>
    </dgm:pt>
    <dgm:pt modelId="{54FE393E-A5F8-4561-B59E-8939ACB6A28F}">
      <dgm:prSet phldrT="[Texto]"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Ausência</a:t>
          </a:r>
          <a:r>
            <a:rPr lang="en-US" sz="1400" b="1" dirty="0">
              <a:solidFill>
                <a:schemeClr val="bg1"/>
              </a:solidFill>
            </a:rPr>
            <a:t> de um </a:t>
          </a:r>
          <a:r>
            <a:rPr lang="en-US" sz="1400" b="1" dirty="0" err="1">
              <a:solidFill>
                <a:schemeClr val="bg1"/>
              </a:solidFill>
            </a:rPr>
            <a:t>modelo</a:t>
          </a:r>
          <a:r>
            <a:rPr lang="en-US" sz="1400" b="1" dirty="0">
              <a:solidFill>
                <a:schemeClr val="bg1"/>
              </a:solidFill>
            </a:rPr>
            <a:t> de </a:t>
          </a:r>
          <a:r>
            <a:rPr lang="en-US" sz="1400" b="1" dirty="0" err="1">
              <a:solidFill>
                <a:schemeClr val="bg1"/>
              </a:solidFill>
            </a:rPr>
            <a:t>gestão</a:t>
          </a:r>
          <a:endParaRPr lang="pt-BR" sz="1400" b="1" dirty="0">
            <a:solidFill>
              <a:schemeClr val="bg1"/>
            </a:solidFill>
          </a:endParaRPr>
        </a:p>
      </dgm:t>
    </dgm:pt>
    <dgm:pt modelId="{FD2EB078-7CB4-437C-857F-3D54017E24A9}" type="parTrans" cxnId="{D6346A6B-86F8-4D1C-A33C-CE01DB72A287}">
      <dgm:prSet/>
      <dgm:spPr/>
      <dgm:t>
        <a:bodyPr/>
        <a:lstStyle/>
        <a:p>
          <a:endParaRPr lang="pt-BR" sz="1200" b="1"/>
        </a:p>
      </dgm:t>
    </dgm:pt>
    <dgm:pt modelId="{8F16405E-7340-455D-8F73-5A4240D9C236}" type="sibTrans" cxnId="{D6346A6B-86F8-4D1C-A33C-CE01DB72A287}">
      <dgm:prSet/>
      <dgm:spPr/>
      <dgm:t>
        <a:bodyPr/>
        <a:lstStyle/>
        <a:p>
          <a:endParaRPr lang="pt-BR" sz="1200" b="1"/>
        </a:p>
      </dgm:t>
    </dgm:pt>
    <dgm:pt modelId="{EC64F513-DF1C-434D-9503-16C4874A8774}">
      <dgm:prSet phldrT="[Texto]"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Ausência</a:t>
          </a:r>
          <a:r>
            <a:rPr lang="en-US" sz="1400" b="1" dirty="0">
              <a:solidFill>
                <a:schemeClr val="bg1"/>
              </a:solidFill>
            </a:rPr>
            <a:t> de </a:t>
          </a:r>
          <a:r>
            <a:rPr lang="en-US" sz="1400" b="1" dirty="0" err="1">
              <a:solidFill>
                <a:schemeClr val="bg1"/>
              </a:solidFill>
            </a:rPr>
            <a:t>uma</a:t>
          </a:r>
          <a:r>
            <a:rPr lang="en-US" sz="1400" b="1" dirty="0">
              <a:solidFill>
                <a:schemeClr val="bg1"/>
              </a:solidFill>
            </a:rPr>
            <a:t> agenda </a:t>
          </a:r>
          <a:r>
            <a:rPr lang="en-US" sz="1400" b="1" dirty="0" err="1">
              <a:solidFill>
                <a:schemeClr val="bg1"/>
              </a:solidFill>
            </a:rPr>
            <a:t>estratégica</a:t>
          </a:r>
          <a:r>
            <a:rPr lang="en-US" sz="1400" b="1" dirty="0">
              <a:solidFill>
                <a:schemeClr val="bg1"/>
              </a:solidFill>
            </a:rPr>
            <a:t> </a:t>
          </a:r>
          <a:endParaRPr lang="pt-BR" sz="1400" b="1" dirty="0">
            <a:solidFill>
              <a:schemeClr val="bg1"/>
            </a:solidFill>
          </a:endParaRPr>
        </a:p>
      </dgm:t>
    </dgm:pt>
    <dgm:pt modelId="{8D36F704-0914-4EC5-ABB9-34BE2A87C652}" type="parTrans" cxnId="{D97D5E65-B484-4FD6-9728-44397184811F}">
      <dgm:prSet/>
      <dgm:spPr/>
      <dgm:t>
        <a:bodyPr/>
        <a:lstStyle/>
        <a:p>
          <a:endParaRPr lang="pt-BR" sz="1200" b="1"/>
        </a:p>
      </dgm:t>
    </dgm:pt>
    <dgm:pt modelId="{92E12498-D99C-412E-BA05-6B9FF4FB54AD}" type="sibTrans" cxnId="{D97D5E65-B484-4FD6-9728-44397184811F}">
      <dgm:prSet/>
      <dgm:spPr/>
      <dgm:t>
        <a:bodyPr/>
        <a:lstStyle/>
        <a:p>
          <a:endParaRPr lang="pt-BR" sz="1200" b="1"/>
        </a:p>
      </dgm:t>
    </dgm:pt>
    <dgm:pt modelId="{C91359BF-026E-460B-8756-258CD89021D1}">
      <dgm:prSet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Insatisfação</a:t>
          </a:r>
          <a:r>
            <a:rPr lang="en-US" sz="1400" b="1" dirty="0">
              <a:solidFill>
                <a:schemeClr val="bg1"/>
              </a:solidFill>
            </a:rPr>
            <a:t> de </a:t>
          </a:r>
          <a:r>
            <a:rPr lang="en-US" sz="1400" b="1" dirty="0" err="1">
              <a:solidFill>
                <a:schemeClr val="bg1"/>
              </a:solidFill>
            </a:rPr>
            <a:t>clientes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externos</a:t>
          </a:r>
          <a:endParaRPr lang="pt-BR" sz="1400" b="1" dirty="0">
            <a:solidFill>
              <a:schemeClr val="bg1"/>
            </a:solidFill>
          </a:endParaRPr>
        </a:p>
      </dgm:t>
    </dgm:pt>
    <dgm:pt modelId="{A1A84D0D-F296-45E2-B16B-39A657EDE513}" type="parTrans" cxnId="{E5806D85-25DC-4385-8BDC-C03C151929AB}">
      <dgm:prSet/>
      <dgm:spPr/>
      <dgm:t>
        <a:bodyPr/>
        <a:lstStyle/>
        <a:p>
          <a:endParaRPr lang="pt-BR" sz="1200" b="1"/>
        </a:p>
      </dgm:t>
    </dgm:pt>
    <dgm:pt modelId="{81E0C9F7-2FFC-4D9A-AD13-0D2E99CC4EB1}" type="sibTrans" cxnId="{E5806D85-25DC-4385-8BDC-C03C151929AB}">
      <dgm:prSet/>
      <dgm:spPr/>
      <dgm:t>
        <a:bodyPr/>
        <a:lstStyle/>
        <a:p>
          <a:endParaRPr lang="pt-BR" sz="1200" b="1"/>
        </a:p>
      </dgm:t>
    </dgm:pt>
    <dgm:pt modelId="{9E7DC8A0-A13C-462F-AC69-E0298789F40C}">
      <dgm:prSet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Sistemas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Relevantes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seriamente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comprometidos</a:t>
          </a:r>
          <a:r>
            <a:rPr lang="en-US" sz="1400" b="1" dirty="0">
              <a:solidFill>
                <a:schemeClr val="bg1"/>
              </a:solidFill>
            </a:rPr>
            <a:t> </a:t>
          </a:r>
          <a:endParaRPr lang="pt-BR" sz="1400" b="1" dirty="0">
            <a:solidFill>
              <a:schemeClr val="bg1"/>
            </a:solidFill>
          </a:endParaRPr>
        </a:p>
      </dgm:t>
    </dgm:pt>
    <dgm:pt modelId="{A5297186-640A-4C08-9F4F-A42968A80782}" type="parTrans" cxnId="{7BDC32D5-8E7B-4EE2-A548-318786C9737F}">
      <dgm:prSet/>
      <dgm:spPr/>
      <dgm:t>
        <a:bodyPr/>
        <a:lstStyle/>
        <a:p>
          <a:endParaRPr lang="pt-BR" sz="1200" b="1"/>
        </a:p>
      </dgm:t>
    </dgm:pt>
    <dgm:pt modelId="{244C4757-8A7A-4CB9-ACA8-5251461FEE79}" type="sibTrans" cxnId="{7BDC32D5-8E7B-4EE2-A548-318786C9737F}">
      <dgm:prSet/>
      <dgm:spPr/>
      <dgm:t>
        <a:bodyPr/>
        <a:lstStyle/>
        <a:p>
          <a:endParaRPr lang="pt-BR" sz="1200" b="1"/>
        </a:p>
      </dgm:t>
    </dgm:pt>
    <dgm:pt modelId="{42FE55F7-66BA-4DD3-A514-D5EA708996D3}">
      <dgm:prSet phldrT="[Texto]" custT="1"/>
      <dgm:spPr>
        <a:solidFill>
          <a:schemeClr val="accent2">
            <a:alpha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1400" b="1" dirty="0" err="1">
              <a:solidFill>
                <a:schemeClr val="bg1"/>
              </a:solidFill>
            </a:rPr>
            <a:t>Espaços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físicos</a:t>
          </a:r>
          <a:r>
            <a:rPr lang="en-US" sz="1400" b="1" dirty="0">
              <a:solidFill>
                <a:schemeClr val="bg1"/>
              </a:solidFill>
            </a:rPr>
            <a:t> e </a:t>
          </a:r>
          <a:r>
            <a:rPr lang="en-US" sz="1400" b="1" dirty="0" err="1">
              <a:solidFill>
                <a:schemeClr val="bg1"/>
              </a:solidFill>
            </a:rPr>
            <a:t>ambiência</a:t>
          </a:r>
          <a:r>
            <a:rPr lang="en-US" sz="1400" b="1" dirty="0">
              <a:solidFill>
                <a:schemeClr val="bg1"/>
              </a:solidFill>
            </a:rPr>
            <a:t> </a:t>
          </a:r>
          <a:r>
            <a:rPr lang="en-US" sz="1400" b="1" dirty="0" err="1">
              <a:solidFill>
                <a:schemeClr val="bg1"/>
              </a:solidFill>
            </a:rPr>
            <a:t>inadequados</a:t>
          </a:r>
          <a:endParaRPr lang="pt-BR" sz="1400" b="1" dirty="0">
            <a:solidFill>
              <a:schemeClr val="bg1"/>
            </a:solidFill>
          </a:endParaRPr>
        </a:p>
      </dgm:t>
    </dgm:pt>
    <dgm:pt modelId="{06A68F6B-2B22-42E1-8161-34621D02797D}" type="parTrans" cxnId="{554ECEF5-F385-416B-ABFC-7A4AF1A0163F}">
      <dgm:prSet/>
      <dgm:spPr/>
      <dgm:t>
        <a:bodyPr/>
        <a:lstStyle/>
        <a:p>
          <a:endParaRPr lang="pt-BR" sz="1200" b="1"/>
        </a:p>
      </dgm:t>
    </dgm:pt>
    <dgm:pt modelId="{5D22CE5B-3F82-4BFF-9FBA-F27A3560C75C}" type="sibTrans" cxnId="{554ECEF5-F385-416B-ABFC-7A4AF1A0163F}">
      <dgm:prSet/>
      <dgm:spPr/>
      <dgm:t>
        <a:bodyPr/>
        <a:lstStyle/>
        <a:p>
          <a:endParaRPr lang="pt-BR" sz="1200" b="1"/>
        </a:p>
      </dgm:t>
    </dgm:pt>
    <dgm:pt modelId="{1D753E86-2573-4C60-93AD-D58AFFBB69A4}" type="pres">
      <dgm:prSet presAssocID="{BA84279D-589A-4228-A7FF-5278FCB589B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9E99216-81C0-44C3-8548-AC6230FE139F}" type="pres">
      <dgm:prSet presAssocID="{BA84279D-589A-4228-A7FF-5278FCB589B5}" presName="radial" presStyleCnt="0">
        <dgm:presLayoutVars>
          <dgm:animLvl val="ctr"/>
        </dgm:presLayoutVars>
      </dgm:prSet>
      <dgm:spPr/>
    </dgm:pt>
    <dgm:pt modelId="{6459BB4C-7675-4C4A-85BC-BA384BA72516}" type="pres">
      <dgm:prSet presAssocID="{4F7A602D-7FC4-492E-BC37-D68A0BD022D7}" presName="centerShape" presStyleLbl="vennNode1" presStyleIdx="0" presStyleCnt="9"/>
      <dgm:spPr/>
      <dgm:t>
        <a:bodyPr/>
        <a:lstStyle/>
        <a:p>
          <a:endParaRPr lang="pt-BR"/>
        </a:p>
      </dgm:t>
    </dgm:pt>
    <dgm:pt modelId="{A50DA7C8-4949-471F-8428-9CB1D296C288}" type="pres">
      <dgm:prSet presAssocID="{46858032-2876-48FA-A0B2-03E9685EC980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C7A257-94E8-4E49-9D36-7EAE4A454CA3}" type="pres">
      <dgm:prSet presAssocID="{54FE393E-A5F8-4561-B59E-8939ACB6A28F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F21AFDC-A43C-4B36-8C3B-BE6EA6497624}" type="pres">
      <dgm:prSet presAssocID="{EC64F513-DF1C-434D-9503-16C4874A8774}" presName="node" presStyleLbl="vennNode1" presStyleIdx="3" presStyleCnt="9" custRadScaleRad="91785" custRadScaleInc="-54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B0CDE0-27E5-45B3-9CEB-649A2704A0F6}" type="pres">
      <dgm:prSet presAssocID="{9E7DC8A0-A13C-462F-AC69-E0298789F40C}" presName="node" presStyleLbl="vennNode1" presStyleIdx="4" presStyleCnt="9" custScaleX="11375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32AA7B4-FF8F-4DA8-AE15-CFFB93609D7A}" type="pres">
      <dgm:prSet presAssocID="{C91359BF-026E-460B-8756-258CD89021D1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9F97D0-71FE-4C39-B744-7024881C04BE}" type="pres">
      <dgm:prSet presAssocID="{086F7961-7BEC-421B-AFBF-54C0B07F4041}" presName="node" presStyleLbl="vennNode1" presStyleIdx="6" presStyleCnt="9" custRadScaleRad="102983" custRadScaleInc="-42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8EE197A-D3C5-43D6-AFA9-F717FC3A76F7}" type="pres">
      <dgm:prSet presAssocID="{42FE55F7-66BA-4DD3-A514-D5EA708996D3}" presName="node" presStyleLbl="vennNode1" presStyleIdx="7" presStyleCnt="9" custRadScaleRad="102983" custRadScaleInc="-42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AB91FC-4E81-413B-A24E-73E7505B7353}" type="pres">
      <dgm:prSet presAssocID="{718E037D-F623-4358-89FA-73626E1901ED}" presName="node" presStyleLbl="vennNode1" presStyleIdx="8" presStyleCnt="9" custScaleX="113754" custRadScaleRad="100042" custRadScaleInc="-366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20C10FA-E3EE-4213-9A3C-5353984853C5}" type="presOf" srcId="{42FE55F7-66BA-4DD3-A514-D5EA708996D3}" destId="{E8EE197A-D3C5-43D6-AFA9-F717FC3A76F7}" srcOrd="0" destOrd="0" presId="urn:microsoft.com/office/officeart/2005/8/layout/radial3"/>
    <dgm:cxn modelId="{43F21B53-AD5A-42C7-B933-776EA6A92ACE}" type="presOf" srcId="{9E7DC8A0-A13C-462F-AC69-E0298789F40C}" destId="{7BB0CDE0-27E5-45B3-9CEB-649A2704A0F6}" srcOrd="0" destOrd="0" presId="urn:microsoft.com/office/officeart/2005/8/layout/radial3"/>
    <dgm:cxn modelId="{A7D9311A-D803-42AB-B5EA-0A60A2F3F14F}" srcId="{4F7A602D-7FC4-492E-BC37-D68A0BD022D7}" destId="{086F7961-7BEC-421B-AFBF-54C0B07F4041}" srcOrd="5" destOrd="0" parTransId="{70F81623-531D-4CB9-A28E-1798F0D8CD18}" sibTransId="{DE65A1DF-F6F2-4F20-9691-4710D9DA69CE}"/>
    <dgm:cxn modelId="{E421FF10-01D5-444D-9489-D7901E69A5DE}" srcId="{4F7A602D-7FC4-492E-BC37-D68A0BD022D7}" destId="{718E037D-F623-4358-89FA-73626E1901ED}" srcOrd="7" destOrd="0" parTransId="{E70F0249-5FBF-4DF2-A45E-84891322D2DC}" sibTransId="{6057F5CD-0C03-4A06-8BE4-62282DF5A80E}"/>
    <dgm:cxn modelId="{354E2932-B00F-4577-86A7-B93C67023944}" type="presOf" srcId="{4F7A602D-7FC4-492E-BC37-D68A0BD022D7}" destId="{6459BB4C-7675-4C4A-85BC-BA384BA72516}" srcOrd="0" destOrd="0" presId="urn:microsoft.com/office/officeart/2005/8/layout/radial3"/>
    <dgm:cxn modelId="{D6D883A0-0603-469F-8E39-AAD0685A765A}" srcId="{BA84279D-589A-4228-A7FF-5278FCB589B5}" destId="{4F7A602D-7FC4-492E-BC37-D68A0BD022D7}" srcOrd="0" destOrd="0" parTransId="{8370CEEF-9A0F-4A3A-AA46-10D1CC2225DC}" sibTransId="{CCD2456C-0D37-4C38-A350-9E686CC96FC6}"/>
    <dgm:cxn modelId="{08BF15D3-C6F0-468E-BBDD-0C9D29ECE15E}" type="presOf" srcId="{54FE393E-A5F8-4561-B59E-8939ACB6A28F}" destId="{3DC7A257-94E8-4E49-9D36-7EAE4A454CA3}" srcOrd="0" destOrd="0" presId="urn:microsoft.com/office/officeart/2005/8/layout/radial3"/>
    <dgm:cxn modelId="{B6C8DBF7-BF30-4B83-829F-A84A3B1E55B7}" type="presOf" srcId="{086F7961-7BEC-421B-AFBF-54C0B07F4041}" destId="{E59F97D0-71FE-4C39-B744-7024881C04BE}" srcOrd="0" destOrd="0" presId="urn:microsoft.com/office/officeart/2005/8/layout/radial3"/>
    <dgm:cxn modelId="{31FA983A-F534-4007-A46C-F766B41CD06A}" type="presOf" srcId="{718E037D-F623-4358-89FA-73626E1901ED}" destId="{69AB91FC-4E81-413B-A24E-73E7505B7353}" srcOrd="0" destOrd="0" presId="urn:microsoft.com/office/officeart/2005/8/layout/radial3"/>
    <dgm:cxn modelId="{08B7C338-D2D6-423B-80B1-7E8FB430BFBF}" srcId="{4F7A602D-7FC4-492E-BC37-D68A0BD022D7}" destId="{46858032-2876-48FA-A0B2-03E9685EC980}" srcOrd="0" destOrd="0" parTransId="{81C4DB2A-D02B-42E7-885B-E71F33353E74}" sibTransId="{98927A1D-29AE-44F1-B065-789836192C15}"/>
    <dgm:cxn modelId="{E5806D85-25DC-4385-8BDC-C03C151929AB}" srcId="{4F7A602D-7FC4-492E-BC37-D68A0BD022D7}" destId="{C91359BF-026E-460B-8756-258CD89021D1}" srcOrd="4" destOrd="0" parTransId="{A1A84D0D-F296-45E2-B16B-39A657EDE513}" sibTransId="{81E0C9F7-2FFC-4D9A-AD13-0D2E99CC4EB1}"/>
    <dgm:cxn modelId="{2A69D85C-9CBC-4490-84FD-6128AE2C97E5}" type="presOf" srcId="{46858032-2876-48FA-A0B2-03E9685EC980}" destId="{A50DA7C8-4949-471F-8428-9CB1D296C288}" srcOrd="0" destOrd="0" presId="urn:microsoft.com/office/officeart/2005/8/layout/radial3"/>
    <dgm:cxn modelId="{D6591E91-C8D8-4E6C-B4D9-C9F22F20B4CE}" type="presOf" srcId="{EC64F513-DF1C-434D-9503-16C4874A8774}" destId="{2F21AFDC-A43C-4B36-8C3B-BE6EA6497624}" srcOrd="0" destOrd="0" presId="urn:microsoft.com/office/officeart/2005/8/layout/radial3"/>
    <dgm:cxn modelId="{554ECEF5-F385-416B-ABFC-7A4AF1A0163F}" srcId="{4F7A602D-7FC4-492E-BC37-D68A0BD022D7}" destId="{42FE55F7-66BA-4DD3-A514-D5EA708996D3}" srcOrd="6" destOrd="0" parTransId="{06A68F6B-2B22-42E1-8161-34621D02797D}" sibTransId="{5D22CE5B-3F82-4BFF-9FBA-F27A3560C75C}"/>
    <dgm:cxn modelId="{D6346A6B-86F8-4D1C-A33C-CE01DB72A287}" srcId="{4F7A602D-7FC4-492E-BC37-D68A0BD022D7}" destId="{54FE393E-A5F8-4561-B59E-8939ACB6A28F}" srcOrd="1" destOrd="0" parTransId="{FD2EB078-7CB4-437C-857F-3D54017E24A9}" sibTransId="{8F16405E-7340-455D-8F73-5A4240D9C236}"/>
    <dgm:cxn modelId="{6BF80B3F-0816-43FC-B7D9-4E3A31E1BDDF}" type="presOf" srcId="{C91359BF-026E-460B-8756-258CD89021D1}" destId="{732AA7B4-FF8F-4DA8-AE15-CFFB93609D7A}" srcOrd="0" destOrd="0" presId="urn:microsoft.com/office/officeart/2005/8/layout/radial3"/>
    <dgm:cxn modelId="{8324B693-E2FD-4094-89C2-023C71179CEE}" type="presOf" srcId="{BA84279D-589A-4228-A7FF-5278FCB589B5}" destId="{1D753E86-2573-4C60-93AD-D58AFFBB69A4}" srcOrd="0" destOrd="0" presId="urn:microsoft.com/office/officeart/2005/8/layout/radial3"/>
    <dgm:cxn modelId="{D97D5E65-B484-4FD6-9728-44397184811F}" srcId="{4F7A602D-7FC4-492E-BC37-D68A0BD022D7}" destId="{EC64F513-DF1C-434D-9503-16C4874A8774}" srcOrd="2" destOrd="0" parTransId="{8D36F704-0914-4EC5-ABB9-34BE2A87C652}" sibTransId="{92E12498-D99C-412E-BA05-6B9FF4FB54AD}"/>
    <dgm:cxn modelId="{7BDC32D5-8E7B-4EE2-A548-318786C9737F}" srcId="{4F7A602D-7FC4-492E-BC37-D68A0BD022D7}" destId="{9E7DC8A0-A13C-462F-AC69-E0298789F40C}" srcOrd="3" destOrd="0" parTransId="{A5297186-640A-4C08-9F4F-A42968A80782}" sibTransId="{244C4757-8A7A-4CB9-ACA8-5251461FEE79}"/>
    <dgm:cxn modelId="{8F0DC1F7-32B0-49EF-9C41-9556C857008D}" type="presParOf" srcId="{1D753E86-2573-4C60-93AD-D58AFFBB69A4}" destId="{F9E99216-81C0-44C3-8548-AC6230FE139F}" srcOrd="0" destOrd="0" presId="urn:microsoft.com/office/officeart/2005/8/layout/radial3"/>
    <dgm:cxn modelId="{65D10C6E-DB53-462F-B7E3-746C9DC397C9}" type="presParOf" srcId="{F9E99216-81C0-44C3-8548-AC6230FE139F}" destId="{6459BB4C-7675-4C4A-85BC-BA384BA72516}" srcOrd="0" destOrd="0" presId="urn:microsoft.com/office/officeart/2005/8/layout/radial3"/>
    <dgm:cxn modelId="{2C9EC86E-F18C-493B-AD1C-9ECB0EA306F0}" type="presParOf" srcId="{F9E99216-81C0-44C3-8548-AC6230FE139F}" destId="{A50DA7C8-4949-471F-8428-9CB1D296C288}" srcOrd="1" destOrd="0" presId="urn:microsoft.com/office/officeart/2005/8/layout/radial3"/>
    <dgm:cxn modelId="{AA4D13D0-C937-4F27-ABCF-FE991670B505}" type="presParOf" srcId="{F9E99216-81C0-44C3-8548-AC6230FE139F}" destId="{3DC7A257-94E8-4E49-9D36-7EAE4A454CA3}" srcOrd="2" destOrd="0" presId="urn:microsoft.com/office/officeart/2005/8/layout/radial3"/>
    <dgm:cxn modelId="{8668B226-5D1D-496F-8141-A948273D5E48}" type="presParOf" srcId="{F9E99216-81C0-44C3-8548-AC6230FE139F}" destId="{2F21AFDC-A43C-4B36-8C3B-BE6EA6497624}" srcOrd="3" destOrd="0" presId="urn:microsoft.com/office/officeart/2005/8/layout/radial3"/>
    <dgm:cxn modelId="{CC37FA02-5DD3-4C23-8E5E-8251E4DA2D27}" type="presParOf" srcId="{F9E99216-81C0-44C3-8548-AC6230FE139F}" destId="{7BB0CDE0-27E5-45B3-9CEB-649A2704A0F6}" srcOrd="4" destOrd="0" presId="urn:microsoft.com/office/officeart/2005/8/layout/radial3"/>
    <dgm:cxn modelId="{3FDC1705-5B47-435A-95E4-8F9A389E3386}" type="presParOf" srcId="{F9E99216-81C0-44C3-8548-AC6230FE139F}" destId="{732AA7B4-FF8F-4DA8-AE15-CFFB93609D7A}" srcOrd="5" destOrd="0" presId="urn:microsoft.com/office/officeart/2005/8/layout/radial3"/>
    <dgm:cxn modelId="{4D5093F8-0F84-46DC-84E1-DCB8BE1E153C}" type="presParOf" srcId="{F9E99216-81C0-44C3-8548-AC6230FE139F}" destId="{E59F97D0-71FE-4C39-B744-7024881C04BE}" srcOrd="6" destOrd="0" presId="urn:microsoft.com/office/officeart/2005/8/layout/radial3"/>
    <dgm:cxn modelId="{3B76117A-5BE1-4EB6-BB81-3B61AB339FE9}" type="presParOf" srcId="{F9E99216-81C0-44C3-8548-AC6230FE139F}" destId="{E8EE197A-D3C5-43D6-AFA9-F717FC3A76F7}" srcOrd="7" destOrd="0" presId="urn:microsoft.com/office/officeart/2005/8/layout/radial3"/>
    <dgm:cxn modelId="{C8815D4D-CB36-4642-8CB0-EBE1E6CD4C72}" type="presParOf" srcId="{F9E99216-81C0-44C3-8548-AC6230FE139F}" destId="{69AB91FC-4E81-413B-A24E-73E7505B7353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1AD579-C7E5-4786-B6F6-E42BCC2C28E7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E2FD9A99-C076-4E41-9CFD-1D0E3AFAA888}" type="pres">
      <dgm:prSet presAssocID="{B01AD579-C7E5-4786-B6F6-E42BCC2C28E7}" presName="linearFlow" presStyleCnt="0">
        <dgm:presLayoutVars>
          <dgm:dir/>
          <dgm:resizeHandles val="exact"/>
        </dgm:presLayoutVars>
      </dgm:prSet>
      <dgm:spPr/>
    </dgm:pt>
  </dgm:ptLst>
  <dgm:cxnLst>
    <dgm:cxn modelId="{4858B57E-335B-4251-9DB9-CEF0476CADCE}" type="presOf" srcId="{B01AD579-C7E5-4786-B6F6-E42BCC2C28E7}" destId="{E2FD9A99-C076-4E41-9CFD-1D0E3AFAA888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1AD579-C7E5-4786-B6F6-E42BCC2C28E7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E2FD9A99-C076-4E41-9CFD-1D0E3AFAA888}" type="pres">
      <dgm:prSet presAssocID="{B01AD579-C7E5-4786-B6F6-E42BCC2C28E7}" presName="linearFlow" presStyleCnt="0">
        <dgm:presLayoutVars>
          <dgm:dir/>
          <dgm:resizeHandles val="exact"/>
        </dgm:presLayoutVars>
      </dgm:prSet>
      <dgm:spPr/>
    </dgm:pt>
  </dgm:ptLst>
  <dgm:cxnLst>
    <dgm:cxn modelId="{D8AA53AD-09D7-456E-9754-3D290C99190D}" type="presOf" srcId="{B01AD579-C7E5-4786-B6F6-E42BCC2C28E7}" destId="{E2FD9A99-C076-4E41-9CFD-1D0E3AFAA888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89E3B2-0EF8-4E2F-9F9A-1031CFBCB6E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5E3148B-FD65-4328-96AF-BA32243C62FB}">
      <dgm:prSet phldrT="[Texto]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Planejar</a:t>
          </a:r>
        </a:p>
      </dgm:t>
    </dgm:pt>
    <dgm:pt modelId="{8E4F8BB4-64E4-49A3-B049-9A97A1E24A01}" type="parTrans" cxnId="{226BDDDD-F901-4527-B68E-39F4DC9951AC}">
      <dgm:prSet/>
      <dgm:spPr/>
      <dgm:t>
        <a:bodyPr/>
        <a:lstStyle/>
        <a:p>
          <a:endParaRPr lang="pt-BR"/>
        </a:p>
      </dgm:t>
    </dgm:pt>
    <dgm:pt modelId="{E4DFC2C8-857E-49DF-9251-CDE6E8AB98A5}" type="sibTrans" cxnId="{226BDDDD-F901-4527-B68E-39F4DC9951AC}">
      <dgm:prSet/>
      <dgm:spPr/>
      <dgm:t>
        <a:bodyPr/>
        <a:lstStyle/>
        <a:p>
          <a:endParaRPr lang="pt-BR"/>
        </a:p>
      </dgm:t>
    </dgm:pt>
    <dgm:pt modelId="{D87235C0-E09A-4937-98FE-E117C4DB6FE0}">
      <dgm:prSet phldrT="[Texto]"/>
      <dgm:spPr>
        <a:solidFill>
          <a:srgbClr val="05758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Fazer</a:t>
          </a:r>
        </a:p>
      </dgm:t>
    </dgm:pt>
    <dgm:pt modelId="{08CB1375-32EF-453A-A981-F3B89B29365E}" type="parTrans" cxnId="{10DD1C19-07EC-42E2-BE10-86D69A25880A}">
      <dgm:prSet/>
      <dgm:spPr/>
      <dgm:t>
        <a:bodyPr/>
        <a:lstStyle/>
        <a:p>
          <a:endParaRPr lang="pt-BR"/>
        </a:p>
      </dgm:t>
    </dgm:pt>
    <dgm:pt modelId="{251E5CC1-75EA-49E2-B7D4-E0DCFC968550}" type="sibTrans" cxnId="{10DD1C19-07EC-42E2-BE10-86D69A25880A}">
      <dgm:prSet/>
      <dgm:spPr/>
      <dgm:t>
        <a:bodyPr/>
        <a:lstStyle/>
        <a:p>
          <a:endParaRPr lang="pt-BR"/>
        </a:p>
      </dgm:t>
    </dgm:pt>
    <dgm:pt modelId="{4355B4C2-7FA1-4CE4-9DA8-4F0E3F7117EE}">
      <dgm:prSet phldrT="[Texto]"/>
      <dgm:spPr>
        <a:solidFill>
          <a:srgbClr val="00918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Checar</a:t>
          </a:r>
        </a:p>
      </dgm:t>
    </dgm:pt>
    <dgm:pt modelId="{22F804B7-8FEC-46FA-943E-960149C7974C}" type="parTrans" cxnId="{A1A5D0A4-AC18-4CB9-B8AE-AE0E13FC1E8C}">
      <dgm:prSet/>
      <dgm:spPr/>
      <dgm:t>
        <a:bodyPr/>
        <a:lstStyle/>
        <a:p>
          <a:endParaRPr lang="pt-BR"/>
        </a:p>
      </dgm:t>
    </dgm:pt>
    <dgm:pt modelId="{83775EC3-4848-4013-A97A-5602C642AACB}" type="sibTrans" cxnId="{A1A5D0A4-AC18-4CB9-B8AE-AE0E13FC1E8C}">
      <dgm:prSet/>
      <dgm:spPr/>
      <dgm:t>
        <a:bodyPr/>
        <a:lstStyle/>
        <a:p>
          <a:endParaRPr lang="pt-BR"/>
        </a:p>
      </dgm:t>
    </dgm:pt>
    <dgm:pt modelId="{0778A3B1-DBE0-4A19-8F73-CF19B9A3BC5C}">
      <dgm:prSet phldrT="[Texto]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Agir</a:t>
          </a:r>
        </a:p>
      </dgm:t>
    </dgm:pt>
    <dgm:pt modelId="{E4E31524-6313-43BD-80A2-D9A70B06681F}" type="parTrans" cxnId="{9FE061B0-0E36-4985-A251-05B43D38CF4E}">
      <dgm:prSet/>
      <dgm:spPr/>
      <dgm:t>
        <a:bodyPr/>
        <a:lstStyle/>
        <a:p>
          <a:endParaRPr lang="pt-BR"/>
        </a:p>
      </dgm:t>
    </dgm:pt>
    <dgm:pt modelId="{FBFB6281-55F0-4725-81AE-0DE543337A84}" type="sibTrans" cxnId="{9FE061B0-0E36-4985-A251-05B43D38CF4E}">
      <dgm:prSet/>
      <dgm:spPr/>
      <dgm:t>
        <a:bodyPr/>
        <a:lstStyle/>
        <a:p>
          <a:endParaRPr lang="pt-BR"/>
        </a:p>
      </dgm:t>
    </dgm:pt>
    <dgm:pt modelId="{C601E891-9551-419D-9F9B-CF1B0E0F8AA9}" type="pres">
      <dgm:prSet presAssocID="{5389E3B2-0EF8-4E2F-9F9A-1031CFBCB6E7}" presName="compositeShape" presStyleCnt="0">
        <dgm:presLayoutVars>
          <dgm:chMax val="7"/>
          <dgm:dir/>
          <dgm:resizeHandles val="exact"/>
        </dgm:presLayoutVars>
      </dgm:prSet>
      <dgm:spPr/>
    </dgm:pt>
    <dgm:pt modelId="{143EAE55-5355-49DA-A2C7-4034AEC95B4E}" type="pres">
      <dgm:prSet presAssocID="{5389E3B2-0EF8-4E2F-9F9A-1031CFBCB6E7}" presName="wedge1" presStyleLbl="node1" presStyleIdx="0" presStyleCnt="4"/>
      <dgm:spPr/>
      <dgm:t>
        <a:bodyPr/>
        <a:lstStyle/>
        <a:p>
          <a:endParaRPr lang="pt-BR"/>
        </a:p>
      </dgm:t>
    </dgm:pt>
    <dgm:pt modelId="{29F4760D-FD1A-4630-8EC4-3C88B672F44B}" type="pres">
      <dgm:prSet presAssocID="{5389E3B2-0EF8-4E2F-9F9A-1031CFBCB6E7}" presName="dummy1a" presStyleCnt="0"/>
      <dgm:spPr/>
    </dgm:pt>
    <dgm:pt modelId="{25E3E467-467C-4257-B978-F9302ACE81F5}" type="pres">
      <dgm:prSet presAssocID="{5389E3B2-0EF8-4E2F-9F9A-1031CFBCB6E7}" presName="dummy1b" presStyleCnt="0"/>
      <dgm:spPr/>
    </dgm:pt>
    <dgm:pt modelId="{A137E45C-1EAE-4CFC-89F8-5229538AC4B7}" type="pres">
      <dgm:prSet presAssocID="{5389E3B2-0EF8-4E2F-9F9A-1031CFBCB6E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E291BA-C37D-45C4-913A-A3FCDFA09D5D}" type="pres">
      <dgm:prSet presAssocID="{5389E3B2-0EF8-4E2F-9F9A-1031CFBCB6E7}" presName="wedge2" presStyleLbl="node1" presStyleIdx="1" presStyleCnt="4"/>
      <dgm:spPr/>
      <dgm:t>
        <a:bodyPr/>
        <a:lstStyle/>
        <a:p>
          <a:endParaRPr lang="pt-BR"/>
        </a:p>
      </dgm:t>
    </dgm:pt>
    <dgm:pt modelId="{2DC6236A-3B8C-4F41-A032-3E822B23A5EA}" type="pres">
      <dgm:prSet presAssocID="{5389E3B2-0EF8-4E2F-9F9A-1031CFBCB6E7}" presName="dummy2a" presStyleCnt="0"/>
      <dgm:spPr/>
    </dgm:pt>
    <dgm:pt modelId="{BD0EEE42-A0F8-4E68-A542-70BCFEC93321}" type="pres">
      <dgm:prSet presAssocID="{5389E3B2-0EF8-4E2F-9F9A-1031CFBCB6E7}" presName="dummy2b" presStyleCnt="0"/>
      <dgm:spPr/>
    </dgm:pt>
    <dgm:pt modelId="{DDDA38AC-B086-4933-A198-7D12C60D95CF}" type="pres">
      <dgm:prSet presAssocID="{5389E3B2-0EF8-4E2F-9F9A-1031CFBCB6E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E6DD36-DA4E-4E0E-B978-7848666EA4AB}" type="pres">
      <dgm:prSet presAssocID="{5389E3B2-0EF8-4E2F-9F9A-1031CFBCB6E7}" presName="wedge3" presStyleLbl="node1" presStyleIdx="2" presStyleCnt="4"/>
      <dgm:spPr/>
      <dgm:t>
        <a:bodyPr/>
        <a:lstStyle/>
        <a:p>
          <a:endParaRPr lang="pt-BR"/>
        </a:p>
      </dgm:t>
    </dgm:pt>
    <dgm:pt modelId="{1DB29E65-E485-4352-BF1F-6D533BC22F0E}" type="pres">
      <dgm:prSet presAssocID="{5389E3B2-0EF8-4E2F-9F9A-1031CFBCB6E7}" presName="dummy3a" presStyleCnt="0"/>
      <dgm:spPr/>
    </dgm:pt>
    <dgm:pt modelId="{0C4304CA-33DC-453B-88E2-6DEBFB5D9D14}" type="pres">
      <dgm:prSet presAssocID="{5389E3B2-0EF8-4E2F-9F9A-1031CFBCB6E7}" presName="dummy3b" presStyleCnt="0"/>
      <dgm:spPr/>
    </dgm:pt>
    <dgm:pt modelId="{CE0509A2-9812-4DCC-A942-E9E8F97F1BB9}" type="pres">
      <dgm:prSet presAssocID="{5389E3B2-0EF8-4E2F-9F9A-1031CFBCB6E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3C0A40-7360-439E-8E4C-40A31DF42E96}" type="pres">
      <dgm:prSet presAssocID="{5389E3B2-0EF8-4E2F-9F9A-1031CFBCB6E7}" presName="wedge4" presStyleLbl="node1" presStyleIdx="3" presStyleCnt="4"/>
      <dgm:spPr/>
      <dgm:t>
        <a:bodyPr/>
        <a:lstStyle/>
        <a:p>
          <a:endParaRPr lang="pt-BR"/>
        </a:p>
      </dgm:t>
    </dgm:pt>
    <dgm:pt modelId="{DF1D3FF7-EE0B-415F-8173-A7CC0A7D434A}" type="pres">
      <dgm:prSet presAssocID="{5389E3B2-0EF8-4E2F-9F9A-1031CFBCB6E7}" presName="dummy4a" presStyleCnt="0"/>
      <dgm:spPr/>
    </dgm:pt>
    <dgm:pt modelId="{29E98719-72D2-412E-A050-5DA67B73236F}" type="pres">
      <dgm:prSet presAssocID="{5389E3B2-0EF8-4E2F-9F9A-1031CFBCB6E7}" presName="dummy4b" presStyleCnt="0"/>
      <dgm:spPr/>
    </dgm:pt>
    <dgm:pt modelId="{F4C45770-D019-4496-833E-C762492F186A}" type="pres">
      <dgm:prSet presAssocID="{5389E3B2-0EF8-4E2F-9F9A-1031CFBCB6E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C8B8F2-DB46-4E71-B252-9A48D5830A39}" type="pres">
      <dgm:prSet presAssocID="{E4DFC2C8-857E-49DF-9251-CDE6E8AB98A5}" presName="arrowWedge1" presStyleLbl="fgSibTrans2D1" presStyleIdx="0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6A2CF39-F8A5-461A-9E7A-4E407F3353CA}" type="pres">
      <dgm:prSet presAssocID="{251E5CC1-75EA-49E2-B7D4-E0DCFC968550}" presName="arrowWedge2" presStyleLbl="fgSibTrans2D1" presStyleIdx="1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4894A3A-A9F1-428D-B27B-C0C91D680449}" type="pres">
      <dgm:prSet presAssocID="{83775EC3-4848-4013-A97A-5602C642AACB}" presName="arrowWedge3" presStyleLbl="fgSibTrans2D1" presStyleIdx="2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72442EE-7735-4C70-A8B9-DB9DFB93CA65}" type="pres">
      <dgm:prSet presAssocID="{FBFB6281-55F0-4725-81AE-0DE543337A84}" presName="arrowWedge4" presStyleLbl="fgSibTrans2D1" presStyleIdx="3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A1A5D0A4-AC18-4CB9-B8AE-AE0E13FC1E8C}" srcId="{5389E3B2-0EF8-4E2F-9F9A-1031CFBCB6E7}" destId="{4355B4C2-7FA1-4CE4-9DA8-4F0E3F7117EE}" srcOrd="2" destOrd="0" parTransId="{22F804B7-8FEC-46FA-943E-960149C7974C}" sibTransId="{83775EC3-4848-4013-A97A-5602C642AACB}"/>
    <dgm:cxn modelId="{72584860-E6DD-44AA-AA30-BFDC20F476FF}" type="presOf" srcId="{0778A3B1-DBE0-4A19-8F73-CF19B9A3BC5C}" destId="{BC3C0A40-7360-439E-8E4C-40A31DF42E96}" srcOrd="0" destOrd="0" presId="urn:microsoft.com/office/officeart/2005/8/layout/cycle8"/>
    <dgm:cxn modelId="{6405C29A-FB52-4D70-AB7B-2843D8579A36}" type="presOf" srcId="{D87235C0-E09A-4937-98FE-E117C4DB6FE0}" destId="{5DE291BA-C37D-45C4-913A-A3FCDFA09D5D}" srcOrd="0" destOrd="0" presId="urn:microsoft.com/office/officeart/2005/8/layout/cycle8"/>
    <dgm:cxn modelId="{9FE061B0-0E36-4985-A251-05B43D38CF4E}" srcId="{5389E3B2-0EF8-4E2F-9F9A-1031CFBCB6E7}" destId="{0778A3B1-DBE0-4A19-8F73-CF19B9A3BC5C}" srcOrd="3" destOrd="0" parTransId="{E4E31524-6313-43BD-80A2-D9A70B06681F}" sibTransId="{FBFB6281-55F0-4725-81AE-0DE543337A84}"/>
    <dgm:cxn modelId="{9FFE7893-BC22-43B9-92E9-2DCBB88710CD}" type="presOf" srcId="{45E3148B-FD65-4328-96AF-BA32243C62FB}" destId="{A137E45C-1EAE-4CFC-89F8-5229538AC4B7}" srcOrd="1" destOrd="0" presId="urn:microsoft.com/office/officeart/2005/8/layout/cycle8"/>
    <dgm:cxn modelId="{6F56148E-D1D1-4FB8-848F-D784333ECCDD}" type="presOf" srcId="{0778A3B1-DBE0-4A19-8F73-CF19B9A3BC5C}" destId="{F4C45770-D019-4496-833E-C762492F186A}" srcOrd="1" destOrd="0" presId="urn:microsoft.com/office/officeart/2005/8/layout/cycle8"/>
    <dgm:cxn modelId="{E633DFA1-64F9-48AD-AB51-094581BE6AE7}" type="presOf" srcId="{4355B4C2-7FA1-4CE4-9DA8-4F0E3F7117EE}" destId="{89E6DD36-DA4E-4E0E-B978-7848666EA4AB}" srcOrd="0" destOrd="0" presId="urn:microsoft.com/office/officeart/2005/8/layout/cycle8"/>
    <dgm:cxn modelId="{226BDDDD-F901-4527-B68E-39F4DC9951AC}" srcId="{5389E3B2-0EF8-4E2F-9F9A-1031CFBCB6E7}" destId="{45E3148B-FD65-4328-96AF-BA32243C62FB}" srcOrd="0" destOrd="0" parTransId="{8E4F8BB4-64E4-49A3-B049-9A97A1E24A01}" sibTransId="{E4DFC2C8-857E-49DF-9251-CDE6E8AB98A5}"/>
    <dgm:cxn modelId="{36E2F0C2-2AA5-4824-9412-0C91E8A54D0A}" type="presOf" srcId="{D87235C0-E09A-4937-98FE-E117C4DB6FE0}" destId="{DDDA38AC-B086-4933-A198-7D12C60D95CF}" srcOrd="1" destOrd="0" presId="urn:microsoft.com/office/officeart/2005/8/layout/cycle8"/>
    <dgm:cxn modelId="{10DD1C19-07EC-42E2-BE10-86D69A25880A}" srcId="{5389E3B2-0EF8-4E2F-9F9A-1031CFBCB6E7}" destId="{D87235C0-E09A-4937-98FE-E117C4DB6FE0}" srcOrd="1" destOrd="0" parTransId="{08CB1375-32EF-453A-A981-F3B89B29365E}" sibTransId="{251E5CC1-75EA-49E2-B7D4-E0DCFC968550}"/>
    <dgm:cxn modelId="{763D758C-6E61-48D1-8ED8-8A3A7BC0DFBB}" type="presOf" srcId="{5389E3B2-0EF8-4E2F-9F9A-1031CFBCB6E7}" destId="{C601E891-9551-419D-9F9B-CF1B0E0F8AA9}" srcOrd="0" destOrd="0" presId="urn:microsoft.com/office/officeart/2005/8/layout/cycle8"/>
    <dgm:cxn modelId="{5F0DAFDE-034C-43C6-A11C-54CA8730C74E}" type="presOf" srcId="{45E3148B-FD65-4328-96AF-BA32243C62FB}" destId="{143EAE55-5355-49DA-A2C7-4034AEC95B4E}" srcOrd="0" destOrd="0" presId="urn:microsoft.com/office/officeart/2005/8/layout/cycle8"/>
    <dgm:cxn modelId="{BC83CA4A-29FC-4EE1-A165-537610CCFB10}" type="presOf" srcId="{4355B4C2-7FA1-4CE4-9DA8-4F0E3F7117EE}" destId="{CE0509A2-9812-4DCC-A942-E9E8F97F1BB9}" srcOrd="1" destOrd="0" presId="urn:microsoft.com/office/officeart/2005/8/layout/cycle8"/>
    <dgm:cxn modelId="{2223A4B6-B30F-49F6-96E8-CEB7C2D84BB6}" type="presParOf" srcId="{C601E891-9551-419D-9F9B-CF1B0E0F8AA9}" destId="{143EAE55-5355-49DA-A2C7-4034AEC95B4E}" srcOrd="0" destOrd="0" presId="urn:microsoft.com/office/officeart/2005/8/layout/cycle8"/>
    <dgm:cxn modelId="{6F82D263-50A1-4ED3-B587-503E68FD1238}" type="presParOf" srcId="{C601E891-9551-419D-9F9B-CF1B0E0F8AA9}" destId="{29F4760D-FD1A-4630-8EC4-3C88B672F44B}" srcOrd="1" destOrd="0" presId="urn:microsoft.com/office/officeart/2005/8/layout/cycle8"/>
    <dgm:cxn modelId="{37224D09-9F48-40CB-B22C-090439AA9316}" type="presParOf" srcId="{C601E891-9551-419D-9F9B-CF1B0E0F8AA9}" destId="{25E3E467-467C-4257-B978-F9302ACE81F5}" srcOrd="2" destOrd="0" presId="urn:microsoft.com/office/officeart/2005/8/layout/cycle8"/>
    <dgm:cxn modelId="{BF628A9B-A77E-4D7F-8F8F-0EF3D430C6AC}" type="presParOf" srcId="{C601E891-9551-419D-9F9B-CF1B0E0F8AA9}" destId="{A137E45C-1EAE-4CFC-89F8-5229538AC4B7}" srcOrd="3" destOrd="0" presId="urn:microsoft.com/office/officeart/2005/8/layout/cycle8"/>
    <dgm:cxn modelId="{AFBFE7C4-4A26-4881-8578-5EBFA37630F4}" type="presParOf" srcId="{C601E891-9551-419D-9F9B-CF1B0E0F8AA9}" destId="{5DE291BA-C37D-45C4-913A-A3FCDFA09D5D}" srcOrd="4" destOrd="0" presId="urn:microsoft.com/office/officeart/2005/8/layout/cycle8"/>
    <dgm:cxn modelId="{AFB63BF5-49FD-4EF1-888E-D80D16771428}" type="presParOf" srcId="{C601E891-9551-419D-9F9B-CF1B0E0F8AA9}" destId="{2DC6236A-3B8C-4F41-A032-3E822B23A5EA}" srcOrd="5" destOrd="0" presId="urn:microsoft.com/office/officeart/2005/8/layout/cycle8"/>
    <dgm:cxn modelId="{BA479E69-1DAD-48A3-A3DC-7E47FA6ABE4E}" type="presParOf" srcId="{C601E891-9551-419D-9F9B-CF1B0E0F8AA9}" destId="{BD0EEE42-A0F8-4E68-A542-70BCFEC93321}" srcOrd="6" destOrd="0" presId="urn:microsoft.com/office/officeart/2005/8/layout/cycle8"/>
    <dgm:cxn modelId="{6B114677-0313-43C6-A50C-4E05EB420BF7}" type="presParOf" srcId="{C601E891-9551-419D-9F9B-CF1B0E0F8AA9}" destId="{DDDA38AC-B086-4933-A198-7D12C60D95CF}" srcOrd="7" destOrd="0" presId="urn:microsoft.com/office/officeart/2005/8/layout/cycle8"/>
    <dgm:cxn modelId="{92F96C69-0E96-4F57-9CC4-E950A59264D0}" type="presParOf" srcId="{C601E891-9551-419D-9F9B-CF1B0E0F8AA9}" destId="{89E6DD36-DA4E-4E0E-B978-7848666EA4AB}" srcOrd="8" destOrd="0" presId="urn:microsoft.com/office/officeart/2005/8/layout/cycle8"/>
    <dgm:cxn modelId="{2B6C5767-33B5-415C-BDEB-1876919AB3F4}" type="presParOf" srcId="{C601E891-9551-419D-9F9B-CF1B0E0F8AA9}" destId="{1DB29E65-E485-4352-BF1F-6D533BC22F0E}" srcOrd="9" destOrd="0" presId="urn:microsoft.com/office/officeart/2005/8/layout/cycle8"/>
    <dgm:cxn modelId="{B8E9081B-4A8B-4A90-BF3E-D3D93A999CBB}" type="presParOf" srcId="{C601E891-9551-419D-9F9B-CF1B0E0F8AA9}" destId="{0C4304CA-33DC-453B-88E2-6DEBFB5D9D14}" srcOrd="10" destOrd="0" presId="urn:microsoft.com/office/officeart/2005/8/layout/cycle8"/>
    <dgm:cxn modelId="{46FEFBF0-72B0-46EA-9416-9A61C96533AB}" type="presParOf" srcId="{C601E891-9551-419D-9F9B-CF1B0E0F8AA9}" destId="{CE0509A2-9812-4DCC-A942-E9E8F97F1BB9}" srcOrd="11" destOrd="0" presId="urn:microsoft.com/office/officeart/2005/8/layout/cycle8"/>
    <dgm:cxn modelId="{E65C7062-D3D9-4CE3-8490-25A24DE500A7}" type="presParOf" srcId="{C601E891-9551-419D-9F9B-CF1B0E0F8AA9}" destId="{BC3C0A40-7360-439E-8E4C-40A31DF42E96}" srcOrd="12" destOrd="0" presId="urn:microsoft.com/office/officeart/2005/8/layout/cycle8"/>
    <dgm:cxn modelId="{8A4AB59F-CD89-43D9-95F5-457502F13F61}" type="presParOf" srcId="{C601E891-9551-419D-9F9B-CF1B0E0F8AA9}" destId="{DF1D3FF7-EE0B-415F-8173-A7CC0A7D434A}" srcOrd="13" destOrd="0" presId="urn:microsoft.com/office/officeart/2005/8/layout/cycle8"/>
    <dgm:cxn modelId="{7E87E787-4F6E-4109-BCA9-FFDAE8E012F2}" type="presParOf" srcId="{C601E891-9551-419D-9F9B-CF1B0E0F8AA9}" destId="{29E98719-72D2-412E-A050-5DA67B73236F}" srcOrd="14" destOrd="0" presId="urn:microsoft.com/office/officeart/2005/8/layout/cycle8"/>
    <dgm:cxn modelId="{06BDF513-7D64-4A48-879E-6D382A4799C8}" type="presParOf" srcId="{C601E891-9551-419D-9F9B-CF1B0E0F8AA9}" destId="{F4C45770-D019-4496-833E-C762492F186A}" srcOrd="15" destOrd="0" presId="urn:microsoft.com/office/officeart/2005/8/layout/cycle8"/>
    <dgm:cxn modelId="{5AAF00BB-2B32-42A2-9C42-E4FCF097598F}" type="presParOf" srcId="{C601E891-9551-419D-9F9B-CF1B0E0F8AA9}" destId="{88C8B8F2-DB46-4E71-B252-9A48D5830A39}" srcOrd="16" destOrd="0" presId="urn:microsoft.com/office/officeart/2005/8/layout/cycle8"/>
    <dgm:cxn modelId="{E0E82F4B-C970-499F-9458-A266C425200B}" type="presParOf" srcId="{C601E891-9551-419D-9F9B-CF1B0E0F8AA9}" destId="{E6A2CF39-F8A5-461A-9E7A-4E407F3353CA}" srcOrd="17" destOrd="0" presId="urn:microsoft.com/office/officeart/2005/8/layout/cycle8"/>
    <dgm:cxn modelId="{400E538B-E15D-4212-BF14-680A8FB38A96}" type="presParOf" srcId="{C601E891-9551-419D-9F9B-CF1B0E0F8AA9}" destId="{64894A3A-A9F1-428D-B27B-C0C91D680449}" srcOrd="18" destOrd="0" presId="urn:microsoft.com/office/officeart/2005/8/layout/cycle8"/>
    <dgm:cxn modelId="{BF732CE5-4D3E-4C45-BAEE-3395C944A669}" type="presParOf" srcId="{C601E891-9551-419D-9F9B-CF1B0E0F8AA9}" destId="{172442EE-7735-4C70-A8B9-DB9DFB93CA6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89E3B2-0EF8-4E2F-9F9A-1031CFBCB6E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5E3148B-FD65-4328-96AF-BA32243C62FB}">
      <dgm:prSet phldrT="[Texto]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Planejar</a:t>
          </a:r>
        </a:p>
      </dgm:t>
    </dgm:pt>
    <dgm:pt modelId="{8E4F8BB4-64E4-49A3-B049-9A97A1E24A01}" type="parTrans" cxnId="{226BDDDD-F901-4527-B68E-39F4DC9951AC}">
      <dgm:prSet/>
      <dgm:spPr/>
      <dgm:t>
        <a:bodyPr/>
        <a:lstStyle/>
        <a:p>
          <a:endParaRPr lang="pt-BR"/>
        </a:p>
      </dgm:t>
    </dgm:pt>
    <dgm:pt modelId="{E4DFC2C8-857E-49DF-9251-CDE6E8AB98A5}" type="sibTrans" cxnId="{226BDDDD-F901-4527-B68E-39F4DC9951AC}">
      <dgm:prSet/>
      <dgm:spPr/>
      <dgm:t>
        <a:bodyPr/>
        <a:lstStyle/>
        <a:p>
          <a:endParaRPr lang="pt-BR"/>
        </a:p>
      </dgm:t>
    </dgm:pt>
    <dgm:pt modelId="{D87235C0-E09A-4937-98FE-E117C4DB6FE0}">
      <dgm:prSet phldrT="[Texto]"/>
      <dgm:spPr>
        <a:solidFill>
          <a:srgbClr val="05758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Fazer</a:t>
          </a:r>
        </a:p>
      </dgm:t>
    </dgm:pt>
    <dgm:pt modelId="{08CB1375-32EF-453A-A981-F3B89B29365E}" type="parTrans" cxnId="{10DD1C19-07EC-42E2-BE10-86D69A25880A}">
      <dgm:prSet/>
      <dgm:spPr/>
      <dgm:t>
        <a:bodyPr/>
        <a:lstStyle/>
        <a:p>
          <a:endParaRPr lang="pt-BR"/>
        </a:p>
      </dgm:t>
    </dgm:pt>
    <dgm:pt modelId="{251E5CC1-75EA-49E2-B7D4-E0DCFC968550}" type="sibTrans" cxnId="{10DD1C19-07EC-42E2-BE10-86D69A25880A}">
      <dgm:prSet/>
      <dgm:spPr/>
      <dgm:t>
        <a:bodyPr/>
        <a:lstStyle/>
        <a:p>
          <a:endParaRPr lang="pt-BR"/>
        </a:p>
      </dgm:t>
    </dgm:pt>
    <dgm:pt modelId="{4355B4C2-7FA1-4CE4-9DA8-4F0E3F7117EE}">
      <dgm:prSet phldrT="[Texto]"/>
      <dgm:spPr>
        <a:solidFill>
          <a:srgbClr val="00918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>
              <a:solidFill>
                <a:schemeClr val="bg1"/>
              </a:solidFill>
            </a:rPr>
            <a:t>Checar</a:t>
          </a:r>
        </a:p>
      </dgm:t>
    </dgm:pt>
    <dgm:pt modelId="{22F804B7-8FEC-46FA-943E-960149C7974C}" type="parTrans" cxnId="{A1A5D0A4-AC18-4CB9-B8AE-AE0E13FC1E8C}">
      <dgm:prSet/>
      <dgm:spPr/>
      <dgm:t>
        <a:bodyPr/>
        <a:lstStyle/>
        <a:p>
          <a:endParaRPr lang="pt-BR"/>
        </a:p>
      </dgm:t>
    </dgm:pt>
    <dgm:pt modelId="{83775EC3-4848-4013-A97A-5602C642AACB}" type="sibTrans" cxnId="{A1A5D0A4-AC18-4CB9-B8AE-AE0E13FC1E8C}">
      <dgm:prSet/>
      <dgm:spPr/>
      <dgm:t>
        <a:bodyPr/>
        <a:lstStyle/>
        <a:p>
          <a:endParaRPr lang="pt-BR"/>
        </a:p>
      </dgm:t>
    </dgm:pt>
    <dgm:pt modelId="{0778A3B1-DBE0-4A19-8F73-CF19B9A3BC5C}">
      <dgm:prSet phldrT="[Texto]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b="1" dirty="0"/>
            <a:t>Agir</a:t>
          </a:r>
        </a:p>
      </dgm:t>
    </dgm:pt>
    <dgm:pt modelId="{E4E31524-6313-43BD-80A2-D9A70B06681F}" type="parTrans" cxnId="{9FE061B0-0E36-4985-A251-05B43D38CF4E}">
      <dgm:prSet/>
      <dgm:spPr/>
      <dgm:t>
        <a:bodyPr/>
        <a:lstStyle/>
        <a:p>
          <a:endParaRPr lang="pt-BR"/>
        </a:p>
      </dgm:t>
    </dgm:pt>
    <dgm:pt modelId="{FBFB6281-55F0-4725-81AE-0DE543337A84}" type="sibTrans" cxnId="{9FE061B0-0E36-4985-A251-05B43D38CF4E}">
      <dgm:prSet/>
      <dgm:spPr/>
      <dgm:t>
        <a:bodyPr/>
        <a:lstStyle/>
        <a:p>
          <a:endParaRPr lang="pt-BR"/>
        </a:p>
      </dgm:t>
    </dgm:pt>
    <dgm:pt modelId="{C601E891-9551-419D-9F9B-CF1B0E0F8AA9}" type="pres">
      <dgm:prSet presAssocID="{5389E3B2-0EF8-4E2F-9F9A-1031CFBCB6E7}" presName="compositeShape" presStyleCnt="0">
        <dgm:presLayoutVars>
          <dgm:chMax val="7"/>
          <dgm:dir/>
          <dgm:resizeHandles val="exact"/>
        </dgm:presLayoutVars>
      </dgm:prSet>
      <dgm:spPr/>
    </dgm:pt>
    <dgm:pt modelId="{143EAE55-5355-49DA-A2C7-4034AEC95B4E}" type="pres">
      <dgm:prSet presAssocID="{5389E3B2-0EF8-4E2F-9F9A-1031CFBCB6E7}" presName="wedge1" presStyleLbl="node1" presStyleIdx="0" presStyleCnt="4"/>
      <dgm:spPr/>
      <dgm:t>
        <a:bodyPr/>
        <a:lstStyle/>
        <a:p>
          <a:endParaRPr lang="pt-BR"/>
        </a:p>
      </dgm:t>
    </dgm:pt>
    <dgm:pt modelId="{29F4760D-FD1A-4630-8EC4-3C88B672F44B}" type="pres">
      <dgm:prSet presAssocID="{5389E3B2-0EF8-4E2F-9F9A-1031CFBCB6E7}" presName="dummy1a" presStyleCnt="0"/>
      <dgm:spPr/>
    </dgm:pt>
    <dgm:pt modelId="{25E3E467-467C-4257-B978-F9302ACE81F5}" type="pres">
      <dgm:prSet presAssocID="{5389E3B2-0EF8-4E2F-9F9A-1031CFBCB6E7}" presName="dummy1b" presStyleCnt="0"/>
      <dgm:spPr/>
    </dgm:pt>
    <dgm:pt modelId="{A137E45C-1EAE-4CFC-89F8-5229538AC4B7}" type="pres">
      <dgm:prSet presAssocID="{5389E3B2-0EF8-4E2F-9F9A-1031CFBCB6E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E291BA-C37D-45C4-913A-A3FCDFA09D5D}" type="pres">
      <dgm:prSet presAssocID="{5389E3B2-0EF8-4E2F-9F9A-1031CFBCB6E7}" presName="wedge2" presStyleLbl="node1" presStyleIdx="1" presStyleCnt="4"/>
      <dgm:spPr/>
      <dgm:t>
        <a:bodyPr/>
        <a:lstStyle/>
        <a:p>
          <a:endParaRPr lang="pt-BR"/>
        </a:p>
      </dgm:t>
    </dgm:pt>
    <dgm:pt modelId="{2DC6236A-3B8C-4F41-A032-3E822B23A5EA}" type="pres">
      <dgm:prSet presAssocID="{5389E3B2-0EF8-4E2F-9F9A-1031CFBCB6E7}" presName="dummy2a" presStyleCnt="0"/>
      <dgm:spPr/>
    </dgm:pt>
    <dgm:pt modelId="{BD0EEE42-A0F8-4E68-A542-70BCFEC93321}" type="pres">
      <dgm:prSet presAssocID="{5389E3B2-0EF8-4E2F-9F9A-1031CFBCB6E7}" presName="dummy2b" presStyleCnt="0"/>
      <dgm:spPr/>
    </dgm:pt>
    <dgm:pt modelId="{DDDA38AC-B086-4933-A198-7D12C60D95CF}" type="pres">
      <dgm:prSet presAssocID="{5389E3B2-0EF8-4E2F-9F9A-1031CFBCB6E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E6DD36-DA4E-4E0E-B978-7848666EA4AB}" type="pres">
      <dgm:prSet presAssocID="{5389E3B2-0EF8-4E2F-9F9A-1031CFBCB6E7}" presName="wedge3" presStyleLbl="node1" presStyleIdx="2" presStyleCnt="4"/>
      <dgm:spPr/>
      <dgm:t>
        <a:bodyPr/>
        <a:lstStyle/>
        <a:p>
          <a:endParaRPr lang="pt-BR"/>
        </a:p>
      </dgm:t>
    </dgm:pt>
    <dgm:pt modelId="{1DB29E65-E485-4352-BF1F-6D533BC22F0E}" type="pres">
      <dgm:prSet presAssocID="{5389E3B2-0EF8-4E2F-9F9A-1031CFBCB6E7}" presName="dummy3a" presStyleCnt="0"/>
      <dgm:spPr/>
    </dgm:pt>
    <dgm:pt modelId="{0C4304CA-33DC-453B-88E2-6DEBFB5D9D14}" type="pres">
      <dgm:prSet presAssocID="{5389E3B2-0EF8-4E2F-9F9A-1031CFBCB6E7}" presName="dummy3b" presStyleCnt="0"/>
      <dgm:spPr/>
    </dgm:pt>
    <dgm:pt modelId="{CE0509A2-9812-4DCC-A942-E9E8F97F1BB9}" type="pres">
      <dgm:prSet presAssocID="{5389E3B2-0EF8-4E2F-9F9A-1031CFBCB6E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3C0A40-7360-439E-8E4C-40A31DF42E96}" type="pres">
      <dgm:prSet presAssocID="{5389E3B2-0EF8-4E2F-9F9A-1031CFBCB6E7}" presName="wedge4" presStyleLbl="node1" presStyleIdx="3" presStyleCnt="4"/>
      <dgm:spPr/>
      <dgm:t>
        <a:bodyPr/>
        <a:lstStyle/>
        <a:p>
          <a:endParaRPr lang="pt-BR"/>
        </a:p>
      </dgm:t>
    </dgm:pt>
    <dgm:pt modelId="{DF1D3FF7-EE0B-415F-8173-A7CC0A7D434A}" type="pres">
      <dgm:prSet presAssocID="{5389E3B2-0EF8-4E2F-9F9A-1031CFBCB6E7}" presName="dummy4a" presStyleCnt="0"/>
      <dgm:spPr/>
    </dgm:pt>
    <dgm:pt modelId="{29E98719-72D2-412E-A050-5DA67B73236F}" type="pres">
      <dgm:prSet presAssocID="{5389E3B2-0EF8-4E2F-9F9A-1031CFBCB6E7}" presName="dummy4b" presStyleCnt="0"/>
      <dgm:spPr/>
    </dgm:pt>
    <dgm:pt modelId="{F4C45770-D019-4496-833E-C762492F186A}" type="pres">
      <dgm:prSet presAssocID="{5389E3B2-0EF8-4E2F-9F9A-1031CFBCB6E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C8B8F2-DB46-4E71-B252-9A48D5830A39}" type="pres">
      <dgm:prSet presAssocID="{E4DFC2C8-857E-49DF-9251-CDE6E8AB98A5}" presName="arrowWedge1" presStyleLbl="fgSibTrans2D1" presStyleIdx="0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E6A2CF39-F8A5-461A-9E7A-4E407F3353CA}" type="pres">
      <dgm:prSet presAssocID="{251E5CC1-75EA-49E2-B7D4-E0DCFC968550}" presName="arrowWedge2" presStyleLbl="fgSibTrans2D1" presStyleIdx="1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4894A3A-A9F1-428D-B27B-C0C91D680449}" type="pres">
      <dgm:prSet presAssocID="{83775EC3-4848-4013-A97A-5602C642AACB}" presName="arrowWedge3" presStyleLbl="fgSibTrans2D1" presStyleIdx="2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72442EE-7735-4C70-A8B9-DB9DFB93CA65}" type="pres">
      <dgm:prSet presAssocID="{FBFB6281-55F0-4725-81AE-0DE543337A84}" presName="arrowWedge4" presStyleLbl="fgSibTrans2D1" presStyleIdx="3" presStyleCnt="4"/>
      <dgm:spPr>
        <a:solidFill>
          <a:srgbClr val="4CA8B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</dgm:ptLst>
  <dgm:cxnLst>
    <dgm:cxn modelId="{03BE964B-8E04-45A1-AA1A-F864606BE4FD}" type="presOf" srcId="{45E3148B-FD65-4328-96AF-BA32243C62FB}" destId="{143EAE55-5355-49DA-A2C7-4034AEC95B4E}" srcOrd="0" destOrd="0" presId="urn:microsoft.com/office/officeart/2005/8/layout/cycle8"/>
    <dgm:cxn modelId="{A1A5D0A4-AC18-4CB9-B8AE-AE0E13FC1E8C}" srcId="{5389E3B2-0EF8-4E2F-9F9A-1031CFBCB6E7}" destId="{4355B4C2-7FA1-4CE4-9DA8-4F0E3F7117EE}" srcOrd="2" destOrd="0" parTransId="{22F804B7-8FEC-46FA-943E-960149C7974C}" sibTransId="{83775EC3-4848-4013-A97A-5602C642AACB}"/>
    <dgm:cxn modelId="{0277D2F7-8976-46E8-8B94-7925B2865F12}" type="presOf" srcId="{0778A3B1-DBE0-4A19-8F73-CF19B9A3BC5C}" destId="{BC3C0A40-7360-439E-8E4C-40A31DF42E96}" srcOrd="0" destOrd="0" presId="urn:microsoft.com/office/officeart/2005/8/layout/cycle8"/>
    <dgm:cxn modelId="{9FE061B0-0E36-4985-A251-05B43D38CF4E}" srcId="{5389E3B2-0EF8-4E2F-9F9A-1031CFBCB6E7}" destId="{0778A3B1-DBE0-4A19-8F73-CF19B9A3BC5C}" srcOrd="3" destOrd="0" parTransId="{E4E31524-6313-43BD-80A2-D9A70B06681F}" sibTransId="{FBFB6281-55F0-4725-81AE-0DE543337A84}"/>
    <dgm:cxn modelId="{6A7E66C4-677C-48E8-8FF1-0C00B41580A3}" type="presOf" srcId="{5389E3B2-0EF8-4E2F-9F9A-1031CFBCB6E7}" destId="{C601E891-9551-419D-9F9B-CF1B0E0F8AA9}" srcOrd="0" destOrd="0" presId="urn:microsoft.com/office/officeart/2005/8/layout/cycle8"/>
    <dgm:cxn modelId="{70815658-032B-4188-B857-6658B76912E5}" type="presOf" srcId="{4355B4C2-7FA1-4CE4-9DA8-4F0E3F7117EE}" destId="{CE0509A2-9812-4DCC-A942-E9E8F97F1BB9}" srcOrd="1" destOrd="0" presId="urn:microsoft.com/office/officeart/2005/8/layout/cycle8"/>
    <dgm:cxn modelId="{226BDDDD-F901-4527-B68E-39F4DC9951AC}" srcId="{5389E3B2-0EF8-4E2F-9F9A-1031CFBCB6E7}" destId="{45E3148B-FD65-4328-96AF-BA32243C62FB}" srcOrd="0" destOrd="0" parTransId="{8E4F8BB4-64E4-49A3-B049-9A97A1E24A01}" sibTransId="{E4DFC2C8-857E-49DF-9251-CDE6E8AB98A5}"/>
    <dgm:cxn modelId="{1E35B0BF-D564-4B7A-AB81-6BA0A452943C}" type="presOf" srcId="{D87235C0-E09A-4937-98FE-E117C4DB6FE0}" destId="{DDDA38AC-B086-4933-A198-7D12C60D95CF}" srcOrd="1" destOrd="0" presId="urn:microsoft.com/office/officeart/2005/8/layout/cycle8"/>
    <dgm:cxn modelId="{C1C46942-19A5-4AEA-8254-64B71917594F}" type="presOf" srcId="{4355B4C2-7FA1-4CE4-9DA8-4F0E3F7117EE}" destId="{89E6DD36-DA4E-4E0E-B978-7848666EA4AB}" srcOrd="0" destOrd="0" presId="urn:microsoft.com/office/officeart/2005/8/layout/cycle8"/>
    <dgm:cxn modelId="{83B892A9-AB91-4B7E-A7E9-3B6C8A480C70}" type="presOf" srcId="{45E3148B-FD65-4328-96AF-BA32243C62FB}" destId="{A137E45C-1EAE-4CFC-89F8-5229538AC4B7}" srcOrd="1" destOrd="0" presId="urn:microsoft.com/office/officeart/2005/8/layout/cycle8"/>
    <dgm:cxn modelId="{5163D944-CB00-4B93-8900-FF0E3D1B516A}" type="presOf" srcId="{D87235C0-E09A-4937-98FE-E117C4DB6FE0}" destId="{5DE291BA-C37D-45C4-913A-A3FCDFA09D5D}" srcOrd="0" destOrd="0" presId="urn:microsoft.com/office/officeart/2005/8/layout/cycle8"/>
    <dgm:cxn modelId="{10DD1C19-07EC-42E2-BE10-86D69A25880A}" srcId="{5389E3B2-0EF8-4E2F-9F9A-1031CFBCB6E7}" destId="{D87235C0-E09A-4937-98FE-E117C4DB6FE0}" srcOrd="1" destOrd="0" parTransId="{08CB1375-32EF-453A-A981-F3B89B29365E}" sibTransId="{251E5CC1-75EA-49E2-B7D4-E0DCFC968550}"/>
    <dgm:cxn modelId="{0C81C542-3A4D-4054-A491-646AE9CC0ACF}" type="presOf" srcId="{0778A3B1-DBE0-4A19-8F73-CF19B9A3BC5C}" destId="{F4C45770-D019-4496-833E-C762492F186A}" srcOrd="1" destOrd="0" presId="urn:microsoft.com/office/officeart/2005/8/layout/cycle8"/>
    <dgm:cxn modelId="{CABB8AA7-9ACF-42CC-911A-0BC24DA3332D}" type="presParOf" srcId="{C601E891-9551-419D-9F9B-CF1B0E0F8AA9}" destId="{143EAE55-5355-49DA-A2C7-4034AEC95B4E}" srcOrd="0" destOrd="0" presId="urn:microsoft.com/office/officeart/2005/8/layout/cycle8"/>
    <dgm:cxn modelId="{6D1BC151-8AB1-4FC0-90EA-607011C9FDD2}" type="presParOf" srcId="{C601E891-9551-419D-9F9B-CF1B0E0F8AA9}" destId="{29F4760D-FD1A-4630-8EC4-3C88B672F44B}" srcOrd="1" destOrd="0" presId="urn:microsoft.com/office/officeart/2005/8/layout/cycle8"/>
    <dgm:cxn modelId="{1AA6B023-12AD-4E5D-8FFC-5ECDF3809CE8}" type="presParOf" srcId="{C601E891-9551-419D-9F9B-CF1B0E0F8AA9}" destId="{25E3E467-467C-4257-B978-F9302ACE81F5}" srcOrd="2" destOrd="0" presId="urn:microsoft.com/office/officeart/2005/8/layout/cycle8"/>
    <dgm:cxn modelId="{3588A3B0-AA0D-4E7E-921D-C89E9B47FD81}" type="presParOf" srcId="{C601E891-9551-419D-9F9B-CF1B0E0F8AA9}" destId="{A137E45C-1EAE-4CFC-89F8-5229538AC4B7}" srcOrd="3" destOrd="0" presId="urn:microsoft.com/office/officeart/2005/8/layout/cycle8"/>
    <dgm:cxn modelId="{4380AD99-F259-4BAA-ACD8-CA2BB07546E3}" type="presParOf" srcId="{C601E891-9551-419D-9F9B-CF1B0E0F8AA9}" destId="{5DE291BA-C37D-45C4-913A-A3FCDFA09D5D}" srcOrd="4" destOrd="0" presId="urn:microsoft.com/office/officeart/2005/8/layout/cycle8"/>
    <dgm:cxn modelId="{15F87FDB-2477-4A6F-9F90-62A485902FA3}" type="presParOf" srcId="{C601E891-9551-419D-9F9B-CF1B0E0F8AA9}" destId="{2DC6236A-3B8C-4F41-A032-3E822B23A5EA}" srcOrd="5" destOrd="0" presId="urn:microsoft.com/office/officeart/2005/8/layout/cycle8"/>
    <dgm:cxn modelId="{916D8F10-7547-440D-8E5A-A2952AEC6293}" type="presParOf" srcId="{C601E891-9551-419D-9F9B-CF1B0E0F8AA9}" destId="{BD0EEE42-A0F8-4E68-A542-70BCFEC93321}" srcOrd="6" destOrd="0" presId="urn:microsoft.com/office/officeart/2005/8/layout/cycle8"/>
    <dgm:cxn modelId="{44537B8A-019E-4674-B377-6A000A3ABA85}" type="presParOf" srcId="{C601E891-9551-419D-9F9B-CF1B0E0F8AA9}" destId="{DDDA38AC-B086-4933-A198-7D12C60D95CF}" srcOrd="7" destOrd="0" presId="urn:microsoft.com/office/officeart/2005/8/layout/cycle8"/>
    <dgm:cxn modelId="{8F4D2463-97D9-431A-9CB8-D8745C953DE8}" type="presParOf" srcId="{C601E891-9551-419D-9F9B-CF1B0E0F8AA9}" destId="{89E6DD36-DA4E-4E0E-B978-7848666EA4AB}" srcOrd="8" destOrd="0" presId="urn:microsoft.com/office/officeart/2005/8/layout/cycle8"/>
    <dgm:cxn modelId="{B7AEFBFA-2BE0-4871-86C1-660B085860F4}" type="presParOf" srcId="{C601E891-9551-419D-9F9B-CF1B0E0F8AA9}" destId="{1DB29E65-E485-4352-BF1F-6D533BC22F0E}" srcOrd="9" destOrd="0" presId="urn:microsoft.com/office/officeart/2005/8/layout/cycle8"/>
    <dgm:cxn modelId="{7F883421-06EB-4DC6-A7AA-50500982BC45}" type="presParOf" srcId="{C601E891-9551-419D-9F9B-CF1B0E0F8AA9}" destId="{0C4304CA-33DC-453B-88E2-6DEBFB5D9D14}" srcOrd="10" destOrd="0" presId="urn:microsoft.com/office/officeart/2005/8/layout/cycle8"/>
    <dgm:cxn modelId="{CF66DF01-2F60-4BB2-807D-E8AB34B64BAD}" type="presParOf" srcId="{C601E891-9551-419D-9F9B-CF1B0E0F8AA9}" destId="{CE0509A2-9812-4DCC-A942-E9E8F97F1BB9}" srcOrd="11" destOrd="0" presId="urn:microsoft.com/office/officeart/2005/8/layout/cycle8"/>
    <dgm:cxn modelId="{94BAA1FB-4DC6-4DBE-96CE-597F14B412AD}" type="presParOf" srcId="{C601E891-9551-419D-9F9B-CF1B0E0F8AA9}" destId="{BC3C0A40-7360-439E-8E4C-40A31DF42E96}" srcOrd="12" destOrd="0" presId="urn:microsoft.com/office/officeart/2005/8/layout/cycle8"/>
    <dgm:cxn modelId="{557ACCFA-2327-40F7-B650-74711106A61D}" type="presParOf" srcId="{C601E891-9551-419D-9F9B-CF1B0E0F8AA9}" destId="{DF1D3FF7-EE0B-415F-8173-A7CC0A7D434A}" srcOrd="13" destOrd="0" presId="urn:microsoft.com/office/officeart/2005/8/layout/cycle8"/>
    <dgm:cxn modelId="{CFA72615-1627-4AC7-B914-2AE219920559}" type="presParOf" srcId="{C601E891-9551-419D-9F9B-CF1B0E0F8AA9}" destId="{29E98719-72D2-412E-A050-5DA67B73236F}" srcOrd="14" destOrd="0" presId="urn:microsoft.com/office/officeart/2005/8/layout/cycle8"/>
    <dgm:cxn modelId="{F3AAEC4E-7266-4F6C-AC18-2092EA1B9BEA}" type="presParOf" srcId="{C601E891-9551-419D-9F9B-CF1B0E0F8AA9}" destId="{F4C45770-D019-4496-833E-C762492F186A}" srcOrd="15" destOrd="0" presId="urn:microsoft.com/office/officeart/2005/8/layout/cycle8"/>
    <dgm:cxn modelId="{F5FC14ED-97FD-43D5-AEF1-F3F53C84CD65}" type="presParOf" srcId="{C601E891-9551-419D-9F9B-CF1B0E0F8AA9}" destId="{88C8B8F2-DB46-4E71-B252-9A48D5830A39}" srcOrd="16" destOrd="0" presId="urn:microsoft.com/office/officeart/2005/8/layout/cycle8"/>
    <dgm:cxn modelId="{43F729B4-293E-4B01-BF75-7B7218A9D705}" type="presParOf" srcId="{C601E891-9551-419D-9F9B-CF1B0E0F8AA9}" destId="{E6A2CF39-F8A5-461A-9E7A-4E407F3353CA}" srcOrd="17" destOrd="0" presId="urn:microsoft.com/office/officeart/2005/8/layout/cycle8"/>
    <dgm:cxn modelId="{D9159C2D-E1F6-431F-B293-309A44930EBF}" type="presParOf" srcId="{C601E891-9551-419D-9F9B-CF1B0E0F8AA9}" destId="{64894A3A-A9F1-428D-B27B-C0C91D680449}" srcOrd="18" destOrd="0" presId="urn:microsoft.com/office/officeart/2005/8/layout/cycle8"/>
    <dgm:cxn modelId="{7076B2E0-4093-49E2-B395-03FEFD8E92E2}" type="presParOf" srcId="{C601E891-9551-419D-9F9B-CF1B0E0F8AA9}" destId="{172442EE-7735-4C70-A8B9-DB9DFB93CA65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85910BF-36BE-4A26-BFD6-87A62C68B518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A1D90A-5230-4453-A136-5B306CB03F0C}">
      <dgm:prSet phldrT="[Texto]" custT="1"/>
      <dgm:spPr>
        <a:solidFill>
          <a:srgbClr val="3C8C93"/>
        </a:solidFill>
        <a:ln>
          <a:noFill/>
        </a:ln>
      </dgm:spPr>
      <dgm:t>
        <a:bodyPr/>
        <a:lstStyle/>
        <a:p>
          <a:r>
            <a:rPr lang="pt-BR" sz="1800" b="1" dirty="0"/>
            <a:t>ICMS  IPVA  FPM  e IPI </a:t>
          </a:r>
        </a:p>
      </dgm:t>
    </dgm:pt>
    <dgm:pt modelId="{6A4C1643-55FD-4EDE-9C55-198FC465E04A}" type="parTrans" cxnId="{2E9ADCCC-3F6E-42F6-A86F-3A3CCF1E5488}">
      <dgm:prSet/>
      <dgm:spPr/>
      <dgm:t>
        <a:bodyPr/>
        <a:lstStyle/>
        <a:p>
          <a:endParaRPr lang="pt-BR"/>
        </a:p>
      </dgm:t>
    </dgm:pt>
    <dgm:pt modelId="{BF2730D1-295A-4D53-AF5E-16A2C8393FA3}" type="sibTrans" cxnId="{2E9ADCCC-3F6E-42F6-A86F-3A3CCF1E5488}">
      <dgm:prSet/>
      <dgm:spPr/>
      <dgm:t>
        <a:bodyPr/>
        <a:lstStyle/>
        <a:p>
          <a:endParaRPr lang="pt-BR"/>
        </a:p>
      </dgm:t>
    </dgm:pt>
    <dgm:pt modelId="{2BD56FB9-45B2-4D92-B28C-48941403B2D1}">
      <dgm:prSet phldrT="[Texto]" custT="1"/>
      <dgm:spPr>
        <a:solidFill>
          <a:srgbClr val="3C8C93"/>
        </a:solidFill>
        <a:ln>
          <a:noFill/>
        </a:ln>
      </dgm:spPr>
      <dgm:t>
        <a:bodyPr/>
        <a:lstStyle/>
        <a:p>
          <a:pPr algn="ctr"/>
          <a:r>
            <a:rPr lang="pt-BR" sz="1800" b="1" dirty="0"/>
            <a:t>ISS  IPTU</a:t>
          </a:r>
        </a:p>
        <a:p>
          <a:pPr algn="ctr"/>
          <a:r>
            <a:rPr lang="pt-BR" sz="1800" b="1" dirty="0"/>
            <a:t>ITBI IRRF</a:t>
          </a:r>
        </a:p>
      </dgm:t>
    </dgm:pt>
    <dgm:pt modelId="{609C49ED-12FC-45D8-A095-1EB4A079EF68}" type="parTrans" cxnId="{EC49078F-2493-43D9-A862-805F5CFE72B6}">
      <dgm:prSet/>
      <dgm:spPr/>
      <dgm:t>
        <a:bodyPr/>
        <a:lstStyle/>
        <a:p>
          <a:endParaRPr lang="pt-BR"/>
        </a:p>
      </dgm:t>
    </dgm:pt>
    <dgm:pt modelId="{A9141409-2A08-4106-B519-3DE2FEC0C50D}" type="sibTrans" cxnId="{EC49078F-2493-43D9-A862-805F5CFE72B6}">
      <dgm:prSet/>
      <dgm:spPr/>
      <dgm:t>
        <a:bodyPr/>
        <a:lstStyle/>
        <a:p>
          <a:endParaRPr lang="pt-BR"/>
        </a:p>
      </dgm:t>
    </dgm:pt>
    <dgm:pt modelId="{D49F1FD0-2FE5-480A-A125-63762FF10077}">
      <dgm:prSet phldrT="[Texto]" custT="1"/>
      <dgm:spPr>
        <a:solidFill>
          <a:srgbClr val="3C8C93"/>
        </a:solidFill>
      </dgm:spPr>
      <dgm:t>
        <a:bodyPr/>
        <a:lstStyle/>
        <a:p>
          <a:r>
            <a:rPr lang="pt-BR" sz="1600" b="1" dirty="0"/>
            <a:t>Juros e Multas</a:t>
          </a:r>
        </a:p>
        <a:p>
          <a:r>
            <a:rPr lang="pt-BR" sz="1600" b="1" dirty="0"/>
            <a:t>Taxas</a:t>
          </a:r>
        </a:p>
      </dgm:t>
    </dgm:pt>
    <dgm:pt modelId="{0582C6EA-E2EE-484E-A346-AC469AB290F2}" type="parTrans" cxnId="{02EB7CC7-AF0B-42F0-B0E3-7B9905F196E3}">
      <dgm:prSet/>
      <dgm:spPr/>
      <dgm:t>
        <a:bodyPr/>
        <a:lstStyle/>
        <a:p>
          <a:endParaRPr lang="pt-BR"/>
        </a:p>
      </dgm:t>
    </dgm:pt>
    <dgm:pt modelId="{8751F6FD-EB1D-4ECF-A25D-DCA1B27E6EFB}" type="sibTrans" cxnId="{02EB7CC7-AF0B-42F0-B0E3-7B9905F196E3}">
      <dgm:prSet/>
      <dgm:spPr/>
      <dgm:t>
        <a:bodyPr/>
        <a:lstStyle/>
        <a:p>
          <a:endParaRPr lang="pt-BR"/>
        </a:p>
      </dgm:t>
    </dgm:pt>
    <dgm:pt modelId="{82438EF8-1DFA-4EBF-9642-B9B7DDB9839E}">
      <dgm:prSet phldrT="[Texto]"/>
      <dgm:spPr/>
      <dgm:t>
        <a:bodyPr/>
        <a:lstStyle/>
        <a:p>
          <a:r>
            <a:rPr lang="pt-BR" b="1" dirty="0">
              <a:solidFill>
                <a:srgbClr val="3C8C93"/>
              </a:solidFill>
            </a:rPr>
            <a:t>Desempenho da Arrecadação</a:t>
          </a:r>
        </a:p>
      </dgm:t>
    </dgm:pt>
    <dgm:pt modelId="{50C15699-3ED3-4FC4-B0A6-5D566DB7FB95}" type="parTrans" cxnId="{E57B1F96-A76E-49D2-ABD7-3A4393D3D000}">
      <dgm:prSet/>
      <dgm:spPr/>
      <dgm:t>
        <a:bodyPr/>
        <a:lstStyle/>
        <a:p>
          <a:endParaRPr lang="pt-BR"/>
        </a:p>
      </dgm:t>
    </dgm:pt>
    <dgm:pt modelId="{B1EBA227-20F5-469E-81B3-21AF57AAA6BC}" type="sibTrans" cxnId="{E57B1F96-A76E-49D2-ABD7-3A4393D3D000}">
      <dgm:prSet/>
      <dgm:spPr/>
      <dgm:t>
        <a:bodyPr/>
        <a:lstStyle/>
        <a:p>
          <a:endParaRPr lang="pt-BR"/>
        </a:p>
      </dgm:t>
    </dgm:pt>
    <dgm:pt modelId="{C26D7176-02F2-4AFF-B43B-E719B5F386BA}" type="pres">
      <dgm:prSet presAssocID="{E85910BF-36BE-4A26-BFD6-87A62C68B51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B3E9544-21C0-49DA-A3AD-1C547E1C52AA}" type="pres">
      <dgm:prSet presAssocID="{E85910BF-36BE-4A26-BFD6-87A62C68B518}" presName="ellipse" presStyleLbl="trBgShp" presStyleIdx="0" presStyleCnt="1"/>
      <dgm:spPr/>
    </dgm:pt>
    <dgm:pt modelId="{C69A3839-A985-4738-B287-E8043BC6647D}" type="pres">
      <dgm:prSet presAssocID="{E85910BF-36BE-4A26-BFD6-87A62C68B518}" presName="arrow1" presStyleLbl="fgShp" presStyleIdx="0" presStyleCnt="1" custScaleY="117756" custLinFactNeighborX="-22198" custLinFactNeighborY="6811"/>
      <dgm:spPr>
        <a:solidFill>
          <a:srgbClr val="3C8C93"/>
        </a:solidFill>
      </dgm:spPr>
    </dgm:pt>
    <dgm:pt modelId="{1E45909B-7453-4584-AE81-700F7ED62287}" type="pres">
      <dgm:prSet presAssocID="{E85910BF-36BE-4A26-BFD6-87A62C68B518}" presName="rectangle" presStyleLbl="revTx" presStyleIdx="0" presStyleCnt="1" custLinFactNeighborX="-4940" custLinFactNeighborY="3424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F0F456-D15F-409F-993B-8B0E326BC447}" type="pres">
      <dgm:prSet presAssocID="{2BD56FB9-45B2-4D92-B28C-48941403B2D1}" presName="item1" presStyleLbl="node1" presStyleIdx="0" presStyleCnt="3" custLinFactNeighborX="-24621" custLinFactNeighborY="121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BEACE6-0350-4ADB-A990-40E91920C3A3}" type="pres">
      <dgm:prSet presAssocID="{D49F1FD0-2FE5-480A-A125-63762FF10077}" presName="item2" presStyleLbl="node1" presStyleIdx="1" presStyleCnt="3" custScaleX="123959" custScaleY="113756" custLinFactNeighborX="-19974" custLinFactNeighborY="-2686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F07645C-A9D2-454D-BA08-47832AE62541}" type="pres">
      <dgm:prSet presAssocID="{82438EF8-1DFA-4EBF-9642-B9B7DDB9839E}" presName="item3" presStyleLbl="node1" presStyleIdx="2" presStyleCnt="3" custScaleX="136382" custScaleY="114827" custLinFactNeighborX="6713" custLinFactNeighborY="-40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28507E-5881-4CDD-B81F-8291C1FB8014}" type="pres">
      <dgm:prSet presAssocID="{E85910BF-36BE-4A26-BFD6-87A62C68B518}" presName="funnel" presStyleLbl="trAlignAcc1" presStyleIdx="0" presStyleCnt="1" custLinFactNeighborX="-4805" custLinFactNeighborY="1418"/>
      <dgm:spPr>
        <a:solidFill>
          <a:srgbClr val="3C8C93">
            <a:alpha val="40000"/>
          </a:srgbClr>
        </a:solidFill>
        <a:ln>
          <a:solidFill>
            <a:srgbClr val="3C8C93"/>
          </a:solidFill>
        </a:ln>
        <a:effectLst>
          <a:glow rad="139700">
            <a:schemeClr val="accent3">
              <a:satMod val="175000"/>
              <a:alpha val="40000"/>
            </a:schemeClr>
          </a:glow>
        </a:effectLst>
      </dgm:spPr>
    </dgm:pt>
  </dgm:ptLst>
  <dgm:cxnLst>
    <dgm:cxn modelId="{02EB7CC7-AF0B-42F0-B0E3-7B9905F196E3}" srcId="{E85910BF-36BE-4A26-BFD6-87A62C68B518}" destId="{D49F1FD0-2FE5-480A-A125-63762FF10077}" srcOrd="2" destOrd="0" parTransId="{0582C6EA-E2EE-484E-A346-AC469AB290F2}" sibTransId="{8751F6FD-EB1D-4ECF-A25D-DCA1B27E6EFB}"/>
    <dgm:cxn modelId="{2C3B1D15-A427-49BA-815E-CB774064BA82}" type="presOf" srcId="{D49F1FD0-2FE5-480A-A125-63762FF10077}" destId="{66F0F456-D15F-409F-993B-8B0E326BC447}" srcOrd="0" destOrd="0" presId="urn:microsoft.com/office/officeart/2005/8/layout/funnel1"/>
    <dgm:cxn modelId="{E57B1F96-A76E-49D2-ABD7-3A4393D3D000}" srcId="{E85910BF-36BE-4A26-BFD6-87A62C68B518}" destId="{82438EF8-1DFA-4EBF-9642-B9B7DDB9839E}" srcOrd="3" destOrd="0" parTransId="{50C15699-3ED3-4FC4-B0A6-5D566DB7FB95}" sibTransId="{B1EBA227-20F5-469E-81B3-21AF57AAA6BC}"/>
    <dgm:cxn modelId="{3D1894EC-CF49-4FD0-967A-AA0B7A75CFD1}" type="presOf" srcId="{2BD56FB9-45B2-4D92-B28C-48941403B2D1}" destId="{D4BEACE6-0350-4ADB-A990-40E91920C3A3}" srcOrd="0" destOrd="0" presId="urn:microsoft.com/office/officeart/2005/8/layout/funnel1"/>
    <dgm:cxn modelId="{F7FF44FF-5049-491C-8113-37BDBC937E67}" type="presOf" srcId="{E85910BF-36BE-4A26-BFD6-87A62C68B518}" destId="{C26D7176-02F2-4AFF-B43B-E719B5F386BA}" srcOrd="0" destOrd="0" presId="urn:microsoft.com/office/officeart/2005/8/layout/funnel1"/>
    <dgm:cxn modelId="{EC49078F-2493-43D9-A862-805F5CFE72B6}" srcId="{E85910BF-36BE-4A26-BFD6-87A62C68B518}" destId="{2BD56FB9-45B2-4D92-B28C-48941403B2D1}" srcOrd="1" destOrd="0" parTransId="{609C49ED-12FC-45D8-A095-1EB4A079EF68}" sibTransId="{A9141409-2A08-4106-B519-3DE2FEC0C50D}"/>
    <dgm:cxn modelId="{C4FAEEF8-0BAE-4AED-8D22-8E75E03C54B9}" type="presOf" srcId="{56A1D90A-5230-4453-A136-5B306CB03F0C}" destId="{EF07645C-A9D2-454D-BA08-47832AE62541}" srcOrd="0" destOrd="0" presId="urn:microsoft.com/office/officeart/2005/8/layout/funnel1"/>
    <dgm:cxn modelId="{2E9ADCCC-3F6E-42F6-A86F-3A3CCF1E5488}" srcId="{E85910BF-36BE-4A26-BFD6-87A62C68B518}" destId="{56A1D90A-5230-4453-A136-5B306CB03F0C}" srcOrd="0" destOrd="0" parTransId="{6A4C1643-55FD-4EDE-9C55-198FC465E04A}" sibTransId="{BF2730D1-295A-4D53-AF5E-16A2C8393FA3}"/>
    <dgm:cxn modelId="{1DD15122-2AF1-4DD7-8D82-924E5B8B8BB9}" type="presOf" srcId="{82438EF8-1DFA-4EBF-9642-B9B7DDB9839E}" destId="{1E45909B-7453-4584-AE81-700F7ED62287}" srcOrd="0" destOrd="0" presId="urn:microsoft.com/office/officeart/2005/8/layout/funnel1"/>
    <dgm:cxn modelId="{F5BEA4FF-901D-4840-AE62-6256BCBB2CD1}" type="presParOf" srcId="{C26D7176-02F2-4AFF-B43B-E719B5F386BA}" destId="{2B3E9544-21C0-49DA-A3AD-1C547E1C52AA}" srcOrd="0" destOrd="0" presId="urn:microsoft.com/office/officeart/2005/8/layout/funnel1"/>
    <dgm:cxn modelId="{C082F1F5-A971-4563-B07A-B24FF20191AC}" type="presParOf" srcId="{C26D7176-02F2-4AFF-B43B-E719B5F386BA}" destId="{C69A3839-A985-4738-B287-E8043BC6647D}" srcOrd="1" destOrd="0" presId="urn:microsoft.com/office/officeart/2005/8/layout/funnel1"/>
    <dgm:cxn modelId="{F6475E3B-619E-4770-A14F-C0E2759EBF03}" type="presParOf" srcId="{C26D7176-02F2-4AFF-B43B-E719B5F386BA}" destId="{1E45909B-7453-4584-AE81-700F7ED62287}" srcOrd="2" destOrd="0" presId="urn:microsoft.com/office/officeart/2005/8/layout/funnel1"/>
    <dgm:cxn modelId="{F4C32408-ECB4-4F03-9E2D-2F1A3559FE10}" type="presParOf" srcId="{C26D7176-02F2-4AFF-B43B-E719B5F386BA}" destId="{66F0F456-D15F-409F-993B-8B0E326BC447}" srcOrd="3" destOrd="0" presId="urn:microsoft.com/office/officeart/2005/8/layout/funnel1"/>
    <dgm:cxn modelId="{6B5510CC-FD44-408D-9E62-50A380E95863}" type="presParOf" srcId="{C26D7176-02F2-4AFF-B43B-E719B5F386BA}" destId="{D4BEACE6-0350-4ADB-A990-40E91920C3A3}" srcOrd="4" destOrd="0" presId="urn:microsoft.com/office/officeart/2005/8/layout/funnel1"/>
    <dgm:cxn modelId="{2BE2A677-D039-45BD-B2A9-7A814C74222A}" type="presParOf" srcId="{C26D7176-02F2-4AFF-B43B-E719B5F386BA}" destId="{EF07645C-A9D2-454D-BA08-47832AE62541}" srcOrd="5" destOrd="0" presId="urn:microsoft.com/office/officeart/2005/8/layout/funnel1"/>
    <dgm:cxn modelId="{5820BE0B-AFEE-4454-AAD3-66F748C5634D}" type="presParOf" srcId="{C26D7176-02F2-4AFF-B43B-E719B5F386BA}" destId="{1128507E-5881-4CDD-B81F-8291C1FB801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E1647D-9A8F-4380-A468-B99123DE9EF5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C3D48A8-C724-454D-8546-E1D010A9028A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sz="1600" b="1" dirty="0">
              <a:solidFill>
                <a:schemeClr val="accent5">
                  <a:lumMod val="10000"/>
                </a:schemeClr>
              </a:solidFill>
            </a:rPr>
            <a:t>Fortalecimento</a:t>
          </a:r>
        </a:p>
        <a:p>
          <a:r>
            <a:rPr lang="pt-BR" sz="1600" b="1" dirty="0">
              <a:solidFill>
                <a:schemeClr val="accent5">
                  <a:lumMod val="10000"/>
                </a:schemeClr>
              </a:solidFill>
            </a:rPr>
            <a:t>Institucional</a:t>
          </a:r>
        </a:p>
      </dgm:t>
    </dgm:pt>
    <dgm:pt modelId="{E5641AD8-317B-4832-981D-9FA5CA13BCCD}" type="parTrans" cxnId="{CC3BD29D-6151-4B00-880E-567C7D324CE6}">
      <dgm:prSet/>
      <dgm:spPr/>
      <dgm:t>
        <a:bodyPr/>
        <a:lstStyle/>
        <a:p>
          <a:endParaRPr lang="pt-BR"/>
        </a:p>
      </dgm:t>
    </dgm:pt>
    <dgm:pt modelId="{D5054757-A1A3-4A19-A690-7C52FFC4B2B6}" type="sibTrans" cxnId="{CC3BD29D-6151-4B00-880E-567C7D324CE6}">
      <dgm:prSet/>
      <dgm:spPr>
        <a:solidFill>
          <a:srgbClr val="3C8C93"/>
        </a:solidFill>
      </dgm:spPr>
      <dgm:t>
        <a:bodyPr/>
        <a:lstStyle/>
        <a:p>
          <a:endParaRPr lang="pt-BR"/>
        </a:p>
      </dgm:t>
    </dgm:pt>
    <dgm:pt modelId="{7E20C02A-12DC-4999-8300-436E772C746D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3E8A92"/>
          </a:solidFill>
        </a:ln>
      </dgm:spPr>
      <dgm:t>
        <a:bodyPr/>
        <a:lstStyle/>
        <a:p>
          <a:r>
            <a:rPr lang="pt-BR" b="1" dirty="0">
              <a:solidFill>
                <a:schemeClr val="accent5">
                  <a:lumMod val="10000"/>
                </a:schemeClr>
              </a:solidFill>
            </a:rPr>
            <a:t>Infraestrutura Física</a:t>
          </a:r>
        </a:p>
      </dgm:t>
    </dgm:pt>
    <dgm:pt modelId="{A0F2FC78-ED9E-4508-989D-450761833F10}" type="parTrans" cxnId="{3BFAA6AE-094D-42C6-BA0C-BAF34342AA08}">
      <dgm:prSet/>
      <dgm:spPr/>
      <dgm:t>
        <a:bodyPr/>
        <a:lstStyle/>
        <a:p>
          <a:endParaRPr lang="pt-BR"/>
        </a:p>
      </dgm:t>
    </dgm:pt>
    <dgm:pt modelId="{F85F79BA-48ED-4A12-82FC-E0A76CDFF847}" type="sibTrans" cxnId="{3BFAA6AE-094D-42C6-BA0C-BAF34342AA08}">
      <dgm:prSet/>
      <dgm:spPr/>
      <dgm:t>
        <a:bodyPr/>
        <a:lstStyle/>
        <a:p>
          <a:endParaRPr lang="pt-BR"/>
        </a:p>
      </dgm:t>
    </dgm:pt>
    <dgm:pt modelId="{8A2271B5-DA03-4180-93FC-9171F2CC4728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28575">
          <a:solidFill>
            <a:srgbClr val="3E8A92"/>
          </a:solidFill>
        </a:ln>
      </dgm:spPr>
      <dgm:t>
        <a:bodyPr/>
        <a:lstStyle/>
        <a:p>
          <a:r>
            <a:rPr lang="pt-BR" b="1" dirty="0">
              <a:solidFill>
                <a:schemeClr val="accent5">
                  <a:lumMod val="10000"/>
                </a:schemeClr>
              </a:solidFill>
            </a:rPr>
            <a:t>Programas de Capacitação</a:t>
          </a:r>
        </a:p>
      </dgm:t>
    </dgm:pt>
    <dgm:pt modelId="{DEE1D4A0-5C84-4B94-B447-47C5977D6032}" type="parTrans" cxnId="{0E5E5B35-707E-4A9B-81B7-DE4311737C26}">
      <dgm:prSet/>
      <dgm:spPr/>
      <dgm:t>
        <a:bodyPr/>
        <a:lstStyle/>
        <a:p>
          <a:endParaRPr lang="pt-BR"/>
        </a:p>
      </dgm:t>
    </dgm:pt>
    <dgm:pt modelId="{DD32FF08-76FE-4881-978B-4DF8C4558EE7}" type="sibTrans" cxnId="{0E5E5B35-707E-4A9B-81B7-DE4311737C26}">
      <dgm:prSet/>
      <dgm:spPr/>
      <dgm:t>
        <a:bodyPr/>
        <a:lstStyle/>
        <a:p>
          <a:endParaRPr lang="pt-BR"/>
        </a:p>
      </dgm:t>
    </dgm:pt>
    <dgm:pt modelId="{F8D6B4BD-3175-498D-A8EE-1F4B3EC6082D}">
      <dgm:prSet phldrT="[Texto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3E8A92"/>
          </a:solidFill>
        </a:ln>
      </dgm:spPr>
      <dgm:t>
        <a:bodyPr/>
        <a:lstStyle/>
        <a:p>
          <a:r>
            <a:rPr lang="pt-BR" sz="1600" b="1" dirty="0">
              <a:solidFill>
                <a:schemeClr val="accent5">
                  <a:lumMod val="10000"/>
                </a:schemeClr>
              </a:solidFill>
            </a:rPr>
            <a:t>Infraestrutura</a:t>
          </a:r>
        </a:p>
        <a:p>
          <a:r>
            <a:rPr lang="pt-BR" sz="1600" b="1" dirty="0">
              <a:solidFill>
                <a:schemeClr val="accent5">
                  <a:lumMod val="10000"/>
                </a:schemeClr>
              </a:solidFill>
            </a:rPr>
            <a:t>Tecnológica</a:t>
          </a:r>
        </a:p>
      </dgm:t>
    </dgm:pt>
    <dgm:pt modelId="{AC3BD642-C4D1-4287-AACA-F1B07357307C}" type="parTrans" cxnId="{20D83BF7-8897-4A25-B651-C22880BE1BDC}">
      <dgm:prSet/>
      <dgm:spPr/>
      <dgm:t>
        <a:bodyPr/>
        <a:lstStyle/>
        <a:p>
          <a:endParaRPr lang="pt-BR"/>
        </a:p>
      </dgm:t>
    </dgm:pt>
    <dgm:pt modelId="{C8C2A4C8-93CD-40B5-A702-5638159F722A}" type="sibTrans" cxnId="{20D83BF7-8897-4A25-B651-C22880BE1BDC}">
      <dgm:prSet/>
      <dgm:spPr/>
      <dgm:t>
        <a:bodyPr/>
        <a:lstStyle/>
        <a:p>
          <a:endParaRPr lang="pt-BR"/>
        </a:p>
      </dgm:t>
    </dgm:pt>
    <dgm:pt modelId="{1F9E8F0A-2313-4533-A635-85C7EB8A5412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rgbClr val="3E8A92"/>
          </a:solidFill>
        </a:ln>
      </dgm:spPr>
      <dgm:t>
        <a:bodyPr/>
        <a:lstStyle/>
        <a:p>
          <a:r>
            <a:rPr lang="pt-BR" b="1" dirty="0">
              <a:solidFill>
                <a:schemeClr val="accent5">
                  <a:lumMod val="10000"/>
                </a:schemeClr>
              </a:solidFill>
            </a:rPr>
            <a:t>Inovação Tecnológica</a:t>
          </a:r>
        </a:p>
      </dgm:t>
    </dgm:pt>
    <dgm:pt modelId="{4C817274-7224-4021-BE23-8025462E28F1}" type="parTrans" cxnId="{D66A1206-5900-4062-9B11-6168EE79DA3B}">
      <dgm:prSet/>
      <dgm:spPr/>
      <dgm:t>
        <a:bodyPr/>
        <a:lstStyle/>
        <a:p>
          <a:endParaRPr lang="pt-BR"/>
        </a:p>
      </dgm:t>
    </dgm:pt>
    <dgm:pt modelId="{F8EE506F-34E5-4819-9FA6-A89C8138ADF3}" type="sibTrans" cxnId="{D66A1206-5900-4062-9B11-6168EE79DA3B}">
      <dgm:prSet/>
      <dgm:spPr/>
      <dgm:t>
        <a:bodyPr/>
        <a:lstStyle/>
        <a:p>
          <a:endParaRPr lang="pt-BR"/>
        </a:p>
      </dgm:t>
    </dgm:pt>
    <dgm:pt modelId="{D8242B90-7DA1-4354-A2E9-F47B4CF99DD4}">
      <dgm:prSet phldrT="[Texto]"/>
      <dgm:spPr>
        <a:blipFill rotWithShape="0">
          <a:blip xmlns:r="http://schemas.openxmlformats.org/officeDocument/2006/relationships"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25000" r="-25000"/>
          </a:stretch>
        </a:blipFill>
      </dgm:spPr>
      <dgm:t>
        <a:bodyPr/>
        <a:lstStyle/>
        <a:p>
          <a:r>
            <a:rPr lang="pt-BR" b="1" dirty="0">
              <a:solidFill>
                <a:schemeClr val="accent5">
                  <a:lumMod val="10000"/>
                </a:schemeClr>
              </a:solidFill>
            </a:rPr>
            <a:t>Desenvolvimento</a:t>
          </a:r>
        </a:p>
        <a:p>
          <a:r>
            <a:rPr lang="pt-BR" b="1" dirty="0">
              <a:solidFill>
                <a:schemeClr val="accent5">
                  <a:lumMod val="10000"/>
                </a:schemeClr>
              </a:solidFill>
            </a:rPr>
            <a:t>Institucional</a:t>
          </a:r>
        </a:p>
      </dgm:t>
    </dgm:pt>
    <dgm:pt modelId="{BAA52427-3594-44B8-9026-76D027F776E7}" type="sibTrans" cxnId="{CCD13A35-2624-4942-B54F-EE2392294D11}">
      <dgm:prSet/>
      <dgm:spPr/>
      <dgm:t>
        <a:bodyPr/>
        <a:lstStyle/>
        <a:p>
          <a:endParaRPr lang="pt-BR"/>
        </a:p>
      </dgm:t>
    </dgm:pt>
    <dgm:pt modelId="{3F1B8981-67EE-4EA9-8908-26C6E99CF4C6}" type="parTrans" cxnId="{CCD13A35-2624-4942-B54F-EE2392294D11}">
      <dgm:prSet/>
      <dgm:spPr/>
      <dgm:t>
        <a:bodyPr/>
        <a:lstStyle/>
        <a:p>
          <a:endParaRPr lang="pt-BR"/>
        </a:p>
      </dgm:t>
    </dgm:pt>
    <dgm:pt modelId="{F934659A-FE7A-463A-A90E-8D08569E8649}">
      <dgm:prSet phldrT="[Texto]" custT="1"/>
      <dgm:spPr>
        <a:blipFill rotWithShape="0">
          <a:blip xmlns:r="http://schemas.openxmlformats.org/officeDocument/2006/relationships"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39000" r="-39000"/>
          </a:stretch>
        </a:blipFill>
      </dgm:spPr>
      <dgm:t>
        <a:bodyPr/>
        <a:lstStyle/>
        <a:p>
          <a:r>
            <a:rPr lang="pt-BR" sz="1600" b="1" dirty="0">
              <a:solidFill>
                <a:schemeClr val="accent5">
                  <a:lumMod val="10000"/>
                </a:schemeClr>
              </a:solidFill>
            </a:rPr>
            <a:t>Desenvolvimento</a:t>
          </a:r>
        </a:p>
        <a:p>
          <a:r>
            <a:rPr lang="pt-BR" sz="1600" b="1" dirty="0">
              <a:solidFill>
                <a:schemeClr val="accent5">
                  <a:lumMod val="10000"/>
                </a:schemeClr>
              </a:solidFill>
            </a:rPr>
            <a:t> das Pessoas</a:t>
          </a:r>
        </a:p>
      </dgm:t>
    </dgm:pt>
    <dgm:pt modelId="{581F284E-2FB9-4EF0-84D3-0F79B8182730}" type="sibTrans" cxnId="{8CC834BD-6419-4DE9-BFB3-49876C4A3499}">
      <dgm:prSet/>
      <dgm:spPr/>
      <dgm:t>
        <a:bodyPr/>
        <a:lstStyle/>
        <a:p>
          <a:endParaRPr lang="pt-BR"/>
        </a:p>
      </dgm:t>
    </dgm:pt>
    <dgm:pt modelId="{7367407D-A2A5-473E-8831-D85FEBAEA61C}" type="parTrans" cxnId="{8CC834BD-6419-4DE9-BFB3-49876C4A3499}">
      <dgm:prSet/>
      <dgm:spPr/>
      <dgm:t>
        <a:bodyPr/>
        <a:lstStyle/>
        <a:p>
          <a:endParaRPr lang="pt-BR"/>
        </a:p>
      </dgm:t>
    </dgm:pt>
    <dgm:pt modelId="{F64279E8-8E21-4EDC-A58F-0F8081F9927F}" type="pres">
      <dgm:prSet presAssocID="{25E1647D-9A8F-4380-A468-B99123DE9EF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35AD321-E9B2-4215-B957-DE4CFBA36186}" type="pres">
      <dgm:prSet presAssocID="{25E1647D-9A8F-4380-A468-B99123DE9EF5}" presName="cycle" presStyleCnt="0"/>
      <dgm:spPr/>
    </dgm:pt>
    <dgm:pt modelId="{1F6F8C0F-7592-4DE3-B2A9-9CCAFD3C76B5}" type="pres">
      <dgm:prSet presAssocID="{8C3D48A8-C724-454D-8546-E1D010A9028A}" presName="nodeFirstNode" presStyleLbl="node1" presStyleIdx="0" presStyleCnt="7" custScaleX="142891" custScaleY="1184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51F284-F27B-4025-8FE8-C42B1A9C9A23}" type="pres">
      <dgm:prSet presAssocID="{D5054757-A1A3-4A19-A690-7C52FFC4B2B6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1E7DEBC9-13C7-4933-A07F-4D14C3E060AE}" type="pres">
      <dgm:prSet presAssocID="{D8242B90-7DA1-4354-A2E9-F47B4CF99DD4}" presName="nodeFollowingNodes" presStyleLbl="node1" presStyleIdx="1" presStyleCnt="7" custScaleX="161918" custScaleY="137926" custRadScaleRad="138255" custRadScaleInc="3199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50C15E-22DB-4960-A778-73B1C785FE47}" type="pres">
      <dgm:prSet presAssocID="{1F9E8F0A-2313-4533-A635-85C7EB8A5412}" presName="nodeFollowingNodes" presStyleLbl="node1" presStyleIdx="2" presStyleCnt="7" custScaleX="132416" custScaleY="134341" custRadScaleRad="120377" custRadScaleInc="-65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589E040-DBDC-439A-8351-F0FFDBA8FBFF}" type="pres">
      <dgm:prSet presAssocID="{7E20C02A-12DC-4999-8300-436E772C746D}" presName="nodeFollowingNodes" presStyleLbl="node1" presStyleIdx="3" presStyleCnt="7" custScaleX="133031" custScaleY="137626" custRadScaleRad="108477" custRadScaleInc="-2247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B089867-ECB8-41BE-A85F-42A7A76F848F}" type="pres">
      <dgm:prSet presAssocID="{F8D6B4BD-3175-498D-A8EE-1F4B3EC6082D}" presName="nodeFollowingNodes" presStyleLbl="node1" presStyleIdx="4" presStyleCnt="7" custScaleX="139360" custScaleY="135993" custRadScaleRad="105291" custRadScaleInc="1868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60672D-7621-4F40-BAB2-F586A275EFFA}" type="pres">
      <dgm:prSet presAssocID="{8A2271B5-DA03-4180-93FC-9171F2CC4728}" presName="nodeFollowingNodes" presStyleLbl="node1" presStyleIdx="5" presStyleCnt="7" custScaleX="142381" custScaleY="137484" custRadScaleRad="119033" custRadScaleInc="72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9A648B-B77A-4D7F-BC6F-41CF1ACE7346}" type="pres">
      <dgm:prSet presAssocID="{F934659A-FE7A-463A-A90E-8D08569E8649}" presName="nodeFollowingNodes" presStyleLbl="node1" presStyleIdx="6" presStyleCnt="7" custScaleX="160667" custScaleY="138675" custRadScaleRad="118175" custRadScaleInc="-2724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A8F3D45-8204-4533-8842-24F95E8B73CC}" type="presOf" srcId="{D5054757-A1A3-4A19-A690-7C52FFC4B2B6}" destId="{1051F284-F27B-4025-8FE8-C42B1A9C9A23}" srcOrd="0" destOrd="0" presId="urn:microsoft.com/office/officeart/2005/8/layout/cycle3"/>
    <dgm:cxn modelId="{CCD13A35-2624-4942-B54F-EE2392294D11}" srcId="{25E1647D-9A8F-4380-A468-B99123DE9EF5}" destId="{D8242B90-7DA1-4354-A2E9-F47B4CF99DD4}" srcOrd="1" destOrd="0" parTransId="{3F1B8981-67EE-4EA9-8908-26C6E99CF4C6}" sibTransId="{BAA52427-3594-44B8-9026-76D027F776E7}"/>
    <dgm:cxn modelId="{D66A1206-5900-4062-9B11-6168EE79DA3B}" srcId="{25E1647D-9A8F-4380-A468-B99123DE9EF5}" destId="{1F9E8F0A-2313-4533-A635-85C7EB8A5412}" srcOrd="2" destOrd="0" parTransId="{4C817274-7224-4021-BE23-8025462E28F1}" sibTransId="{F8EE506F-34E5-4819-9FA6-A89C8138ADF3}"/>
    <dgm:cxn modelId="{3BFAA6AE-094D-42C6-BA0C-BAF34342AA08}" srcId="{25E1647D-9A8F-4380-A468-B99123DE9EF5}" destId="{7E20C02A-12DC-4999-8300-436E772C746D}" srcOrd="3" destOrd="0" parTransId="{A0F2FC78-ED9E-4508-989D-450761833F10}" sibTransId="{F85F79BA-48ED-4A12-82FC-E0A76CDFF847}"/>
    <dgm:cxn modelId="{0E5E5B35-707E-4A9B-81B7-DE4311737C26}" srcId="{25E1647D-9A8F-4380-A468-B99123DE9EF5}" destId="{8A2271B5-DA03-4180-93FC-9171F2CC4728}" srcOrd="5" destOrd="0" parTransId="{DEE1D4A0-5C84-4B94-B447-47C5977D6032}" sibTransId="{DD32FF08-76FE-4881-978B-4DF8C4558EE7}"/>
    <dgm:cxn modelId="{93397397-C9A7-47E9-8E0A-19A2D3E061C8}" type="presOf" srcId="{1F9E8F0A-2313-4533-A635-85C7EB8A5412}" destId="{1550C15E-22DB-4960-A778-73B1C785FE47}" srcOrd="0" destOrd="0" presId="urn:microsoft.com/office/officeart/2005/8/layout/cycle3"/>
    <dgm:cxn modelId="{E9FA0D20-2549-45C1-827A-8C6CDC488A62}" type="presOf" srcId="{F934659A-FE7A-463A-A90E-8D08569E8649}" destId="{BE9A648B-B77A-4D7F-BC6F-41CF1ACE7346}" srcOrd="0" destOrd="0" presId="urn:microsoft.com/office/officeart/2005/8/layout/cycle3"/>
    <dgm:cxn modelId="{20D83BF7-8897-4A25-B651-C22880BE1BDC}" srcId="{25E1647D-9A8F-4380-A468-B99123DE9EF5}" destId="{F8D6B4BD-3175-498D-A8EE-1F4B3EC6082D}" srcOrd="4" destOrd="0" parTransId="{AC3BD642-C4D1-4287-AACA-F1B07357307C}" sibTransId="{C8C2A4C8-93CD-40B5-A702-5638159F722A}"/>
    <dgm:cxn modelId="{8CC834BD-6419-4DE9-BFB3-49876C4A3499}" srcId="{25E1647D-9A8F-4380-A468-B99123DE9EF5}" destId="{F934659A-FE7A-463A-A90E-8D08569E8649}" srcOrd="6" destOrd="0" parTransId="{7367407D-A2A5-473E-8831-D85FEBAEA61C}" sibTransId="{581F284E-2FB9-4EF0-84D3-0F79B8182730}"/>
    <dgm:cxn modelId="{B3685067-F19B-43F4-9A79-51D8CE106731}" type="presOf" srcId="{7E20C02A-12DC-4999-8300-436E772C746D}" destId="{C589E040-DBDC-439A-8351-F0FFDBA8FBFF}" srcOrd="0" destOrd="0" presId="urn:microsoft.com/office/officeart/2005/8/layout/cycle3"/>
    <dgm:cxn modelId="{CC3BD29D-6151-4B00-880E-567C7D324CE6}" srcId="{25E1647D-9A8F-4380-A468-B99123DE9EF5}" destId="{8C3D48A8-C724-454D-8546-E1D010A9028A}" srcOrd="0" destOrd="0" parTransId="{E5641AD8-317B-4832-981D-9FA5CA13BCCD}" sibTransId="{D5054757-A1A3-4A19-A690-7C52FFC4B2B6}"/>
    <dgm:cxn modelId="{E03BBDA3-8659-45BD-97F0-ABD60ED38118}" type="presOf" srcId="{8A2271B5-DA03-4180-93FC-9171F2CC4728}" destId="{B560672D-7621-4F40-BAB2-F586A275EFFA}" srcOrd="0" destOrd="0" presId="urn:microsoft.com/office/officeart/2005/8/layout/cycle3"/>
    <dgm:cxn modelId="{77E8F40C-8DD8-46EC-8C87-E52BC1F8AF29}" type="presOf" srcId="{25E1647D-9A8F-4380-A468-B99123DE9EF5}" destId="{F64279E8-8E21-4EDC-A58F-0F8081F9927F}" srcOrd="0" destOrd="0" presId="urn:microsoft.com/office/officeart/2005/8/layout/cycle3"/>
    <dgm:cxn modelId="{21C6751F-F7F0-480D-A436-06B7B037742F}" type="presOf" srcId="{8C3D48A8-C724-454D-8546-E1D010A9028A}" destId="{1F6F8C0F-7592-4DE3-B2A9-9CCAFD3C76B5}" srcOrd="0" destOrd="0" presId="urn:microsoft.com/office/officeart/2005/8/layout/cycle3"/>
    <dgm:cxn modelId="{BD6D1D3B-A790-4099-9C63-D31C920A76F5}" type="presOf" srcId="{D8242B90-7DA1-4354-A2E9-F47B4CF99DD4}" destId="{1E7DEBC9-13C7-4933-A07F-4D14C3E060AE}" srcOrd="0" destOrd="0" presId="urn:microsoft.com/office/officeart/2005/8/layout/cycle3"/>
    <dgm:cxn modelId="{2E6D0C6C-A279-45D7-BC17-8FC416D6EF98}" type="presOf" srcId="{F8D6B4BD-3175-498D-A8EE-1F4B3EC6082D}" destId="{1B089867-ECB8-41BE-A85F-42A7A76F848F}" srcOrd="0" destOrd="0" presId="urn:microsoft.com/office/officeart/2005/8/layout/cycle3"/>
    <dgm:cxn modelId="{E46CEBF5-764E-4235-B505-003996A3619A}" type="presParOf" srcId="{F64279E8-8E21-4EDC-A58F-0F8081F9927F}" destId="{535AD321-E9B2-4215-B957-DE4CFBA36186}" srcOrd="0" destOrd="0" presId="urn:microsoft.com/office/officeart/2005/8/layout/cycle3"/>
    <dgm:cxn modelId="{72596962-2B97-45DC-88BA-2BBA8EAA9682}" type="presParOf" srcId="{535AD321-E9B2-4215-B957-DE4CFBA36186}" destId="{1F6F8C0F-7592-4DE3-B2A9-9CCAFD3C76B5}" srcOrd="0" destOrd="0" presId="urn:microsoft.com/office/officeart/2005/8/layout/cycle3"/>
    <dgm:cxn modelId="{8E76876B-F714-42FD-81AD-B21C05864F47}" type="presParOf" srcId="{535AD321-E9B2-4215-B957-DE4CFBA36186}" destId="{1051F284-F27B-4025-8FE8-C42B1A9C9A23}" srcOrd="1" destOrd="0" presId="urn:microsoft.com/office/officeart/2005/8/layout/cycle3"/>
    <dgm:cxn modelId="{D0E89BAD-F62C-4F8B-A497-70B73CC6C99C}" type="presParOf" srcId="{535AD321-E9B2-4215-B957-DE4CFBA36186}" destId="{1E7DEBC9-13C7-4933-A07F-4D14C3E060AE}" srcOrd="2" destOrd="0" presId="urn:microsoft.com/office/officeart/2005/8/layout/cycle3"/>
    <dgm:cxn modelId="{A84ADB0B-7E0D-4E29-9E14-D22D1AA54B2E}" type="presParOf" srcId="{535AD321-E9B2-4215-B957-DE4CFBA36186}" destId="{1550C15E-22DB-4960-A778-73B1C785FE47}" srcOrd="3" destOrd="0" presId="urn:microsoft.com/office/officeart/2005/8/layout/cycle3"/>
    <dgm:cxn modelId="{5F53680E-E198-486D-9F15-42A6B0BFD605}" type="presParOf" srcId="{535AD321-E9B2-4215-B957-DE4CFBA36186}" destId="{C589E040-DBDC-439A-8351-F0FFDBA8FBFF}" srcOrd="4" destOrd="0" presId="urn:microsoft.com/office/officeart/2005/8/layout/cycle3"/>
    <dgm:cxn modelId="{475FB365-CDAE-44E3-BA04-8D1F64862CF8}" type="presParOf" srcId="{535AD321-E9B2-4215-B957-DE4CFBA36186}" destId="{1B089867-ECB8-41BE-A85F-42A7A76F848F}" srcOrd="5" destOrd="0" presId="urn:microsoft.com/office/officeart/2005/8/layout/cycle3"/>
    <dgm:cxn modelId="{2FFBE7F9-27FD-4553-AA16-CF6F210060F2}" type="presParOf" srcId="{535AD321-E9B2-4215-B957-DE4CFBA36186}" destId="{B560672D-7621-4F40-BAB2-F586A275EFFA}" srcOrd="6" destOrd="0" presId="urn:microsoft.com/office/officeart/2005/8/layout/cycle3"/>
    <dgm:cxn modelId="{6A80CF97-4DD8-46F2-9DBE-8B466DAC38B4}" type="presParOf" srcId="{535AD321-E9B2-4215-B957-DE4CFBA36186}" destId="{BE9A648B-B77A-4D7F-BC6F-41CF1ACE7346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448D01-45E5-4DF8-B789-76217586D409}">
      <dsp:nvSpPr>
        <dsp:cNvPr id="0" name=""/>
        <dsp:cNvSpPr/>
      </dsp:nvSpPr>
      <dsp:spPr>
        <a:xfrm rot="10800000">
          <a:off x="1106028" y="72902"/>
          <a:ext cx="7572041" cy="1098040"/>
        </a:xfrm>
        <a:prstGeom prst="homePlate">
          <a:avLst/>
        </a:prstGeom>
        <a:solidFill>
          <a:srgbClr val="0D534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4205" tIns="68580" rIns="128016" bIns="68580" numCol="1" spcCol="1270" anchor="ctr" anchorCtr="0">
          <a:noAutofit/>
        </a:bodyPr>
        <a:lstStyle/>
        <a:p>
          <a:pPr marL="4492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Os recursos requeridos pela gestão pública são concedidos com relutância em uma sociedade que privilegia o consumo privado mais do que a consecução de objetivos coletivos.</a:t>
          </a:r>
        </a:p>
      </dsp:txBody>
      <dsp:txXfrm rot="10800000">
        <a:off x="1106028" y="72902"/>
        <a:ext cx="7572041" cy="1098040"/>
      </dsp:txXfrm>
    </dsp:sp>
    <dsp:sp modelId="{0E03BF8C-3E25-469C-9B52-3D232779652E}">
      <dsp:nvSpPr>
        <dsp:cNvPr id="0" name=""/>
        <dsp:cNvSpPr/>
      </dsp:nvSpPr>
      <dsp:spPr>
        <a:xfrm>
          <a:off x="672196" y="73407"/>
          <a:ext cx="1610649" cy="109804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A32EF0E-755E-4ED2-858D-4DED78C1A80B}">
      <dsp:nvSpPr>
        <dsp:cNvPr id="0" name=""/>
        <dsp:cNvSpPr/>
      </dsp:nvSpPr>
      <dsp:spPr>
        <a:xfrm rot="10800000">
          <a:off x="1115678" y="1304209"/>
          <a:ext cx="7592513" cy="1098040"/>
        </a:xfrm>
        <a:prstGeom prst="homePlate">
          <a:avLst/>
        </a:prstGeom>
        <a:solidFill>
          <a:srgbClr val="00686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4205" tIns="68580" rIns="128016" bIns="68580" numCol="1" spcCol="1270" anchor="ctr" anchorCtr="0">
          <a:noAutofit/>
        </a:bodyPr>
        <a:lstStyle/>
        <a:p>
          <a:pPr marL="449263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rgbClr val="FFFFFF"/>
              </a:solidFill>
              <a:latin typeface="Calibri"/>
              <a:ea typeface="+mn-ea"/>
              <a:cs typeface="Arial"/>
            </a:rPr>
            <a:t>Os cidadãos não se sentem impelidos e entusiasmados em pagar tributos. Não há consciência cidadã de que estes são necessários para atender o financiamento das necessidades sociais.</a:t>
          </a:r>
        </a:p>
      </dsp:txBody>
      <dsp:txXfrm rot="10800000">
        <a:off x="1115678" y="1304209"/>
        <a:ext cx="7592513" cy="1098040"/>
      </dsp:txXfrm>
    </dsp:sp>
    <dsp:sp modelId="{69552F9A-73DF-420D-A45A-CC9973935DC6}">
      <dsp:nvSpPr>
        <dsp:cNvPr id="0" name=""/>
        <dsp:cNvSpPr/>
      </dsp:nvSpPr>
      <dsp:spPr>
        <a:xfrm>
          <a:off x="647380" y="1325159"/>
          <a:ext cx="1660281" cy="109804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406DDF-DFB3-40E0-885B-F42A67E372A0}">
      <dsp:nvSpPr>
        <dsp:cNvPr id="0" name=""/>
        <dsp:cNvSpPr/>
      </dsp:nvSpPr>
      <dsp:spPr>
        <a:xfrm rot="10800000">
          <a:off x="971668" y="2560013"/>
          <a:ext cx="7754297" cy="1098040"/>
        </a:xfrm>
        <a:prstGeom prst="homePlate">
          <a:avLst/>
        </a:prstGeom>
        <a:solidFill>
          <a:srgbClr val="05758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4205" tIns="60960" rIns="113792" bIns="60960" numCol="1" spcCol="1270" anchor="ctr" anchorCtr="0">
          <a:noAutofit/>
        </a:bodyPr>
        <a:lstStyle/>
        <a:p>
          <a:pPr marL="536575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/>
            <a:t>Para os gestores públicos não basta afirmar que geram resultados e que têm valor; precisam mostrar que os resultados conseguidos superam o custo de oportunidade do cidadão por abrir mão de seu consumo que poderia se realizar com o dinheiro pago em impostos.</a:t>
          </a:r>
        </a:p>
      </dsp:txBody>
      <dsp:txXfrm rot="10800000">
        <a:off x="971668" y="2560013"/>
        <a:ext cx="7754297" cy="1098040"/>
      </dsp:txXfrm>
    </dsp:sp>
    <dsp:sp modelId="{7635FDD1-C882-431D-BDB9-E81D3777FA1A}">
      <dsp:nvSpPr>
        <dsp:cNvPr id="0" name=""/>
        <dsp:cNvSpPr/>
      </dsp:nvSpPr>
      <dsp:spPr>
        <a:xfrm>
          <a:off x="647380" y="2589583"/>
          <a:ext cx="1594904" cy="109804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9DEB3D-6F9D-417A-906F-09081CAF4DB4}">
      <dsp:nvSpPr>
        <dsp:cNvPr id="0" name=""/>
        <dsp:cNvSpPr/>
      </dsp:nvSpPr>
      <dsp:spPr>
        <a:xfrm rot="10800000">
          <a:off x="1014900" y="3878236"/>
          <a:ext cx="7754297" cy="1098040"/>
        </a:xfrm>
        <a:prstGeom prst="homePlate">
          <a:avLst/>
        </a:prstGeom>
        <a:solidFill>
          <a:srgbClr val="44959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84205" tIns="68580" rIns="128016" bIns="68580" numCol="1" spcCol="1270" anchor="ctr" anchorCtr="0">
          <a:noAutofit/>
        </a:bodyPr>
        <a:lstStyle/>
        <a:p>
          <a:pPr marL="536575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536575" algn="l"/>
            </a:tabLst>
          </a:pPr>
          <a:r>
            <a:rPr lang="pt-BR" sz="1800" kern="1200" dirty="0"/>
            <a:t>Para as organizações que regulam e fiscalizam não é razoável supor que esses órgãos públicos encontrem justificativa na satisfação dos que são obrigados a contribuir para os objetivos públicos.</a:t>
          </a:r>
        </a:p>
      </dsp:txBody>
      <dsp:txXfrm rot="10800000">
        <a:off x="1014900" y="3878236"/>
        <a:ext cx="7754297" cy="1098040"/>
      </dsp:txXfrm>
    </dsp:sp>
    <dsp:sp modelId="{160431FC-655A-48A8-9CE4-D0D4A43B8BE5}">
      <dsp:nvSpPr>
        <dsp:cNvPr id="0" name=""/>
        <dsp:cNvSpPr/>
      </dsp:nvSpPr>
      <dsp:spPr>
        <a:xfrm>
          <a:off x="588975" y="3886685"/>
          <a:ext cx="1777090" cy="119452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EFBDB2-188C-4F29-9589-C21FF8C163DD}">
      <dsp:nvSpPr>
        <dsp:cNvPr id="0" name=""/>
        <dsp:cNvSpPr/>
      </dsp:nvSpPr>
      <dsp:spPr>
        <a:xfrm rot="5400000">
          <a:off x="3921159" y="256229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800" kern="1200" dirty="0"/>
        </a:p>
      </dsp:txBody>
      <dsp:txXfrm rot="5400000">
        <a:off x="3921159" y="256229"/>
        <a:ext cx="1194680" cy="1039372"/>
      </dsp:txXfrm>
    </dsp:sp>
    <dsp:sp modelId="{4F986A3E-DCF3-455E-B0CB-07935CFE241A}">
      <dsp:nvSpPr>
        <dsp:cNvPr id="0" name=""/>
        <dsp:cNvSpPr/>
      </dsp:nvSpPr>
      <dsp:spPr>
        <a:xfrm>
          <a:off x="0" y="892578"/>
          <a:ext cx="2340798" cy="133895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279311-2C78-44D4-8C52-16A3CF3958BD}">
      <dsp:nvSpPr>
        <dsp:cNvPr id="0" name=""/>
        <dsp:cNvSpPr/>
      </dsp:nvSpPr>
      <dsp:spPr>
        <a:xfrm rot="5400000">
          <a:off x="2822054" y="256360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5400000">
        <a:off x="2822054" y="256360"/>
        <a:ext cx="1194680" cy="1039372"/>
      </dsp:txXfrm>
    </dsp:sp>
    <dsp:sp modelId="{2772CB34-9842-4B1A-BA6A-FE5E57B71552}">
      <dsp:nvSpPr>
        <dsp:cNvPr id="0" name=""/>
        <dsp:cNvSpPr/>
      </dsp:nvSpPr>
      <dsp:spPr>
        <a:xfrm rot="5400000">
          <a:off x="3427138" y="1167026"/>
          <a:ext cx="1194680" cy="1180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700" kern="1200" dirty="0"/>
        </a:p>
      </dsp:txBody>
      <dsp:txXfrm rot="5400000">
        <a:off x="3427138" y="1167026"/>
        <a:ext cx="1194680" cy="1180165"/>
      </dsp:txXfrm>
    </dsp:sp>
    <dsp:sp modelId="{D9D582F2-4707-4E8C-86D1-7071C81DF33F}">
      <dsp:nvSpPr>
        <dsp:cNvPr id="0" name=""/>
        <dsp:cNvSpPr/>
      </dsp:nvSpPr>
      <dsp:spPr>
        <a:xfrm>
          <a:off x="1653865" y="357891"/>
          <a:ext cx="1290255" cy="716808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C1C359-757F-47F0-A6B4-E6B1A0BB8030}">
      <dsp:nvSpPr>
        <dsp:cNvPr id="0" name=""/>
        <dsp:cNvSpPr/>
      </dsp:nvSpPr>
      <dsp:spPr>
        <a:xfrm rot="5400000">
          <a:off x="4538549" y="1237422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5400000">
        <a:off x="4538549" y="1237422"/>
        <a:ext cx="1194680" cy="1039372"/>
      </dsp:txXfrm>
    </dsp:sp>
    <dsp:sp modelId="{0DA59724-09F9-4CA2-8559-E379F4E3925A}">
      <dsp:nvSpPr>
        <dsp:cNvPr id="0" name=""/>
        <dsp:cNvSpPr/>
      </dsp:nvSpPr>
      <dsp:spPr>
        <a:xfrm rot="5400000">
          <a:off x="5638776" y="1247243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800" kern="1200"/>
        </a:p>
      </dsp:txBody>
      <dsp:txXfrm rot="5400000">
        <a:off x="5638776" y="1247243"/>
        <a:ext cx="1194680" cy="1039372"/>
      </dsp:txXfrm>
    </dsp:sp>
    <dsp:sp modelId="{F2A3E933-7729-4D19-9760-7EA6928EADC8}">
      <dsp:nvSpPr>
        <dsp:cNvPr id="0" name=""/>
        <dsp:cNvSpPr/>
      </dsp:nvSpPr>
      <dsp:spPr>
        <a:xfrm>
          <a:off x="5139116" y="2412749"/>
          <a:ext cx="1333263" cy="71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49160B-15DA-439E-823F-FD7660DC930A}">
      <dsp:nvSpPr>
        <dsp:cNvPr id="0" name=""/>
        <dsp:cNvSpPr/>
      </dsp:nvSpPr>
      <dsp:spPr>
        <a:xfrm rot="5400000">
          <a:off x="2856916" y="2251468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>
          <a:glow rad="63500">
            <a:schemeClr val="accent1">
              <a:satMod val="175000"/>
              <a:alpha val="40000"/>
            </a:schemeClr>
          </a:glow>
          <a:outerShdw blurRad="44450" dist="27940" dir="5400000" algn="ctr" rotWithShape="0">
            <a:srgbClr val="000000">
              <a:alpha val="32000"/>
            </a:srgbClr>
          </a:outerShdw>
          <a:softEdge rad="317500"/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5400000">
        <a:off x="2856916" y="2251468"/>
        <a:ext cx="1194680" cy="1039372"/>
      </dsp:txXfrm>
    </dsp:sp>
    <dsp:sp modelId="{688E9BB2-37E1-4B6D-9A30-FBA2476386A2}">
      <dsp:nvSpPr>
        <dsp:cNvPr id="0" name=""/>
        <dsp:cNvSpPr/>
      </dsp:nvSpPr>
      <dsp:spPr>
        <a:xfrm rot="5400000">
          <a:off x="3427138" y="3198530"/>
          <a:ext cx="1194680" cy="1173337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700" kern="1200"/>
        </a:p>
      </dsp:txBody>
      <dsp:txXfrm rot="5400000">
        <a:off x="3427138" y="3198530"/>
        <a:ext cx="1194680" cy="1173337"/>
      </dsp:txXfrm>
    </dsp:sp>
    <dsp:sp modelId="{BAF1A21F-8AA0-4B71-B500-559037CE1726}">
      <dsp:nvSpPr>
        <dsp:cNvPr id="0" name=""/>
        <dsp:cNvSpPr/>
      </dsp:nvSpPr>
      <dsp:spPr>
        <a:xfrm>
          <a:off x="2171528" y="3426795"/>
          <a:ext cx="1290255" cy="71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15793-B04F-4807-BD12-AD9DCCBB0E55}">
      <dsp:nvSpPr>
        <dsp:cNvPr id="0" name=""/>
        <dsp:cNvSpPr/>
      </dsp:nvSpPr>
      <dsp:spPr>
        <a:xfrm rot="5400000">
          <a:off x="4019383" y="2236869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5400000">
        <a:off x="4019383" y="2236869"/>
        <a:ext cx="1194680" cy="1039372"/>
      </dsp:txXfrm>
    </dsp:sp>
    <dsp:sp modelId="{3A31C896-3530-4910-B709-430879FB952F}">
      <dsp:nvSpPr>
        <dsp:cNvPr id="0" name=""/>
        <dsp:cNvSpPr/>
      </dsp:nvSpPr>
      <dsp:spPr>
        <a:xfrm rot="5400000">
          <a:off x="4649148" y="3182863"/>
          <a:ext cx="1194680" cy="112665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/>
        </a:p>
      </dsp:txBody>
      <dsp:txXfrm rot="5400000">
        <a:off x="4649148" y="3182863"/>
        <a:ext cx="1194680" cy="1126658"/>
      </dsp:txXfrm>
    </dsp:sp>
    <dsp:sp modelId="{E26A26C3-3319-4EB0-82CA-5EA029663F47}">
      <dsp:nvSpPr>
        <dsp:cNvPr id="0" name=""/>
        <dsp:cNvSpPr/>
      </dsp:nvSpPr>
      <dsp:spPr>
        <a:xfrm>
          <a:off x="5139116" y="4440840"/>
          <a:ext cx="1333263" cy="716808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B22E2-B6DF-435A-ACAD-6CF5B32ADDFB}">
      <dsp:nvSpPr>
        <dsp:cNvPr id="0" name=""/>
        <dsp:cNvSpPr/>
      </dsp:nvSpPr>
      <dsp:spPr>
        <a:xfrm rot="5400000">
          <a:off x="5188946" y="2236880"/>
          <a:ext cx="1194680" cy="103937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5400000">
        <a:off x="5188946" y="2236880"/>
        <a:ext cx="1194680" cy="10393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59BB4C-7675-4C4A-85BC-BA384BA72516}">
      <dsp:nvSpPr>
        <dsp:cNvPr id="0" name=""/>
        <dsp:cNvSpPr/>
      </dsp:nvSpPr>
      <dsp:spPr>
        <a:xfrm>
          <a:off x="2618376" y="1222523"/>
          <a:ext cx="3045585" cy="3045585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>
              <a:solidFill>
                <a:schemeClr val="accent6">
                  <a:lumMod val="50000"/>
                </a:schemeClr>
              </a:solidFill>
            </a:rPr>
            <a:t>Tempo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>
              <a:solidFill>
                <a:schemeClr val="accent6">
                  <a:lumMod val="50000"/>
                </a:schemeClr>
              </a:solidFill>
            </a:rPr>
            <a:t>e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dirty="0">
              <a:solidFill>
                <a:schemeClr val="accent6">
                  <a:lumMod val="50000"/>
                </a:schemeClr>
              </a:solidFill>
            </a:rPr>
            <a:t>Recursos</a:t>
          </a:r>
        </a:p>
      </dsp:txBody>
      <dsp:txXfrm>
        <a:off x="2618376" y="1222523"/>
        <a:ext cx="3045585" cy="3045585"/>
      </dsp:txXfrm>
    </dsp:sp>
    <dsp:sp modelId="{A50DA7C8-4949-471F-8428-9CB1D296C288}">
      <dsp:nvSpPr>
        <dsp:cNvPr id="0" name=""/>
        <dsp:cNvSpPr/>
      </dsp:nvSpPr>
      <dsp:spPr>
        <a:xfrm>
          <a:off x="3379773" y="543"/>
          <a:ext cx="1522792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Equipe</a:t>
          </a:r>
          <a:r>
            <a:rPr lang="en-US" sz="1400" b="1" kern="1200" dirty="0">
              <a:solidFill>
                <a:schemeClr val="bg1"/>
              </a:solidFill>
            </a:rPr>
            <a:t> com </a:t>
          </a:r>
          <a:r>
            <a:rPr lang="en-US" sz="1400" b="1" kern="1200" dirty="0" err="1">
              <a:solidFill>
                <a:schemeClr val="bg1"/>
              </a:solidFill>
            </a:rPr>
            <a:t>autoestima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baixa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3379773" y="543"/>
        <a:ext cx="1522792" cy="1522792"/>
      </dsp:txXfrm>
    </dsp:sp>
    <dsp:sp modelId="{3DC7A257-94E8-4E49-9D36-7EAE4A454CA3}">
      <dsp:nvSpPr>
        <dsp:cNvPr id="0" name=""/>
        <dsp:cNvSpPr/>
      </dsp:nvSpPr>
      <dsp:spPr>
        <a:xfrm>
          <a:off x="4782232" y="581461"/>
          <a:ext cx="1522792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Ausência</a:t>
          </a:r>
          <a:r>
            <a:rPr lang="en-US" sz="1400" b="1" kern="1200" dirty="0">
              <a:solidFill>
                <a:schemeClr val="bg1"/>
              </a:solidFill>
            </a:rPr>
            <a:t> de um </a:t>
          </a:r>
          <a:r>
            <a:rPr lang="en-US" sz="1400" b="1" kern="1200" dirty="0" err="1">
              <a:solidFill>
                <a:schemeClr val="bg1"/>
              </a:solidFill>
            </a:rPr>
            <a:t>modelo</a:t>
          </a:r>
          <a:r>
            <a:rPr lang="en-US" sz="1400" b="1" kern="1200" dirty="0">
              <a:solidFill>
                <a:schemeClr val="bg1"/>
              </a:solidFill>
            </a:rPr>
            <a:t> de </a:t>
          </a:r>
          <a:r>
            <a:rPr lang="en-US" sz="1400" b="1" kern="1200" dirty="0" err="1">
              <a:solidFill>
                <a:schemeClr val="bg1"/>
              </a:solidFill>
            </a:rPr>
            <a:t>gestão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4782232" y="581461"/>
        <a:ext cx="1522792" cy="1522792"/>
      </dsp:txXfrm>
    </dsp:sp>
    <dsp:sp modelId="{2F21AFDC-A43C-4B36-8C3B-BE6EA6497624}">
      <dsp:nvSpPr>
        <dsp:cNvPr id="0" name=""/>
        <dsp:cNvSpPr/>
      </dsp:nvSpPr>
      <dsp:spPr>
        <a:xfrm>
          <a:off x="5198566" y="1906464"/>
          <a:ext cx="1522792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Ausência</a:t>
          </a:r>
          <a:r>
            <a:rPr lang="en-US" sz="1400" b="1" kern="1200" dirty="0">
              <a:solidFill>
                <a:schemeClr val="bg1"/>
              </a:solidFill>
            </a:rPr>
            <a:t> de </a:t>
          </a:r>
          <a:r>
            <a:rPr lang="en-US" sz="1400" b="1" kern="1200" dirty="0" err="1">
              <a:solidFill>
                <a:schemeClr val="bg1"/>
              </a:solidFill>
            </a:rPr>
            <a:t>uma</a:t>
          </a:r>
          <a:r>
            <a:rPr lang="en-US" sz="1400" b="1" kern="1200" dirty="0">
              <a:solidFill>
                <a:schemeClr val="bg1"/>
              </a:solidFill>
            </a:rPr>
            <a:t> agenda </a:t>
          </a:r>
          <a:r>
            <a:rPr lang="en-US" sz="1400" b="1" kern="1200" dirty="0" err="1">
              <a:solidFill>
                <a:schemeClr val="bg1"/>
              </a:solidFill>
            </a:rPr>
            <a:t>estratégica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5198566" y="1906464"/>
        <a:ext cx="1522792" cy="1522792"/>
      </dsp:txXfrm>
    </dsp:sp>
    <dsp:sp modelId="{7BB0CDE0-27E5-45B3-9CEB-649A2704A0F6}">
      <dsp:nvSpPr>
        <dsp:cNvPr id="0" name=""/>
        <dsp:cNvSpPr/>
      </dsp:nvSpPr>
      <dsp:spPr>
        <a:xfrm>
          <a:off x="4677509" y="3386379"/>
          <a:ext cx="1732237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Sistemas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Relevantes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seriamente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comprometidos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4677509" y="3386379"/>
        <a:ext cx="1732237" cy="1522792"/>
      </dsp:txXfrm>
    </dsp:sp>
    <dsp:sp modelId="{732AA7B4-FF8F-4DA8-AE15-CFFB93609D7A}">
      <dsp:nvSpPr>
        <dsp:cNvPr id="0" name=""/>
        <dsp:cNvSpPr/>
      </dsp:nvSpPr>
      <dsp:spPr>
        <a:xfrm>
          <a:off x="3379773" y="3967296"/>
          <a:ext cx="1522792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Insatisfação</a:t>
          </a:r>
          <a:r>
            <a:rPr lang="en-US" sz="1400" b="1" kern="1200" dirty="0">
              <a:solidFill>
                <a:schemeClr val="bg1"/>
              </a:solidFill>
            </a:rPr>
            <a:t> de </a:t>
          </a:r>
          <a:r>
            <a:rPr lang="en-US" sz="1400" b="1" kern="1200" dirty="0" err="1">
              <a:solidFill>
                <a:schemeClr val="bg1"/>
              </a:solidFill>
            </a:rPr>
            <a:t>clientes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externos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3379773" y="3967296"/>
        <a:ext cx="1522792" cy="1522792"/>
      </dsp:txXfrm>
    </dsp:sp>
    <dsp:sp modelId="{E59F97D0-71FE-4C39-B744-7024881C04BE}">
      <dsp:nvSpPr>
        <dsp:cNvPr id="0" name=""/>
        <dsp:cNvSpPr/>
      </dsp:nvSpPr>
      <dsp:spPr>
        <a:xfrm>
          <a:off x="1984202" y="3475347"/>
          <a:ext cx="1522792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Infraestrutura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tecnológica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complexa</a:t>
          </a:r>
          <a:r>
            <a:rPr lang="en-US" sz="1400" b="1" kern="1200" dirty="0">
              <a:solidFill>
                <a:schemeClr val="bg1"/>
              </a:solidFill>
            </a:rPr>
            <a:t> e </a:t>
          </a:r>
          <a:r>
            <a:rPr lang="en-US" sz="1400" b="1" kern="1200" dirty="0" err="1">
              <a:solidFill>
                <a:schemeClr val="bg1"/>
              </a:solidFill>
            </a:rPr>
            <a:t>obsoleta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1984202" y="3475347"/>
        <a:ext cx="1522792" cy="1522792"/>
      </dsp:txXfrm>
    </dsp:sp>
    <dsp:sp modelId="{E8EE197A-D3C5-43D6-AFA9-F717FC3A76F7}">
      <dsp:nvSpPr>
        <dsp:cNvPr id="0" name=""/>
        <dsp:cNvSpPr/>
      </dsp:nvSpPr>
      <dsp:spPr>
        <a:xfrm>
          <a:off x="1338357" y="2051701"/>
          <a:ext cx="1522792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Espaços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físicos</a:t>
          </a:r>
          <a:r>
            <a:rPr lang="en-US" sz="1400" b="1" kern="1200" dirty="0">
              <a:solidFill>
                <a:schemeClr val="bg1"/>
              </a:solidFill>
            </a:rPr>
            <a:t> e </a:t>
          </a:r>
          <a:r>
            <a:rPr lang="en-US" sz="1400" b="1" kern="1200" dirty="0" err="1">
              <a:solidFill>
                <a:schemeClr val="bg1"/>
              </a:solidFill>
            </a:rPr>
            <a:t>ambiência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inadequados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1338357" y="2051701"/>
        <a:ext cx="1522792" cy="1522792"/>
      </dsp:txXfrm>
    </dsp:sp>
    <dsp:sp modelId="{69AB91FC-4E81-413B-A24E-73E7505B7353}">
      <dsp:nvSpPr>
        <dsp:cNvPr id="0" name=""/>
        <dsp:cNvSpPr/>
      </dsp:nvSpPr>
      <dsp:spPr>
        <a:xfrm>
          <a:off x="1832256" y="621777"/>
          <a:ext cx="1732237" cy="1522792"/>
        </a:xfrm>
        <a:prstGeom prst="ellipse">
          <a:avLst/>
        </a:prstGeom>
        <a:solidFill>
          <a:schemeClr val="accent2">
            <a:alpha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bg1"/>
              </a:solidFill>
            </a:rPr>
            <a:t>Estrutura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Organizacional</a:t>
          </a:r>
          <a:r>
            <a:rPr lang="en-US" sz="1400" b="1" kern="1200" dirty="0">
              <a:solidFill>
                <a:schemeClr val="bg1"/>
              </a:solidFill>
            </a:rPr>
            <a:t> </a:t>
          </a:r>
          <a:r>
            <a:rPr lang="en-US" sz="1400" b="1" kern="1200" dirty="0" err="1">
              <a:solidFill>
                <a:schemeClr val="bg1"/>
              </a:solidFill>
            </a:rPr>
            <a:t>Anacrônica</a:t>
          </a:r>
          <a:endParaRPr lang="pt-BR" sz="1400" b="1" kern="1200" dirty="0">
            <a:solidFill>
              <a:schemeClr val="bg1"/>
            </a:solidFill>
          </a:endParaRPr>
        </a:p>
      </dsp:txBody>
      <dsp:txXfrm>
        <a:off x="1832256" y="621777"/>
        <a:ext cx="1732237" cy="152279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3EAE55-5355-49DA-A2C7-4034AEC95B4E}">
      <dsp:nvSpPr>
        <dsp:cNvPr id="0" name=""/>
        <dsp:cNvSpPr/>
      </dsp:nvSpPr>
      <dsp:spPr>
        <a:xfrm>
          <a:off x="766511" y="123185"/>
          <a:ext cx="1799636" cy="1799636"/>
        </a:xfrm>
        <a:prstGeom prst="pie">
          <a:avLst>
            <a:gd name="adj1" fmla="val 16200000"/>
            <a:gd name="adj2" fmla="val 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Planejar</a:t>
          </a:r>
        </a:p>
      </dsp:txBody>
      <dsp:txXfrm>
        <a:off x="1721818" y="496181"/>
        <a:ext cx="664151" cy="492757"/>
      </dsp:txXfrm>
    </dsp:sp>
    <dsp:sp modelId="{5DE291BA-C37D-45C4-913A-A3FCDFA09D5D}">
      <dsp:nvSpPr>
        <dsp:cNvPr id="0" name=""/>
        <dsp:cNvSpPr/>
      </dsp:nvSpPr>
      <dsp:spPr>
        <a:xfrm>
          <a:off x="766511" y="183602"/>
          <a:ext cx="1799636" cy="1799636"/>
        </a:xfrm>
        <a:prstGeom prst="pie">
          <a:avLst>
            <a:gd name="adj1" fmla="val 0"/>
            <a:gd name="adj2" fmla="val 5400000"/>
          </a:avLst>
        </a:prstGeom>
        <a:solidFill>
          <a:srgbClr val="057581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Fazer</a:t>
          </a:r>
        </a:p>
      </dsp:txBody>
      <dsp:txXfrm>
        <a:off x="1721818" y="1117484"/>
        <a:ext cx="664151" cy="492757"/>
      </dsp:txXfrm>
    </dsp:sp>
    <dsp:sp modelId="{89E6DD36-DA4E-4E0E-B978-7848666EA4AB}">
      <dsp:nvSpPr>
        <dsp:cNvPr id="0" name=""/>
        <dsp:cNvSpPr/>
      </dsp:nvSpPr>
      <dsp:spPr>
        <a:xfrm>
          <a:off x="706095" y="183602"/>
          <a:ext cx="1799636" cy="1799636"/>
        </a:xfrm>
        <a:prstGeom prst="pie">
          <a:avLst>
            <a:gd name="adj1" fmla="val 5400000"/>
            <a:gd name="adj2" fmla="val 10800000"/>
          </a:avLst>
        </a:prstGeom>
        <a:solidFill>
          <a:srgbClr val="00918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>
              <a:solidFill>
                <a:schemeClr val="bg1"/>
              </a:solidFill>
            </a:rPr>
            <a:t>Checar</a:t>
          </a:r>
        </a:p>
      </dsp:txBody>
      <dsp:txXfrm>
        <a:off x="886273" y="1117484"/>
        <a:ext cx="664151" cy="492757"/>
      </dsp:txXfrm>
    </dsp:sp>
    <dsp:sp modelId="{BC3C0A40-7360-439E-8E4C-40A31DF42E96}">
      <dsp:nvSpPr>
        <dsp:cNvPr id="0" name=""/>
        <dsp:cNvSpPr/>
      </dsp:nvSpPr>
      <dsp:spPr>
        <a:xfrm>
          <a:off x="706095" y="123185"/>
          <a:ext cx="1799636" cy="1799636"/>
        </a:xfrm>
        <a:prstGeom prst="pie">
          <a:avLst>
            <a:gd name="adj1" fmla="val 10800000"/>
            <a:gd name="adj2" fmla="val 16200000"/>
          </a:avLst>
        </a:prstGeom>
        <a:solidFill>
          <a:srgbClr val="4CA8B2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Agir</a:t>
          </a:r>
        </a:p>
      </dsp:txBody>
      <dsp:txXfrm>
        <a:off x="886273" y="496181"/>
        <a:ext cx="664151" cy="492757"/>
      </dsp:txXfrm>
    </dsp:sp>
    <dsp:sp modelId="{88C8B8F2-DB46-4E71-B252-9A48D5830A39}">
      <dsp:nvSpPr>
        <dsp:cNvPr id="0" name=""/>
        <dsp:cNvSpPr/>
      </dsp:nvSpPr>
      <dsp:spPr>
        <a:xfrm>
          <a:off x="655105" y="11779"/>
          <a:ext cx="2022448" cy="202244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2CF39-F8A5-461A-9E7A-4E407F3353CA}">
      <dsp:nvSpPr>
        <dsp:cNvPr id="0" name=""/>
        <dsp:cNvSpPr/>
      </dsp:nvSpPr>
      <dsp:spPr>
        <a:xfrm>
          <a:off x="655105" y="72196"/>
          <a:ext cx="2022448" cy="202244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94A3A-A9F1-428D-B27B-C0C91D680449}">
      <dsp:nvSpPr>
        <dsp:cNvPr id="0" name=""/>
        <dsp:cNvSpPr/>
      </dsp:nvSpPr>
      <dsp:spPr>
        <a:xfrm>
          <a:off x="594689" y="72196"/>
          <a:ext cx="2022448" cy="202244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442EE-7735-4C70-A8B9-DB9DFB93CA65}">
      <dsp:nvSpPr>
        <dsp:cNvPr id="0" name=""/>
        <dsp:cNvSpPr/>
      </dsp:nvSpPr>
      <dsp:spPr>
        <a:xfrm>
          <a:off x="594689" y="11779"/>
          <a:ext cx="2022448" cy="2022448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3EAE55-5355-49DA-A2C7-4034AEC95B4E}">
      <dsp:nvSpPr>
        <dsp:cNvPr id="0" name=""/>
        <dsp:cNvSpPr/>
      </dsp:nvSpPr>
      <dsp:spPr>
        <a:xfrm>
          <a:off x="766511" y="123185"/>
          <a:ext cx="1799636" cy="1799636"/>
        </a:xfrm>
        <a:prstGeom prst="pie">
          <a:avLst>
            <a:gd name="adj1" fmla="val 16200000"/>
            <a:gd name="adj2" fmla="val 0"/>
          </a:avLst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Planejar</a:t>
          </a:r>
        </a:p>
      </dsp:txBody>
      <dsp:txXfrm>
        <a:off x="1721818" y="496181"/>
        <a:ext cx="664151" cy="492757"/>
      </dsp:txXfrm>
    </dsp:sp>
    <dsp:sp modelId="{5DE291BA-C37D-45C4-913A-A3FCDFA09D5D}">
      <dsp:nvSpPr>
        <dsp:cNvPr id="0" name=""/>
        <dsp:cNvSpPr/>
      </dsp:nvSpPr>
      <dsp:spPr>
        <a:xfrm>
          <a:off x="766511" y="183602"/>
          <a:ext cx="1799636" cy="1799636"/>
        </a:xfrm>
        <a:prstGeom prst="pie">
          <a:avLst>
            <a:gd name="adj1" fmla="val 0"/>
            <a:gd name="adj2" fmla="val 5400000"/>
          </a:avLst>
        </a:prstGeom>
        <a:solidFill>
          <a:srgbClr val="057581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Fazer</a:t>
          </a:r>
        </a:p>
      </dsp:txBody>
      <dsp:txXfrm>
        <a:off x="1721818" y="1117484"/>
        <a:ext cx="664151" cy="492757"/>
      </dsp:txXfrm>
    </dsp:sp>
    <dsp:sp modelId="{89E6DD36-DA4E-4E0E-B978-7848666EA4AB}">
      <dsp:nvSpPr>
        <dsp:cNvPr id="0" name=""/>
        <dsp:cNvSpPr/>
      </dsp:nvSpPr>
      <dsp:spPr>
        <a:xfrm>
          <a:off x="706095" y="183602"/>
          <a:ext cx="1799636" cy="1799636"/>
        </a:xfrm>
        <a:prstGeom prst="pie">
          <a:avLst>
            <a:gd name="adj1" fmla="val 5400000"/>
            <a:gd name="adj2" fmla="val 10800000"/>
          </a:avLst>
        </a:prstGeom>
        <a:solidFill>
          <a:srgbClr val="00918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>
              <a:solidFill>
                <a:schemeClr val="bg1"/>
              </a:solidFill>
            </a:rPr>
            <a:t>Checar</a:t>
          </a:r>
        </a:p>
      </dsp:txBody>
      <dsp:txXfrm>
        <a:off x="886273" y="1117484"/>
        <a:ext cx="664151" cy="492757"/>
      </dsp:txXfrm>
    </dsp:sp>
    <dsp:sp modelId="{BC3C0A40-7360-439E-8E4C-40A31DF42E96}">
      <dsp:nvSpPr>
        <dsp:cNvPr id="0" name=""/>
        <dsp:cNvSpPr/>
      </dsp:nvSpPr>
      <dsp:spPr>
        <a:xfrm>
          <a:off x="706095" y="123185"/>
          <a:ext cx="1799636" cy="1799636"/>
        </a:xfrm>
        <a:prstGeom prst="pie">
          <a:avLst>
            <a:gd name="adj1" fmla="val 10800000"/>
            <a:gd name="adj2" fmla="val 16200000"/>
          </a:avLst>
        </a:prstGeom>
        <a:solidFill>
          <a:srgbClr val="4CA8B2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/>
            <a:t>Agir</a:t>
          </a:r>
        </a:p>
      </dsp:txBody>
      <dsp:txXfrm>
        <a:off x="886273" y="496181"/>
        <a:ext cx="664151" cy="492757"/>
      </dsp:txXfrm>
    </dsp:sp>
    <dsp:sp modelId="{88C8B8F2-DB46-4E71-B252-9A48D5830A39}">
      <dsp:nvSpPr>
        <dsp:cNvPr id="0" name=""/>
        <dsp:cNvSpPr/>
      </dsp:nvSpPr>
      <dsp:spPr>
        <a:xfrm>
          <a:off x="655105" y="11779"/>
          <a:ext cx="2022448" cy="2022448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A2CF39-F8A5-461A-9E7A-4E407F3353CA}">
      <dsp:nvSpPr>
        <dsp:cNvPr id="0" name=""/>
        <dsp:cNvSpPr/>
      </dsp:nvSpPr>
      <dsp:spPr>
        <a:xfrm>
          <a:off x="655105" y="72196"/>
          <a:ext cx="2022448" cy="2022448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94A3A-A9F1-428D-B27B-C0C91D680449}">
      <dsp:nvSpPr>
        <dsp:cNvPr id="0" name=""/>
        <dsp:cNvSpPr/>
      </dsp:nvSpPr>
      <dsp:spPr>
        <a:xfrm>
          <a:off x="594689" y="72196"/>
          <a:ext cx="2022448" cy="202244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442EE-7735-4C70-A8B9-DB9DFB93CA65}">
      <dsp:nvSpPr>
        <dsp:cNvPr id="0" name=""/>
        <dsp:cNvSpPr/>
      </dsp:nvSpPr>
      <dsp:spPr>
        <a:xfrm>
          <a:off x="594689" y="11779"/>
          <a:ext cx="2022448" cy="2022448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rgbClr val="4CA8B2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3E9544-21C0-49DA-A3AD-1C547E1C52AA}">
      <dsp:nvSpPr>
        <dsp:cNvPr id="0" name=""/>
        <dsp:cNvSpPr/>
      </dsp:nvSpPr>
      <dsp:spPr>
        <a:xfrm>
          <a:off x="1252516" y="154452"/>
          <a:ext cx="3065282" cy="106453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A3839-A985-4738-B287-E8043BC6647D}">
      <dsp:nvSpPr>
        <dsp:cNvPr id="0" name=""/>
        <dsp:cNvSpPr/>
      </dsp:nvSpPr>
      <dsp:spPr>
        <a:xfrm>
          <a:off x="2361019" y="2753272"/>
          <a:ext cx="594047" cy="447696"/>
        </a:xfrm>
        <a:prstGeom prst="downArrow">
          <a:avLst/>
        </a:prstGeom>
        <a:solidFill>
          <a:srgbClr val="3C8C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5909B-7453-4584-AE81-700F7ED62287}">
      <dsp:nvSpPr>
        <dsp:cNvPr id="0" name=""/>
        <dsp:cNvSpPr/>
      </dsp:nvSpPr>
      <dsp:spPr>
        <a:xfrm>
          <a:off x="1223336" y="3089044"/>
          <a:ext cx="2851425" cy="7128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3C8C93"/>
              </a:solidFill>
            </a:rPr>
            <a:t>Desempenho da Arrecadação</a:t>
          </a:r>
        </a:p>
      </dsp:txBody>
      <dsp:txXfrm>
        <a:off x="1223336" y="3089044"/>
        <a:ext cx="2851425" cy="712856"/>
      </dsp:txXfrm>
    </dsp:sp>
    <dsp:sp modelId="{66F0F456-D15F-409F-993B-8B0E326BC447}">
      <dsp:nvSpPr>
        <dsp:cNvPr id="0" name=""/>
        <dsp:cNvSpPr/>
      </dsp:nvSpPr>
      <dsp:spPr>
        <a:xfrm>
          <a:off x="2103679" y="1314192"/>
          <a:ext cx="1069284" cy="1069284"/>
        </a:xfrm>
        <a:prstGeom prst="ellipse">
          <a:avLst/>
        </a:prstGeom>
        <a:solidFill>
          <a:srgbClr val="3C8C9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Juros e Multas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/>
            <a:t>Taxas</a:t>
          </a:r>
        </a:p>
      </dsp:txBody>
      <dsp:txXfrm>
        <a:off x="2103679" y="1314192"/>
        <a:ext cx="1069284" cy="1069284"/>
      </dsp:txXfrm>
    </dsp:sp>
    <dsp:sp modelId="{D4BEACE6-0350-4ADB-A990-40E91920C3A3}">
      <dsp:nvSpPr>
        <dsp:cNvPr id="0" name=""/>
        <dsp:cNvSpPr/>
      </dsp:nvSpPr>
      <dsp:spPr>
        <a:xfrm>
          <a:off x="1260142" y="138158"/>
          <a:ext cx="1325474" cy="1216375"/>
        </a:xfrm>
        <a:prstGeom prst="ellipse">
          <a:avLst/>
        </a:prstGeom>
        <a:solidFill>
          <a:srgbClr val="3C8C9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ISS  IPTU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ITBI IRRF</a:t>
          </a:r>
        </a:p>
      </dsp:txBody>
      <dsp:txXfrm>
        <a:off x="1260142" y="138158"/>
        <a:ext cx="1325474" cy="1216375"/>
      </dsp:txXfrm>
    </dsp:sp>
    <dsp:sp modelId="{EF07645C-A9D2-454D-BA08-47832AE62541}">
      <dsp:nvSpPr>
        <dsp:cNvPr id="0" name=""/>
        <dsp:cNvSpPr/>
      </dsp:nvSpPr>
      <dsp:spPr>
        <a:xfrm>
          <a:off x="2572129" y="118320"/>
          <a:ext cx="1458311" cy="1227827"/>
        </a:xfrm>
        <a:prstGeom prst="ellipse">
          <a:avLst/>
        </a:prstGeom>
        <a:solidFill>
          <a:srgbClr val="3C8C9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/>
            <a:t>ICMS  IPVA  FPM  e IPI </a:t>
          </a:r>
        </a:p>
      </dsp:txBody>
      <dsp:txXfrm>
        <a:off x="2572129" y="118320"/>
        <a:ext cx="1458311" cy="1227827"/>
      </dsp:txXfrm>
    </dsp:sp>
    <dsp:sp modelId="{1128507E-5881-4CDD-B81F-8291C1FB8014}">
      <dsp:nvSpPr>
        <dsp:cNvPr id="0" name=""/>
        <dsp:cNvSpPr/>
      </dsp:nvSpPr>
      <dsp:spPr>
        <a:xfrm>
          <a:off x="966732" y="61499"/>
          <a:ext cx="3326663" cy="2661330"/>
        </a:xfrm>
        <a:prstGeom prst="funnel">
          <a:avLst/>
        </a:prstGeom>
        <a:solidFill>
          <a:srgbClr val="3C8C93">
            <a:alpha val="40000"/>
          </a:srgbClr>
        </a:solidFill>
        <a:ln w="9525" cap="flat" cmpd="sng" algn="ctr">
          <a:solidFill>
            <a:srgbClr val="3C8C93"/>
          </a:solidFill>
          <a:prstDash val="solid"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51F284-F27B-4025-8FE8-C42B1A9C9A23}">
      <dsp:nvSpPr>
        <dsp:cNvPr id="0" name=""/>
        <dsp:cNvSpPr/>
      </dsp:nvSpPr>
      <dsp:spPr>
        <a:xfrm>
          <a:off x="1188271" y="-169212"/>
          <a:ext cx="3753518" cy="3753518"/>
        </a:xfrm>
        <a:prstGeom prst="circularArrow">
          <a:avLst>
            <a:gd name="adj1" fmla="val 5544"/>
            <a:gd name="adj2" fmla="val 330680"/>
            <a:gd name="adj3" fmla="val 13913375"/>
            <a:gd name="adj4" fmla="val 17302869"/>
            <a:gd name="adj5" fmla="val 5757"/>
          </a:avLst>
        </a:prstGeom>
        <a:solidFill>
          <a:srgbClr val="3C8C9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F8C0F-7592-4DE3-B2A9-9CCAFD3C76B5}">
      <dsp:nvSpPr>
        <dsp:cNvPr id="0" name=""/>
        <dsp:cNvSpPr/>
      </dsp:nvSpPr>
      <dsp:spPr>
        <a:xfrm>
          <a:off x="2238853" y="-80202"/>
          <a:ext cx="1652354" cy="68512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chemeClr val="accent5">
                  <a:lumMod val="10000"/>
                </a:schemeClr>
              </a:solidFill>
            </a:rPr>
            <a:t>Fortalecimento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chemeClr val="accent5">
                  <a:lumMod val="10000"/>
                </a:schemeClr>
              </a:solidFill>
            </a:rPr>
            <a:t>Institucional</a:t>
          </a:r>
        </a:p>
      </dsp:txBody>
      <dsp:txXfrm>
        <a:off x="2238853" y="-80202"/>
        <a:ext cx="1652354" cy="685122"/>
      </dsp:txXfrm>
    </dsp:sp>
    <dsp:sp modelId="{1E7DEBC9-13C7-4933-A07F-4D14C3E060AE}">
      <dsp:nvSpPr>
        <dsp:cNvPr id="0" name=""/>
        <dsp:cNvSpPr/>
      </dsp:nvSpPr>
      <dsp:spPr>
        <a:xfrm>
          <a:off x="4147722" y="557969"/>
          <a:ext cx="1872377" cy="797470"/>
        </a:xfrm>
        <a:prstGeom prst="roundRect">
          <a:avLst/>
        </a:prstGeom>
        <a:blipFill rotWithShape="0">
          <a:blip xmlns:r="http://schemas.openxmlformats.org/officeDocument/2006/relationships"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chemeClr val="accent5">
                  <a:lumMod val="10000"/>
                </a:schemeClr>
              </a:solidFill>
            </a:rPr>
            <a:t>Desenvolvimento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chemeClr val="accent5">
                  <a:lumMod val="10000"/>
                </a:schemeClr>
              </a:solidFill>
            </a:rPr>
            <a:t>Institucional</a:t>
          </a:r>
        </a:p>
      </dsp:txBody>
      <dsp:txXfrm>
        <a:off x="4147722" y="557969"/>
        <a:ext cx="1872377" cy="797470"/>
      </dsp:txXfrm>
    </dsp:sp>
    <dsp:sp modelId="{1550C15E-22DB-4960-A778-73B1C785FE47}">
      <dsp:nvSpPr>
        <dsp:cNvPr id="0" name=""/>
        <dsp:cNvSpPr/>
      </dsp:nvSpPr>
      <dsp:spPr>
        <a:xfrm>
          <a:off x="4197522" y="1806005"/>
          <a:ext cx="1531224" cy="77674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3E8A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chemeClr val="accent5">
                  <a:lumMod val="10000"/>
                </a:schemeClr>
              </a:solidFill>
            </a:rPr>
            <a:t>Inovação Tecnológica</a:t>
          </a:r>
        </a:p>
      </dsp:txBody>
      <dsp:txXfrm>
        <a:off x="4197522" y="1806005"/>
        <a:ext cx="1531224" cy="776742"/>
      </dsp:txXfrm>
    </dsp:sp>
    <dsp:sp modelId="{C589E040-DBDC-439A-8351-F0FFDBA8FBFF}">
      <dsp:nvSpPr>
        <dsp:cNvPr id="0" name=""/>
        <dsp:cNvSpPr/>
      </dsp:nvSpPr>
      <dsp:spPr>
        <a:xfrm>
          <a:off x="3312256" y="2872903"/>
          <a:ext cx="1538335" cy="79573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3E8A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chemeClr val="accent5">
                  <a:lumMod val="10000"/>
                </a:schemeClr>
              </a:solidFill>
            </a:rPr>
            <a:t>Infraestrutura Física</a:t>
          </a:r>
        </a:p>
      </dsp:txBody>
      <dsp:txXfrm>
        <a:off x="3312256" y="2872903"/>
        <a:ext cx="1538335" cy="795735"/>
      </dsp:txXfrm>
    </dsp:sp>
    <dsp:sp modelId="{1B089867-ECB8-41BE-A85F-42A7A76F848F}">
      <dsp:nvSpPr>
        <dsp:cNvPr id="0" name=""/>
        <dsp:cNvSpPr/>
      </dsp:nvSpPr>
      <dsp:spPr>
        <a:xfrm>
          <a:off x="1313909" y="2865086"/>
          <a:ext cx="1611522" cy="786293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3E8A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chemeClr val="accent5">
                  <a:lumMod val="10000"/>
                </a:schemeClr>
              </a:solidFill>
            </a:rPr>
            <a:t>Infraestrutura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chemeClr val="accent5">
                  <a:lumMod val="10000"/>
                </a:schemeClr>
              </a:solidFill>
            </a:rPr>
            <a:t>Tecnológica</a:t>
          </a:r>
        </a:p>
      </dsp:txBody>
      <dsp:txXfrm>
        <a:off x="1313909" y="2865086"/>
        <a:ext cx="1611522" cy="786293"/>
      </dsp:txXfrm>
    </dsp:sp>
    <dsp:sp modelId="{B560672D-7621-4F40-BAB2-F586A275EFFA}">
      <dsp:nvSpPr>
        <dsp:cNvPr id="0" name=""/>
        <dsp:cNvSpPr/>
      </dsp:nvSpPr>
      <dsp:spPr>
        <a:xfrm>
          <a:off x="363180" y="1783265"/>
          <a:ext cx="1646456" cy="794914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8575" cap="flat" cmpd="sng" algn="ctr">
          <a:solidFill>
            <a:srgbClr val="3E8A9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>
              <a:solidFill>
                <a:schemeClr val="accent5">
                  <a:lumMod val="10000"/>
                </a:schemeClr>
              </a:solidFill>
            </a:rPr>
            <a:t>Programas de Capacitação</a:t>
          </a:r>
        </a:p>
      </dsp:txBody>
      <dsp:txXfrm>
        <a:off x="363180" y="1783265"/>
        <a:ext cx="1646456" cy="794914"/>
      </dsp:txXfrm>
    </dsp:sp>
    <dsp:sp modelId="{BE9A648B-B77A-4D7F-BC6F-41CF1ACE7346}">
      <dsp:nvSpPr>
        <dsp:cNvPr id="0" name=""/>
        <dsp:cNvSpPr/>
      </dsp:nvSpPr>
      <dsp:spPr>
        <a:xfrm>
          <a:off x="440456" y="623716"/>
          <a:ext cx="1857911" cy="801800"/>
        </a:xfrm>
        <a:prstGeom prst="roundRect">
          <a:avLst/>
        </a:prstGeom>
        <a:blipFill rotWithShape="0">
          <a:blip xmlns:r="http://schemas.openxmlformats.org/officeDocument/2006/relationships"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chemeClr val="accent5">
                  <a:lumMod val="10000"/>
                </a:schemeClr>
              </a:solidFill>
            </a:rPr>
            <a:t>Desenvolvimento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chemeClr val="accent5">
                  <a:lumMod val="10000"/>
                </a:schemeClr>
              </a:solidFill>
            </a:rPr>
            <a:t> das Pessoas</a:t>
          </a:r>
        </a:p>
      </dsp:txBody>
      <dsp:txXfrm>
        <a:off x="440456" y="623716"/>
        <a:ext cx="1857911" cy="801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0.92542</cdr:y>
    </cdr:from>
    <cdr:to>
      <cdr:x>0.35237</cdr:x>
      <cdr:y>1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1420724" y="3189058"/>
          <a:ext cx="1700979" cy="25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000" dirty="0" err="1">
              <a:solidFill>
                <a:schemeClr val="accent6">
                  <a:lumMod val="75000"/>
                </a:schemeClr>
              </a:solidFill>
            </a:rPr>
            <a:t>Fonte:Sefin-GRPFOR-FC</a:t>
          </a:r>
          <a:r>
            <a:rPr lang="pt-BR" sz="1000" dirty="0">
              <a:solidFill>
                <a:schemeClr val="accent6">
                  <a:lumMod val="75000"/>
                </a:schemeClr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</cdr:x>
      <cdr:y>0.3291</cdr:y>
    </cdr:from>
    <cdr:to>
      <cdr:x>0.07538</cdr:x>
      <cdr:y>0.59444</cdr:y>
    </cdr:to>
    <cdr:sp macro="" textlink="">
      <cdr:nvSpPr>
        <cdr:cNvPr id="3" name="CaixaDeTexto 2"/>
        <cdr:cNvSpPr txBox="1"/>
      </cdr:nvSpPr>
      <cdr:spPr>
        <a:xfrm xmlns:a="http://schemas.openxmlformats.org/drawingml/2006/main" rot="16200000">
          <a:off x="-1729366" y="1442757"/>
          <a:ext cx="914400" cy="297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600" b="1" dirty="0">
              <a:solidFill>
                <a:schemeClr val="accent6">
                  <a:lumMod val="75000"/>
                </a:schemeClr>
              </a:solidFill>
            </a:rPr>
            <a:t>R$ milhões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A429CA-8F7B-4BD1-8728-1878B2FAACC9}" type="datetimeFigureOut">
              <a:rPr lang="pt-BR"/>
              <a:pPr>
                <a:defRPr/>
              </a:pPr>
              <a:t>17/05/2017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wrap="square" lIns="91574" tIns="45787" rIns="91574" bIns="457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6474CC7-FA89-4749-9866-CDB902FDDBA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491D92-0ACC-4A75-99F6-17716BE40609}" type="datetimeFigureOut">
              <a:rPr lang="en-US"/>
              <a:pPr>
                <a:defRPr/>
              </a:pPr>
              <a:t>5/17/2017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8688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4" tIns="45787" rIns="91574" bIns="45787" rtlCol="0" anchor="ctr"/>
          <a:lstStyle/>
          <a:p>
            <a:pPr lvl="0"/>
            <a:endParaRPr lang="en-US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57825" cy="4468812"/>
          </a:xfrm>
          <a:prstGeom prst="rect">
            <a:avLst/>
          </a:prstGeom>
        </p:spPr>
        <p:txBody>
          <a:bodyPr vert="horz" lIns="91574" tIns="45787" rIns="91574" bIns="45787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55925" cy="496888"/>
          </a:xfrm>
          <a:prstGeom prst="rect">
            <a:avLst/>
          </a:prstGeom>
        </p:spPr>
        <p:txBody>
          <a:bodyPr vert="horz" lIns="91574" tIns="45787" rIns="91574" bIns="4578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8" y="9432925"/>
            <a:ext cx="2955925" cy="496888"/>
          </a:xfrm>
          <a:prstGeom prst="rect">
            <a:avLst/>
          </a:prstGeom>
        </p:spPr>
        <p:txBody>
          <a:bodyPr vert="horz" wrap="square" lIns="91574" tIns="45787" rIns="91574" bIns="457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DC89CBF9-4D54-4118-82D4-C34609CEB521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0717EF-7E6E-4D7F-A27E-62D7B5A77E75}" type="slidenum">
              <a:rPr lang="en-US" altLang="pt-BR"/>
              <a:pPr/>
              <a:t>42</a:t>
            </a:fld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</p:txBody>
      </p:sp>
      <p:pic>
        <p:nvPicPr>
          <p:cNvPr id="1027" name="Picture 14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50825" y="765175"/>
            <a:ext cx="6715125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5" descr="marca_nova_horizontal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092950" y="404813"/>
            <a:ext cx="19081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7909" r:id="rId1"/>
    <p:sldLayoutId id="2147497910" r:id="rId2"/>
    <p:sldLayoutId id="2147497911" r:id="rId3"/>
    <p:sldLayoutId id="2147497912" r:id="rId4"/>
    <p:sldLayoutId id="2147497913" r:id="rId5"/>
    <p:sldLayoutId id="2147497914" r:id="rId6"/>
    <p:sldLayoutId id="2147497915" r:id="rId7"/>
    <p:sldLayoutId id="2147497916" r:id="rId8"/>
    <p:sldLayoutId id="2147497917" r:id="rId9"/>
    <p:sldLayoutId id="2147497918" r:id="rId10"/>
    <p:sldLayoutId id="2147497932" r:id="rId11"/>
    <p:sldLayoutId id="2147497933" r:id="rId12"/>
    <p:sldLayoutId id="2147497934" r:id="rId13"/>
    <p:sldLayoutId id="2147497935" r:id="rId14"/>
    <p:sldLayoutId id="2147497936" r:id="rId15"/>
    <p:sldLayoutId id="2147497937" r:id="rId16"/>
    <p:sldLayoutId id="2147497938" r:id="rId17"/>
    <p:sldLayoutId id="2147497939" r:id="rId18"/>
    <p:sldLayoutId id="2147497940" r:id="rId19"/>
    <p:sldLayoutId id="2147497941" r:id="rId20"/>
    <p:sldLayoutId id="2147497942" r:id="rId21"/>
    <p:sldLayoutId id="2147497943" r:id="rId22"/>
    <p:sldLayoutId id="2147497944" r:id="rId23"/>
    <p:sldLayoutId id="2147497945" r:id="rId24"/>
    <p:sldLayoutId id="2147497946" r:id="rId25"/>
    <p:sldLayoutId id="2147497947" r:id="rId26"/>
    <p:sldLayoutId id="2147497948" r:id="rId27"/>
    <p:sldLayoutId id="2147497949" r:id="rId28"/>
    <p:sldLayoutId id="2147497950" r:id="rId29"/>
    <p:sldLayoutId id="2147497951" r:id="rId30"/>
    <p:sldLayoutId id="2147497952" r:id="rId3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2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Título</a:t>
            </a:r>
          </a:p>
          <a:p>
            <a:pPr lvl="1"/>
            <a:r>
              <a:rPr lang="en-US" altLang="pt-BR" smtClean="0"/>
              <a:t>Segundo nível</a:t>
            </a:r>
          </a:p>
          <a:p>
            <a:pPr lvl="2"/>
            <a:r>
              <a:rPr lang="en-US" altLang="pt-BR" smtClean="0"/>
              <a:t>Terceiro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919" r:id="rId1"/>
    <p:sldLayoutId id="2147497920" r:id="rId2"/>
    <p:sldLayoutId id="2147497921" r:id="rId3"/>
    <p:sldLayoutId id="2147497922" r:id="rId4"/>
    <p:sldLayoutId id="2147497923" r:id="rId5"/>
    <p:sldLayoutId id="2147497924" r:id="rId6"/>
    <p:sldLayoutId id="2147497925" r:id="rId7"/>
    <p:sldLayoutId id="2147497926" r:id="rId8"/>
    <p:sldLayoutId id="2147497927" r:id="rId9"/>
    <p:sldLayoutId id="2147497928" r:id="rId10"/>
    <p:sldLayoutId id="2147497929" r:id="rId11"/>
    <p:sldLayoutId id="2147497930" r:id="rId12"/>
    <p:sldLayoutId id="21474979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4.jpeg"/><Relationship Id="rId16" Type="http://schemas.openxmlformats.org/officeDocument/2006/relationships/image" Target="../media/image81.png"/><Relationship Id="rId20" Type="http://schemas.openxmlformats.org/officeDocument/2006/relationships/image" Target="../media/image85.jpeg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5" Type="http://schemas.openxmlformats.org/officeDocument/2006/relationships/image" Target="../media/image70.png"/><Relationship Id="rId15" Type="http://schemas.openxmlformats.org/officeDocument/2006/relationships/image" Target="../media/image80.jpe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jpe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12" Type="http://schemas.openxmlformats.org/officeDocument/2006/relationships/image" Target="../media/image11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7.jpeg"/><Relationship Id="rId11" Type="http://schemas.openxmlformats.org/officeDocument/2006/relationships/chart" Target="../charts/chart5.xml"/><Relationship Id="rId5" Type="http://schemas.openxmlformats.org/officeDocument/2006/relationships/image" Target="../media/image106.jpeg"/><Relationship Id="rId10" Type="http://schemas.openxmlformats.org/officeDocument/2006/relationships/image" Target="../media/image110.jpeg"/><Relationship Id="rId4" Type="http://schemas.openxmlformats.org/officeDocument/2006/relationships/image" Target="../media/image105.jpeg"/><Relationship Id="rId9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chart" Target="../charts/char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3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jpeg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FundacaoDomCabral/?fref=nf" TargetMode="External"/><Relationship Id="rId13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0.jpeg"/><Relationship Id="rId12" Type="http://schemas.openxmlformats.org/officeDocument/2006/relationships/hyperlink" Target="http://www.fdc.org.br/Paginas/default.aspx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www.youtube.com/user/FDCIdeas" TargetMode="External"/><Relationship Id="rId11" Type="http://schemas.openxmlformats.org/officeDocument/2006/relationships/image" Target="../media/image152.jpeg"/><Relationship Id="rId5" Type="http://schemas.openxmlformats.org/officeDocument/2006/relationships/image" Target="../media/image149.jpeg"/><Relationship Id="rId15" Type="http://schemas.openxmlformats.org/officeDocument/2006/relationships/image" Target="../media/image155.png"/><Relationship Id="rId10" Type="http://schemas.openxmlformats.org/officeDocument/2006/relationships/hyperlink" Target="https://twitter.com/DomCabral?ref_src=twsrc%5etfw" TargetMode="External"/><Relationship Id="rId4" Type="http://schemas.openxmlformats.org/officeDocument/2006/relationships/hyperlink" Target="https://www.linkedin.com/company/fundacao-dom-cabral?trk=cws-ci2-coname-0-0" TargetMode="External"/><Relationship Id="rId9" Type="http://schemas.openxmlformats.org/officeDocument/2006/relationships/image" Target="../media/image151.jpeg"/><Relationship Id="rId14" Type="http://schemas.openxmlformats.org/officeDocument/2006/relationships/image" Target="../media/image1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37.xml"/><Relationship Id="rId1" Type="http://schemas.openxmlformats.org/officeDocument/2006/relationships/video" Target="file:///C:\Users\Jurandir%20Gurgel\Documents\Jurandir\SEFIN\APRESENTA&#199;&#213;ES\FORTFISCO%20FASE%202\Reuni&#227;o%20com%20o%20Iplanfor%2020-04-2017\SEFIN%20-%20Capacitar%20para%20Planejar%20com%20legendas.mp4" TargetMode="Externa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5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36.jpe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chart" Target="../charts/chart7.xm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8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18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37.xml"/><Relationship Id="rId1" Type="http://schemas.openxmlformats.org/officeDocument/2006/relationships/video" Target="file:///C:\Users\Jurandir%20Gurgel\Documents\Jurandir\SEFIN\APRESENTA&#199;&#213;ES\Programa%20NAF\Encontro%20NAF%20FIC\02%20-%20(06.03.04)-V&#237;deos-Cidadania%20Fiscal%20(TIJOLO).wmv" TargetMode="Externa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7.xml"/><Relationship Id="rId5" Type="http://schemas.openxmlformats.org/officeDocument/2006/relationships/hyperlink" Target="mailto:Jurandir.Gurgel@sefin.fortaleza.ce.gov.br" TargetMode="External"/><Relationship Id="rId4" Type="http://schemas.openxmlformats.org/officeDocument/2006/relationships/image" Target="../media/image19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7.xml"/><Relationship Id="rId1" Type="http://schemas.openxmlformats.org/officeDocument/2006/relationships/video" Target="file:///C:\Users\Jurandir%20Gurgel\Documents\Jurandir\SEFIN\APRESENTA&#199;&#213;ES\Encontro%20IV%20EMDS\Alice%20o%20Estrategista.mp4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Agrupar 24"/>
          <p:cNvGrpSpPr>
            <a:grpSpLocks/>
          </p:cNvGrpSpPr>
          <p:nvPr/>
        </p:nvGrpSpPr>
        <p:grpSpPr bwMode="auto">
          <a:xfrm>
            <a:off x="-12700" y="-3175"/>
            <a:ext cx="9318625" cy="7364413"/>
            <a:chOff x="-13074" y="-3906"/>
            <a:chExt cx="9319681" cy="7364820"/>
          </a:xfrm>
        </p:grpSpPr>
        <p:sp>
          <p:nvSpPr>
            <p:cNvPr id="22" name="Retângulo 21"/>
            <p:cNvSpPr/>
            <p:nvPr/>
          </p:nvSpPr>
          <p:spPr>
            <a:xfrm>
              <a:off x="-373" y="318375"/>
              <a:ext cx="6415815" cy="197019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26651" name="Picture 2" descr="Resultado de imagem para iv emds"/>
            <p:cNvPicPr>
              <a:picLocks noChangeAspect="1" noChangeArrowheads="1"/>
            </p:cNvPicPr>
            <p:nvPr/>
          </p:nvPicPr>
          <p:blipFill>
            <a:blip r:embed="rId2" cstate="print"/>
            <a:srcRect t="63651" r="85513"/>
            <a:stretch>
              <a:fillRect/>
            </a:stretch>
          </p:blipFill>
          <p:spPr bwMode="auto">
            <a:xfrm>
              <a:off x="7465320" y="4374796"/>
              <a:ext cx="1678682" cy="247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2" descr="Resultado de imagem para iv emds"/>
            <p:cNvPicPr>
              <a:picLocks noChangeAspect="1" noChangeArrowheads="1"/>
            </p:cNvPicPr>
            <p:nvPr/>
          </p:nvPicPr>
          <p:blipFill>
            <a:blip r:embed="rId2" cstate="print"/>
            <a:srcRect t="63651" r="85513"/>
            <a:stretch>
              <a:fillRect/>
            </a:stretch>
          </p:blipFill>
          <p:spPr bwMode="auto">
            <a:xfrm>
              <a:off x="6258802" y="4398632"/>
              <a:ext cx="1292523" cy="2477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653" name="Agrupar 2"/>
            <p:cNvGrpSpPr>
              <a:grpSpLocks/>
            </p:cNvGrpSpPr>
            <p:nvPr/>
          </p:nvGrpSpPr>
          <p:grpSpPr bwMode="auto">
            <a:xfrm>
              <a:off x="6896" y="4382924"/>
              <a:ext cx="6244664" cy="2495008"/>
              <a:chOff x="0" y="4362992"/>
              <a:chExt cx="6244664" cy="2495008"/>
            </a:xfrm>
          </p:grpSpPr>
          <p:pic>
            <p:nvPicPr>
              <p:cNvPr id="26667" name="Picture 2" descr="Resultado de imagem para iv emd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3651" r="31708"/>
              <a:stretch>
                <a:fillRect/>
              </a:stretch>
            </p:blipFill>
            <p:spPr bwMode="auto">
              <a:xfrm>
                <a:off x="0" y="4365104"/>
                <a:ext cx="6244664" cy="2492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68" name="Picture 2" descr="Resultado de imagem para iv emd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3651" r="85513"/>
              <a:stretch>
                <a:fillRect/>
              </a:stretch>
            </p:blipFill>
            <p:spPr bwMode="auto">
              <a:xfrm>
                <a:off x="0" y="4365104"/>
                <a:ext cx="1292523" cy="2492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69" name="Picture 2" descr="Resultado de imagem para iv emd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3651" r="85513"/>
              <a:stretch>
                <a:fillRect/>
              </a:stretch>
            </p:blipFill>
            <p:spPr bwMode="auto">
              <a:xfrm>
                <a:off x="1363025" y="4365104"/>
                <a:ext cx="1333146" cy="2492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2" descr="Resultado de imagem para iv emd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3651" r="85513"/>
              <a:stretch>
                <a:fillRect/>
              </a:stretch>
            </p:blipFill>
            <p:spPr bwMode="auto">
              <a:xfrm>
                <a:off x="2699792" y="4365104"/>
                <a:ext cx="1292523" cy="2492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2" descr="Resultado de imagem para iv emd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3651" r="85513"/>
              <a:stretch>
                <a:fillRect/>
              </a:stretch>
            </p:blipFill>
            <p:spPr bwMode="auto">
              <a:xfrm>
                <a:off x="3995936" y="4362992"/>
                <a:ext cx="1292523" cy="2492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2" name="Picture 2" descr="Resultado de imagem para iv emd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63651" r="85513"/>
              <a:stretch>
                <a:fillRect/>
              </a:stretch>
            </p:blipFill>
            <p:spPr bwMode="auto">
              <a:xfrm>
                <a:off x="4952141" y="4365104"/>
                <a:ext cx="1292523" cy="2492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654" name="Picture 2" descr="Resultado de imagem para iv emds"/>
            <p:cNvPicPr>
              <a:picLocks noChangeAspect="1" noChangeArrowheads="1"/>
            </p:cNvPicPr>
            <p:nvPr/>
          </p:nvPicPr>
          <p:blipFill>
            <a:blip r:embed="rId2" cstate="print"/>
            <a:srcRect l="14021" t="69949" r="41632" b="8000"/>
            <a:stretch>
              <a:fillRect/>
            </a:stretch>
          </p:blipFill>
          <p:spPr bwMode="auto">
            <a:xfrm>
              <a:off x="0" y="6093296"/>
              <a:ext cx="1492928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Imagem 18"/>
            <p:cNvPicPr>
              <a:picLocks noChangeAspect="1"/>
            </p:cNvPicPr>
            <p:nvPr/>
          </p:nvPicPr>
          <p:blipFill>
            <a:blip r:embed="rId3" cstate="print"/>
            <a:srcRect l="1047" t="24104" b="26917"/>
            <a:stretch>
              <a:fillRect/>
            </a:stretch>
          </p:blipFill>
          <p:spPr bwMode="auto">
            <a:xfrm>
              <a:off x="6896" y="2264000"/>
              <a:ext cx="6435615" cy="2096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2" descr="Resultado de imagem para iv emds"/>
            <p:cNvPicPr>
              <a:picLocks noChangeAspect="1" noChangeArrowheads="1"/>
            </p:cNvPicPr>
            <p:nvPr/>
          </p:nvPicPr>
          <p:blipFill>
            <a:blip r:embed="rId2" cstate="print"/>
            <a:srcRect l="6688" r="22440" b="96199"/>
            <a:stretch>
              <a:fillRect/>
            </a:stretch>
          </p:blipFill>
          <p:spPr bwMode="auto">
            <a:xfrm>
              <a:off x="-13074" y="-3906"/>
              <a:ext cx="9155379" cy="32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CaixaDeTexto 2"/>
            <p:cNvSpPr txBox="1">
              <a:spLocks noChangeArrowheads="1"/>
            </p:cNvSpPr>
            <p:nvPr/>
          </p:nvSpPr>
          <p:spPr bwMode="auto">
            <a:xfrm>
              <a:off x="52021" y="4447690"/>
              <a:ext cx="6407876" cy="1200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24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PROGRAMA DE FORTALECIMENTO DO FISCO-FORTFISCO FASE I e II</a:t>
              </a:r>
              <a:endParaRPr lang="pt-BR" altLang="pt-BR" sz="2400" b="1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  <a:p>
              <a:pPr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pt-BR" altLang="pt-BR" sz="24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Uma Experiência de Gestão </a:t>
              </a:r>
            </a:p>
          </p:txBody>
        </p:sp>
        <p:sp>
          <p:nvSpPr>
            <p:cNvPr id="20" name="CaixaDeTexto 19"/>
            <p:cNvSpPr txBox="1"/>
            <p:nvPr/>
          </p:nvSpPr>
          <p:spPr bwMode="auto">
            <a:xfrm>
              <a:off x="5454896" y="6837010"/>
              <a:ext cx="938319" cy="5239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chemeClr val="accent5">
                      <a:lumMod val="50000"/>
                    </a:schemeClr>
                  </a:solidFill>
                  <a:latin typeface="Trebuchet MS" panose="020B06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EFIN</a:t>
              </a:r>
            </a:p>
          </p:txBody>
        </p:sp>
        <p:pic>
          <p:nvPicPr>
            <p:cNvPr id="81924" name="Picture 4" descr="Resultado de imagem para iv emds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4727" y="317908"/>
              <a:ext cx="2729273" cy="1946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60" name="Picture 6" descr="Resultado de imagem para iv emd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944" y="511901"/>
              <a:ext cx="6163616" cy="1467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tângulo 18"/>
            <p:cNvSpPr/>
            <p:nvPr/>
          </p:nvSpPr>
          <p:spPr bwMode="auto">
            <a:xfrm>
              <a:off x="6801248" y="4473091"/>
              <a:ext cx="2200524" cy="210672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etângulo 23"/>
            <p:cNvSpPr/>
            <p:nvPr/>
          </p:nvSpPr>
          <p:spPr>
            <a:xfrm>
              <a:off x="6442432" y="2288571"/>
              <a:ext cx="2675241" cy="209402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98476" y="2221728"/>
              <a:ext cx="3108131" cy="2340908"/>
            </a:xfrm>
            <a:prstGeom prst="rect">
              <a:avLst/>
            </a:prstGeom>
            <a:effectLst>
              <a:glow>
                <a:schemeClr val="accent1">
                  <a:alpha val="40000"/>
                </a:schemeClr>
              </a:glow>
              <a:outerShdw blurRad="50800" dist="50800" dir="5400000" algn="ctr" rotWithShape="0">
                <a:srgbClr val="000000">
                  <a:alpha val="0"/>
                </a:srgbClr>
              </a:outerShdw>
              <a:softEdge rad="317500"/>
            </a:effectLst>
          </p:spPr>
        </p:pic>
        <p:pic>
          <p:nvPicPr>
            <p:cNvPr id="29" name="Picture 2" descr="Resultado de imagem para cifrão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773" t="6720" r="10104"/>
            <a:stretch/>
          </p:blipFill>
          <p:spPr bwMode="auto">
            <a:xfrm>
              <a:off x="6745937" y="4526730"/>
              <a:ext cx="1853675" cy="1999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65" name="Picture 2" descr="Resultado de imagem para iv emds"/>
            <p:cNvPicPr>
              <a:picLocks noChangeAspect="1" noChangeArrowheads="1"/>
            </p:cNvPicPr>
            <p:nvPr/>
          </p:nvPicPr>
          <p:blipFill>
            <a:blip r:embed="rId2" cstate="print"/>
            <a:srcRect t="63651" r="85513" b="33238"/>
            <a:stretch>
              <a:fillRect/>
            </a:stretch>
          </p:blipFill>
          <p:spPr bwMode="auto">
            <a:xfrm>
              <a:off x="6808228" y="4481934"/>
              <a:ext cx="1040883" cy="177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CaixaDeTexto 1"/>
            <p:cNvSpPr txBox="1">
              <a:spLocks noChangeArrowheads="1"/>
            </p:cNvSpPr>
            <p:nvPr/>
          </p:nvSpPr>
          <p:spPr bwMode="auto">
            <a:xfrm>
              <a:off x="1485696" y="5725699"/>
              <a:ext cx="5309202" cy="984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600" b="1" i="1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Jurandir Gurgel</a:t>
              </a:r>
            </a:p>
            <a:p>
              <a:pPr algn="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Secretário Municipal das Finanças de Fortaleza</a:t>
              </a:r>
            </a:p>
            <a:p>
              <a:pPr algn="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Presidente da Associação Brasileira de </a:t>
              </a:r>
            </a:p>
            <a:p>
              <a:pPr algn="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rPr>
                <a:t>Secretários de Finanças das Capitais-ABRASF</a:t>
              </a:r>
            </a:p>
          </p:txBody>
        </p:sp>
      </p:grpSp>
      <p:sp>
        <p:nvSpPr>
          <p:cNvPr id="33" name="CaixaDeTexto 32"/>
          <p:cNvSpPr txBox="1"/>
          <p:nvPr/>
        </p:nvSpPr>
        <p:spPr bwMode="auto">
          <a:xfrm>
            <a:off x="8405813" y="5511800"/>
            <a:ext cx="6635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rgbClr val="006861"/>
                </a:solidFill>
                <a:latin typeface="+mn-lt"/>
                <a:cs typeface="Arial" panose="020B0604020202020204" pitchFamily="34" charset="0"/>
              </a:rPr>
              <a:t>EFIN</a:t>
            </a:r>
          </a:p>
        </p:txBody>
      </p:sp>
      <p:grpSp>
        <p:nvGrpSpPr>
          <p:cNvPr id="26628" name="Agrupar 28"/>
          <p:cNvGrpSpPr>
            <a:grpSpLocks/>
          </p:cNvGrpSpPr>
          <p:nvPr/>
        </p:nvGrpSpPr>
        <p:grpSpPr bwMode="auto">
          <a:xfrm>
            <a:off x="-36513" y="-82550"/>
            <a:ext cx="9180513" cy="6940550"/>
            <a:chOff x="-37228" y="-52816"/>
            <a:chExt cx="9181228" cy="6940312"/>
          </a:xfrm>
        </p:grpSpPr>
        <p:grpSp>
          <p:nvGrpSpPr>
            <p:cNvPr id="26629" name="Agrupar 21"/>
            <p:cNvGrpSpPr>
              <a:grpSpLocks/>
            </p:cNvGrpSpPr>
            <p:nvPr/>
          </p:nvGrpSpPr>
          <p:grpSpPr bwMode="auto">
            <a:xfrm>
              <a:off x="5638" y="1802657"/>
              <a:ext cx="9138362" cy="5084839"/>
              <a:chOff x="5638" y="1773161"/>
              <a:chExt cx="9138362" cy="5084839"/>
            </a:xfrm>
          </p:grpSpPr>
          <p:sp>
            <p:nvSpPr>
              <p:cNvPr id="46" name="Retângulo 45"/>
              <p:cNvSpPr/>
              <p:nvPr/>
            </p:nvSpPr>
            <p:spPr>
              <a:xfrm>
                <a:off x="5638" y="1773412"/>
                <a:ext cx="9138362" cy="5084588"/>
              </a:xfrm>
              <a:prstGeom prst="rect">
                <a:avLst/>
              </a:prstGeom>
              <a:solidFill>
                <a:srgbClr val="008E8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6645" name="CaixaDeTexto 12"/>
              <p:cNvSpPr txBox="1">
                <a:spLocks noChangeArrowheads="1"/>
              </p:cNvSpPr>
              <p:nvPr/>
            </p:nvSpPr>
            <p:spPr bwMode="auto">
              <a:xfrm>
                <a:off x="759854" y="3759423"/>
                <a:ext cx="7422033" cy="461665"/>
              </a:xfrm>
              <a:prstGeom prst="rect">
                <a:avLst/>
              </a:prstGeom>
              <a:solidFill>
                <a:srgbClr val="00686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altLang="pt-BR" sz="2400">
                    <a:solidFill>
                      <a:schemeClr val="bg1"/>
                    </a:solidFill>
                    <a:latin typeface="Century Gothic" pitchFamily="34" charset="0"/>
                  </a:rPr>
                  <a:t>“Tornar Fortaleza um Lugar melhor para se viver”</a:t>
                </a:r>
              </a:p>
            </p:txBody>
          </p:sp>
          <p:pic>
            <p:nvPicPr>
              <p:cNvPr id="26646" name="Imagem 18"/>
              <p:cNvPicPr>
                <a:picLocks noChangeAspect="1"/>
              </p:cNvPicPr>
              <p:nvPr/>
            </p:nvPicPr>
            <p:blipFill>
              <a:blip r:embed="rId3" cstate="print"/>
              <a:srcRect l="1047" t="24104" b="26917"/>
              <a:stretch>
                <a:fillRect/>
              </a:stretch>
            </p:blipFill>
            <p:spPr bwMode="auto">
              <a:xfrm>
                <a:off x="802629" y="4208047"/>
                <a:ext cx="7369770" cy="2498519"/>
              </a:xfrm>
              <a:prstGeom prst="rect">
                <a:avLst/>
              </a:prstGeom>
              <a:noFill/>
              <a:ln w="9525">
                <a:solidFill>
                  <a:srgbClr val="008E84"/>
                </a:solidFill>
                <a:miter lim="800000"/>
                <a:headEnd/>
                <a:tailEnd/>
              </a:ln>
            </p:spPr>
          </p:pic>
          <p:pic>
            <p:nvPicPr>
              <p:cNvPr id="49" name="Imagem 48"/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7500" t="1258" r="12500" b="64772"/>
              <a:stretch/>
            </p:blipFill>
            <p:spPr>
              <a:xfrm>
                <a:off x="802629" y="1815328"/>
                <a:ext cx="7369770" cy="1944217"/>
              </a:xfrm>
              <a:prstGeom prst="rect">
                <a:avLst/>
              </a:prstGeom>
            </p:spPr>
          </p:pic>
          <p:sp>
            <p:nvSpPr>
              <p:cNvPr id="50" name="Retângulo 49"/>
              <p:cNvSpPr/>
              <p:nvPr/>
            </p:nvSpPr>
            <p:spPr>
              <a:xfrm>
                <a:off x="793099" y="4208554"/>
                <a:ext cx="7364987" cy="2498639"/>
              </a:xfrm>
              <a:prstGeom prst="rect">
                <a:avLst/>
              </a:prstGeom>
              <a:noFill/>
              <a:ln w="76200">
                <a:solidFill>
                  <a:srgbClr val="0068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1" name="Retângulo 50"/>
              <p:cNvSpPr/>
              <p:nvPr/>
            </p:nvSpPr>
            <p:spPr>
              <a:xfrm>
                <a:off x="799450" y="1801986"/>
                <a:ext cx="7355461" cy="1944620"/>
              </a:xfrm>
              <a:prstGeom prst="rect">
                <a:avLst/>
              </a:prstGeom>
              <a:noFill/>
              <a:ln w="76200">
                <a:solidFill>
                  <a:srgbClr val="0068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26630" name="Agrupar 11"/>
            <p:cNvGrpSpPr>
              <a:grpSpLocks/>
            </p:cNvGrpSpPr>
            <p:nvPr/>
          </p:nvGrpSpPr>
          <p:grpSpPr bwMode="auto">
            <a:xfrm>
              <a:off x="-37228" y="-52816"/>
              <a:ext cx="9181228" cy="1868424"/>
              <a:chOff x="-29496" y="-67564"/>
              <a:chExt cx="9173496" cy="1868424"/>
            </a:xfrm>
          </p:grpSpPr>
          <p:grpSp>
            <p:nvGrpSpPr>
              <p:cNvPr id="26634" name="Agrupar 10"/>
              <p:cNvGrpSpPr>
                <a:grpSpLocks/>
              </p:cNvGrpSpPr>
              <p:nvPr/>
            </p:nvGrpSpPr>
            <p:grpSpPr bwMode="auto">
              <a:xfrm>
                <a:off x="13242" y="-67564"/>
                <a:ext cx="9130758" cy="1868424"/>
                <a:chOff x="13242" y="-73078"/>
                <a:chExt cx="9130758" cy="1868424"/>
              </a:xfrm>
            </p:grpSpPr>
            <p:grpSp>
              <p:nvGrpSpPr>
                <p:cNvPr id="26636" name="Agrupar 13"/>
                <p:cNvGrpSpPr>
                  <a:grpSpLocks/>
                </p:cNvGrpSpPr>
                <p:nvPr/>
              </p:nvGrpSpPr>
              <p:grpSpPr bwMode="auto">
                <a:xfrm>
                  <a:off x="13242" y="-24366"/>
                  <a:ext cx="753674" cy="1819432"/>
                  <a:chOff x="573607" y="671625"/>
                  <a:chExt cx="662632" cy="2097542"/>
                </a:xfrm>
              </p:grpSpPr>
              <p:sp>
                <p:nvSpPr>
                  <p:cNvPr id="43" name="Retângulo 42"/>
                  <p:cNvSpPr/>
                  <p:nvPr/>
                </p:nvSpPr>
                <p:spPr>
                  <a:xfrm>
                    <a:off x="573688" y="672199"/>
                    <a:ext cx="662468" cy="2097291"/>
                  </a:xfrm>
                  <a:prstGeom prst="rect">
                    <a:avLst/>
                  </a:prstGeom>
                  <a:solidFill>
                    <a:srgbClr val="008E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4" name="Fluxograma: Conector 43"/>
                  <p:cNvSpPr/>
                  <p:nvPr/>
                </p:nvSpPr>
                <p:spPr>
                  <a:xfrm>
                    <a:off x="653184" y="847889"/>
                    <a:ext cx="510448" cy="505106"/>
                  </a:xfrm>
                  <a:prstGeom prst="flowChartConnector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5" name="Seta: Divisa 16"/>
                  <p:cNvSpPr/>
                  <p:nvPr/>
                </p:nvSpPr>
                <p:spPr>
                  <a:xfrm>
                    <a:off x="789862" y="966845"/>
                    <a:ext cx="237094" cy="276345"/>
                  </a:xfrm>
                  <a:prstGeom prst="chevron">
                    <a:avLst/>
                  </a:prstGeom>
                  <a:solidFill>
                    <a:srgbClr val="008E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637" name="Agrupar 8"/>
                <p:cNvGrpSpPr>
                  <a:grpSpLocks/>
                </p:cNvGrpSpPr>
                <p:nvPr/>
              </p:nvGrpSpPr>
              <p:grpSpPr bwMode="auto">
                <a:xfrm>
                  <a:off x="654332" y="-73078"/>
                  <a:ext cx="8489668" cy="1868424"/>
                  <a:chOff x="654332" y="-73078"/>
                  <a:chExt cx="8489668" cy="1868424"/>
                </a:xfrm>
              </p:grpSpPr>
              <p:sp>
                <p:nvSpPr>
                  <p:cNvPr id="40" name="Retângulo 39"/>
                  <p:cNvSpPr/>
                  <p:nvPr/>
                </p:nvSpPr>
                <p:spPr bwMode="auto">
                  <a:xfrm>
                    <a:off x="698610" y="-27043"/>
                    <a:ext cx="5440963" cy="1822389"/>
                  </a:xfrm>
                  <a:prstGeom prst="rect">
                    <a:avLst/>
                  </a:prstGeom>
                  <a:solidFill>
                    <a:srgbClr val="008E8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pic>
                <p:nvPicPr>
                  <p:cNvPr id="26639" name="Imagem 1"/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rcRect l="60376" t="72050" r="5762"/>
                  <a:stretch>
                    <a:fillRect/>
                  </a:stretch>
                </p:blipFill>
                <p:spPr bwMode="auto">
                  <a:xfrm>
                    <a:off x="6078669" y="-27384"/>
                    <a:ext cx="3065331" cy="182245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6640" name="CaixaDeTexto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4332" y="-73078"/>
                    <a:ext cx="6124562" cy="18158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pt-BR" altLang="pt-BR" sz="2800" b="1">
                        <a:solidFill>
                          <a:schemeClr val="bg1"/>
                        </a:solidFill>
                        <a:latin typeface="Century Gothic" pitchFamily="34" charset="0"/>
                      </a:rPr>
                      <a:t>PROGRAMA FORTFISCO FASE I e II</a:t>
                    </a:r>
                    <a:endParaRPr lang="pt-BR" altLang="pt-BR" sz="2800" b="1">
                      <a:solidFill>
                        <a:schemeClr val="bg1"/>
                      </a:solidFill>
                      <a:latin typeface="Trebuchet MS" pitchFamily="34" charset="0"/>
                    </a:endParaRPr>
                  </a:p>
                  <a:p>
                    <a:pPr>
                      <a:buFont typeface="Arial" charset="0"/>
                      <a:buNone/>
                    </a:pPr>
                    <a:r>
                      <a:rPr lang="pt-BR" altLang="pt-BR" sz="2800" b="1">
                        <a:solidFill>
                          <a:schemeClr val="bg1"/>
                        </a:solidFill>
                        <a:latin typeface="Century Gothic" pitchFamily="34" charset="0"/>
                      </a:rPr>
                      <a:t>Planejamento como uma ferramenta de Gestão Fiscal no Município de Fortaleza.</a:t>
                    </a:r>
                    <a:endParaRPr lang="pt-BR" altLang="pt-BR" sz="2800" b="1">
                      <a:solidFill>
                        <a:schemeClr val="bg1"/>
                      </a:solidFill>
                      <a:latin typeface="Trebuchet MS" pitchFamily="34" charset="0"/>
                    </a:endParaRPr>
                  </a:p>
                </p:txBody>
              </p:sp>
            </p:grpSp>
          </p:grpSp>
          <p:cxnSp>
            <p:nvCxnSpPr>
              <p:cNvPr id="37" name="Conector reto 36"/>
              <p:cNvCxnSpPr/>
              <p:nvPr/>
            </p:nvCxnSpPr>
            <p:spPr>
              <a:xfrm flipH="1">
                <a:off x="-29496" y="1627828"/>
                <a:ext cx="6824206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1" name="CaixaDeTexto 1"/>
            <p:cNvSpPr txBox="1">
              <a:spLocks noChangeArrowheads="1"/>
            </p:cNvSpPr>
            <p:nvPr/>
          </p:nvSpPr>
          <p:spPr bwMode="auto">
            <a:xfrm>
              <a:off x="4375618" y="4345226"/>
              <a:ext cx="35288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altLang="pt-BR" sz="2000" i="1">
                  <a:solidFill>
                    <a:srgbClr val="003632"/>
                  </a:solidFill>
                </a:rPr>
                <a:t>A força de um propósito </a:t>
              </a:r>
            </a:p>
            <a:p>
              <a:pPr algn="r"/>
              <a:r>
                <a:rPr lang="pt-BR" altLang="pt-BR" sz="2000" i="1">
                  <a:solidFill>
                    <a:srgbClr val="003632"/>
                  </a:solidFill>
                </a:rPr>
                <a:t>e do trabalho de equipe</a:t>
              </a:r>
            </a:p>
          </p:txBody>
        </p:sp>
        <p:sp>
          <p:nvSpPr>
            <p:cNvPr id="34" name="Retângulo: Cantos Arredondados 37"/>
            <p:cNvSpPr/>
            <p:nvPr/>
          </p:nvSpPr>
          <p:spPr>
            <a:xfrm>
              <a:off x="7129306" y="2864909"/>
              <a:ext cx="962100" cy="861983"/>
            </a:xfrm>
            <a:prstGeom prst="roundRect">
              <a:avLst>
                <a:gd name="adj" fmla="val 10000"/>
              </a:avLst>
            </a:prstGeom>
            <a:blipFill rotWithShape="1">
              <a:blip r:embed="rId10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aixaDeTexto 34"/>
            <p:cNvSpPr txBox="1"/>
            <p:nvPr/>
          </p:nvSpPr>
          <p:spPr>
            <a:xfrm>
              <a:off x="7746891" y="3264945"/>
              <a:ext cx="444535" cy="2619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100" b="1" dirty="0">
                  <a:solidFill>
                    <a:srgbClr val="006861"/>
                  </a:solidFill>
                  <a:latin typeface="+mn-lt"/>
                  <a:cs typeface="Arial" panose="020B0604020202020204" pitchFamily="34" charset="0"/>
                </a:rPr>
                <a:t>EFIN</a:t>
              </a:r>
            </a:p>
          </p:txBody>
        </p:sp>
      </p:grp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Agrupar 18"/>
          <p:cNvGrpSpPr>
            <a:grpSpLocks/>
          </p:cNvGrpSpPr>
          <p:nvPr/>
        </p:nvGrpSpPr>
        <p:grpSpPr bwMode="auto">
          <a:xfrm>
            <a:off x="-14288" y="0"/>
            <a:ext cx="9158288" cy="6858000"/>
            <a:chOff x="-14910" y="63"/>
            <a:chExt cx="9158910" cy="6857937"/>
          </a:xfrm>
        </p:grpSpPr>
        <p:sp>
          <p:nvSpPr>
            <p:cNvPr id="10" name="Retângulo 9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pt-BR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Fundamento</a:t>
              </a:r>
              <a:r>
                <a:rPr lang="en-US" altLang="pt-BR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pt-BR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Jurídico</a:t>
              </a: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3623"/>
            <a:ext cx="1160652" cy="650211"/>
          </a:xfrm>
          <a:prstGeom prst="rect">
            <a:avLst/>
          </a:prstGeom>
        </p:spPr>
      </p:pic>
      <p:grpSp>
        <p:nvGrpSpPr>
          <p:cNvPr id="35844" name="Agrupar 26"/>
          <p:cNvGrpSpPr>
            <a:grpSpLocks/>
          </p:cNvGrpSpPr>
          <p:nvPr/>
        </p:nvGrpSpPr>
        <p:grpSpPr bwMode="auto">
          <a:xfrm>
            <a:off x="179388" y="765175"/>
            <a:ext cx="8856662" cy="5945188"/>
            <a:chOff x="179512" y="764704"/>
            <a:chExt cx="8856985" cy="5946330"/>
          </a:xfrm>
        </p:grpSpPr>
        <p:grpSp>
          <p:nvGrpSpPr>
            <p:cNvPr id="35852" name="Agrupar 3"/>
            <p:cNvGrpSpPr>
              <a:grpSpLocks/>
            </p:cNvGrpSpPr>
            <p:nvPr/>
          </p:nvGrpSpPr>
          <p:grpSpPr bwMode="auto">
            <a:xfrm>
              <a:off x="179512" y="764704"/>
              <a:ext cx="8856985" cy="5946330"/>
              <a:chOff x="179512" y="764704"/>
              <a:chExt cx="8856985" cy="5946330"/>
            </a:xfrm>
          </p:grpSpPr>
          <p:grpSp>
            <p:nvGrpSpPr>
              <p:cNvPr id="35854" name="Agrupar 1"/>
              <p:cNvGrpSpPr>
                <a:grpSpLocks/>
              </p:cNvGrpSpPr>
              <p:nvPr/>
            </p:nvGrpSpPr>
            <p:grpSpPr bwMode="auto">
              <a:xfrm>
                <a:off x="179512" y="764704"/>
                <a:ext cx="8856985" cy="2554545"/>
                <a:chOff x="179512" y="764704"/>
                <a:chExt cx="8856985" cy="2554545"/>
              </a:xfrm>
            </p:grpSpPr>
            <p:pic>
              <p:nvPicPr>
                <p:cNvPr id="6" name="Picture 2" descr="Resultado de imagem para constituição federal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2" y="764704"/>
                  <a:ext cx="2232248" cy="12241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Imagem 6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79512" y="1971275"/>
                  <a:ext cx="2232248" cy="1347974"/>
                </a:xfrm>
                <a:prstGeom prst="rect">
                  <a:avLst/>
                </a:prstGeom>
              </p:spPr>
            </p:pic>
            <p:sp>
              <p:nvSpPr>
                <p:cNvPr id="9" name="CaixaDeTexto 8"/>
                <p:cNvSpPr txBox="1"/>
                <p:nvPr/>
              </p:nvSpPr>
              <p:spPr bwMode="auto">
                <a:xfrm>
                  <a:off x="2425906" y="764704"/>
                  <a:ext cx="6610591" cy="2554779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>
                  <a:spAutoFit/>
                </a:bodyPr>
                <a:lstStyle/>
                <a:p>
                  <a:pPr algn="just">
                    <a:defRPr/>
                  </a:pPr>
                  <a:r>
                    <a:rPr lang="pt-BR" sz="2000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“as administrações tributárias da União, dos Estados, do Distrito Federal e dos Municípios, atividades essenciais ao funcionamento do Estado, exercidas por servidores de carreiras específicas, </a:t>
                  </a:r>
                  <a:r>
                    <a:rPr lang="pt-BR" sz="2000" b="1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terão recursos prioritários para a realização de suas atividades e atuarão de forma integrada</a:t>
                  </a:r>
                  <a:r>
                    <a:rPr lang="pt-BR" sz="2000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, inclusive com o compartilhamento de cadastros e de informações fiscais, na forma da lei ou convênio”</a:t>
                  </a:r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 bwMode="auto">
                <a:xfrm>
                  <a:off x="344618" y="1017166"/>
                  <a:ext cx="2081288" cy="95427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pt-BR" sz="2800" b="1" dirty="0">
                      <a:solidFill>
                        <a:schemeClr val="accent1">
                          <a:lumMod val="2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Art. 37, </a:t>
                  </a:r>
                </a:p>
                <a:p>
                  <a:pPr algn="ctr">
                    <a:defRPr/>
                  </a:pPr>
                  <a:r>
                    <a:rPr lang="pt-BR" sz="2800" b="1" dirty="0">
                      <a:solidFill>
                        <a:schemeClr val="accent1">
                          <a:lumMod val="25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inciso XXII:</a:t>
                  </a:r>
                </a:p>
              </p:txBody>
            </p:sp>
          </p:grpSp>
          <p:grpSp>
            <p:nvGrpSpPr>
              <p:cNvPr id="35855" name="Agrupar 11"/>
              <p:cNvGrpSpPr>
                <a:grpSpLocks/>
              </p:cNvGrpSpPr>
              <p:nvPr/>
            </p:nvGrpSpPr>
            <p:grpSpPr bwMode="auto">
              <a:xfrm>
                <a:off x="179512" y="3571713"/>
                <a:ext cx="8856985" cy="3139321"/>
                <a:chOff x="179512" y="764704"/>
                <a:chExt cx="8856985" cy="3139321"/>
              </a:xfrm>
            </p:grpSpPr>
            <p:pic>
              <p:nvPicPr>
                <p:cNvPr id="13" name="Picture 2" descr="Resultado de imagem para constituição federal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512" y="764704"/>
                  <a:ext cx="2232248" cy="12241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Imagem 14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 bwMode="auto">
                <a:xfrm>
                  <a:off x="179512" y="1971275"/>
                  <a:ext cx="2232248" cy="1932750"/>
                </a:xfrm>
                <a:prstGeom prst="rect">
                  <a:avLst/>
                </a:prstGeom>
              </p:spPr>
            </p:pic>
            <p:sp>
              <p:nvSpPr>
                <p:cNvPr id="16" name="CaixaDeTexto 15"/>
                <p:cNvSpPr txBox="1"/>
                <p:nvPr/>
              </p:nvSpPr>
              <p:spPr bwMode="auto">
                <a:xfrm>
                  <a:off x="2425906" y="764934"/>
                  <a:ext cx="6610591" cy="3139091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>
                  <a:spAutoFit/>
                </a:bodyPr>
                <a:lstStyle/>
                <a:p>
                  <a:pPr algn="just">
                    <a:defRPr/>
                  </a:pPr>
                  <a:r>
                    <a:rPr lang="pt-BR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“a vinculação de receita de impostos a órgão, fundo ou despesa, </a:t>
                  </a:r>
                  <a:r>
                    <a:rPr lang="pt-BR" b="1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ressalvadas a repartição do produto da arrecadação dos impostos a que se referem os </a:t>
                  </a:r>
                  <a:r>
                    <a:rPr lang="pt-BR" b="1" dirty="0" err="1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arts</a:t>
                  </a:r>
                  <a:r>
                    <a:rPr lang="pt-BR" b="1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. 158 e 159, a destinação de recursos para as ações e serviços públicos de saúde, para manutenção e desenvolvimento do ensino e para realização de atividades da administração tributária</a:t>
                  </a:r>
                  <a:r>
                    <a:rPr lang="pt-BR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, como determinado, respectivamente, pelos </a:t>
                  </a:r>
                  <a:r>
                    <a:rPr lang="pt-BR" dirty="0" err="1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arts</a:t>
                  </a:r>
                  <a:r>
                    <a:rPr lang="pt-BR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. 198, § 2º, 212 e 37, XXII, e a prestação de garantias às operações de crédito por antecipação de receita, previstas no art. 165, § 8º, bem como o disposto no § 4º deste artigo”;</a:t>
                  </a:r>
                </a:p>
              </p:txBody>
            </p:sp>
          </p:grpSp>
        </p:grpSp>
        <p:sp>
          <p:nvSpPr>
            <p:cNvPr id="18" name="CaixaDeTexto 17"/>
            <p:cNvSpPr txBox="1"/>
            <p:nvPr/>
          </p:nvSpPr>
          <p:spPr>
            <a:xfrm>
              <a:off x="289053" y="3644982"/>
              <a:ext cx="2235282" cy="12003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Art. 167, inciso IV </a:t>
              </a:r>
            </a:p>
            <a:p>
              <a:pPr algn="ctr">
                <a:defRPr/>
              </a:pPr>
              <a:r>
                <a:rPr lang="pt-BR" sz="2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São vedados:</a:t>
              </a:r>
              <a:endParaRPr lang="pt-BR" sz="2400" b="1" dirty="0">
                <a:solidFill>
                  <a:schemeClr val="accent1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Agrupar 28"/>
          <p:cNvGrpSpPr>
            <a:grpSpLocks/>
          </p:cNvGrpSpPr>
          <p:nvPr/>
        </p:nvGrpSpPr>
        <p:grpSpPr bwMode="auto">
          <a:xfrm>
            <a:off x="2438400" y="836613"/>
            <a:ext cx="6611938" cy="5873750"/>
            <a:chOff x="2438910" y="836712"/>
            <a:chExt cx="6611163" cy="5383074"/>
          </a:xfrm>
        </p:grpSpPr>
        <p:sp>
          <p:nvSpPr>
            <p:cNvPr id="30" name="Retângulo 29"/>
            <p:cNvSpPr/>
            <p:nvPr/>
          </p:nvSpPr>
          <p:spPr>
            <a:xfrm>
              <a:off x="2438910" y="2528743"/>
              <a:ext cx="6611163" cy="174440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35847" name="Agrupar 30"/>
            <p:cNvGrpSpPr>
              <a:grpSpLocks/>
            </p:cNvGrpSpPr>
            <p:nvPr/>
          </p:nvGrpSpPr>
          <p:grpSpPr bwMode="auto">
            <a:xfrm>
              <a:off x="2438910" y="836712"/>
              <a:ext cx="6611163" cy="5383074"/>
              <a:chOff x="294869" y="1318357"/>
              <a:chExt cx="4400688" cy="4827772"/>
            </a:xfrm>
          </p:grpSpPr>
          <p:sp>
            <p:nvSpPr>
              <p:cNvPr id="32" name="Rectangle 1"/>
              <p:cNvSpPr>
                <a:spLocks noChangeArrowheads="1"/>
              </p:cNvSpPr>
              <p:nvPr/>
            </p:nvSpPr>
            <p:spPr bwMode="auto">
              <a:xfrm flipH="1">
                <a:off x="303322" y="4398997"/>
                <a:ext cx="4392235" cy="1747132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extLst/>
            </p:spPr>
            <p:txBody>
              <a:bodyPr anchor="ctr">
                <a:spAutoFit/>
              </a:bodyPr>
              <a:lstStyle/>
              <a:p>
                <a:pPr algn="just">
                  <a:defRPr/>
                </a:pPr>
                <a:r>
                  <a:rPr lang="pt-BR" sz="2400" dirty="0">
                    <a:solidFill>
                      <a:schemeClr val="accent6">
                        <a:lumMod val="50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“Constituem requisitos essenciais da responsabilidade na gestão fiscal a instituição, previsão e efetiva arrecadação de todos os tributos da competência constitucional do ente da Federação”.</a:t>
                </a:r>
              </a:p>
            </p:txBody>
          </p:sp>
          <p:pic>
            <p:nvPicPr>
              <p:cNvPr id="33" name="Picture 2" descr="Resultado de imagem para lrf comentada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5896" b="38791"/>
              <a:stretch/>
            </p:blipFill>
            <p:spPr bwMode="auto">
              <a:xfrm>
                <a:off x="995773" y="2921994"/>
                <a:ext cx="2989724" cy="1413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Resultado de imagem para lrf comentada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-1" b="75630"/>
              <a:stretch/>
            </p:blipFill>
            <p:spPr bwMode="auto">
              <a:xfrm>
                <a:off x="294869" y="1318357"/>
                <a:ext cx="4391651" cy="1540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CaixaDeTexto 34"/>
              <p:cNvSpPr txBox="1"/>
              <p:nvPr/>
            </p:nvSpPr>
            <p:spPr>
              <a:xfrm>
                <a:off x="1283835" y="1683702"/>
                <a:ext cx="2492491" cy="748957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4800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LRF Art. 11:</a:t>
                </a:r>
              </a:p>
            </p:txBody>
          </p:sp>
        </p:grp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Agrupar 69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-14910" y="63"/>
            <a:chExt cx="9158910" cy="6857937"/>
          </a:xfrm>
        </p:grpSpPr>
        <p:sp>
          <p:nvSpPr>
            <p:cNvPr id="33" name="Retângulo 32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867" name="Agrupar 4"/>
          <p:cNvGrpSpPr>
            <a:grpSpLocks/>
          </p:cNvGrpSpPr>
          <p:nvPr/>
        </p:nvGrpSpPr>
        <p:grpSpPr bwMode="auto">
          <a:xfrm>
            <a:off x="544513" y="633413"/>
            <a:ext cx="8131175" cy="5984875"/>
            <a:chOff x="328588" y="634209"/>
            <a:chExt cx="8131845" cy="5983720"/>
          </a:xfrm>
        </p:grpSpPr>
        <p:sp>
          <p:nvSpPr>
            <p:cNvPr id="7" name="Retângulo de cantos arredondados 6"/>
            <p:cNvSpPr/>
            <p:nvPr/>
          </p:nvSpPr>
          <p:spPr bwMode="auto">
            <a:xfrm rot="5400000">
              <a:off x="6878681" y="2791889"/>
              <a:ext cx="2337937" cy="793815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b="1" dirty="0"/>
                <a:t>Corpo Funcional com Visão Sistêmica  e  Espírito de Equipe</a:t>
              </a:r>
            </a:p>
          </p:txBody>
        </p:sp>
        <p:grpSp>
          <p:nvGrpSpPr>
            <p:cNvPr id="36871" name="Grupo 16"/>
            <p:cNvGrpSpPr>
              <a:grpSpLocks/>
            </p:cNvGrpSpPr>
            <p:nvPr/>
          </p:nvGrpSpPr>
          <p:grpSpPr bwMode="auto">
            <a:xfrm>
              <a:off x="328588" y="1839812"/>
              <a:ext cx="6961761" cy="2601786"/>
              <a:chOff x="238098" y="1749798"/>
              <a:chExt cx="6961414" cy="2791531"/>
            </a:xfrm>
          </p:grpSpPr>
          <p:sp>
            <p:nvSpPr>
              <p:cNvPr id="53" name="Quadro 52"/>
              <p:cNvSpPr/>
              <p:nvPr/>
            </p:nvSpPr>
            <p:spPr bwMode="auto">
              <a:xfrm>
                <a:off x="5221422" y="1750510"/>
                <a:ext cx="649309" cy="2775802"/>
              </a:xfrm>
              <a:prstGeom prst="fram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575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Quadro 5"/>
              <p:cNvSpPr/>
              <p:nvPr/>
            </p:nvSpPr>
            <p:spPr bwMode="auto">
              <a:xfrm>
                <a:off x="1393836" y="1750510"/>
                <a:ext cx="642958" cy="2757069"/>
              </a:xfrm>
              <a:prstGeom prst="frame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rgbClr val="0575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Quadro 7"/>
              <p:cNvSpPr/>
              <p:nvPr/>
            </p:nvSpPr>
            <p:spPr bwMode="auto">
              <a:xfrm>
                <a:off x="2601962" y="1750510"/>
                <a:ext cx="682647" cy="2763881"/>
              </a:xfrm>
              <a:prstGeom prst="fram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575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Quadro 8"/>
              <p:cNvSpPr/>
              <p:nvPr/>
            </p:nvSpPr>
            <p:spPr bwMode="auto">
              <a:xfrm>
                <a:off x="3892642" y="1750510"/>
                <a:ext cx="649308" cy="2791128"/>
              </a:xfrm>
              <a:prstGeom prst="fram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575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Quadro 9"/>
              <p:cNvSpPr/>
              <p:nvPr/>
            </p:nvSpPr>
            <p:spPr bwMode="auto">
              <a:xfrm>
                <a:off x="6550204" y="1750510"/>
                <a:ext cx="649308" cy="2770692"/>
              </a:xfrm>
              <a:prstGeom prst="frame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575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CaixaDeTexto 19"/>
              <p:cNvSpPr txBox="1"/>
              <p:nvPr/>
            </p:nvSpPr>
            <p:spPr bwMode="auto">
              <a:xfrm>
                <a:off x="1451285" y="1749798"/>
                <a:ext cx="461680" cy="2701125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Aumento da Arrecadação</a:t>
                </a:r>
              </a:p>
            </p:txBody>
          </p:sp>
          <p:sp>
            <p:nvSpPr>
              <p:cNvPr id="21" name="CaixaDeTexto 20"/>
              <p:cNvSpPr txBox="1"/>
              <p:nvPr/>
            </p:nvSpPr>
            <p:spPr bwMode="auto">
              <a:xfrm>
                <a:off x="2575941" y="2209756"/>
                <a:ext cx="738709" cy="2052809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 algn="ctr"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Controle dos Gastos </a:t>
                </a:r>
              </a:p>
              <a:p>
                <a:pPr algn="ctr"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Correntes</a:t>
                </a:r>
              </a:p>
            </p:txBody>
          </p:sp>
          <p:sp>
            <p:nvSpPr>
              <p:cNvPr id="22" name="CaixaDeTexto 21"/>
              <p:cNvSpPr txBox="1"/>
              <p:nvPr/>
            </p:nvSpPr>
            <p:spPr bwMode="auto">
              <a:xfrm>
                <a:off x="3808479" y="2447836"/>
                <a:ext cx="738709" cy="1437858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Elevação dos </a:t>
                </a:r>
              </a:p>
              <a:p>
                <a:pPr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Investimentos</a:t>
                </a:r>
              </a:p>
            </p:txBody>
          </p:sp>
          <p:sp>
            <p:nvSpPr>
              <p:cNvPr id="23" name="CaixaDeTexto 22"/>
              <p:cNvSpPr txBox="1"/>
              <p:nvPr/>
            </p:nvSpPr>
            <p:spPr bwMode="auto">
              <a:xfrm>
                <a:off x="6569167" y="2084799"/>
                <a:ext cx="461693" cy="2367082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Nível de Endividamento</a:t>
                </a:r>
              </a:p>
            </p:txBody>
          </p:sp>
          <p:sp>
            <p:nvSpPr>
              <p:cNvPr id="25" name="CaixaDeTexto 24"/>
              <p:cNvSpPr txBox="1"/>
              <p:nvPr/>
            </p:nvSpPr>
            <p:spPr bwMode="auto">
              <a:xfrm>
                <a:off x="238098" y="1942378"/>
                <a:ext cx="749104" cy="250950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</p:spPr>
            <p:txBody>
              <a:bodyPr vert="vert270">
                <a:spAutoFit/>
              </a:bodyPr>
              <a:lstStyle/>
              <a:p>
                <a:pPr algn="ctr"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ÁREAS CHAVES DE RESULTADO</a:t>
                </a:r>
              </a:p>
            </p:txBody>
          </p:sp>
          <p:sp>
            <p:nvSpPr>
              <p:cNvPr id="62" name="CaixaDeTexto 61"/>
              <p:cNvSpPr txBox="1"/>
              <p:nvPr/>
            </p:nvSpPr>
            <p:spPr bwMode="auto">
              <a:xfrm>
                <a:off x="5274507" y="2199958"/>
                <a:ext cx="738709" cy="2165668"/>
              </a:xfrm>
              <a:prstGeom prst="rect">
                <a:avLst/>
              </a:prstGeom>
              <a:noFill/>
            </p:spPr>
            <p:txBody>
              <a:bodyPr vert="vert270" wrap="none">
                <a:spAutoFit/>
              </a:bodyPr>
              <a:lstStyle/>
              <a:p>
                <a:pPr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Captação de Recursos</a:t>
                </a:r>
              </a:p>
              <a:p>
                <a:pPr>
                  <a:defRPr/>
                </a:pPr>
                <a:endParaRPr lang="pt-BR" b="1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Retângulo de cantos arredondados 49"/>
            <p:cNvSpPr/>
            <p:nvPr/>
          </p:nvSpPr>
          <p:spPr bwMode="auto">
            <a:xfrm>
              <a:off x="328588" y="4437125"/>
              <a:ext cx="8115969" cy="611069"/>
            </a:xfrm>
            <a:prstGeom prst="roundRect">
              <a:avLst/>
            </a:prstGeom>
            <a:solidFill>
              <a:srgbClr val="05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pt-BR" sz="1600" dirty="0"/>
                <a:t>Receita: Visa à melhoria da arrecadação municipal – sem aumento de impostos a partir da implementação de medidas que tornem mais eficazes a cobrança de tributos municipais </a:t>
              </a:r>
            </a:p>
          </p:txBody>
        </p:sp>
        <p:sp>
          <p:nvSpPr>
            <p:cNvPr id="2" name="Triângulo isósceles 1"/>
            <p:cNvSpPr/>
            <p:nvPr/>
          </p:nvSpPr>
          <p:spPr bwMode="auto">
            <a:xfrm>
              <a:off x="328588" y="634209"/>
              <a:ext cx="8131845" cy="1304673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36874" name="CaixaDeTexto 31"/>
            <p:cNvSpPr txBox="1">
              <a:spLocks noChangeArrowheads="1"/>
            </p:cNvSpPr>
            <p:nvPr/>
          </p:nvSpPr>
          <p:spPr bwMode="auto">
            <a:xfrm>
              <a:off x="2259810" y="1211120"/>
              <a:ext cx="4302836" cy="52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2800" b="1">
                  <a:solidFill>
                    <a:schemeClr val="bg1"/>
                  </a:solidFill>
                  <a:latin typeface="Century Gothic" pitchFamily="34" charset="0"/>
                </a:rPr>
                <a:t>Gestão Fiscal Eficiente</a:t>
              </a:r>
            </a:p>
          </p:txBody>
        </p:sp>
        <p:sp>
          <p:nvSpPr>
            <p:cNvPr id="67" name="Retângulo de cantos arredondados 49"/>
            <p:cNvSpPr/>
            <p:nvPr/>
          </p:nvSpPr>
          <p:spPr bwMode="auto">
            <a:xfrm>
              <a:off x="328588" y="5068828"/>
              <a:ext cx="8115969" cy="674557"/>
            </a:xfrm>
            <a:prstGeom prst="roundRect">
              <a:avLst/>
            </a:prstGeom>
            <a:solidFill>
              <a:srgbClr val="05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pt-BR" sz="1600" dirty="0"/>
                <a:t>Despesa: Visa à otimização dos gastos municipais – sem redução dos serviços ou prejuízo à qualidade do que é ofertado de forma a ampliar a capacidade de investimento do município</a:t>
              </a:r>
            </a:p>
          </p:txBody>
        </p:sp>
        <p:sp>
          <p:nvSpPr>
            <p:cNvPr id="70" name="Retângulo de cantos arredondados 49"/>
            <p:cNvSpPr/>
            <p:nvPr/>
          </p:nvSpPr>
          <p:spPr bwMode="auto">
            <a:xfrm>
              <a:off x="328588" y="5770368"/>
              <a:ext cx="8131845" cy="847561"/>
            </a:xfrm>
            <a:prstGeom prst="roundRect">
              <a:avLst/>
            </a:prstGeom>
            <a:solidFill>
              <a:srgbClr val="0575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pt-BR" sz="1600" dirty="0"/>
                <a:t>Endividamento Público: Visa à otimização da captação de recursos – sem comprometer a capacidade de pagamento e endividamento, tendo a dívida pública como fator de alavancagem do investimento público para o desenvolvimento sustentável. </a:t>
              </a:r>
            </a:p>
          </p:txBody>
        </p:sp>
        <p:sp>
          <p:nvSpPr>
            <p:cNvPr id="4" name="Triângulo isósceles 3"/>
            <p:cNvSpPr/>
            <p:nvPr/>
          </p:nvSpPr>
          <p:spPr>
            <a:xfrm rot="5400000">
              <a:off x="1080378" y="2231669"/>
              <a:ext cx="347596" cy="368330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rot="5400000">
              <a:off x="1085142" y="3776008"/>
              <a:ext cx="347595" cy="368330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Triângulo isósceles 27"/>
            <p:cNvSpPr/>
            <p:nvPr/>
          </p:nvSpPr>
          <p:spPr>
            <a:xfrm rot="16200000">
              <a:off x="7289602" y="2238018"/>
              <a:ext cx="347596" cy="368330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Triângulo isósceles 28"/>
            <p:cNvSpPr/>
            <p:nvPr/>
          </p:nvSpPr>
          <p:spPr>
            <a:xfrm rot="16200000">
              <a:off x="7290396" y="3792674"/>
              <a:ext cx="346008" cy="368330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6868" name="CaixaDeTexto 29"/>
          <p:cNvSpPr txBox="1">
            <a:spLocks noChangeArrowheads="1"/>
          </p:cNvSpPr>
          <p:nvPr/>
        </p:nvSpPr>
        <p:spPr bwMode="auto">
          <a:xfrm>
            <a:off x="14288" y="4763"/>
            <a:ext cx="50879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Fundamento Estratégico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0"/>
            <a:ext cx="1160652" cy="61753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Agrupar 7"/>
          <p:cNvGrpSpPr>
            <a:grpSpLocks/>
          </p:cNvGrpSpPr>
          <p:nvPr/>
        </p:nvGrpSpPr>
        <p:grpSpPr bwMode="auto">
          <a:xfrm>
            <a:off x="-15875" y="-14288"/>
            <a:ext cx="9159875" cy="6872288"/>
            <a:chOff x="-15876" y="-13623"/>
            <a:chExt cx="9159876" cy="6871623"/>
          </a:xfrm>
        </p:grpSpPr>
        <p:grpSp>
          <p:nvGrpSpPr>
            <p:cNvPr id="37895" name="Agrupar 18"/>
            <p:cNvGrpSpPr>
              <a:grpSpLocks/>
            </p:cNvGrpSpPr>
            <p:nvPr/>
          </p:nvGrpSpPr>
          <p:grpSpPr bwMode="auto">
            <a:xfrm>
              <a:off x="-15876" y="664"/>
              <a:ext cx="9159876" cy="6857336"/>
              <a:chOff x="-16498" y="727"/>
              <a:chExt cx="9160498" cy="6857273"/>
            </a:xfrm>
          </p:grpSpPr>
          <p:sp>
            <p:nvSpPr>
              <p:cNvPr id="11" name="Retângulo 10"/>
              <p:cNvSpPr/>
              <p:nvPr/>
            </p:nvSpPr>
            <p:spPr bwMode="auto">
              <a:xfrm>
                <a:off x="-622" y="727"/>
                <a:ext cx="9144622" cy="685727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" name="Título 7"/>
              <p:cNvSpPr txBox="1">
                <a:spLocks/>
              </p:cNvSpPr>
              <p:nvPr/>
            </p:nvSpPr>
            <p:spPr bwMode="auto">
              <a:xfrm>
                <a:off x="-16498" y="727"/>
                <a:ext cx="9143035" cy="61747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pt-BR" sz="2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Dilemas Institucionais</a:t>
                </a:r>
              </a:p>
            </p:txBody>
          </p:sp>
        </p:grpSp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13623"/>
              <a:ext cx="1160652" cy="650211"/>
            </a:xfrm>
            <a:prstGeom prst="rect">
              <a:avLst/>
            </a:prstGeom>
          </p:spPr>
        </p:pic>
      </p:grpSp>
      <p:grpSp>
        <p:nvGrpSpPr>
          <p:cNvPr id="37891" name="Agrupar 4"/>
          <p:cNvGrpSpPr>
            <a:grpSpLocks/>
          </p:cNvGrpSpPr>
          <p:nvPr/>
        </p:nvGrpSpPr>
        <p:grpSpPr bwMode="auto">
          <a:xfrm>
            <a:off x="-323850" y="825500"/>
            <a:ext cx="8890000" cy="6032500"/>
            <a:chOff x="-274083" y="748614"/>
            <a:chExt cx="8889446" cy="6031262"/>
          </a:xfrm>
        </p:grpSpPr>
        <p:graphicFrame>
          <p:nvGraphicFramePr>
            <p:cNvPr id="3" name="Diagrama 2"/>
            <p:cNvGraphicFramePr/>
            <p:nvPr/>
          </p:nvGraphicFramePr>
          <p:xfrm>
            <a:off x="-274083" y="1307268"/>
            <a:ext cx="8820472" cy="54726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4" name="CaixaDeTexto 3"/>
            <p:cNvSpPr txBox="1"/>
            <p:nvPr/>
          </p:nvSpPr>
          <p:spPr bwMode="auto">
            <a:xfrm>
              <a:off x="662484" y="748614"/>
              <a:ext cx="7884622" cy="3999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000" dirty="0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Dilemas da Gestão Estratégica para criação de Valor Público</a:t>
              </a:r>
            </a:p>
          </p:txBody>
        </p:sp>
        <p:sp>
          <p:nvSpPr>
            <p:cNvPr id="37894" name="CaixaDeTexto 4"/>
            <p:cNvSpPr txBox="1">
              <a:spLocks noChangeArrowheads="1"/>
            </p:cNvSpPr>
            <p:nvPr/>
          </p:nvSpPr>
          <p:spPr bwMode="auto">
            <a:xfrm>
              <a:off x="6188075" y="6338888"/>
              <a:ext cx="24272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>
                  <a:solidFill>
                    <a:srgbClr val="006861"/>
                  </a:solidFill>
                  <a:latin typeface="Century Gothic" pitchFamily="34" charset="0"/>
                </a:rPr>
                <a:t>(MARK MOORE,2002,p.56)</a:t>
              </a:r>
              <a:endParaRPr lang="pt-BR" altLang="pt-BR" sz="1400">
                <a:solidFill>
                  <a:srgbClr val="006861"/>
                </a:solidFill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Agrupar 1"/>
          <p:cNvGrpSpPr>
            <a:grpSpLocks/>
          </p:cNvGrpSpPr>
          <p:nvPr/>
        </p:nvGrpSpPr>
        <p:grpSpPr bwMode="auto">
          <a:xfrm>
            <a:off x="-14288" y="-14288"/>
            <a:ext cx="9158288" cy="6872288"/>
            <a:chOff x="-14288" y="-13623"/>
            <a:chExt cx="9158288" cy="6871623"/>
          </a:xfrm>
        </p:grpSpPr>
        <p:grpSp>
          <p:nvGrpSpPr>
            <p:cNvPr id="38921" name="Agrupar 18"/>
            <p:cNvGrpSpPr>
              <a:grpSpLocks/>
            </p:cNvGrpSpPr>
            <p:nvPr/>
          </p:nvGrpSpPr>
          <p:grpSpPr bwMode="auto">
            <a:xfrm>
              <a:off x="-14288" y="0"/>
              <a:ext cx="9158288" cy="6858000"/>
              <a:chOff x="-14910" y="63"/>
              <a:chExt cx="9158910" cy="6857937"/>
            </a:xfrm>
          </p:grpSpPr>
          <p:sp>
            <p:nvSpPr>
              <p:cNvPr id="10" name="Retângulo 9"/>
              <p:cNvSpPr/>
              <p:nvPr/>
            </p:nvSpPr>
            <p:spPr bwMode="auto">
              <a:xfrm>
                <a:off x="-621" y="727"/>
                <a:ext cx="9144621" cy="685727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4" name="Título 7"/>
              <p:cNvSpPr txBox="1">
                <a:spLocks/>
              </p:cNvSpPr>
              <p:nvPr/>
            </p:nvSpPr>
            <p:spPr bwMode="auto">
              <a:xfrm>
                <a:off x="-14910" y="727"/>
                <a:ext cx="9143034" cy="61747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pt-BR" sz="2800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Dilemas</a:t>
                </a:r>
                <a:r>
                  <a:rPr lang="en-US" altLang="pt-BR" sz="2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pt-BR" sz="2800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Institucionais</a:t>
                </a:r>
                <a:endParaRPr lang="pt-BR" altLang="pt-BR" sz="2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13623"/>
              <a:ext cx="1160652" cy="650211"/>
            </a:xfrm>
            <a:prstGeom prst="rect">
              <a:avLst/>
            </a:prstGeom>
          </p:spPr>
        </p:pic>
      </p:grpSp>
      <p:sp>
        <p:nvSpPr>
          <p:cNvPr id="9" name="CaixaDeTexto 8"/>
          <p:cNvSpPr txBox="1"/>
          <p:nvPr/>
        </p:nvSpPr>
        <p:spPr>
          <a:xfrm>
            <a:off x="46038" y="754063"/>
            <a:ext cx="4545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Durante muito tempo pensou-se que a razão fundamental pela qual os indivíduos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cumprem suas obrigações tributárias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seria o </a:t>
            </a:r>
            <a:r>
              <a:rPr lang="pt-BR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enforcement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do Estado, ou seja, a melhor forma de a Administração Tributária agir, seria investir e aprimorar o aumento da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eficiência do aparelho coercitivo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uma vez que o cidadão pagaria suas obrigações tributárias só e somente só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 base no binômio detecção e punição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5088" y="5494338"/>
            <a:ext cx="8928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Não é mais possível compreender a eficiência da administração tributária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apenas sob a dimensão da coerção estatal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Nesse sentido influir no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aumento do </a:t>
            </a:r>
            <a:r>
              <a:rPr lang="pt-BR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tax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compliance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ou seja, na ampliação do cumprimento espontâneo das obrigações tributárias.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5088" y="4305300"/>
            <a:ext cx="89281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Um novo paradigma contemporâneo para as administrações tributárias modernas. Sob essa nova ótica, as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administrações tributárias mais eficientes tendem cada vez mais a pautar suas ações na transparência e confiança com os contribuintes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8918" name="Picture 8" descr="http://t1.gstatic.com/images?q=tbn:ANd9GcTq7DivFUe1sdsv2N7fScKOm97YhFrzeQw6PnaSIhBpwWGtwjP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863" y="855663"/>
            <a:ext cx="43783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CaixaDeTexto 12"/>
          <p:cNvSpPr txBox="1">
            <a:spLocks noChangeArrowheads="1"/>
          </p:cNvSpPr>
          <p:nvPr/>
        </p:nvSpPr>
        <p:spPr bwMode="auto">
          <a:xfrm>
            <a:off x="4556125" y="3668713"/>
            <a:ext cx="4551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  <a:latin typeface="Century Gothic" pitchFamily="34" charset="0"/>
              </a:rPr>
              <a:t>Um novo para Administração Tributária</a:t>
            </a:r>
          </a:p>
        </p:txBody>
      </p:sp>
      <p:sp>
        <p:nvSpPr>
          <p:cNvPr id="38920" name="CaixaDeTexto 12"/>
          <p:cNvSpPr txBox="1">
            <a:spLocks noChangeArrowheads="1"/>
          </p:cNvSpPr>
          <p:nvPr/>
        </p:nvSpPr>
        <p:spPr bwMode="auto">
          <a:xfrm>
            <a:off x="4591050" y="815975"/>
            <a:ext cx="2673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  <a:latin typeface="Century Gothic" pitchFamily="34" charset="0"/>
              </a:rPr>
              <a:t>Paradigma do Serviço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 bwMode="auto">
          <a:xfrm>
            <a:off x="14288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39939" name="Agrupar 2"/>
          <p:cNvGrpSpPr>
            <a:grpSpLocks/>
          </p:cNvGrpSpPr>
          <p:nvPr/>
        </p:nvGrpSpPr>
        <p:grpSpPr bwMode="auto">
          <a:xfrm>
            <a:off x="120650" y="766763"/>
            <a:ext cx="8686800" cy="6065837"/>
            <a:chOff x="198438" y="603250"/>
            <a:chExt cx="8686800" cy="6065838"/>
          </a:xfrm>
        </p:grpSpPr>
        <p:cxnSp>
          <p:nvCxnSpPr>
            <p:cNvPr id="7" name="Conector de Seta Reta 6"/>
            <p:cNvCxnSpPr/>
            <p:nvPr/>
          </p:nvCxnSpPr>
          <p:spPr bwMode="auto">
            <a:xfrm>
              <a:off x="350838" y="6254751"/>
              <a:ext cx="8534400" cy="19050"/>
            </a:xfrm>
            <a:prstGeom prst="straightConnector1">
              <a:avLst/>
            </a:prstGeom>
            <a:ln w="57150">
              <a:solidFill>
                <a:srgbClr val="05758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961" name="CaixaDeTexto 10"/>
            <p:cNvSpPr txBox="1">
              <a:spLocks noChangeArrowheads="1"/>
            </p:cNvSpPr>
            <p:nvPr/>
          </p:nvSpPr>
          <p:spPr bwMode="auto">
            <a:xfrm>
              <a:off x="3352446" y="6277808"/>
              <a:ext cx="2453717" cy="391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0D534E"/>
                  </a:solidFill>
                  <a:latin typeface="Century Gothic" pitchFamily="34" charset="0"/>
                </a:rPr>
                <a:t>Demandas Sociais</a:t>
              </a:r>
            </a:p>
          </p:txBody>
        </p:sp>
        <p:sp>
          <p:nvSpPr>
            <p:cNvPr id="39962" name="CaixaDeTexto 16"/>
            <p:cNvSpPr txBox="1">
              <a:spLocks noChangeArrowheads="1"/>
            </p:cNvSpPr>
            <p:nvPr/>
          </p:nvSpPr>
          <p:spPr bwMode="auto">
            <a:xfrm rot="-5400000">
              <a:off x="-939030" y="3444225"/>
              <a:ext cx="2671548" cy="396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0D534E"/>
                  </a:solidFill>
                  <a:latin typeface="Century Gothic" pitchFamily="34" charset="0"/>
                </a:rPr>
                <a:t>R$ Recursos Públicos</a:t>
              </a:r>
            </a:p>
          </p:txBody>
        </p:sp>
        <p:cxnSp>
          <p:nvCxnSpPr>
            <p:cNvPr id="16" name="Conector de Seta Reta 15"/>
            <p:cNvCxnSpPr/>
            <p:nvPr/>
          </p:nvCxnSpPr>
          <p:spPr bwMode="auto">
            <a:xfrm flipV="1">
              <a:off x="609601" y="603250"/>
              <a:ext cx="0" cy="5938838"/>
            </a:xfrm>
            <a:prstGeom prst="straightConnector1">
              <a:avLst/>
            </a:prstGeom>
            <a:ln w="57150">
              <a:solidFill>
                <a:srgbClr val="05758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964" name="Agrupar 4"/>
            <p:cNvGrpSpPr>
              <a:grpSpLocks/>
            </p:cNvGrpSpPr>
            <p:nvPr/>
          </p:nvGrpSpPr>
          <p:grpSpPr bwMode="auto">
            <a:xfrm>
              <a:off x="697434" y="879085"/>
              <a:ext cx="8023225" cy="5167171"/>
              <a:chOff x="683333" y="1141189"/>
              <a:chExt cx="8022247" cy="5260713"/>
            </a:xfrm>
          </p:grpSpPr>
          <p:pic>
            <p:nvPicPr>
              <p:cNvPr id="32" name="Imagem 3"/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0079" y="3784394"/>
                <a:ext cx="3974250" cy="26175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Imagem 4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333" y="1142263"/>
                <a:ext cx="3974250" cy="2635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Imagem 5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333" y="3787110"/>
                <a:ext cx="3974250" cy="2605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Imagem 6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9667" y="1141189"/>
                <a:ext cx="3974250" cy="2638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CaixaDeTexto 29"/>
              <p:cNvSpPr txBox="1">
                <a:spLocks noChangeArrowheads="1"/>
              </p:cNvSpPr>
              <p:nvPr/>
            </p:nvSpPr>
            <p:spPr bwMode="auto">
              <a:xfrm>
                <a:off x="6322513" y="5938584"/>
                <a:ext cx="2382547" cy="276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r>
                  <a:rPr lang="pt-BR" altLang="pt-BR" sz="1200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Fonte: FDC, Prof. Gilberto Porto</a:t>
                </a:r>
              </a:p>
            </p:txBody>
          </p:sp>
        </p:grpSp>
      </p:grpSp>
      <p:sp>
        <p:nvSpPr>
          <p:cNvPr id="38" name="Título 7"/>
          <p:cNvSpPr txBox="1">
            <a:spLocks/>
          </p:cNvSpPr>
          <p:nvPr/>
        </p:nvSpPr>
        <p:spPr bwMode="auto">
          <a:xfrm>
            <a:off x="0" y="-17463"/>
            <a:ext cx="9142413" cy="6175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Dilemas Institucionais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4748"/>
            <a:ext cx="1160652" cy="617538"/>
          </a:xfrm>
          <a:prstGeom prst="rect">
            <a:avLst/>
          </a:prstGeom>
        </p:spPr>
      </p:pic>
      <p:grpSp>
        <p:nvGrpSpPr>
          <p:cNvPr id="2" name="Agrupar 1"/>
          <p:cNvGrpSpPr>
            <a:grpSpLocks/>
          </p:cNvGrpSpPr>
          <p:nvPr/>
        </p:nvGrpSpPr>
        <p:grpSpPr bwMode="auto">
          <a:xfrm>
            <a:off x="620713" y="809625"/>
            <a:ext cx="8083550" cy="5556250"/>
            <a:chOff x="620407" y="809625"/>
            <a:chExt cx="8084236" cy="5556250"/>
          </a:xfrm>
        </p:grpSpPr>
        <p:grpSp>
          <p:nvGrpSpPr>
            <p:cNvPr id="39943" name="Agrupar 35"/>
            <p:cNvGrpSpPr>
              <a:grpSpLocks/>
            </p:cNvGrpSpPr>
            <p:nvPr/>
          </p:nvGrpSpPr>
          <p:grpSpPr bwMode="auto">
            <a:xfrm>
              <a:off x="620407" y="809625"/>
              <a:ext cx="8062150" cy="5556250"/>
              <a:chOff x="682625" y="652970"/>
              <a:chExt cx="8062298" cy="5556357"/>
            </a:xfrm>
          </p:grpSpPr>
          <p:grpSp>
            <p:nvGrpSpPr>
              <p:cNvPr id="39950" name="Agrupar 45"/>
              <p:cNvGrpSpPr>
                <a:grpSpLocks/>
              </p:cNvGrpSpPr>
              <p:nvPr/>
            </p:nvGrpSpPr>
            <p:grpSpPr bwMode="auto">
              <a:xfrm>
                <a:off x="682625" y="652970"/>
                <a:ext cx="8062298" cy="5308969"/>
                <a:chOff x="698315" y="914943"/>
                <a:chExt cx="8062533" cy="5309907"/>
              </a:xfrm>
            </p:grpSpPr>
            <p:grpSp>
              <p:nvGrpSpPr>
                <p:cNvPr id="39952" name="Agrupar 18"/>
                <p:cNvGrpSpPr>
                  <a:grpSpLocks/>
                </p:cNvGrpSpPr>
                <p:nvPr/>
              </p:nvGrpSpPr>
              <p:grpSpPr bwMode="auto">
                <a:xfrm>
                  <a:off x="698315" y="914943"/>
                  <a:ext cx="8062533" cy="5309907"/>
                  <a:chOff x="464953" y="750623"/>
                  <a:chExt cx="7778198" cy="5060356"/>
                </a:xfrm>
              </p:grpSpPr>
              <p:sp>
                <p:nvSpPr>
                  <p:cNvPr id="44" name="Retângulo 43"/>
                  <p:cNvSpPr/>
                  <p:nvPr/>
                </p:nvSpPr>
                <p:spPr>
                  <a:xfrm>
                    <a:off x="6084824" y="2548291"/>
                    <a:ext cx="2158191" cy="304151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pic>
                <p:nvPicPr>
                  <p:cNvPr id="45" name="Picture 2" descr="Resultado de imagem para 1º congresso gestao publica fortalez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76453"/>
                  <a:stretch/>
                </p:blipFill>
                <p:spPr bwMode="auto">
                  <a:xfrm>
                    <a:off x="464953" y="4593093"/>
                    <a:ext cx="7776864" cy="121788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6" name="Picture 2" descr="Resultado de imagem para 1º congresso gestao publica fortalez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2521" r="63025" b="41647"/>
                  <a:stretch/>
                </p:blipFill>
                <p:spPr bwMode="auto">
                  <a:xfrm>
                    <a:off x="465367" y="786405"/>
                    <a:ext cx="2952328" cy="182535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7" name="Picture 2" descr="Resultado de imagem para 1º congresso gestao publica fortalez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34454" t="17978" r="2522" b="43039"/>
                  <a:stretch/>
                </p:blipFill>
                <p:spPr bwMode="auto">
                  <a:xfrm>
                    <a:off x="3274599" y="750623"/>
                    <a:ext cx="4968552" cy="181784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39953" name="Agrupar 26"/>
                <p:cNvGrpSpPr>
                  <a:grpSpLocks/>
                </p:cNvGrpSpPr>
                <p:nvPr/>
              </p:nvGrpSpPr>
              <p:grpSpPr bwMode="auto">
                <a:xfrm>
                  <a:off x="698622" y="2732987"/>
                  <a:ext cx="5826401" cy="2065742"/>
                  <a:chOff x="610134" y="2732987"/>
                  <a:chExt cx="5826401" cy="2065742"/>
                </a:xfrm>
              </p:grpSpPr>
              <p:sp>
                <p:nvSpPr>
                  <p:cNvPr id="42" name="Retângulo 41"/>
                  <p:cNvSpPr/>
                  <p:nvPr/>
                </p:nvSpPr>
                <p:spPr>
                  <a:xfrm>
                    <a:off x="609827" y="2732987"/>
                    <a:ext cx="5826896" cy="206574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3" name="CaixaDeTexto 42"/>
                  <p:cNvSpPr txBox="1"/>
                  <p:nvPr/>
                </p:nvSpPr>
                <p:spPr bwMode="auto">
                  <a:xfrm>
                    <a:off x="643168" y="2734574"/>
                    <a:ext cx="5747511" cy="1938718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</p:spPr>
                <p:txBody>
                  <a:bodyPr anchor="ctr">
                    <a:spAutoFit/>
                  </a:bodyPr>
                  <a:lstStyle/>
                  <a:p>
                    <a:pPr algn="just">
                      <a:defRPr/>
                    </a:pPr>
                    <a:r>
                      <a:rPr lang="pt-BR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“Uma gestão pública baseada em resultados implica na geração de Valor Público, ou seja, na proposição e alcance de objetivos que ofereçam respostas efetivas às necessidades ou demandas da sociedade”.</a:t>
                    </a:r>
                  </a:p>
                </p:txBody>
              </p:sp>
            </p:grpSp>
          </p:grpSp>
          <p:pic>
            <p:nvPicPr>
              <p:cNvPr id="39951" name="Imagem 18"/>
              <p:cNvPicPr>
                <a:picLocks noChangeAspect="1"/>
              </p:cNvPicPr>
              <p:nvPr/>
            </p:nvPicPr>
            <p:blipFill>
              <a:blip r:embed="rId8" cstate="print"/>
              <a:srcRect l="1047" t="24104" b="26917"/>
              <a:stretch>
                <a:fillRect/>
              </a:stretch>
            </p:blipFill>
            <p:spPr bwMode="auto">
              <a:xfrm>
                <a:off x="682626" y="4387318"/>
                <a:ext cx="7970606" cy="1822009"/>
              </a:xfrm>
              <a:prstGeom prst="rect">
                <a:avLst/>
              </a:prstGeom>
              <a:noFill/>
              <a:ln w="9525">
                <a:solidFill>
                  <a:srgbClr val="008E84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39944" name="Agrupar 28"/>
            <p:cNvGrpSpPr>
              <a:grpSpLocks/>
            </p:cNvGrpSpPr>
            <p:nvPr/>
          </p:nvGrpSpPr>
          <p:grpSpPr bwMode="auto">
            <a:xfrm>
              <a:off x="6348230" y="2606460"/>
              <a:ext cx="2356413" cy="1949856"/>
              <a:chOff x="3347864" y="1988840"/>
              <a:chExt cx="2356413" cy="1949856"/>
            </a:xfrm>
          </p:grpSpPr>
          <p:sp>
            <p:nvSpPr>
              <p:cNvPr id="30" name="Retângulo 29"/>
              <p:cNvSpPr/>
              <p:nvPr/>
            </p:nvSpPr>
            <p:spPr>
              <a:xfrm>
                <a:off x="3348227" y="1989055"/>
                <a:ext cx="2303658" cy="19431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pic>
            <p:nvPicPr>
              <p:cNvPr id="39" name="Picture 29" descr="Resultado de imagem para triangulo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0345" y="2025136"/>
                <a:ext cx="2293932" cy="191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CaixaDeTexto 39"/>
            <p:cNvSpPr txBox="1"/>
            <p:nvPr/>
          </p:nvSpPr>
          <p:spPr bwMode="auto">
            <a:xfrm>
              <a:off x="7104307" y="3903663"/>
              <a:ext cx="1254231" cy="5238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Politicamente 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Sustentável</a:t>
              </a:r>
            </a:p>
          </p:txBody>
        </p:sp>
        <p:sp>
          <p:nvSpPr>
            <p:cNvPr id="41" name="CaixaDeTexto 40"/>
            <p:cNvSpPr txBox="1"/>
            <p:nvPr/>
          </p:nvSpPr>
          <p:spPr bwMode="auto">
            <a:xfrm rot="3462526">
              <a:off x="7017064" y="3227365"/>
              <a:ext cx="1803400" cy="5239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Organizacionalmente 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accent5">
                      <a:lumMod val="25000"/>
                    </a:schemeClr>
                  </a:solidFill>
                  <a:latin typeface="+mn-lt"/>
                  <a:cs typeface="Arial" panose="020B0604020202020204" pitchFamily="34" charset="0"/>
                </a:rPr>
                <a:t>Alcançável</a:t>
              </a:r>
            </a:p>
          </p:txBody>
        </p:sp>
        <p:sp>
          <p:nvSpPr>
            <p:cNvPr id="49" name="CaixaDeTexto 48"/>
            <p:cNvSpPr txBox="1"/>
            <p:nvPr/>
          </p:nvSpPr>
          <p:spPr bwMode="auto">
            <a:xfrm rot="18119819">
              <a:off x="6221658" y="3344838"/>
              <a:ext cx="1790700" cy="5842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600" b="1" dirty="0">
                  <a:solidFill>
                    <a:schemeClr val="accent5">
                      <a:lumMod val="25000"/>
                    </a:schemeClr>
                  </a:solidFill>
                  <a:latin typeface="+mn-lt"/>
                  <a:cs typeface="Arial" panose="020B0604020202020204" pitchFamily="34" charset="0"/>
                </a:rPr>
                <a:t> Substancialmente</a:t>
              </a:r>
              <a:r>
                <a:rPr lang="pt-BR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 </a:t>
              </a:r>
            </a:p>
            <a:p>
              <a:pPr algn="ctr">
                <a:defRPr/>
              </a:pPr>
              <a:r>
                <a:rPr lang="pt-BR" sz="16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Valioso 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Agrupar 4"/>
          <p:cNvGrpSpPr>
            <a:grpSpLocks/>
          </p:cNvGrpSpPr>
          <p:nvPr/>
        </p:nvGrpSpPr>
        <p:grpSpPr bwMode="auto">
          <a:xfrm>
            <a:off x="0" y="0"/>
            <a:ext cx="9144000" cy="6886575"/>
            <a:chOff x="-6698" y="-28909"/>
            <a:chExt cx="9144246" cy="6886909"/>
          </a:xfrm>
        </p:grpSpPr>
        <p:sp>
          <p:nvSpPr>
            <p:cNvPr id="30722" name="Título 7"/>
            <p:cNvSpPr txBox="1">
              <a:spLocks/>
            </p:cNvSpPr>
            <p:nvPr/>
          </p:nvSpPr>
          <p:spPr bwMode="auto">
            <a:xfrm>
              <a:off x="-6698" y="-28909"/>
              <a:ext cx="9144246" cy="7588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pt-BR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Questão</a:t>
              </a:r>
              <a:r>
                <a:rPr lang="en-US" altLang="pt-BR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para </a:t>
              </a:r>
              <a:r>
                <a:rPr lang="en-US" altLang="pt-BR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Reflexão</a:t>
              </a: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0965" name="Agrupar 1"/>
            <p:cNvGrpSpPr>
              <a:grpSpLocks/>
            </p:cNvGrpSpPr>
            <p:nvPr/>
          </p:nvGrpSpPr>
          <p:grpSpPr bwMode="auto">
            <a:xfrm>
              <a:off x="-6698" y="723002"/>
              <a:ext cx="9144246" cy="6134998"/>
              <a:chOff x="-35839" y="665537"/>
              <a:chExt cx="9144038" cy="6100260"/>
            </a:xfrm>
          </p:grpSpPr>
          <p:grpSp>
            <p:nvGrpSpPr>
              <p:cNvPr id="40977" name="Agrupar 11"/>
              <p:cNvGrpSpPr>
                <a:grpSpLocks/>
              </p:cNvGrpSpPr>
              <p:nvPr/>
            </p:nvGrpSpPr>
            <p:grpSpPr bwMode="auto">
              <a:xfrm>
                <a:off x="5279380" y="665537"/>
                <a:ext cx="3821154" cy="5157049"/>
                <a:chOff x="5279375" y="665663"/>
                <a:chExt cx="3821129" cy="5156260"/>
              </a:xfrm>
            </p:grpSpPr>
            <p:pic>
              <p:nvPicPr>
                <p:cNvPr id="6" name="Imagem 5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5500384" y="1094034"/>
                  <a:ext cx="3600120" cy="4727889"/>
                </a:xfrm>
                <a:prstGeom prst="rect">
                  <a:avLst/>
                </a:prstGeom>
              </p:spPr>
            </p:pic>
            <p:pic>
              <p:nvPicPr>
                <p:cNvPr id="40981" name="Imagem 10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5279375" y="665663"/>
                  <a:ext cx="3815543" cy="5694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1751" name="Retângulo 10"/>
              <p:cNvSpPr>
                <a:spLocks noChangeArrowheads="1"/>
              </p:cNvSpPr>
              <p:nvPr/>
            </p:nvSpPr>
            <p:spPr bwMode="auto">
              <a:xfrm>
                <a:off x="-35839" y="5491877"/>
                <a:ext cx="9144038" cy="127392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pt-BR" altLang="pt-BR" sz="2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Desafios de Fortaleza ante a realidade socioeconômica complexa: Como atender as necessidades públicas </a:t>
                </a:r>
              </a:p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pt-BR" altLang="pt-BR" sz="2400" i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vis-à-vis </a:t>
                </a:r>
                <a:r>
                  <a:rPr lang="pt-BR" altLang="pt-BR" sz="24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as finanças municipais</a:t>
                </a:r>
              </a:p>
            </p:txBody>
          </p:sp>
          <p:sp>
            <p:nvSpPr>
              <p:cNvPr id="40979" name="CaixaDeTexto 11"/>
              <p:cNvSpPr txBox="1">
                <a:spLocks noChangeArrowheads="1"/>
              </p:cNvSpPr>
              <p:nvPr/>
            </p:nvSpPr>
            <p:spPr bwMode="auto">
              <a:xfrm>
                <a:off x="67768" y="1727073"/>
                <a:ext cx="5832202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20000"/>
                  </a:spcBef>
                  <a:buFontTx/>
                  <a:buAutoNum type="arabicParenR"/>
                </a:pPr>
                <a:endParaRPr lang="pt-BR" altLang="pt-BR" sz="2800">
                  <a:solidFill>
                    <a:srgbClr val="05758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40966" name="Agrupar 17"/>
            <p:cNvGrpSpPr>
              <a:grpSpLocks/>
            </p:cNvGrpSpPr>
            <p:nvPr/>
          </p:nvGrpSpPr>
          <p:grpSpPr bwMode="auto">
            <a:xfrm>
              <a:off x="0" y="723002"/>
              <a:ext cx="5758238" cy="4972891"/>
              <a:chOff x="1331640" y="1121534"/>
              <a:chExt cx="5308419" cy="4054850"/>
            </a:xfrm>
          </p:grpSpPr>
          <p:grpSp>
            <p:nvGrpSpPr>
              <p:cNvPr id="40967" name="Agrupar 18"/>
              <p:cNvGrpSpPr>
                <a:grpSpLocks/>
              </p:cNvGrpSpPr>
              <p:nvPr/>
            </p:nvGrpSpPr>
            <p:grpSpPr bwMode="auto">
              <a:xfrm>
                <a:off x="1331640" y="1121534"/>
                <a:ext cx="5308419" cy="3964633"/>
                <a:chOff x="1331640" y="1121534"/>
                <a:chExt cx="5308419" cy="3964633"/>
              </a:xfrm>
            </p:grpSpPr>
            <p:pic>
              <p:nvPicPr>
                <p:cNvPr id="21" name="Imagem 20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r="56869" b="88017"/>
                <a:stretch/>
              </p:blipFill>
              <p:spPr>
                <a:xfrm>
                  <a:off x="1331640" y="1124744"/>
                  <a:ext cx="2520280" cy="504056"/>
                </a:xfrm>
                <a:prstGeom prst="rect">
                  <a:avLst/>
                </a:prstGeom>
              </p:spPr>
            </p:pic>
            <p:pic>
              <p:nvPicPr>
                <p:cNvPr id="22" name="Imagem 21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t="29101" r="12760" b="63043"/>
                <a:stretch/>
              </p:blipFill>
              <p:spPr>
                <a:xfrm>
                  <a:off x="1331640" y="3147388"/>
                  <a:ext cx="5097694" cy="330456"/>
                </a:xfrm>
                <a:prstGeom prst="rect">
                  <a:avLst/>
                </a:prstGeom>
              </p:spPr>
            </p:pic>
            <p:pic>
              <p:nvPicPr>
                <p:cNvPr id="23" name="Imagem 22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r="90142" b="63043"/>
                <a:stretch/>
              </p:blipFill>
              <p:spPr>
                <a:xfrm>
                  <a:off x="1331640" y="1592796"/>
                  <a:ext cx="576064" cy="612068"/>
                </a:xfrm>
                <a:prstGeom prst="rect">
                  <a:avLst/>
                </a:prstGeom>
              </p:spPr>
            </p:pic>
            <p:pic>
              <p:nvPicPr>
                <p:cNvPr id="24" name="Imagem 2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t="29348" r="60934" b="34783"/>
                <a:stretch/>
              </p:blipFill>
              <p:spPr>
                <a:xfrm>
                  <a:off x="1331640" y="2204864"/>
                  <a:ext cx="2448272" cy="1508869"/>
                </a:xfrm>
                <a:prstGeom prst="rect">
                  <a:avLst/>
                </a:prstGeom>
              </p:spPr>
            </p:pic>
            <p:pic>
              <p:nvPicPr>
                <p:cNvPr id="25" name="Imagem 2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r="90859" b="63043"/>
                <a:stretch/>
              </p:blipFill>
              <p:spPr>
                <a:xfrm>
                  <a:off x="1331640" y="1121534"/>
                  <a:ext cx="534136" cy="1554592"/>
                </a:xfrm>
                <a:prstGeom prst="rect">
                  <a:avLst/>
                </a:prstGeom>
              </p:spPr>
            </p:pic>
            <p:pic>
              <p:nvPicPr>
                <p:cNvPr id="26" name="Imagem 2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l="112" t="26946" r="-112" b="36597"/>
                <a:stretch/>
              </p:blipFill>
              <p:spPr>
                <a:xfrm>
                  <a:off x="3635897" y="2204864"/>
                  <a:ext cx="2793437" cy="2881303"/>
                </a:xfrm>
                <a:prstGeom prst="rect">
                  <a:avLst/>
                </a:prstGeom>
              </p:spPr>
            </p:pic>
            <p:pic>
              <p:nvPicPr>
                <p:cNvPr id="27" name="Imagem 2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t="67391" r="60680"/>
                <a:stretch/>
              </p:blipFill>
              <p:spPr>
                <a:xfrm>
                  <a:off x="1331640" y="3703663"/>
                  <a:ext cx="2304256" cy="1371698"/>
                </a:xfrm>
                <a:prstGeom prst="rect">
                  <a:avLst/>
                </a:prstGeom>
              </p:spPr>
            </p:pic>
            <p:sp>
              <p:nvSpPr>
                <p:cNvPr id="28" name="CaixaDeTexto 27"/>
                <p:cNvSpPr txBox="1"/>
                <p:nvPr/>
              </p:nvSpPr>
              <p:spPr>
                <a:xfrm>
                  <a:off x="1869897" y="1536262"/>
                  <a:ext cx="4769638" cy="75339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pt-BR" sz="5400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Arial" panose="020B0604020202020204" pitchFamily="34" charset="0"/>
                    </a:rPr>
                    <a:t>Início da Jornada</a:t>
                  </a:r>
                </a:p>
              </p:txBody>
            </p:sp>
          </p:grpSp>
          <p:sp>
            <p:nvSpPr>
              <p:cNvPr id="20" name="Espaço Reservado para Conteúdo 2"/>
              <p:cNvSpPr txBox="1">
                <a:spLocks/>
              </p:cNvSpPr>
              <p:nvPr/>
            </p:nvSpPr>
            <p:spPr bwMode="auto">
              <a:xfrm>
                <a:off x="3494413" y="2152442"/>
                <a:ext cx="3009013" cy="3023942"/>
              </a:xfrm>
              <a:prstGeom prst="rect">
                <a:avLst/>
              </a:prstGeom>
            </p:spPr>
            <p:txBody>
              <a:bodyPr anchor="ctr"/>
              <a:lstStyle/>
              <a:p>
                <a:pPr algn="ctr">
                  <a:defRPr/>
                </a:pPr>
                <a:r>
                  <a:rPr lang="pt-BR" sz="4800" b="1" kern="0" dirty="0">
                    <a:solidFill>
                      <a:schemeClr val="accent6">
                        <a:lumMod val="75000"/>
                      </a:schemeClr>
                    </a:solidFill>
                    <a:latin typeface="Agency FB" panose="020B0503020202020204" pitchFamily="34" charset="0"/>
                    <a:cs typeface="Arial" panose="020B0604020202020204" pitchFamily="34" charset="0"/>
                  </a:rPr>
                  <a:t>Como viabilizar a Estratégia de Gestão Municipal</a:t>
                </a:r>
              </a:p>
            </p:txBody>
          </p:sp>
        </p:grpSp>
      </p:grpSp>
      <p:pic>
        <p:nvPicPr>
          <p:cNvPr id="29" name="Imagem 28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0"/>
            <a:ext cx="1160652" cy="75864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Agrupar 69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-14910" y="63"/>
            <a:chExt cx="9158910" cy="6857937"/>
          </a:xfrm>
        </p:grpSpPr>
        <p:sp>
          <p:nvSpPr>
            <p:cNvPr id="56" name="Retângulo 55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58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1987" name="Agrupar 12"/>
          <p:cNvGrpSpPr>
            <a:grpSpLocks/>
          </p:cNvGrpSpPr>
          <p:nvPr/>
        </p:nvGrpSpPr>
        <p:grpSpPr bwMode="auto">
          <a:xfrm>
            <a:off x="200025" y="809625"/>
            <a:ext cx="8836025" cy="5997575"/>
            <a:chOff x="230632" y="1126536"/>
            <a:chExt cx="8856085" cy="5997496"/>
          </a:xfrm>
        </p:grpSpPr>
        <p:graphicFrame>
          <p:nvGraphicFramePr>
            <p:cNvPr id="4" name="Diagrama 3"/>
            <p:cNvGraphicFramePr/>
            <p:nvPr/>
          </p:nvGraphicFramePr>
          <p:xfrm>
            <a:off x="249312" y="1199389"/>
            <a:ext cx="8663533" cy="53979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CaixaDeTexto 5"/>
            <p:cNvSpPr txBox="1"/>
            <p:nvPr/>
          </p:nvSpPr>
          <p:spPr>
            <a:xfrm>
              <a:off x="230632" y="2090136"/>
              <a:ext cx="3594304" cy="13541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6600" dirty="0" err="1">
                  <a:solidFill>
                    <a:schemeClr val="accent6">
                      <a:lumMod val="50000"/>
                    </a:schemeClr>
                  </a:solidFill>
                  <a:latin typeface="Bauhaus 93" panose="04030905020B02020C02" pitchFamily="82" charset="0"/>
                  <a:cs typeface="Arial" panose="020B0604020202020204" pitchFamily="34" charset="0"/>
                </a:rPr>
                <a:t>F</a:t>
              </a:r>
              <a:r>
                <a:rPr lang="pt-BR" sz="6600" dirty="0" err="1">
                  <a:solidFill>
                    <a:schemeClr val="accent5">
                      <a:lumMod val="50000"/>
                    </a:schemeClr>
                  </a:solidFill>
                  <a:latin typeface="Bauhaus 93" panose="04030905020B02020C02" pitchFamily="82" charset="0"/>
                  <a:cs typeface="Arial" panose="020B0604020202020204" pitchFamily="34" charset="0"/>
                </a:rPr>
                <a:t>ort</a:t>
              </a:r>
              <a:r>
                <a:rPr lang="pt-BR" sz="6600" dirty="0" err="1">
                  <a:solidFill>
                    <a:schemeClr val="accent6">
                      <a:lumMod val="50000"/>
                    </a:schemeClr>
                  </a:solidFill>
                  <a:latin typeface="Bauhaus 93" panose="04030905020B02020C02" pitchFamily="82" charset="0"/>
                  <a:cs typeface="Arial" panose="020B0604020202020204" pitchFamily="34" charset="0"/>
                </a:rPr>
                <a:t>F</a:t>
              </a:r>
              <a:r>
                <a:rPr lang="pt-BR" sz="6600" dirty="0" err="1">
                  <a:solidFill>
                    <a:schemeClr val="accent5">
                      <a:lumMod val="50000"/>
                    </a:schemeClr>
                  </a:solidFill>
                  <a:latin typeface="Bauhaus 93" panose="04030905020B02020C02" pitchFamily="82" charset="0"/>
                  <a:cs typeface="Arial" panose="020B0604020202020204" pitchFamily="34" charset="0"/>
                </a:rPr>
                <a:t>isco</a:t>
              </a:r>
              <a:endParaRPr lang="pt-BR" sz="66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lang="pt-BR" sz="1600" dirty="0">
                  <a:solidFill>
                    <a:schemeClr val="accent5">
                      <a:lumMod val="50000"/>
                    </a:schemeClr>
                  </a:solidFill>
                  <a:latin typeface="Bauhaus 93" panose="04030905020B02020C02" pitchFamily="82" charset="0"/>
                  <a:cs typeface="Arial" panose="020B0604020202020204" pitchFamily="34" charset="0"/>
                </a:rPr>
                <a:t>Programa de Fortalecimento do Fisco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44952" y="5800074"/>
              <a:ext cx="8841765" cy="13239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altLang="pt-BR" sz="16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 Município pode ficar à altura dos desafios que enfrenta, mas isso somente se, primeiro,  ajustar  o  que  procura  fazer  ao que é  capaz  de  fazer, e,  depois, aumentar o número de coisas que pode fazer com eficiência por meio do </a:t>
              </a:r>
              <a:r>
                <a:rPr lang="pt-BR" altLang="pt-BR" sz="16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FORTALECIMENTO DAS INSTITUIÇÕES PÚBLICAS NO ATENDIMENTO DO INTERESSE PÚBLICO</a:t>
              </a:r>
              <a:r>
                <a:rPr lang="pt-BR" altLang="pt-BR" sz="16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.</a:t>
              </a:r>
              <a:endParaRPr lang="pt-BR" sz="16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b="16559"/>
            <a:stretch/>
          </p:blipFill>
          <p:spPr bwMode="auto">
            <a:xfrm>
              <a:off x="5539517" y="1126536"/>
              <a:ext cx="3312368" cy="1142865"/>
            </a:xfrm>
            <a:prstGeom prst="rect">
              <a:avLst/>
            </a:prstGeom>
          </p:spPr>
        </p:pic>
      </p:grpSp>
      <p:grpSp>
        <p:nvGrpSpPr>
          <p:cNvPr id="41988" name="Agrupar 21"/>
          <p:cNvGrpSpPr>
            <a:grpSpLocks/>
          </p:cNvGrpSpPr>
          <p:nvPr/>
        </p:nvGrpSpPr>
        <p:grpSpPr bwMode="auto">
          <a:xfrm>
            <a:off x="6659563" y="3079750"/>
            <a:ext cx="2236787" cy="2366963"/>
            <a:chOff x="5220072" y="2348880"/>
            <a:chExt cx="3208706" cy="2630772"/>
          </a:xfrm>
        </p:grpSpPr>
        <p:pic>
          <p:nvPicPr>
            <p:cNvPr id="41993" name="Imagem 22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944" t="68430"/>
            <a:stretch>
              <a:fillRect/>
            </a:stretch>
          </p:blipFill>
          <p:spPr bwMode="auto">
            <a:xfrm>
              <a:off x="5794404" y="4149080"/>
              <a:ext cx="2634374" cy="830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4" name="Imagem 2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9813"/>
            <a:stretch>
              <a:fillRect/>
            </a:stretch>
          </p:blipFill>
          <p:spPr bwMode="auto">
            <a:xfrm>
              <a:off x="5220072" y="2348880"/>
              <a:ext cx="648072" cy="2630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CaixaDeTexto 1"/>
          <p:cNvSpPr txBox="1"/>
          <p:nvPr/>
        </p:nvSpPr>
        <p:spPr>
          <a:xfrm>
            <a:off x="7410450" y="5146675"/>
            <a:ext cx="15732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u="sng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Premissa:</a:t>
            </a:r>
          </a:p>
        </p:txBody>
      </p:sp>
      <p:sp>
        <p:nvSpPr>
          <p:cNvPr id="41990" name="CaixaDeTexto 12"/>
          <p:cNvSpPr txBox="1">
            <a:spLocks noChangeArrowheads="1"/>
          </p:cNvSpPr>
          <p:nvPr/>
        </p:nvSpPr>
        <p:spPr bwMode="auto">
          <a:xfrm>
            <a:off x="23813" y="-14288"/>
            <a:ext cx="4870450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Construção Estratégica</a:t>
            </a:r>
          </a:p>
        </p:txBody>
      </p:sp>
      <p:pic>
        <p:nvPicPr>
          <p:cNvPr id="60" name="Imagem 59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26966"/>
            <a:ext cx="1160652" cy="64450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1082" y="3079835"/>
            <a:ext cx="3364814" cy="252851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softEdge rad="317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Agrupar 1"/>
          <p:cNvGrpSpPr>
            <a:grpSpLocks/>
          </p:cNvGrpSpPr>
          <p:nvPr/>
        </p:nvGrpSpPr>
        <p:grpSpPr bwMode="auto">
          <a:xfrm>
            <a:off x="0" y="-26988"/>
            <a:ext cx="9158288" cy="6884988"/>
            <a:chOff x="0" y="-26966"/>
            <a:chExt cx="9158288" cy="6884966"/>
          </a:xfrm>
        </p:grpSpPr>
        <p:grpSp>
          <p:nvGrpSpPr>
            <p:cNvPr id="43016" name="Agrupar 69"/>
            <p:cNvGrpSpPr>
              <a:grpSpLocks/>
            </p:cNvGrpSpPr>
            <p:nvPr/>
          </p:nvGrpSpPr>
          <p:grpSpPr bwMode="auto">
            <a:xfrm>
              <a:off x="0" y="0"/>
              <a:ext cx="9158288" cy="6858000"/>
              <a:chOff x="-14910" y="63"/>
              <a:chExt cx="9158910" cy="6857937"/>
            </a:xfrm>
          </p:grpSpPr>
          <p:sp>
            <p:nvSpPr>
              <p:cNvPr id="15" name="Retângulo 14"/>
              <p:cNvSpPr/>
              <p:nvPr/>
            </p:nvSpPr>
            <p:spPr bwMode="auto">
              <a:xfrm>
                <a:off x="-621" y="85"/>
                <a:ext cx="9144621" cy="685791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6" name="Título 7"/>
              <p:cNvSpPr txBox="1">
                <a:spLocks/>
              </p:cNvSpPr>
              <p:nvPr/>
            </p:nvSpPr>
            <p:spPr bwMode="auto">
              <a:xfrm>
                <a:off x="-14910" y="85"/>
                <a:ext cx="9143034" cy="61753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26966"/>
              <a:ext cx="1160652" cy="644504"/>
            </a:xfrm>
            <a:prstGeom prst="rect">
              <a:avLst/>
            </a:prstGeom>
          </p:spPr>
        </p:pic>
      </p:grpSp>
      <p:grpSp>
        <p:nvGrpSpPr>
          <p:cNvPr id="43011" name="Grupo 16"/>
          <p:cNvGrpSpPr>
            <a:grpSpLocks/>
          </p:cNvGrpSpPr>
          <p:nvPr/>
        </p:nvGrpSpPr>
        <p:grpSpPr bwMode="auto">
          <a:xfrm>
            <a:off x="395288" y="723900"/>
            <a:ext cx="8405812" cy="5905500"/>
            <a:chOff x="488108" y="836712"/>
            <a:chExt cx="8404372" cy="5904656"/>
          </a:xfrm>
        </p:grpSpPr>
        <p:grpSp>
          <p:nvGrpSpPr>
            <p:cNvPr id="7" name="Diagram group"/>
            <p:cNvGrpSpPr/>
            <p:nvPr/>
          </p:nvGrpSpPr>
          <p:grpSpPr>
            <a:xfrm>
              <a:off x="488108" y="836712"/>
              <a:ext cx="8404372" cy="5904656"/>
              <a:chOff x="3209067" y="2400602"/>
              <a:chExt cx="1160491" cy="1333898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grpSp>
            <p:nvGrpSpPr>
              <p:cNvPr id="9" name="Grupo 8"/>
              <p:cNvGrpSpPr/>
              <p:nvPr/>
            </p:nvGrpSpPr>
            <p:grpSpPr>
              <a:xfrm>
                <a:off x="3209067" y="2400602"/>
                <a:ext cx="1160491" cy="1333898"/>
                <a:chOff x="3209067" y="2400602"/>
                <a:chExt cx="1160491" cy="1333898"/>
              </a:xfrm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10" name="Hexágono 9"/>
                <p:cNvSpPr/>
                <p:nvPr/>
              </p:nvSpPr>
              <p:spPr>
                <a:xfrm rot="5400000">
                  <a:off x="3122364" y="2487305"/>
                  <a:ext cx="1333898" cy="1160491"/>
                </a:xfrm>
                <a:prstGeom prst="hexagon">
                  <a:avLst>
                    <a:gd name="adj" fmla="val 25000"/>
                    <a:gd name="vf" fmla="val 115470"/>
                  </a:avLst>
                </a:prstGeom>
                <a:blipFill rotWithShape="0"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a:blip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</p:sp>
            <p:sp>
              <p:nvSpPr>
                <p:cNvPr id="11" name="Hexágono 4"/>
                <p:cNvSpPr/>
                <p:nvPr/>
              </p:nvSpPr>
              <p:spPr>
                <a:xfrm>
                  <a:off x="3389910" y="2608468"/>
                  <a:ext cx="798805" cy="918166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68580" tIns="68580" rIns="68580" bIns="68580" spcCol="1270" anchor="ctr"/>
                <a:lstStyle/>
                <a:p>
                  <a:pPr algn="ctr" defTabSz="8001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/>
                </a:p>
              </p:txBody>
            </p:sp>
          </p:grpSp>
        </p:grpSp>
        <p:graphicFrame>
          <p:nvGraphicFramePr>
            <p:cNvPr id="8" name="Diagrama 7"/>
            <p:cNvGraphicFramePr/>
            <p:nvPr/>
          </p:nvGraphicFramePr>
          <p:xfrm>
            <a:off x="539552" y="1179512"/>
            <a:ext cx="8280920" cy="54898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43012" name="CaixaDeTexto 1"/>
          <p:cNvSpPr txBox="1">
            <a:spLocks noChangeArrowheads="1"/>
          </p:cNvSpPr>
          <p:nvPr/>
        </p:nvSpPr>
        <p:spPr bwMode="auto">
          <a:xfrm>
            <a:off x="204788" y="554038"/>
            <a:ext cx="2936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rgbClr val="2E9A92"/>
                </a:solidFill>
                <a:latin typeface="Century Gothic" pitchFamily="34" charset="0"/>
              </a:rPr>
              <a:t>Memória  </a:t>
            </a:r>
          </a:p>
          <a:p>
            <a:r>
              <a:rPr lang="pt-BR" altLang="pt-BR" sz="2400" b="1">
                <a:solidFill>
                  <a:srgbClr val="2E9A92"/>
                </a:solidFill>
                <a:latin typeface="Century Gothic" pitchFamily="34" charset="0"/>
              </a:rPr>
              <a:t>Diagnóstico Inicial</a:t>
            </a:r>
          </a:p>
        </p:txBody>
      </p:sp>
      <p:sp>
        <p:nvSpPr>
          <p:cNvPr id="43013" name="CaixaDeTexto 12"/>
          <p:cNvSpPr txBox="1">
            <a:spLocks noChangeArrowheads="1"/>
          </p:cNvSpPr>
          <p:nvPr/>
        </p:nvSpPr>
        <p:spPr bwMode="auto">
          <a:xfrm>
            <a:off x="23813" y="-14288"/>
            <a:ext cx="4359275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Análise de Contexto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Agrupar 5"/>
          <p:cNvGrpSpPr>
            <a:grpSpLocks/>
          </p:cNvGrpSpPr>
          <p:nvPr/>
        </p:nvGrpSpPr>
        <p:grpSpPr bwMode="auto">
          <a:xfrm>
            <a:off x="0" y="-26988"/>
            <a:ext cx="9158288" cy="6884988"/>
            <a:chOff x="0" y="-26966"/>
            <a:chExt cx="9158288" cy="6884966"/>
          </a:xfrm>
        </p:grpSpPr>
        <p:grpSp>
          <p:nvGrpSpPr>
            <p:cNvPr id="44038" name="Agrupar 69"/>
            <p:cNvGrpSpPr>
              <a:grpSpLocks/>
            </p:cNvGrpSpPr>
            <p:nvPr/>
          </p:nvGrpSpPr>
          <p:grpSpPr bwMode="auto">
            <a:xfrm>
              <a:off x="0" y="0"/>
              <a:ext cx="9158288" cy="6858000"/>
              <a:chOff x="-14910" y="63"/>
              <a:chExt cx="9158910" cy="6857937"/>
            </a:xfrm>
          </p:grpSpPr>
          <p:sp>
            <p:nvSpPr>
              <p:cNvPr id="9" name="Retângulo 8"/>
              <p:cNvSpPr/>
              <p:nvPr/>
            </p:nvSpPr>
            <p:spPr bwMode="auto">
              <a:xfrm>
                <a:off x="-621" y="85"/>
                <a:ext cx="9144621" cy="685791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" name="Título 7"/>
              <p:cNvSpPr txBox="1">
                <a:spLocks/>
              </p:cNvSpPr>
              <p:nvPr/>
            </p:nvSpPr>
            <p:spPr bwMode="auto">
              <a:xfrm>
                <a:off x="-14910" y="85"/>
                <a:ext cx="9143034" cy="61753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26966"/>
              <a:ext cx="1160652" cy="644504"/>
            </a:xfrm>
            <a:prstGeom prst="rect">
              <a:avLst/>
            </a:prstGeom>
          </p:spPr>
        </p:pic>
      </p:grpSp>
      <p:pic>
        <p:nvPicPr>
          <p:cNvPr id="44035" name="Imagem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79" t="24689" r="17114" b="23100"/>
          <a:stretch>
            <a:fillRect/>
          </a:stretch>
        </p:blipFill>
        <p:spPr bwMode="auto">
          <a:xfrm>
            <a:off x="301625" y="1411288"/>
            <a:ext cx="85693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CaixaDeTexto 1"/>
          <p:cNvSpPr txBox="1">
            <a:spLocks noChangeArrowheads="1"/>
          </p:cNvSpPr>
          <p:nvPr/>
        </p:nvSpPr>
        <p:spPr bwMode="auto">
          <a:xfrm>
            <a:off x="204788" y="554038"/>
            <a:ext cx="50466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400" b="1">
                <a:solidFill>
                  <a:srgbClr val="2E9A92"/>
                </a:solidFill>
                <a:latin typeface="Century Gothic" pitchFamily="34" charset="0"/>
              </a:rPr>
              <a:t>Memória – Diretrizes Estratégicas</a:t>
            </a:r>
          </a:p>
          <a:p>
            <a:r>
              <a:rPr lang="pt-BR" altLang="pt-BR" sz="2400" b="1">
                <a:solidFill>
                  <a:srgbClr val="2E9A92"/>
                </a:solidFill>
                <a:latin typeface="Century Gothic" pitchFamily="34" charset="0"/>
              </a:rPr>
              <a:t>(2013-2016)</a:t>
            </a:r>
          </a:p>
        </p:txBody>
      </p:sp>
      <p:sp>
        <p:nvSpPr>
          <p:cNvPr id="44037" name="CaixaDeTexto 12"/>
          <p:cNvSpPr txBox="1">
            <a:spLocks noChangeArrowheads="1"/>
          </p:cNvSpPr>
          <p:nvPr/>
        </p:nvSpPr>
        <p:spPr bwMode="auto">
          <a:xfrm>
            <a:off x="23813" y="-14288"/>
            <a:ext cx="5753100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Direcionamento Estratégico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Agrupar 1"/>
          <p:cNvGrpSpPr>
            <a:grpSpLocks/>
          </p:cNvGrpSpPr>
          <p:nvPr/>
        </p:nvGrpSpPr>
        <p:grpSpPr bwMode="auto">
          <a:xfrm>
            <a:off x="0" y="-26988"/>
            <a:ext cx="9158288" cy="6884988"/>
            <a:chOff x="0" y="-26966"/>
            <a:chExt cx="9158288" cy="6884966"/>
          </a:xfrm>
        </p:grpSpPr>
        <p:grpSp>
          <p:nvGrpSpPr>
            <p:cNvPr id="45091" name="Agrupar 69"/>
            <p:cNvGrpSpPr>
              <a:grpSpLocks/>
            </p:cNvGrpSpPr>
            <p:nvPr/>
          </p:nvGrpSpPr>
          <p:grpSpPr bwMode="auto">
            <a:xfrm>
              <a:off x="0" y="0"/>
              <a:ext cx="9158288" cy="6858000"/>
              <a:chOff x="-14910" y="63"/>
              <a:chExt cx="9158910" cy="6857937"/>
            </a:xfrm>
          </p:grpSpPr>
          <p:sp>
            <p:nvSpPr>
              <p:cNvPr id="57" name="Retângulo 56"/>
              <p:cNvSpPr/>
              <p:nvPr/>
            </p:nvSpPr>
            <p:spPr bwMode="auto">
              <a:xfrm>
                <a:off x="-621" y="85"/>
                <a:ext cx="9144621" cy="685791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8" name="Título 7"/>
              <p:cNvSpPr txBox="1">
                <a:spLocks/>
              </p:cNvSpPr>
              <p:nvPr/>
            </p:nvSpPr>
            <p:spPr bwMode="auto">
              <a:xfrm>
                <a:off x="-14910" y="85"/>
                <a:ext cx="9143034" cy="61753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59" name="Imagem 5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26966"/>
              <a:ext cx="1160652" cy="644504"/>
            </a:xfrm>
            <a:prstGeom prst="rect">
              <a:avLst/>
            </a:prstGeom>
          </p:spPr>
        </p:pic>
      </p:grpSp>
      <p:grpSp>
        <p:nvGrpSpPr>
          <p:cNvPr id="45059" name="Grupo 31"/>
          <p:cNvGrpSpPr>
            <a:grpSpLocks/>
          </p:cNvGrpSpPr>
          <p:nvPr/>
        </p:nvGrpSpPr>
        <p:grpSpPr bwMode="auto">
          <a:xfrm>
            <a:off x="323850" y="569913"/>
            <a:ext cx="8443913" cy="6053137"/>
            <a:chOff x="323622" y="569915"/>
            <a:chExt cx="8443878" cy="6053725"/>
          </a:xfrm>
        </p:grpSpPr>
        <p:sp>
          <p:nvSpPr>
            <p:cNvPr id="45061" name="CaixaDeTexto 1"/>
            <p:cNvSpPr txBox="1">
              <a:spLocks noChangeArrowheads="1"/>
            </p:cNvSpPr>
            <p:nvPr/>
          </p:nvSpPr>
          <p:spPr bwMode="auto">
            <a:xfrm>
              <a:off x="323622" y="569915"/>
              <a:ext cx="4509430" cy="400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000" b="1">
                  <a:solidFill>
                    <a:srgbClr val="2E9A92"/>
                  </a:solidFill>
                  <a:latin typeface="Century Gothic" pitchFamily="34" charset="0"/>
                </a:rPr>
                <a:t>AGENDA ESTRATÉGICA (2013-2016)</a:t>
              </a:r>
            </a:p>
          </p:txBody>
        </p:sp>
        <p:sp>
          <p:nvSpPr>
            <p:cNvPr id="67" name="Retângulo de cantos arredondados 2"/>
            <p:cNvSpPr/>
            <p:nvPr/>
          </p:nvSpPr>
          <p:spPr>
            <a:xfrm>
              <a:off x="336322" y="1244668"/>
              <a:ext cx="2890826" cy="1452704"/>
            </a:xfrm>
            <a:prstGeom prst="roundRect">
              <a:avLst/>
            </a:prstGeom>
            <a:noFill/>
            <a:ln>
              <a:solidFill>
                <a:srgbClr val="2E9A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pt-BR" sz="1400" b="1" dirty="0">
                  <a:solidFill>
                    <a:srgbClr val="2E9A92"/>
                  </a:solidFill>
                  <a:latin typeface="Arial Narrow" panose="020B0606020202030204" pitchFamily="34" charset="0"/>
                </a:rPr>
                <a:t>Otimizar as receitas públicas com justiça fiscal e realizar uma eficiente gestão dos recursos financeiros para o desenvolvimento sustentado do Município de Fortaleza</a:t>
              </a:r>
              <a:endParaRPr lang="pt-BR" b="1" dirty="0">
                <a:solidFill>
                  <a:srgbClr val="2E9A92"/>
                </a:solidFill>
              </a:endParaRPr>
            </a:p>
          </p:txBody>
        </p:sp>
        <p:sp>
          <p:nvSpPr>
            <p:cNvPr id="45063" name="CaixaDeTexto 4"/>
            <p:cNvSpPr txBox="1">
              <a:spLocks noChangeArrowheads="1"/>
            </p:cNvSpPr>
            <p:nvPr/>
          </p:nvSpPr>
          <p:spPr bwMode="auto">
            <a:xfrm>
              <a:off x="1116013" y="933768"/>
              <a:ext cx="9316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2E9A92"/>
                  </a:solidFill>
                  <a:latin typeface="Arial Narrow" pitchFamily="34" charset="0"/>
                </a:rPr>
                <a:t>MISSÃO</a:t>
              </a:r>
            </a:p>
          </p:txBody>
        </p:sp>
        <p:sp>
          <p:nvSpPr>
            <p:cNvPr id="45064" name="CaixaDeTexto 5"/>
            <p:cNvSpPr txBox="1">
              <a:spLocks noChangeArrowheads="1"/>
            </p:cNvSpPr>
            <p:nvPr/>
          </p:nvSpPr>
          <p:spPr bwMode="auto">
            <a:xfrm>
              <a:off x="5511225" y="942740"/>
              <a:ext cx="7745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b="1">
                  <a:solidFill>
                    <a:srgbClr val="2E9A92"/>
                  </a:solidFill>
                  <a:latin typeface="Arial Narrow" pitchFamily="34" charset="0"/>
                </a:rPr>
                <a:t>VISÃO</a:t>
              </a:r>
            </a:p>
          </p:txBody>
        </p:sp>
        <p:sp>
          <p:nvSpPr>
            <p:cNvPr id="70" name="Retângulo de cantos arredondados 6"/>
            <p:cNvSpPr/>
            <p:nvPr/>
          </p:nvSpPr>
          <p:spPr>
            <a:xfrm>
              <a:off x="3263660" y="1258957"/>
              <a:ext cx="5481615" cy="1454291"/>
            </a:xfrm>
            <a:prstGeom prst="roundRect">
              <a:avLst/>
            </a:prstGeom>
            <a:noFill/>
            <a:ln>
              <a:solidFill>
                <a:srgbClr val="2E9A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endParaRPr lang="pt-BR" sz="1200" dirty="0">
                <a:solidFill>
                  <a:srgbClr val="2E9A92"/>
                </a:solidFill>
                <a:latin typeface="Arial Narrow" panose="020B0606020202030204" pitchFamily="34" charset="0"/>
              </a:endParaRPr>
            </a:p>
            <a:p>
              <a:pPr algn="just">
                <a:defRPr/>
              </a:pPr>
              <a:endParaRPr lang="pt-BR" sz="1200" dirty="0">
                <a:solidFill>
                  <a:srgbClr val="2E9A92"/>
                </a:solidFill>
                <a:latin typeface="Arial Narrow" panose="020B0606020202030204" pitchFamily="34" charset="0"/>
              </a:endParaRPr>
            </a:p>
            <a:p>
              <a:pPr algn="just">
                <a:defRPr/>
              </a:pPr>
              <a:r>
                <a:rPr lang="pt-BR" sz="1200" b="1" dirty="0">
                  <a:solidFill>
                    <a:srgbClr val="2E9A92"/>
                  </a:solidFill>
                  <a:latin typeface="Arial Narrow" panose="020B0606020202030204" pitchFamily="34" charset="0"/>
                </a:rPr>
                <a:t>Ser reconhecido até 2017 como referência nacional da gestão de finanças públicas municipais pela:</a:t>
              </a:r>
            </a:p>
            <a:p>
              <a:pPr marL="93663" indent="-93663" algn="just">
                <a:buFont typeface="Arial" panose="020B0604020202020204" pitchFamily="34" charset="0"/>
                <a:buChar char="•"/>
                <a:defRPr/>
              </a:pPr>
              <a:r>
                <a:rPr lang="pt-BR" sz="1200" dirty="0">
                  <a:solidFill>
                    <a:srgbClr val="2E9A92"/>
                  </a:solidFill>
                  <a:latin typeface="Arial Narrow" panose="020B0606020202030204" pitchFamily="34" charset="0"/>
                </a:rPr>
                <a:t>Conquista da credibilidade no cumprimento da sua missão;</a:t>
              </a:r>
            </a:p>
            <a:p>
              <a:pPr marL="93663" indent="-93663" algn="just">
                <a:buFont typeface="Arial" panose="020B0604020202020204" pitchFamily="34" charset="0"/>
                <a:buChar char="•"/>
                <a:defRPr/>
              </a:pPr>
              <a:r>
                <a:rPr lang="pt-BR" sz="1200" dirty="0">
                  <a:solidFill>
                    <a:srgbClr val="2E9A92"/>
                  </a:solidFill>
                  <a:latin typeface="Arial Narrow" panose="020B0606020202030204" pitchFamily="34" charset="0"/>
                </a:rPr>
                <a:t>Realização de suas ações com eficiência, eficácia, efetividade e transparência;</a:t>
              </a:r>
            </a:p>
            <a:p>
              <a:pPr marL="93663" indent="-93663" algn="just">
                <a:buFont typeface="Arial" panose="020B0604020202020204" pitchFamily="34" charset="0"/>
                <a:buChar char="•"/>
                <a:defRPr/>
              </a:pPr>
              <a:r>
                <a:rPr lang="pt-BR" sz="1200" dirty="0">
                  <a:solidFill>
                    <a:srgbClr val="2E9A92"/>
                  </a:solidFill>
                  <a:latin typeface="Arial Narrow" panose="020B0606020202030204" pitchFamily="34" charset="0"/>
                </a:rPr>
                <a:t>Excelência no atendimento ao cidadão e qualidade dos serviços;</a:t>
              </a:r>
            </a:p>
            <a:p>
              <a:pPr marL="93663" indent="-93663" algn="just">
                <a:buFont typeface="Arial" panose="020B0604020202020204" pitchFamily="34" charset="0"/>
                <a:buChar char="•"/>
                <a:defRPr/>
              </a:pPr>
              <a:r>
                <a:rPr lang="pt-BR" sz="1200" dirty="0">
                  <a:solidFill>
                    <a:srgbClr val="2E9A92"/>
                  </a:solidFill>
                  <a:latin typeface="Arial Narrow" panose="020B0606020202030204" pitchFamily="34" charset="0"/>
                </a:rPr>
                <a:t>Melhorias contínuas, integração com as demais unidades municipais e com outras organizações públicas, privadas e afins.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endParaRPr lang="pt-BR" sz="1400" dirty="0">
                <a:solidFill>
                  <a:srgbClr val="2E9A92"/>
                </a:solidFill>
                <a:latin typeface="Arial Narrow" panose="020B0606020202030204" pitchFamily="34" charset="0"/>
              </a:endParaRPr>
            </a:p>
            <a:p>
              <a:pPr algn="just">
                <a:defRPr/>
              </a:pPr>
              <a:endParaRPr lang="pt-BR" sz="1400" dirty="0">
                <a:solidFill>
                  <a:srgbClr val="2E9A9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1" name="Triângulo isósceles 70"/>
            <p:cNvSpPr/>
            <p:nvPr/>
          </p:nvSpPr>
          <p:spPr>
            <a:xfrm>
              <a:off x="3227148" y="2924406"/>
              <a:ext cx="360361" cy="217509"/>
            </a:xfrm>
            <a:prstGeom prst="triangle">
              <a:avLst/>
            </a:prstGeom>
            <a:solidFill>
              <a:srgbClr val="005C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grpSp>
          <p:nvGrpSpPr>
            <p:cNvPr id="45067" name="Grupo 5"/>
            <p:cNvGrpSpPr>
              <a:grpSpLocks/>
            </p:cNvGrpSpPr>
            <p:nvPr/>
          </p:nvGrpSpPr>
          <p:grpSpPr bwMode="auto">
            <a:xfrm>
              <a:off x="402788" y="2800350"/>
              <a:ext cx="8345676" cy="714713"/>
              <a:chOff x="402788" y="2800350"/>
              <a:chExt cx="8345676" cy="714713"/>
            </a:xfrm>
          </p:grpSpPr>
          <p:sp>
            <p:nvSpPr>
              <p:cNvPr id="110" name="Retângulo de cantos arredondados 7"/>
              <p:cNvSpPr/>
              <p:nvPr/>
            </p:nvSpPr>
            <p:spPr>
              <a:xfrm>
                <a:off x="2411177" y="2800569"/>
                <a:ext cx="6337273" cy="714444"/>
              </a:xfrm>
              <a:prstGeom prst="roundRect">
                <a:avLst/>
              </a:prstGeom>
              <a:solidFill>
                <a:srgbClr val="005C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>
                  <a:solidFill>
                    <a:srgbClr val="2E9A92"/>
                  </a:solidFill>
                </a:endParaRPr>
              </a:p>
            </p:txBody>
          </p:sp>
          <p:sp>
            <p:nvSpPr>
              <p:cNvPr id="111" name="Retângulo de cantos arredondados 1"/>
              <p:cNvSpPr/>
              <p:nvPr/>
            </p:nvSpPr>
            <p:spPr>
              <a:xfrm>
                <a:off x="2473088" y="2838673"/>
                <a:ext cx="1511294" cy="646175"/>
              </a:xfrm>
              <a:prstGeom prst="roundRect">
                <a:avLst/>
              </a:prstGeom>
              <a:solidFill>
                <a:srgbClr val="81D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pt-BR" sz="1200" b="1" dirty="0">
                    <a:solidFill>
                      <a:srgbClr val="005C55"/>
                    </a:solidFill>
                    <a:latin typeface="Arial Narrow" panose="020B0606020202030204" pitchFamily="34" charset="0"/>
                  </a:rPr>
                  <a:t>Otimizar a arrecadação do Município</a:t>
                </a:r>
              </a:p>
            </p:txBody>
          </p:sp>
          <p:sp>
            <p:nvSpPr>
              <p:cNvPr id="112" name="Retângulo de cantos arredondados 13"/>
              <p:cNvSpPr/>
              <p:nvPr/>
            </p:nvSpPr>
            <p:spPr>
              <a:xfrm>
                <a:off x="4032007" y="2832322"/>
                <a:ext cx="1989130" cy="650938"/>
              </a:xfrm>
              <a:prstGeom prst="roundRect">
                <a:avLst/>
              </a:prstGeom>
              <a:solidFill>
                <a:srgbClr val="81D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pt-BR" sz="1200" b="1" dirty="0">
                    <a:solidFill>
                      <a:srgbClr val="005C55"/>
                    </a:solidFill>
                    <a:latin typeface="Arial Narrow" panose="020B0606020202030204" pitchFamily="34" charset="0"/>
                  </a:rPr>
                  <a:t>Realizar com eficiência a gestão dos recursos públicos do Município</a:t>
                </a:r>
              </a:p>
            </p:txBody>
          </p:sp>
          <p:sp>
            <p:nvSpPr>
              <p:cNvPr id="113" name="Retângulo de cantos arredondados 14"/>
              <p:cNvSpPr/>
              <p:nvPr/>
            </p:nvSpPr>
            <p:spPr>
              <a:xfrm>
                <a:off x="6063998" y="2837086"/>
                <a:ext cx="2635239" cy="647763"/>
              </a:xfrm>
              <a:prstGeom prst="roundRect">
                <a:avLst/>
              </a:prstGeom>
              <a:solidFill>
                <a:srgbClr val="81D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pt-BR" sz="1200" b="1" dirty="0">
                    <a:solidFill>
                      <a:srgbClr val="005C55"/>
                    </a:solidFill>
                    <a:latin typeface="Arial Narrow" panose="020B0606020202030204" pitchFamily="34" charset="0"/>
                  </a:rPr>
                  <a:t>Disseminar a importância dos tributos para sociedade e do controle social dos recursos públicos</a:t>
                </a:r>
              </a:p>
            </p:txBody>
          </p:sp>
          <p:sp>
            <p:nvSpPr>
              <p:cNvPr id="114" name="Retângulo de cantos arredondados 3"/>
              <p:cNvSpPr/>
              <p:nvPr/>
            </p:nvSpPr>
            <p:spPr>
              <a:xfrm>
                <a:off x="402997" y="2821209"/>
                <a:ext cx="2005005" cy="682691"/>
              </a:xfrm>
              <a:prstGeom prst="roundRect">
                <a:avLst/>
              </a:prstGeom>
              <a:solidFill>
                <a:srgbClr val="005C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b="1" dirty="0">
                    <a:solidFill>
                      <a:srgbClr val="FFFFFF"/>
                    </a:solidFill>
                    <a:latin typeface="Arial Narrow" panose="020B0606020202030204" pitchFamily="34" charset="0"/>
                  </a:rPr>
                  <a:t>RESULTADOS</a:t>
                </a:r>
              </a:p>
            </p:txBody>
          </p:sp>
          <p:sp>
            <p:nvSpPr>
              <p:cNvPr id="115" name="Elipse 114"/>
              <p:cNvSpPr/>
              <p:nvPr/>
            </p:nvSpPr>
            <p:spPr>
              <a:xfrm>
                <a:off x="5489326" y="3273690"/>
                <a:ext cx="503236" cy="185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b="1" i="1" dirty="0">
                    <a:solidFill>
                      <a:srgbClr val="005C55"/>
                    </a:solidFill>
                    <a:latin typeface="Arial Narrow" panose="020B0606020202030204" pitchFamily="34" charset="0"/>
                  </a:rPr>
                  <a:t>24</a:t>
                </a:r>
              </a:p>
            </p:txBody>
          </p:sp>
          <p:sp>
            <p:nvSpPr>
              <p:cNvPr id="116" name="Elipse 115"/>
              <p:cNvSpPr/>
              <p:nvPr/>
            </p:nvSpPr>
            <p:spPr>
              <a:xfrm>
                <a:off x="3462097" y="3267339"/>
                <a:ext cx="503235" cy="1857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b="1" i="1" dirty="0">
                    <a:solidFill>
                      <a:srgbClr val="005C55"/>
                    </a:solidFill>
                    <a:latin typeface="Arial Narrow" panose="020B0606020202030204" pitchFamily="34" charset="0"/>
                  </a:rPr>
                  <a:t>43</a:t>
                </a:r>
              </a:p>
            </p:txBody>
          </p:sp>
          <p:sp>
            <p:nvSpPr>
              <p:cNvPr id="117" name="Elipse 116"/>
              <p:cNvSpPr/>
              <p:nvPr/>
            </p:nvSpPr>
            <p:spPr>
              <a:xfrm>
                <a:off x="8149965" y="3275278"/>
                <a:ext cx="503236" cy="1841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b="1" i="1" dirty="0">
                    <a:solidFill>
                      <a:srgbClr val="005C55"/>
                    </a:solidFill>
                    <a:latin typeface="Arial Narrow" panose="020B0606020202030204" pitchFamily="34" charset="0"/>
                  </a:rPr>
                  <a:t>13</a:t>
                </a:r>
              </a:p>
            </p:txBody>
          </p:sp>
        </p:grpSp>
        <p:grpSp>
          <p:nvGrpSpPr>
            <p:cNvPr id="45068" name="Grupo 16"/>
            <p:cNvGrpSpPr>
              <a:grpSpLocks/>
            </p:cNvGrpSpPr>
            <p:nvPr/>
          </p:nvGrpSpPr>
          <p:grpSpPr bwMode="auto">
            <a:xfrm>
              <a:off x="410394" y="3383281"/>
              <a:ext cx="8334246" cy="921246"/>
              <a:chOff x="433254" y="3453037"/>
              <a:chExt cx="8334246" cy="840059"/>
            </a:xfrm>
          </p:grpSpPr>
          <p:grpSp>
            <p:nvGrpSpPr>
              <p:cNvPr id="45073" name="Grupo 22"/>
              <p:cNvGrpSpPr>
                <a:grpSpLocks/>
              </p:cNvGrpSpPr>
              <p:nvPr/>
            </p:nvGrpSpPr>
            <p:grpSpPr bwMode="auto">
              <a:xfrm>
                <a:off x="433254" y="3578383"/>
                <a:ext cx="8334246" cy="714713"/>
                <a:chOff x="414218" y="2800350"/>
                <a:chExt cx="8334246" cy="714713"/>
              </a:xfrm>
            </p:grpSpPr>
            <p:sp>
              <p:nvSpPr>
                <p:cNvPr id="102" name="Retângulo de cantos arredondados 23"/>
                <p:cNvSpPr/>
                <p:nvPr/>
              </p:nvSpPr>
              <p:spPr>
                <a:xfrm>
                  <a:off x="2411826" y="2800917"/>
                  <a:ext cx="6337273" cy="713735"/>
                </a:xfrm>
                <a:prstGeom prst="roundRect">
                  <a:avLst/>
                </a:prstGeom>
                <a:solidFill>
                  <a:srgbClr val="2171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>
                    <a:solidFill>
                      <a:srgbClr val="2E9A92"/>
                    </a:solidFill>
                  </a:endParaRPr>
                </a:p>
              </p:txBody>
            </p:sp>
            <p:sp>
              <p:nvSpPr>
                <p:cNvPr id="103" name="Retângulo de cantos arredondados 24"/>
                <p:cNvSpPr/>
                <p:nvPr/>
              </p:nvSpPr>
              <p:spPr>
                <a:xfrm>
                  <a:off x="2472150" y="2840007"/>
                  <a:ext cx="1512881" cy="644243"/>
                </a:xfrm>
                <a:prstGeom prst="roundRect">
                  <a:avLst/>
                </a:prstGeom>
                <a:solidFill>
                  <a:srgbClr val="81D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Aprimorar o atendimento aos Contribuintes/</a:t>
                  </a:r>
                </a:p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Cidadãos</a:t>
                  </a:r>
                </a:p>
              </p:txBody>
            </p:sp>
            <p:sp>
              <p:nvSpPr>
                <p:cNvPr id="104" name="Retângulo de cantos arredondados 25"/>
                <p:cNvSpPr/>
                <p:nvPr/>
              </p:nvSpPr>
              <p:spPr>
                <a:xfrm>
                  <a:off x="4032656" y="2831320"/>
                  <a:ext cx="1989130" cy="652929"/>
                </a:xfrm>
                <a:prstGeom prst="roundRect">
                  <a:avLst/>
                </a:prstGeom>
                <a:solidFill>
                  <a:srgbClr val="81D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Mapear e racionalizar os processos</a:t>
                  </a:r>
                </a:p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 organizacionais</a:t>
                  </a:r>
                </a:p>
              </p:txBody>
            </p:sp>
            <p:sp>
              <p:nvSpPr>
                <p:cNvPr id="105" name="Retângulo de cantos arredondados 26"/>
                <p:cNvSpPr/>
                <p:nvPr/>
              </p:nvSpPr>
              <p:spPr>
                <a:xfrm>
                  <a:off x="6064647" y="2837111"/>
                  <a:ext cx="2635239" cy="647139"/>
                </a:xfrm>
                <a:prstGeom prst="roundRect">
                  <a:avLst/>
                </a:prstGeom>
                <a:solidFill>
                  <a:srgbClr val="81D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Fortalecer a comunicação interna e externa</a:t>
                  </a:r>
                </a:p>
              </p:txBody>
            </p:sp>
            <p:sp>
              <p:nvSpPr>
                <p:cNvPr id="106" name="Retângulo de cantos arredondados 27"/>
                <p:cNvSpPr/>
                <p:nvPr/>
              </p:nvSpPr>
              <p:spPr>
                <a:xfrm>
                  <a:off x="414759" y="2821186"/>
                  <a:ext cx="2005004" cy="681885"/>
                </a:xfrm>
                <a:prstGeom prst="roundRect">
                  <a:avLst/>
                </a:prstGeom>
                <a:solidFill>
                  <a:srgbClr val="21716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b="1" dirty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PROCESSOS</a:t>
                  </a:r>
                </a:p>
                <a:p>
                  <a:pPr algn="ctr">
                    <a:defRPr/>
                  </a:pPr>
                  <a:r>
                    <a:rPr lang="pt-BR" b="1" dirty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INTERNOS</a:t>
                  </a:r>
                </a:p>
              </p:txBody>
            </p:sp>
            <p:sp>
              <p:nvSpPr>
                <p:cNvPr id="107" name="Elipse 106"/>
                <p:cNvSpPr/>
                <p:nvPr/>
              </p:nvSpPr>
              <p:spPr>
                <a:xfrm>
                  <a:off x="5488388" y="3272880"/>
                  <a:ext cx="504823" cy="185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07</a:t>
                  </a:r>
                </a:p>
              </p:txBody>
            </p:sp>
            <p:sp>
              <p:nvSpPr>
                <p:cNvPr id="108" name="Elipse 107"/>
                <p:cNvSpPr/>
                <p:nvPr/>
              </p:nvSpPr>
              <p:spPr>
                <a:xfrm>
                  <a:off x="3462746" y="3267089"/>
                  <a:ext cx="503235" cy="185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15</a:t>
                  </a:r>
                </a:p>
              </p:txBody>
            </p:sp>
            <p:sp>
              <p:nvSpPr>
                <p:cNvPr id="109" name="Elipse 108"/>
                <p:cNvSpPr/>
                <p:nvPr/>
              </p:nvSpPr>
              <p:spPr>
                <a:xfrm>
                  <a:off x="8150614" y="3274328"/>
                  <a:ext cx="503236" cy="1853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15</a:t>
                  </a:r>
                </a:p>
              </p:txBody>
            </p:sp>
          </p:grpSp>
          <p:sp>
            <p:nvSpPr>
              <p:cNvPr id="101" name="Triângulo isósceles 100"/>
              <p:cNvSpPr/>
              <p:nvPr/>
            </p:nvSpPr>
            <p:spPr>
              <a:xfrm>
                <a:off x="1340253" y="3452998"/>
                <a:ext cx="146049" cy="146221"/>
              </a:xfrm>
              <a:prstGeom prst="triangle">
                <a:avLst/>
              </a:prstGeom>
              <a:solidFill>
                <a:srgbClr val="2171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4" name="Grupo 33"/>
            <p:cNvGrpSpPr/>
            <p:nvPr/>
          </p:nvGrpSpPr>
          <p:grpSpPr>
            <a:xfrm>
              <a:off x="418396" y="4149080"/>
              <a:ext cx="8334246" cy="921246"/>
              <a:chOff x="433254" y="3453037"/>
              <a:chExt cx="8334246" cy="840059"/>
            </a:xfrm>
            <a:solidFill>
              <a:srgbClr val="2E9A92"/>
            </a:solidFill>
          </p:grpSpPr>
          <p:grpSp>
            <p:nvGrpSpPr>
              <p:cNvPr id="90" name="Grupo 34"/>
              <p:cNvGrpSpPr/>
              <p:nvPr/>
            </p:nvGrpSpPr>
            <p:grpSpPr>
              <a:xfrm>
                <a:off x="433254" y="3578383"/>
                <a:ext cx="8334246" cy="714713"/>
                <a:chOff x="414218" y="2800350"/>
                <a:chExt cx="8334246" cy="714713"/>
              </a:xfrm>
              <a:grpFill/>
            </p:grpSpPr>
            <p:sp>
              <p:nvSpPr>
                <p:cNvPr id="92" name="Retângulo de cantos arredondados 36"/>
                <p:cNvSpPr/>
                <p:nvPr/>
              </p:nvSpPr>
              <p:spPr>
                <a:xfrm>
                  <a:off x="2411760" y="2800350"/>
                  <a:ext cx="6336704" cy="71471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>
                    <a:solidFill>
                      <a:srgbClr val="2E9A92"/>
                    </a:solidFill>
                  </a:endParaRPr>
                </a:p>
              </p:txBody>
            </p:sp>
            <p:sp>
              <p:nvSpPr>
                <p:cNvPr id="93" name="Retângulo de cantos arredondados 37"/>
                <p:cNvSpPr/>
                <p:nvPr/>
              </p:nvSpPr>
              <p:spPr>
                <a:xfrm>
                  <a:off x="2472338" y="2838823"/>
                  <a:ext cx="1512168" cy="646301"/>
                </a:xfrm>
                <a:prstGeom prst="roundRect">
                  <a:avLst/>
                </a:prstGeom>
                <a:solidFill>
                  <a:srgbClr val="81D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Promover a gestão e o desenvolvimento dos humanos</a:t>
                  </a:r>
                </a:p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da </a:t>
                  </a:r>
                  <a:r>
                    <a:rPr lang="pt-BR" sz="1200" b="1" dirty="0" err="1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Sefin</a:t>
                  </a:r>
                  <a:endParaRPr lang="pt-BR" sz="1200" b="1" dirty="0">
                    <a:solidFill>
                      <a:srgbClr val="005C55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4" name="Retângulo de cantos arredondados 38"/>
                <p:cNvSpPr/>
                <p:nvPr/>
              </p:nvSpPr>
              <p:spPr>
                <a:xfrm>
                  <a:off x="4032448" y="2831427"/>
                  <a:ext cx="1988281" cy="652585"/>
                </a:xfrm>
                <a:prstGeom prst="roundRect">
                  <a:avLst/>
                </a:prstGeom>
                <a:solidFill>
                  <a:srgbClr val="81D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Promover a inovação, integração e eficiência na gestão de tecnologia</a:t>
                  </a:r>
                </a:p>
              </p:txBody>
            </p:sp>
            <p:sp>
              <p:nvSpPr>
                <p:cNvPr id="95" name="Retângulo de cantos arredondados 39"/>
                <p:cNvSpPr/>
                <p:nvPr/>
              </p:nvSpPr>
              <p:spPr>
                <a:xfrm>
                  <a:off x="6064087" y="2837204"/>
                  <a:ext cx="2635229" cy="647920"/>
                </a:xfrm>
                <a:prstGeom prst="roundRect">
                  <a:avLst/>
                </a:prstGeom>
                <a:solidFill>
                  <a:srgbClr val="81DBD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r>
                    <a:rPr lang="pt-BR" sz="12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Modernizar a gestão na </a:t>
                  </a:r>
                  <a:r>
                    <a:rPr lang="pt-BR" sz="1200" b="1" dirty="0" err="1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Sefin</a:t>
                  </a:r>
                  <a:endParaRPr lang="pt-BR" sz="1200" b="1" dirty="0">
                    <a:solidFill>
                      <a:srgbClr val="005C55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6" name="Retângulo de cantos arredondados 40"/>
                <p:cNvSpPr/>
                <p:nvPr/>
              </p:nvSpPr>
              <p:spPr>
                <a:xfrm>
                  <a:off x="414218" y="2821109"/>
                  <a:ext cx="2005544" cy="68252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b="1" dirty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APRENDIZADO</a:t>
                  </a:r>
                </a:p>
                <a:p>
                  <a:pPr algn="ctr">
                    <a:defRPr/>
                  </a:pPr>
                  <a:r>
                    <a:rPr lang="pt-BR" b="1" dirty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E CONHECIMENTO</a:t>
                  </a:r>
                </a:p>
              </p:txBody>
            </p:sp>
            <p:sp>
              <p:nvSpPr>
                <p:cNvPr id="97" name="Elipse 96"/>
                <p:cNvSpPr/>
                <p:nvPr/>
              </p:nvSpPr>
              <p:spPr>
                <a:xfrm>
                  <a:off x="5488544" y="3273554"/>
                  <a:ext cx="504056" cy="1855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17</a:t>
                  </a:r>
                </a:p>
              </p:txBody>
            </p:sp>
            <p:sp>
              <p:nvSpPr>
                <p:cNvPr id="98" name="Elipse 97"/>
                <p:cNvSpPr/>
                <p:nvPr/>
              </p:nvSpPr>
              <p:spPr>
                <a:xfrm>
                  <a:off x="3461838" y="3267503"/>
                  <a:ext cx="504056" cy="1855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06</a:t>
                  </a:r>
                </a:p>
              </p:txBody>
            </p:sp>
            <p:sp>
              <p:nvSpPr>
                <p:cNvPr id="99" name="Elipse 98"/>
                <p:cNvSpPr/>
                <p:nvPr/>
              </p:nvSpPr>
              <p:spPr>
                <a:xfrm>
                  <a:off x="8149310" y="3274592"/>
                  <a:ext cx="504056" cy="1855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23</a:t>
                  </a:r>
                </a:p>
              </p:txBody>
            </p:sp>
          </p:grpSp>
          <p:sp>
            <p:nvSpPr>
              <p:cNvPr id="91" name="Triângulo isósceles 90"/>
              <p:cNvSpPr/>
              <p:nvPr/>
            </p:nvSpPr>
            <p:spPr>
              <a:xfrm>
                <a:off x="1339642" y="3453037"/>
                <a:ext cx="145928" cy="14610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5" name="Triângulo isósceles 74"/>
            <p:cNvSpPr/>
            <p:nvPr/>
          </p:nvSpPr>
          <p:spPr>
            <a:xfrm>
              <a:off x="3128723" y="2581472"/>
              <a:ext cx="238124" cy="219096"/>
            </a:xfrm>
            <a:prstGeom prst="triangle">
              <a:avLst/>
            </a:prstGeom>
            <a:solidFill>
              <a:srgbClr val="005C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rgbClr val="FFFFFF"/>
                </a:solidFill>
              </a:endParaRPr>
            </a:p>
          </p:txBody>
        </p:sp>
        <p:grpSp>
          <p:nvGrpSpPr>
            <p:cNvPr id="76" name="Grupo 45"/>
            <p:cNvGrpSpPr/>
            <p:nvPr/>
          </p:nvGrpSpPr>
          <p:grpSpPr>
            <a:xfrm>
              <a:off x="429826" y="4921736"/>
              <a:ext cx="8334246" cy="921246"/>
              <a:chOff x="433254" y="3453037"/>
              <a:chExt cx="8334246" cy="840059"/>
            </a:xfrm>
            <a:solidFill>
              <a:srgbClr val="39C1B7"/>
            </a:solidFill>
          </p:grpSpPr>
          <p:grpSp>
            <p:nvGrpSpPr>
              <p:cNvPr id="84" name="Grupo 46"/>
              <p:cNvGrpSpPr/>
              <p:nvPr/>
            </p:nvGrpSpPr>
            <p:grpSpPr>
              <a:xfrm>
                <a:off x="433254" y="3578383"/>
                <a:ext cx="8334246" cy="714713"/>
                <a:chOff x="414218" y="2800350"/>
                <a:chExt cx="8334246" cy="714713"/>
              </a:xfrm>
              <a:grpFill/>
            </p:grpSpPr>
            <p:sp>
              <p:nvSpPr>
                <p:cNvPr id="86" name="Retângulo de cantos arredondados 48"/>
                <p:cNvSpPr/>
                <p:nvPr/>
              </p:nvSpPr>
              <p:spPr>
                <a:xfrm>
                  <a:off x="2411760" y="2800350"/>
                  <a:ext cx="6336704" cy="71471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>
                    <a:solidFill>
                      <a:srgbClr val="2E9A92"/>
                    </a:solidFill>
                  </a:endParaRPr>
                </a:p>
              </p:txBody>
            </p:sp>
            <p:sp>
              <p:nvSpPr>
                <p:cNvPr id="87" name="Retângulo de cantos arredondados 51"/>
                <p:cNvSpPr/>
                <p:nvPr/>
              </p:nvSpPr>
              <p:spPr>
                <a:xfrm>
                  <a:off x="2460909" y="2837204"/>
                  <a:ext cx="6238408" cy="647920"/>
                </a:xfrm>
                <a:prstGeom prst="roundRect">
                  <a:avLst/>
                </a:prstGeom>
                <a:solidFill>
                  <a:srgbClr val="2785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2000" b="1" dirty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Realizar a Gestão Orçamentária e Financeira da </a:t>
                  </a:r>
                  <a:r>
                    <a:rPr lang="pt-BR" sz="2000" b="1" dirty="0" err="1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Sefin</a:t>
                  </a:r>
                  <a:endParaRPr lang="pt-BR" sz="2000" b="1" dirty="0">
                    <a:solidFill>
                      <a:srgbClr val="FFFFFF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88" name="Retângulo de cantos arredondados 52"/>
                <p:cNvSpPr/>
                <p:nvPr/>
              </p:nvSpPr>
              <p:spPr>
                <a:xfrm>
                  <a:off x="414218" y="2821109"/>
                  <a:ext cx="2005544" cy="68252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ORÇAMENTO</a:t>
                  </a:r>
                </a:p>
              </p:txBody>
            </p:sp>
            <p:sp>
              <p:nvSpPr>
                <p:cNvPr id="89" name="Elipse 88"/>
                <p:cNvSpPr/>
                <p:nvPr/>
              </p:nvSpPr>
              <p:spPr>
                <a:xfrm>
                  <a:off x="8149310" y="3274592"/>
                  <a:ext cx="504056" cy="1855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03</a:t>
                  </a:r>
                </a:p>
              </p:txBody>
            </p:sp>
          </p:grpSp>
          <p:sp>
            <p:nvSpPr>
              <p:cNvPr id="85" name="Triângulo isósceles 84"/>
              <p:cNvSpPr/>
              <p:nvPr/>
            </p:nvSpPr>
            <p:spPr>
              <a:xfrm>
                <a:off x="1339642" y="3453037"/>
                <a:ext cx="145928" cy="14610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7" name="Grupo 56"/>
            <p:cNvGrpSpPr/>
            <p:nvPr/>
          </p:nvGrpSpPr>
          <p:grpSpPr>
            <a:xfrm>
              <a:off x="433254" y="5702394"/>
              <a:ext cx="8334246" cy="921246"/>
              <a:chOff x="433254" y="3453037"/>
              <a:chExt cx="8334246" cy="840059"/>
            </a:xfrm>
            <a:solidFill>
              <a:srgbClr val="67D3CB"/>
            </a:solidFill>
          </p:grpSpPr>
          <p:grpSp>
            <p:nvGrpSpPr>
              <p:cNvPr id="78" name="Grupo 57"/>
              <p:cNvGrpSpPr/>
              <p:nvPr/>
            </p:nvGrpSpPr>
            <p:grpSpPr>
              <a:xfrm>
                <a:off x="433254" y="3578383"/>
                <a:ext cx="8334246" cy="714713"/>
                <a:chOff x="414218" y="2800350"/>
                <a:chExt cx="8334246" cy="714713"/>
              </a:xfrm>
              <a:grpFill/>
            </p:grpSpPr>
            <p:sp>
              <p:nvSpPr>
                <p:cNvPr id="80" name="Retângulo de cantos arredondados 59"/>
                <p:cNvSpPr/>
                <p:nvPr/>
              </p:nvSpPr>
              <p:spPr>
                <a:xfrm>
                  <a:off x="2411760" y="2800350"/>
                  <a:ext cx="6336704" cy="71471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>
                    <a:solidFill>
                      <a:srgbClr val="2E9A92"/>
                    </a:solidFill>
                  </a:endParaRPr>
                </a:p>
              </p:txBody>
            </p:sp>
            <p:sp>
              <p:nvSpPr>
                <p:cNvPr id="81" name="Retângulo de cantos arredondados 60"/>
                <p:cNvSpPr/>
                <p:nvPr/>
              </p:nvSpPr>
              <p:spPr>
                <a:xfrm>
                  <a:off x="2460909" y="2837204"/>
                  <a:ext cx="6238408" cy="647920"/>
                </a:xfrm>
                <a:prstGeom prst="roundRect">
                  <a:avLst/>
                </a:prstGeom>
                <a:solidFill>
                  <a:srgbClr val="2785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b="1" dirty="0">
                      <a:solidFill>
                        <a:srgbClr val="FFFFFF"/>
                      </a:solidFill>
                      <a:latin typeface="Arial Narrow" panose="020B0606020202030204" pitchFamily="34" charset="0"/>
                    </a:rPr>
                    <a:t>Conservar o Meio Ambiente e Fomentar a Responsabilidade Social</a:t>
                  </a:r>
                </a:p>
              </p:txBody>
            </p:sp>
            <p:sp>
              <p:nvSpPr>
                <p:cNvPr id="82" name="Retângulo de cantos arredondados 61"/>
                <p:cNvSpPr/>
                <p:nvPr/>
              </p:nvSpPr>
              <p:spPr>
                <a:xfrm>
                  <a:off x="414218" y="2821109"/>
                  <a:ext cx="2005544" cy="682524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600" b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RESPONSABILIDADE SOCIAL E AMBIENTAL</a:t>
                  </a:r>
                </a:p>
              </p:txBody>
            </p:sp>
            <p:sp>
              <p:nvSpPr>
                <p:cNvPr id="83" name="Elipse 82"/>
                <p:cNvSpPr/>
                <p:nvPr/>
              </p:nvSpPr>
              <p:spPr>
                <a:xfrm>
                  <a:off x="8149310" y="3274592"/>
                  <a:ext cx="504056" cy="1855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b="1" i="1" dirty="0">
                      <a:solidFill>
                        <a:srgbClr val="005C55"/>
                      </a:solidFill>
                      <a:latin typeface="Arial Narrow" panose="020B0606020202030204" pitchFamily="34" charset="0"/>
                    </a:rPr>
                    <a:t>02</a:t>
                  </a:r>
                </a:p>
              </p:txBody>
            </p:sp>
          </p:grpSp>
          <p:sp>
            <p:nvSpPr>
              <p:cNvPr id="79" name="Triângulo isósceles 78"/>
              <p:cNvSpPr/>
              <p:nvPr/>
            </p:nvSpPr>
            <p:spPr>
              <a:xfrm>
                <a:off x="1339642" y="3453037"/>
                <a:ext cx="145928" cy="146105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5060" name="CaixaDeTexto 1"/>
          <p:cNvSpPr txBox="1">
            <a:spLocks noChangeArrowheads="1"/>
          </p:cNvSpPr>
          <p:nvPr/>
        </p:nvSpPr>
        <p:spPr bwMode="auto">
          <a:xfrm>
            <a:off x="-44450" y="23813"/>
            <a:ext cx="726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tabLst>
                <a:tab pos="2246313" algn="l"/>
              </a:tabLst>
            </a:pPr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  <a:ea typeface="Batang" pitchFamily="18" charset="-127"/>
              </a:rPr>
              <a:t>Programa de Fortalecimento do Fisco-F1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7651" name="Picture 2" descr="File:Mexican-American border at Noga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863" y="849313"/>
            <a:ext cx="864235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30188" y="833438"/>
            <a:ext cx="357346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EUA – Arizona/</a:t>
            </a:r>
            <a:r>
              <a:rPr lang="pt-BR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Nogales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021263" y="765175"/>
            <a:ext cx="43497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México – Sonora/</a:t>
            </a:r>
            <a:r>
              <a:rPr lang="pt-BR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Nogales</a:t>
            </a:r>
            <a:endParaRPr lang="pt-BR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52950" y="1260475"/>
            <a:ext cx="4411663" cy="280035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renda familiar corresponde a cerca de um terço da de Nogales , Arizona.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maioria dos adultos, não completou o ensino médio e muitos adolescentes não vão a escola.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Precariedade da saúde pública e tampouco tem acesso a muitos serviços públicos.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criminalidade é alta.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democracia é uma experiência ainda recente para eles.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47663" y="1293813"/>
            <a:ext cx="3960812" cy="280035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renda familiar média é de cerca de US$ 30 mil anuais.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maioria dos Adolescentes estuda, e a maioria dos adultos concluiu o ensino médio.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população é relativamente rica, com alta expectativa de vida pelos padrões globais.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Serviços públicos prestados com eficiência pelo governo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democracia consolidada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896" name="Agrupar 7"/>
          <p:cNvGrpSpPr>
            <a:grpSpLocks/>
          </p:cNvGrpSpPr>
          <p:nvPr/>
        </p:nvGrpSpPr>
        <p:grpSpPr bwMode="auto">
          <a:xfrm>
            <a:off x="227013" y="4181475"/>
            <a:ext cx="8377237" cy="2309813"/>
            <a:chOff x="227002" y="4180910"/>
            <a:chExt cx="8377446" cy="2310378"/>
          </a:xfrm>
        </p:grpSpPr>
        <p:sp>
          <p:nvSpPr>
            <p:cNvPr id="27653" name="CaixaDeTexto 4"/>
            <p:cNvSpPr txBox="1">
              <a:spLocks noChangeArrowheads="1"/>
            </p:cNvSpPr>
            <p:nvPr/>
          </p:nvSpPr>
          <p:spPr bwMode="auto">
            <a:xfrm>
              <a:off x="227002" y="4552476"/>
              <a:ext cx="5592902" cy="193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Inexistem diferenças geográficas, climáticas e étnicas. Então, como podem as duas metades do que é essencialmente a mesma cidade serem tão diferentes</a:t>
              </a:r>
              <a:endParaRPr lang="pt-BR" alt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11014"/>
            <a:stretch/>
          </p:blipFill>
          <p:spPr bwMode="auto">
            <a:xfrm>
              <a:off x="5937202" y="4180910"/>
              <a:ext cx="2667246" cy="2310378"/>
            </a:xfrm>
            <a:prstGeom prst="rect">
              <a:avLst/>
            </a:prstGeom>
          </p:spPr>
        </p:pic>
      </p:grpSp>
      <p:sp>
        <p:nvSpPr>
          <p:cNvPr id="23" name="Título 7"/>
          <p:cNvSpPr txBox="1">
            <a:spLocks/>
          </p:cNvSpPr>
          <p:nvPr/>
        </p:nvSpPr>
        <p:spPr bwMode="auto">
          <a:xfrm>
            <a:off x="0" y="15875"/>
            <a:ext cx="9144000" cy="6556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pt-B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Questão</a:t>
            </a:r>
            <a:r>
              <a:rPr lang="en-US" alt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 para </a:t>
            </a:r>
            <a:r>
              <a:rPr lang="en-US" altLang="pt-B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Reflexão</a:t>
            </a:r>
            <a:endParaRPr lang="pt-BR" alt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Multiplicar 6"/>
          <p:cNvSpPr/>
          <p:nvPr/>
        </p:nvSpPr>
        <p:spPr>
          <a:xfrm>
            <a:off x="4108450" y="2381250"/>
            <a:ext cx="627063" cy="717550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15874"/>
            <a:ext cx="1160652" cy="665163"/>
          </a:xfrm>
          <a:prstGeom prst="rect">
            <a:avLst/>
          </a:prstGeom>
        </p:spPr>
      </p:pic>
      <p:grpSp>
        <p:nvGrpSpPr>
          <p:cNvPr id="20" name="Agrupar 19"/>
          <p:cNvGrpSpPr>
            <a:grpSpLocks/>
          </p:cNvGrpSpPr>
          <p:nvPr/>
        </p:nvGrpSpPr>
        <p:grpSpPr bwMode="auto">
          <a:xfrm>
            <a:off x="0" y="671513"/>
            <a:ext cx="9144000" cy="6202362"/>
            <a:chOff x="244475" y="783765"/>
            <a:chExt cx="8678299" cy="5717326"/>
          </a:xfrm>
        </p:grpSpPr>
        <p:pic>
          <p:nvPicPr>
            <p:cNvPr id="27661" name="Picture 11" descr="http://www.portaldodesenvolvimento.org.br/wp-content/uploads/2015/09/nacoes-fracassam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475" y="784225"/>
              <a:ext cx="4471988" cy="5681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CaixaDeTexto 21"/>
            <p:cNvSpPr txBox="1"/>
            <p:nvPr/>
          </p:nvSpPr>
          <p:spPr>
            <a:xfrm>
              <a:off x="4713196" y="5176756"/>
              <a:ext cx="4209578" cy="132433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“Afirmam que o desenvolvimento econômico está intimamente ligado à qualidade das instituições”</a:t>
              </a: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4698130" y="783765"/>
              <a:ext cx="4224644" cy="1938944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“Os autores mostram o exemplo da cidade </a:t>
              </a:r>
              <a:r>
                <a:rPr lang="pt-BR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Nogales</a:t>
              </a:r>
              <a:r>
                <a:rPr 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 para explicar sua tese de que são as instituições políticas e econômicas por trás do êxito econômico (ou sua ausência)”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4713196" y="2689053"/>
              <a:ext cx="4209578" cy="25550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pt-BR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Arial" panose="020B0604020202020204" pitchFamily="34" charset="0"/>
                </a:rPr>
                <a:t>“Os estímulos criados pelas instituições próprias das duas cidades e dos países a que pertencem são a principal causa das diferenças de prosperidade econômica.”</a:t>
              </a:r>
            </a:p>
            <a:p>
              <a:pPr algn="ctr">
                <a:defRPr/>
              </a:pPr>
              <a:endParaRPr lang="pt-B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Agrupar 102"/>
          <p:cNvGrpSpPr>
            <a:grpSpLocks/>
          </p:cNvGrpSpPr>
          <p:nvPr/>
        </p:nvGrpSpPr>
        <p:grpSpPr bwMode="auto">
          <a:xfrm>
            <a:off x="0" y="-12700"/>
            <a:ext cx="9158288" cy="6999288"/>
            <a:chOff x="0" y="-141524"/>
            <a:chExt cx="9158748" cy="6999524"/>
          </a:xfrm>
        </p:grpSpPr>
        <p:grpSp>
          <p:nvGrpSpPr>
            <p:cNvPr id="46202" name="Agrupar 69"/>
            <p:cNvGrpSpPr>
              <a:grpSpLocks/>
            </p:cNvGrpSpPr>
            <p:nvPr/>
          </p:nvGrpSpPr>
          <p:grpSpPr bwMode="auto">
            <a:xfrm>
              <a:off x="0" y="-132732"/>
              <a:ext cx="9158288" cy="6990732"/>
              <a:chOff x="-14910" y="-132669"/>
              <a:chExt cx="9158910" cy="6990669"/>
            </a:xfrm>
          </p:grpSpPr>
          <p:sp>
            <p:nvSpPr>
              <p:cNvPr id="111" name="Retângulo 110"/>
              <p:cNvSpPr/>
              <p:nvPr/>
            </p:nvSpPr>
            <p:spPr bwMode="auto">
              <a:xfrm>
                <a:off x="-620" y="1417"/>
                <a:ext cx="9145080" cy="685658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2" name="Título 7"/>
              <p:cNvSpPr txBox="1">
                <a:spLocks/>
              </p:cNvSpPr>
              <p:nvPr/>
            </p:nvSpPr>
            <p:spPr bwMode="auto">
              <a:xfrm>
                <a:off x="-14910" y="-131936"/>
                <a:ext cx="9143493" cy="617553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10" name="Imagem 10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8096" y="-141524"/>
              <a:ext cx="1160652" cy="644504"/>
            </a:xfrm>
            <a:prstGeom prst="rect">
              <a:avLst/>
            </a:prstGeom>
          </p:spPr>
        </p:pic>
      </p:grpSp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3695700" y="985838"/>
            <a:ext cx="2170113" cy="1163637"/>
            <a:chOff x="3910515" y="786500"/>
            <a:chExt cx="1954782" cy="1162950"/>
          </a:xfrm>
        </p:grpSpPr>
        <p:grpSp>
          <p:nvGrpSpPr>
            <p:cNvPr id="46196" name="Grupo 11"/>
            <p:cNvGrpSpPr>
              <a:grpSpLocks/>
            </p:cNvGrpSpPr>
            <p:nvPr/>
          </p:nvGrpSpPr>
          <p:grpSpPr bwMode="auto">
            <a:xfrm>
              <a:off x="3963988" y="942975"/>
              <a:ext cx="1547812" cy="1006475"/>
              <a:chOff x="2715497" y="0"/>
              <a:chExt cx="1548168" cy="1006309"/>
            </a:xfrm>
          </p:grpSpPr>
          <p:sp>
            <p:nvSpPr>
              <p:cNvPr id="13" name="Retângulo de cantos arredondados 12"/>
              <p:cNvSpPr/>
              <p:nvPr/>
            </p:nvSpPr>
            <p:spPr>
              <a:xfrm>
                <a:off x="2715348" y="197"/>
                <a:ext cx="1549024" cy="1006112"/>
              </a:xfrm>
              <a:prstGeom prst="roundRect">
                <a:avLst/>
              </a:prstGeom>
              <a:blipFill rotWithShape="0">
                <a:blip r:embed="rId3" cstate="print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tângulo 13"/>
              <p:cNvSpPr/>
              <p:nvPr/>
            </p:nvSpPr>
            <p:spPr>
              <a:xfrm>
                <a:off x="2764994" y="49770"/>
                <a:ext cx="1448902" cy="9073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25730" tIns="125730" rIns="125730" bIns="125730" spcCol="1270" anchor="ctr"/>
              <a:lstStyle/>
              <a:p>
                <a:pPr algn="ctr" defTabSz="1466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300" dirty="0"/>
              </a:p>
            </p:txBody>
          </p:sp>
        </p:grpSp>
        <p:sp>
          <p:nvSpPr>
            <p:cNvPr id="5" name="CaixaDeTexto 4"/>
            <p:cNvSpPr txBox="1"/>
            <p:nvPr/>
          </p:nvSpPr>
          <p:spPr>
            <a:xfrm>
              <a:off x="3910515" y="786500"/>
              <a:ext cx="1954782" cy="30779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Reforma Administrativa</a:t>
              </a:r>
            </a:p>
          </p:txBody>
        </p:sp>
      </p:grpSp>
      <p:grpSp>
        <p:nvGrpSpPr>
          <p:cNvPr id="7" name="Grupo 6"/>
          <p:cNvGrpSpPr>
            <a:grpSpLocks/>
          </p:cNvGrpSpPr>
          <p:nvPr/>
        </p:nvGrpSpPr>
        <p:grpSpPr bwMode="auto">
          <a:xfrm>
            <a:off x="5487988" y="952500"/>
            <a:ext cx="1849437" cy="1246188"/>
            <a:chOff x="5515561" y="934601"/>
            <a:chExt cx="1849342" cy="1036706"/>
          </a:xfrm>
        </p:grpSpPr>
        <p:grpSp>
          <p:nvGrpSpPr>
            <p:cNvPr id="46190" name="Grupo 14"/>
            <p:cNvGrpSpPr>
              <a:grpSpLocks/>
            </p:cNvGrpSpPr>
            <p:nvPr/>
          </p:nvGrpSpPr>
          <p:grpSpPr bwMode="auto">
            <a:xfrm>
              <a:off x="5585037" y="964832"/>
              <a:ext cx="1710692" cy="1006475"/>
              <a:chOff x="4709508" y="0"/>
              <a:chExt cx="1711084" cy="1006309"/>
            </a:xfrm>
          </p:grpSpPr>
          <p:sp>
            <p:nvSpPr>
              <p:cNvPr id="16" name="Retângulo de cantos arredondados 15"/>
              <p:cNvSpPr/>
              <p:nvPr/>
            </p:nvSpPr>
            <p:spPr>
              <a:xfrm>
                <a:off x="4709508" y="0"/>
                <a:ext cx="1711084" cy="1006309"/>
              </a:xfrm>
              <a:prstGeom prst="rect">
                <a:avLst/>
              </a:prstGeom>
              <a:blipFill rotWithShape="0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etângulo 16"/>
              <p:cNvSpPr/>
              <p:nvPr/>
            </p:nvSpPr>
            <p:spPr>
              <a:xfrm>
                <a:off x="4759099" y="48999"/>
                <a:ext cx="1448057" cy="90845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25730" tIns="125730" rIns="125730" bIns="125730" spcCol="1270" anchor="ctr"/>
              <a:lstStyle/>
              <a:p>
                <a:pPr algn="ctr" defTabSz="1466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300"/>
              </a:p>
            </p:txBody>
          </p:sp>
        </p:grpSp>
        <p:sp>
          <p:nvSpPr>
            <p:cNvPr id="54" name="CaixaDeTexto 53"/>
            <p:cNvSpPr txBox="1"/>
            <p:nvPr/>
          </p:nvSpPr>
          <p:spPr>
            <a:xfrm>
              <a:off x="5515561" y="934601"/>
              <a:ext cx="1849342" cy="3077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rgbClr val="006861"/>
                  </a:solidFill>
                  <a:latin typeface="+mn-lt"/>
                  <a:cs typeface="Arial" panose="020B0604020202020204" pitchFamily="34" charset="0"/>
                </a:rPr>
                <a:t>Gestão Compartilhada</a:t>
              </a:r>
            </a:p>
          </p:txBody>
        </p:sp>
      </p:grpSp>
      <p:grpSp>
        <p:nvGrpSpPr>
          <p:cNvPr id="71" name="Grupo 70"/>
          <p:cNvGrpSpPr>
            <a:grpSpLocks/>
          </p:cNvGrpSpPr>
          <p:nvPr/>
        </p:nvGrpSpPr>
        <p:grpSpPr bwMode="auto">
          <a:xfrm>
            <a:off x="276225" y="3300413"/>
            <a:ext cx="1779588" cy="2189162"/>
            <a:chOff x="319691" y="3253683"/>
            <a:chExt cx="1777117" cy="2106808"/>
          </a:xfrm>
        </p:grpSpPr>
        <p:grpSp>
          <p:nvGrpSpPr>
            <p:cNvPr id="46184" name="Grupo 45"/>
            <p:cNvGrpSpPr>
              <a:grpSpLocks/>
            </p:cNvGrpSpPr>
            <p:nvPr/>
          </p:nvGrpSpPr>
          <p:grpSpPr bwMode="auto">
            <a:xfrm>
              <a:off x="319691" y="3253683"/>
              <a:ext cx="1757201" cy="2106808"/>
              <a:chOff x="319691" y="3253683"/>
              <a:chExt cx="1757201" cy="2106808"/>
            </a:xfrm>
          </p:grpSpPr>
          <p:sp>
            <p:nvSpPr>
              <p:cNvPr id="32" name="Retângulo 31"/>
              <p:cNvSpPr/>
              <p:nvPr/>
            </p:nvSpPr>
            <p:spPr bwMode="auto">
              <a:xfrm>
                <a:off x="357738" y="4452990"/>
                <a:ext cx="1447376" cy="90750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25730" tIns="125730" rIns="125730" bIns="125730" spcCol="1270" anchor="ctr"/>
              <a:lstStyle/>
              <a:p>
                <a:pPr algn="ctr" defTabSz="1466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300"/>
              </a:p>
            </p:txBody>
          </p:sp>
          <p:sp>
            <p:nvSpPr>
              <p:cNvPr id="62" name="Retângulo de cantos arredondados 61"/>
              <p:cNvSpPr/>
              <p:nvPr/>
            </p:nvSpPr>
            <p:spPr>
              <a:xfrm>
                <a:off x="319691" y="3253683"/>
                <a:ext cx="1757201" cy="1077824"/>
              </a:xfrm>
              <a:prstGeom prst="rect">
                <a:avLst/>
              </a:prstGeom>
              <a:blipFill rotWithShape="1"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65" name="CaixaDeTexto 64"/>
            <p:cNvSpPr txBox="1"/>
            <p:nvPr/>
          </p:nvSpPr>
          <p:spPr>
            <a:xfrm>
              <a:off x="877715" y="4051184"/>
              <a:ext cx="1219093" cy="3086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Comunicação </a:t>
              </a:r>
            </a:p>
          </p:txBody>
        </p:sp>
      </p:grpSp>
      <p:sp>
        <p:nvSpPr>
          <p:cNvPr id="80" name="CaixaDeTexto 79"/>
          <p:cNvSpPr txBox="1"/>
          <p:nvPr/>
        </p:nvSpPr>
        <p:spPr>
          <a:xfrm>
            <a:off x="193675" y="587375"/>
            <a:ext cx="41005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pt-BR" sz="2000" b="1" dirty="0" err="1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Principais</a:t>
            </a:r>
            <a:r>
              <a:rPr lang="en-US" altLang="pt-BR" sz="20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Resultados</a:t>
            </a:r>
            <a:r>
              <a:rPr lang="en-US" altLang="pt-BR" sz="20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2013-2016</a:t>
            </a:r>
            <a:endParaRPr lang="pt-BR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Agrupar 10"/>
          <p:cNvGrpSpPr>
            <a:grpSpLocks/>
          </p:cNvGrpSpPr>
          <p:nvPr/>
        </p:nvGrpSpPr>
        <p:grpSpPr bwMode="auto">
          <a:xfrm>
            <a:off x="3797300" y="5572125"/>
            <a:ext cx="1941513" cy="1196975"/>
            <a:chOff x="3842731" y="5470941"/>
            <a:chExt cx="1837050" cy="1122261"/>
          </a:xfrm>
        </p:grpSpPr>
        <p:grpSp>
          <p:nvGrpSpPr>
            <p:cNvPr id="46176" name="Grupo 17"/>
            <p:cNvGrpSpPr>
              <a:grpSpLocks/>
            </p:cNvGrpSpPr>
            <p:nvPr/>
          </p:nvGrpSpPr>
          <p:grpSpPr bwMode="auto">
            <a:xfrm>
              <a:off x="3842731" y="5470941"/>
              <a:ext cx="1837050" cy="1122261"/>
              <a:chOff x="3913365" y="5574014"/>
              <a:chExt cx="1837050" cy="1122428"/>
            </a:xfrm>
          </p:grpSpPr>
          <p:grpSp>
            <p:nvGrpSpPr>
              <p:cNvPr id="46178" name="Grupo 26"/>
              <p:cNvGrpSpPr>
                <a:grpSpLocks/>
              </p:cNvGrpSpPr>
              <p:nvPr/>
            </p:nvGrpSpPr>
            <p:grpSpPr bwMode="auto">
              <a:xfrm>
                <a:off x="3944030" y="5574014"/>
                <a:ext cx="1651001" cy="1122428"/>
                <a:chOff x="5867215" y="4395405"/>
                <a:chExt cx="2878388" cy="1020806"/>
              </a:xfrm>
            </p:grpSpPr>
            <p:sp>
              <p:nvSpPr>
                <p:cNvPr id="28" name="Retângulo de cantos arredondados 27"/>
                <p:cNvSpPr/>
                <p:nvPr/>
              </p:nvSpPr>
              <p:spPr>
                <a:xfrm>
                  <a:off x="5867215" y="4395405"/>
                  <a:ext cx="2878388" cy="1020806"/>
                </a:xfrm>
                <a:prstGeom prst="rect">
                  <a:avLst/>
                </a:prstGeom>
                <a:blipFill rotWithShape="0">
                  <a:blip r:embed="rId6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Retângulo 28"/>
                <p:cNvSpPr/>
                <p:nvPr/>
              </p:nvSpPr>
              <p:spPr>
                <a:xfrm>
                  <a:off x="5915885" y="4446851"/>
                  <a:ext cx="1450796" cy="90843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25730" tIns="125730" rIns="125730" bIns="125730" spcCol="1270" anchor="ctr"/>
                <a:lstStyle/>
                <a:p>
                  <a:pPr algn="ctr" defTabSz="14668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3300"/>
                </a:p>
              </p:txBody>
            </p:sp>
          </p:grpSp>
          <p:sp>
            <p:nvSpPr>
              <p:cNvPr id="67" name="CaixaDeTexto 66"/>
              <p:cNvSpPr txBox="1"/>
              <p:nvPr/>
            </p:nvSpPr>
            <p:spPr>
              <a:xfrm>
                <a:off x="3913365" y="5591878"/>
                <a:ext cx="1837050" cy="317079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600" b="1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 Gestão Financeira</a:t>
                </a:r>
              </a:p>
            </p:txBody>
          </p:sp>
        </p:grpSp>
        <p:pic>
          <p:nvPicPr>
            <p:cNvPr id="81" name="Imagem 80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79577" y="5777865"/>
              <a:ext cx="1626832" cy="798732"/>
            </a:xfrm>
            <a:prstGeom prst="rect">
              <a:avLst/>
            </a:prstGeom>
          </p:spPr>
        </p:pic>
      </p:grpSp>
      <p:grpSp>
        <p:nvGrpSpPr>
          <p:cNvPr id="55328" name="Agrupar 55327"/>
          <p:cNvGrpSpPr>
            <a:grpSpLocks/>
          </p:cNvGrpSpPr>
          <p:nvPr/>
        </p:nvGrpSpPr>
        <p:grpSpPr bwMode="auto">
          <a:xfrm>
            <a:off x="7250113" y="990600"/>
            <a:ext cx="1766887" cy="1179513"/>
            <a:chOff x="7332940" y="805842"/>
            <a:chExt cx="1668603" cy="1179955"/>
          </a:xfrm>
        </p:grpSpPr>
        <p:grpSp>
          <p:nvGrpSpPr>
            <p:cNvPr id="46172" name="Agrupar 82"/>
            <p:cNvGrpSpPr>
              <a:grpSpLocks/>
            </p:cNvGrpSpPr>
            <p:nvPr/>
          </p:nvGrpSpPr>
          <p:grpSpPr bwMode="auto">
            <a:xfrm>
              <a:off x="7332940" y="909637"/>
              <a:ext cx="1547459" cy="1076160"/>
              <a:chOff x="3263704" y="1916832"/>
              <a:chExt cx="1596328" cy="1152197"/>
            </a:xfrm>
          </p:grpSpPr>
          <p:pic>
            <p:nvPicPr>
              <p:cNvPr id="84" name="Imagem 83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75856" y="1916832"/>
                <a:ext cx="1584176" cy="1152128"/>
              </a:xfrm>
              <a:prstGeom prst="rect">
                <a:avLst/>
              </a:prstGeom>
            </p:spPr>
          </p:pic>
          <p:pic>
            <p:nvPicPr>
              <p:cNvPr id="85" name="Imagem 84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63704" y="2420888"/>
                <a:ext cx="1596327" cy="648141"/>
              </a:xfrm>
              <a:prstGeom prst="rect">
                <a:avLst/>
              </a:prstGeom>
            </p:spPr>
          </p:pic>
        </p:grpSp>
        <p:sp>
          <p:nvSpPr>
            <p:cNvPr id="86" name="CaixaDeTexto 85"/>
            <p:cNvSpPr txBox="1"/>
            <p:nvPr/>
          </p:nvSpPr>
          <p:spPr bwMode="auto">
            <a:xfrm>
              <a:off x="7767706" y="805842"/>
              <a:ext cx="1233837" cy="3382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6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Contencioso</a:t>
              </a:r>
            </a:p>
          </p:txBody>
        </p:sp>
      </p:grpSp>
      <p:grpSp>
        <p:nvGrpSpPr>
          <p:cNvPr id="8" name="Agrupar 7"/>
          <p:cNvGrpSpPr>
            <a:grpSpLocks/>
          </p:cNvGrpSpPr>
          <p:nvPr/>
        </p:nvGrpSpPr>
        <p:grpSpPr bwMode="auto">
          <a:xfrm>
            <a:off x="203200" y="4383088"/>
            <a:ext cx="1924050" cy="1179512"/>
            <a:chOff x="264155" y="4267524"/>
            <a:chExt cx="1804775" cy="1166831"/>
          </a:xfrm>
        </p:grpSpPr>
        <p:pic>
          <p:nvPicPr>
            <p:cNvPr id="82" name="Imagem 81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4816" y="4354235"/>
              <a:ext cx="1620180" cy="1080120"/>
            </a:xfrm>
            <a:prstGeom prst="rect">
              <a:avLst/>
            </a:prstGeom>
          </p:spPr>
        </p:pic>
        <p:sp>
          <p:nvSpPr>
            <p:cNvPr id="64" name="CaixaDeTexto 63"/>
            <p:cNvSpPr txBox="1"/>
            <p:nvPr/>
          </p:nvSpPr>
          <p:spPr bwMode="auto">
            <a:xfrm>
              <a:off x="264155" y="4267524"/>
              <a:ext cx="1804775" cy="304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Núcleo de Acolhimento</a:t>
              </a:r>
            </a:p>
          </p:txBody>
        </p:sp>
      </p:grpSp>
      <p:grpSp>
        <p:nvGrpSpPr>
          <p:cNvPr id="18" name="Agrupar 17"/>
          <p:cNvGrpSpPr>
            <a:grpSpLocks/>
          </p:cNvGrpSpPr>
          <p:nvPr/>
        </p:nvGrpSpPr>
        <p:grpSpPr bwMode="auto">
          <a:xfrm>
            <a:off x="217488" y="5580063"/>
            <a:ext cx="3648075" cy="1192212"/>
            <a:chOff x="259722" y="5568618"/>
            <a:chExt cx="3647537" cy="1075070"/>
          </a:xfrm>
        </p:grpSpPr>
        <p:pic>
          <p:nvPicPr>
            <p:cNvPr id="87" name="Imagem 86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95736" y="5634038"/>
              <a:ext cx="1679876" cy="977900"/>
            </a:xfrm>
            <a:prstGeom prst="rect">
              <a:avLst/>
            </a:prstGeom>
          </p:spPr>
        </p:pic>
        <p:grpSp>
          <p:nvGrpSpPr>
            <p:cNvPr id="46165" name="Grupo 71"/>
            <p:cNvGrpSpPr>
              <a:grpSpLocks/>
            </p:cNvGrpSpPr>
            <p:nvPr/>
          </p:nvGrpSpPr>
          <p:grpSpPr bwMode="auto">
            <a:xfrm>
              <a:off x="259722" y="5568618"/>
              <a:ext cx="3647537" cy="1075070"/>
              <a:chOff x="259427" y="5568493"/>
              <a:chExt cx="3648381" cy="1075748"/>
            </a:xfrm>
          </p:grpSpPr>
          <p:sp>
            <p:nvSpPr>
              <p:cNvPr id="63" name="Retângulo 62"/>
              <p:cNvSpPr/>
              <p:nvPr/>
            </p:nvSpPr>
            <p:spPr bwMode="auto">
              <a:xfrm>
                <a:off x="311309" y="5607456"/>
                <a:ext cx="1853310" cy="1036785"/>
              </a:xfrm>
              <a:prstGeom prst="rect">
                <a:avLst/>
              </a:prstGeom>
              <a:blipFill rotWithShape="1">
                <a:blip r:embed="rId1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6" name="CaixaDeTexto 65"/>
              <p:cNvSpPr txBox="1"/>
              <p:nvPr/>
            </p:nvSpPr>
            <p:spPr>
              <a:xfrm>
                <a:off x="259427" y="5568493"/>
                <a:ext cx="3648381" cy="27789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400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Melhoria da Infraestrutura Física e Tecnológica</a:t>
                </a:r>
              </a:p>
            </p:txBody>
          </p:sp>
        </p:grpSp>
      </p:grpSp>
      <p:grpSp>
        <p:nvGrpSpPr>
          <p:cNvPr id="55333" name="Agrupar 55332"/>
          <p:cNvGrpSpPr>
            <a:grpSpLocks/>
          </p:cNvGrpSpPr>
          <p:nvPr/>
        </p:nvGrpSpPr>
        <p:grpSpPr bwMode="auto">
          <a:xfrm>
            <a:off x="203200" y="2095500"/>
            <a:ext cx="1827213" cy="1192213"/>
            <a:chOff x="285619" y="1994527"/>
            <a:chExt cx="1827681" cy="1192519"/>
          </a:xfrm>
        </p:grpSpPr>
        <p:grpSp>
          <p:nvGrpSpPr>
            <p:cNvPr id="46158" name="Agrupar 55331"/>
            <p:cNvGrpSpPr>
              <a:grpSpLocks/>
            </p:cNvGrpSpPr>
            <p:nvPr/>
          </p:nvGrpSpPr>
          <p:grpSpPr bwMode="auto">
            <a:xfrm>
              <a:off x="357188" y="1994527"/>
              <a:ext cx="1756112" cy="1192519"/>
              <a:chOff x="357189" y="1994527"/>
              <a:chExt cx="1788151" cy="1192519"/>
            </a:xfrm>
          </p:grpSpPr>
          <p:pic>
            <p:nvPicPr>
              <p:cNvPr id="90" name="Imagem 2"/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89" y="2120759"/>
                <a:ext cx="1209016" cy="1066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161" name="Grupo 41"/>
              <p:cNvGrpSpPr>
                <a:grpSpLocks/>
              </p:cNvGrpSpPr>
              <p:nvPr/>
            </p:nvGrpSpPr>
            <p:grpSpPr bwMode="auto">
              <a:xfrm>
                <a:off x="1418018" y="1994527"/>
                <a:ext cx="727322" cy="1189700"/>
                <a:chOff x="184886" y="1473725"/>
                <a:chExt cx="1548611" cy="1006346"/>
              </a:xfrm>
            </p:grpSpPr>
            <p:sp>
              <p:nvSpPr>
                <p:cNvPr id="74" name="Retângulo de cantos arredondados 42"/>
                <p:cNvSpPr/>
                <p:nvPr/>
              </p:nvSpPr>
              <p:spPr>
                <a:xfrm>
                  <a:off x="184305" y="1473725"/>
                  <a:ext cx="1549192" cy="1006044"/>
                </a:xfrm>
                <a:prstGeom prst="rect">
                  <a:avLst/>
                </a:prstGeom>
                <a:blipFill rotWithShape="0">
                  <a:blip r:embed="rId14" cstate="print"/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75" name="Retângulo 74"/>
                <p:cNvSpPr/>
                <p:nvPr/>
              </p:nvSpPr>
              <p:spPr>
                <a:xfrm>
                  <a:off x="208402" y="1561032"/>
                  <a:ext cx="1452798" cy="90664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25730" tIns="125730" rIns="125730" bIns="125730" spcCol="1270" anchor="ctr"/>
                <a:lstStyle/>
                <a:p>
                  <a:pPr algn="ctr" defTabSz="14668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3300"/>
                </a:p>
              </p:txBody>
            </p:sp>
          </p:grpSp>
        </p:grpSp>
        <p:sp>
          <p:nvSpPr>
            <p:cNvPr id="76" name="CaixaDeTexto 75"/>
            <p:cNvSpPr txBox="1"/>
            <p:nvPr/>
          </p:nvSpPr>
          <p:spPr bwMode="auto">
            <a:xfrm>
              <a:off x="285619" y="2034225"/>
              <a:ext cx="1370364" cy="5240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Educação Fiscal </a:t>
              </a:r>
            </a:p>
            <a:p>
              <a:pPr>
                <a:defRPr/>
              </a:pPr>
              <a:r>
                <a:rPr lang="pt-BR" sz="14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 </a:t>
              </a:r>
            </a:p>
          </p:txBody>
        </p:sp>
      </p:grpSp>
      <p:grpSp>
        <p:nvGrpSpPr>
          <p:cNvPr id="55337" name="Agrupar 55336"/>
          <p:cNvGrpSpPr>
            <a:grpSpLocks/>
          </p:cNvGrpSpPr>
          <p:nvPr/>
        </p:nvGrpSpPr>
        <p:grpSpPr bwMode="auto">
          <a:xfrm>
            <a:off x="234950" y="1058863"/>
            <a:ext cx="1854200" cy="1111250"/>
            <a:chOff x="249252" y="874574"/>
            <a:chExt cx="1854610" cy="1029292"/>
          </a:xfrm>
        </p:grpSpPr>
        <p:pic>
          <p:nvPicPr>
            <p:cNvPr id="55336" name="Imagem 55335"/>
            <p:cNvPicPr>
              <a:picLocks noChangeAspect="1"/>
            </p:cNvPicPr>
            <p:nvPr/>
          </p:nvPicPr>
          <p:blipFill>
            <a:blip r:embed="rId1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9698" y="874574"/>
              <a:ext cx="1735634" cy="1015501"/>
            </a:xfrm>
            <a:prstGeom prst="rect">
              <a:avLst/>
            </a:prstGeom>
          </p:spPr>
        </p:pic>
        <p:sp>
          <p:nvSpPr>
            <p:cNvPr id="68" name="CaixaDeTexto 67"/>
            <p:cNvSpPr txBox="1"/>
            <p:nvPr/>
          </p:nvSpPr>
          <p:spPr bwMode="auto">
            <a:xfrm>
              <a:off x="249252" y="1596548"/>
              <a:ext cx="1854610" cy="307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Projeto Nota Fortaleza</a:t>
              </a:r>
            </a:p>
          </p:txBody>
        </p:sp>
        <p:grpSp>
          <p:nvGrpSpPr>
            <p:cNvPr id="46155" name="Grupo 35"/>
            <p:cNvGrpSpPr>
              <a:grpSpLocks/>
            </p:cNvGrpSpPr>
            <p:nvPr/>
          </p:nvGrpSpPr>
          <p:grpSpPr bwMode="auto">
            <a:xfrm>
              <a:off x="449591" y="881694"/>
              <a:ext cx="1557178" cy="382680"/>
              <a:chOff x="219714" y="4307175"/>
              <a:chExt cx="1755187" cy="1168044"/>
            </a:xfrm>
          </p:grpSpPr>
          <p:sp>
            <p:nvSpPr>
              <p:cNvPr id="37" name="Retângulo de cantos arredondados 36"/>
              <p:cNvSpPr/>
              <p:nvPr/>
            </p:nvSpPr>
            <p:spPr>
              <a:xfrm>
                <a:off x="228359" y="4316858"/>
                <a:ext cx="1662687" cy="1157934"/>
              </a:xfrm>
              <a:prstGeom prst="roundRect">
                <a:avLst/>
              </a:prstGeom>
              <a:blipFill rotWithShape="0">
                <a:blip r:embed="rId16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Retângulo 37"/>
              <p:cNvSpPr/>
              <p:nvPr/>
            </p:nvSpPr>
            <p:spPr>
              <a:xfrm>
                <a:off x="219410" y="4307882"/>
                <a:ext cx="1755755" cy="109959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52400" tIns="152400" rIns="152400" bIns="152400" spcCol="1270" anchor="ctr"/>
              <a:lstStyle/>
              <a:p>
                <a:pPr algn="ctr" defTabSz="17780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4000" dirty="0"/>
              </a:p>
            </p:txBody>
          </p:sp>
        </p:grpSp>
      </p:grpSp>
      <p:grpSp>
        <p:nvGrpSpPr>
          <p:cNvPr id="19" name="Agrupar 18"/>
          <p:cNvGrpSpPr>
            <a:grpSpLocks/>
          </p:cNvGrpSpPr>
          <p:nvPr/>
        </p:nvGrpSpPr>
        <p:grpSpPr bwMode="auto">
          <a:xfrm>
            <a:off x="5541963" y="5600700"/>
            <a:ext cx="3394075" cy="1171575"/>
            <a:chOff x="5542481" y="5471751"/>
            <a:chExt cx="3393125" cy="1171937"/>
          </a:xfrm>
        </p:grpSpPr>
        <p:grpSp>
          <p:nvGrpSpPr>
            <p:cNvPr id="46140" name="Agrupar 55328"/>
            <p:cNvGrpSpPr>
              <a:grpSpLocks/>
            </p:cNvGrpSpPr>
            <p:nvPr/>
          </p:nvGrpSpPr>
          <p:grpSpPr bwMode="auto">
            <a:xfrm>
              <a:off x="7217529" y="5551765"/>
              <a:ext cx="1718077" cy="1091923"/>
              <a:chOff x="7205595" y="5449519"/>
              <a:chExt cx="1718077" cy="1191699"/>
            </a:xfrm>
          </p:grpSpPr>
          <p:grpSp>
            <p:nvGrpSpPr>
              <p:cNvPr id="46147" name="Agrupar 29"/>
              <p:cNvGrpSpPr>
                <a:grpSpLocks/>
              </p:cNvGrpSpPr>
              <p:nvPr/>
            </p:nvGrpSpPr>
            <p:grpSpPr bwMode="auto">
              <a:xfrm>
                <a:off x="7273925" y="5449519"/>
                <a:ext cx="1649747" cy="1191699"/>
                <a:chOff x="7280275" y="5449519"/>
                <a:chExt cx="1649747" cy="1191699"/>
              </a:xfrm>
            </p:grpSpPr>
            <p:grpSp>
              <p:nvGrpSpPr>
                <p:cNvPr id="46149" name="Grupo 38"/>
                <p:cNvGrpSpPr>
                  <a:grpSpLocks/>
                </p:cNvGrpSpPr>
                <p:nvPr/>
              </p:nvGrpSpPr>
              <p:grpSpPr bwMode="auto">
                <a:xfrm>
                  <a:off x="7280275" y="5570516"/>
                  <a:ext cx="1649747" cy="1070702"/>
                  <a:chOff x="210325" y="2857987"/>
                  <a:chExt cx="1563531" cy="931020"/>
                </a:xfrm>
              </p:grpSpPr>
              <p:sp>
                <p:nvSpPr>
                  <p:cNvPr id="40" name="Retângulo de cantos arredondados 39"/>
                  <p:cNvSpPr/>
                  <p:nvPr/>
                </p:nvSpPr>
                <p:spPr>
                  <a:xfrm>
                    <a:off x="224617" y="2857682"/>
                    <a:ext cx="1549239" cy="931325"/>
                  </a:xfrm>
                  <a:prstGeom prst="roundRect">
                    <a:avLst/>
                  </a:prstGeom>
                  <a:blipFill rotWithShape="0">
                    <a:blip r:embed="rId17" cstate="print"/>
                    <a:stretch>
                      <a:fillRect/>
                    </a:stretch>
                  </a:blip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41" name="Retângulo 40"/>
                  <p:cNvSpPr/>
                  <p:nvPr/>
                </p:nvSpPr>
                <p:spPr>
                  <a:xfrm>
                    <a:off x="209576" y="2857682"/>
                    <a:ext cx="1449968" cy="907213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125730" tIns="125730" rIns="125730" bIns="125730" spcCol="1270" anchor="ctr"/>
                  <a:lstStyle/>
                  <a:p>
                    <a:pPr algn="ctr" defTabSz="1466850">
                      <a:lnSpc>
                        <a:spcPct val="90000"/>
                      </a:lnSpc>
                      <a:spcAft>
                        <a:spcPct val="35000"/>
                      </a:spcAft>
                      <a:defRPr/>
                    </a:pPr>
                    <a:endParaRPr lang="pt-BR" sz="3300"/>
                  </a:p>
                </p:txBody>
              </p:sp>
            </p:grpSp>
            <p:sp>
              <p:nvSpPr>
                <p:cNvPr id="46150" name="CaixaDeTexto 26"/>
                <p:cNvSpPr txBox="1">
                  <a:spLocks noChangeArrowheads="1"/>
                </p:cNvSpPr>
                <p:nvPr/>
              </p:nvSpPr>
              <p:spPr bwMode="auto">
                <a:xfrm>
                  <a:off x="8357146" y="5449519"/>
                  <a:ext cx="543739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altLang="pt-BR" b="1">
                      <a:solidFill>
                        <a:srgbClr val="008A80"/>
                      </a:solidFill>
                    </a:rPr>
                    <a:t>SIT</a:t>
                  </a:r>
                </a:p>
              </p:txBody>
            </p:sp>
          </p:grpSp>
          <p:pic>
            <p:nvPicPr>
              <p:cNvPr id="88" name="Imagem 87"/>
              <p:cNvPicPr>
                <a:picLocks noChangeAspect="1"/>
              </p:cNvPicPr>
              <p:nvPr/>
            </p:nvPicPr>
            <p:blipFill>
              <a:blip r:embed="rId1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205595" y="5753620"/>
                <a:ext cx="1060661" cy="883792"/>
              </a:xfrm>
              <a:prstGeom prst="rect">
                <a:avLst/>
              </a:prstGeom>
            </p:spPr>
          </p:pic>
        </p:grpSp>
        <p:grpSp>
          <p:nvGrpSpPr>
            <p:cNvPr id="46141" name="Grupo 10"/>
            <p:cNvGrpSpPr>
              <a:grpSpLocks/>
            </p:cNvGrpSpPr>
            <p:nvPr/>
          </p:nvGrpSpPr>
          <p:grpSpPr bwMode="auto">
            <a:xfrm>
              <a:off x="5542481" y="5471751"/>
              <a:ext cx="2454454" cy="1161316"/>
              <a:chOff x="5631673" y="5472194"/>
              <a:chExt cx="2357050" cy="1160228"/>
            </a:xfrm>
          </p:grpSpPr>
          <p:sp>
            <p:nvSpPr>
              <p:cNvPr id="48" name="Retângulo de cantos arredondados 47"/>
              <p:cNvSpPr/>
              <p:nvPr/>
            </p:nvSpPr>
            <p:spPr>
              <a:xfrm>
                <a:off x="5640692" y="5734025"/>
                <a:ext cx="1599555" cy="898397"/>
              </a:xfrm>
              <a:prstGeom prst="roundRect">
                <a:avLst>
                  <a:gd name="adj" fmla="val 10000"/>
                </a:avLst>
              </a:prstGeom>
              <a:blipFill rotWithShape="1">
                <a:blip r:embed="rId19" cstate="print"/>
                <a:stretch>
                  <a:fillRect/>
                </a:stretch>
              </a:blipFill>
              <a:scene3d>
                <a:camera prst="orthographicFront"/>
                <a:lightRig rig="threePt" dir="t">
                  <a:rot lat="0" lon="0" rev="7500000"/>
                </a:lightRig>
              </a:scene3d>
              <a:sp3d z="152400" extrusionH="63500" prstMaterial="matte">
                <a:bevelT w="50800" h="190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CaixaDeTexto 69"/>
              <p:cNvSpPr txBox="1"/>
              <p:nvPr/>
            </p:nvSpPr>
            <p:spPr>
              <a:xfrm>
                <a:off x="5631673" y="5472194"/>
                <a:ext cx="2357742" cy="33792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6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Otimização da Arrecadação</a:t>
                </a:r>
              </a:p>
            </p:txBody>
          </p:sp>
        </p:grpSp>
        <p:sp>
          <p:nvSpPr>
            <p:cNvPr id="89" name="CaixaDeTexto 26"/>
            <p:cNvSpPr txBox="1">
              <a:spLocks noChangeArrowheads="1"/>
            </p:cNvSpPr>
            <p:nvPr/>
          </p:nvSpPr>
          <p:spPr bwMode="auto">
            <a:xfrm>
              <a:off x="5574222" y="5808405"/>
              <a:ext cx="953820" cy="308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pt-BR" altLang="pt-BR" sz="1400" b="1" dirty="0">
                  <a:solidFill>
                    <a:srgbClr val="008A80"/>
                  </a:solidFill>
                  <a:latin typeface="+mn-lt"/>
                </a:rPr>
                <a:t>IPTU - ITBI</a:t>
              </a:r>
            </a:p>
          </p:txBody>
        </p:sp>
      </p:grpSp>
      <p:sp>
        <p:nvSpPr>
          <p:cNvPr id="46094" name="CaixaDeTexto 1"/>
          <p:cNvSpPr txBox="1">
            <a:spLocks noChangeArrowheads="1"/>
          </p:cNvSpPr>
          <p:nvPr/>
        </p:nvSpPr>
        <p:spPr bwMode="auto">
          <a:xfrm>
            <a:off x="-47625" y="38100"/>
            <a:ext cx="726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tabLst>
                <a:tab pos="2246313" algn="l"/>
              </a:tabLst>
            </a:pPr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  <a:ea typeface="Batang" pitchFamily="18" charset="-127"/>
              </a:rPr>
              <a:t>Programa de Fortalecimento do Fisco-F1</a:t>
            </a:r>
          </a:p>
        </p:txBody>
      </p:sp>
      <p:grpSp>
        <p:nvGrpSpPr>
          <p:cNvPr id="12" name="Agrupar 11"/>
          <p:cNvGrpSpPr>
            <a:grpSpLocks/>
          </p:cNvGrpSpPr>
          <p:nvPr/>
        </p:nvGrpSpPr>
        <p:grpSpPr bwMode="auto">
          <a:xfrm>
            <a:off x="2047875" y="1047750"/>
            <a:ext cx="1716088" cy="1157288"/>
            <a:chOff x="2048213" y="919043"/>
            <a:chExt cx="1716538" cy="115819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48213" y="930846"/>
              <a:ext cx="1716538" cy="1146388"/>
            </a:xfrm>
            <a:prstGeom prst="rect">
              <a:avLst/>
            </a:prstGeom>
          </p:spPr>
        </p:pic>
        <p:sp>
          <p:nvSpPr>
            <p:cNvPr id="116" name="CaixaDeTexto 115"/>
            <p:cNvSpPr txBox="1"/>
            <p:nvPr/>
          </p:nvSpPr>
          <p:spPr bwMode="auto">
            <a:xfrm>
              <a:off x="2062505" y="919043"/>
              <a:ext cx="1670488" cy="3082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Centro Treinamento</a:t>
              </a:r>
            </a:p>
          </p:txBody>
        </p:sp>
      </p:grpSp>
      <p:sp>
        <p:nvSpPr>
          <p:cNvPr id="46096" name="AutoShape 6" descr="Resultado de imagem para projetos em andamento"/>
          <p:cNvSpPr>
            <a:spLocks noChangeAspect="1" noChangeArrowheads="1"/>
          </p:cNvSpPr>
          <p:nvPr/>
        </p:nvSpPr>
        <p:spPr bwMode="auto">
          <a:xfrm>
            <a:off x="4419600" y="34051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 altLang="pt-BR"/>
          </a:p>
        </p:txBody>
      </p:sp>
      <p:grpSp>
        <p:nvGrpSpPr>
          <p:cNvPr id="21" name="Agrupar 20"/>
          <p:cNvGrpSpPr>
            <a:grpSpLocks/>
          </p:cNvGrpSpPr>
          <p:nvPr/>
        </p:nvGrpSpPr>
        <p:grpSpPr bwMode="auto">
          <a:xfrm>
            <a:off x="7221538" y="2159000"/>
            <a:ext cx="1684337" cy="1271588"/>
            <a:chOff x="7221553" y="2159434"/>
            <a:chExt cx="1684748" cy="1270738"/>
          </a:xfrm>
        </p:grpSpPr>
        <p:pic>
          <p:nvPicPr>
            <p:cNvPr id="1026" name="Picture 2" descr="Resultado de imagem para inovação tecnologica"/>
            <p:cNvPicPr>
              <a:picLocks noChangeAspect="1" noChangeArrowheads="1"/>
            </p:cNvPicPr>
            <p:nvPr/>
          </p:nvPicPr>
          <p:blipFill rotWithShape="1">
            <a:blip r:embed="rId21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268" r="13876" b="22102"/>
            <a:stretch/>
          </p:blipFill>
          <p:spPr bwMode="auto">
            <a:xfrm>
              <a:off x="7221553" y="2159434"/>
              <a:ext cx="1684748" cy="127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137" name="CaixaDeTexto 1"/>
            <p:cNvSpPr txBox="1">
              <a:spLocks noChangeArrowheads="1"/>
            </p:cNvSpPr>
            <p:nvPr/>
          </p:nvSpPr>
          <p:spPr bwMode="auto">
            <a:xfrm>
              <a:off x="7264400" y="2206625"/>
              <a:ext cx="1519238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b="1">
                  <a:solidFill>
                    <a:schemeClr val="bg1"/>
                  </a:solidFill>
                </a:rPr>
                <a:t>Governança</a:t>
              </a:r>
            </a:p>
            <a:p>
              <a:pPr algn="ctr"/>
              <a:r>
                <a:rPr lang="pt-BR" altLang="pt-BR" b="1">
                  <a:solidFill>
                    <a:schemeClr val="bg1"/>
                  </a:solidFill>
                </a:rPr>
                <a:t> em TI</a:t>
              </a:r>
            </a:p>
          </p:txBody>
        </p:sp>
      </p:grpSp>
      <p:grpSp>
        <p:nvGrpSpPr>
          <p:cNvPr id="3" name="Agrupar 2"/>
          <p:cNvGrpSpPr>
            <a:grpSpLocks/>
          </p:cNvGrpSpPr>
          <p:nvPr/>
        </p:nvGrpSpPr>
        <p:grpSpPr bwMode="auto">
          <a:xfrm>
            <a:off x="1984375" y="2108200"/>
            <a:ext cx="5260975" cy="3465513"/>
            <a:chOff x="1984375" y="2108200"/>
            <a:chExt cx="5261687" cy="3466144"/>
          </a:xfrm>
        </p:grpSpPr>
        <p:grpSp>
          <p:nvGrpSpPr>
            <p:cNvPr id="46112" name="Agrupar 55347"/>
            <p:cNvGrpSpPr>
              <a:grpSpLocks/>
            </p:cNvGrpSpPr>
            <p:nvPr/>
          </p:nvGrpSpPr>
          <p:grpSpPr bwMode="auto">
            <a:xfrm>
              <a:off x="1984375" y="2108200"/>
              <a:ext cx="5261687" cy="3466144"/>
              <a:chOff x="1999248" y="2067270"/>
              <a:chExt cx="5260335" cy="3467023"/>
            </a:xfrm>
          </p:grpSpPr>
          <p:grpSp>
            <p:nvGrpSpPr>
              <p:cNvPr id="46114" name="Agrupar 55341"/>
              <p:cNvGrpSpPr>
                <a:grpSpLocks/>
              </p:cNvGrpSpPr>
              <p:nvPr/>
            </p:nvGrpSpPr>
            <p:grpSpPr bwMode="auto">
              <a:xfrm>
                <a:off x="1999248" y="2067270"/>
                <a:ext cx="5260335" cy="3467023"/>
                <a:chOff x="1999248" y="2067270"/>
                <a:chExt cx="5260335" cy="3467023"/>
              </a:xfrm>
            </p:grpSpPr>
            <p:grpSp>
              <p:nvGrpSpPr>
                <p:cNvPr id="46119" name="Agrupar 55340"/>
                <p:cNvGrpSpPr>
                  <a:grpSpLocks/>
                </p:cNvGrpSpPr>
                <p:nvPr/>
              </p:nvGrpSpPr>
              <p:grpSpPr bwMode="auto">
                <a:xfrm>
                  <a:off x="1999248" y="2067270"/>
                  <a:ext cx="5260335" cy="3395331"/>
                  <a:chOff x="1999248" y="2067270"/>
                  <a:chExt cx="5260335" cy="3395331"/>
                </a:xfrm>
              </p:grpSpPr>
              <p:grpSp>
                <p:nvGrpSpPr>
                  <p:cNvPr id="46121" name="Agrupar 26"/>
                  <p:cNvGrpSpPr>
                    <a:grpSpLocks/>
                  </p:cNvGrpSpPr>
                  <p:nvPr/>
                </p:nvGrpSpPr>
                <p:grpSpPr bwMode="auto">
                  <a:xfrm>
                    <a:off x="1999248" y="2067270"/>
                    <a:ext cx="5260335" cy="3395331"/>
                    <a:chOff x="2014264" y="2066718"/>
                    <a:chExt cx="5260335" cy="3395331"/>
                  </a:xfrm>
                </p:grpSpPr>
                <p:grpSp>
                  <p:nvGrpSpPr>
                    <p:cNvPr id="46123" name="Agrupar 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2189" y="2160101"/>
                      <a:ext cx="5159364" cy="3301948"/>
                      <a:chOff x="2062189" y="2160101"/>
                      <a:chExt cx="5159364" cy="3301948"/>
                    </a:xfrm>
                  </p:grpSpPr>
                  <p:sp>
                    <p:nvSpPr>
                      <p:cNvPr id="20" name="Retângulo 19"/>
                      <p:cNvSpPr/>
                      <p:nvPr/>
                    </p:nvSpPr>
                    <p:spPr>
                      <a:xfrm>
                        <a:off x="2061883" y="2160422"/>
                        <a:ext cx="5160335" cy="330185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/>
                      </a:p>
                    </p:txBody>
                  </p:sp>
                  <p:pic>
                    <p:nvPicPr>
                      <p:cNvPr id="1028" name="Picture 4" descr="Resultado de imagem para reconhecimen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181" y="2598299"/>
                        <a:ext cx="1255863" cy="1133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grpSp>
                  <p:nvGrpSpPr>
                    <p:cNvPr id="46124" name="Agrupar 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14264" y="2066718"/>
                      <a:ext cx="5260335" cy="1656806"/>
                      <a:chOff x="1811134" y="2240240"/>
                      <a:chExt cx="5617224" cy="1656806"/>
                    </a:xfrm>
                  </p:grpSpPr>
                  <p:pic>
                    <p:nvPicPr>
                      <p:cNvPr id="94" name="Imagem 93"/>
                      <p:cNvPicPr>
                        <a:picLocks noChangeAspect="1"/>
                      </p:cNvPicPr>
                      <p:nvPr/>
                    </p:nvPicPr>
                    <p:blipFill>
                      <a:blip r:embed="rId23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duotone>
                          <a:prstClr val="black"/>
                          <a:schemeClr val="accent5">
                            <a:tint val="45000"/>
                            <a:satMod val="400000"/>
                          </a:schemeClr>
                        </a:duotone>
                      </a:blip>
                      <a:stretch>
                        <a:fillRect/>
                      </a:stretch>
                    </p:blipFill>
                    <p:spPr>
                      <a:xfrm>
                        <a:off x="5518566" y="2300972"/>
                        <a:ext cx="1909792" cy="1596074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</p:spPr>
                  </p:pic>
                  <p:pic>
                    <p:nvPicPr>
                      <p:cNvPr id="95" name="Picture 6" descr="Resultado de imagem para projetos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 cstate="print"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207" y="2333623"/>
                        <a:ext cx="2502487" cy="15585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101" name="CaixaDeTexto 100"/>
                      <p:cNvSpPr txBox="1"/>
                      <p:nvPr/>
                    </p:nvSpPr>
                    <p:spPr>
                      <a:xfrm>
                        <a:off x="2587443" y="2514998"/>
                        <a:ext cx="1547534" cy="6463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 algn="ctr">
                          <a:defRPr/>
                        </a:pPr>
                        <a:r>
                          <a:rPr lang="pt-BR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  <a:cs typeface="Arial" panose="020B0604020202020204" pitchFamily="34" charset="0"/>
                          </a:rPr>
                          <a:t>Projetos </a:t>
                        </a:r>
                      </a:p>
                      <a:p>
                        <a:pPr algn="ctr">
                          <a:defRPr/>
                        </a:pPr>
                        <a:r>
                          <a:rPr lang="pt-BR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  <a:cs typeface="Arial" panose="020B0604020202020204" pitchFamily="34" charset="0"/>
                          </a:rPr>
                          <a:t>Concluídos</a:t>
                        </a:r>
                      </a:p>
                    </p:txBody>
                  </p:sp>
                  <p:sp>
                    <p:nvSpPr>
                      <p:cNvPr id="102" name="CaixaDeTexto 101"/>
                      <p:cNvSpPr txBox="1"/>
                      <p:nvPr/>
                    </p:nvSpPr>
                    <p:spPr>
                      <a:xfrm>
                        <a:off x="1811134" y="2240240"/>
                        <a:ext cx="1006829" cy="64639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36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Franklin Gothic Heavy" panose="020B0903020102020204" pitchFamily="34" charset="0"/>
                            <a:cs typeface="Arial" panose="020B0604020202020204" pitchFamily="34" charset="0"/>
                          </a:rPr>
                          <a:t>104</a:t>
                        </a:r>
                      </a:p>
                    </p:txBody>
                  </p:sp>
                  <p:sp>
                    <p:nvSpPr>
                      <p:cNvPr id="104" name="CaixaDeTexto 103"/>
                      <p:cNvSpPr txBox="1"/>
                      <p:nvPr/>
                    </p:nvSpPr>
                    <p:spPr>
                      <a:xfrm>
                        <a:off x="6324915" y="2359355"/>
                        <a:ext cx="333914" cy="3684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3</a:t>
                        </a:r>
                      </a:p>
                    </p:txBody>
                  </p:sp>
                  <p:sp>
                    <p:nvSpPr>
                      <p:cNvPr id="105" name="CaixaDeTexto 104"/>
                      <p:cNvSpPr txBox="1"/>
                      <p:nvPr/>
                    </p:nvSpPr>
                    <p:spPr>
                      <a:xfrm>
                        <a:off x="5858790" y="2621406"/>
                        <a:ext cx="313575" cy="3700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106" name="CaixaDeTexto 105"/>
                      <p:cNvSpPr txBox="1"/>
                      <p:nvPr/>
                    </p:nvSpPr>
                    <p:spPr>
                      <a:xfrm>
                        <a:off x="6731714" y="2754814"/>
                        <a:ext cx="313574" cy="3700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1</a:t>
                        </a:r>
                      </a:p>
                    </p:txBody>
                  </p:sp>
                  <p:sp>
                    <p:nvSpPr>
                      <p:cNvPr id="107" name="CaixaDeTexto 106"/>
                      <p:cNvSpPr txBox="1"/>
                      <p:nvPr/>
                    </p:nvSpPr>
                    <p:spPr>
                      <a:xfrm>
                        <a:off x="5207910" y="2432412"/>
                        <a:ext cx="525449" cy="70674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sz="4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Arial Black" panose="020B0A04020102020204" pitchFamily="34" charset="0"/>
                            <a:cs typeface="Arial" panose="020B0604020202020204" pitchFamily="34" charset="0"/>
                          </a:rPr>
                          <a:t>5</a:t>
                        </a:r>
                      </a:p>
                    </p:txBody>
                  </p:sp>
                  <p:sp>
                    <p:nvSpPr>
                      <p:cNvPr id="108" name="CaixaDeTexto 107"/>
                      <p:cNvSpPr txBox="1"/>
                      <p:nvPr/>
                    </p:nvSpPr>
                    <p:spPr>
                      <a:xfrm>
                        <a:off x="3865472" y="2257711"/>
                        <a:ext cx="2249263" cy="3684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entury Gothic" panose="020B0502020202020204" pitchFamily="34" charset="0"/>
                            <a:cs typeface="Arial" panose="020B0604020202020204" pitchFamily="34" charset="0"/>
                          </a:rPr>
                          <a:t>Reconhecimento</a:t>
                        </a:r>
                      </a:p>
                    </p:txBody>
                  </p:sp>
                </p:grpSp>
              </p:grpSp>
              <p:pic>
                <p:nvPicPr>
                  <p:cNvPr id="55339" name="Imagem 55338"/>
                  <p:cNvPicPr>
                    <a:picLocks noChangeAspect="1"/>
                  </p:cNvPicPr>
                  <p:nvPr/>
                </p:nvPicPr>
                <p:blipFill>
                  <a:blip r:embed="rId2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2070368" y="3747968"/>
                    <a:ext cx="2736478" cy="170610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5340" name="CaixaDeTexto 55339"/>
                <p:cNvSpPr txBox="1"/>
                <p:nvPr/>
              </p:nvSpPr>
              <p:spPr>
                <a:xfrm>
                  <a:off x="4048462" y="4825959"/>
                  <a:ext cx="793653" cy="70833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altLang="pt-BR" sz="4000" b="1" dirty="0">
                      <a:solidFill>
                        <a:schemeClr val="accent6">
                          <a:lumMod val="75000"/>
                        </a:schemeClr>
                      </a:solidFill>
                      <a:latin typeface="Arial Rounded MT Bold" panose="020F0704030504030204" pitchFamily="34" charset="0"/>
                      <a:cs typeface="Arial" panose="020B0604020202020204" pitchFamily="34" charset="0"/>
                    </a:rPr>
                    <a:t>31</a:t>
                  </a:r>
                  <a:endParaRPr lang="pt-BR" sz="40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115" name="Agrupar 55346"/>
              <p:cNvGrpSpPr>
                <a:grpSpLocks/>
              </p:cNvGrpSpPr>
              <p:nvPr/>
            </p:nvGrpSpPr>
            <p:grpSpPr bwMode="auto">
              <a:xfrm>
                <a:off x="4865763" y="3764574"/>
                <a:ext cx="2381999" cy="1673910"/>
                <a:chOff x="3671369" y="3705524"/>
                <a:chExt cx="2381999" cy="1673910"/>
              </a:xfrm>
            </p:grpSpPr>
            <p:pic>
              <p:nvPicPr>
                <p:cNvPr id="55344" name="Imagem 55343"/>
                <p:cNvPicPr>
                  <a:picLocks noChangeAspect="1"/>
                </p:cNvPicPr>
                <p:nvPr/>
              </p:nvPicPr>
              <p:blipFill>
                <a:blip r:embed="rId26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4237735" y="3705524"/>
                  <a:ext cx="1815633" cy="1673910"/>
                </a:xfrm>
                <a:prstGeom prst="rect">
                  <a:avLst/>
                </a:prstGeom>
              </p:spPr>
            </p:pic>
            <p:sp>
              <p:nvSpPr>
                <p:cNvPr id="46117" name="CaixaDeTexto 55344"/>
                <p:cNvSpPr txBox="1">
                  <a:spLocks noChangeArrowheads="1"/>
                </p:cNvSpPr>
                <p:nvPr/>
              </p:nvSpPr>
              <p:spPr bwMode="auto">
                <a:xfrm>
                  <a:off x="3671369" y="3756421"/>
                  <a:ext cx="1532398" cy="6464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altLang="pt-BR">
                      <a:solidFill>
                        <a:srgbClr val="006D65"/>
                      </a:solidFill>
                      <a:latin typeface="Impact" pitchFamily="34" charset="0"/>
                    </a:rPr>
                    <a:t>Projetos</a:t>
                  </a:r>
                </a:p>
                <a:p>
                  <a:r>
                    <a:rPr lang="pt-BR" altLang="pt-BR">
                      <a:solidFill>
                        <a:srgbClr val="006D65"/>
                      </a:solidFill>
                      <a:latin typeface="Impact" pitchFamily="34" charset="0"/>
                    </a:rPr>
                    <a:t>Repriorisados</a:t>
                  </a:r>
                  <a:endParaRPr lang="pt-BR" altLang="pt-BR">
                    <a:latin typeface="Impact" pitchFamily="34" charset="0"/>
                  </a:endParaRPr>
                </a:p>
              </p:txBody>
            </p:sp>
            <p:sp>
              <p:nvSpPr>
                <p:cNvPr id="55346" name="CaixaDeTexto 55345"/>
                <p:cNvSpPr txBox="1"/>
                <p:nvPr/>
              </p:nvSpPr>
              <p:spPr>
                <a:xfrm>
                  <a:off x="3996928" y="4339685"/>
                  <a:ext cx="793653" cy="708333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4000" b="1" dirty="0">
                      <a:solidFill>
                        <a:schemeClr val="accent6">
                          <a:lumMod val="75000"/>
                        </a:schemeClr>
                      </a:solidFill>
                      <a:latin typeface="Arial Rounded MT Bold" panose="020F0704030504030204" pitchFamily="34" charset="0"/>
                      <a:cs typeface="Arial" panose="020B0604020202020204" pitchFamily="34" charset="0"/>
                    </a:rPr>
                    <a:t>28</a:t>
                  </a:r>
                  <a:endParaRPr lang="pt-BR" sz="40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CaixaDeTexto 1"/>
            <p:cNvSpPr txBox="1"/>
            <p:nvPr/>
          </p:nvSpPr>
          <p:spPr>
            <a:xfrm>
              <a:off x="2051059" y="3840478"/>
              <a:ext cx="2741984" cy="400123"/>
            </a:xfrm>
            <a:prstGeom prst="rect">
              <a:avLst/>
            </a:prstGeom>
            <a:solidFill>
              <a:schemeClr val="accent5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000" dirty="0">
                  <a:solidFill>
                    <a:schemeClr val="accent6">
                      <a:lumMod val="75000"/>
                    </a:schemeClr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Projetos em Andamento</a:t>
              </a:r>
            </a:p>
          </p:txBody>
        </p:sp>
      </p:grpSp>
      <p:grpSp>
        <p:nvGrpSpPr>
          <p:cNvPr id="15" name="Agrupar 14"/>
          <p:cNvGrpSpPr>
            <a:grpSpLocks/>
          </p:cNvGrpSpPr>
          <p:nvPr/>
        </p:nvGrpSpPr>
        <p:grpSpPr bwMode="auto">
          <a:xfrm>
            <a:off x="7253288" y="3432175"/>
            <a:ext cx="1689100" cy="2206625"/>
            <a:chOff x="7253288" y="3432175"/>
            <a:chExt cx="1689100" cy="2206625"/>
          </a:xfrm>
        </p:grpSpPr>
        <p:grpSp>
          <p:nvGrpSpPr>
            <p:cNvPr id="46100" name="Grupo 9"/>
            <p:cNvGrpSpPr>
              <a:grpSpLocks/>
            </p:cNvGrpSpPr>
            <p:nvPr/>
          </p:nvGrpSpPr>
          <p:grpSpPr bwMode="auto">
            <a:xfrm>
              <a:off x="7253288" y="3432175"/>
              <a:ext cx="1655762" cy="2206625"/>
              <a:chOff x="7225681" y="3309865"/>
              <a:chExt cx="1654786" cy="2206431"/>
            </a:xfrm>
          </p:grpSpPr>
          <p:grpSp>
            <p:nvGrpSpPr>
              <p:cNvPr id="46108" name="Grupo 20"/>
              <p:cNvGrpSpPr>
                <a:grpSpLocks/>
              </p:cNvGrpSpPr>
              <p:nvPr/>
            </p:nvGrpSpPr>
            <p:grpSpPr bwMode="auto">
              <a:xfrm>
                <a:off x="7356570" y="3309865"/>
                <a:ext cx="1523897" cy="1168785"/>
                <a:chOff x="6834734" y="1793082"/>
                <a:chExt cx="1524248" cy="1006641"/>
              </a:xfrm>
            </p:grpSpPr>
            <p:sp>
              <p:nvSpPr>
                <p:cNvPr id="22" name="Retângulo de cantos arredondados 21"/>
                <p:cNvSpPr/>
                <p:nvPr/>
              </p:nvSpPr>
              <p:spPr>
                <a:xfrm>
                  <a:off x="7016440" y="1793082"/>
                  <a:ext cx="1342542" cy="1006221"/>
                </a:xfrm>
                <a:prstGeom prst="rect">
                  <a:avLst/>
                </a:prstGeom>
                <a:blipFill rotWithShape="0">
                  <a:blip r:embed="rId27" cstate="print"/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3" name="Retângulo 22"/>
                <p:cNvSpPr/>
                <p:nvPr/>
              </p:nvSpPr>
              <p:spPr>
                <a:xfrm>
                  <a:off x="6833943" y="1854604"/>
                  <a:ext cx="1450454" cy="90778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25730" tIns="125730" rIns="125730" bIns="125730" spcCol="1270" anchor="ctr"/>
                <a:lstStyle/>
                <a:p>
                  <a:pPr algn="ctr" defTabSz="14668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3300"/>
                </a:p>
              </p:txBody>
            </p:sp>
          </p:grpSp>
          <p:sp>
            <p:nvSpPr>
              <p:cNvPr id="69" name="CaixaDeTexto 68"/>
              <p:cNvSpPr txBox="1"/>
              <p:nvPr/>
            </p:nvSpPr>
            <p:spPr>
              <a:xfrm rot="16200000">
                <a:off x="6298577" y="4248081"/>
                <a:ext cx="2195319" cy="341111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400" dirty="0">
                    <a:solidFill>
                      <a:schemeClr val="bg1"/>
                    </a:solidFill>
                    <a:latin typeface="+mn-lt"/>
                    <a:cs typeface="Arial" panose="020B0604020202020204" pitchFamily="34" charset="0"/>
                  </a:rPr>
                  <a:t>Otimização da Arrecadação</a:t>
                </a:r>
              </a:p>
            </p:txBody>
          </p:sp>
        </p:grpSp>
        <p:grpSp>
          <p:nvGrpSpPr>
            <p:cNvPr id="46101" name="Agrupar 8"/>
            <p:cNvGrpSpPr>
              <a:grpSpLocks/>
            </p:cNvGrpSpPr>
            <p:nvPr/>
          </p:nvGrpSpPr>
          <p:grpSpPr bwMode="auto">
            <a:xfrm>
              <a:off x="7537759" y="4500358"/>
              <a:ext cx="1404629" cy="1081644"/>
              <a:chOff x="7537759" y="4500358"/>
              <a:chExt cx="1404629" cy="1081644"/>
            </a:xfrm>
          </p:grpSpPr>
          <p:grpSp>
            <p:nvGrpSpPr>
              <p:cNvPr id="46102" name="Grupo 23"/>
              <p:cNvGrpSpPr>
                <a:grpSpLocks/>
              </p:cNvGrpSpPr>
              <p:nvPr/>
            </p:nvGrpSpPr>
            <p:grpSpPr bwMode="auto">
              <a:xfrm>
                <a:off x="7537759" y="4500358"/>
                <a:ext cx="1404629" cy="1076529"/>
                <a:chOff x="6871160" y="3044284"/>
                <a:chExt cx="1485188" cy="1010974"/>
              </a:xfrm>
            </p:grpSpPr>
            <p:sp>
              <p:nvSpPr>
                <p:cNvPr id="25" name="Retângulo de cantos arredondados 24"/>
                <p:cNvSpPr/>
                <p:nvPr/>
              </p:nvSpPr>
              <p:spPr>
                <a:xfrm>
                  <a:off x="6870833" y="3044477"/>
                  <a:ext cx="1448587" cy="1006309"/>
                </a:xfrm>
                <a:prstGeom prst="rect">
                  <a:avLst/>
                </a:prstGeom>
                <a:blipFill rotWithShape="0">
                  <a:blip r:embed="rId28" cstate="print"/>
                  <a:stretch>
                    <a:fillRect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pt-BR" dirty="0"/>
                </a:p>
              </p:txBody>
            </p:sp>
            <p:sp>
              <p:nvSpPr>
                <p:cNvPr id="26" name="Retângulo 25"/>
                <p:cNvSpPr/>
                <p:nvPr/>
              </p:nvSpPr>
              <p:spPr>
                <a:xfrm>
                  <a:off x="6906083" y="3147343"/>
                  <a:ext cx="1450265" cy="907916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25730" tIns="125730" rIns="125730" bIns="125730" spcCol="1270" anchor="ctr"/>
                <a:lstStyle/>
                <a:p>
                  <a:pPr algn="ctr" defTabSz="14668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3300"/>
                </a:p>
              </p:txBody>
            </p:sp>
          </p:grpSp>
          <p:sp>
            <p:nvSpPr>
              <p:cNvPr id="109" name="Retângulo Arredondado 9"/>
              <p:cNvSpPr/>
              <p:nvPr/>
            </p:nvSpPr>
            <p:spPr bwMode="auto">
              <a:xfrm>
                <a:off x="8217258" y="4649788"/>
                <a:ext cx="704802" cy="932214"/>
              </a:xfrm>
              <a:prstGeom prst="rect">
                <a:avLst/>
              </a:prstGeom>
              <a:blipFill rotWithShape="1">
                <a:blip r:embed="rId29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61463" cy="25431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Retângulo 31"/>
          <p:cNvSpPr/>
          <p:nvPr/>
        </p:nvSpPr>
        <p:spPr bwMode="auto">
          <a:xfrm>
            <a:off x="115888" y="4632325"/>
            <a:ext cx="1535112" cy="9080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5730" tIns="125730" rIns="125730" bIns="125730" spcCol="1270" anchor="ctr"/>
          <a:lstStyle/>
          <a:p>
            <a:pPr algn="ctr" defTabSz="1466850">
              <a:lnSpc>
                <a:spcPct val="90000"/>
              </a:lnSpc>
              <a:spcAft>
                <a:spcPct val="35000"/>
              </a:spcAft>
              <a:defRPr/>
            </a:pPr>
            <a:endParaRPr lang="pt-BR" sz="3300"/>
          </a:p>
        </p:txBody>
      </p:sp>
      <p:grpSp>
        <p:nvGrpSpPr>
          <p:cNvPr id="47108" name="Agrupar 7"/>
          <p:cNvGrpSpPr>
            <a:grpSpLocks/>
          </p:cNvGrpSpPr>
          <p:nvPr/>
        </p:nvGrpSpPr>
        <p:grpSpPr bwMode="auto">
          <a:xfrm>
            <a:off x="-77788" y="-82550"/>
            <a:ext cx="9170988" cy="6940550"/>
            <a:chOff x="-59828" y="-25144"/>
            <a:chExt cx="9169969" cy="6940088"/>
          </a:xfrm>
        </p:grpSpPr>
        <p:sp>
          <p:nvSpPr>
            <p:cNvPr id="14" name="Retângulo 13"/>
            <p:cNvSpPr/>
            <p:nvPr/>
          </p:nvSpPr>
          <p:spPr bwMode="auto">
            <a:xfrm>
              <a:off x="2564018" y="806651"/>
              <a:ext cx="1806374" cy="13048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300" dirty="0"/>
            </a:p>
          </p:txBody>
        </p:sp>
        <p:sp>
          <p:nvSpPr>
            <p:cNvPr id="23" name="Retângulo 22"/>
            <p:cNvSpPr/>
            <p:nvPr/>
          </p:nvSpPr>
          <p:spPr bwMode="auto">
            <a:xfrm>
              <a:off x="7291068" y="573304"/>
              <a:ext cx="1801613" cy="14667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300"/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-59828" y="-25144"/>
              <a:ext cx="9011237" cy="4619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pt-BR" sz="2400" b="1" dirty="0" err="1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Destaques</a:t>
              </a:r>
              <a:r>
                <a:rPr lang="en-US" altLang="pt-BR" sz="2400" b="1" dirty="0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 do </a:t>
              </a:r>
              <a:r>
                <a:rPr lang="en-US" altLang="pt-BR" sz="2400" b="1" dirty="0" err="1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Programa</a:t>
              </a:r>
              <a:r>
                <a:rPr lang="en-US" altLang="pt-BR" sz="2400" b="1" dirty="0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 de </a:t>
              </a:r>
              <a:r>
                <a:rPr lang="en-US" altLang="pt-BR" sz="2400" b="1" dirty="0" err="1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Fortalecimento</a:t>
              </a:r>
              <a:r>
                <a:rPr lang="en-US" altLang="pt-BR" sz="2400" b="1" dirty="0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 do </a:t>
              </a:r>
              <a:r>
                <a:rPr lang="en-US" altLang="pt-BR" sz="2400" b="1" dirty="0" err="1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Fisco</a:t>
              </a:r>
              <a:r>
                <a:rPr lang="en-US" altLang="pt-BR" sz="2400" b="1" dirty="0">
                  <a:solidFill>
                    <a:schemeClr val="accent5">
                      <a:lumMod val="25000"/>
                    </a:schemeClr>
                  </a:solidFill>
                  <a:latin typeface="Century Gothic" panose="020B0502020202020204" pitchFamily="34" charset="0"/>
                  <a:ea typeface="Batang" panose="02030600000101010101" pitchFamily="18" charset="-127"/>
                  <a:cs typeface="Arial" panose="020B0604020202020204" pitchFamily="34" charset="0"/>
                </a:rPr>
                <a:t>-FASE 1</a:t>
              </a:r>
              <a:endParaRPr lang="pt-BR" sz="2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135" name="Agrupar 10"/>
            <p:cNvGrpSpPr>
              <a:grpSpLocks/>
            </p:cNvGrpSpPr>
            <p:nvPr/>
          </p:nvGrpSpPr>
          <p:grpSpPr bwMode="auto">
            <a:xfrm>
              <a:off x="2379721" y="430646"/>
              <a:ext cx="6730420" cy="6389680"/>
              <a:chOff x="3901972" y="2161860"/>
              <a:chExt cx="5198692" cy="4364316"/>
            </a:xfrm>
          </p:grpSpPr>
          <p:grpSp>
            <p:nvGrpSpPr>
              <p:cNvPr id="47142" name="Grupo 26"/>
              <p:cNvGrpSpPr>
                <a:grpSpLocks/>
              </p:cNvGrpSpPr>
              <p:nvPr/>
            </p:nvGrpSpPr>
            <p:grpSpPr bwMode="auto">
              <a:xfrm>
                <a:off x="3901972" y="2161860"/>
                <a:ext cx="5198692" cy="4364316"/>
                <a:chOff x="5917033" y="1385472"/>
                <a:chExt cx="9063499" cy="3969767"/>
              </a:xfrm>
            </p:grpSpPr>
            <p:sp>
              <p:nvSpPr>
                <p:cNvPr id="28" name="Retângulo de cantos arredondados 27"/>
                <p:cNvSpPr/>
                <p:nvPr/>
              </p:nvSpPr>
              <p:spPr>
                <a:xfrm>
                  <a:off x="8990400" y="1385472"/>
                  <a:ext cx="5990132" cy="1018621"/>
                </a:xfrm>
                <a:prstGeom prst="rect">
                  <a:avLst/>
                </a:prstGeom>
                <a:blipFill rotWithShape="0">
                  <a:blip r:embed="rId2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 t="-9793" b="-16599"/>
                  </a:stretch>
                </a:blip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pt-BR" dirty="0"/>
                </a:p>
              </p:txBody>
            </p:sp>
            <p:sp>
              <p:nvSpPr>
                <p:cNvPr id="29" name="Retângulo 28"/>
                <p:cNvSpPr/>
                <p:nvPr/>
              </p:nvSpPr>
              <p:spPr>
                <a:xfrm>
                  <a:off x="5917259" y="4446549"/>
                  <a:ext cx="1449269" cy="90830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125730" tIns="125730" rIns="125730" bIns="125730" spcCol="1270" anchor="ctr"/>
                <a:lstStyle/>
                <a:p>
                  <a:pPr algn="ctr" defTabSz="146685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pt-BR" sz="3300"/>
                </a:p>
              </p:txBody>
            </p:sp>
          </p:grpSp>
          <p:pic>
            <p:nvPicPr>
              <p:cNvPr id="47143" name="Imagem 80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79204" y="2450302"/>
                <a:ext cx="3415048" cy="1141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" name="Retângulo 40"/>
            <p:cNvSpPr/>
            <p:nvPr/>
          </p:nvSpPr>
          <p:spPr bwMode="auto">
            <a:xfrm>
              <a:off x="7229163" y="5348186"/>
              <a:ext cx="1866693" cy="13937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300"/>
            </a:p>
          </p:txBody>
        </p:sp>
        <p:sp>
          <p:nvSpPr>
            <p:cNvPr id="26" name="Retângulo 25"/>
            <p:cNvSpPr/>
            <p:nvPr/>
          </p:nvSpPr>
          <p:spPr bwMode="auto">
            <a:xfrm>
              <a:off x="7465674" y="3173456"/>
              <a:ext cx="1633356" cy="1228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5730" tIns="125730" rIns="125730" bIns="125730" spcCol="1270" anchor="ctr"/>
            <a:lstStyle/>
            <a:p>
              <a:pPr algn="ctr" defTabSz="14668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3300"/>
            </a:p>
          </p:txBody>
        </p:sp>
        <p:grpSp>
          <p:nvGrpSpPr>
            <p:cNvPr id="47138" name="Agrupar 55331"/>
            <p:cNvGrpSpPr>
              <a:grpSpLocks/>
            </p:cNvGrpSpPr>
            <p:nvPr/>
          </p:nvGrpSpPr>
          <p:grpSpPr bwMode="auto">
            <a:xfrm>
              <a:off x="3867" y="3088299"/>
              <a:ext cx="3061806" cy="3826645"/>
              <a:chOff x="372548" y="2097309"/>
              <a:chExt cx="2631203" cy="2655626"/>
            </a:xfrm>
          </p:grpSpPr>
          <p:pic>
            <p:nvPicPr>
              <p:cNvPr id="47140" name="Imagem 2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2548" y="3458752"/>
                <a:ext cx="2631203" cy="1294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5" name="Retângulo 74"/>
              <p:cNvSpPr/>
              <p:nvPr/>
            </p:nvSpPr>
            <p:spPr bwMode="auto">
              <a:xfrm>
                <a:off x="1429543" y="2096919"/>
                <a:ext cx="680680" cy="10729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25730" tIns="125730" rIns="125730" bIns="125730" spcCol="1270" anchor="ctr"/>
              <a:lstStyle/>
              <a:p>
                <a:pPr algn="ctr" defTabSz="14668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300"/>
              </a:p>
            </p:txBody>
          </p:sp>
        </p:grpSp>
        <p:sp>
          <p:nvSpPr>
            <p:cNvPr id="38" name="Retângulo 37"/>
            <p:cNvSpPr/>
            <p:nvPr/>
          </p:nvSpPr>
          <p:spPr bwMode="auto">
            <a:xfrm>
              <a:off x="146525" y="579654"/>
              <a:ext cx="1834946" cy="5444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0" tIns="152400" rIns="152400" bIns="15240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pt-BR" sz="4000" dirty="0"/>
            </a:p>
          </p:txBody>
        </p:sp>
      </p:grpSp>
      <p:pic>
        <p:nvPicPr>
          <p:cNvPr id="47109" name="Imagem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6775" y="2422525"/>
            <a:ext cx="450373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CaixaDeTexto 50"/>
          <p:cNvSpPr txBox="1"/>
          <p:nvPr/>
        </p:nvSpPr>
        <p:spPr bwMode="auto">
          <a:xfrm>
            <a:off x="4673600" y="3627438"/>
            <a:ext cx="1770063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pt-BR" sz="1400" b="1" baseline="30000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2 </a:t>
            </a: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 de Área Edificada 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Cadastrada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 1.181.253</a:t>
            </a:r>
          </a:p>
        </p:txBody>
      </p:sp>
      <p:sp>
        <p:nvSpPr>
          <p:cNvPr id="52" name="CaixaDeTexto 51"/>
          <p:cNvSpPr txBox="1"/>
          <p:nvPr/>
        </p:nvSpPr>
        <p:spPr bwMode="auto">
          <a:xfrm>
            <a:off x="4710113" y="2403475"/>
            <a:ext cx="1573212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Cadastro Completo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93.728</a:t>
            </a:r>
          </a:p>
        </p:txBody>
      </p:sp>
      <p:sp>
        <p:nvSpPr>
          <p:cNvPr id="53" name="CaixaDeTexto 52"/>
          <p:cNvSpPr txBox="1"/>
          <p:nvPr/>
        </p:nvSpPr>
        <p:spPr bwMode="auto">
          <a:xfrm>
            <a:off x="4633913" y="4246563"/>
            <a:ext cx="1944687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Inscrições Analisadas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Para Espacialização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 51.801</a:t>
            </a:r>
          </a:p>
        </p:txBody>
      </p:sp>
      <p:sp>
        <p:nvSpPr>
          <p:cNvPr id="54" name="CaixaDeTexto 53"/>
          <p:cNvSpPr txBox="1"/>
          <p:nvPr/>
        </p:nvSpPr>
        <p:spPr bwMode="auto">
          <a:xfrm>
            <a:off x="4676775" y="2976563"/>
            <a:ext cx="171767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Cadastro Simplificado</a:t>
            </a:r>
          </a:p>
          <a:p>
            <a:pPr algn="ctr">
              <a:defRPr/>
            </a:pPr>
            <a:r>
              <a:rPr lang="pt-BR" sz="1400" b="1" dirty="0">
                <a:solidFill>
                  <a:schemeClr val="accent5">
                    <a:lumMod val="25000"/>
                  </a:schemeClr>
                </a:solidFill>
                <a:latin typeface="+mn-lt"/>
                <a:cs typeface="Arial" panose="020B0604020202020204" pitchFamily="34" charset="0"/>
              </a:rPr>
              <a:t>225.965</a:t>
            </a:r>
          </a:p>
        </p:txBody>
      </p:sp>
      <p:pic>
        <p:nvPicPr>
          <p:cNvPr id="47114" name="Imagem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1113" y="2398713"/>
            <a:ext cx="4679951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CaixaDeTexto 55"/>
          <p:cNvSpPr txBox="1"/>
          <p:nvPr/>
        </p:nvSpPr>
        <p:spPr bwMode="auto">
          <a:xfrm>
            <a:off x="2373313" y="2749550"/>
            <a:ext cx="22955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Crescimento de 19% em 2014 na Média Mensal de Arrecadação comparada a média de 2012 e 2013 </a:t>
            </a:r>
          </a:p>
        </p:txBody>
      </p:sp>
      <p:sp>
        <p:nvSpPr>
          <p:cNvPr id="57" name="CaixaDeTexto 56"/>
          <p:cNvSpPr txBox="1"/>
          <p:nvPr/>
        </p:nvSpPr>
        <p:spPr bwMode="auto">
          <a:xfrm>
            <a:off x="-14288" y="4586288"/>
            <a:ext cx="4683126" cy="3698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Média Mensal: R$ 43,5 mi =&gt; R$ 53,5 mi</a:t>
            </a:r>
          </a:p>
        </p:txBody>
      </p:sp>
      <p:sp>
        <p:nvSpPr>
          <p:cNvPr id="58" name="CaixaDeTexto 57"/>
          <p:cNvSpPr txBox="1"/>
          <p:nvPr/>
        </p:nvSpPr>
        <p:spPr bwMode="auto">
          <a:xfrm>
            <a:off x="1516063" y="2779713"/>
            <a:ext cx="10271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37%</a:t>
            </a:r>
          </a:p>
          <a:p>
            <a:pPr algn="ctr">
              <a:defRPr/>
            </a:pPr>
            <a:r>
              <a:rPr lang="el-GR" sz="1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Δ</a:t>
            </a:r>
            <a:r>
              <a:rPr lang="pt-BR" sz="1400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2016/2012</a:t>
            </a:r>
          </a:p>
        </p:txBody>
      </p:sp>
      <p:sp>
        <p:nvSpPr>
          <p:cNvPr id="59" name="Retângulo Arredondado 9"/>
          <p:cNvSpPr/>
          <p:nvPr/>
        </p:nvSpPr>
        <p:spPr bwMode="auto">
          <a:xfrm>
            <a:off x="3067050" y="4954588"/>
            <a:ext cx="3232150" cy="1887537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0" name="Retângulo Arredondado 5"/>
          <p:cNvSpPr/>
          <p:nvPr/>
        </p:nvSpPr>
        <p:spPr bwMode="auto">
          <a:xfrm>
            <a:off x="6253163" y="4959350"/>
            <a:ext cx="2951162" cy="1852613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pt-BR" dirty="0"/>
          </a:p>
        </p:txBody>
      </p:sp>
      <p:grpSp>
        <p:nvGrpSpPr>
          <p:cNvPr id="47120" name="Agrupar 61"/>
          <p:cNvGrpSpPr>
            <a:grpSpLocks/>
          </p:cNvGrpSpPr>
          <p:nvPr/>
        </p:nvGrpSpPr>
        <p:grpSpPr bwMode="auto">
          <a:xfrm>
            <a:off x="-19050" y="366713"/>
            <a:ext cx="4664075" cy="2020887"/>
            <a:chOff x="4973229" y="3092412"/>
            <a:chExt cx="3922077" cy="1856332"/>
          </a:xfrm>
        </p:grpSpPr>
        <p:pic>
          <p:nvPicPr>
            <p:cNvPr id="47127" name="Imagem 62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73229" y="3418913"/>
              <a:ext cx="3922077" cy="1529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CaixaDeTexto 63"/>
            <p:cNvSpPr txBox="1"/>
            <p:nvPr/>
          </p:nvSpPr>
          <p:spPr bwMode="auto">
            <a:xfrm>
              <a:off x="4974564" y="3395725"/>
              <a:ext cx="1508492" cy="30768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Jan/2013 = 661.682</a:t>
              </a:r>
            </a:p>
          </p:txBody>
        </p:sp>
        <p:sp>
          <p:nvSpPr>
            <p:cNvPr id="65" name="CaixaDeTexto 64"/>
            <p:cNvSpPr txBox="1"/>
            <p:nvPr/>
          </p:nvSpPr>
          <p:spPr bwMode="auto">
            <a:xfrm>
              <a:off x="7294704" y="3381142"/>
              <a:ext cx="1597932" cy="30768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Dez/2016= 2.177.349</a:t>
              </a:r>
            </a:p>
          </p:txBody>
        </p:sp>
        <p:sp>
          <p:nvSpPr>
            <p:cNvPr id="66" name="CaixaDeTexto 65"/>
            <p:cNvSpPr txBox="1"/>
            <p:nvPr/>
          </p:nvSpPr>
          <p:spPr bwMode="auto">
            <a:xfrm>
              <a:off x="6483056" y="3392808"/>
              <a:ext cx="834342" cy="307687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∆% 229</a:t>
              </a:r>
            </a:p>
          </p:txBody>
        </p:sp>
        <p:sp>
          <p:nvSpPr>
            <p:cNvPr id="67" name="CaixaDeTexto 66"/>
            <p:cNvSpPr txBox="1"/>
            <p:nvPr/>
          </p:nvSpPr>
          <p:spPr bwMode="auto">
            <a:xfrm>
              <a:off x="4974564" y="3092412"/>
              <a:ext cx="3918073" cy="307687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Evolução das NFSE por Competência</a:t>
              </a:r>
            </a:p>
          </p:txBody>
        </p:sp>
      </p:grpSp>
      <p:sp>
        <p:nvSpPr>
          <p:cNvPr id="69" name="CaixaDeTexto 68"/>
          <p:cNvSpPr txBox="1"/>
          <p:nvPr/>
        </p:nvSpPr>
        <p:spPr bwMode="auto">
          <a:xfrm>
            <a:off x="7956550" y="4252913"/>
            <a:ext cx="12731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107%</a:t>
            </a:r>
          </a:p>
          <a:p>
            <a:pPr algn="ctr">
              <a:defRPr/>
            </a:pPr>
            <a:r>
              <a:rPr lang="el-GR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Δ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2016/2012</a:t>
            </a:r>
          </a:p>
        </p:txBody>
      </p:sp>
      <p:sp>
        <p:nvSpPr>
          <p:cNvPr id="52242" name="CaixaDeTexto 6"/>
          <p:cNvSpPr txBox="1">
            <a:spLocks noChangeArrowheads="1"/>
          </p:cNvSpPr>
          <p:nvPr/>
        </p:nvSpPr>
        <p:spPr bwMode="auto">
          <a:xfrm>
            <a:off x="954088" y="4921250"/>
            <a:ext cx="1103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3º Lugar</a:t>
            </a:r>
          </a:p>
        </p:txBody>
      </p:sp>
      <p:sp>
        <p:nvSpPr>
          <p:cNvPr id="47123" name="CaixaDeTexto 71"/>
          <p:cNvSpPr txBox="1">
            <a:spLocks noChangeArrowheads="1"/>
          </p:cNvSpPr>
          <p:nvPr/>
        </p:nvSpPr>
        <p:spPr bwMode="auto">
          <a:xfrm>
            <a:off x="6824663" y="358775"/>
            <a:ext cx="1103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chemeClr val="bg1"/>
                </a:solidFill>
              </a:rPr>
              <a:t>1º Lugar</a:t>
            </a:r>
          </a:p>
        </p:txBody>
      </p:sp>
      <p:sp>
        <p:nvSpPr>
          <p:cNvPr id="52244" name="CaixaDeTexto 72"/>
          <p:cNvSpPr txBox="1">
            <a:spLocks noChangeArrowheads="1"/>
          </p:cNvSpPr>
          <p:nvPr/>
        </p:nvSpPr>
        <p:spPr bwMode="auto">
          <a:xfrm>
            <a:off x="3148013" y="4929188"/>
            <a:ext cx="827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1º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Lugar</a:t>
            </a:r>
          </a:p>
        </p:txBody>
      </p:sp>
      <p:sp>
        <p:nvSpPr>
          <p:cNvPr id="52245" name="CaixaDeTexto 73"/>
          <p:cNvSpPr txBox="1">
            <a:spLocks noChangeArrowheads="1"/>
          </p:cNvSpPr>
          <p:nvPr/>
        </p:nvSpPr>
        <p:spPr bwMode="auto">
          <a:xfrm>
            <a:off x="6824663" y="4930775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2º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Lugar</a:t>
            </a:r>
          </a:p>
        </p:txBody>
      </p:sp>
      <p:sp>
        <p:nvSpPr>
          <p:cNvPr id="52246" name="CaixaDeTexto 75"/>
          <p:cNvSpPr txBox="1">
            <a:spLocks noChangeArrowheads="1"/>
          </p:cNvSpPr>
          <p:nvPr/>
        </p:nvSpPr>
        <p:spPr bwMode="auto">
          <a:xfrm>
            <a:off x="8107363" y="4889500"/>
            <a:ext cx="82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1º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Lugar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Agrupar 11"/>
          <p:cNvGrpSpPr>
            <a:grpSpLocks/>
          </p:cNvGrpSpPr>
          <p:nvPr/>
        </p:nvGrpSpPr>
        <p:grpSpPr bwMode="auto">
          <a:xfrm>
            <a:off x="-14288" y="-1588"/>
            <a:ext cx="9158288" cy="6999288"/>
            <a:chOff x="0" y="-141524"/>
            <a:chExt cx="9158748" cy="6999524"/>
          </a:xfrm>
        </p:grpSpPr>
        <p:grpSp>
          <p:nvGrpSpPr>
            <p:cNvPr id="48141" name="Agrupar 69"/>
            <p:cNvGrpSpPr>
              <a:grpSpLocks/>
            </p:cNvGrpSpPr>
            <p:nvPr/>
          </p:nvGrpSpPr>
          <p:grpSpPr bwMode="auto">
            <a:xfrm>
              <a:off x="0" y="-132732"/>
              <a:ext cx="9158288" cy="6990732"/>
              <a:chOff x="-14910" y="-132669"/>
              <a:chExt cx="9158910" cy="6990669"/>
            </a:xfrm>
          </p:grpSpPr>
          <p:sp>
            <p:nvSpPr>
              <p:cNvPr id="16" name="Retângulo 15"/>
              <p:cNvSpPr/>
              <p:nvPr/>
            </p:nvSpPr>
            <p:spPr bwMode="auto">
              <a:xfrm>
                <a:off x="-620" y="1418"/>
                <a:ext cx="9145080" cy="68565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7" name="Título 7"/>
              <p:cNvSpPr txBox="1">
                <a:spLocks/>
              </p:cNvSpPr>
              <p:nvPr/>
            </p:nvSpPr>
            <p:spPr bwMode="auto">
              <a:xfrm>
                <a:off x="-14910" y="-131935"/>
                <a:ext cx="9143493" cy="61755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8096" y="-141524"/>
              <a:ext cx="1160652" cy="644504"/>
            </a:xfrm>
            <a:prstGeom prst="rect">
              <a:avLst/>
            </a:prstGeom>
          </p:spPr>
        </p:pic>
      </p:grpSp>
      <p:sp>
        <p:nvSpPr>
          <p:cNvPr id="48131" name="CaixaDeTexto 1"/>
          <p:cNvSpPr txBox="1">
            <a:spLocks noChangeArrowheads="1"/>
          </p:cNvSpPr>
          <p:nvPr/>
        </p:nvSpPr>
        <p:spPr bwMode="auto">
          <a:xfrm>
            <a:off x="0" y="50800"/>
            <a:ext cx="7264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tabLst>
                <a:tab pos="2246313" algn="l"/>
              </a:tabLst>
            </a:pPr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  <a:ea typeface="Batang" pitchFamily="18" charset="-127"/>
              </a:rPr>
              <a:t>Programa de Fortalecimento do Fisco-F1</a:t>
            </a:r>
          </a:p>
        </p:txBody>
      </p:sp>
      <p:graphicFrame>
        <p:nvGraphicFramePr>
          <p:cNvPr id="3" name="Gráfico 2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323528" y="2132856"/>
          <a:ext cx="842493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727075" y="1627188"/>
            <a:ext cx="79660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Evolução dos Incrementos da Receita Própria x Despesa Total FT 0101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08013" y="981075"/>
            <a:ext cx="8116887" cy="4603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Otimização da Arrecadação e da Gestão Financeira</a:t>
            </a:r>
            <a:endParaRPr lang="pt-BR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5" name="CaixaDeTexto 3"/>
          <p:cNvSpPr txBox="1">
            <a:spLocks noChangeArrowheads="1"/>
          </p:cNvSpPr>
          <p:nvPr/>
        </p:nvSpPr>
        <p:spPr bwMode="auto">
          <a:xfrm>
            <a:off x="5003800" y="2349500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alt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535488" y="2241550"/>
            <a:ext cx="4157662" cy="5842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l-GR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Σ</a:t>
            </a:r>
            <a:r>
              <a:rPr lang="pt-BR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dos Incrementos da Receita:   R$ 504 milhões</a:t>
            </a:r>
          </a:p>
          <a:p>
            <a:pPr algn="ctr">
              <a:defRPr/>
            </a:pPr>
            <a:r>
              <a:rPr lang="el-GR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Σ</a:t>
            </a:r>
            <a:r>
              <a:rPr lang="pt-BR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dos Incrementos da Despesa: R$      8 milhões</a:t>
            </a:r>
          </a:p>
        </p:txBody>
      </p:sp>
      <p:cxnSp>
        <p:nvCxnSpPr>
          <p:cNvPr id="8" name="Conector reto 7"/>
          <p:cNvCxnSpPr>
            <a:cxnSpLocks/>
          </p:cNvCxnSpPr>
          <p:nvPr/>
        </p:nvCxnSpPr>
        <p:spPr>
          <a:xfrm flipV="1">
            <a:off x="4579938" y="2533650"/>
            <a:ext cx="39973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iângulo isósceles 14"/>
          <p:cNvSpPr/>
          <p:nvPr/>
        </p:nvSpPr>
        <p:spPr>
          <a:xfrm rot="10800000">
            <a:off x="4579938" y="2840038"/>
            <a:ext cx="4113212" cy="29368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5853113" y="3176588"/>
            <a:ext cx="1581150" cy="369887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IEA = R$ 64,3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25425" y="6335713"/>
            <a:ext cx="87693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Nota: IEA =&gt; Índice de Eficiência Alocativa =&gt; para cada R$ 1,00 de despesa na </a:t>
            </a:r>
            <a:r>
              <a:rPr lang="pt-BR" sz="1600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Sefin</a:t>
            </a:r>
            <a:r>
              <a:rPr lang="pt-BR" sz="1600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, foi gerado R$ 64,3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Agrupar 28"/>
          <p:cNvGrpSpPr>
            <a:grpSpLocks/>
          </p:cNvGrpSpPr>
          <p:nvPr/>
        </p:nvGrpSpPr>
        <p:grpSpPr bwMode="auto">
          <a:xfrm>
            <a:off x="-14288" y="-1588"/>
            <a:ext cx="9158288" cy="6999288"/>
            <a:chOff x="0" y="-141524"/>
            <a:chExt cx="9158748" cy="6999524"/>
          </a:xfrm>
        </p:grpSpPr>
        <p:grpSp>
          <p:nvGrpSpPr>
            <p:cNvPr id="49174" name="Agrupar 69"/>
            <p:cNvGrpSpPr>
              <a:grpSpLocks/>
            </p:cNvGrpSpPr>
            <p:nvPr/>
          </p:nvGrpSpPr>
          <p:grpSpPr bwMode="auto">
            <a:xfrm>
              <a:off x="0" y="-132732"/>
              <a:ext cx="9158288" cy="6990732"/>
              <a:chOff x="-14910" y="-132669"/>
              <a:chExt cx="9158910" cy="6990669"/>
            </a:xfrm>
          </p:grpSpPr>
          <p:sp>
            <p:nvSpPr>
              <p:cNvPr id="34" name="Retângulo 33"/>
              <p:cNvSpPr/>
              <p:nvPr/>
            </p:nvSpPr>
            <p:spPr bwMode="auto">
              <a:xfrm>
                <a:off x="-620" y="1418"/>
                <a:ext cx="9145080" cy="68565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5" name="Título 7"/>
              <p:cNvSpPr txBox="1">
                <a:spLocks/>
              </p:cNvSpPr>
              <p:nvPr/>
            </p:nvSpPr>
            <p:spPr bwMode="auto">
              <a:xfrm>
                <a:off x="-14910" y="-131935"/>
                <a:ext cx="9143493" cy="61755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3" name="Imagem 32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8096" y="-141524"/>
              <a:ext cx="1160652" cy="644504"/>
            </a:xfrm>
            <a:prstGeom prst="rect">
              <a:avLst/>
            </a:prstGeom>
          </p:spPr>
        </p:pic>
      </p:grpSp>
      <p:graphicFrame>
        <p:nvGraphicFramePr>
          <p:cNvPr id="30" name="Gráfico 29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323528" y="1484784"/>
          <a:ext cx="8496944" cy="4926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9156" name="Agrupar 28"/>
          <p:cNvGrpSpPr>
            <a:grpSpLocks/>
          </p:cNvGrpSpPr>
          <p:nvPr/>
        </p:nvGrpSpPr>
        <p:grpSpPr bwMode="auto">
          <a:xfrm>
            <a:off x="323850" y="1438275"/>
            <a:ext cx="11304588" cy="5254625"/>
            <a:chOff x="323528" y="1368165"/>
            <a:chExt cx="11305256" cy="5254898"/>
          </a:xfrm>
        </p:grpSpPr>
        <p:sp>
          <p:nvSpPr>
            <p:cNvPr id="49161" name="CaixaDeTexto 9"/>
            <p:cNvSpPr txBox="1">
              <a:spLocks noChangeArrowheads="1"/>
            </p:cNvSpPr>
            <p:nvPr/>
          </p:nvSpPr>
          <p:spPr bwMode="auto">
            <a:xfrm>
              <a:off x="1485504" y="2730209"/>
              <a:ext cx="106952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altLang="pt-BR" b="1">
                  <a:solidFill>
                    <a:schemeClr val="bg1"/>
                  </a:solidFill>
                </a:rPr>
                <a:t>Δ</a:t>
              </a:r>
              <a:r>
                <a:rPr lang="pt-BR" altLang="pt-BR" b="1">
                  <a:solidFill>
                    <a:schemeClr val="bg1"/>
                  </a:solidFill>
                </a:rPr>
                <a:t>% 47,4</a:t>
              </a:r>
            </a:p>
          </p:txBody>
        </p:sp>
        <p:sp>
          <p:nvSpPr>
            <p:cNvPr id="49162" name="CaixaDeTexto 10"/>
            <p:cNvSpPr txBox="1">
              <a:spLocks noChangeArrowheads="1"/>
            </p:cNvSpPr>
            <p:nvPr/>
          </p:nvSpPr>
          <p:spPr bwMode="auto">
            <a:xfrm>
              <a:off x="5944773" y="2623668"/>
              <a:ext cx="25731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>
                  <a:solidFill>
                    <a:schemeClr val="bg1"/>
                  </a:solidFill>
                  <a:latin typeface="Century Gothic" pitchFamily="34" charset="0"/>
                </a:rPr>
                <a:t>Arrecadação Própria</a:t>
              </a:r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1387216" y="4054355"/>
              <a:ext cx="2868783" cy="36831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Principais Transferências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433257" y="5075171"/>
              <a:ext cx="1070038" cy="3699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l-GR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 30,4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23528" y="6346824"/>
              <a:ext cx="4758019" cy="2762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Nota: No valor das Transferências inclui: FPM-ICMS-IPVA-IPI-SUS-FUNDEB</a:t>
              </a:r>
            </a:p>
          </p:txBody>
        </p:sp>
        <p:cxnSp>
          <p:nvCxnSpPr>
            <p:cNvPr id="17" name="Conector de Seta Reta 16"/>
            <p:cNvCxnSpPr>
              <a:cxnSpLocks/>
              <a:stCxn id="49161" idx="3"/>
            </p:cNvCxnSpPr>
            <p:nvPr/>
          </p:nvCxnSpPr>
          <p:spPr>
            <a:xfrm>
              <a:off x="2555685" y="2914470"/>
              <a:ext cx="3605426" cy="1170049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 flipH="1">
              <a:off x="11557342" y="4162310"/>
              <a:ext cx="71442" cy="1857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/>
            <p:cNvCxnSpPr>
              <a:cxnSpLocks/>
            </p:cNvCxnSpPr>
            <p:nvPr/>
          </p:nvCxnSpPr>
          <p:spPr>
            <a:xfrm flipV="1">
              <a:off x="2503295" y="4087694"/>
              <a:ext cx="3657816" cy="1139884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e 25"/>
            <p:cNvSpPr/>
            <p:nvPr/>
          </p:nvSpPr>
          <p:spPr>
            <a:xfrm>
              <a:off x="3573333" y="4348058"/>
              <a:ext cx="1216097" cy="846181"/>
            </a:xfrm>
            <a:prstGeom prst="ellipse">
              <a:avLst/>
            </a:prstGeom>
            <a:solidFill>
              <a:srgbClr val="30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b="1" dirty="0">
                  <a:latin typeface="Century Gothic" panose="020B0502020202020204" pitchFamily="34" charset="0"/>
                </a:rPr>
                <a:t>-2,2%</a:t>
              </a:r>
            </a:p>
          </p:txBody>
        </p:sp>
        <p:sp>
          <p:nvSpPr>
            <p:cNvPr id="24" name="Seta: para Baixo 23"/>
            <p:cNvSpPr/>
            <p:nvPr/>
          </p:nvSpPr>
          <p:spPr>
            <a:xfrm>
              <a:off x="3684465" y="4589370"/>
              <a:ext cx="180986" cy="417534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Elipse 27"/>
            <p:cNvSpPr/>
            <p:nvPr/>
          </p:nvSpPr>
          <p:spPr>
            <a:xfrm>
              <a:off x="3554282" y="2973211"/>
              <a:ext cx="1216097" cy="846181"/>
            </a:xfrm>
            <a:prstGeom prst="ellipse">
              <a:avLst/>
            </a:prstGeom>
            <a:solidFill>
              <a:srgbClr val="30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b="1" dirty="0">
                  <a:latin typeface="Century Gothic" panose="020B0502020202020204" pitchFamily="34" charset="0"/>
                </a:rPr>
                <a:t>14,8%</a:t>
              </a: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1763476" y="1368165"/>
              <a:ext cx="6432930" cy="3699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Arrecadação Própria e Transferência </a:t>
              </a:r>
              <a:r>
                <a:rPr lang="pt-BR" i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vis à vis </a:t>
              </a:r>
              <a:r>
                <a:rPr lang="pt-BR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 Inflação</a:t>
              </a:r>
            </a:p>
          </p:txBody>
        </p:sp>
        <p:sp>
          <p:nvSpPr>
            <p:cNvPr id="27" name="Seta: para Cima 26"/>
            <p:cNvSpPr/>
            <p:nvPr/>
          </p:nvSpPr>
          <p:spPr>
            <a:xfrm>
              <a:off x="3682876" y="3138320"/>
              <a:ext cx="174635" cy="415947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512763" y="787400"/>
            <a:ext cx="8116887" cy="46196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Otimização da Arrecadação e da Gestão Financeira</a:t>
            </a:r>
            <a:endParaRPr lang="pt-BR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91375" y="3429000"/>
            <a:ext cx="2218536" cy="141151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77113" y="4214813"/>
            <a:ext cx="8890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Franklin Gothic Heavy" panose="020B0903020102020204" pitchFamily="34" charset="0"/>
                <a:cs typeface="Arial" panose="020B0604020202020204" pitchFamily="34" charset="0"/>
              </a:rPr>
              <a:t>32,6%</a:t>
            </a:r>
          </a:p>
        </p:txBody>
      </p:sp>
      <p:sp>
        <p:nvSpPr>
          <p:cNvPr id="49160" name="CaixaDeTexto 1"/>
          <p:cNvSpPr txBox="1">
            <a:spLocks noChangeArrowheads="1"/>
          </p:cNvSpPr>
          <p:nvPr/>
        </p:nvSpPr>
        <p:spPr bwMode="auto">
          <a:xfrm>
            <a:off x="0" y="50800"/>
            <a:ext cx="7264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tabLst>
                <a:tab pos="2246313" algn="l"/>
              </a:tabLst>
            </a:pPr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  <a:ea typeface="Batang" pitchFamily="18" charset="-127"/>
              </a:rPr>
              <a:t>Programa de Fortalecimento do Fisco-F1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Agrupar 5"/>
          <p:cNvGrpSpPr>
            <a:grpSpLocks/>
          </p:cNvGrpSpPr>
          <p:nvPr/>
        </p:nvGrpSpPr>
        <p:grpSpPr bwMode="auto">
          <a:xfrm>
            <a:off x="-14288" y="-1588"/>
            <a:ext cx="9158288" cy="6999288"/>
            <a:chOff x="0" y="-141524"/>
            <a:chExt cx="9158748" cy="6999524"/>
          </a:xfrm>
        </p:grpSpPr>
        <p:grpSp>
          <p:nvGrpSpPr>
            <p:cNvPr id="50183" name="Agrupar 69"/>
            <p:cNvGrpSpPr>
              <a:grpSpLocks/>
            </p:cNvGrpSpPr>
            <p:nvPr/>
          </p:nvGrpSpPr>
          <p:grpSpPr bwMode="auto">
            <a:xfrm>
              <a:off x="0" y="-132732"/>
              <a:ext cx="9158288" cy="6990732"/>
              <a:chOff x="-14910" y="-132669"/>
              <a:chExt cx="9158910" cy="6990669"/>
            </a:xfrm>
          </p:grpSpPr>
          <p:sp>
            <p:nvSpPr>
              <p:cNvPr id="10" name="Retângulo 9"/>
              <p:cNvSpPr/>
              <p:nvPr/>
            </p:nvSpPr>
            <p:spPr bwMode="auto">
              <a:xfrm>
                <a:off x="-620" y="1418"/>
                <a:ext cx="9145080" cy="68565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" name="Título 7"/>
              <p:cNvSpPr txBox="1">
                <a:spLocks/>
              </p:cNvSpPr>
              <p:nvPr/>
            </p:nvSpPr>
            <p:spPr bwMode="auto">
              <a:xfrm>
                <a:off x="-14910" y="-131935"/>
                <a:ext cx="9143493" cy="61755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8096" y="-141524"/>
              <a:ext cx="1160652" cy="644504"/>
            </a:xfrm>
            <a:prstGeom prst="rect">
              <a:avLst/>
            </a:prstGeom>
          </p:spPr>
        </p:pic>
      </p:grpSp>
      <p:graphicFrame>
        <p:nvGraphicFramePr>
          <p:cNvPr id="8" name="Gráfico 7">
            <a:extLst/>
          </p:cNvPr>
          <p:cNvGraphicFramePr>
            <a:graphicFrameLocks/>
          </p:cNvGraphicFramePr>
          <p:nvPr/>
        </p:nvGraphicFramePr>
        <p:xfrm>
          <a:off x="314041" y="1486558"/>
          <a:ext cx="8534403" cy="5077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574675" y="919163"/>
            <a:ext cx="8116888" cy="46196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5">
                    <a:lumMod val="25000"/>
                  </a:schemeClr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Otimização da Arrecadação e da Gestão Financeira</a:t>
            </a:r>
            <a:endParaRPr lang="pt-BR" sz="24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28613" y="6256338"/>
            <a:ext cx="1571625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Fonte: </a:t>
            </a:r>
            <a:r>
              <a:rPr lang="pt-BR" sz="1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Siconfi</a:t>
            </a: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/STN</a:t>
            </a: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182" name="CaixaDeTexto 1"/>
          <p:cNvSpPr txBox="1">
            <a:spLocks noChangeArrowheads="1"/>
          </p:cNvSpPr>
          <p:nvPr/>
        </p:nvSpPr>
        <p:spPr bwMode="auto">
          <a:xfrm>
            <a:off x="0" y="50800"/>
            <a:ext cx="72644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tabLst>
                <a:tab pos="2246313" algn="l"/>
              </a:tabLst>
            </a:pPr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  <a:ea typeface="Batang" pitchFamily="18" charset="-127"/>
              </a:rPr>
              <a:t>Programa de Fortalecimento do Fisco-F1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Agrupar 4"/>
          <p:cNvGrpSpPr>
            <a:grpSpLocks/>
          </p:cNvGrpSpPr>
          <p:nvPr/>
        </p:nvGrpSpPr>
        <p:grpSpPr bwMode="auto">
          <a:xfrm>
            <a:off x="-212725" y="-20638"/>
            <a:ext cx="9509125" cy="6878638"/>
            <a:chOff x="-213358" y="-20495"/>
            <a:chExt cx="9510390" cy="6878495"/>
          </a:xfrm>
        </p:grpSpPr>
        <p:sp>
          <p:nvSpPr>
            <p:cNvPr id="3" name="Retângulo 2"/>
            <p:cNvSpPr/>
            <p:nvPr/>
          </p:nvSpPr>
          <p:spPr>
            <a:xfrm>
              <a:off x="-605" y="143"/>
              <a:ext cx="9145216" cy="6857857"/>
            </a:xfrm>
            <a:prstGeom prst="rect">
              <a:avLst/>
            </a:prstGeom>
            <a:gradFill>
              <a:gsLst>
                <a:gs pos="1000">
                  <a:schemeClr val="accent1">
                    <a:lumMod val="5000"/>
                    <a:lumOff val="95000"/>
                  </a:schemeClr>
                </a:gs>
                <a:gs pos="67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" name="Rectangle 11"/>
            <p:cNvSpPr>
              <a:spLocks noChangeArrowheads="1"/>
            </p:cNvSpPr>
            <p:nvPr/>
          </p:nvSpPr>
          <p:spPr bwMode="auto">
            <a:xfrm>
              <a:off x="197860" y="-20495"/>
              <a:ext cx="184174" cy="64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pt-BR" altLang="pt-BR" sz="3600" b="1" dirty="0">
                <a:solidFill>
                  <a:schemeClr val="accent5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51212" name="Agrupar 1"/>
            <p:cNvGrpSpPr>
              <a:grpSpLocks/>
            </p:cNvGrpSpPr>
            <p:nvPr/>
          </p:nvGrpSpPr>
          <p:grpSpPr bwMode="auto">
            <a:xfrm>
              <a:off x="-213358" y="676060"/>
              <a:ext cx="9510390" cy="6060033"/>
              <a:chOff x="-213358" y="605663"/>
              <a:chExt cx="9510390" cy="6060033"/>
            </a:xfrm>
          </p:grpSpPr>
          <p:grpSp>
            <p:nvGrpSpPr>
              <p:cNvPr id="51213" name="Agrupar 11"/>
              <p:cNvGrpSpPr>
                <a:grpSpLocks/>
              </p:cNvGrpSpPr>
              <p:nvPr/>
            </p:nvGrpSpPr>
            <p:grpSpPr bwMode="auto">
              <a:xfrm>
                <a:off x="85644" y="2494595"/>
                <a:ext cx="8950852" cy="4171101"/>
                <a:chOff x="85644" y="2494595"/>
                <a:chExt cx="8950852" cy="4171101"/>
              </a:xfrm>
            </p:grpSpPr>
            <p:pic>
              <p:nvPicPr>
                <p:cNvPr id="11" name="Imagem 10"/>
                <p:cNvPicPr>
                  <a:picLocks noChangeAspect="1"/>
                </p:cNvPicPr>
                <p:nvPr/>
              </p:nvPicPr>
              <p:blipFill>
                <a:blip r:embed="rId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2600279" y="4496970"/>
                  <a:ext cx="2791945" cy="2168726"/>
                </a:xfrm>
                <a:prstGeom prst="rect">
                  <a:avLst/>
                </a:prstGeom>
              </p:spPr>
            </p:pic>
            <p:pic>
              <p:nvPicPr>
                <p:cNvPr id="6" name="Imagem 5"/>
                <p:cNvPicPr>
                  <a:picLocks noChangeAspect="1"/>
                </p:cNvPicPr>
                <p:nvPr/>
              </p:nvPicPr>
              <p:blipFill>
                <a:blip r:embed="rId3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015" y="4483435"/>
                  <a:ext cx="2436101" cy="216872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8" name="Imagem 7"/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644" y="2494595"/>
                  <a:ext cx="1743349" cy="1853399"/>
                </a:xfrm>
                <a:prstGeom prst="rect">
                  <a:avLst/>
                </a:prstGeom>
              </p:spPr>
            </p:pic>
            <p:pic>
              <p:nvPicPr>
                <p:cNvPr id="9" name="Picture 4" descr="http://hotsite.diariodonordeste.com.br/diariouploads/uploads/9b7036ff7fb51f7e87d3c4d10a068119.jp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4069" y="4440997"/>
                  <a:ext cx="3602427" cy="22138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Imagem 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16213" t="612" r="17120"/>
                <a:stretch/>
              </p:blipFill>
              <p:spPr>
                <a:xfrm>
                  <a:off x="3232940" y="4443972"/>
                  <a:ext cx="1999794" cy="643862"/>
                </a:xfrm>
                <a:prstGeom prst="rect">
                  <a:avLst/>
                </a:prstGeom>
              </p:spPr>
            </p:pic>
          </p:grpSp>
          <p:pic>
            <p:nvPicPr>
              <p:cNvPr id="13" name="Imagem 12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5250" y="975631"/>
                <a:ext cx="1320595" cy="1518319"/>
              </a:xfrm>
              <a:prstGeom prst="rect">
                <a:avLst/>
              </a:prstGeom>
            </p:spPr>
          </p:pic>
          <p:pic>
            <p:nvPicPr>
              <p:cNvPr id="18" name="Imagem 17"/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297" r="21036" b="17889"/>
              <a:stretch/>
            </p:blipFill>
            <p:spPr>
              <a:xfrm>
                <a:off x="1426055" y="962243"/>
                <a:ext cx="3966169" cy="3444841"/>
              </a:xfrm>
              <a:prstGeom prst="rect">
                <a:avLst/>
              </a:prstGeom>
            </p:spPr>
          </p:pic>
          <p:graphicFrame>
            <p:nvGraphicFramePr>
              <p:cNvPr id="19" name="Gráfico 18">
                <a:extLst>
                  <a:ext uri="{FF2B5EF4-FFF2-40B4-BE49-F238E27FC236}"/>
                </a:extLst>
              </p:cNvPr>
              <p:cNvGraphicFramePr>
                <a:graphicFrameLocks/>
              </p:cNvGraphicFramePr>
              <p:nvPr/>
            </p:nvGraphicFramePr>
            <p:xfrm>
              <a:off x="1420724" y="961634"/>
              <a:ext cx="3941337" cy="344605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sp>
            <p:nvSpPr>
              <p:cNvPr id="20" name="CaixaDeTexto 2"/>
              <p:cNvSpPr txBox="1">
                <a:spLocks noChangeArrowheads="1"/>
              </p:cNvSpPr>
              <p:nvPr/>
            </p:nvSpPr>
            <p:spPr bwMode="auto">
              <a:xfrm>
                <a:off x="-213358" y="606007"/>
                <a:ext cx="9510390" cy="369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pt-BR" b="1" kern="0" dirty="0">
                    <a:solidFill>
                      <a:schemeClr val="accent5">
                        <a:lumMod val="50000"/>
                      </a:schemeClr>
                    </a:solidFill>
                    <a:latin typeface="Century Gothic" pitchFamily="34" charset="0"/>
                    <a:ea typeface="+mj-ea"/>
                    <a:cs typeface="+mj-cs"/>
                  </a:rPr>
                  <a:t>Volume de Investimentos por período a preços de Dez 2016 em R$ milhões</a:t>
                </a:r>
              </a:p>
            </p:txBody>
          </p:sp>
        </p:grpSp>
      </p:grpSp>
      <p:sp>
        <p:nvSpPr>
          <p:cNvPr id="22" name="Título 7"/>
          <p:cNvSpPr txBox="1">
            <a:spLocks/>
          </p:cNvSpPr>
          <p:nvPr/>
        </p:nvSpPr>
        <p:spPr bwMode="auto">
          <a:xfrm>
            <a:off x="-30163" y="-19050"/>
            <a:ext cx="9144001" cy="6937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alt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6600" y="0"/>
            <a:ext cx="1147400" cy="701721"/>
          </a:xfrm>
          <a:prstGeom prst="rect">
            <a:avLst/>
          </a:prstGeom>
        </p:spPr>
      </p:pic>
      <p:sp>
        <p:nvSpPr>
          <p:cNvPr id="51205" name="Título 7"/>
          <p:cNvSpPr txBox="1">
            <a:spLocks/>
          </p:cNvSpPr>
          <p:nvPr/>
        </p:nvSpPr>
        <p:spPr bwMode="auto">
          <a:xfrm>
            <a:off x="14288" y="14288"/>
            <a:ext cx="796766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 eaLnBrk="1" hangingPunct="1">
              <a:lnSpc>
                <a:spcPct val="90000"/>
              </a:lnSpc>
              <a:buFont typeface="Arial" charset="0"/>
              <a:buNone/>
            </a:pPr>
            <a:r>
              <a:rPr lang="en-US" altLang="pt-BR" sz="3200">
                <a:solidFill>
                  <a:schemeClr val="bg1"/>
                </a:solidFill>
                <a:latin typeface="Century Gothic" pitchFamily="34" charset="0"/>
              </a:rPr>
              <a:t>Gestão Fiscal-Impactos</a:t>
            </a:r>
            <a:endParaRPr lang="pt-BR" altLang="pt-BR" sz="3200">
              <a:solidFill>
                <a:schemeClr val="bg1"/>
              </a:solidFill>
              <a:latin typeface="Century Gothic" pitchFamily="34" charset="0"/>
            </a:endParaRPr>
          </a:p>
        </p:txBody>
      </p:sp>
      <p:graphicFrame>
        <p:nvGraphicFramePr>
          <p:cNvPr id="29" name="Gráfico 28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5405181" y="1250442"/>
          <a:ext cx="3695699" cy="325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51207" name="Agrupar 24"/>
          <p:cNvGrpSpPr>
            <a:grpSpLocks/>
          </p:cNvGrpSpPr>
          <p:nvPr/>
        </p:nvGrpSpPr>
        <p:grpSpPr bwMode="auto">
          <a:xfrm>
            <a:off x="5651500" y="1073150"/>
            <a:ext cx="3073400" cy="976313"/>
            <a:chOff x="5654060" y="1401888"/>
            <a:chExt cx="2441053" cy="1279395"/>
          </a:xfrm>
        </p:grpSpPr>
        <p:pic>
          <p:nvPicPr>
            <p:cNvPr id="51208" name="Imagem 2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54060" y="1401888"/>
              <a:ext cx="2303463" cy="1225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have Esquerda 26"/>
            <p:cNvSpPr/>
            <p:nvPr/>
          </p:nvSpPr>
          <p:spPr bwMode="auto">
            <a:xfrm rot="5400000">
              <a:off x="7650011" y="2236180"/>
              <a:ext cx="576248" cy="313957"/>
            </a:xfrm>
            <a:prstGeom prst="leftBrace">
              <a:avLst/>
            </a:prstGeom>
            <a:ln w="28575">
              <a:solidFill>
                <a:srgbClr val="008A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Agrupar 17"/>
          <p:cNvGrpSpPr>
            <a:grpSpLocks/>
          </p:cNvGrpSpPr>
          <p:nvPr/>
        </p:nvGrpSpPr>
        <p:grpSpPr bwMode="auto">
          <a:xfrm>
            <a:off x="0" y="577850"/>
            <a:ext cx="9145588" cy="6280150"/>
            <a:chOff x="-1" y="577191"/>
            <a:chExt cx="9146235" cy="6280810"/>
          </a:xfrm>
        </p:grpSpPr>
        <p:sp>
          <p:nvSpPr>
            <p:cNvPr id="17" name="Retângulo 16"/>
            <p:cNvSpPr/>
            <p:nvPr/>
          </p:nvSpPr>
          <p:spPr>
            <a:xfrm>
              <a:off x="-1" y="1204320"/>
              <a:ext cx="9112895" cy="2729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16" name="Agrupar 15"/>
            <p:cNvGrpSpPr/>
            <p:nvPr/>
          </p:nvGrpSpPr>
          <p:grpSpPr>
            <a:xfrm>
              <a:off x="-1" y="577191"/>
              <a:ext cx="9146235" cy="6280810"/>
              <a:chOff x="185634" y="1129349"/>
              <a:chExt cx="8688451" cy="5535086"/>
            </a:xfrm>
            <a:solidFill>
              <a:schemeClr val="bg1"/>
            </a:solidFill>
          </p:grpSpPr>
          <p:pic>
            <p:nvPicPr>
              <p:cNvPr id="7" name="Imagem 6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2094"/>
              <a:stretch/>
            </p:blipFill>
            <p:spPr>
              <a:xfrm>
                <a:off x="5173244" y="3742392"/>
                <a:ext cx="3698720" cy="2667547"/>
              </a:xfrm>
              <a:prstGeom prst="rect">
                <a:avLst/>
              </a:prstGeom>
              <a:grpFill/>
            </p:spPr>
          </p:pic>
          <p:sp>
            <p:nvSpPr>
              <p:cNvPr id="15" name="Retângulo 14"/>
              <p:cNvSpPr/>
              <p:nvPr/>
            </p:nvSpPr>
            <p:spPr>
              <a:xfrm>
                <a:off x="185634" y="3896261"/>
                <a:ext cx="4958010" cy="2386861"/>
              </a:xfrm>
              <a:prstGeom prst="rect">
                <a:avLst/>
              </a:prstGeom>
              <a:grp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pt-BR" sz="1600" b="1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Índice de Efetividade da Gestão Municipal - IEGM</a:t>
                </a:r>
                <a:endParaRPr lang="pt-BR" sz="1600" dirty="0">
                  <a:solidFill>
                    <a:schemeClr val="accent6">
                      <a:lumMod val="50000"/>
                    </a:schemeClr>
                  </a:solidFill>
                  <a:latin typeface="source sans pro"/>
                  <a:cs typeface="Arial" panose="020B0604020202020204" pitchFamily="34" charset="0"/>
                </a:endParaRPr>
              </a:p>
              <a:p>
                <a:pPr algn="just">
                  <a:defRPr/>
                </a:pPr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Foram avaliadas sete dimensões da execução do orçamento nos municípios: Educação, Saúde, Planejamento, </a:t>
                </a:r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Gestão Fiscal</a:t>
                </a:r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, Meio Ambiente, Cidades Protegidas e Governança em Tecnologia da Informação. Para cada dimensão foi elaborado um questionário que avalia a correspondência das ações dos governos locais às exigências da população.</a:t>
                </a:r>
              </a:p>
              <a:p>
                <a:pPr algn="just">
                  <a:defRPr/>
                </a:pPr>
                <a:endParaRPr lang="pt-BR" sz="1400" dirty="0">
                  <a:solidFill>
                    <a:schemeClr val="accent6">
                      <a:lumMod val="50000"/>
                    </a:schemeClr>
                  </a:solidFill>
                  <a:latin typeface="source sans pro"/>
                  <a:cs typeface="Arial" panose="020B0604020202020204" pitchFamily="34" charset="0"/>
                </a:endParaRPr>
              </a:p>
              <a:p>
                <a:pPr algn="just">
                  <a:defRPr/>
                </a:pPr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Os municípios com melhor desempenho em cada região são: Norte - Araguaína (TO); </a:t>
                </a:r>
                <a:r>
                  <a:rPr lang="pt-BR" sz="1400" b="1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Nordeste - Fortaleza (CE)</a:t>
                </a:r>
                <a:r>
                  <a:rPr lang="pt-BR" sz="1400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; Centro-Oeste - Nova Andradina (MS); Sudeste - São José do Rio Preto (SP); e Sul - Araranguá (SC).</a:t>
                </a:r>
              </a:p>
            </p:txBody>
          </p:sp>
          <p:pic>
            <p:nvPicPr>
              <p:cNvPr id="2" name="Imagem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84593"/>
              <a:stretch/>
            </p:blipFill>
            <p:spPr>
              <a:xfrm>
                <a:off x="185635" y="1129349"/>
                <a:ext cx="8686330" cy="468857"/>
              </a:xfrm>
              <a:prstGeom prst="rect">
                <a:avLst/>
              </a:prstGeom>
              <a:grpFill/>
            </p:spPr>
          </p:pic>
          <p:pic>
            <p:nvPicPr>
              <p:cNvPr id="3" name="Imagem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94356"/>
              <a:stretch/>
            </p:blipFill>
            <p:spPr>
              <a:xfrm>
                <a:off x="185635" y="6350678"/>
                <a:ext cx="8686330" cy="313757"/>
              </a:xfrm>
              <a:prstGeom prst="rect">
                <a:avLst/>
              </a:prstGeom>
              <a:grpFill/>
            </p:spPr>
          </p:pic>
          <p:sp>
            <p:nvSpPr>
              <p:cNvPr id="10" name="CaixaDeTexto 9"/>
              <p:cNvSpPr txBox="1"/>
              <p:nvPr/>
            </p:nvSpPr>
            <p:spPr>
              <a:xfrm>
                <a:off x="187755" y="1536625"/>
                <a:ext cx="8686330" cy="325481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b="1" dirty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TCU realiza premiação para incentivar Governança na gestão pública</a:t>
                </a:r>
                <a:endParaRPr lang="pt-BR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Imagem 1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3760" y="1838664"/>
                <a:ext cx="2880199" cy="1911153"/>
              </a:xfrm>
              <a:prstGeom prst="rect">
                <a:avLst/>
              </a:prstGeom>
              <a:grpFill/>
            </p:spPr>
          </p:pic>
          <p:sp>
            <p:nvSpPr>
              <p:cNvPr id="8" name="CaixaDeTexto 7"/>
              <p:cNvSpPr txBox="1"/>
              <p:nvPr/>
            </p:nvSpPr>
            <p:spPr>
              <a:xfrm>
                <a:off x="3143558" y="1939853"/>
                <a:ext cx="5698806" cy="17087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pt-BR" sz="2000" dirty="0">
                    <a:solidFill>
                      <a:schemeClr val="accent6">
                        <a:lumMod val="50000"/>
                      </a:schemeClr>
                    </a:solidFill>
                    <a:latin typeface="source sans pro"/>
                    <a:cs typeface="Arial" panose="020B0604020202020204" pitchFamily="34" charset="0"/>
                  </a:rPr>
                  <a:t>A Prefeitura de Fortaleza foi escolhida pelo Tribunal de Contas da União (TCU) como uma das cinco cidades brasileiras mais eficientes na gestão dos recursos públicos. A homenagem, que aconteceu na manhã desta terça-feira (29/11) na sede do TCU, em Brasília (DF).</a:t>
                </a:r>
              </a:p>
            </p:txBody>
          </p:sp>
        </p:grpSp>
      </p:grpSp>
      <p:sp>
        <p:nvSpPr>
          <p:cNvPr id="12" name="Título 7"/>
          <p:cNvSpPr txBox="1">
            <a:spLocks/>
          </p:cNvSpPr>
          <p:nvPr/>
        </p:nvSpPr>
        <p:spPr bwMode="auto">
          <a:xfrm>
            <a:off x="0" y="-3175"/>
            <a:ext cx="7994650" cy="5810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Gestão</a:t>
            </a:r>
            <a:r>
              <a:rPr lang="en-US" alt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Fiscal-</a:t>
            </a:r>
            <a:r>
              <a:rPr lang="en-US" alt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Reconhecimento</a:t>
            </a:r>
            <a:r>
              <a:rPr lang="en-US" alt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pelo</a:t>
            </a:r>
            <a:r>
              <a:rPr lang="en-US" alt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TCU</a:t>
            </a:r>
            <a:endParaRPr lang="pt-BR" alt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6600" y="8831"/>
            <a:ext cx="1147400" cy="56902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Agrupar 4"/>
          <p:cNvGrpSpPr>
            <a:grpSpLocks/>
          </p:cNvGrpSpPr>
          <p:nvPr/>
        </p:nvGrpSpPr>
        <p:grpSpPr bwMode="auto">
          <a:xfrm>
            <a:off x="0" y="576263"/>
            <a:ext cx="9158288" cy="6281737"/>
            <a:chOff x="0" y="594490"/>
            <a:chExt cx="9158748" cy="6281268"/>
          </a:xfrm>
        </p:grpSpPr>
        <p:grpSp>
          <p:nvGrpSpPr>
            <p:cNvPr id="53253" name="Agrupar 5"/>
            <p:cNvGrpSpPr>
              <a:grpSpLocks/>
            </p:cNvGrpSpPr>
            <p:nvPr/>
          </p:nvGrpSpPr>
          <p:grpSpPr bwMode="auto">
            <a:xfrm>
              <a:off x="185" y="594490"/>
              <a:ext cx="9158563" cy="6281268"/>
              <a:chOff x="185" y="594490"/>
              <a:chExt cx="9158563" cy="6281268"/>
            </a:xfrm>
          </p:grpSpPr>
          <p:pic>
            <p:nvPicPr>
              <p:cNvPr id="53265" name="Imagem 2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5" y="623521"/>
                <a:ext cx="4334213" cy="3561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3266" name="Imagem 19"/>
              <p:cNvPicPr>
                <a:picLocks noChangeAspect="1"/>
              </p:cNvPicPr>
              <p:nvPr/>
            </p:nvPicPr>
            <p:blipFill>
              <a:blip r:embed="rId3" cstate="print"/>
              <a:srcRect t="2760"/>
              <a:stretch>
                <a:fillRect/>
              </a:stretch>
            </p:blipFill>
            <p:spPr bwMode="auto">
              <a:xfrm>
                <a:off x="4334213" y="2197637"/>
                <a:ext cx="4824535" cy="4678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CaixaDeTexto 21"/>
              <p:cNvSpPr txBox="1"/>
              <p:nvPr/>
            </p:nvSpPr>
            <p:spPr>
              <a:xfrm>
                <a:off x="14289" y="4488336"/>
                <a:ext cx="4334093" cy="23096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pt-BR" dirty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cs typeface="Arial" panose="020B0604020202020204" pitchFamily="34" charset="0"/>
                  </a:rPr>
                  <a:t>O Índice divulgado em 2016(ano base 2015), revela que 87,4% das prefeituras brasileiras estão em situação fiscal difícil ou crítica. As condições de apenas 12,1% das cidades são boas e de 0,5% de excelência. De acordo com o estudo, o cenário das contas públicas municipais é o pior da série histórica do índice, iniciada há dez anos. </a:t>
                </a:r>
              </a:p>
            </p:txBody>
          </p:sp>
          <p:grpSp>
            <p:nvGrpSpPr>
              <p:cNvPr id="53268" name="Agrupar 23"/>
              <p:cNvGrpSpPr>
                <a:grpSpLocks/>
              </p:cNvGrpSpPr>
              <p:nvPr/>
            </p:nvGrpSpPr>
            <p:grpSpPr bwMode="auto">
              <a:xfrm>
                <a:off x="4203290" y="594490"/>
                <a:ext cx="4940710" cy="1573650"/>
                <a:chOff x="0" y="1767748"/>
                <a:chExt cx="9277999" cy="1914915"/>
              </a:xfrm>
            </p:grpSpPr>
            <p:pic>
              <p:nvPicPr>
                <p:cNvPr id="53269" name="Imagem 24"/>
                <p:cNvPicPr>
                  <a:picLocks noChangeAspect="1"/>
                </p:cNvPicPr>
                <p:nvPr/>
              </p:nvPicPr>
              <p:blipFill>
                <a:blip r:embed="rId4" cstate="print"/>
                <a:srcRect t="43420" b="34592"/>
                <a:stretch>
                  <a:fillRect/>
                </a:stretch>
              </p:blipFill>
              <p:spPr bwMode="auto">
                <a:xfrm>
                  <a:off x="0" y="2890235"/>
                  <a:ext cx="9144000" cy="7924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270" name="Imagem 25"/>
                <p:cNvPicPr>
                  <a:picLocks noChangeAspect="1"/>
                </p:cNvPicPr>
                <p:nvPr/>
              </p:nvPicPr>
              <p:blipFill>
                <a:blip r:embed="rId4" cstate="print"/>
                <a:srcRect b="70477"/>
                <a:stretch>
                  <a:fillRect/>
                </a:stretch>
              </p:blipFill>
              <p:spPr bwMode="auto">
                <a:xfrm>
                  <a:off x="133999" y="1767748"/>
                  <a:ext cx="9144000" cy="894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53254" name="Imagem 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70246" y="1767469"/>
              <a:ext cx="3428474" cy="2281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5" name="Imagem 11"/>
            <p:cNvPicPr>
              <a:picLocks noChangeAspect="1"/>
            </p:cNvPicPr>
            <p:nvPr/>
          </p:nvPicPr>
          <p:blipFill>
            <a:blip r:embed="rId6" cstate="print"/>
            <a:srcRect b="81833"/>
            <a:stretch>
              <a:fillRect/>
            </a:stretch>
          </p:blipFill>
          <p:spPr bwMode="auto">
            <a:xfrm>
              <a:off x="9360" y="951848"/>
              <a:ext cx="4262856" cy="487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56" name="Imagem 13"/>
            <p:cNvPicPr>
              <a:picLocks noChangeAspect="1"/>
            </p:cNvPicPr>
            <p:nvPr/>
          </p:nvPicPr>
          <p:blipFill>
            <a:blip r:embed="rId6" cstate="print"/>
            <a:srcRect l="33784" t="15434" b="65273"/>
            <a:stretch>
              <a:fillRect/>
            </a:stretch>
          </p:blipFill>
          <p:spPr bwMode="auto">
            <a:xfrm>
              <a:off x="830684" y="1387599"/>
              <a:ext cx="3441532" cy="474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3257" name="Agrupar 1"/>
            <p:cNvGrpSpPr>
              <a:grpSpLocks/>
            </p:cNvGrpSpPr>
            <p:nvPr/>
          </p:nvGrpSpPr>
          <p:grpSpPr bwMode="auto">
            <a:xfrm>
              <a:off x="899961" y="3969227"/>
              <a:ext cx="3288528" cy="529679"/>
              <a:chOff x="5084022" y="4034892"/>
              <a:chExt cx="3848672" cy="529679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5084253" y="4096835"/>
                <a:ext cx="198805" cy="184136"/>
              </a:xfrm>
              <a:prstGeom prst="ellipse">
                <a:avLst/>
              </a:prstGeom>
              <a:solidFill>
                <a:schemeClr val="accent1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200"/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5208738" y="4034928"/>
                <a:ext cx="2073524" cy="27779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200" dirty="0">
                    <a:latin typeface="+mn-lt"/>
                    <a:cs typeface="Arial" panose="020B0604020202020204" pitchFamily="34" charset="0"/>
                  </a:rPr>
                  <a:t> A – Gestão de Excelência</a:t>
                </a:r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5084253" y="4334942"/>
                <a:ext cx="198805" cy="185724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200" dirty="0"/>
              </a:p>
            </p:txBody>
          </p:sp>
          <p:sp>
            <p:nvSpPr>
              <p:cNvPr id="18" name="CaixaDeTexto 17"/>
              <p:cNvSpPr txBox="1"/>
              <p:nvPr/>
            </p:nvSpPr>
            <p:spPr>
              <a:xfrm>
                <a:off x="5208738" y="4287321"/>
                <a:ext cx="1367485" cy="2777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200" dirty="0">
                    <a:latin typeface="+mn-lt"/>
                    <a:cs typeface="Arial" panose="020B0604020202020204" pitchFamily="34" charset="0"/>
                  </a:rPr>
                  <a:t> B -  Gestão Boa</a:t>
                </a:r>
              </a:p>
            </p:txBody>
          </p:sp>
          <p:sp>
            <p:nvSpPr>
              <p:cNvPr id="19" name="CaixaDeTexto 18"/>
              <p:cNvSpPr txBox="1"/>
              <p:nvPr/>
            </p:nvSpPr>
            <p:spPr>
              <a:xfrm>
                <a:off x="6747159" y="4287321"/>
                <a:ext cx="2185004" cy="2777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1200" dirty="0">
                    <a:latin typeface="+mn-lt"/>
                    <a:cs typeface="Arial" panose="020B0604020202020204" pitchFamily="34" charset="0"/>
                  </a:rPr>
                  <a:t> C -  Gestão em Dificuldade</a:t>
                </a:r>
              </a:p>
            </p:txBody>
          </p:sp>
          <p:sp>
            <p:nvSpPr>
              <p:cNvPr id="21" name="Elipse 20"/>
              <p:cNvSpPr/>
              <p:nvPr/>
            </p:nvSpPr>
            <p:spPr>
              <a:xfrm>
                <a:off x="6635679" y="4327006"/>
                <a:ext cx="198806" cy="185723"/>
              </a:xfrm>
              <a:prstGeom prst="ellipse">
                <a:avLst/>
              </a:prstGeom>
              <a:solidFill>
                <a:srgbClr val="D572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200">
                  <a:solidFill>
                    <a:srgbClr val="FFC000"/>
                  </a:solidFill>
                </a:endParaRPr>
              </a:p>
            </p:txBody>
          </p:sp>
        </p:grpSp>
        <p:pic>
          <p:nvPicPr>
            <p:cNvPr id="53258" name="Imagem 12"/>
            <p:cNvPicPr>
              <a:picLocks noChangeAspect="1"/>
            </p:cNvPicPr>
            <p:nvPr/>
          </p:nvPicPr>
          <p:blipFill>
            <a:blip r:embed="rId6" cstate="print"/>
            <a:srcRect l="13513" t="17365" r="66216" b="11253"/>
            <a:stretch>
              <a:fillRect/>
            </a:stretch>
          </p:blipFill>
          <p:spPr bwMode="auto">
            <a:xfrm>
              <a:off x="0" y="1426338"/>
              <a:ext cx="864096" cy="3115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ítulo 7"/>
          <p:cNvSpPr txBox="1">
            <a:spLocks/>
          </p:cNvSpPr>
          <p:nvPr/>
        </p:nvSpPr>
        <p:spPr bwMode="auto">
          <a:xfrm>
            <a:off x="-12700" y="-15875"/>
            <a:ext cx="9170988" cy="692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Gestão</a:t>
            </a:r>
            <a:r>
              <a:rPr lang="en-US" alt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Fiscal-</a:t>
            </a:r>
            <a:r>
              <a:rPr lang="en-US" alt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Reconhecimento</a:t>
            </a:r>
            <a:r>
              <a:rPr lang="en-US" altLang="pt-B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Sistema </a:t>
            </a:r>
            <a:r>
              <a:rPr lang="en-US" altLang="pt-B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Firjan</a:t>
            </a:r>
            <a:endParaRPr lang="pt-BR" altLang="pt-BR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6600" y="8830"/>
            <a:ext cx="1147400" cy="69289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8880">
                <a:srgbClr val="F9FCFD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54275" name="Imagem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954088"/>
            <a:ext cx="856932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780" y="775979"/>
            <a:ext cx="2311251" cy="1218988"/>
          </a:xfrm>
          <a:prstGeom prst="rect">
            <a:avLst/>
          </a:prstGeom>
        </p:spPr>
      </p:pic>
      <p:sp>
        <p:nvSpPr>
          <p:cNvPr id="7" name="Título 7"/>
          <p:cNvSpPr txBox="1">
            <a:spLocks/>
          </p:cNvSpPr>
          <p:nvPr/>
        </p:nvSpPr>
        <p:spPr bwMode="auto">
          <a:xfrm>
            <a:off x="-12700" y="-15875"/>
            <a:ext cx="9144000" cy="6921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Gestão</a:t>
            </a:r>
            <a:r>
              <a:rPr lang="en-US" alt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Fiscal- </a:t>
            </a:r>
            <a:r>
              <a:rPr lang="en-US" alt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Avaliação</a:t>
            </a:r>
            <a:r>
              <a:rPr lang="en-US" alt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da </a:t>
            </a:r>
            <a:r>
              <a:rPr lang="en-US" alt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Secretaria</a:t>
            </a:r>
            <a:r>
              <a:rPr lang="en-US" alt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pt-BR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Tesouro</a:t>
            </a:r>
            <a:r>
              <a:rPr lang="en-US" altLang="pt-B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Nacional</a:t>
            </a:r>
            <a:endParaRPr lang="pt-BR" altLang="pt-BR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6600" y="-16472"/>
            <a:ext cx="1147400" cy="71819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Agrupar 15"/>
          <p:cNvGrpSpPr>
            <a:grpSpLocks/>
          </p:cNvGrpSpPr>
          <p:nvPr/>
        </p:nvGrpSpPr>
        <p:grpSpPr bwMode="auto">
          <a:xfrm>
            <a:off x="0" y="6350"/>
            <a:ext cx="9144000" cy="6858000"/>
            <a:chOff x="0" y="0"/>
            <a:chExt cx="9144000" cy="6858000"/>
          </a:xfrm>
        </p:grpSpPr>
        <p:sp>
          <p:nvSpPr>
            <p:cNvPr id="15" name="Retângulo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55306" name="Agrupar 12"/>
            <p:cNvGrpSpPr>
              <a:grpSpLocks/>
            </p:cNvGrpSpPr>
            <p:nvPr/>
          </p:nvGrpSpPr>
          <p:grpSpPr bwMode="auto">
            <a:xfrm>
              <a:off x="42863" y="701675"/>
              <a:ext cx="8855224" cy="5988440"/>
              <a:chOff x="42863" y="701675"/>
              <a:chExt cx="8855224" cy="5988440"/>
            </a:xfrm>
          </p:grpSpPr>
          <p:pic>
            <p:nvPicPr>
              <p:cNvPr id="55307" name="Imagem 1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57127" y="1847202"/>
                <a:ext cx="8640960" cy="484291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" name="Texto Explicativo 3 (Borda e Ênfase) 5"/>
              <p:cNvSpPr/>
              <p:nvPr/>
            </p:nvSpPr>
            <p:spPr>
              <a:xfrm>
                <a:off x="4699000" y="1465263"/>
                <a:ext cx="3219450" cy="1495425"/>
              </a:xfrm>
              <a:prstGeom prst="accentBorderCallout3">
                <a:avLst>
                  <a:gd name="adj1" fmla="val 18751"/>
                  <a:gd name="adj2" fmla="val 102768"/>
                  <a:gd name="adj3" fmla="val 18751"/>
                  <a:gd name="adj4" fmla="val 102834"/>
                  <a:gd name="adj5" fmla="val 18730"/>
                  <a:gd name="adj6" fmla="val 109957"/>
                  <a:gd name="adj7" fmla="val 107173"/>
                  <a:gd name="adj8" fmla="val 113579"/>
                </a:avLst>
              </a:prstGeom>
              <a:solidFill>
                <a:schemeClr val="accent5">
                  <a:lumMod val="25000"/>
                </a:schemeClr>
              </a:solidFill>
              <a:ln>
                <a:solidFill>
                  <a:schemeClr val="accent5">
                    <a:lumMod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600" dirty="0"/>
                  <a:t>Esperamos que as estimativas de 2017 se concretizem, caso contrário, teremos três contrações seguidas do PIB, será a primeira vez desde 1920 que o Brasil registrará uma situação econômica grave dessa magnitude</a:t>
                </a:r>
              </a:p>
            </p:txBody>
          </p:sp>
          <p:sp>
            <p:nvSpPr>
              <p:cNvPr id="4" name="Chave Esquerda 3">
                <a:extLst>
                  <a:ext uri="{FF2B5EF4-FFF2-40B4-BE49-F238E27FC236}"/>
                </a:extLst>
              </p:cNvPr>
              <p:cNvSpPr/>
              <p:nvPr/>
            </p:nvSpPr>
            <p:spPr>
              <a:xfrm rot="16200000">
                <a:off x="1325562" y="5089526"/>
                <a:ext cx="138113" cy="271462"/>
              </a:xfrm>
              <a:prstGeom prst="leftBrace">
                <a:avLst/>
              </a:prstGeom>
              <a:ln>
                <a:solidFill>
                  <a:srgbClr val="38A2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t-BR"/>
              </a:p>
            </p:txBody>
          </p:sp>
          <p:sp>
            <p:nvSpPr>
              <p:cNvPr id="5" name="Chave Esquerda 4">
                <a:extLst>
                  <a:ext uri="{FF2B5EF4-FFF2-40B4-BE49-F238E27FC236}"/>
                </a:extLst>
              </p:cNvPr>
              <p:cNvSpPr/>
              <p:nvPr/>
            </p:nvSpPr>
            <p:spPr>
              <a:xfrm rot="16200000">
                <a:off x="2260600" y="5014913"/>
                <a:ext cx="166687" cy="338138"/>
              </a:xfrm>
              <a:prstGeom prst="leftBrace">
                <a:avLst/>
              </a:prstGeom>
              <a:ln>
                <a:solidFill>
                  <a:srgbClr val="38A2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t-BR"/>
              </a:p>
            </p:txBody>
          </p:sp>
          <p:sp>
            <p:nvSpPr>
              <p:cNvPr id="6" name="Chave Esquerda 5">
                <a:extLst>
                  <a:ext uri="{FF2B5EF4-FFF2-40B4-BE49-F238E27FC236}"/>
                </a:extLst>
              </p:cNvPr>
              <p:cNvSpPr/>
              <p:nvPr/>
            </p:nvSpPr>
            <p:spPr>
              <a:xfrm rot="16200000">
                <a:off x="5349082" y="5169694"/>
                <a:ext cx="114300" cy="490537"/>
              </a:xfrm>
              <a:prstGeom prst="leftBrace">
                <a:avLst>
                  <a:gd name="adj1" fmla="val 8333"/>
                  <a:gd name="adj2" fmla="val 46491"/>
                </a:avLst>
              </a:prstGeom>
              <a:ln>
                <a:solidFill>
                  <a:srgbClr val="38A2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t-BR"/>
              </a:p>
            </p:txBody>
          </p:sp>
          <p:sp>
            <p:nvSpPr>
              <p:cNvPr id="7" name="Chave Esquerda 6">
                <a:extLst>
                  <a:ext uri="{FF2B5EF4-FFF2-40B4-BE49-F238E27FC236}"/>
                </a:extLst>
              </p:cNvPr>
              <p:cNvSpPr/>
              <p:nvPr/>
            </p:nvSpPr>
            <p:spPr>
              <a:xfrm rot="16200000">
                <a:off x="6087269" y="5280819"/>
                <a:ext cx="128587" cy="314325"/>
              </a:xfrm>
              <a:prstGeom prst="leftBrace">
                <a:avLst>
                  <a:gd name="adj1" fmla="val 8333"/>
                  <a:gd name="adj2" fmla="val 46491"/>
                </a:avLst>
              </a:prstGeom>
              <a:ln>
                <a:solidFill>
                  <a:srgbClr val="38A2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t-BR"/>
              </a:p>
            </p:txBody>
          </p:sp>
          <p:sp>
            <p:nvSpPr>
              <p:cNvPr id="8" name="Texto Explicativo: Linha com Borda e Ênfase 7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499225" y="5233988"/>
                <a:ext cx="1200150" cy="939800"/>
              </a:xfrm>
              <a:prstGeom prst="accentBorderCallout1">
                <a:avLst>
                  <a:gd name="adj1" fmla="val 33036"/>
                  <a:gd name="adj2" fmla="val 107971"/>
                  <a:gd name="adj3" fmla="val 17577"/>
                  <a:gd name="adj4" fmla="val 156357"/>
                </a:avLst>
              </a:prstGeom>
              <a:solidFill>
                <a:srgbClr val="2367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pt-BR" sz="1400" dirty="0"/>
                  <a:t>1º Ciclo de Gestão</a:t>
                </a:r>
              </a:p>
              <a:p>
                <a:pPr algn="ctr">
                  <a:defRPr/>
                </a:pPr>
                <a:r>
                  <a:rPr lang="pt-BR" sz="1400" dirty="0"/>
                  <a:t>4 anos &gt; 3 anos em crise</a:t>
                </a:r>
              </a:p>
            </p:txBody>
          </p:sp>
          <p:sp>
            <p:nvSpPr>
              <p:cNvPr id="9" name="Chave Esquerda 8">
                <a:extLst>
                  <a:ext uri="{FF2B5EF4-FFF2-40B4-BE49-F238E27FC236}"/>
                </a:extLst>
              </p:cNvPr>
              <p:cNvSpPr/>
              <p:nvPr/>
            </p:nvSpPr>
            <p:spPr>
              <a:xfrm rot="16200000">
                <a:off x="8318500" y="5091113"/>
                <a:ext cx="63500" cy="469900"/>
              </a:xfrm>
              <a:prstGeom prst="leftBrace">
                <a:avLst>
                  <a:gd name="adj1" fmla="val 8333"/>
                  <a:gd name="adj2" fmla="val 46491"/>
                </a:avLst>
              </a:prstGeom>
              <a:ln w="28575">
                <a:solidFill>
                  <a:srgbClr val="38A29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pt-BR"/>
              </a:p>
            </p:txBody>
          </p:sp>
          <p:sp>
            <p:nvSpPr>
              <p:cNvPr id="10" name="Título 1"/>
              <p:cNvSpPr txBox="1">
                <a:spLocks/>
              </p:cNvSpPr>
              <p:nvPr/>
            </p:nvSpPr>
            <p:spPr bwMode="auto">
              <a:xfrm>
                <a:off x="42863" y="701675"/>
                <a:ext cx="8570912" cy="1049338"/>
              </a:xfrm>
              <a:prstGeom prst="rect">
                <a:avLst/>
              </a:prstGeom>
            </p:spPr>
            <p:txBody>
              <a:bodyPr/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4572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9144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13716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1828800" algn="ctr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pt-BR" sz="2400" kern="0" dirty="0">
                    <a:solidFill>
                      <a:schemeClr val="accent5">
                        <a:lumMod val="50000"/>
                      </a:schemeClr>
                    </a:solidFill>
                    <a:latin typeface="Century Gothic" pitchFamily="34" charset="0"/>
                  </a:rPr>
                  <a:t>Evolução do PIB</a:t>
                </a:r>
              </a:p>
              <a:p>
                <a:pPr>
                  <a:defRPr/>
                </a:pPr>
                <a:r>
                  <a:rPr lang="pt-BR" sz="2400" kern="0" dirty="0">
                    <a:solidFill>
                      <a:schemeClr val="accent5">
                        <a:lumMod val="50000"/>
                      </a:schemeClr>
                    </a:solidFill>
                    <a:latin typeface="Century Gothic" pitchFamily="34" charset="0"/>
                  </a:rPr>
                  <a:t>Taxa de Variação Real do PIB (1920-2017)</a:t>
                </a:r>
              </a:p>
            </p:txBody>
          </p:sp>
          <p:sp>
            <p:nvSpPr>
              <p:cNvPr id="11" name="Texto Explicativo 2 (Borda e Ênfase) 9"/>
              <p:cNvSpPr/>
              <p:nvPr/>
            </p:nvSpPr>
            <p:spPr bwMode="auto">
              <a:xfrm>
                <a:off x="7785100" y="3114675"/>
                <a:ext cx="1011238" cy="363538"/>
              </a:xfrm>
              <a:prstGeom prst="wedgeRoundRectCallout">
                <a:avLst>
                  <a:gd name="adj1" fmla="val 20403"/>
                  <a:gd name="adj2" fmla="val 270285"/>
                  <a:gd name="adj3" fmla="val 16667"/>
                </a:avLst>
              </a:prstGeom>
              <a:solidFill>
                <a:srgbClr val="C00000"/>
              </a:solidFill>
              <a:ln w="635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b="1" dirty="0">
                    <a:solidFill>
                      <a:schemeClr val="bg1"/>
                    </a:solidFill>
                  </a:rPr>
                  <a:t>Estimativa</a:t>
                </a:r>
              </a:p>
            </p:txBody>
          </p:sp>
          <p:sp>
            <p:nvSpPr>
              <p:cNvPr id="12" name="Retângulo Arredondado 7"/>
              <p:cNvSpPr/>
              <p:nvPr/>
            </p:nvSpPr>
            <p:spPr bwMode="auto">
              <a:xfrm>
                <a:off x="8428038" y="4221163"/>
                <a:ext cx="104775" cy="647700"/>
              </a:xfrm>
              <a:prstGeom prst="roundRect">
                <a:avLst/>
              </a:prstGeom>
              <a:noFill/>
              <a:ln w="9525">
                <a:solidFill>
                  <a:srgbClr val="C0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</p:grpSp>
      </p:grpSp>
      <p:sp>
        <p:nvSpPr>
          <p:cNvPr id="18" name="Título 7"/>
          <p:cNvSpPr txBox="1">
            <a:spLocks/>
          </p:cNvSpPr>
          <p:nvPr/>
        </p:nvSpPr>
        <p:spPr bwMode="auto">
          <a:xfrm>
            <a:off x="0" y="-14288"/>
            <a:ext cx="9144000" cy="6175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pt-B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Contextualização</a:t>
            </a:r>
            <a:r>
              <a:rPr lang="en-US" alt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pt-B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Macroeconômica</a:t>
            </a:r>
            <a:endParaRPr lang="pt-BR" alt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26966"/>
            <a:ext cx="1160652" cy="63021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699375" y="4933950"/>
            <a:ext cx="593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-3,8%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345488" y="4972050"/>
            <a:ext cx="595312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-3,6%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355013" y="4340225"/>
            <a:ext cx="5397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0,5%</a:t>
            </a:r>
          </a:p>
        </p:txBody>
      </p:sp>
      <p:sp>
        <p:nvSpPr>
          <p:cNvPr id="22" name="CaixaDeTexto 21"/>
          <p:cNvSpPr txBox="1"/>
          <p:nvPr/>
        </p:nvSpPr>
        <p:spPr>
          <a:xfrm rot="16200000">
            <a:off x="7954169" y="4310856"/>
            <a:ext cx="5413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0,1%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Agrupar 5"/>
          <p:cNvGrpSpPr>
            <a:grpSpLocks/>
          </p:cNvGrpSpPr>
          <p:nvPr/>
        </p:nvGrpSpPr>
        <p:grpSpPr bwMode="auto">
          <a:xfrm>
            <a:off x="-26988" y="0"/>
            <a:ext cx="9170988" cy="6858000"/>
            <a:chOff x="-13251" y="0"/>
            <a:chExt cx="9170503" cy="6858001"/>
          </a:xfrm>
        </p:grpSpPr>
        <p:pic>
          <p:nvPicPr>
            <p:cNvPr id="28677" name="Imagem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3251" y="724948"/>
              <a:ext cx="9157252" cy="3208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tângulo 4"/>
            <p:cNvSpPr/>
            <p:nvPr/>
          </p:nvSpPr>
          <p:spPr>
            <a:xfrm>
              <a:off x="-13251" y="0"/>
              <a:ext cx="9157804" cy="744538"/>
            </a:xfrm>
            <a:prstGeom prst="rect">
              <a:avLst/>
            </a:prstGeom>
            <a:gradFill flip="none" rotWithShape="1">
              <a:gsLst>
                <a:gs pos="0">
                  <a:srgbClr val="30A19A">
                    <a:shade val="30000"/>
                    <a:satMod val="115000"/>
                  </a:srgbClr>
                </a:gs>
                <a:gs pos="50000">
                  <a:srgbClr val="30A19A">
                    <a:shade val="67500"/>
                    <a:satMod val="115000"/>
                  </a:srgbClr>
                </a:gs>
                <a:gs pos="100000">
                  <a:srgbClr val="30A19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3200" kern="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Dilema Socioeconômico</a:t>
              </a:r>
            </a:p>
          </p:txBody>
        </p:sp>
        <p:pic>
          <p:nvPicPr>
            <p:cNvPr id="28679" name="Picture 2" descr="Resultado de imagem para desigualdades de fortaleza 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33056"/>
              <a:ext cx="4499992" cy="292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 descr="Imagem relacionad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9992" y="3933056"/>
              <a:ext cx="4657260" cy="2924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CaixaDeTexto 2"/>
          <p:cNvSpPr txBox="1"/>
          <p:nvPr/>
        </p:nvSpPr>
        <p:spPr>
          <a:xfrm rot="19288980">
            <a:off x="317500" y="3297238"/>
            <a:ext cx="8391525" cy="706437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000" kern="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Fortaleza uma Cidade Apartada</a:t>
            </a:r>
            <a:endParaRPr lang="pt-BR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3623"/>
            <a:ext cx="1160652" cy="75304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Agrupar 1"/>
          <p:cNvGrpSpPr>
            <a:grpSpLocks/>
          </p:cNvGrpSpPr>
          <p:nvPr/>
        </p:nvGrpSpPr>
        <p:grpSpPr bwMode="auto">
          <a:xfrm>
            <a:off x="0" y="-14288"/>
            <a:ext cx="9158288" cy="6867526"/>
            <a:chOff x="0" y="-13623"/>
            <a:chExt cx="9158288" cy="6866861"/>
          </a:xfrm>
        </p:grpSpPr>
        <p:grpSp>
          <p:nvGrpSpPr>
            <p:cNvPr id="56345" name="Agrupar 37"/>
            <p:cNvGrpSpPr>
              <a:grpSpLocks/>
            </p:cNvGrpSpPr>
            <p:nvPr/>
          </p:nvGrpSpPr>
          <p:grpSpPr bwMode="auto">
            <a:xfrm>
              <a:off x="0" y="-4763"/>
              <a:ext cx="9158288" cy="6858001"/>
              <a:chOff x="-14910" y="63"/>
              <a:chExt cx="9158910" cy="6857937"/>
            </a:xfrm>
          </p:grpSpPr>
          <p:sp>
            <p:nvSpPr>
              <p:cNvPr id="22" name="Retângulo 21"/>
              <p:cNvSpPr/>
              <p:nvPr/>
            </p:nvSpPr>
            <p:spPr bwMode="auto">
              <a:xfrm>
                <a:off x="-621" y="727"/>
                <a:ext cx="9144621" cy="685727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3" name="Título 7"/>
              <p:cNvSpPr txBox="1">
                <a:spLocks/>
              </p:cNvSpPr>
              <p:nvPr/>
            </p:nvSpPr>
            <p:spPr bwMode="auto">
              <a:xfrm>
                <a:off x="-14910" y="727"/>
                <a:ext cx="9143034" cy="61747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en-US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pt-BR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Contextualização</a:t>
                </a:r>
                <a:r>
                  <a:rPr lang="en-US" altLang="pt-BR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pt-BR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Macroeconômica</a:t>
                </a: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13623"/>
              <a:ext cx="1160652" cy="650211"/>
            </a:xfrm>
            <a:prstGeom prst="rect">
              <a:avLst/>
            </a:prstGeom>
          </p:spPr>
        </p:pic>
      </p:grpSp>
      <p:pic>
        <p:nvPicPr>
          <p:cNvPr id="59397" name="Imagem 5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491342"/>
            <a:ext cx="1763688" cy="37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Agrupar 9"/>
          <p:cNvGrpSpPr>
            <a:grpSpLocks/>
          </p:cNvGrpSpPr>
          <p:nvPr/>
        </p:nvGrpSpPr>
        <p:grpSpPr bwMode="auto">
          <a:xfrm>
            <a:off x="52388" y="631825"/>
            <a:ext cx="4468812" cy="3505200"/>
            <a:chOff x="81403" y="1001678"/>
            <a:chExt cx="4468761" cy="3504356"/>
          </a:xfrm>
        </p:grpSpPr>
        <p:sp>
          <p:nvSpPr>
            <p:cNvPr id="3" name="CaixaDeTexto 2"/>
            <p:cNvSpPr txBox="1"/>
            <p:nvPr/>
          </p:nvSpPr>
          <p:spPr>
            <a:xfrm>
              <a:off x="81403" y="3306173"/>
              <a:ext cx="4430661" cy="11998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EM PERÍODO DE RECEITAS DECRESCENTES, FICA AINDA MAIS EVIDENTE A FORTE </a:t>
              </a:r>
              <a:r>
                <a:rPr lang="pt-BR" b="1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RESTRIÇÃO FINANCEIRA DOS MUNICÍPIOS PARA ASSUMIREM FUNÇÕES CADA VEZ MAIS ABRANGENTES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81403" y="2214236"/>
              <a:ext cx="4468761" cy="10776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3200" dirty="0">
                  <a:solidFill>
                    <a:schemeClr val="accent5">
                      <a:lumMod val="50000"/>
                    </a:schemeClr>
                  </a:solidFill>
                  <a:latin typeface="Bodoni MT Condensed" panose="02070606080606020203" pitchFamily="18" charset="0"/>
                  <a:cs typeface="Arial" panose="020B0604020202020204" pitchFamily="34" charset="0"/>
                </a:rPr>
                <a:t>Faz crescer demanda por serviços</a:t>
              </a:r>
            </a:p>
            <a:p>
              <a:pPr>
                <a:defRPr/>
              </a:pPr>
              <a:r>
                <a:rPr lang="pt-BR" sz="3200" dirty="0">
                  <a:solidFill>
                    <a:schemeClr val="accent5">
                      <a:lumMod val="50000"/>
                    </a:schemeClr>
                  </a:solidFill>
                  <a:latin typeface="Bodoni MT Condensed" panose="02070606080606020203" pitchFamily="18" charset="0"/>
                  <a:cs typeface="Arial" panose="020B0604020202020204" pitchFamily="34" charset="0"/>
                </a:rPr>
                <a:t>Municipais enquanto as receitas caem</a:t>
              </a:r>
            </a:p>
          </p:txBody>
        </p:sp>
        <p:sp>
          <p:nvSpPr>
            <p:cNvPr id="7" name="Retângulo 6"/>
            <p:cNvSpPr/>
            <p:nvPr/>
          </p:nvSpPr>
          <p:spPr>
            <a:xfrm>
              <a:off x="2248315" y="1181023"/>
              <a:ext cx="2181200" cy="4650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Retângulo: Único Canto Recortado 8"/>
            <p:cNvSpPr/>
            <p:nvPr/>
          </p:nvSpPr>
          <p:spPr>
            <a:xfrm>
              <a:off x="162364" y="1001678"/>
              <a:ext cx="2085951" cy="644370"/>
            </a:xfrm>
            <a:prstGeom prst="snip1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4400" dirty="0">
                  <a:latin typeface="Bodoni MT Condensed" panose="02070606080606020203" pitchFamily="18" charset="0"/>
                </a:rPr>
                <a:t>Panorama</a:t>
              </a:r>
            </a:p>
          </p:txBody>
        </p:sp>
      </p:grpSp>
      <p:grpSp>
        <p:nvGrpSpPr>
          <p:cNvPr id="56325" name="Agrupar 10"/>
          <p:cNvGrpSpPr>
            <a:grpSpLocks/>
          </p:cNvGrpSpPr>
          <p:nvPr/>
        </p:nvGrpSpPr>
        <p:grpSpPr bwMode="auto">
          <a:xfrm>
            <a:off x="52388" y="4160838"/>
            <a:ext cx="4438650" cy="2598737"/>
            <a:chOff x="4713221" y="655426"/>
            <a:chExt cx="4438717" cy="2598842"/>
          </a:xfrm>
        </p:grpSpPr>
        <p:pic>
          <p:nvPicPr>
            <p:cNvPr id="56337" name="Imagem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08" t="19781" b="34026"/>
            <a:stretch>
              <a:fillRect/>
            </a:stretch>
          </p:blipFill>
          <p:spPr bwMode="auto">
            <a:xfrm>
              <a:off x="4761224" y="1137999"/>
              <a:ext cx="4355731" cy="129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aixaDeTexto 14"/>
            <p:cNvSpPr txBox="1"/>
            <p:nvPr/>
          </p:nvSpPr>
          <p:spPr>
            <a:xfrm>
              <a:off x="4713221" y="2423972"/>
              <a:ext cx="4237101" cy="8302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1600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RECESSÃO ECONÔMICA ALTA DO DESEMPREGO REDUÇÃO DO RENDIMENTO DAS PESSOAS OCUPADAS </a:t>
              </a:r>
              <a:r>
                <a:rPr lang="pt-BR" sz="1600" b="1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APROFUNDARAM A RETRAÇÃO NA ARRECADAÇÃO DO ICMS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6969092" y="858634"/>
              <a:ext cx="2182846" cy="3318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400" dirty="0">
                  <a:latin typeface="Agency FB" panose="020B0503020202020204" pitchFamily="34" charset="0"/>
                </a:rPr>
                <a:t>ICMS</a:t>
              </a:r>
            </a:p>
          </p:txBody>
        </p:sp>
        <p:sp>
          <p:nvSpPr>
            <p:cNvPr id="25" name="Retângulo: Único Canto Recortado 24"/>
            <p:cNvSpPr/>
            <p:nvPr/>
          </p:nvSpPr>
          <p:spPr>
            <a:xfrm>
              <a:off x="4765609" y="655426"/>
              <a:ext cx="2203483" cy="541359"/>
            </a:xfrm>
            <a:prstGeom prst="snip1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4400" dirty="0">
                  <a:latin typeface="Bodoni MT Condensed" panose="02070606080606020203" pitchFamily="18" charset="0"/>
                </a:rPr>
                <a:t>Receitas</a:t>
              </a:r>
            </a:p>
          </p:txBody>
        </p:sp>
      </p:grpSp>
      <p:grpSp>
        <p:nvGrpSpPr>
          <p:cNvPr id="56326" name="Agrupar 11"/>
          <p:cNvGrpSpPr>
            <a:grpSpLocks/>
          </p:cNvGrpSpPr>
          <p:nvPr/>
        </p:nvGrpSpPr>
        <p:grpSpPr bwMode="auto">
          <a:xfrm>
            <a:off x="4587875" y="758825"/>
            <a:ext cx="4475163" cy="2535238"/>
            <a:chOff x="4681655" y="3405833"/>
            <a:chExt cx="4475203" cy="2535091"/>
          </a:xfrm>
        </p:grpSpPr>
        <p:pic>
          <p:nvPicPr>
            <p:cNvPr id="56333" name="Imagem 1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5" t="18947" b="35461"/>
            <a:stretch>
              <a:fillRect/>
            </a:stretch>
          </p:blipFill>
          <p:spPr bwMode="auto">
            <a:xfrm>
              <a:off x="4761224" y="3936826"/>
              <a:ext cx="4390714" cy="140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CaixaDeTexto 16"/>
            <p:cNvSpPr txBox="1"/>
            <p:nvPr/>
          </p:nvSpPr>
          <p:spPr>
            <a:xfrm>
              <a:off x="4681655" y="5110709"/>
              <a:ext cx="4237076" cy="8302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1600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DEPOIS DE AMARGAR UMA QUEDA REAL DE 2,2% EM 2015.O FPOM JÁ REGISTRA OUTRA RETRAÇÃO DE </a:t>
              </a:r>
              <a:r>
                <a:rPr lang="pt-BR" sz="1600" b="1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5,9% NO ACUMULADO DE JANEIRO A SETEMBRO DE 2016</a:t>
              </a: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974025" y="3609021"/>
              <a:ext cx="2182833" cy="33176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400" dirty="0">
                  <a:latin typeface="Agency FB" panose="020B0503020202020204" pitchFamily="34" charset="0"/>
                </a:rPr>
                <a:t>FPM</a:t>
              </a:r>
            </a:p>
          </p:txBody>
        </p:sp>
        <p:sp>
          <p:nvSpPr>
            <p:cNvPr id="27" name="Retângulo: Único Canto Recortado 26"/>
            <p:cNvSpPr/>
            <p:nvPr/>
          </p:nvSpPr>
          <p:spPr>
            <a:xfrm>
              <a:off x="4770556" y="3405833"/>
              <a:ext cx="2203470" cy="541307"/>
            </a:xfrm>
            <a:prstGeom prst="snip1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4400" dirty="0">
                  <a:latin typeface="Bodoni MT Condensed" panose="02070606080606020203" pitchFamily="18" charset="0"/>
                </a:rPr>
                <a:t>Receitas</a:t>
              </a:r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12700" y="1135063"/>
            <a:ext cx="44688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6000" dirty="0">
                <a:solidFill>
                  <a:schemeClr val="accent3">
                    <a:lumMod val="50000"/>
                  </a:schemeClr>
                </a:solidFill>
                <a:latin typeface="Bodoni MT Condensed" panose="02070606080606020203" pitchFamily="18" charset="0"/>
                <a:cs typeface="Arial" panose="020B0604020202020204" pitchFamily="34" charset="0"/>
              </a:rPr>
              <a:t>Crise econômica</a:t>
            </a:r>
          </a:p>
        </p:txBody>
      </p:sp>
      <p:grpSp>
        <p:nvGrpSpPr>
          <p:cNvPr id="56328" name="Agrupar 12"/>
          <p:cNvGrpSpPr>
            <a:grpSpLocks/>
          </p:cNvGrpSpPr>
          <p:nvPr/>
        </p:nvGrpSpPr>
        <p:grpSpPr bwMode="auto">
          <a:xfrm>
            <a:off x="4564063" y="3424238"/>
            <a:ext cx="4498975" cy="3382962"/>
            <a:chOff x="4563833" y="3424237"/>
            <a:chExt cx="4498842" cy="3383413"/>
          </a:xfrm>
        </p:grpSpPr>
        <p:pic>
          <p:nvPicPr>
            <p:cNvPr id="56329" name="Imagem 2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5307"/>
            <a:stretch>
              <a:fillRect/>
            </a:stretch>
          </p:blipFill>
          <p:spPr bwMode="auto">
            <a:xfrm>
              <a:off x="4563833" y="4043413"/>
              <a:ext cx="4454346" cy="1677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tângulo 31"/>
            <p:cNvSpPr/>
            <p:nvPr/>
          </p:nvSpPr>
          <p:spPr>
            <a:xfrm>
              <a:off x="6879927" y="3633815"/>
              <a:ext cx="2182748" cy="3318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2400" dirty="0">
                  <a:latin typeface="Agency FB" panose="020B0503020202020204" pitchFamily="34" charset="0"/>
                </a:rPr>
                <a:t>ISS</a:t>
              </a:r>
            </a:p>
          </p:txBody>
        </p:sp>
        <p:sp>
          <p:nvSpPr>
            <p:cNvPr id="33" name="Retângulo: Único Canto Recortado 32"/>
            <p:cNvSpPr/>
            <p:nvPr/>
          </p:nvSpPr>
          <p:spPr>
            <a:xfrm>
              <a:off x="4676542" y="3424237"/>
              <a:ext cx="2203385" cy="541409"/>
            </a:xfrm>
            <a:prstGeom prst="snip1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pt-BR" sz="4400" dirty="0">
                  <a:latin typeface="Bodoni MT Condensed" panose="02070606080606020203" pitchFamily="18" charset="0"/>
                </a:rPr>
                <a:t>Receitas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4625743" y="5483498"/>
              <a:ext cx="4236913" cy="13241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1600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DESDE DE 2003, O PRINCIPAL TRIBUTO MUNICIPAL, O ISS,, NÃO REGISTRAVA REDUÇÃO EM SUA ARRECADAÇÃO. EM 2015, A QUEDA REAL FOI DE 4,5%, ATINGINDO TODAS AS REGIÕES. </a:t>
              </a:r>
              <a:r>
                <a:rPr lang="pt-BR" sz="1600" b="1" dirty="0">
                  <a:solidFill>
                    <a:schemeClr val="accent5">
                      <a:lumMod val="50000"/>
                    </a:schemeClr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MAS A ARRECADAÇÃO VIA SIMPLES NACIONAL SE MANTÉM EM ALTA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Agrupar 1"/>
          <p:cNvGrpSpPr>
            <a:grpSpLocks/>
          </p:cNvGrpSpPr>
          <p:nvPr/>
        </p:nvGrpSpPr>
        <p:grpSpPr bwMode="auto">
          <a:xfrm>
            <a:off x="0" y="-14288"/>
            <a:ext cx="9158288" cy="6867526"/>
            <a:chOff x="0" y="-13623"/>
            <a:chExt cx="9158288" cy="6866861"/>
          </a:xfrm>
        </p:grpSpPr>
        <p:grpSp>
          <p:nvGrpSpPr>
            <p:cNvPr id="57358" name="Agrupar 37"/>
            <p:cNvGrpSpPr>
              <a:grpSpLocks/>
            </p:cNvGrpSpPr>
            <p:nvPr/>
          </p:nvGrpSpPr>
          <p:grpSpPr bwMode="auto">
            <a:xfrm>
              <a:off x="0" y="-4763"/>
              <a:ext cx="9158288" cy="6858001"/>
              <a:chOff x="-14910" y="63"/>
              <a:chExt cx="9158910" cy="6857937"/>
            </a:xfrm>
          </p:grpSpPr>
          <p:sp>
            <p:nvSpPr>
              <p:cNvPr id="22" name="Retângulo 21"/>
              <p:cNvSpPr/>
              <p:nvPr/>
            </p:nvSpPr>
            <p:spPr bwMode="auto">
              <a:xfrm>
                <a:off x="-621" y="727"/>
                <a:ext cx="9144621" cy="685727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sp>
            <p:nvSpPr>
              <p:cNvPr id="23" name="Título 7"/>
              <p:cNvSpPr txBox="1">
                <a:spLocks/>
              </p:cNvSpPr>
              <p:nvPr/>
            </p:nvSpPr>
            <p:spPr bwMode="auto">
              <a:xfrm>
                <a:off x="-14910" y="727"/>
                <a:ext cx="9143034" cy="61747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en-US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r>
                  <a:rPr lang="en-US" altLang="pt-BR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Contextualização</a:t>
                </a:r>
                <a:r>
                  <a:rPr lang="en-US" altLang="pt-BR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pt-BR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Macroeconômica</a:t>
                </a: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13623"/>
              <a:ext cx="1160652" cy="650211"/>
            </a:xfrm>
            <a:prstGeom prst="rect">
              <a:avLst/>
            </a:prstGeom>
          </p:spPr>
        </p:pic>
      </p:grpSp>
      <p:grpSp>
        <p:nvGrpSpPr>
          <p:cNvPr id="57347" name="Agrupar 7"/>
          <p:cNvGrpSpPr>
            <a:grpSpLocks/>
          </p:cNvGrpSpPr>
          <p:nvPr/>
        </p:nvGrpSpPr>
        <p:grpSpPr bwMode="auto">
          <a:xfrm>
            <a:off x="-223838" y="612775"/>
            <a:ext cx="4930776" cy="6037263"/>
            <a:chOff x="-224312" y="612775"/>
            <a:chExt cx="4932040" cy="6037305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68276"/>
            <a:stretch/>
          </p:blipFill>
          <p:spPr>
            <a:xfrm>
              <a:off x="-14288" y="612775"/>
              <a:ext cx="4511993" cy="800001"/>
            </a:xfrm>
            <a:prstGeom prst="rect">
              <a:avLst/>
            </a:prstGeom>
          </p:spPr>
        </p:pic>
        <p:sp>
          <p:nvSpPr>
            <p:cNvPr id="37" name="CaixaDeTexto 36"/>
            <p:cNvSpPr txBox="1"/>
            <p:nvPr/>
          </p:nvSpPr>
          <p:spPr>
            <a:xfrm>
              <a:off x="140908" y="5819811"/>
              <a:ext cx="4357217" cy="8302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16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DIANTE DA QUEDA DAS RECEITAS, OS MUNICÍPIOS  </a:t>
              </a:r>
              <a:r>
                <a:rPr lang="pt-BR" sz="16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REDUZEM OS GASTOS COM CUSTEIOS PELA PRIMEIRA VEZ, DESDE 2004</a:t>
              </a:r>
            </a:p>
          </p:txBody>
        </p:sp>
        <p:pic>
          <p:nvPicPr>
            <p:cNvPr id="38" name="Imagem 3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t="37284" b="5606"/>
            <a:stretch/>
          </p:blipFill>
          <p:spPr>
            <a:xfrm>
              <a:off x="-224312" y="1310234"/>
              <a:ext cx="4932040" cy="1440160"/>
            </a:xfrm>
            <a:prstGeom prst="rect">
              <a:avLst/>
            </a:prstGeom>
          </p:spPr>
        </p:pic>
        <p:graphicFrame>
          <p:nvGraphicFramePr>
            <p:cNvPr id="41" name="Gráfico 40">
              <a:extLst>
                <a:ext uri="{FF2B5EF4-FFF2-40B4-BE49-F238E27FC236}"/>
              </a:extLst>
            </p:cNvPr>
            <p:cNvGraphicFramePr>
              <a:graphicFrameLocks/>
            </p:cNvGraphicFramePr>
            <p:nvPr/>
          </p:nvGraphicFramePr>
          <p:xfrm>
            <a:off x="33208" y="3138439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7357" name="CaixaDeTexto 4"/>
            <p:cNvSpPr txBox="1">
              <a:spLocks noChangeArrowheads="1"/>
            </p:cNvSpPr>
            <p:nvPr/>
          </p:nvSpPr>
          <p:spPr bwMode="auto">
            <a:xfrm>
              <a:off x="577385" y="2775139"/>
              <a:ext cx="348364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600" b="1">
                  <a:solidFill>
                    <a:srgbClr val="006861"/>
                  </a:solidFill>
                  <a:latin typeface="Century Gothic" pitchFamily="34" charset="0"/>
                </a:rPr>
                <a:t>Participação nas Despesas Totais</a:t>
              </a: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5278438" y="2944813"/>
            <a:ext cx="3619500" cy="64452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tint val="66000"/>
                  <a:satMod val="160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(*)Jan a Dez 2016/2015</a:t>
            </a:r>
          </a:p>
          <a:p>
            <a:pPr algn="r">
              <a:defRPr/>
            </a:pPr>
            <a:r>
              <a:rPr lang="el-G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Δ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% Real -4,7%</a:t>
            </a:r>
          </a:p>
        </p:txBody>
      </p:sp>
      <p:pic>
        <p:nvPicPr>
          <p:cNvPr id="43" name="Imagem 4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7730" y="4019742"/>
            <a:ext cx="3614750" cy="2548758"/>
          </a:xfrm>
          <a:prstGeom prst="rect">
            <a:avLst/>
          </a:prstGeom>
        </p:spPr>
      </p:pic>
      <p:sp>
        <p:nvSpPr>
          <p:cNvPr id="44" name="CaixaDeTexto 43"/>
          <p:cNvSpPr txBox="1"/>
          <p:nvPr/>
        </p:nvSpPr>
        <p:spPr>
          <a:xfrm>
            <a:off x="6169025" y="6008688"/>
            <a:ext cx="2752725" cy="706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Jan a Dez 2016/2015</a:t>
            </a:r>
          </a:p>
          <a:p>
            <a:pPr algn="r">
              <a:defRPr/>
            </a:pPr>
            <a:r>
              <a:rPr lang="el-GR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Δ</a:t>
            </a:r>
            <a:r>
              <a:rPr lang="pt-BR" sz="20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% Real -8,2%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0826" y="782126"/>
            <a:ext cx="3621654" cy="2080603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7258050" y="4883150"/>
            <a:ext cx="1611313" cy="920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l-G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Δ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2016/2015</a:t>
            </a:r>
          </a:p>
          <a:p>
            <a:pPr algn="r">
              <a:defRPr/>
            </a:pPr>
            <a:r>
              <a:rPr lang="pt-BR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Abs.Nominal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>
              <a:defRPr/>
            </a:pP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R$ 994 mil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Agrupar 9"/>
          <p:cNvGrpSpPr>
            <a:grpSpLocks/>
          </p:cNvGrpSpPr>
          <p:nvPr/>
        </p:nvGrpSpPr>
        <p:grpSpPr bwMode="auto">
          <a:xfrm>
            <a:off x="-11113" y="-7938"/>
            <a:ext cx="9166226" cy="6865938"/>
            <a:chOff x="-10156" y="-8361"/>
            <a:chExt cx="9164474" cy="6866361"/>
          </a:xfrm>
        </p:grpSpPr>
        <p:sp>
          <p:nvSpPr>
            <p:cNvPr id="8" name="Retângulo 7"/>
            <p:cNvSpPr/>
            <p:nvPr/>
          </p:nvSpPr>
          <p:spPr>
            <a:xfrm>
              <a:off x="955" y="-8361"/>
              <a:ext cx="9142252" cy="6866361"/>
            </a:xfrm>
            <a:prstGeom prst="rect">
              <a:avLst/>
            </a:prstGeom>
            <a:solidFill>
              <a:srgbClr val="E7F3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grpSp>
          <p:nvGrpSpPr>
            <p:cNvPr id="58374" name="Agrupar 3"/>
            <p:cNvGrpSpPr>
              <a:grpSpLocks/>
            </p:cNvGrpSpPr>
            <p:nvPr/>
          </p:nvGrpSpPr>
          <p:grpSpPr bwMode="auto">
            <a:xfrm>
              <a:off x="77785" y="1058221"/>
              <a:ext cx="8929336" cy="3866720"/>
              <a:chOff x="587169" y="1278599"/>
              <a:chExt cx="8456129" cy="4190220"/>
            </a:xfrm>
          </p:grpSpPr>
          <p:grpSp>
            <p:nvGrpSpPr>
              <p:cNvPr id="58379" name="Agrupar 21"/>
              <p:cNvGrpSpPr>
                <a:grpSpLocks/>
              </p:cNvGrpSpPr>
              <p:nvPr/>
            </p:nvGrpSpPr>
            <p:grpSpPr bwMode="auto">
              <a:xfrm>
                <a:off x="587169" y="2131747"/>
                <a:ext cx="8456129" cy="3337072"/>
                <a:chOff x="499356" y="2006729"/>
                <a:chExt cx="8545815" cy="3715485"/>
              </a:xfrm>
            </p:grpSpPr>
            <p:pic>
              <p:nvPicPr>
                <p:cNvPr id="6" name="Imagem 5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/>
                </a:blip>
                <a:srcRect t="41570"/>
                <a:stretch/>
              </p:blipFill>
              <p:spPr>
                <a:xfrm>
                  <a:off x="499356" y="2006729"/>
                  <a:ext cx="8545815" cy="3389554"/>
                </a:xfrm>
                <a:prstGeom prst="rect">
                  <a:avLst/>
                </a:prstGeom>
              </p:spPr>
            </p:pic>
            <p:graphicFrame>
              <p:nvGraphicFramePr>
                <p:cNvPr id="20" name="Diagrama 19"/>
                <p:cNvGraphicFramePr/>
                <p:nvPr/>
              </p:nvGraphicFramePr>
              <p:xfrm>
                <a:off x="4435771" y="3537046"/>
                <a:ext cx="3091063" cy="1872209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graphicFrame>
              <p:nvGraphicFramePr>
                <p:cNvPr id="23" name="Diagrama 22"/>
                <p:cNvGraphicFramePr/>
                <p:nvPr/>
              </p:nvGraphicFramePr>
              <p:xfrm>
                <a:off x="1590833" y="3850006"/>
                <a:ext cx="3044913" cy="1872208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8" r:lo="rId9" r:qs="rId10" r:cs="rId11"/>
                </a:graphicData>
              </a:graphic>
            </p:graphicFrame>
          </p:grpSp>
          <p:sp>
            <p:nvSpPr>
              <p:cNvPr id="58380" name="CaixaDeTexto 15"/>
              <p:cNvSpPr txBox="1">
                <a:spLocks noChangeArrowheads="1"/>
              </p:cNvSpPr>
              <p:nvPr/>
            </p:nvSpPr>
            <p:spPr bwMode="auto">
              <a:xfrm>
                <a:off x="3708334" y="1278599"/>
                <a:ext cx="2117987" cy="11006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 sz="6000" b="1">
                    <a:solidFill>
                      <a:srgbClr val="30A19A"/>
                    </a:solidFill>
                    <a:latin typeface="Arial Black" pitchFamily="34" charset="0"/>
                  </a:rPr>
                  <a:t>2017</a:t>
                </a:r>
              </a:p>
            </p:txBody>
          </p:sp>
        </p:grpSp>
        <p:sp>
          <p:nvSpPr>
            <p:cNvPr id="3" name="CaixaDeTexto 2"/>
            <p:cNvSpPr txBox="1"/>
            <p:nvPr/>
          </p:nvSpPr>
          <p:spPr>
            <a:xfrm>
              <a:off x="2088119" y="2458767"/>
              <a:ext cx="1895113" cy="14780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Crescimento gradual e lento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Inflação rumo à  meta 5,12% 12m.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Câmbio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(R$3,40/US$)</a:t>
              </a:r>
            </a:p>
            <a:p>
              <a:pPr algn="ctr">
                <a:defRPr/>
              </a:pP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064112" y="2538147"/>
              <a:ext cx="1890352" cy="14764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1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Retomada do emprego deverá ser lenta</a:t>
              </a:r>
            </a:p>
            <a:p>
              <a:pPr algn="ctr">
                <a:defRPr/>
              </a:pPr>
              <a:r>
                <a:rPr lang="pt-BR" sz="1400" b="1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Taxa de Juros declinante, mas elevada</a:t>
              </a:r>
            </a:p>
            <a:p>
              <a:pPr algn="ctr">
                <a:defRPr/>
              </a:pPr>
              <a:endParaRPr lang="pt-BR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-10156" y="4179723"/>
              <a:ext cx="9164474" cy="26782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sz="24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 processo de ajuste das contas públicas é longo e envolve incertezas</a:t>
              </a:r>
              <a:r>
                <a:rPr lang="pt-BR" sz="24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. Nesse cenário a retração da atividade econômica persistente tem impacto no nível das receitas dos entes subnacionais, entretanto, </a:t>
              </a:r>
              <a:r>
                <a:rPr lang="pt-BR" sz="24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 reorganização das contas públicas desses entes torna-se condição </a:t>
              </a:r>
              <a:r>
                <a:rPr lang="pt-BR" sz="2400" b="1" i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sine</a:t>
              </a:r>
              <a:r>
                <a:rPr lang="pt-BR" sz="2400" b="1" i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2400" b="1" i="1" dirty="0" err="1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qua</a:t>
              </a:r>
              <a:r>
                <a:rPr lang="pt-BR" sz="2400" b="1" i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 non </a:t>
              </a:r>
              <a:r>
                <a:rPr lang="pt-BR" sz="24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à recuperação da economia</a:t>
              </a:r>
              <a:r>
                <a:rPr lang="pt-BR" sz="24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, contribuindo dessa forma para a </a:t>
              </a:r>
              <a:r>
                <a:rPr lang="pt-BR" sz="2400" b="1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retomada do círculo virtuoso de crescimento</a:t>
              </a:r>
              <a:r>
                <a:rPr lang="pt-BR" sz="24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58378" name="CaixaDeTexto 8"/>
            <p:cNvSpPr txBox="1">
              <a:spLocks noChangeArrowheads="1"/>
            </p:cNvSpPr>
            <p:nvPr/>
          </p:nvSpPr>
          <p:spPr bwMode="auto">
            <a:xfrm>
              <a:off x="2052925" y="537227"/>
              <a:ext cx="4979055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4400" b="1">
                  <a:solidFill>
                    <a:srgbClr val="30A19A"/>
                  </a:solidFill>
                  <a:latin typeface="Arial Black" pitchFamily="34" charset="0"/>
                </a:rPr>
                <a:t>PERSPECTIVAS</a:t>
              </a:r>
            </a:p>
          </p:txBody>
        </p:sp>
      </p:grpSp>
      <p:sp>
        <p:nvSpPr>
          <p:cNvPr id="19" name="Título 7"/>
          <p:cNvSpPr txBox="1">
            <a:spLocks/>
          </p:cNvSpPr>
          <p:nvPr/>
        </p:nvSpPr>
        <p:spPr bwMode="auto">
          <a:xfrm>
            <a:off x="0" y="-14288"/>
            <a:ext cx="9144000" cy="60960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anchor="ctr"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pt-B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Contextualização</a:t>
            </a:r>
            <a:r>
              <a:rPr lang="en-US" altLang="pt-BR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pt-B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Macroeconômica</a:t>
            </a:r>
            <a:endParaRPr lang="pt-BR" altLang="pt-B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0"/>
            <a:ext cx="1160652" cy="60166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Agrupar 1"/>
          <p:cNvGrpSpPr>
            <a:grpSpLocks/>
          </p:cNvGrpSpPr>
          <p:nvPr/>
        </p:nvGrpSpPr>
        <p:grpSpPr bwMode="auto">
          <a:xfrm>
            <a:off x="-14288" y="-15875"/>
            <a:ext cx="9158288" cy="6873875"/>
            <a:chOff x="-14288" y="-16472"/>
            <a:chExt cx="9158288" cy="6874472"/>
          </a:xfrm>
        </p:grpSpPr>
        <p:grpSp>
          <p:nvGrpSpPr>
            <p:cNvPr id="59404" name="Agrupar 8"/>
            <p:cNvGrpSpPr>
              <a:grpSpLocks/>
            </p:cNvGrpSpPr>
            <p:nvPr/>
          </p:nvGrpSpPr>
          <p:grpSpPr bwMode="auto">
            <a:xfrm>
              <a:off x="-14288" y="0"/>
              <a:ext cx="9158288" cy="6858000"/>
              <a:chOff x="-14910" y="63"/>
              <a:chExt cx="9158910" cy="6857937"/>
            </a:xfrm>
          </p:grpSpPr>
          <p:sp>
            <p:nvSpPr>
              <p:cNvPr id="13" name="Retângulo 12"/>
              <p:cNvSpPr/>
              <p:nvPr/>
            </p:nvSpPr>
            <p:spPr bwMode="auto">
              <a:xfrm>
                <a:off x="-621" y="-533"/>
                <a:ext cx="9144621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5" name="Título 7"/>
              <p:cNvSpPr txBox="1">
                <a:spLocks/>
              </p:cNvSpPr>
              <p:nvPr/>
            </p:nvSpPr>
            <p:spPr bwMode="auto">
              <a:xfrm>
                <a:off x="-14910" y="-533"/>
                <a:ext cx="9143034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3" name="CaixaDeTexto 2"/>
          <p:cNvSpPr txBox="1"/>
          <p:nvPr/>
        </p:nvSpPr>
        <p:spPr>
          <a:xfrm>
            <a:off x="-14288" y="-7938"/>
            <a:ext cx="5576888" cy="5842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kern="0" dirty="0">
                <a:solidFill>
                  <a:schemeClr val="bg1"/>
                </a:solidFill>
                <a:latin typeface="Century Gothic" panose="020B0502020202020204" pitchFamily="34" charset="0"/>
                <a:cs typeface="+mn-cs"/>
              </a:rPr>
              <a:t>Contexto Socioeconômico</a:t>
            </a:r>
          </a:p>
        </p:txBody>
      </p:sp>
      <p:pic>
        <p:nvPicPr>
          <p:cNvPr id="44034" name="Picture 2" descr="http://iclips.blog.br/wp-content/uploads/2015/03/POST-SOBRE-A-CRISE-APROVADA-PARA-POSTAR2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691"/>
          <a:stretch/>
        </p:blipFill>
        <p:spPr bwMode="auto">
          <a:xfrm>
            <a:off x="225913" y="741759"/>
            <a:ext cx="8620125" cy="138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28127" b="43747"/>
          <a:stretch/>
        </p:blipFill>
        <p:spPr bwMode="auto">
          <a:xfrm>
            <a:off x="7072705" y="798322"/>
            <a:ext cx="1092108" cy="516947"/>
          </a:xfrm>
          <a:prstGeom prst="rect">
            <a:avLst/>
          </a:prstGeom>
        </p:spPr>
      </p:pic>
      <p:sp>
        <p:nvSpPr>
          <p:cNvPr id="6" name="Retângulo Arredondado 5"/>
          <p:cNvSpPr/>
          <p:nvPr/>
        </p:nvSpPr>
        <p:spPr bwMode="auto">
          <a:xfrm>
            <a:off x="1052513" y="1417638"/>
            <a:ext cx="2619375" cy="36988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MOMENTOS DÍFICEIS</a:t>
            </a:r>
          </a:p>
        </p:txBody>
      </p:sp>
      <p:sp>
        <p:nvSpPr>
          <p:cNvPr id="8" name="Retângulo Arredondado 7"/>
          <p:cNvSpPr/>
          <p:nvPr/>
        </p:nvSpPr>
        <p:spPr bwMode="auto">
          <a:xfrm>
            <a:off x="5546725" y="1385888"/>
            <a:ext cx="2620963" cy="3683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/>
              <a:t>OPORTUNIDADES</a:t>
            </a:r>
          </a:p>
        </p:txBody>
      </p:sp>
      <p:sp>
        <p:nvSpPr>
          <p:cNvPr id="9" name="Retângulo Arredondado 8"/>
          <p:cNvSpPr/>
          <p:nvPr/>
        </p:nvSpPr>
        <p:spPr bwMode="auto">
          <a:xfrm>
            <a:off x="4657725" y="1770063"/>
            <a:ext cx="4149725" cy="615950"/>
          </a:xfrm>
          <a:prstGeom prst="roundRect">
            <a:avLst/>
          </a:prstGeom>
          <a:solidFill>
            <a:srgbClr val="8DC8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bg1"/>
                </a:solidFill>
              </a:rPr>
              <a:t>Você desenvolve novas abordagens, se planeja e cria soluções mais eficientes, eficazes e efetivas.</a:t>
            </a:r>
            <a:endParaRPr lang="pt-BR" sz="1400" dirty="0"/>
          </a:p>
        </p:txBody>
      </p:sp>
      <p:sp>
        <p:nvSpPr>
          <p:cNvPr id="11" name="Retângulo Arredondado 10"/>
          <p:cNvSpPr/>
          <p:nvPr/>
        </p:nvSpPr>
        <p:spPr bwMode="auto">
          <a:xfrm>
            <a:off x="274638" y="1762125"/>
            <a:ext cx="4149725" cy="603250"/>
          </a:xfrm>
          <a:prstGeom prst="roundRect">
            <a:avLst/>
          </a:prstGeom>
          <a:solidFill>
            <a:srgbClr val="8DC8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bg1"/>
                </a:solidFill>
              </a:rPr>
              <a:t>Você coloca o pé no freio, usa a crise como mote para justificar a estagnação, escolhe culpados ao invés de soluções.</a:t>
            </a:r>
            <a:endParaRPr lang="pt-BR" sz="1400" dirty="0"/>
          </a:p>
        </p:txBody>
      </p:sp>
      <p:pic>
        <p:nvPicPr>
          <p:cNvPr id="67605" name="Picture 21" descr="Resultado de imagem para indagaçaõ sobre a crise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954" y="2381250"/>
            <a:ext cx="862208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CaixaDeTexto 1"/>
          <p:cNvSpPr txBox="1">
            <a:spLocks noChangeArrowheads="1"/>
          </p:cNvSpPr>
          <p:nvPr/>
        </p:nvSpPr>
        <p:spPr bwMode="auto">
          <a:xfrm>
            <a:off x="233363" y="5605463"/>
            <a:ext cx="8620125" cy="12001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>
                <a:solidFill>
                  <a:srgbClr val="F7FBFB"/>
                </a:solidFill>
                <a:latin typeface="Century Gothic" panose="020B0502020202020204" pitchFamily="34" charset="0"/>
              </a:rPr>
              <a:t>“Não temos escolha: temos de chamar as pessoas para o processo de repensar, reprojetar e reestruturar a organização....Se elas estiverem envolvidas, vão criar um futuro do qual elas mesmas fazem parte.”</a:t>
            </a: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pt-BR" altLang="pt-BR" sz="1800" b="1" dirty="0" err="1">
                <a:solidFill>
                  <a:srgbClr val="F7FBFB"/>
                </a:solidFill>
                <a:latin typeface="Century Gothic" panose="020B0502020202020204" pitchFamily="34" charset="0"/>
              </a:rPr>
              <a:t>Frijot</a:t>
            </a:r>
            <a:r>
              <a:rPr lang="pt-BR" altLang="pt-BR" sz="1800" b="1" dirty="0">
                <a:solidFill>
                  <a:srgbClr val="F7FBFB"/>
                </a:solidFill>
                <a:latin typeface="Century Gothic" panose="020B0502020202020204" pitchFamily="34" charset="0"/>
              </a:rPr>
              <a:t> Capra (1995)</a:t>
            </a:r>
            <a:endParaRPr lang="pt-BR" altLang="pt-BR" sz="1800" b="1" dirty="0">
              <a:solidFill>
                <a:srgbClr val="F7FBFB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Agrupar 1"/>
          <p:cNvGrpSpPr>
            <a:grpSpLocks/>
          </p:cNvGrpSpPr>
          <p:nvPr/>
        </p:nvGrpSpPr>
        <p:grpSpPr bwMode="auto">
          <a:xfrm>
            <a:off x="0" y="-14288"/>
            <a:ext cx="9158288" cy="6867526"/>
            <a:chOff x="0" y="-13623"/>
            <a:chExt cx="9158288" cy="6866861"/>
          </a:xfrm>
        </p:grpSpPr>
        <p:grpSp>
          <p:nvGrpSpPr>
            <p:cNvPr id="60438" name="Agrupar 37"/>
            <p:cNvGrpSpPr>
              <a:grpSpLocks/>
            </p:cNvGrpSpPr>
            <p:nvPr/>
          </p:nvGrpSpPr>
          <p:grpSpPr bwMode="auto">
            <a:xfrm>
              <a:off x="0" y="-4763"/>
              <a:ext cx="9158288" cy="6858001"/>
              <a:chOff x="-14910" y="63"/>
              <a:chExt cx="9158910" cy="6857937"/>
            </a:xfrm>
          </p:grpSpPr>
          <p:sp>
            <p:nvSpPr>
              <p:cNvPr id="24" name="Retângulo 23"/>
              <p:cNvSpPr/>
              <p:nvPr/>
            </p:nvSpPr>
            <p:spPr bwMode="auto">
              <a:xfrm>
                <a:off x="-621" y="727"/>
                <a:ext cx="9144621" cy="685727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5" name="Título 7"/>
              <p:cNvSpPr txBox="1">
                <a:spLocks/>
              </p:cNvSpPr>
              <p:nvPr/>
            </p:nvSpPr>
            <p:spPr bwMode="auto">
              <a:xfrm>
                <a:off x="-14910" y="727"/>
                <a:ext cx="9143034" cy="61747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0" name="Imagem 2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13623"/>
              <a:ext cx="1160652" cy="650211"/>
            </a:xfrm>
            <a:prstGeom prst="rect">
              <a:avLst/>
            </a:prstGeom>
          </p:spPr>
        </p:pic>
      </p:grpSp>
      <p:grpSp>
        <p:nvGrpSpPr>
          <p:cNvPr id="60419" name="Agrupar 13"/>
          <p:cNvGrpSpPr>
            <a:grpSpLocks/>
          </p:cNvGrpSpPr>
          <p:nvPr/>
        </p:nvGrpSpPr>
        <p:grpSpPr bwMode="auto">
          <a:xfrm>
            <a:off x="179388" y="41275"/>
            <a:ext cx="8640762" cy="6713538"/>
            <a:chOff x="179388" y="41275"/>
            <a:chExt cx="8640762" cy="6713538"/>
          </a:xfrm>
        </p:grpSpPr>
        <p:sp>
          <p:nvSpPr>
            <p:cNvPr id="60420" name="CaixaDeTexto 21"/>
            <p:cNvSpPr txBox="1">
              <a:spLocks noChangeArrowheads="1"/>
            </p:cNvSpPr>
            <p:nvPr/>
          </p:nvSpPr>
          <p:spPr bwMode="auto">
            <a:xfrm>
              <a:off x="179388" y="41275"/>
              <a:ext cx="753603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2800">
                  <a:solidFill>
                    <a:schemeClr val="bg1"/>
                  </a:solidFill>
                  <a:latin typeface="Trebuchet MS" pitchFamily="34" charset="0"/>
                </a:rPr>
                <a:t>Inspiração-Construção Estratégica-FortFisco 2</a:t>
              </a:r>
            </a:p>
          </p:txBody>
        </p:sp>
        <p:grpSp>
          <p:nvGrpSpPr>
            <p:cNvPr id="60421" name="Agrupar 9"/>
            <p:cNvGrpSpPr>
              <a:grpSpLocks/>
            </p:cNvGrpSpPr>
            <p:nvPr/>
          </p:nvGrpSpPr>
          <p:grpSpPr bwMode="auto">
            <a:xfrm>
              <a:off x="241300" y="558800"/>
              <a:ext cx="8578850" cy="6196013"/>
              <a:chOff x="241271" y="559299"/>
              <a:chExt cx="8578887" cy="6196012"/>
            </a:xfrm>
          </p:grpSpPr>
          <p:grpSp>
            <p:nvGrpSpPr>
              <p:cNvPr id="60424" name="Agrupar 4"/>
              <p:cNvGrpSpPr>
                <a:grpSpLocks/>
              </p:cNvGrpSpPr>
              <p:nvPr/>
            </p:nvGrpSpPr>
            <p:grpSpPr bwMode="auto">
              <a:xfrm>
                <a:off x="3355294" y="559299"/>
                <a:ext cx="5464864" cy="6196012"/>
                <a:chOff x="3533955" y="559324"/>
                <a:chExt cx="5286517" cy="6195927"/>
              </a:xfrm>
            </p:grpSpPr>
            <p:sp>
              <p:nvSpPr>
                <p:cNvPr id="3" name="Retângulo 2"/>
                <p:cNvSpPr/>
                <p:nvPr/>
              </p:nvSpPr>
              <p:spPr>
                <a:xfrm>
                  <a:off x="3569920" y="559324"/>
                  <a:ext cx="5250552" cy="6195927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  <a:defRPr/>
                  </a:pPr>
                  <a:r>
                    <a:rPr lang="pt-BR" sz="2800" b="1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Diretrizes</a:t>
                  </a:r>
                  <a:endParaRPr lang="pt-BR" sz="28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Aperfeiçoamento da Rede de Planejamento, monitoramento e Avaliação de Políticas e Resultados;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do Sistema Integrado de Informações sobre e para a cidade de Fortaleza e Plataforma de Serviços;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de Processos e decisório e Sistemas de Monitoramento e Avaliação de Resultados e Impactos de Políticas Públicas;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Estudo, definição e </a:t>
                  </a:r>
                  <a:r>
                    <a:rPr lang="pt-BR" sz="1600" dirty="0" err="1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pactuação</a:t>
                  </a: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de nova divisão administrativa territorial;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do Plano Estratégico de Gestão Fiscal;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de Plano Estratégico de Gestão da Previdência Municipal;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de nova Estrutura Organizacional do Executivo Municipal; 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de amplo programa de desenvolvimento atitudinal e de valores éticos para servidores públicos;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Desenvolvimento de Sistemas de Participação e Controle Social;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Symbol" panose="05050102010706020507" pitchFamily="18" charset="2"/>
                    <a:buChar char=""/>
                    <a:defRPr/>
                  </a:pPr>
                  <a:r>
                    <a:rPr lang="pt-BR" sz="1600" dirty="0">
                      <a:solidFill>
                        <a:srgbClr val="006059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Implementação de Sistema de Governança do Plano Fortaleza 2040.</a:t>
                  </a:r>
                  <a:endParaRPr lang="pt-BR" sz="16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" name="Retângulo 3"/>
                <p:cNvSpPr/>
                <p:nvPr/>
              </p:nvSpPr>
              <p:spPr>
                <a:xfrm>
                  <a:off x="3534598" y="3421547"/>
                  <a:ext cx="5055519" cy="258758"/>
                </a:xfrm>
                <a:prstGeom prst="rect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/>
                </a:p>
              </p:txBody>
            </p:sp>
          </p:grpSp>
          <p:sp>
            <p:nvSpPr>
              <p:cNvPr id="6" name="Retângulo: Cantos Arredondados 5"/>
              <p:cNvSpPr/>
              <p:nvPr/>
            </p:nvSpPr>
            <p:spPr>
              <a:xfrm>
                <a:off x="3425810" y="645024"/>
                <a:ext cx="1755783" cy="438150"/>
              </a:xfrm>
              <a:prstGeom prst="roundRect">
                <a:avLst/>
              </a:prstGeom>
              <a:solidFill>
                <a:srgbClr val="439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r>
                  <a:rPr lang="pt-BR" sz="2800" b="1" dirty="0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Diretrizes</a:t>
                </a:r>
                <a:endParaRPr lang="pt-BR" sz="28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0426" name="Agrupar 19"/>
              <p:cNvGrpSpPr>
                <a:grpSpLocks/>
              </p:cNvGrpSpPr>
              <p:nvPr/>
            </p:nvGrpSpPr>
            <p:grpSpPr bwMode="auto">
              <a:xfrm>
                <a:off x="241271" y="589089"/>
                <a:ext cx="2903238" cy="6058054"/>
                <a:chOff x="3131840" y="404664"/>
                <a:chExt cx="2903238" cy="6058054"/>
              </a:xfrm>
            </p:grpSpPr>
            <p:grpSp>
              <p:nvGrpSpPr>
                <p:cNvPr id="60428" name="Agrupar 20"/>
                <p:cNvGrpSpPr>
                  <a:grpSpLocks/>
                </p:cNvGrpSpPr>
                <p:nvPr/>
              </p:nvGrpSpPr>
              <p:grpSpPr bwMode="auto">
                <a:xfrm>
                  <a:off x="3131840" y="404664"/>
                  <a:ext cx="2903238" cy="6058054"/>
                  <a:chOff x="247294" y="628650"/>
                  <a:chExt cx="2903238" cy="6058054"/>
                </a:xfrm>
              </p:grpSpPr>
              <p:grpSp>
                <p:nvGrpSpPr>
                  <p:cNvPr id="60430" name="Agrupar 23"/>
                  <p:cNvGrpSpPr>
                    <a:grpSpLocks/>
                  </p:cNvGrpSpPr>
                  <p:nvPr/>
                </p:nvGrpSpPr>
                <p:grpSpPr bwMode="auto">
                  <a:xfrm>
                    <a:off x="247294" y="628650"/>
                    <a:ext cx="2903238" cy="6058054"/>
                    <a:chOff x="236721" y="629210"/>
                    <a:chExt cx="2431868" cy="6056983"/>
                  </a:xfrm>
                </p:grpSpPr>
                <p:pic>
                  <p:nvPicPr>
                    <p:cNvPr id="26" name="Imagem 4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 r="21422" b="65115"/>
                    <a:stretch/>
                  </p:blipFill>
                  <p:spPr bwMode="auto">
                    <a:xfrm>
                      <a:off x="394983" y="1428005"/>
                      <a:ext cx="1990453" cy="172788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7" name="Imagem 2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 t="49638"/>
                    <a:stretch/>
                  </p:blipFill>
                  <p:spPr bwMode="auto">
                    <a:xfrm>
                      <a:off x="236721" y="6172846"/>
                      <a:ext cx="2431868" cy="5133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28" name="Imagem 3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94032" y="629210"/>
                      <a:ext cx="2282853" cy="6095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9" name="Retângulo 28"/>
                    <p:cNvSpPr/>
                    <p:nvPr/>
                  </p:nvSpPr>
                  <p:spPr>
                    <a:xfrm>
                      <a:off x="328475" y="1123208"/>
                      <a:ext cx="2143572" cy="4793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anose="020B0502020202020204" pitchFamily="34" charset="0"/>
                        </a:rPr>
                        <a:t>2017-2020</a:t>
                      </a:r>
                    </a:p>
                  </p:txBody>
                </p:sp>
              </p:grpSp>
              <p:sp>
                <p:nvSpPr>
                  <p:cNvPr id="60431" name="CaixaDeTexto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770" y="2931765"/>
                    <a:ext cx="2793761" cy="28007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pt-BR" altLang="pt-BR">
                        <a:solidFill>
                          <a:srgbClr val="006861"/>
                        </a:solidFill>
                        <a:latin typeface="Century Gothic" pitchFamily="34" charset="0"/>
                      </a:rPr>
                      <a:t>Confirmamos o nosso compromisso com uma gestão participativa, eficiente e transparente, voltada para a construção de um futuro melhor</a:t>
                    </a:r>
                  </a:p>
                  <a:p>
                    <a:endParaRPr lang="pt-BR" altLang="pt-BR" sz="1200">
                      <a:solidFill>
                        <a:srgbClr val="006861"/>
                      </a:solidFill>
                      <a:latin typeface="Century Gothic" pitchFamily="34" charset="0"/>
                    </a:endParaRPr>
                  </a:p>
                  <a:p>
                    <a:r>
                      <a:rPr lang="pt-BR" altLang="pt-BR" b="1">
                        <a:solidFill>
                          <a:srgbClr val="006861"/>
                        </a:solidFill>
                        <a:latin typeface="Century Gothic" pitchFamily="34" charset="0"/>
                      </a:rPr>
                      <a:t>Roberto Cláudio</a:t>
                    </a:r>
                  </a:p>
                </p:txBody>
              </p:sp>
            </p:grpSp>
            <p:sp>
              <p:nvSpPr>
                <p:cNvPr id="23" name="Retângulo: Cantos Arredondados 22"/>
                <p:cNvSpPr/>
                <p:nvPr/>
              </p:nvSpPr>
              <p:spPr>
                <a:xfrm>
                  <a:off x="3227090" y="5458048"/>
                  <a:ext cx="2684475" cy="411163"/>
                </a:xfrm>
                <a:prstGeom prst="roundRect">
                  <a:avLst/>
                </a:prstGeom>
                <a:solidFill>
                  <a:srgbClr val="4393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2400" b="1" dirty="0"/>
                    <a:t>EIXO</a:t>
                  </a:r>
                </a:p>
              </p:txBody>
            </p:sp>
          </p:grpSp>
          <p:cxnSp>
            <p:nvCxnSpPr>
              <p:cNvPr id="8" name="Conector: Angulado 7"/>
              <p:cNvCxnSpPr>
                <a:stCxn id="23" idx="3"/>
                <a:endCxn id="6" idx="1"/>
              </p:cNvCxnSpPr>
              <p:nvPr/>
            </p:nvCxnSpPr>
            <p:spPr>
              <a:xfrm flipV="1">
                <a:off x="3019408" y="864099"/>
                <a:ext cx="406402" cy="4984749"/>
              </a:xfrm>
              <a:prstGeom prst="bentConnector3">
                <a:avLst>
                  <a:gd name="adj1" fmla="val 29231"/>
                </a:avLst>
              </a:prstGeom>
              <a:ln>
                <a:solidFill>
                  <a:srgbClr val="05758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etângulo 17"/>
            <p:cNvSpPr/>
            <p:nvPr/>
          </p:nvSpPr>
          <p:spPr bwMode="auto">
            <a:xfrm>
              <a:off x="3384550" y="6165850"/>
              <a:ext cx="5380038" cy="48101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9" name="Conector: Angulado 8"/>
            <p:cNvCxnSpPr>
              <a:stCxn id="4" idx="1"/>
              <a:endCxn id="18" idx="1"/>
            </p:cNvCxnSpPr>
            <p:nvPr/>
          </p:nvCxnSpPr>
          <p:spPr>
            <a:xfrm rot="10800000" flipH="1" flipV="1">
              <a:off x="3355975" y="3549650"/>
              <a:ext cx="28575" cy="2855913"/>
            </a:xfrm>
            <a:prstGeom prst="bentConnector3">
              <a:avLst>
                <a:gd name="adj1" fmla="val -447214"/>
              </a:avLst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Agrupar 37"/>
          <p:cNvGrpSpPr>
            <a:grpSpLocks/>
          </p:cNvGrpSpPr>
          <p:nvPr/>
        </p:nvGrpSpPr>
        <p:grpSpPr bwMode="auto">
          <a:xfrm>
            <a:off x="0" y="-4763"/>
            <a:ext cx="9158288" cy="6858001"/>
            <a:chOff x="-14910" y="63"/>
            <a:chExt cx="9158910" cy="6857937"/>
          </a:xfrm>
        </p:grpSpPr>
        <p:sp>
          <p:nvSpPr>
            <p:cNvPr id="9" name="Retângulo 8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3623"/>
            <a:ext cx="1160652" cy="650211"/>
          </a:xfrm>
          <a:prstGeom prst="rect">
            <a:avLst/>
          </a:prstGeom>
        </p:spPr>
      </p:pic>
      <p:pic>
        <p:nvPicPr>
          <p:cNvPr id="61444" name="Picture 4" descr="Resultado de imagem para inspiração juridica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622300"/>
            <a:ext cx="9144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2916238" y="4951413"/>
            <a:ext cx="5392737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- plano de negócios para o exercício anual seguinte; </a:t>
            </a:r>
          </a:p>
          <a:p>
            <a:pPr algn="just">
              <a:defRPr/>
            </a:pPr>
            <a:r>
              <a:rPr lang="pt-BR" b="1" i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II - estratégia de longo prazo atualizada com análise de riscos e oportunidades para, no mínimo, os próximos 5 (cinco) anos.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0963" y="3671888"/>
            <a:ext cx="90027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Art. 23.  § 1</a:t>
            </a:r>
            <a:r>
              <a:rPr lang="pt-BR" u="sng" baseline="300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  Sem prejuízo do disposto no caput, a diretoria deverá apresentar, até a última reunião ordinária do Conselho de Administração do ano anterior, a quem compete sua aprovação: 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-7938" y="2055813"/>
            <a:ext cx="9091613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Ela estabelece uma série de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mecanismos de transparência e governança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 a serem observados pelas estatais, como regras para 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divulgação de informações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práticas de gestão de risco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 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códigos de conduta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formas de fiscalização pelo Estado e pela sociedade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constituição e funcionamento dos conselhos, assim como 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requisitos mínimos para nomeação de dirigentes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aixaDeTexto 16"/>
          <p:cNvSpPr txBox="1"/>
          <p:nvPr/>
        </p:nvSpPr>
        <p:spPr bwMode="auto">
          <a:xfrm>
            <a:off x="-47625" y="1352550"/>
            <a:ext cx="7615238" cy="511175"/>
          </a:xfrm>
          <a:prstGeom prst="round2Diag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Sob inspiração da Lei 13.303, 30 de junho de 2016</a:t>
            </a:r>
          </a:p>
        </p:txBody>
      </p:sp>
      <p:sp>
        <p:nvSpPr>
          <p:cNvPr id="61449" name="CaixaDeTexto 15"/>
          <p:cNvSpPr txBox="1">
            <a:spLocks noChangeArrowheads="1"/>
          </p:cNvSpPr>
          <p:nvPr/>
        </p:nvSpPr>
        <p:spPr bwMode="auto">
          <a:xfrm>
            <a:off x="82550" y="52388"/>
            <a:ext cx="7535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Trebuchet MS" pitchFamily="34" charset="0"/>
              </a:rPr>
              <a:t>Inspiração-Construção Estratégica-FortFisco 2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350" y="738188"/>
            <a:ext cx="703421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Projeto Capacitar para Planejar 2017-2021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Agrupar 69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-14910" y="63"/>
            <a:chExt cx="9158910" cy="6857937"/>
          </a:xfrm>
        </p:grpSpPr>
        <p:sp>
          <p:nvSpPr>
            <p:cNvPr id="72" name="Retângulo 71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4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2467" name="Agrupar 21"/>
          <p:cNvGrpSpPr>
            <a:grpSpLocks/>
          </p:cNvGrpSpPr>
          <p:nvPr/>
        </p:nvGrpSpPr>
        <p:grpSpPr bwMode="auto">
          <a:xfrm>
            <a:off x="271463" y="860425"/>
            <a:ext cx="8629650" cy="5754688"/>
            <a:chOff x="280988" y="928688"/>
            <a:chExt cx="8629430" cy="5754763"/>
          </a:xfrm>
        </p:grpSpPr>
        <p:grpSp>
          <p:nvGrpSpPr>
            <p:cNvPr id="62470" name="Grupo 24"/>
            <p:cNvGrpSpPr>
              <a:grpSpLocks/>
            </p:cNvGrpSpPr>
            <p:nvPr/>
          </p:nvGrpSpPr>
          <p:grpSpPr bwMode="auto">
            <a:xfrm>
              <a:off x="307975" y="928688"/>
              <a:ext cx="8540531" cy="2968870"/>
              <a:chOff x="307959" y="928236"/>
              <a:chExt cx="8541163" cy="2969230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5851777" y="964754"/>
                <a:ext cx="2997345" cy="258320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62526" name="Agrupar 9"/>
              <p:cNvGrpSpPr>
                <a:grpSpLocks/>
              </p:cNvGrpSpPr>
              <p:nvPr/>
            </p:nvGrpSpPr>
            <p:grpSpPr bwMode="auto">
              <a:xfrm>
                <a:off x="307959" y="928236"/>
                <a:ext cx="8482422" cy="2969230"/>
                <a:chOff x="364794" y="927962"/>
                <a:chExt cx="8482422" cy="2969229"/>
              </a:xfrm>
            </p:grpSpPr>
            <p:grpSp>
              <p:nvGrpSpPr>
                <p:cNvPr id="62528" name="Agrupar 15"/>
                <p:cNvGrpSpPr>
                  <a:grpSpLocks/>
                </p:cNvGrpSpPr>
                <p:nvPr/>
              </p:nvGrpSpPr>
              <p:grpSpPr bwMode="auto">
                <a:xfrm>
                  <a:off x="364794" y="927962"/>
                  <a:ext cx="8482422" cy="2969229"/>
                  <a:chOff x="352598" y="913932"/>
                  <a:chExt cx="8482537" cy="2968503"/>
                </a:xfrm>
              </p:grpSpPr>
              <p:pic>
                <p:nvPicPr>
                  <p:cNvPr id="41990" name="Picture 6" descr="Resultado de imagem para planejar o futuro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69967" y="2793453"/>
                    <a:ext cx="2068004" cy="73943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988" name="Picture 4" descr="Resultado de imagem para planejar e executar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2557" t="4719" r="26279" b="14563"/>
                  <a:stretch/>
                </p:blipFill>
                <p:spPr bwMode="auto">
                  <a:xfrm>
                    <a:off x="352598" y="929483"/>
                    <a:ext cx="5361770" cy="295295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58" name="CaixaDeTexto 57"/>
                  <p:cNvSpPr txBox="1"/>
                  <p:nvPr/>
                </p:nvSpPr>
                <p:spPr bwMode="auto">
                  <a:xfrm>
                    <a:off x="5859977" y="913932"/>
                    <a:ext cx="2975159" cy="196987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just">
                      <a:defRPr/>
                    </a:pPr>
                    <a:r>
                      <a:rPr lang="pt-BR" altLang="pt-BR" sz="1600" dirty="0">
                        <a:solidFill>
                          <a:srgbClr val="057581"/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rPr>
                      <a:t>Fundamentalmente um processo de decisão que envolve:</a:t>
                    </a:r>
                  </a:p>
                  <a:p>
                    <a:pPr algn="just">
                      <a:defRPr/>
                    </a:pPr>
                    <a:endParaRPr lang="pt-BR" altLang="pt-BR" sz="1000" dirty="0">
                      <a:solidFill>
                        <a:srgbClr val="057581"/>
                      </a:solidFill>
                      <a:latin typeface="+mj-lt"/>
                      <a:cs typeface="Arial" panose="020B0604020202020204" pitchFamily="34" charset="0"/>
                    </a:endParaRPr>
                  </a:p>
                  <a:p>
                    <a:pPr marL="285750" indent="-285750" algn="just"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pt-BR" altLang="pt-BR" sz="1600" dirty="0">
                        <a:solidFill>
                          <a:srgbClr val="05758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rPr>
                      <a:t>Decidir entre futuros alternativos e</a:t>
                    </a:r>
                  </a:p>
                  <a:p>
                    <a:pPr marL="285750" indent="-285750" algn="just">
                      <a:buFont typeface="Arial" panose="020B0604020202020204" pitchFamily="34" charset="0"/>
                      <a:buChar char="•"/>
                      <a:defRPr/>
                    </a:pPr>
                    <a:r>
                      <a:rPr lang="pt-BR" altLang="pt-BR" sz="1600" dirty="0">
                        <a:solidFill>
                          <a:srgbClr val="05758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rPr>
                      <a:t>Decidir entre alternativas de ação para alcançá-los</a:t>
                    </a:r>
                    <a:endParaRPr lang="pt-BR" sz="1600" dirty="0">
                      <a:solidFill>
                        <a:srgbClr val="05758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41992" name="Picture 8" descr="Resultado de imagem para planejar o futuro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1F1F1"/>
                      </a:clrFrom>
                      <a:clrTo>
                        <a:srgbClr val="F1F1F1">
                          <a:alpha val="0"/>
                        </a:srgbClr>
                      </a:clrTo>
                    </a:clrChange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01037" y="1834021"/>
                    <a:ext cx="1751249" cy="16043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" name="Retângulo: Cantos Arredondados 1"/>
                <p:cNvSpPr/>
                <p:nvPr/>
              </p:nvSpPr>
              <p:spPr>
                <a:xfrm>
                  <a:off x="496562" y="3371453"/>
                  <a:ext cx="1863815" cy="325481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600" b="1" dirty="0">
                      <a:solidFill>
                        <a:schemeClr val="bg1"/>
                      </a:solidFill>
                      <a:latin typeface="+mj-lt"/>
                    </a:rPr>
                    <a:t>DIAGNÓSTICO</a:t>
                  </a:r>
                </a:p>
              </p:txBody>
            </p:sp>
          </p:grpSp>
          <p:sp>
            <p:nvSpPr>
              <p:cNvPr id="23" name="Triângulo isósceles 22"/>
              <p:cNvSpPr/>
              <p:nvPr/>
            </p:nvSpPr>
            <p:spPr>
              <a:xfrm rot="5400000">
                <a:off x="5602513" y="2258749"/>
                <a:ext cx="342946" cy="215910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62471" name="Grupo 37"/>
            <p:cNvGrpSpPr>
              <a:grpSpLocks/>
            </p:cNvGrpSpPr>
            <p:nvPr/>
          </p:nvGrpSpPr>
          <p:grpSpPr bwMode="auto">
            <a:xfrm>
              <a:off x="280988" y="3883065"/>
              <a:ext cx="5483085" cy="2770223"/>
              <a:chOff x="282252" y="3882742"/>
              <a:chExt cx="5482129" cy="2770215"/>
            </a:xfrm>
          </p:grpSpPr>
          <p:grpSp>
            <p:nvGrpSpPr>
              <p:cNvPr id="62473" name="Grupo 35"/>
              <p:cNvGrpSpPr>
                <a:grpSpLocks/>
              </p:cNvGrpSpPr>
              <p:nvPr/>
            </p:nvGrpSpPr>
            <p:grpSpPr bwMode="auto">
              <a:xfrm>
                <a:off x="282252" y="3882742"/>
                <a:ext cx="5482129" cy="2770215"/>
                <a:chOff x="238612" y="3937631"/>
                <a:chExt cx="5482129" cy="2770215"/>
              </a:xfrm>
            </p:grpSpPr>
            <p:grpSp>
              <p:nvGrpSpPr>
                <p:cNvPr id="62476" name="Grupo 26"/>
                <p:cNvGrpSpPr>
                  <a:grpSpLocks/>
                </p:cNvGrpSpPr>
                <p:nvPr/>
              </p:nvGrpSpPr>
              <p:grpSpPr bwMode="auto">
                <a:xfrm>
                  <a:off x="238612" y="3937631"/>
                  <a:ext cx="5482129" cy="2770215"/>
                  <a:chOff x="235015" y="3905289"/>
                  <a:chExt cx="5482129" cy="2770215"/>
                </a:xfrm>
              </p:grpSpPr>
              <p:sp>
                <p:nvSpPr>
                  <p:cNvPr id="21" name="Retângulo 20"/>
                  <p:cNvSpPr/>
                  <p:nvPr/>
                </p:nvSpPr>
                <p:spPr>
                  <a:xfrm>
                    <a:off x="235015" y="4218029"/>
                    <a:ext cx="5482129" cy="2457475"/>
                  </a:xfrm>
                  <a:prstGeom prst="rect">
                    <a:avLst/>
                  </a:prstGeom>
                  <a:solidFill>
                    <a:srgbClr val="E7F4F5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62479" name="Agrupar 11"/>
                  <p:cNvGrpSpPr>
                    <a:grpSpLocks/>
                  </p:cNvGrpSpPr>
                  <p:nvPr/>
                </p:nvGrpSpPr>
                <p:grpSpPr bwMode="auto">
                  <a:xfrm>
                    <a:off x="271520" y="3905289"/>
                    <a:ext cx="5398136" cy="2687599"/>
                    <a:chOff x="271520" y="3905289"/>
                    <a:chExt cx="5398136" cy="2687598"/>
                  </a:xfrm>
                </p:grpSpPr>
                <p:cxnSp>
                  <p:nvCxnSpPr>
                    <p:cNvPr id="3" name="Conector reto 2"/>
                    <p:cNvCxnSpPr/>
                    <p:nvPr/>
                  </p:nvCxnSpPr>
                  <p:spPr bwMode="auto">
                    <a:xfrm>
                      <a:off x="271520" y="3916401"/>
                      <a:ext cx="5361503" cy="14288"/>
                    </a:xfrm>
                    <a:prstGeom prst="line">
                      <a:avLst/>
                    </a:prstGeom>
                    <a:ln w="57150">
                      <a:solidFill>
                        <a:srgbClr val="0575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" name="Triângulo isósceles 3"/>
                    <p:cNvSpPr/>
                    <p:nvPr/>
                  </p:nvSpPr>
                  <p:spPr bwMode="auto">
                    <a:xfrm rot="10800000">
                      <a:off x="849255" y="3930689"/>
                      <a:ext cx="411081" cy="244477"/>
                    </a:xfrm>
                    <a:prstGeom prst="triangle">
                      <a:avLst/>
                    </a:prstGeom>
                    <a:solidFill>
                      <a:srgbClr val="0575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7" name="Triângulo isósceles 6"/>
                    <p:cNvSpPr/>
                    <p:nvPr/>
                  </p:nvSpPr>
                  <p:spPr bwMode="auto">
                    <a:xfrm rot="10800000">
                      <a:off x="2677689" y="3916401"/>
                      <a:ext cx="453934" cy="277816"/>
                    </a:xfrm>
                    <a:prstGeom prst="triangle">
                      <a:avLst/>
                    </a:prstGeom>
                    <a:solidFill>
                      <a:srgbClr val="0575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8" name="Triângulo isósceles 7"/>
                    <p:cNvSpPr/>
                    <p:nvPr/>
                  </p:nvSpPr>
                  <p:spPr bwMode="auto">
                    <a:xfrm rot="10800000">
                      <a:off x="4704522" y="3905289"/>
                      <a:ext cx="442823" cy="288928"/>
                    </a:xfrm>
                    <a:prstGeom prst="triangle">
                      <a:avLst/>
                    </a:prstGeom>
                    <a:solidFill>
                      <a:srgbClr val="0575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5" name="CaixaDeTexto 4"/>
                    <p:cNvSpPr txBox="1"/>
                    <p:nvPr/>
                  </p:nvSpPr>
                  <p:spPr bwMode="auto">
                    <a:xfrm>
                      <a:off x="595305" y="4194217"/>
                      <a:ext cx="1096744" cy="369891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pt-BR" dirty="0">
                          <a:solidFill>
                            <a:srgbClr val="057581"/>
                          </a:solidFill>
                          <a:latin typeface="+mn-lt"/>
                          <a:cs typeface="Arial" panose="020B0604020202020204" pitchFamily="34" charset="0"/>
                        </a:rPr>
                        <a:t>Intenções</a:t>
                      </a:r>
                    </a:p>
                  </p:txBody>
                </p:sp>
                <p:grpSp>
                  <p:nvGrpSpPr>
                    <p:cNvPr id="62485" name="Agrupar 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3213" y="4375151"/>
                      <a:ext cx="1285874" cy="1164670"/>
                      <a:chOff x="383607" y="4460838"/>
                      <a:chExt cx="1285876" cy="1164424"/>
                    </a:xfrm>
                  </p:grpSpPr>
                  <p:cxnSp>
                    <p:nvCxnSpPr>
                      <p:cNvPr id="9" name="Conector reto 8"/>
                      <p:cNvCxnSpPr/>
                      <p:nvPr/>
                    </p:nvCxnSpPr>
                    <p:spPr>
                      <a:xfrm>
                        <a:off x="394769" y="4460881"/>
                        <a:ext cx="0" cy="980877"/>
                      </a:xfrm>
                      <a:prstGeom prst="line">
                        <a:avLst/>
                      </a:prstGeom>
                      <a:ln w="28575">
                        <a:solidFill>
                          <a:srgbClr val="008E8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Conector reto 10"/>
                      <p:cNvCxnSpPr/>
                      <p:nvPr/>
                    </p:nvCxnSpPr>
                    <p:spPr>
                      <a:xfrm>
                        <a:off x="397943" y="4460881"/>
                        <a:ext cx="176177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8E8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" name="Conector reto 12"/>
                      <p:cNvCxnSpPr/>
                      <p:nvPr/>
                    </p:nvCxnSpPr>
                    <p:spPr>
                      <a:xfrm>
                        <a:off x="394769" y="4940209"/>
                        <a:ext cx="177765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8E8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" name="CaixaDeTexto 13"/>
                      <p:cNvSpPr txBox="1"/>
                      <p:nvPr/>
                    </p:nvSpPr>
                    <p:spPr>
                      <a:xfrm>
                        <a:off x="588405" y="4737050"/>
                        <a:ext cx="1080873" cy="36822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9187"/>
                        </a:solidFill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dirty="0">
                            <a:solidFill>
                              <a:srgbClr val="057581"/>
                            </a:solidFill>
                            <a:latin typeface="+mn-lt"/>
                            <a:cs typeface="Arial" panose="020B0604020202020204" pitchFamily="34" charset="0"/>
                          </a:rPr>
                          <a:t>Propósito</a:t>
                        </a:r>
                      </a:p>
                    </p:txBody>
                  </p:sp>
                  <p:cxnSp>
                    <p:nvCxnSpPr>
                      <p:cNvPr id="17" name="Conector reto 16"/>
                      <p:cNvCxnSpPr/>
                      <p:nvPr/>
                    </p:nvCxnSpPr>
                    <p:spPr>
                      <a:xfrm>
                        <a:off x="386832" y="5430647"/>
                        <a:ext cx="176178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8E8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" name="CaixaDeTexto 17"/>
                      <p:cNvSpPr txBox="1"/>
                      <p:nvPr/>
                    </p:nvSpPr>
                    <p:spPr>
                      <a:xfrm>
                        <a:off x="585231" y="5256058"/>
                        <a:ext cx="690425" cy="3698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09187"/>
                        </a:solidFill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pt-BR" dirty="0">
                            <a:solidFill>
                              <a:srgbClr val="057581"/>
                            </a:solidFill>
                            <a:latin typeface="+mn-lt"/>
                            <a:cs typeface="Arial" panose="020B0604020202020204" pitchFamily="34" charset="0"/>
                          </a:rPr>
                          <a:t>Visão</a:t>
                        </a:r>
                      </a:p>
                    </p:txBody>
                  </p:sp>
                </p:grpSp>
                <p:sp>
                  <p:nvSpPr>
                    <p:cNvPr id="19" name="CaixaDeTexto 18"/>
                    <p:cNvSpPr txBox="1"/>
                    <p:nvPr/>
                  </p:nvSpPr>
                  <p:spPr bwMode="auto">
                    <a:xfrm>
                      <a:off x="2430089" y="4181517"/>
                      <a:ext cx="799940" cy="369891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pt-BR" dirty="0">
                          <a:solidFill>
                            <a:srgbClr val="057581"/>
                          </a:solidFill>
                          <a:latin typeface="+mn-lt"/>
                          <a:cs typeface="Arial" panose="020B0604020202020204" pitchFamily="34" charset="0"/>
                        </a:rPr>
                        <a:t>Planos</a:t>
                      </a:r>
                    </a:p>
                  </p:txBody>
                </p:sp>
                <p:sp>
                  <p:nvSpPr>
                    <p:cNvPr id="20" name="CaixaDeTexto 19"/>
                    <p:cNvSpPr txBox="1"/>
                    <p:nvPr/>
                  </p:nvSpPr>
                  <p:spPr bwMode="auto">
                    <a:xfrm>
                      <a:off x="4544216" y="4179929"/>
                      <a:ext cx="741215" cy="369892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pt-BR" dirty="0">
                          <a:solidFill>
                            <a:srgbClr val="057581"/>
                          </a:solidFill>
                          <a:latin typeface="+mn-lt"/>
                          <a:cs typeface="Arial" panose="020B0604020202020204" pitchFamily="34" charset="0"/>
                        </a:rPr>
                        <a:t>Ações</a:t>
                      </a:r>
                    </a:p>
                  </p:txBody>
                </p:sp>
                <p:grpSp>
                  <p:nvGrpSpPr>
                    <p:cNvPr id="62488" name="Agrupar 6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48576" y="4379909"/>
                      <a:ext cx="2127969" cy="2173280"/>
                      <a:chOff x="1948962" y="4379873"/>
                      <a:chExt cx="2127972" cy="2172822"/>
                    </a:xfrm>
                  </p:grpSpPr>
                  <p:grpSp>
                    <p:nvGrpSpPr>
                      <p:cNvPr id="62505" name="Agrupar 3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48962" y="4379873"/>
                        <a:ext cx="2127972" cy="2172822"/>
                        <a:chOff x="2143068" y="4382943"/>
                        <a:chExt cx="2127972" cy="2172822"/>
                      </a:xfrm>
                    </p:grpSpPr>
                    <p:cxnSp>
                      <p:nvCxnSpPr>
                        <p:cNvPr id="32" name="Conector reto 31"/>
                        <p:cNvCxnSpPr/>
                        <p:nvPr/>
                      </p:nvCxnSpPr>
                      <p:spPr>
                        <a:xfrm>
                          <a:off x="2154775" y="5873353"/>
                          <a:ext cx="176178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008E84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62508" name="Agrupar 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43068" y="4382943"/>
                          <a:ext cx="2127972" cy="2172822"/>
                          <a:chOff x="2257368" y="4382943"/>
                          <a:chExt cx="2127972" cy="2172822"/>
                        </a:xfrm>
                      </p:grpSpPr>
                      <p:grpSp>
                        <p:nvGrpSpPr>
                          <p:cNvPr id="62509" name="Agrupar 2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257368" y="4382943"/>
                            <a:ext cx="1547544" cy="2172822"/>
                            <a:chOff x="384389" y="4461456"/>
                            <a:chExt cx="1547544" cy="2172822"/>
                          </a:xfrm>
                        </p:grpSpPr>
                        <p:cxnSp>
                          <p:nvCxnSpPr>
                            <p:cNvPr id="26" name="Conector reto 25"/>
                            <p:cNvCxnSpPr/>
                            <p:nvPr/>
                          </p:nvCxnSpPr>
                          <p:spPr>
                            <a:xfrm>
                              <a:off x="392921" y="4461503"/>
                              <a:ext cx="0" cy="980878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rgbClr val="008E84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28" name="Conector reto 27"/>
                            <p:cNvCxnSpPr/>
                            <p:nvPr/>
                          </p:nvCxnSpPr>
                          <p:spPr>
                            <a:xfrm>
                              <a:off x="392921" y="4940832"/>
                              <a:ext cx="177765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rgbClr val="008E84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29" name="CaixaDeTexto 28"/>
                            <p:cNvSpPr txBox="1"/>
                            <p:nvPr/>
                          </p:nvSpPr>
                          <p:spPr>
                            <a:xfrm>
                              <a:off x="586558" y="4737672"/>
                              <a:ext cx="1345933" cy="36981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rgbClr val="009187"/>
                              </a:solidFill>
                            </a:ln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pPr>
                                <a:defRPr/>
                              </a:pPr>
                              <a:r>
                                <a:rPr lang="pt-BR" dirty="0">
                                  <a:solidFill>
                                    <a:srgbClr val="057581"/>
                                  </a:solidFill>
                                  <a:latin typeface="+mn-lt"/>
                                  <a:cs typeface="Arial" panose="020B0604020202020204" pitchFamily="34" charset="0"/>
                                </a:rPr>
                                <a:t>Perspectivas</a:t>
                              </a:r>
                            </a:p>
                          </p:txBody>
                        </p:sp>
                        <p:cxnSp>
                          <p:nvCxnSpPr>
                            <p:cNvPr id="30" name="Conector reto 29"/>
                            <p:cNvCxnSpPr/>
                            <p:nvPr/>
                          </p:nvCxnSpPr>
                          <p:spPr>
                            <a:xfrm>
                              <a:off x="384986" y="5431271"/>
                              <a:ext cx="176177" cy="0"/>
                            </a:xfrm>
                            <a:prstGeom prst="line">
                              <a:avLst/>
                            </a:prstGeom>
                            <a:ln w="28575">
                              <a:solidFill>
                                <a:srgbClr val="008E84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31" name="CaixaDeTexto 30"/>
                            <p:cNvSpPr txBox="1"/>
                            <p:nvPr/>
                          </p:nvSpPr>
                          <p:spPr>
                            <a:xfrm>
                              <a:off x="621476" y="6264540"/>
                              <a:ext cx="1107855" cy="36981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solidFill>
                                <a:srgbClr val="009187"/>
                              </a:solidFill>
                            </a:ln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pPr>
                                <a:defRPr/>
                              </a:pPr>
                              <a:r>
                                <a:rPr lang="pt-BR" dirty="0">
                                  <a:solidFill>
                                    <a:srgbClr val="057581"/>
                                  </a:solidFill>
                                  <a:latin typeface="+mn-lt"/>
                                  <a:cs typeface="Arial" panose="020B0604020202020204" pitchFamily="34" charset="0"/>
                                </a:rPr>
                                <a:t>Iniciativas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3" name="CaixaDeTexto 32"/>
                          <p:cNvSpPr txBox="1"/>
                          <p:nvPr/>
                        </p:nvSpPr>
                        <p:spPr>
                          <a:xfrm>
                            <a:off x="2464299" y="5141662"/>
                            <a:ext cx="1071350" cy="369814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rgbClr val="009187"/>
                            </a:solidFill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pt-BR" dirty="0">
                                <a:solidFill>
                                  <a:srgbClr val="057581"/>
                                </a:solidFill>
                                <a:latin typeface="+mn-lt"/>
                                <a:cs typeface="Arial" panose="020B0604020202020204" pitchFamily="34" charset="0"/>
                              </a:rPr>
                              <a:t>Objetivos</a:t>
                            </a:r>
                          </a:p>
                        </p:txBody>
                      </p:sp>
                      <p:cxnSp>
                        <p:nvCxnSpPr>
                          <p:cNvPr id="34" name="Conector reto 33"/>
                          <p:cNvCxnSpPr/>
                          <p:nvPr/>
                        </p:nvCxnSpPr>
                        <p:spPr>
                          <a:xfrm>
                            <a:off x="2257965" y="6392361"/>
                            <a:ext cx="176177" cy="0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rgbClr val="008E84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35" name="CaixaDeTexto 34"/>
                          <p:cNvSpPr txBox="1"/>
                          <p:nvPr/>
                        </p:nvSpPr>
                        <p:spPr>
                          <a:xfrm>
                            <a:off x="2457950" y="5671781"/>
                            <a:ext cx="1926843" cy="369814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rgbClr val="009187"/>
                            </a:solidFill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pt-BR" dirty="0">
                                <a:solidFill>
                                  <a:srgbClr val="057581"/>
                                </a:solidFill>
                                <a:latin typeface="+mn-lt"/>
                                <a:cs typeface="Arial" panose="020B0604020202020204" pitchFamily="34" charset="0"/>
                              </a:rPr>
                              <a:t>Indicadores-Metas</a:t>
                            </a:r>
                          </a:p>
                        </p:txBody>
                      </p:sp>
                      <p:cxnSp>
                        <p:nvCxnSpPr>
                          <p:cNvPr id="24" name="Conector reto 23"/>
                          <p:cNvCxnSpPr/>
                          <p:nvPr/>
                        </p:nvCxnSpPr>
                        <p:spPr>
                          <a:xfrm>
                            <a:off x="2265900" y="5363868"/>
                            <a:ext cx="0" cy="1028493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rgbClr val="008E84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cxnSp>
                    <p:nvCxnSpPr>
                      <p:cNvPr id="65" name="Conector reto 64"/>
                      <p:cNvCxnSpPr/>
                      <p:nvPr/>
                    </p:nvCxnSpPr>
                    <p:spPr>
                      <a:xfrm>
                        <a:off x="1952733" y="4387856"/>
                        <a:ext cx="301565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8E8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2489" name="Agrupar 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35437" y="4379913"/>
                      <a:ext cx="1534219" cy="2212974"/>
                      <a:chOff x="4135827" y="4379876"/>
                      <a:chExt cx="1534221" cy="2212506"/>
                    </a:xfrm>
                  </p:grpSpPr>
                  <p:grpSp>
                    <p:nvGrpSpPr>
                      <p:cNvPr id="62493" name="Agrupar 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135827" y="4387811"/>
                        <a:ext cx="1534221" cy="2204571"/>
                        <a:chOff x="2257035" y="4382340"/>
                        <a:chExt cx="1534221" cy="2204571"/>
                      </a:xfrm>
                    </p:grpSpPr>
                    <p:grpSp>
                      <p:nvGrpSpPr>
                        <p:cNvPr id="62495" name="Agrupar 3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57035" y="4382340"/>
                          <a:ext cx="1249364" cy="1164423"/>
                          <a:chOff x="384056" y="4460853"/>
                          <a:chExt cx="1249364" cy="1164423"/>
                        </a:xfrm>
                      </p:grpSpPr>
                      <p:cxnSp>
                        <p:nvCxnSpPr>
                          <p:cNvPr id="45" name="Conector reto 44"/>
                          <p:cNvCxnSpPr/>
                          <p:nvPr/>
                        </p:nvCxnSpPr>
                        <p:spPr>
                          <a:xfrm>
                            <a:off x="430958" y="4460897"/>
                            <a:ext cx="0" cy="980877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rgbClr val="008E84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7" name="Conector reto 46"/>
                          <p:cNvCxnSpPr/>
                          <p:nvPr/>
                        </p:nvCxnSpPr>
                        <p:spPr>
                          <a:xfrm>
                            <a:off x="430958" y="4940225"/>
                            <a:ext cx="177765" cy="0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rgbClr val="008E84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48" name="CaixaDeTexto 47"/>
                          <p:cNvSpPr txBox="1"/>
                          <p:nvPr/>
                        </p:nvSpPr>
                        <p:spPr>
                          <a:xfrm>
                            <a:off x="624594" y="4737066"/>
                            <a:ext cx="987229" cy="368226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rgbClr val="009187"/>
                            </a:solidFill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pt-BR" dirty="0">
                                <a:solidFill>
                                  <a:srgbClr val="057581"/>
                                </a:solidFill>
                                <a:latin typeface="+mn-lt"/>
                                <a:cs typeface="Arial" panose="020B0604020202020204" pitchFamily="34" charset="0"/>
                              </a:rPr>
                              <a:t>Estrutura</a:t>
                            </a:r>
                          </a:p>
                        </p:txBody>
                      </p:sp>
                      <p:cxnSp>
                        <p:nvCxnSpPr>
                          <p:cNvPr id="49" name="Conector reto 48"/>
                          <p:cNvCxnSpPr/>
                          <p:nvPr/>
                        </p:nvCxnSpPr>
                        <p:spPr>
                          <a:xfrm>
                            <a:off x="423022" y="5430663"/>
                            <a:ext cx="176177" cy="0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rgbClr val="008E84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50" name="CaixaDeTexto 49"/>
                          <p:cNvSpPr txBox="1"/>
                          <p:nvPr/>
                        </p:nvSpPr>
                        <p:spPr>
                          <a:xfrm>
                            <a:off x="621420" y="5256074"/>
                            <a:ext cx="572974" cy="369813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rgbClr val="009187"/>
                            </a:solidFill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pt-BR" dirty="0">
                                <a:solidFill>
                                  <a:srgbClr val="057581"/>
                                </a:solidFill>
                                <a:latin typeface="+mn-lt"/>
                                <a:cs typeface="Arial" panose="020B0604020202020204" pitchFamily="34" charset="0"/>
                              </a:rPr>
                              <a:t>Foco</a:t>
                            </a:r>
                          </a:p>
                        </p:txBody>
                      </p:sp>
                    </p:grpSp>
                    <p:sp>
                      <p:nvSpPr>
                        <p:cNvPr id="41" name="CaixaDeTexto 40"/>
                        <p:cNvSpPr txBox="1"/>
                        <p:nvPr/>
                      </p:nvSpPr>
                      <p:spPr>
                        <a:xfrm>
                          <a:off x="2462655" y="5698155"/>
                          <a:ext cx="1328474" cy="369813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09187"/>
                          </a:solidFill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dirty="0">
                              <a:solidFill>
                                <a:srgbClr val="057581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Cronograma</a:t>
                          </a:r>
                        </a:p>
                      </p:txBody>
                    </p:sp>
                    <p:cxnSp>
                      <p:nvCxnSpPr>
                        <p:cNvPr id="42" name="Conector reto 41"/>
                        <p:cNvCxnSpPr/>
                        <p:nvPr/>
                      </p:nvCxnSpPr>
                      <p:spPr>
                        <a:xfrm>
                          <a:off x="2296001" y="6391753"/>
                          <a:ext cx="144433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008E84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43" name="CaixaDeTexto 42"/>
                        <p:cNvSpPr txBox="1"/>
                        <p:nvPr/>
                      </p:nvSpPr>
                      <p:spPr>
                        <a:xfrm>
                          <a:off x="2462655" y="6217164"/>
                          <a:ext cx="1080873" cy="369812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009187"/>
                          </a:solidFill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dirty="0">
                              <a:solidFill>
                                <a:srgbClr val="057581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Liderança</a:t>
                          </a:r>
                        </a:p>
                      </p:txBody>
                    </p:sp>
                    <p:cxnSp>
                      <p:nvCxnSpPr>
                        <p:cNvPr id="44" name="Conector reto 43"/>
                        <p:cNvCxnSpPr/>
                        <p:nvPr/>
                      </p:nvCxnSpPr>
                      <p:spPr>
                        <a:xfrm>
                          <a:off x="2303937" y="5363261"/>
                          <a:ext cx="0" cy="1028492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008E84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67" name="Conector reto 66"/>
                      <p:cNvCxnSpPr/>
                      <p:nvPr/>
                    </p:nvCxnSpPr>
                    <p:spPr>
                      <a:xfrm>
                        <a:off x="4187491" y="4379919"/>
                        <a:ext cx="220618" cy="0"/>
                      </a:xfrm>
                      <a:prstGeom prst="line">
                        <a:avLst/>
                      </a:prstGeom>
                      <a:ln w="28575">
                        <a:solidFill>
                          <a:srgbClr val="008E84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75" name="Conector reto 74"/>
                    <p:cNvCxnSpPr/>
                    <p:nvPr/>
                  </p:nvCxnSpPr>
                  <p:spPr bwMode="auto">
                    <a:xfrm>
                      <a:off x="4145834" y="5896033"/>
                      <a:ext cx="176177" cy="0"/>
                    </a:xfrm>
                    <a:prstGeom prst="line">
                      <a:avLst/>
                    </a:prstGeom>
                    <a:ln w="28575">
                      <a:solidFill>
                        <a:srgbClr val="008E8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9" name="CaixaDeTexto 58"/>
                    <p:cNvSpPr txBox="1"/>
                    <p:nvPr/>
                  </p:nvSpPr>
                  <p:spPr bwMode="auto">
                    <a:xfrm>
                      <a:off x="509597" y="5703943"/>
                      <a:ext cx="847556" cy="369892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009187"/>
                      </a:solidFill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pt-BR" dirty="0">
                          <a:solidFill>
                            <a:srgbClr val="057581"/>
                          </a:solidFill>
                          <a:latin typeface="+mn-lt"/>
                          <a:cs typeface="Arial" panose="020B0604020202020204" pitchFamily="34" charset="0"/>
                        </a:rPr>
                        <a:t>Missão</a:t>
                      </a:r>
                    </a:p>
                  </p:txBody>
                </p:sp>
                <p:cxnSp>
                  <p:nvCxnSpPr>
                    <p:cNvPr id="60" name="Conector reto 59"/>
                    <p:cNvCxnSpPr/>
                    <p:nvPr/>
                  </p:nvCxnSpPr>
                  <p:spPr bwMode="auto">
                    <a:xfrm>
                      <a:off x="311200" y="5345165"/>
                      <a:ext cx="1587" cy="1014423"/>
                    </a:xfrm>
                    <a:prstGeom prst="line">
                      <a:avLst/>
                    </a:prstGeom>
                    <a:ln w="28575">
                      <a:solidFill>
                        <a:srgbClr val="008E8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7" name="Conector reto 56"/>
                <p:cNvCxnSpPr/>
                <p:nvPr/>
              </p:nvCxnSpPr>
              <p:spPr bwMode="auto">
                <a:xfrm>
                  <a:off x="310035" y="5909326"/>
                  <a:ext cx="176178" cy="0"/>
                </a:xfrm>
                <a:prstGeom prst="line">
                  <a:avLst/>
                </a:prstGeom>
                <a:ln w="28575">
                  <a:solidFill>
                    <a:srgbClr val="008E8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6" name="CaixaDeTexto 75"/>
              <p:cNvSpPr txBox="1"/>
              <p:nvPr/>
            </p:nvSpPr>
            <p:spPr bwMode="auto">
              <a:xfrm>
                <a:off x="544137" y="6160827"/>
                <a:ext cx="950723" cy="369892"/>
              </a:xfrm>
              <a:prstGeom prst="rect">
                <a:avLst/>
              </a:prstGeom>
              <a:noFill/>
              <a:ln>
                <a:solidFill>
                  <a:srgbClr val="009187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dirty="0">
                    <a:solidFill>
                      <a:srgbClr val="057581"/>
                    </a:solidFill>
                    <a:latin typeface="+mn-lt"/>
                    <a:cs typeface="Arial" panose="020B0604020202020204" pitchFamily="34" charset="0"/>
                  </a:rPr>
                  <a:t>Negócio</a:t>
                </a:r>
              </a:p>
            </p:txBody>
          </p:sp>
          <p:cxnSp>
            <p:nvCxnSpPr>
              <p:cNvPr id="77" name="Conector reto 76"/>
              <p:cNvCxnSpPr/>
              <p:nvPr/>
            </p:nvCxnSpPr>
            <p:spPr bwMode="auto">
              <a:xfrm>
                <a:off x="369547" y="6337042"/>
                <a:ext cx="176178" cy="0"/>
              </a:xfrm>
              <a:prstGeom prst="line">
                <a:avLst/>
              </a:prstGeom>
              <a:ln w="28575">
                <a:solidFill>
                  <a:srgbClr val="008E8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2472" name="Imagem 11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31885" y="3547969"/>
              <a:ext cx="3078533" cy="313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" name="Imagem 72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0"/>
            <a:ext cx="1160652" cy="617538"/>
          </a:xfrm>
          <a:prstGeom prst="rect">
            <a:avLst/>
          </a:prstGeom>
        </p:spPr>
      </p:pic>
      <p:sp>
        <p:nvSpPr>
          <p:cNvPr id="62469" name="CaixaDeTexto 19"/>
          <p:cNvSpPr txBox="1">
            <a:spLocks noChangeArrowheads="1"/>
          </p:cNvSpPr>
          <p:nvPr/>
        </p:nvSpPr>
        <p:spPr bwMode="auto">
          <a:xfrm>
            <a:off x="179388" y="63500"/>
            <a:ext cx="6196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</a:rPr>
              <a:t>Construção Estratégica-FortFisco 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Agrupar 1"/>
          <p:cNvGrpSpPr>
            <a:grpSpLocks/>
          </p:cNvGrpSpPr>
          <p:nvPr/>
        </p:nvGrpSpPr>
        <p:grpSpPr bwMode="auto">
          <a:xfrm>
            <a:off x="-14288" y="-15875"/>
            <a:ext cx="9158288" cy="6873875"/>
            <a:chOff x="-14288" y="-16472"/>
            <a:chExt cx="9158288" cy="6874472"/>
          </a:xfrm>
        </p:grpSpPr>
        <p:grpSp>
          <p:nvGrpSpPr>
            <p:cNvPr id="63519" name="Agrupar 8"/>
            <p:cNvGrpSpPr>
              <a:grpSpLocks/>
            </p:cNvGrpSpPr>
            <p:nvPr/>
          </p:nvGrpSpPr>
          <p:grpSpPr bwMode="auto">
            <a:xfrm>
              <a:off x="-14288" y="0"/>
              <a:ext cx="9158288" cy="6858000"/>
              <a:chOff x="-14910" y="63"/>
              <a:chExt cx="9158910" cy="6857937"/>
            </a:xfrm>
          </p:grpSpPr>
          <p:sp>
            <p:nvSpPr>
              <p:cNvPr id="29" name="Retângulo 28"/>
              <p:cNvSpPr/>
              <p:nvPr/>
            </p:nvSpPr>
            <p:spPr bwMode="auto">
              <a:xfrm>
                <a:off x="-621" y="-533"/>
                <a:ext cx="9144621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" name="Título 7"/>
              <p:cNvSpPr txBox="1">
                <a:spLocks/>
              </p:cNvSpPr>
              <p:nvPr/>
            </p:nvSpPr>
            <p:spPr bwMode="auto">
              <a:xfrm>
                <a:off x="-14910" y="-533"/>
                <a:ext cx="9143034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grpSp>
        <p:nvGrpSpPr>
          <p:cNvPr id="63491" name="Agrupar 6"/>
          <p:cNvGrpSpPr>
            <a:grpSpLocks/>
          </p:cNvGrpSpPr>
          <p:nvPr/>
        </p:nvGrpSpPr>
        <p:grpSpPr bwMode="auto">
          <a:xfrm>
            <a:off x="136525" y="887413"/>
            <a:ext cx="8691563" cy="5737225"/>
            <a:chOff x="5904173" y="3191792"/>
            <a:chExt cx="8691430" cy="5737225"/>
          </a:xfrm>
        </p:grpSpPr>
        <p:grpSp>
          <p:nvGrpSpPr>
            <p:cNvPr id="63493" name="Agrupar 2"/>
            <p:cNvGrpSpPr>
              <a:grpSpLocks/>
            </p:cNvGrpSpPr>
            <p:nvPr/>
          </p:nvGrpSpPr>
          <p:grpSpPr bwMode="auto">
            <a:xfrm>
              <a:off x="5951539" y="3191792"/>
              <a:ext cx="8644064" cy="5737225"/>
              <a:chOff x="169408" y="1823640"/>
              <a:chExt cx="8644064" cy="5737225"/>
            </a:xfrm>
          </p:grpSpPr>
          <p:grpSp>
            <p:nvGrpSpPr>
              <p:cNvPr id="63495" name="Agrupar 1"/>
              <p:cNvGrpSpPr>
                <a:grpSpLocks/>
              </p:cNvGrpSpPr>
              <p:nvPr/>
            </p:nvGrpSpPr>
            <p:grpSpPr bwMode="auto">
              <a:xfrm>
                <a:off x="169408" y="1823640"/>
                <a:ext cx="8644064" cy="5737225"/>
                <a:chOff x="216292" y="1054695"/>
                <a:chExt cx="8644808" cy="5737225"/>
              </a:xfrm>
            </p:grpSpPr>
            <p:grpSp>
              <p:nvGrpSpPr>
                <p:cNvPr id="63497" name="Agrupar 8"/>
                <p:cNvGrpSpPr>
                  <a:grpSpLocks/>
                </p:cNvGrpSpPr>
                <p:nvPr/>
              </p:nvGrpSpPr>
              <p:grpSpPr bwMode="auto">
                <a:xfrm>
                  <a:off x="317576" y="1054695"/>
                  <a:ext cx="8543524" cy="5737225"/>
                  <a:chOff x="461987" y="745447"/>
                  <a:chExt cx="8181676" cy="5827182"/>
                </a:xfrm>
              </p:grpSpPr>
              <p:sp>
                <p:nvSpPr>
                  <p:cNvPr id="6" name="Retângulo 5"/>
                  <p:cNvSpPr/>
                  <p:nvPr/>
                </p:nvSpPr>
                <p:spPr>
                  <a:xfrm>
                    <a:off x="462543" y="745447"/>
                    <a:ext cx="8181120" cy="5827182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63501" name="Agrupar 26"/>
                  <p:cNvGrpSpPr>
                    <a:grpSpLocks/>
                  </p:cNvGrpSpPr>
                  <p:nvPr/>
                </p:nvGrpSpPr>
                <p:grpSpPr bwMode="auto">
                  <a:xfrm>
                    <a:off x="971550" y="2693988"/>
                    <a:ext cx="6913563" cy="3168650"/>
                    <a:chOff x="971600" y="2420888"/>
                    <a:chExt cx="6912768" cy="3168352"/>
                  </a:xfrm>
                </p:grpSpPr>
                <p:cxnSp>
                  <p:nvCxnSpPr>
                    <p:cNvPr id="18" name="Conector reto 17"/>
                    <p:cNvCxnSpPr/>
                    <p:nvPr/>
                  </p:nvCxnSpPr>
                  <p:spPr>
                    <a:xfrm>
                      <a:off x="7884252" y="2420116"/>
                      <a:ext cx="0" cy="3169663"/>
                    </a:xfrm>
                    <a:prstGeom prst="line">
                      <a:avLst/>
                    </a:prstGeom>
                    <a:ln w="28575">
                      <a:solidFill>
                        <a:srgbClr val="0575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Conector reto 18"/>
                    <p:cNvCxnSpPr/>
                    <p:nvPr/>
                  </p:nvCxnSpPr>
                  <p:spPr>
                    <a:xfrm>
                      <a:off x="938474" y="5589779"/>
                      <a:ext cx="6945779" cy="0"/>
                    </a:xfrm>
                    <a:prstGeom prst="line">
                      <a:avLst/>
                    </a:prstGeom>
                    <a:ln w="28575">
                      <a:solidFill>
                        <a:srgbClr val="0575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Conector reto 19"/>
                    <p:cNvCxnSpPr/>
                    <p:nvPr/>
                  </p:nvCxnSpPr>
                  <p:spPr>
                    <a:xfrm flipV="1">
                      <a:off x="938474" y="2420116"/>
                      <a:ext cx="6945779" cy="3169663"/>
                    </a:xfrm>
                    <a:prstGeom prst="line">
                      <a:avLst/>
                    </a:prstGeom>
                    <a:ln w="28575">
                      <a:solidFill>
                        <a:srgbClr val="0575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aphicFrame>
                <p:nvGraphicFramePr>
                  <p:cNvPr id="8" name="Diagrama 7"/>
                  <p:cNvGraphicFramePr/>
                  <p:nvPr/>
                </p:nvGraphicFramePr>
                <p:xfrm>
                  <a:off x="5118567" y="1010225"/>
                  <a:ext cx="3168352" cy="2176016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  <p:sp>
                <p:nvSpPr>
                  <p:cNvPr id="9" name="Triângulo Retângulo 8"/>
                  <p:cNvSpPr/>
                  <p:nvPr/>
                </p:nvSpPr>
                <p:spPr>
                  <a:xfrm rot="20162235">
                    <a:off x="602418" y="4697417"/>
                    <a:ext cx="2072267" cy="719127"/>
                  </a:xfrm>
                  <a:prstGeom prst="rtTriangle">
                    <a:avLst/>
                  </a:prstGeom>
                  <a:solidFill>
                    <a:schemeClr val="accent6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sz="2000" dirty="0"/>
                      <a:t>Padrão</a:t>
                    </a:r>
                  </a:p>
                </p:txBody>
              </p:sp>
              <p:sp>
                <p:nvSpPr>
                  <p:cNvPr id="10" name="Triângulo Retângulo 9"/>
                  <p:cNvSpPr/>
                  <p:nvPr/>
                </p:nvSpPr>
                <p:spPr>
                  <a:xfrm rot="20162235">
                    <a:off x="4604035" y="2899602"/>
                    <a:ext cx="2070746" cy="717514"/>
                  </a:xfrm>
                  <a:prstGeom prst="rtTriangle">
                    <a:avLst/>
                  </a:prstGeom>
                  <a:solidFill>
                    <a:schemeClr val="accent6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sz="2000" dirty="0"/>
                      <a:t>Padrão</a:t>
                    </a:r>
                  </a:p>
                </p:txBody>
              </p:sp>
              <p:cxnSp>
                <p:nvCxnSpPr>
                  <p:cNvPr id="11" name="Conector de Seta Reta 10"/>
                  <p:cNvCxnSpPr/>
                  <p:nvPr/>
                </p:nvCxnSpPr>
                <p:spPr>
                  <a:xfrm>
                    <a:off x="927777" y="6008292"/>
                    <a:ext cx="6957220" cy="0"/>
                  </a:xfrm>
                  <a:prstGeom prst="straightConnector1">
                    <a:avLst/>
                  </a:prstGeom>
                  <a:ln w="38100">
                    <a:solidFill>
                      <a:srgbClr val="05758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de Seta Reta 11"/>
                  <p:cNvCxnSpPr/>
                  <p:nvPr/>
                </p:nvCxnSpPr>
                <p:spPr>
                  <a:xfrm flipV="1">
                    <a:off x="8027912" y="2623882"/>
                    <a:ext cx="0" cy="3168349"/>
                  </a:xfrm>
                  <a:prstGeom prst="straightConnector1">
                    <a:avLst/>
                  </a:prstGeom>
                  <a:ln w="38100">
                    <a:solidFill>
                      <a:srgbClr val="05758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Seta para a Direita 16"/>
                  <p:cNvSpPr/>
                  <p:nvPr/>
                </p:nvSpPr>
                <p:spPr>
                  <a:xfrm rot="20200824">
                    <a:off x="3913188" y="4095750"/>
                    <a:ext cx="3644900" cy="1062038"/>
                  </a:xfrm>
                  <a:prstGeom prst="rightArrow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dirty="0"/>
                      <a:t>Ciclo Contínuo de Crescimento</a:t>
                    </a:r>
                  </a:p>
                </p:txBody>
              </p:sp>
              <p:sp>
                <p:nvSpPr>
                  <p:cNvPr id="14" name="CaixaDeTexto 22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6454101" y="4071704"/>
                    <a:ext cx="3684315" cy="3694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pt-BR" altLang="pt-BR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Performance de Crescimento</a:t>
                    </a:r>
                  </a:p>
                </p:txBody>
              </p:sp>
              <p:sp>
                <p:nvSpPr>
                  <p:cNvPr id="15" name="CaixaDeTexto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40323" y="6079237"/>
                    <a:ext cx="924386" cy="3692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defRPr/>
                    </a:pPr>
                    <a:r>
                      <a:rPr lang="pt-BR" altLang="pt-BR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Tempo</a:t>
                    </a:r>
                  </a:p>
                </p:txBody>
              </p:sp>
              <p:sp>
                <p:nvSpPr>
                  <p:cNvPr id="16" name="Seta para a Direita 19"/>
                  <p:cNvSpPr/>
                  <p:nvPr/>
                </p:nvSpPr>
                <p:spPr>
                  <a:xfrm rot="20225433">
                    <a:off x="968920" y="1460430"/>
                    <a:ext cx="5210175" cy="1162090"/>
                  </a:xfrm>
                  <a:prstGeom prst="rightArrow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sz="1600" dirty="0"/>
                      <a:t>Ciclo Contínuo de Gerenciamento das Áreas Fins e Meio: Financeiro – Tributário – Administrativo - Tecnológico</a:t>
                    </a:r>
                  </a:p>
                </p:txBody>
              </p:sp>
              <p:graphicFrame>
                <p:nvGraphicFramePr>
                  <p:cNvPr id="17" name="Diagrama 16"/>
                  <p:cNvGraphicFramePr/>
                  <p:nvPr/>
                </p:nvGraphicFramePr>
                <p:xfrm>
                  <a:off x="1199127" y="2815665"/>
                  <a:ext cx="3168352" cy="2176016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8" r:lo="rId9" r:qs="rId10" r:cs="rId11"/>
                  </a:graphicData>
                </a:graphic>
              </p:graphicFrame>
            </p:grpSp>
            <p:sp>
              <p:nvSpPr>
                <p:cNvPr id="4" name="CaixaDeTexto 3"/>
                <p:cNvSpPr txBox="1"/>
                <p:nvPr/>
              </p:nvSpPr>
              <p:spPr bwMode="auto">
                <a:xfrm>
                  <a:off x="216550" y="4847232"/>
                  <a:ext cx="1906723" cy="4619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pt-BR" sz="2400" b="1" dirty="0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pt-BR" sz="2400" b="1" dirty="0" err="1">
                      <a:solidFill>
                        <a:schemeClr val="accent6">
                          <a:lumMod val="50000"/>
                        </a:schemeClr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F</a:t>
                  </a:r>
                  <a:r>
                    <a:rPr lang="pt-BR" sz="2400" b="1" dirty="0" err="1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ort</a:t>
                  </a:r>
                  <a:r>
                    <a:rPr lang="pt-BR" sz="2400" b="1" dirty="0" err="1">
                      <a:solidFill>
                        <a:schemeClr val="accent6">
                          <a:lumMod val="50000"/>
                        </a:schemeClr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F</a:t>
                  </a:r>
                  <a:r>
                    <a:rPr lang="pt-BR" sz="2400" b="1" dirty="0" err="1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isco</a:t>
                  </a:r>
                  <a:r>
                    <a:rPr lang="pt-BR" sz="2400" b="1" dirty="0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 1</a:t>
                  </a:r>
                </a:p>
              </p:txBody>
            </p:sp>
            <p:sp>
              <p:nvSpPr>
                <p:cNvPr id="5" name="CaixaDeTexto 4"/>
                <p:cNvSpPr txBox="1"/>
                <p:nvPr/>
              </p:nvSpPr>
              <p:spPr bwMode="auto">
                <a:xfrm>
                  <a:off x="4407847" y="3039070"/>
                  <a:ext cx="1770188" cy="46196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2400" b="1" dirty="0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pt-BR" sz="2400" b="1" dirty="0" err="1">
                      <a:solidFill>
                        <a:schemeClr val="accent6">
                          <a:lumMod val="50000"/>
                        </a:schemeClr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F</a:t>
                  </a:r>
                  <a:r>
                    <a:rPr lang="pt-BR" sz="2400" b="1" dirty="0" err="1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ort</a:t>
                  </a:r>
                  <a:r>
                    <a:rPr lang="pt-BR" sz="2400" b="1" dirty="0" err="1">
                      <a:solidFill>
                        <a:schemeClr val="accent6">
                          <a:lumMod val="50000"/>
                        </a:schemeClr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F</a:t>
                  </a:r>
                  <a:r>
                    <a:rPr lang="pt-BR" sz="2400" b="1" dirty="0" err="1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isco</a:t>
                  </a:r>
                  <a:r>
                    <a:rPr lang="pt-BR" sz="2400" b="1" dirty="0">
                      <a:solidFill>
                        <a:srgbClr val="057581"/>
                      </a:solidFill>
                      <a:latin typeface="Gill Sans Ultra Bold Condensed" panose="020B0A06020104020203" pitchFamily="34" charset="0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  <p:sp>
            <p:nvSpPr>
              <p:cNvPr id="63496" name="CaixaDeTexto 2"/>
              <p:cNvSpPr txBox="1">
                <a:spLocks noChangeArrowheads="1"/>
              </p:cNvSpPr>
              <p:nvPr/>
            </p:nvSpPr>
            <p:spPr bwMode="auto">
              <a:xfrm rot="-1409862">
                <a:off x="1023938" y="5152033"/>
                <a:ext cx="7391400" cy="36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>
                    <a:solidFill>
                      <a:srgbClr val="0D534E"/>
                    </a:solidFill>
                  </a:rPr>
                  <a:t>Projeto Capacitar para Planejar – Planejamento Estratégico Revisado</a:t>
                </a:r>
              </a:p>
            </p:txBody>
          </p:sp>
        </p:grpSp>
        <p:sp>
          <p:nvSpPr>
            <p:cNvPr id="22" name="CaixaDeTexto 21"/>
            <p:cNvSpPr txBox="1"/>
            <p:nvPr/>
          </p:nvSpPr>
          <p:spPr>
            <a:xfrm>
              <a:off x="5904173" y="3228304"/>
              <a:ext cx="3397198" cy="1384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2800" dirty="0">
                  <a:solidFill>
                    <a:schemeClr val="accent6">
                      <a:lumMod val="7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Busca incessante por novos padrões</a:t>
              </a:r>
            </a:p>
          </p:txBody>
        </p:sp>
      </p:grpSp>
      <p:sp>
        <p:nvSpPr>
          <p:cNvPr id="63492" name="CaixaDeTexto 15"/>
          <p:cNvSpPr txBox="1">
            <a:spLocks noChangeArrowheads="1"/>
          </p:cNvSpPr>
          <p:nvPr/>
        </p:nvSpPr>
        <p:spPr bwMode="auto">
          <a:xfrm>
            <a:off x="82550" y="52388"/>
            <a:ext cx="5772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Trebuchet MS" pitchFamily="34" charset="0"/>
              </a:rPr>
              <a:t>Construção Estratégica-FortFisco 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Agrupar 7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0" y="0"/>
            <a:chExt cx="9158288" cy="6858000"/>
          </a:xfrm>
        </p:grpSpPr>
        <p:grpSp>
          <p:nvGrpSpPr>
            <p:cNvPr id="64532" name="Agrupar 69"/>
            <p:cNvGrpSpPr>
              <a:grpSpLocks/>
            </p:cNvGrpSpPr>
            <p:nvPr/>
          </p:nvGrpSpPr>
          <p:grpSpPr bwMode="auto">
            <a:xfrm>
              <a:off x="0" y="0"/>
              <a:ext cx="9158288" cy="6858000"/>
              <a:chOff x="-14910" y="63"/>
              <a:chExt cx="9158910" cy="6857937"/>
            </a:xfrm>
          </p:grpSpPr>
          <p:sp>
            <p:nvSpPr>
              <p:cNvPr id="22" name="Retângulo 21"/>
              <p:cNvSpPr/>
              <p:nvPr/>
            </p:nvSpPr>
            <p:spPr bwMode="auto">
              <a:xfrm>
                <a:off x="-621" y="63"/>
                <a:ext cx="9144621" cy="685793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3" name="Título 7"/>
              <p:cNvSpPr txBox="1">
                <a:spLocks/>
              </p:cNvSpPr>
              <p:nvPr/>
            </p:nvSpPr>
            <p:spPr bwMode="auto">
              <a:xfrm>
                <a:off x="-14910" y="63"/>
                <a:ext cx="9143034" cy="6175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0"/>
              <a:ext cx="1160652" cy="617538"/>
            </a:xfrm>
            <a:prstGeom prst="rect">
              <a:avLst/>
            </a:prstGeom>
          </p:spPr>
        </p:pic>
      </p:grpSp>
      <p:grpSp>
        <p:nvGrpSpPr>
          <p:cNvPr id="64515" name="Grupo 4"/>
          <p:cNvGrpSpPr>
            <a:grpSpLocks/>
          </p:cNvGrpSpPr>
          <p:nvPr/>
        </p:nvGrpSpPr>
        <p:grpSpPr bwMode="auto">
          <a:xfrm>
            <a:off x="323850" y="981075"/>
            <a:ext cx="8496300" cy="5662613"/>
            <a:chOff x="323850" y="981075"/>
            <a:chExt cx="8496300" cy="5662613"/>
          </a:xfrm>
        </p:grpSpPr>
        <p:sp>
          <p:nvSpPr>
            <p:cNvPr id="6" name="Retângulo 5"/>
            <p:cNvSpPr/>
            <p:nvPr/>
          </p:nvSpPr>
          <p:spPr>
            <a:xfrm>
              <a:off x="323850" y="3854450"/>
              <a:ext cx="8496300" cy="27892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64519" name="Agrupar 4"/>
            <p:cNvGrpSpPr>
              <a:grpSpLocks/>
            </p:cNvGrpSpPr>
            <p:nvPr/>
          </p:nvGrpSpPr>
          <p:grpSpPr bwMode="auto">
            <a:xfrm>
              <a:off x="323850" y="981075"/>
              <a:ext cx="8496300" cy="5662613"/>
              <a:chOff x="0" y="-10292"/>
              <a:chExt cx="9143774" cy="6654749"/>
            </a:xfrm>
          </p:grpSpPr>
          <p:pic>
            <p:nvPicPr>
              <p:cNvPr id="4" name="Imagem 3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-10292"/>
                <a:ext cx="9143774" cy="3864768"/>
              </a:xfrm>
              <a:prstGeom prst="rect">
                <a:avLst/>
              </a:prstGeom>
            </p:spPr>
          </p:pic>
          <p:pic>
            <p:nvPicPr>
              <p:cNvPr id="9" name="Imagem 8">
                <a:hlinkClick r:id="rId4"/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420592" y="2489795"/>
                <a:ext cx="248081" cy="243947"/>
              </a:xfrm>
              <a:prstGeom prst="rect">
                <a:avLst/>
              </a:prstGeom>
            </p:spPr>
          </p:pic>
          <p:pic>
            <p:nvPicPr>
              <p:cNvPr id="10" name="Imagem 9">
                <a:hlinkClick r:id="rId6"/>
              </p:cNvPr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696847" y="2489795"/>
                <a:ext cx="248081" cy="243947"/>
              </a:xfrm>
              <a:prstGeom prst="rect">
                <a:avLst/>
              </a:prstGeom>
            </p:spPr>
          </p:pic>
          <p:pic>
            <p:nvPicPr>
              <p:cNvPr id="11" name="Imagem 10">
                <a:hlinkClick r:id="rId8"/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68082" y="2489795"/>
                <a:ext cx="248081" cy="248081"/>
              </a:xfrm>
              <a:prstGeom prst="rect">
                <a:avLst/>
              </a:prstGeom>
            </p:spPr>
          </p:pic>
          <p:pic>
            <p:nvPicPr>
              <p:cNvPr id="12" name="Imagem 11">
                <a:hlinkClick r:id="rId10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144337" y="2489795"/>
                <a:ext cx="248081" cy="248081"/>
              </a:xfrm>
              <a:prstGeom prst="rect">
                <a:avLst/>
              </a:prstGeom>
            </p:spPr>
          </p:pic>
          <p:sp>
            <p:nvSpPr>
              <p:cNvPr id="64525" name="Retângulo 13">
                <a:hlinkClick r:id="rId12"/>
              </p:cNvPr>
              <p:cNvSpPr>
                <a:spLocks noChangeArrowheads="1"/>
              </p:cNvSpPr>
              <p:nvPr/>
            </p:nvSpPr>
            <p:spPr bwMode="auto">
              <a:xfrm>
                <a:off x="745912" y="2767711"/>
                <a:ext cx="130356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/>
                <a:r>
                  <a:rPr lang="pt-BR" altLang="pt-BR" sz="1000">
                    <a:solidFill>
                      <a:srgbClr val="1D1B36"/>
                    </a:solidFill>
                    <a:latin typeface="Rockwell" pitchFamily="18" charset="0"/>
                    <a:sym typeface="Symbol" pitchFamily="18" charset="2"/>
                  </a:rPr>
                  <a:t> </a:t>
                </a:r>
                <a:r>
                  <a:rPr lang="pt-BR" altLang="pt-BR" sz="1000">
                    <a:solidFill>
                      <a:srgbClr val="1D1B36"/>
                    </a:solidFill>
                    <a:latin typeface="Rockwell" pitchFamily="18" charset="0"/>
                  </a:rPr>
                  <a:t>www.fdc.org.br </a:t>
                </a:r>
                <a:r>
                  <a:rPr lang="pt-BR" altLang="pt-BR" sz="1000">
                    <a:solidFill>
                      <a:srgbClr val="1D1B36"/>
                    </a:solidFill>
                    <a:latin typeface="Rockwell" pitchFamily="18" charset="0"/>
                    <a:sym typeface="Symbol" pitchFamily="18" charset="2"/>
                  </a:rPr>
                  <a:t></a:t>
                </a:r>
                <a:endParaRPr lang="pt-BR" altLang="pt-BR" sz="1000">
                  <a:solidFill>
                    <a:srgbClr val="1D1B36"/>
                  </a:solidFill>
                  <a:latin typeface="Rockwell" pitchFamily="18" charset="0"/>
                </a:endParaRPr>
              </a:p>
            </p:txBody>
          </p:sp>
          <p:sp>
            <p:nvSpPr>
              <p:cNvPr id="64526" name="Retângulo 14"/>
              <p:cNvSpPr>
                <a:spLocks noChangeArrowheads="1"/>
              </p:cNvSpPr>
              <p:nvPr/>
            </p:nvSpPr>
            <p:spPr bwMode="auto">
              <a:xfrm>
                <a:off x="731326" y="4072390"/>
                <a:ext cx="6202467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>
                    <a:solidFill>
                      <a:srgbClr val="1D1B36"/>
                    </a:solidFill>
                    <a:latin typeface="Rockwell" pitchFamily="18" charset="0"/>
                  </a:rPr>
                  <a:t>Programa de Desenvolvimento de Servidores Públicos e </a:t>
                </a:r>
              </a:p>
              <a:p>
                <a:r>
                  <a:rPr lang="pt-BR" altLang="pt-BR">
                    <a:solidFill>
                      <a:srgbClr val="1D1B36"/>
                    </a:solidFill>
                    <a:latin typeface="Rockwell" pitchFamily="18" charset="0"/>
                  </a:rPr>
                  <a:t>Revisão do Plano Estratégico da SEFIN</a:t>
                </a:r>
              </a:p>
            </p:txBody>
          </p:sp>
          <p:sp>
            <p:nvSpPr>
              <p:cNvPr id="64527" name="Retângulo 15"/>
              <p:cNvSpPr>
                <a:spLocks noChangeArrowheads="1"/>
              </p:cNvSpPr>
              <p:nvPr/>
            </p:nvSpPr>
            <p:spPr bwMode="auto">
              <a:xfrm>
                <a:off x="701394" y="4864795"/>
                <a:ext cx="806895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altLang="pt-BR" sz="2800">
                    <a:solidFill>
                      <a:srgbClr val="1D1B36"/>
                    </a:solidFill>
                    <a:latin typeface="Rockwell" pitchFamily="18" charset="0"/>
                  </a:rPr>
                  <a:t>PROGRAMA CUSTOMIZADO PARA SEFIN</a:t>
                </a:r>
                <a:endParaRPr lang="pt-BR" altLang="pt-BR" sz="2000">
                  <a:solidFill>
                    <a:srgbClr val="1D1B36"/>
                  </a:solidFill>
                  <a:latin typeface="Rockwell" pitchFamily="18" charset="0"/>
                </a:endParaRPr>
              </a:p>
            </p:txBody>
          </p:sp>
          <p:sp>
            <p:nvSpPr>
              <p:cNvPr id="64528" name="Retângulo 16"/>
              <p:cNvSpPr>
                <a:spLocks noChangeArrowheads="1"/>
              </p:cNvSpPr>
              <p:nvPr/>
            </p:nvSpPr>
            <p:spPr bwMode="auto">
              <a:xfrm>
                <a:off x="701394" y="5488967"/>
                <a:ext cx="372871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altLang="pt-BR" sz="1600">
                    <a:solidFill>
                      <a:srgbClr val="1D1B36"/>
                    </a:solidFill>
                    <a:latin typeface="Rockwell" pitchFamily="18" charset="0"/>
                  </a:rPr>
                  <a:t>ABERTURA EM 06 de outubro de 2016</a:t>
                </a:r>
                <a:endParaRPr lang="pt-BR" altLang="pt-BR" sz="1600">
                  <a:solidFill>
                    <a:srgbClr val="1D1B36"/>
                  </a:solidFill>
                  <a:latin typeface="Rockwell" pitchFamily="18" charset="0"/>
                </a:endParaRPr>
              </a:p>
            </p:txBody>
          </p:sp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523975" y="6033281"/>
                <a:ext cx="1548000" cy="493569"/>
              </a:xfrm>
              <a:prstGeom prst="rect">
                <a:avLst/>
              </a:prstGeom>
            </p:spPr>
          </p:pic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1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426000" y="5913507"/>
                <a:ext cx="1908000" cy="730950"/>
              </a:xfrm>
              <a:prstGeom prst="rect">
                <a:avLst/>
              </a:prstGeom>
            </p:spPr>
          </p:pic>
          <p:pic>
            <p:nvPicPr>
              <p:cNvPr id="7" name="Imagem 6"/>
              <p:cNvPicPr>
                <a:picLocks noChangeAspect="1"/>
              </p:cNvPicPr>
              <p:nvPr/>
            </p:nvPicPr>
            <p:blipFill>
              <a:blip r:embed="rId15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239000" y="6001040"/>
                <a:ext cx="1295399" cy="475960"/>
              </a:xfrm>
              <a:prstGeom prst="rect">
                <a:avLst/>
              </a:prstGeom>
            </p:spPr>
          </p:pic>
        </p:grpSp>
      </p:grpSp>
      <p:sp>
        <p:nvSpPr>
          <p:cNvPr id="64516" name="CaixaDeTexto 19"/>
          <p:cNvSpPr txBox="1">
            <a:spLocks noChangeArrowheads="1"/>
          </p:cNvSpPr>
          <p:nvPr/>
        </p:nvSpPr>
        <p:spPr bwMode="auto">
          <a:xfrm>
            <a:off x="179388" y="63500"/>
            <a:ext cx="6196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</a:rPr>
              <a:t>Construção Estratégica-FortFisco 2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34950" y="636588"/>
            <a:ext cx="50768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Projeto Capacitar para Planejar 2017-2021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Agrupar 18"/>
          <p:cNvGrpSpPr>
            <a:grpSpLocks/>
          </p:cNvGrpSpPr>
          <p:nvPr/>
        </p:nvGrpSpPr>
        <p:grpSpPr bwMode="auto">
          <a:xfrm>
            <a:off x="-14288" y="-15875"/>
            <a:ext cx="9158288" cy="6873875"/>
            <a:chOff x="-14288" y="-16472"/>
            <a:chExt cx="9158288" cy="6874472"/>
          </a:xfrm>
        </p:grpSpPr>
        <p:grpSp>
          <p:nvGrpSpPr>
            <p:cNvPr id="65542" name="Agrupar 8"/>
            <p:cNvGrpSpPr>
              <a:grpSpLocks/>
            </p:cNvGrpSpPr>
            <p:nvPr/>
          </p:nvGrpSpPr>
          <p:grpSpPr bwMode="auto">
            <a:xfrm>
              <a:off x="-14288" y="0"/>
              <a:ext cx="9158288" cy="6858000"/>
              <a:chOff x="-14910" y="63"/>
              <a:chExt cx="9158910" cy="6857937"/>
            </a:xfrm>
          </p:grpSpPr>
          <p:sp>
            <p:nvSpPr>
              <p:cNvPr id="10" name="Retângulo 9"/>
              <p:cNvSpPr/>
              <p:nvPr/>
            </p:nvSpPr>
            <p:spPr bwMode="auto">
              <a:xfrm>
                <a:off x="-621" y="-533"/>
                <a:ext cx="9144621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" name="Título 7"/>
              <p:cNvSpPr txBox="1">
                <a:spLocks/>
              </p:cNvSpPr>
              <p:nvPr/>
            </p:nvSpPr>
            <p:spPr bwMode="auto">
              <a:xfrm>
                <a:off x="-14910" y="-533"/>
                <a:ext cx="9143034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65539" name="CaixaDeTexto 25"/>
          <p:cNvSpPr txBox="1">
            <a:spLocks noChangeArrowheads="1"/>
          </p:cNvSpPr>
          <p:nvPr/>
        </p:nvSpPr>
        <p:spPr bwMode="auto">
          <a:xfrm>
            <a:off x="1588" y="39688"/>
            <a:ext cx="7332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rgbClr val="EEF7F8"/>
                </a:solidFill>
                <a:latin typeface="Century Gothic" pitchFamily="34" charset="0"/>
              </a:rPr>
              <a:t>Vídeo II - </a:t>
            </a:r>
            <a:r>
              <a:rPr lang="pt-BR" altLang="pt-BR" sz="2000" b="1">
                <a:solidFill>
                  <a:srgbClr val="EEF7F8"/>
                </a:solidFill>
                <a:latin typeface="Century Gothic" pitchFamily="34" charset="0"/>
              </a:rPr>
              <a:t>Projeto Capacitar para Planejar 2017-2021</a:t>
            </a:r>
          </a:p>
        </p:txBody>
      </p:sp>
      <p:pic>
        <p:nvPicPr>
          <p:cNvPr id="3" name="SEFIN - Capacitar para Planejar com legenda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981075"/>
            <a:ext cx="88582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0" descr="Resultado de imagem para tempos da brilhantina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06742"/>
            <a:ext cx="4536504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Agrupar 7"/>
          <p:cNvGrpSpPr>
            <a:grpSpLocks/>
          </p:cNvGrpSpPr>
          <p:nvPr/>
        </p:nvGrpSpPr>
        <p:grpSpPr bwMode="auto">
          <a:xfrm>
            <a:off x="0" y="-15875"/>
            <a:ext cx="9144000" cy="6873875"/>
            <a:chOff x="0" y="-15875"/>
            <a:chExt cx="9144000" cy="6873875"/>
          </a:xfrm>
        </p:grpSpPr>
        <p:grpSp>
          <p:nvGrpSpPr>
            <p:cNvPr id="29699" name="Agrupar 4"/>
            <p:cNvGrpSpPr>
              <a:grpSpLocks/>
            </p:cNvGrpSpPr>
            <p:nvPr/>
          </p:nvGrpSpPr>
          <p:grpSpPr bwMode="auto">
            <a:xfrm>
              <a:off x="0" y="-15875"/>
              <a:ext cx="9144000" cy="6873875"/>
              <a:chOff x="-13294" y="-9548"/>
              <a:chExt cx="9144000" cy="6873594"/>
            </a:xfrm>
          </p:grpSpPr>
          <p:grpSp>
            <p:nvGrpSpPr>
              <p:cNvPr id="29701" name="Agrupar 13"/>
              <p:cNvGrpSpPr>
                <a:grpSpLocks/>
              </p:cNvGrpSpPr>
              <p:nvPr/>
            </p:nvGrpSpPr>
            <p:grpSpPr bwMode="auto">
              <a:xfrm>
                <a:off x="-13294" y="19599"/>
                <a:ext cx="9144000" cy="6844447"/>
                <a:chOff x="-13294" y="19599"/>
                <a:chExt cx="9144000" cy="6844447"/>
              </a:xfrm>
            </p:grpSpPr>
            <p:sp>
              <p:nvSpPr>
                <p:cNvPr id="37" name="Retângulo 36"/>
                <p:cNvSpPr/>
                <p:nvPr/>
              </p:nvSpPr>
              <p:spPr>
                <a:xfrm>
                  <a:off x="-13294" y="19026"/>
                  <a:ext cx="9144000" cy="6838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dirty="0"/>
                </a:p>
              </p:txBody>
            </p:sp>
            <p:grpSp>
              <p:nvGrpSpPr>
                <p:cNvPr id="29704" name="Agrupar 35843"/>
                <p:cNvGrpSpPr>
                  <a:grpSpLocks/>
                </p:cNvGrpSpPr>
                <p:nvPr/>
              </p:nvGrpSpPr>
              <p:grpSpPr bwMode="auto">
                <a:xfrm>
                  <a:off x="-1371" y="531403"/>
                  <a:ext cx="9010058" cy="6332643"/>
                  <a:chOff x="66744" y="478852"/>
                  <a:chExt cx="9010058" cy="6332643"/>
                </a:xfrm>
              </p:grpSpPr>
              <p:grpSp>
                <p:nvGrpSpPr>
                  <p:cNvPr id="29733" name="Agrupar 35840"/>
                  <p:cNvGrpSpPr>
                    <a:grpSpLocks/>
                  </p:cNvGrpSpPr>
                  <p:nvPr/>
                </p:nvGrpSpPr>
                <p:grpSpPr bwMode="auto">
                  <a:xfrm>
                    <a:off x="66744" y="478852"/>
                    <a:ext cx="9010058" cy="6332643"/>
                    <a:chOff x="66744" y="478852"/>
                    <a:chExt cx="9010058" cy="6332643"/>
                  </a:xfrm>
                </p:grpSpPr>
                <p:grpSp>
                  <p:nvGrpSpPr>
                    <p:cNvPr id="29739" name="Agrupar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34176" y="3468369"/>
                      <a:ext cx="4301322" cy="2498641"/>
                      <a:chOff x="3881973" y="3530063"/>
                      <a:chExt cx="4170339" cy="2498641"/>
                    </a:xfrm>
                  </p:grpSpPr>
                  <p:grpSp>
                    <p:nvGrpSpPr>
                      <p:cNvPr id="29750" name="Grupo 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881973" y="3530063"/>
                        <a:ext cx="4170339" cy="2498641"/>
                        <a:chOff x="1261247" y="3413211"/>
                        <a:chExt cx="4320544" cy="3312367"/>
                      </a:xfrm>
                    </p:grpSpPr>
                    <p:pic>
                      <p:nvPicPr>
                        <p:cNvPr id="29752" name="Picture 2" descr="http://f.i.uol.com.br/folha/cotidiano/images/11319562.jpe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 cstate="print"/>
                        <a:srcRect l="-159" r="22261"/>
                        <a:stretch>
                          <a:fillRect/>
                        </a:stretch>
                      </p:blipFill>
                      <p:spPr bwMode="auto">
                        <a:xfrm>
                          <a:off x="1768890" y="3413211"/>
                          <a:ext cx="3424798" cy="331236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3" name="Fluxograma: Conector 2"/>
                        <p:cNvSpPr/>
                        <p:nvPr/>
                      </p:nvSpPr>
                      <p:spPr>
                        <a:xfrm>
                          <a:off x="4787493" y="4080294"/>
                          <a:ext cx="111622" cy="103115"/>
                        </a:xfrm>
                        <a:prstGeom prst="flowChartConnector">
                          <a:avLst/>
                        </a:prstGeom>
                        <a:solidFill>
                          <a:srgbClr val="C0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pt-BR" sz="11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9" name="Fluxograma: Conector 18"/>
                        <p:cNvSpPr/>
                        <p:nvPr/>
                      </p:nvSpPr>
                      <p:spPr>
                        <a:xfrm>
                          <a:off x="3991790" y="5081994"/>
                          <a:ext cx="84514" cy="117847"/>
                        </a:xfrm>
                        <a:prstGeom prst="flowChartConnector">
                          <a:avLst/>
                        </a:prstGeom>
                        <a:solidFill>
                          <a:srgbClr val="C0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pt-BR" sz="11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0" name="Fluxograma: Conector 19"/>
                        <p:cNvSpPr/>
                        <p:nvPr/>
                      </p:nvSpPr>
                      <p:spPr>
                        <a:xfrm>
                          <a:off x="3916845" y="5869044"/>
                          <a:ext cx="70162" cy="117847"/>
                        </a:xfrm>
                        <a:prstGeom prst="flowChartConnector">
                          <a:avLst/>
                        </a:prstGeom>
                        <a:solidFill>
                          <a:srgbClr val="C0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pt-BR" sz="11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4" name="Fluxograma: Conector 23"/>
                        <p:cNvSpPr/>
                        <p:nvPr/>
                      </p:nvSpPr>
                      <p:spPr>
                        <a:xfrm>
                          <a:off x="4459007" y="5258764"/>
                          <a:ext cx="78135" cy="111533"/>
                        </a:xfrm>
                        <a:prstGeom prst="flowChartConnector">
                          <a:avLst/>
                        </a:prstGeom>
                        <a:solidFill>
                          <a:srgbClr val="C0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pt-BR" sz="11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5" name="Fluxograma: Conector 24"/>
                        <p:cNvSpPr/>
                        <p:nvPr/>
                      </p:nvSpPr>
                      <p:spPr>
                        <a:xfrm>
                          <a:off x="4132114" y="4894701"/>
                          <a:ext cx="100460" cy="115743"/>
                        </a:xfrm>
                        <a:prstGeom prst="flowChartConnector">
                          <a:avLst/>
                        </a:prstGeom>
                        <a:solidFill>
                          <a:srgbClr val="C00000"/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pt-BR" sz="1100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6" name="CaixaDeTexto 5"/>
                        <p:cNvSpPr txBox="1"/>
                        <p:nvPr/>
                      </p:nvSpPr>
                      <p:spPr>
                        <a:xfrm>
                          <a:off x="4835331" y="3867748"/>
                          <a:ext cx="746270" cy="24621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sz="1000" b="1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Fortaleza</a:t>
                          </a:r>
                        </a:p>
                      </p:txBody>
                    </p:sp>
                    <p:sp>
                      <p:nvSpPr>
                        <p:cNvPr id="26" name="CaixaDeTexto 25"/>
                        <p:cNvSpPr txBox="1"/>
                        <p:nvPr/>
                      </p:nvSpPr>
                      <p:spPr>
                        <a:xfrm>
                          <a:off x="4189520" y="4755809"/>
                          <a:ext cx="645811" cy="24621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sz="1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Brasília</a:t>
                          </a:r>
                        </a:p>
                      </p:txBody>
                    </p:sp>
                    <p:sp>
                      <p:nvSpPr>
                        <p:cNvPr id="27" name="CaixaDeTexto 26"/>
                        <p:cNvSpPr txBox="1"/>
                        <p:nvPr/>
                      </p:nvSpPr>
                      <p:spPr>
                        <a:xfrm>
                          <a:off x="3398601" y="5039906"/>
                          <a:ext cx="650594" cy="24621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sz="1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Goiânia</a:t>
                          </a:r>
                        </a:p>
                      </p:txBody>
                    </p:sp>
                    <p:sp>
                      <p:nvSpPr>
                        <p:cNvPr id="28" name="CaixaDeTexto 27"/>
                        <p:cNvSpPr txBox="1"/>
                        <p:nvPr/>
                      </p:nvSpPr>
                      <p:spPr>
                        <a:xfrm>
                          <a:off x="4010925" y="5877461"/>
                          <a:ext cx="668136" cy="24621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sz="1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Curitiba</a:t>
                          </a:r>
                        </a:p>
                      </p:txBody>
                    </p:sp>
                    <p:sp>
                      <p:nvSpPr>
                        <p:cNvPr id="29" name="CaixaDeTexto 28"/>
                        <p:cNvSpPr txBox="1"/>
                        <p:nvPr/>
                      </p:nvSpPr>
                      <p:spPr>
                        <a:xfrm>
                          <a:off x="4165601" y="5298747"/>
                          <a:ext cx="848324" cy="53031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sz="1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Belo </a:t>
                          </a:r>
                        </a:p>
                        <a:p>
                          <a:pPr>
                            <a:defRPr/>
                          </a:pPr>
                          <a:r>
                            <a:rPr lang="pt-BR" sz="1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Horizonte</a:t>
                          </a:r>
                        </a:p>
                      </p:txBody>
                    </p:sp>
                    <p:sp>
                      <p:nvSpPr>
                        <p:cNvPr id="7" name="Fluxograma: Conector 6"/>
                        <p:cNvSpPr/>
                        <p:nvPr/>
                      </p:nvSpPr>
                      <p:spPr>
                        <a:xfrm>
                          <a:off x="1282040" y="4900652"/>
                          <a:ext cx="1099774" cy="1134325"/>
                        </a:xfrm>
                        <a:prstGeom prst="flowChartConnector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r>
                            <a:rPr lang="pt-BR" sz="2400" b="1" dirty="0"/>
                            <a:t>2ª</a:t>
                          </a:r>
                        </a:p>
                        <a:p>
                          <a:pPr algn="ctr">
                            <a:defRPr/>
                          </a:pPr>
                          <a:r>
                            <a:rPr lang="pt-BR" sz="1200" b="1" dirty="0"/>
                            <a:t>Mais</a:t>
                          </a:r>
                        </a:p>
                        <a:p>
                          <a:pPr algn="ctr">
                            <a:defRPr/>
                          </a:pPr>
                          <a:r>
                            <a:rPr lang="pt-BR" sz="1200" b="1" dirty="0"/>
                            <a:t>desigual</a:t>
                          </a:r>
                        </a:p>
                      </p:txBody>
                    </p:sp>
                    <p:cxnSp>
                      <p:nvCxnSpPr>
                        <p:cNvPr id="9" name="Conector angulado 8"/>
                        <p:cNvCxnSpPr/>
                        <p:nvPr/>
                      </p:nvCxnSpPr>
                      <p:spPr>
                        <a:xfrm rot="5400000">
                          <a:off x="1492924" y="4348193"/>
                          <a:ext cx="797571" cy="287027"/>
                        </a:xfrm>
                        <a:prstGeom prst="bentConnector3">
                          <a:avLst/>
                        </a:prstGeom>
                        <a:ln>
                          <a:solidFill>
                            <a:schemeClr val="accent6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" name="CaixaDeTexto 9"/>
                        <p:cNvSpPr txBox="1"/>
                        <p:nvPr/>
                      </p:nvSpPr>
                      <p:spPr>
                        <a:xfrm>
                          <a:off x="1261845" y="6203644"/>
                          <a:ext cx="929649" cy="27778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pt-BR" sz="12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Fonte: ONU</a:t>
                          </a:r>
                        </a:p>
                      </p:txBody>
                    </p:sp>
                  </p:grpSp>
                  <p:cxnSp>
                    <p:nvCxnSpPr>
                      <p:cNvPr id="12" name="Conector reto 11"/>
                      <p:cNvCxnSpPr/>
                      <p:nvPr/>
                    </p:nvCxnSpPr>
                    <p:spPr>
                      <a:xfrm flipV="1">
                        <a:off x="4629042" y="4025331"/>
                        <a:ext cx="2624264" cy="17462"/>
                      </a:xfrm>
                      <a:prstGeom prst="line">
                        <a:avLst/>
                      </a:prstGeom>
                      <a:ln>
                        <a:solidFill>
                          <a:schemeClr val="accent6">
                            <a:lumMod val="75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29740" name="Agrupar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744" y="478852"/>
                      <a:ext cx="4667432" cy="6157691"/>
                      <a:chOff x="66744" y="462909"/>
                      <a:chExt cx="4667432" cy="6173634"/>
                    </a:xfrm>
                  </p:grpSpPr>
                  <p:grpSp>
                    <p:nvGrpSpPr>
                      <p:cNvPr id="29742" name="Grupo 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6744" y="462909"/>
                        <a:ext cx="4667432" cy="6173634"/>
                        <a:chOff x="4256979" y="542943"/>
                        <a:chExt cx="4667900" cy="6174196"/>
                      </a:xfrm>
                    </p:grpSpPr>
                    <p:pic>
                      <p:nvPicPr>
                        <p:cNvPr id="29747" name="Imagem 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3" cstate="print"/>
                        <a:srcRect t="20457" r="638"/>
                        <a:stretch>
                          <a:fillRect/>
                        </a:stretch>
                      </p:blipFill>
                      <p:spPr bwMode="auto">
                        <a:xfrm>
                          <a:off x="4256979" y="3828677"/>
                          <a:ext cx="4667900" cy="288846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29748" name="Imagem 1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0008" y="1494017"/>
                          <a:ext cx="3428571" cy="24666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62" name="CaixaDeTexto 61"/>
                        <p:cNvSpPr txBox="1"/>
                        <p:nvPr/>
                      </p:nvSpPr>
                      <p:spPr>
                        <a:xfrm>
                          <a:off x="4322851" y="503516"/>
                          <a:ext cx="4445446" cy="92477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algn="just">
                            <a:defRPr/>
                          </a:pPr>
                          <a:r>
                            <a:rPr lang="pt-BR" dirty="0">
                              <a:solidFill>
                                <a:srgbClr val="356673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26% da renda total de Fortaleza está concentrada nos dez bairros mais ricos, nos quais habitam </a:t>
                          </a:r>
                          <a:r>
                            <a:rPr lang="pt-BR" b="1" dirty="0">
                              <a:solidFill>
                                <a:srgbClr val="356673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apenas 7% da população</a:t>
                          </a:r>
                        </a:p>
                      </p:txBody>
                    </p:sp>
                  </p:grpSp>
                  <p:sp>
                    <p:nvSpPr>
                      <p:cNvPr id="56" name="Elipse 55"/>
                      <p:cNvSpPr/>
                      <p:nvPr/>
                    </p:nvSpPr>
                    <p:spPr>
                      <a:xfrm>
                        <a:off x="215159" y="2997015"/>
                        <a:ext cx="252412" cy="288069"/>
                      </a:xfrm>
                      <a:prstGeom prst="ellipse">
                        <a:avLst/>
                      </a:prstGeom>
                      <a:solidFill>
                        <a:schemeClr val="accent5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 dirty="0"/>
                      </a:p>
                    </p:txBody>
                  </p:sp>
                  <p:sp>
                    <p:nvSpPr>
                      <p:cNvPr id="57" name="Elipse 56"/>
                      <p:cNvSpPr/>
                      <p:nvPr/>
                    </p:nvSpPr>
                    <p:spPr>
                      <a:xfrm>
                        <a:off x="210396" y="3364661"/>
                        <a:ext cx="254000" cy="28807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/>
                      </a:p>
                    </p:txBody>
                  </p:sp>
                  <p:sp>
                    <p:nvSpPr>
                      <p:cNvPr id="29745" name="CaixaDeTexto 5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15483" y="2980241"/>
                        <a:ext cx="1062983" cy="3385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pt-BR" altLang="pt-BR" sz="1600">
                            <a:solidFill>
                              <a:srgbClr val="356673"/>
                            </a:solidFill>
                          </a:rPr>
                          <a:t>Mais Ricos</a:t>
                        </a:r>
                      </a:p>
                    </p:txBody>
                  </p:sp>
                  <p:sp>
                    <p:nvSpPr>
                      <p:cNvPr id="29746" name="CaixaDeTexto 5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05655" y="3329228"/>
                        <a:ext cx="1200585" cy="3385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pt-BR" altLang="pt-BR" sz="1600">
                            <a:solidFill>
                              <a:srgbClr val="356673"/>
                            </a:solidFill>
                          </a:rPr>
                          <a:t>Mais Pobres</a:t>
                        </a:r>
                      </a:p>
                    </p:txBody>
                  </p:sp>
                </p:grpSp>
                <p:sp>
                  <p:nvSpPr>
                    <p:cNvPr id="63" name="CaixaDeTexto 62"/>
                    <p:cNvSpPr txBox="1"/>
                    <p:nvPr/>
                  </p:nvSpPr>
                  <p:spPr>
                    <a:xfrm>
                      <a:off x="4749059" y="5887608"/>
                      <a:ext cx="4327525" cy="923887"/>
                    </a:xfrm>
                    <a:prstGeom prst="rect">
                      <a:avLst/>
                    </a:prstGeom>
                    <a:noFill/>
                  </p:spPr>
                  <p:txBody>
                    <a:bodyPr>
                      <a:spAutoFit/>
                    </a:bodyPr>
                    <a:lstStyle/>
                    <a:p>
                      <a:pPr algn="just">
                        <a:defRPr/>
                      </a:pPr>
                      <a:r>
                        <a:rPr lang="pt-BR" b="1" dirty="0">
                          <a:solidFill>
                            <a:srgbClr val="057581"/>
                          </a:solidFill>
                          <a:latin typeface="+mn-lt"/>
                          <a:cs typeface="Arial" panose="020B0604020202020204" pitchFamily="34" charset="0"/>
                        </a:rPr>
                        <a:t>75,6% dos bairros e Fortaleza apresentam uma renda média pessoal menor que 2 salários mínimos.</a:t>
                      </a:r>
                      <a:endParaRPr lang="pt-BR" dirty="0">
                        <a:solidFill>
                          <a:srgbClr val="05758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9734" name="CaixaDeTexto 358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115" y="3802001"/>
                    <a:ext cx="892451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pt-BR" altLang="pt-BR" sz="1600" b="1">
                        <a:solidFill>
                          <a:srgbClr val="C00000"/>
                        </a:solidFill>
                        <a:latin typeface="Calibri Light" pitchFamily="34" charset="0"/>
                      </a:rPr>
                      <a:t>Meireles</a:t>
                    </a:r>
                  </a:p>
                </p:txBody>
              </p:sp>
              <p:sp>
                <p:nvSpPr>
                  <p:cNvPr id="29735" name="CaixaDeTexto 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2709" y="3828091"/>
                    <a:ext cx="805208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pt-BR" altLang="pt-BR" sz="1400" b="1">
                        <a:solidFill>
                          <a:srgbClr val="C00000"/>
                        </a:solidFill>
                        <a:latin typeface="Calibri Light" pitchFamily="34" charset="0"/>
                      </a:rPr>
                      <a:t>3.659,54</a:t>
                    </a:r>
                  </a:p>
                </p:txBody>
              </p:sp>
              <p:sp>
                <p:nvSpPr>
                  <p:cNvPr id="29736" name="CaixaDeTexto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71017" y="6333844"/>
                    <a:ext cx="828132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pt-BR" altLang="pt-BR" sz="1400" b="1">
                        <a:solidFill>
                          <a:srgbClr val="C00000"/>
                        </a:solidFill>
                        <a:latin typeface="Calibri Light" pitchFamily="34" charset="0"/>
                      </a:rPr>
                      <a:t>239,25</a:t>
                    </a:r>
                  </a:p>
                </p:txBody>
              </p:sp>
              <p:sp>
                <p:nvSpPr>
                  <p:cNvPr id="29737" name="CaixaDeTexto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95899" y="6296221"/>
                    <a:ext cx="1444053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r"/>
                    <a:r>
                      <a:rPr lang="pt-BR" altLang="pt-BR" sz="1600" b="1">
                        <a:solidFill>
                          <a:srgbClr val="C00000"/>
                        </a:solidFill>
                        <a:latin typeface="Calibri Light" pitchFamily="34" charset="0"/>
                      </a:rPr>
                      <a:t>Conj.Palmeiras</a:t>
                    </a:r>
                  </a:p>
                </p:txBody>
              </p:sp>
              <p:sp>
                <p:nvSpPr>
                  <p:cNvPr id="35843" name="Retângulo 35842"/>
                  <p:cNvSpPr/>
                  <p:nvPr/>
                </p:nvSpPr>
                <p:spPr>
                  <a:xfrm>
                    <a:off x="4080721" y="6422574"/>
                    <a:ext cx="107950" cy="131757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</p:grpSp>
            <p:sp>
              <p:nvSpPr>
                <p:cNvPr id="4" name="CaixaDeTexto 3"/>
                <p:cNvSpPr txBox="1"/>
                <p:nvPr/>
              </p:nvSpPr>
              <p:spPr>
                <a:xfrm>
                  <a:off x="4544419" y="19026"/>
                  <a:ext cx="4573587" cy="8318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Cinco cidades mais </a:t>
                  </a:r>
                </a:p>
                <a:p>
                  <a:pPr>
                    <a:defRPr/>
                  </a:pPr>
                  <a:r>
                    <a:rPr lang="pt-BR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Desiguais do mundo</a:t>
                  </a:r>
                </a:p>
                <a:p>
                  <a:pPr>
                    <a:defRPr/>
                  </a:pPr>
                  <a:r>
                    <a:rPr lang="pt-BR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Segundo relatório </a:t>
                  </a:r>
                  <a:r>
                    <a:rPr lang="pt-BR" sz="1200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das Nações Unidas </a:t>
                  </a:r>
                  <a:r>
                    <a:rPr lang="pt-BR" sz="1200" dirty="0" err="1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State</a:t>
                  </a:r>
                  <a:r>
                    <a:rPr lang="pt-BR" sz="1200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pt-BR" sz="1200" dirty="0" err="1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</a:t>
                  </a:r>
                  <a:r>
                    <a:rPr lang="pt-BR" sz="1200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pt-BR" sz="1200" dirty="0" err="1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the</a:t>
                  </a:r>
                  <a:r>
                    <a:rPr lang="pt-BR" sz="1200" dirty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World </a:t>
                  </a:r>
                  <a:r>
                    <a:rPr lang="pt-BR" sz="1200" dirty="0" err="1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Cities</a:t>
                  </a:r>
                  <a:endParaRPr lang="pt-BR" sz="12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706" name="Agrupar 41"/>
                <p:cNvGrpSpPr>
                  <a:grpSpLocks/>
                </p:cNvGrpSpPr>
                <p:nvPr/>
              </p:nvGrpSpPr>
              <p:grpSpPr bwMode="auto">
                <a:xfrm>
                  <a:off x="4652872" y="844166"/>
                  <a:ext cx="4362341" cy="2236193"/>
                  <a:chOff x="323528" y="818989"/>
                  <a:chExt cx="4104456" cy="2236193"/>
                </a:xfrm>
              </p:grpSpPr>
              <p:pic>
                <p:nvPicPr>
                  <p:cNvPr id="43" name="Picture 2" descr="Resultado de imagem para mapa da desigualdade america latina e afric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32856" t="21782" r="31222" b="6499"/>
                  <a:stretch/>
                </p:blipFill>
                <p:spPr bwMode="auto">
                  <a:xfrm>
                    <a:off x="323528" y="862400"/>
                    <a:ext cx="1872208" cy="216024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4" name="Picture 4" descr="Imagem relacionada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3200" t="15327" r="38645" b="47801"/>
                  <a:stretch/>
                </p:blipFill>
                <p:spPr bwMode="auto">
                  <a:xfrm>
                    <a:off x="2555776" y="818989"/>
                    <a:ext cx="1872208" cy="220365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5" name="Elipse 44"/>
                  <p:cNvSpPr/>
                  <p:nvPr/>
                </p:nvSpPr>
                <p:spPr>
                  <a:xfrm>
                    <a:off x="1979712" y="1340768"/>
                    <a:ext cx="144016" cy="14401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6" name="Elipse 45"/>
                  <p:cNvSpPr/>
                  <p:nvPr/>
                </p:nvSpPr>
                <p:spPr>
                  <a:xfrm>
                    <a:off x="1619672" y="1719531"/>
                    <a:ext cx="144016" cy="14401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47" name="CaixaDeTexto 46"/>
                  <p:cNvSpPr txBox="1"/>
                  <p:nvPr/>
                </p:nvSpPr>
                <p:spPr>
                  <a:xfrm>
                    <a:off x="1662861" y="1913058"/>
                    <a:ext cx="1532488" cy="26192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1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pperplate Gothic Bold" panose="020E0705020206020404" pitchFamily="34" charset="0"/>
                        <a:cs typeface="Arial" panose="020B0604020202020204" pitchFamily="34" charset="0"/>
                      </a:rPr>
                      <a:t>Oceano Atlântico</a:t>
                    </a:r>
                  </a:p>
                </p:txBody>
              </p:sp>
              <p:sp>
                <p:nvSpPr>
                  <p:cNvPr id="49" name="Elipse 48"/>
                  <p:cNvSpPr/>
                  <p:nvPr/>
                </p:nvSpPr>
                <p:spPr>
                  <a:xfrm>
                    <a:off x="3707904" y="2803104"/>
                    <a:ext cx="144016" cy="14401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50" name="Elipse 49"/>
                  <p:cNvSpPr/>
                  <p:nvPr/>
                </p:nvSpPr>
                <p:spPr>
                  <a:xfrm>
                    <a:off x="3779912" y="2564904"/>
                    <a:ext cx="144016" cy="14401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51" name="Elipse 50"/>
                  <p:cNvSpPr/>
                  <p:nvPr/>
                </p:nvSpPr>
                <p:spPr>
                  <a:xfrm>
                    <a:off x="3635896" y="2492896"/>
                    <a:ext cx="144016" cy="144016"/>
                  </a:xfrm>
                  <a:prstGeom prst="ellipse">
                    <a:avLst/>
                  </a:prstGeom>
                  <a:ln>
                    <a:noFill/>
                  </a:ln>
                  <a:effectLst>
                    <a:outerShdw blurRad="107950" dist="12700" dir="5400000" algn="ctr">
                      <a:srgbClr val="000000"/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soft" dir="t">
                      <a:rot lat="0" lon="0" rev="0"/>
                    </a:lightRig>
                  </a:scene3d>
                  <a:sp3d contourW="44450" prstMaterial="matte">
                    <a:bevelT w="63500" h="63500" prst="artDeco"/>
                    <a:contourClr>
                      <a:srgbClr val="FFFFFF"/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sp>
                <p:nvSpPr>
                  <p:cNvPr id="52" name="CaixaDeTexto 51"/>
                  <p:cNvSpPr txBox="1"/>
                  <p:nvPr/>
                </p:nvSpPr>
                <p:spPr>
                  <a:xfrm>
                    <a:off x="1691241" y="1006632"/>
                    <a:ext cx="707992" cy="27621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pperplate Gothic Bold" panose="020E0705020206020404" pitchFamily="34" charset="0"/>
                        <a:cs typeface="Arial" panose="020B0604020202020204" pitchFamily="34" charset="0"/>
                      </a:rPr>
                      <a:t>Brasil</a:t>
                    </a:r>
                  </a:p>
                </p:txBody>
              </p:sp>
              <p:sp>
                <p:nvSpPr>
                  <p:cNvPr id="53" name="CaixaDeTexto 52"/>
                  <p:cNvSpPr txBox="1"/>
                  <p:nvPr/>
                </p:nvSpPr>
                <p:spPr>
                  <a:xfrm>
                    <a:off x="2642697" y="2525809"/>
                    <a:ext cx="724422" cy="50004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pperplate Gothic Bold" panose="020E0705020206020404" pitchFamily="34" charset="0"/>
                        <a:cs typeface="Arial" panose="020B0604020202020204" pitchFamily="34" charset="0"/>
                      </a:rPr>
                      <a:t>África</a:t>
                    </a:r>
                  </a:p>
                  <a:p>
                    <a:pPr>
                      <a:defRPr/>
                    </a:pPr>
                    <a:r>
                      <a:rPr lang="pt-BR" sz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opperplate Gothic Bold" panose="020E0705020206020404" pitchFamily="34" charset="0"/>
                        <a:cs typeface="Arial" panose="020B0604020202020204" pitchFamily="34" charset="0"/>
                      </a:rPr>
                      <a:t>Do Sul</a:t>
                    </a:r>
                  </a:p>
                </p:txBody>
              </p:sp>
              <p:sp>
                <p:nvSpPr>
                  <p:cNvPr id="64" name="CaixaDeTexto 63"/>
                  <p:cNvSpPr txBox="1"/>
                  <p:nvPr/>
                </p:nvSpPr>
                <p:spPr>
                  <a:xfrm>
                    <a:off x="2085565" y="1149502"/>
                    <a:ext cx="262883" cy="276214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b="1" dirty="0">
                        <a:latin typeface="+mn-lt"/>
                        <a:cs typeface="Arial" panose="020B0604020202020204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65" name="CaixaDeTexto 64"/>
                  <p:cNvSpPr txBox="1"/>
                  <p:nvPr/>
                </p:nvSpPr>
                <p:spPr>
                  <a:xfrm>
                    <a:off x="1716633" y="1552710"/>
                    <a:ext cx="262883" cy="27780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b="1" dirty="0">
                        <a:latin typeface="+mn-lt"/>
                        <a:cs typeface="Arial" panose="020B0604020202020204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66" name="CaixaDeTexto 65"/>
                  <p:cNvSpPr txBox="1"/>
                  <p:nvPr/>
                </p:nvSpPr>
                <p:spPr>
                  <a:xfrm>
                    <a:off x="3831645" y="2738525"/>
                    <a:ext cx="262883" cy="315899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b="1" dirty="0">
                        <a:latin typeface="+mn-lt"/>
                        <a:cs typeface="Arial" panose="020B060402020202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67" name="CaixaDeTexto 66"/>
                  <p:cNvSpPr txBox="1"/>
                  <p:nvPr/>
                </p:nvSpPr>
                <p:spPr>
                  <a:xfrm>
                    <a:off x="3891391" y="2467073"/>
                    <a:ext cx="262883" cy="27780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b="1" dirty="0">
                        <a:latin typeface="+mn-lt"/>
                        <a:cs typeface="Arial" panose="020B0604020202020204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68" name="CaixaDeTexto 67"/>
                  <p:cNvSpPr txBox="1"/>
                  <p:nvPr/>
                </p:nvSpPr>
                <p:spPr>
                  <a:xfrm>
                    <a:off x="3516485" y="2219433"/>
                    <a:ext cx="262883" cy="27780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sz="1200" b="1" dirty="0">
                        <a:latin typeface="+mn-lt"/>
                        <a:cs typeface="Arial" panose="020B0604020202020204" pitchFamily="34" charset="0"/>
                      </a:rPr>
                      <a:t>2</a:t>
                    </a:r>
                  </a:p>
                </p:txBody>
              </p:sp>
            </p:grpSp>
            <p:sp>
              <p:nvSpPr>
                <p:cNvPr id="2" name="CaixaDeTexto 1"/>
                <p:cNvSpPr txBox="1"/>
                <p:nvPr/>
              </p:nvSpPr>
              <p:spPr>
                <a:xfrm>
                  <a:off x="4601569" y="2824024"/>
                  <a:ext cx="2535237" cy="8619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1º </a:t>
                  </a:r>
                  <a:r>
                    <a:rPr lang="pt-BR" sz="1000" dirty="0" err="1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Buffallo</a:t>
                  </a: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 City(África do Sul)</a:t>
                  </a:r>
                </a:p>
                <a:p>
                  <a:pPr>
                    <a:defRPr/>
                  </a:pP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2º Johannesburg (África do Sul)</a:t>
                  </a:r>
                </a:p>
                <a:p>
                  <a:pPr>
                    <a:defRPr/>
                  </a:pP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3º </a:t>
                  </a:r>
                  <a:r>
                    <a:rPr lang="pt-BR" sz="1000" dirty="0" err="1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Ekurhuleni</a:t>
                  </a: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 (África do Sul)</a:t>
                  </a:r>
                </a:p>
                <a:p>
                  <a:pPr>
                    <a:defRPr/>
                  </a:pP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4º Goiânia (Brasil)</a:t>
                  </a:r>
                </a:p>
                <a:p>
                  <a:pPr>
                    <a:defRPr/>
                  </a:pPr>
                  <a:r>
                    <a:rPr lang="pt-BR" sz="1000" dirty="0">
                      <a:solidFill>
                        <a:schemeClr val="accent6">
                          <a:lumMod val="75000"/>
                        </a:schemeClr>
                      </a:solidFill>
                      <a:latin typeface="Copperplate Gothic Bold" panose="020E0705020206020404" pitchFamily="34" charset="0"/>
                      <a:cs typeface="Arial" panose="020B0604020202020204" pitchFamily="34" charset="0"/>
                    </a:rPr>
                    <a:t>5º Fortaleza (Brasil)</a:t>
                  </a:r>
                </a:p>
              </p:txBody>
            </p:sp>
          </p:grpSp>
          <p:sp>
            <p:nvSpPr>
              <p:cNvPr id="29702" name="Título 1"/>
              <p:cNvSpPr txBox="1">
                <a:spLocks/>
              </p:cNvSpPr>
              <p:nvPr/>
            </p:nvSpPr>
            <p:spPr bwMode="auto">
              <a:xfrm>
                <a:off x="0" y="-9548"/>
                <a:ext cx="4627976" cy="5261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r>
                  <a:rPr lang="en-US" altLang="pt-BR" sz="2800" b="1">
                    <a:solidFill>
                      <a:srgbClr val="2C616F"/>
                    </a:solidFill>
                    <a:latin typeface="Century Gothic" pitchFamily="34" charset="0"/>
                  </a:rPr>
                  <a:t>Desafios de Fortaleza</a:t>
                </a:r>
              </a:p>
            </p:txBody>
          </p:sp>
        </p:grpSp>
        <p:sp>
          <p:nvSpPr>
            <p:cNvPr id="5" name="CaixaDeTexto 4"/>
            <p:cNvSpPr txBox="1"/>
            <p:nvPr/>
          </p:nvSpPr>
          <p:spPr>
            <a:xfrm>
              <a:off x="1857375" y="2478088"/>
              <a:ext cx="1670050" cy="6477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b="1" dirty="0">
                  <a:solidFill>
                    <a:schemeClr val="accent5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48% PIB do </a:t>
              </a:r>
            </a:p>
            <a:p>
              <a:pPr algn="ctr">
                <a:defRPr/>
              </a:pPr>
              <a:r>
                <a:rPr lang="pt-BR" b="1" dirty="0">
                  <a:solidFill>
                    <a:schemeClr val="accent5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Estado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Agrupar 7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0" y="0"/>
            <a:chExt cx="9158288" cy="6858000"/>
          </a:xfrm>
        </p:grpSpPr>
        <p:grpSp>
          <p:nvGrpSpPr>
            <p:cNvPr id="66620" name="Agrupar 69"/>
            <p:cNvGrpSpPr>
              <a:grpSpLocks/>
            </p:cNvGrpSpPr>
            <p:nvPr/>
          </p:nvGrpSpPr>
          <p:grpSpPr bwMode="auto">
            <a:xfrm>
              <a:off x="0" y="0"/>
              <a:ext cx="9158288" cy="6858000"/>
              <a:chOff x="-14910" y="63"/>
              <a:chExt cx="9158910" cy="6857937"/>
            </a:xfrm>
          </p:grpSpPr>
          <p:sp>
            <p:nvSpPr>
              <p:cNvPr id="22" name="Retângulo 21"/>
              <p:cNvSpPr/>
              <p:nvPr/>
            </p:nvSpPr>
            <p:spPr bwMode="auto">
              <a:xfrm>
                <a:off x="-621" y="63"/>
                <a:ext cx="9144621" cy="685793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3" name="Título 7"/>
              <p:cNvSpPr txBox="1">
                <a:spLocks/>
              </p:cNvSpPr>
              <p:nvPr/>
            </p:nvSpPr>
            <p:spPr bwMode="auto">
              <a:xfrm>
                <a:off x="-14910" y="63"/>
                <a:ext cx="9143034" cy="6175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0"/>
              <a:ext cx="1160652" cy="617538"/>
            </a:xfrm>
            <a:prstGeom prst="rect">
              <a:avLst/>
            </a:prstGeom>
          </p:spPr>
        </p:pic>
      </p:grpSp>
      <p:sp>
        <p:nvSpPr>
          <p:cNvPr id="66563" name="CaixaDeTexto 19"/>
          <p:cNvSpPr txBox="1">
            <a:spLocks noChangeArrowheads="1"/>
          </p:cNvSpPr>
          <p:nvPr/>
        </p:nvSpPr>
        <p:spPr bwMode="auto">
          <a:xfrm>
            <a:off x="179388" y="63500"/>
            <a:ext cx="61960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Century Gothic" pitchFamily="34" charset="0"/>
              </a:rPr>
              <a:t>Construção Estratégica-FortFisco 2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1750" y="712788"/>
            <a:ext cx="50768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Projeto Capacitar para Planejar 2017-2021</a:t>
            </a:r>
          </a:p>
        </p:txBody>
      </p:sp>
      <p:grpSp>
        <p:nvGrpSpPr>
          <p:cNvPr id="66565" name="Grupo 1"/>
          <p:cNvGrpSpPr>
            <a:grpSpLocks/>
          </p:cNvGrpSpPr>
          <p:nvPr/>
        </p:nvGrpSpPr>
        <p:grpSpPr bwMode="auto">
          <a:xfrm>
            <a:off x="141288" y="1176338"/>
            <a:ext cx="8799512" cy="5467350"/>
            <a:chOff x="381000" y="1021894"/>
            <a:chExt cx="8799512" cy="5467023"/>
          </a:xfrm>
        </p:grpSpPr>
        <p:sp>
          <p:nvSpPr>
            <p:cNvPr id="26" name="Arredondar Retângulo em um Canto Diagonal 33"/>
            <p:cNvSpPr/>
            <p:nvPr/>
          </p:nvSpPr>
          <p:spPr>
            <a:xfrm flipH="1">
              <a:off x="1643195" y="1372749"/>
              <a:ext cx="7397709" cy="4624536"/>
            </a:xfrm>
            <a:prstGeom prst="round2DiagRect">
              <a:avLst>
                <a:gd name="adj1" fmla="val 9610"/>
                <a:gd name="adj2" fmla="val 0"/>
              </a:avLst>
            </a:prstGeom>
            <a:noFill/>
            <a:ln w="9525">
              <a:solidFill>
                <a:schemeClr val="tx1"/>
              </a:solidFill>
              <a:prstDash val="dash"/>
            </a:ln>
            <a:effectLst>
              <a:glow rad="317500">
                <a:schemeClr val="bg1">
                  <a:alpha val="56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7" name="Conector reto 26"/>
            <p:cNvCxnSpPr>
              <a:stCxn id="31" idx="3"/>
              <a:endCxn id="39" idx="1"/>
            </p:cNvCxnSpPr>
            <p:nvPr/>
          </p:nvCxnSpPr>
          <p:spPr>
            <a:xfrm flipH="1">
              <a:off x="2316162" y="1496528"/>
              <a:ext cx="31750" cy="439235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>
              <a:endCxn id="43" idx="1"/>
            </p:cNvCxnSpPr>
            <p:nvPr/>
          </p:nvCxnSpPr>
          <p:spPr>
            <a:xfrm>
              <a:off x="8443912" y="1704478"/>
              <a:ext cx="4763" cy="4211385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>
              <a:endCxn id="44" idx="1"/>
            </p:cNvCxnSpPr>
            <p:nvPr/>
          </p:nvCxnSpPr>
          <p:spPr>
            <a:xfrm>
              <a:off x="7212012" y="1687016"/>
              <a:ext cx="63500" cy="421138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>
              <a:stCxn id="34" idx="3"/>
              <a:endCxn id="45" idx="1"/>
            </p:cNvCxnSpPr>
            <p:nvPr/>
          </p:nvCxnSpPr>
          <p:spPr>
            <a:xfrm>
              <a:off x="4732337" y="1513990"/>
              <a:ext cx="11113" cy="440187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redondar Retângulo em um Canto Diagonal 11"/>
            <p:cNvSpPr/>
            <p:nvPr/>
          </p:nvSpPr>
          <p:spPr>
            <a:xfrm flipH="1">
              <a:off x="1822450" y="1496528"/>
              <a:ext cx="1050925" cy="1295323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Diálogo Estratégico</a:t>
              </a:r>
            </a:p>
          </p:txBody>
        </p:sp>
        <p:sp>
          <p:nvSpPr>
            <p:cNvPr id="32" name="Arredondar Retângulo em um Canto Diagonal 45"/>
            <p:cNvSpPr/>
            <p:nvPr/>
          </p:nvSpPr>
          <p:spPr>
            <a:xfrm flipH="1">
              <a:off x="7913687" y="1513990"/>
              <a:ext cx="1050925" cy="1295323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Cultura e Mudança Organizacional</a:t>
              </a:r>
            </a:p>
          </p:txBody>
        </p:sp>
        <p:sp>
          <p:nvSpPr>
            <p:cNvPr id="33" name="Arredondar Retângulo em um Canto Diagonal 46"/>
            <p:cNvSpPr/>
            <p:nvPr/>
          </p:nvSpPr>
          <p:spPr>
            <a:xfrm flipH="1">
              <a:off x="6704012" y="1496528"/>
              <a:ext cx="1089025" cy="1295323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spc="-5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Gestão da </a:t>
              </a:r>
              <a:r>
                <a:rPr lang="pt-BR" sz="1200" b="1" spc="-5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Performan</a:t>
              </a:r>
              <a:r>
                <a:rPr lang="pt-BR" sz="1200" b="1" spc="-5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spc="-5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ce</a:t>
              </a: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ts val="1400"/>
                </a:lnSpc>
                <a:defRPr/>
              </a:pP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Arredondar Retângulo em um Canto Diagonal 47"/>
            <p:cNvSpPr/>
            <p:nvPr/>
          </p:nvSpPr>
          <p:spPr>
            <a:xfrm flipH="1">
              <a:off x="4176712" y="1513990"/>
              <a:ext cx="1112838" cy="1295323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spc="-5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Gestão Estratégica</a:t>
              </a:r>
            </a:p>
          </p:txBody>
        </p:sp>
        <p:sp>
          <p:nvSpPr>
            <p:cNvPr id="35" name="Arredondar Retângulo em um Canto Diagonal 48"/>
            <p:cNvSpPr/>
            <p:nvPr/>
          </p:nvSpPr>
          <p:spPr>
            <a:xfrm flipH="1">
              <a:off x="1681162" y="3163303"/>
              <a:ext cx="1204913" cy="12969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Mudança de modelo mental para engajamento</a:t>
              </a:r>
            </a:p>
          </p:txBody>
        </p:sp>
        <p:sp>
          <p:nvSpPr>
            <p:cNvPr id="36" name="Arredondar Retângulo em um Canto Diagonal 50"/>
            <p:cNvSpPr/>
            <p:nvPr/>
          </p:nvSpPr>
          <p:spPr>
            <a:xfrm flipH="1">
              <a:off x="7861300" y="3180765"/>
              <a:ext cx="1155700" cy="1296909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600"/>
                </a:spcAft>
                <a:defRPr/>
              </a:pPr>
              <a:r>
                <a:rPr lang="pt-BR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Maturida</a:t>
              </a: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</a:t>
              </a: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pt-BR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</a:t>
              </a: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xidades</a:t>
              </a: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mudanças, comportamentos</a:t>
              </a:r>
            </a:p>
          </p:txBody>
        </p:sp>
        <p:sp>
          <p:nvSpPr>
            <p:cNvPr id="37" name="Arredondar Retângulo em um Canto Diagonal 51"/>
            <p:cNvSpPr/>
            <p:nvPr/>
          </p:nvSpPr>
          <p:spPr>
            <a:xfrm flipH="1">
              <a:off x="6724650" y="3163303"/>
              <a:ext cx="1133475" cy="12969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Desdobra-mento</a:t>
              </a:r>
              <a:r>
                <a:rPr lang="pt-B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operacio</a:t>
              </a:r>
              <a:r>
                <a:rPr lang="pt-B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nal</a:t>
              </a:r>
              <a:r>
                <a:rPr lang="pt-B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de desempe </a:t>
              </a:r>
              <a:r>
                <a:rPr lang="pt-BR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nho</a:t>
              </a: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Arredondar Retângulo em um Canto Diagonal 52"/>
            <p:cNvSpPr/>
            <p:nvPr/>
          </p:nvSpPr>
          <p:spPr>
            <a:xfrm flipH="1">
              <a:off x="4146550" y="3153778"/>
              <a:ext cx="1193800" cy="12969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Etapas e </a:t>
              </a:r>
              <a:r>
                <a:rPr lang="pt-BR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alinhamen</a:t>
              </a:r>
              <a:r>
                <a:rPr lang="pt-B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</a:t>
              </a:r>
              <a:r>
                <a:rPr lang="pt-B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 gestão estratégica</a:t>
              </a: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Arredondar Retângulo em um Canto Diagonal 53"/>
            <p:cNvSpPr/>
            <p:nvPr/>
          </p:nvSpPr>
          <p:spPr>
            <a:xfrm flipH="1">
              <a:off x="1758950" y="4604667"/>
              <a:ext cx="1114425" cy="1284211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HISTÓRIA</a:t>
              </a:r>
            </a:p>
          </p:txBody>
        </p:sp>
        <p:sp>
          <p:nvSpPr>
            <p:cNvPr id="66582" name="CaixaDeTexto 39"/>
            <p:cNvSpPr txBox="1">
              <a:spLocks noChangeArrowheads="1"/>
            </p:cNvSpPr>
            <p:nvPr/>
          </p:nvSpPr>
          <p:spPr bwMode="auto">
            <a:xfrm rot="-5400000">
              <a:off x="735312" y="1954453"/>
              <a:ext cx="13058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b="1">
                  <a:solidFill>
                    <a:srgbClr val="10253F"/>
                  </a:solidFill>
                  <a:latin typeface="Tahoma" pitchFamily="34" charset="0"/>
                  <a:cs typeface="Tahoma" pitchFamily="34" charset="0"/>
                </a:rPr>
                <a:t>TEMA</a:t>
              </a:r>
            </a:p>
          </p:txBody>
        </p:sp>
        <p:sp>
          <p:nvSpPr>
            <p:cNvPr id="66583" name="CaixaDeTexto 40"/>
            <p:cNvSpPr txBox="1">
              <a:spLocks noChangeArrowheads="1"/>
            </p:cNvSpPr>
            <p:nvPr/>
          </p:nvSpPr>
          <p:spPr bwMode="auto">
            <a:xfrm rot="-5400000">
              <a:off x="598739" y="3259225"/>
              <a:ext cx="157897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600" b="1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FOCO DE </a:t>
              </a:r>
            </a:p>
            <a:p>
              <a:pPr algn="ctr"/>
              <a:r>
                <a:rPr lang="pt-BR" altLang="pt-BR" sz="1600" b="1">
                  <a:solidFill>
                    <a:schemeClr val="tx2"/>
                  </a:solidFill>
                  <a:latin typeface="Tahoma" pitchFamily="34" charset="0"/>
                  <a:cs typeface="Tahoma" pitchFamily="34" charset="0"/>
                </a:rPr>
                <a:t>ATENÇÃO</a:t>
              </a:r>
            </a:p>
          </p:txBody>
        </p:sp>
        <p:sp>
          <p:nvSpPr>
            <p:cNvPr id="66584" name="CaixaDeTexto 41"/>
            <p:cNvSpPr txBox="1">
              <a:spLocks noChangeArrowheads="1"/>
            </p:cNvSpPr>
            <p:nvPr/>
          </p:nvSpPr>
          <p:spPr bwMode="auto">
            <a:xfrm rot="-5400000">
              <a:off x="563045" y="4970310"/>
              <a:ext cx="153073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4A7EBB"/>
                  </a:solidFill>
                  <a:latin typeface="Tahoma" pitchFamily="34" charset="0"/>
                  <a:cs typeface="Tahoma" pitchFamily="34" charset="0"/>
                </a:rPr>
                <a:t>MODELO REFERENCIAL</a:t>
              </a:r>
            </a:p>
          </p:txBody>
        </p:sp>
        <p:sp>
          <p:nvSpPr>
            <p:cNvPr id="43" name="Arredondar Retângulo em um Canto Diagonal 36"/>
            <p:cNvSpPr/>
            <p:nvPr/>
          </p:nvSpPr>
          <p:spPr>
            <a:xfrm flipH="1">
              <a:off x="7885112" y="4631653"/>
              <a:ext cx="1128713" cy="12842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SINFONIA</a:t>
              </a:r>
            </a:p>
          </p:txBody>
        </p:sp>
        <p:sp>
          <p:nvSpPr>
            <p:cNvPr id="44" name="Arredondar Retângulo em um Canto Diagonal 37"/>
            <p:cNvSpPr/>
            <p:nvPr/>
          </p:nvSpPr>
          <p:spPr>
            <a:xfrm flipH="1">
              <a:off x="6724650" y="4614191"/>
              <a:ext cx="1101725" cy="1284211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SIGNIFI-CADO</a:t>
              </a:r>
            </a:p>
          </p:txBody>
        </p:sp>
        <p:sp>
          <p:nvSpPr>
            <p:cNvPr id="45" name="Arredondar Retângulo em um Canto Diagonal 38"/>
            <p:cNvSpPr/>
            <p:nvPr/>
          </p:nvSpPr>
          <p:spPr>
            <a:xfrm flipH="1">
              <a:off x="4217987" y="4631653"/>
              <a:ext cx="1050925" cy="12842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DESIGN</a:t>
              </a:r>
            </a:p>
          </p:txBody>
        </p:sp>
        <p:cxnSp>
          <p:nvCxnSpPr>
            <p:cNvPr id="46" name="Conector reto 45"/>
            <p:cNvCxnSpPr>
              <a:stCxn id="47" idx="3"/>
              <a:endCxn id="49" idx="1"/>
            </p:cNvCxnSpPr>
            <p:nvPr/>
          </p:nvCxnSpPr>
          <p:spPr>
            <a:xfrm>
              <a:off x="5991225" y="1488591"/>
              <a:ext cx="6350" cy="440187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Arredondar Retângulo em um Canto Diagonal 43"/>
            <p:cNvSpPr/>
            <p:nvPr/>
          </p:nvSpPr>
          <p:spPr>
            <a:xfrm flipH="1">
              <a:off x="5356225" y="1488591"/>
              <a:ext cx="1270000" cy="1296909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spc="-5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Sincronismo Organiza </a:t>
              </a:r>
              <a:r>
                <a:rPr lang="pt-BR" sz="1200" b="1" spc="-5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cional</a:t>
              </a: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Arredondar Retângulo em um Canto Diagonal 55"/>
            <p:cNvSpPr/>
            <p:nvPr/>
          </p:nvSpPr>
          <p:spPr>
            <a:xfrm flipH="1">
              <a:off x="5378450" y="3156953"/>
              <a:ext cx="1301750" cy="1295323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spc="-5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Alinhamen-to</a:t>
              </a:r>
              <a:r>
                <a:rPr lang="pt-BR" sz="1200" b="1" spc="-5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estratégia, processos e pessoas, medição de desempenho</a:t>
              </a:r>
            </a:p>
            <a:p>
              <a:pPr algn="ctr">
                <a:lnSpc>
                  <a:spcPts val="1400"/>
                </a:lnSpc>
                <a:defRPr/>
              </a:pPr>
              <a:endParaRPr lang="pt-BR" sz="1200" b="1" spc="-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Arredondar Retângulo em um Canto Diagonal 57"/>
            <p:cNvSpPr/>
            <p:nvPr/>
          </p:nvSpPr>
          <p:spPr>
            <a:xfrm flipH="1">
              <a:off x="5413375" y="4606255"/>
              <a:ext cx="1168400" cy="12842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SENTIDO</a:t>
              </a:r>
            </a:p>
          </p:txBody>
        </p:sp>
        <p:cxnSp>
          <p:nvCxnSpPr>
            <p:cNvPr id="50" name="Conector reto 49"/>
            <p:cNvCxnSpPr>
              <a:stCxn id="51" idx="3"/>
              <a:endCxn id="53" idx="1"/>
            </p:cNvCxnSpPr>
            <p:nvPr/>
          </p:nvCxnSpPr>
          <p:spPr>
            <a:xfrm>
              <a:off x="3541712" y="1513990"/>
              <a:ext cx="15875" cy="440187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redondar Retângulo em um Canto Diagonal 67"/>
            <p:cNvSpPr/>
            <p:nvPr/>
          </p:nvSpPr>
          <p:spPr>
            <a:xfrm flipH="1">
              <a:off x="2989262" y="1513990"/>
              <a:ext cx="1104900" cy="1295323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Desenvol</a:t>
              </a: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sz="12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vimento</a:t>
              </a: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de Equipes e Liderança</a:t>
              </a:r>
            </a:p>
          </p:txBody>
        </p:sp>
        <p:sp>
          <p:nvSpPr>
            <p:cNvPr id="52" name="Arredondar Retângulo em um Canto Diagonal 68"/>
            <p:cNvSpPr/>
            <p:nvPr/>
          </p:nvSpPr>
          <p:spPr>
            <a:xfrm flipH="1">
              <a:off x="2924175" y="3153778"/>
              <a:ext cx="1184275" cy="12969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Interação em equipe como  líderes de pessoas </a:t>
              </a:r>
            </a:p>
          </p:txBody>
        </p:sp>
        <p:sp>
          <p:nvSpPr>
            <p:cNvPr id="53" name="Arredondar Retângulo em um Canto Diagonal 74"/>
            <p:cNvSpPr/>
            <p:nvPr/>
          </p:nvSpPr>
          <p:spPr>
            <a:xfrm flipH="1">
              <a:off x="3032125" y="4631653"/>
              <a:ext cx="1050925" cy="1284210"/>
            </a:xfrm>
            <a:prstGeom prst="round2DiagRect">
              <a:avLst>
                <a:gd name="adj1" fmla="val 26218"/>
                <a:gd name="adj2" fmla="val 0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anchor="ctr"/>
            <a:lstStyle/>
            <a:p>
              <a:pPr algn="ctr">
                <a:lnSpc>
                  <a:spcPts val="1400"/>
                </a:lnSpc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EMPATIA</a:t>
              </a:r>
            </a:p>
          </p:txBody>
        </p:sp>
        <p:sp>
          <p:nvSpPr>
            <p:cNvPr id="54" name="Seta para a esquerda e para a direita 6"/>
            <p:cNvSpPr/>
            <p:nvPr/>
          </p:nvSpPr>
          <p:spPr>
            <a:xfrm>
              <a:off x="1822450" y="5450754"/>
              <a:ext cx="7218362" cy="446060"/>
            </a:xfrm>
            <a:prstGeom prst="leftRightArrow">
              <a:avLst/>
            </a:prstGeom>
            <a:solidFill>
              <a:schemeClr val="accent5">
                <a:lumMod val="25000"/>
              </a:schemeClr>
            </a:solidFill>
            <a:ln>
              <a:solidFill>
                <a:schemeClr val="accent5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TEMA TRANSVERSAL: PLANO ESTRATÉGICO DA SEFIN</a:t>
              </a:r>
              <a:endPara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55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54" r="3900" b="11736"/>
            <a:stretch/>
          </p:blipFill>
          <p:spPr bwMode="auto">
            <a:xfrm>
              <a:off x="2604988" y="2828933"/>
              <a:ext cx="386889" cy="33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56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54" r="3900" b="11736"/>
            <a:stretch/>
          </p:blipFill>
          <p:spPr bwMode="auto">
            <a:xfrm>
              <a:off x="3753462" y="2820329"/>
              <a:ext cx="386889" cy="33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54" r="3900" b="11736"/>
            <a:stretch/>
          </p:blipFill>
          <p:spPr bwMode="auto">
            <a:xfrm>
              <a:off x="4995766" y="2820329"/>
              <a:ext cx="386889" cy="33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54" r="3900" b="11736"/>
            <a:stretch/>
          </p:blipFill>
          <p:spPr bwMode="auto">
            <a:xfrm>
              <a:off x="6219902" y="2820329"/>
              <a:ext cx="386889" cy="33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59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54" r="3900" b="11736"/>
            <a:stretch/>
          </p:blipFill>
          <p:spPr bwMode="auto">
            <a:xfrm>
              <a:off x="7423526" y="2834843"/>
              <a:ext cx="386889" cy="33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  <p:pic>
          <p:nvPicPr>
            <p:cNvPr id="60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154" r="3900" b="11736"/>
            <a:stretch/>
          </p:blipFill>
          <p:spPr bwMode="auto">
            <a:xfrm>
              <a:off x="8654016" y="2849728"/>
              <a:ext cx="386889" cy="33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</p:pic>
        <p:sp>
          <p:nvSpPr>
            <p:cNvPr id="61" name="Rectangle 45"/>
            <p:cNvSpPr>
              <a:spLocks noChangeArrowheads="1"/>
            </p:cNvSpPr>
            <p:nvPr/>
          </p:nvSpPr>
          <p:spPr bwMode="auto">
            <a:xfrm>
              <a:off x="381000" y="1601416"/>
              <a:ext cx="626543" cy="3962333"/>
            </a:xfrm>
            <a:prstGeom prst="homePlate">
              <a:avLst>
                <a:gd name="adj" fmla="val 34727"/>
              </a:avLst>
            </a:prstGeom>
            <a:solidFill>
              <a:schemeClr val="accent5">
                <a:lumMod val="25000"/>
              </a:schemeClr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pt-BR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606" name="Text Box 60"/>
            <p:cNvSpPr txBox="1">
              <a:spLocks noChangeArrowheads="1"/>
            </p:cNvSpPr>
            <p:nvPr/>
          </p:nvSpPr>
          <p:spPr bwMode="auto">
            <a:xfrm rot="-5400000">
              <a:off x="-254051" y="3339420"/>
              <a:ext cx="17933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Lançamento</a:t>
              </a:r>
            </a:p>
          </p:txBody>
        </p:sp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41" y="1021894"/>
              <a:ext cx="532613" cy="50325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/>
          </p:spPr>
        </p:pic>
        <p:sp>
          <p:nvSpPr>
            <p:cNvPr id="66608" name="CaixaDeTexto 63"/>
            <p:cNvSpPr txBox="1">
              <a:spLocks noChangeArrowheads="1"/>
            </p:cNvSpPr>
            <p:nvPr/>
          </p:nvSpPr>
          <p:spPr bwMode="auto">
            <a:xfrm>
              <a:off x="1672630" y="1130088"/>
              <a:ext cx="1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07/10</a:t>
              </a:r>
            </a:p>
          </p:txBody>
        </p:sp>
        <p:sp>
          <p:nvSpPr>
            <p:cNvPr id="66609" name="CaixaDeTexto 64"/>
            <p:cNvSpPr txBox="1">
              <a:spLocks noChangeArrowheads="1"/>
            </p:cNvSpPr>
            <p:nvPr/>
          </p:nvSpPr>
          <p:spPr bwMode="auto">
            <a:xfrm>
              <a:off x="2825013" y="1130088"/>
              <a:ext cx="1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13-14/10</a:t>
              </a:r>
            </a:p>
          </p:txBody>
        </p:sp>
        <p:sp>
          <p:nvSpPr>
            <p:cNvPr id="66610" name="CaixaDeTexto 65"/>
            <p:cNvSpPr txBox="1">
              <a:spLocks noChangeArrowheads="1"/>
            </p:cNvSpPr>
            <p:nvPr/>
          </p:nvSpPr>
          <p:spPr bwMode="auto">
            <a:xfrm>
              <a:off x="4021045" y="1130088"/>
              <a:ext cx="1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20-21/10</a:t>
              </a:r>
            </a:p>
          </p:txBody>
        </p:sp>
        <p:sp>
          <p:nvSpPr>
            <p:cNvPr id="66611" name="CaixaDeTexto 66"/>
            <p:cNvSpPr txBox="1">
              <a:spLocks noChangeArrowheads="1"/>
            </p:cNvSpPr>
            <p:nvPr/>
          </p:nvSpPr>
          <p:spPr bwMode="auto">
            <a:xfrm>
              <a:off x="5311130" y="1145936"/>
              <a:ext cx="1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10-11/11</a:t>
              </a:r>
            </a:p>
          </p:txBody>
        </p:sp>
        <p:sp>
          <p:nvSpPr>
            <p:cNvPr id="66612" name="CaixaDeTexto 67"/>
            <p:cNvSpPr txBox="1">
              <a:spLocks noChangeArrowheads="1"/>
            </p:cNvSpPr>
            <p:nvPr/>
          </p:nvSpPr>
          <p:spPr bwMode="auto">
            <a:xfrm>
              <a:off x="6660376" y="1130088"/>
              <a:ext cx="1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17-18/11</a:t>
              </a:r>
            </a:p>
          </p:txBody>
        </p:sp>
        <p:sp>
          <p:nvSpPr>
            <p:cNvPr id="66613" name="CaixaDeTexto 68"/>
            <p:cNvSpPr txBox="1">
              <a:spLocks noChangeArrowheads="1"/>
            </p:cNvSpPr>
            <p:nvPr/>
          </p:nvSpPr>
          <p:spPr bwMode="auto">
            <a:xfrm>
              <a:off x="7594339" y="1130087"/>
              <a:ext cx="14400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15-16/12</a:t>
              </a:r>
            </a:p>
          </p:txBody>
        </p:sp>
        <p:sp>
          <p:nvSpPr>
            <p:cNvPr id="66614" name="CaixaDeTexto 69"/>
            <p:cNvSpPr txBox="1">
              <a:spLocks noChangeArrowheads="1"/>
            </p:cNvSpPr>
            <p:nvPr/>
          </p:nvSpPr>
          <p:spPr bwMode="auto">
            <a:xfrm>
              <a:off x="1619672" y="5949849"/>
              <a:ext cx="129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Rosângela Pedrosa</a:t>
              </a:r>
            </a:p>
          </p:txBody>
        </p:sp>
        <p:sp>
          <p:nvSpPr>
            <p:cNvPr id="66615" name="CaixaDeTexto 70"/>
            <p:cNvSpPr txBox="1">
              <a:spLocks noChangeArrowheads="1"/>
            </p:cNvSpPr>
            <p:nvPr/>
          </p:nvSpPr>
          <p:spPr bwMode="auto">
            <a:xfrm>
              <a:off x="2915960" y="5949849"/>
              <a:ext cx="129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Marinele Carvalho</a:t>
              </a:r>
            </a:p>
          </p:txBody>
        </p:sp>
        <p:sp>
          <p:nvSpPr>
            <p:cNvPr id="66616" name="CaixaDeTexto 71"/>
            <p:cNvSpPr txBox="1">
              <a:spLocks noChangeArrowheads="1"/>
            </p:cNvSpPr>
            <p:nvPr/>
          </p:nvSpPr>
          <p:spPr bwMode="auto">
            <a:xfrm>
              <a:off x="4140096" y="5949849"/>
              <a:ext cx="129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Gilmar Mendes</a:t>
              </a:r>
            </a:p>
          </p:txBody>
        </p:sp>
        <p:sp>
          <p:nvSpPr>
            <p:cNvPr id="66617" name="CaixaDeTexto 72"/>
            <p:cNvSpPr txBox="1">
              <a:spLocks noChangeArrowheads="1"/>
            </p:cNvSpPr>
            <p:nvPr/>
          </p:nvSpPr>
          <p:spPr bwMode="auto">
            <a:xfrm>
              <a:off x="5364232" y="5965697"/>
              <a:ext cx="129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Paulo   Rocha</a:t>
              </a:r>
            </a:p>
          </p:txBody>
        </p:sp>
        <p:sp>
          <p:nvSpPr>
            <p:cNvPr id="66618" name="CaixaDeTexto 73"/>
            <p:cNvSpPr txBox="1">
              <a:spLocks noChangeArrowheads="1"/>
            </p:cNvSpPr>
            <p:nvPr/>
          </p:nvSpPr>
          <p:spPr bwMode="auto">
            <a:xfrm>
              <a:off x="6660376" y="5949849"/>
              <a:ext cx="1296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Valdemar Barros</a:t>
              </a:r>
            </a:p>
          </p:txBody>
        </p:sp>
        <p:sp>
          <p:nvSpPr>
            <p:cNvPr id="66619" name="CaixaDeTexto 74"/>
            <p:cNvSpPr txBox="1">
              <a:spLocks noChangeArrowheads="1"/>
            </p:cNvSpPr>
            <p:nvPr/>
          </p:nvSpPr>
          <p:spPr bwMode="auto">
            <a:xfrm>
              <a:off x="7740496" y="5949848"/>
              <a:ext cx="144001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altLang="pt-BR" sz="1400" b="1">
                  <a:solidFill>
                    <a:srgbClr val="C00000"/>
                  </a:solidFill>
                </a:rPr>
                <a:t>Valério Macucci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Agrupar 1"/>
          <p:cNvGrpSpPr>
            <a:grpSpLocks/>
          </p:cNvGrpSpPr>
          <p:nvPr/>
        </p:nvGrpSpPr>
        <p:grpSpPr bwMode="auto">
          <a:xfrm>
            <a:off x="-11113" y="-14288"/>
            <a:ext cx="9144001" cy="6873876"/>
            <a:chOff x="0" y="-16472"/>
            <a:chExt cx="9144000" cy="6874472"/>
          </a:xfrm>
        </p:grpSpPr>
        <p:grpSp>
          <p:nvGrpSpPr>
            <p:cNvPr id="67693" name="Agrupar 8"/>
            <p:cNvGrpSpPr>
              <a:grpSpLocks/>
            </p:cNvGrpSpPr>
            <p:nvPr/>
          </p:nvGrpSpPr>
          <p:grpSpPr bwMode="auto">
            <a:xfrm>
              <a:off x="0" y="-1158"/>
              <a:ext cx="9144000" cy="6859158"/>
              <a:chOff x="-621" y="-1095"/>
              <a:chExt cx="9144621" cy="6859095"/>
            </a:xfrm>
          </p:grpSpPr>
          <p:sp>
            <p:nvSpPr>
              <p:cNvPr id="29" name="Retângulo 28"/>
              <p:cNvSpPr/>
              <p:nvPr/>
            </p:nvSpPr>
            <p:spPr bwMode="auto">
              <a:xfrm>
                <a:off x="-621" y="-532"/>
                <a:ext cx="9144621" cy="685853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30" name="Título 7"/>
              <p:cNvSpPr txBox="1">
                <a:spLocks/>
              </p:cNvSpPr>
              <p:nvPr/>
            </p:nvSpPr>
            <p:spPr bwMode="auto">
              <a:xfrm>
                <a:off x="-621" y="-532"/>
                <a:ext cx="9143033" cy="61758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67587" name="CaixaDeTexto 31"/>
          <p:cNvSpPr txBox="1">
            <a:spLocks noChangeArrowheads="1"/>
          </p:cNvSpPr>
          <p:nvPr/>
        </p:nvSpPr>
        <p:spPr bwMode="auto">
          <a:xfrm>
            <a:off x="69850" y="11113"/>
            <a:ext cx="883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altLang="pt-BR">
                <a:solidFill>
                  <a:schemeClr val="bg1"/>
                </a:solidFill>
                <a:latin typeface="Century Gothic" pitchFamily="34" charset="0"/>
                <a:cs typeface="Tahoma" pitchFamily="34" charset="0"/>
              </a:rPr>
              <a:t>REVISÃO DO PLANO ESTRATÉGICO </a:t>
            </a:r>
          </a:p>
          <a:p>
            <a:r>
              <a:rPr lang="pt-BR" altLang="pt-BR">
                <a:solidFill>
                  <a:schemeClr val="bg1"/>
                </a:solidFill>
                <a:latin typeface="Century Gothic" pitchFamily="34" charset="0"/>
                <a:cs typeface="Tahoma" pitchFamily="34" charset="0"/>
              </a:rPr>
              <a:t>E SISTEMÁTICA DE MONITORAMENTO E AVALIAÇÃO</a:t>
            </a:r>
          </a:p>
        </p:txBody>
      </p:sp>
      <p:sp>
        <p:nvSpPr>
          <p:cNvPr id="34" name="Rounded Rectangle 42"/>
          <p:cNvSpPr/>
          <p:nvPr/>
        </p:nvSpPr>
        <p:spPr>
          <a:xfrm>
            <a:off x="577850" y="5945188"/>
            <a:ext cx="8386763" cy="871537"/>
          </a:xfrm>
          <a:prstGeom prst="roundRect">
            <a:avLst/>
          </a:prstGeom>
          <a:solidFill>
            <a:srgbClr val="DCE6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0" anchor="b"/>
          <a:lstStyle/>
          <a:p>
            <a:pPr algn="ctr">
              <a:defRPr/>
            </a:pPr>
            <a:r>
              <a:rPr lang="pt-BR" sz="1100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ACOMPANHAMENTO  E AVALIAÇÃO DAS INICIATIVAS E DOS RESULTADOS </a:t>
            </a:r>
          </a:p>
        </p:txBody>
      </p:sp>
      <p:sp>
        <p:nvSpPr>
          <p:cNvPr id="35" name="Rounded Rectangle 41"/>
          <p:cNvSpPr/>
          <p:nvPr/>
        </p:nvSpPr>
        <p:spPr>
          <a:xfrm>
            <a:off x="5221288" y="3306763"/>
            <a:ext cx="3836987" cy="25193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pt-BR" sz="1050" b="1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SISTEMÁTICA DE MONITORAMENTO E AVALIAÇÃO</a:t>
            </a:r>
          </a:p>
          <a:p>
            <a:pPr algn="ctr">
              <a:defRPr/>
            </a:pPr>
            <a:r>
              <a:rPr lang="pt-BR" sz="1100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GESTÃO DO DESEMPENHO</a:t>
            </a:r>
          </a:p>
        </p:txBody>
      </p:sp>
      <p:sp>
        <p:nvSpPr>
          <p:cNvPr id="36" name="Rounded Rectangle 40"/>
          <p:cNvSpPr/>
          <p:nvPr/>
        </p:nvSpPr>
        <p:spPr>
          <a:xfrm>
            <a:off x="468313" y="3324225"/>
            <a:ext cx="4679950" cy="252095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pt-BR" sz="1100" b="1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FASE 4 </a:t>
            </a:r>
            <a:r>
              <a:rPr lang="pt-BR" sz="1100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OBJETIVOS E INICIATIVAS</a:t>
            </a:r>
          </a:p>
        </p:txBody>
      </p:sp>
      <p:sp>
        <p:nvSpPr>
          <p:cNvPr id="37" name="Rounded Rectangle 39"/>
          <p:cNvSpPr/>
          <p:nvPr/>
        </p:nvSpPr>
        <p:spPr>
          <a:xfrm>
            <a:off x="5707063" y="804863"/>
            <a:ext cx="2447925" cy="237648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/>
          <a:lstStyle/>
          <a:p>
            <a:pPr algn="ctr">
              <a:defRPr/>
            </a:pPr>
            <a:r>
              <a:rPr lang="pt-BR" sz="1100" b="1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FASE 3 </a:t>
            </a:r>
            <a:r>
              <a:rPr lang="pt-BR" sz="1100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VALIDAÇÃO DO PROPÓSITO INSTITUCIONAL</a:t>
            </a:r>
          </a:p>
        </p:txBody>
      </p:sp>
      <p:sp>
        <p:nvSpPr>
          <p:cNvPr id="38" name="Rounded Rectangle 1"/>
          <p:cNvSpPr/>
          <p:nvPr/>
        </p:nvSpPr>
        <p:spPr>
          <a:xfrm>
            <a:off x="2124075" y="804863"/>
            <a:ext cx="3367088" cy="237648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0" rIns="36000"/>
          <a:lstStyle/>
          <a:p>
            <a:pPr algn="ctr">
              <a:defRPr/>
            </a:pPr>
            <a:r>
              <a:rPr lang="pt-BR" sz="1100" b="1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FASE 2</a:t>
            </a:r>
            <a:r>
              <a:rPr lang="pt-BR" sz="1100" i="1" dirty="0">
                <a:solidFill>
                  <a:srgbClr val="10253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REVISÃO/ATUALIZAÇÃO DO CONTEXTO DE ATUAÇÃO DA PMF-SEFIN</a:t>
            </a: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2492241" y="1454173"/>
            <a:ext cx="1697155" cy="61442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 do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Ambiente Externo</a:t>
            </a:r>
          </a:p>
        </p:txBody>
      </p:sp>
      <p:sp>
        <p:nvSpPr>
          <p:cNvPr id="40" name="Rectangle 30"/>
          <p:cNvSpPr>
            <a:spLocks noChangeArrowheads="1"/>
          </p:cNvSpPr>
          <p:nvPr/>
        </p:nvSpPr>
        <p:spPr bwMode="auto">
          <a:xfrm>
            <a:off x="2492241" y="2316890"/>
            <a:ext cx="1697155" cy="614427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Análise do</a:t>
            </a:r>
          </a:p>
          <a:p>
            <a:pPr algn="ctr">
              <a:lnSpc>
                <a:spcPct val="80000"/>
              </a:lnSpc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Ambiente Interno</a:t>
            </a:r>
          </a:p>
        </p:txBody>
      </p:sp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6039598" y="2504779"/>
            <a:ext cx="1524230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Direcionamento Estratégico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654099" y="4408610"/>
            <a:ext cx="1076642" cy="3048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Indicadores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1654099" y="5136457"/>
            <a:ext cx="1076642" cy="4159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e Planos de Ação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654099" y="4769771"/>
            <a:ext cx="1076642" cy="3048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717995" y="3761659"/>
            <a:ext cx="1524230" cy="57573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</a:t>
            </a:r>
          </a:p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Estratégico SEFIN</a:t>
            </a:r>
          </a:p>
        </p:txBody>
      </p:sp>
      <p:sp>
        <p:nvSpPr>
          <p:cNvPr id="46" name="Rectangle 49"/>
          <p:cNvSpPr>
            <a:spLocks noChangeArrowheads="1"/>
          </p:cNvSpPr>
          <p:nvPr/>
        </p:nvSpPr>
        <p:spPr bwMode="auto">
          <a:xfrm>
            <a:off x="5428488" y="4230878"/>
            <a:ext cx="1601582" cy="12194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Sistemática de  Acompanhamento dos Resultados e Avaliação do Desempenho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7617" name="AutoShape 57"/>
          <p:cNvCxnSpPr>
            <a:cxnSpLocks noChangeShapeType="1"/>
          </p:cNvCxnSpPr>
          <p:nvPr/>
        </p:nvCxnSpPr>
        <p:spPr bwMode="auto">
          <a:xfrm rot="16200000" flipH="1">
            <a:off x="1454944" y="4361656"/>
            <a:ext cx="223838" cy="1746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7618" name="AutoShape 58"/>
          <p:cNvCxnSpPr>
            <a:cxnSpLocks noChangeShapeType="1"/>
          </p:cNvCxnSpPr>
          <p:nvPr/>
        </p:nvCxnSpPr>
        <p:spPr bwMode="auto">
          <a:xfrm rot="16200000" flipH="1">
            <a:off x="1273969" y="4542631"/>
            <a:ext cx="585788" cy="1746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7619" name="AutoShape 59"/>
          <p:cNvCxnSpPr>
            <a:cxnSpLocks noChangeShapeType="1"/>
          </p:cNvCxnSpPr>
          <p:nvPr/>
        </p:nvCxnSpPr>
        <p:spPr bwMode="auto">
          <a:xfrm rot="16200000" flipH="1">
            <a:off x="1062831" y="4753769"/>
            <a:ext cx="1008063" cy="1746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50" name="AutoShape 70"/>
          <p:cNvSpPr>
            <a:spLocks noChangeArrowheads="1"/>
          </p:cNvSpPr>
          <p:nvPr/>
        </p:nvSpPr>
        <p:spPr bwMode="auto">
          <a:xfrm rot="16200000" flipV="1">
            <a:off x="1261717" y="2026664"/>
            <a:ext cx="1728192" cy="2922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tângulo 60"/>
          <p:cNvSpPr/>
          <p:nvPr/>
        </p:nvSpPr>
        <p:spPr bwMode="auto">
          <a:xfrm>
            <a:off x="683568" y="1524693"/>
            <a:ext cx="1224135" cy="1152128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FASE 1</a:t>
            </a:r>
          </a:p>
          <a:p>
            <a:pPr algn="ctr">
              <a:defRPr/>
            </a:pPr>
            <a:r>
              <a:rPr lang="pt-BR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Entrevistas, Customização e Planejamento</a:t>
            </a:r>
          </a:p>
        </p:txBody>
      </p:sp>
      <p:sp>
        <p:nvSpPr>
          <p:cNvPr id="52" name="Rectangle 35"/>
          <p:cNvSpPr>
            <a:spLocks noChangeArrowheads="1"/>
          </p:cNvSpPr>
          <p:nvPr/>
        </p:nvSpPr>
        <p:spPr bwMode="auto">
          <a:xfrm>
            <a:off x="6041288" y="1429219"/>
            <a:ext cx="1524230" cy="100811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Propósitos Institucionais</a:t>
            </a:r>
          </a:p>
        </p:txBody>
      </p:sp>
      <p:sp>
        <p:nvSpPr>
          <p:cNvPr id="53" name="Rectangle 44"/>
          <p:cNvSpPr>
            <a:spLocks noChangeArrowheads="1"/>
          </p:cNvSpPr>
          <p:nvPr/>
        </p:nvSpPr>
        <p:spPr bwMode="auto">
          <a:xfrm>
            <a:off x="3059832" y="3752225"/>
            <a:ext cx="1470803" cy="73616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Desdobramento operacional por setor</a:t>
            </a:r>
          </a:p>
        </p:txBody>
      </p:sp>
      <p:sp>
        <p:nvSpPr>
          <p:cNvPr id="54" name="AutoShape 70"/>
          <p:cNvSpPr>
            <a:spLocks noChangeArrowheads="1"/>
          </p:cNvSpPr>
          <p:nvPr/>
        </p:nvSpPr>
        <p:spPr bwMode="auto">
          <a:xfrm rot="16200000" flipV="1">
            <a:off x="4844605" y="2026664"/>
            <a:ext cx="1728192" cy="2922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AutoShape 70"/>
          <p:cNvSpPr>
            <a:spLocks noChangeArrowheads="1"/>
          </p:cNvSpPr>
          <p:nvPr/>
        </p:nvSpPr>
        <p:spPr bwMode="auto">
          <a:xfrm rot="16200000" flipV="1">
            <a:off x="1895797" y="4655373"/>
            <a:ext cx="2083514" cy="29608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AutoShape 70"/>
          <p:cNvSpPr>
            <a:spLocks noChangeArrowheads="1"/>
          </p:cNvSpPr>
          <p:nvPr/>
        </p:nvSpPr>
        <p:spPr bwMode="auto">
          <a:xfrm rot="16200000" flipV="1">
            <a:off x="4203532" y="4655372"/>
            <a:ext cx="2083514" cy="296086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ctangle 49"/>
          <p:cNvSpPr>
            <a:spLocks noChangeArrowheads="1"/>
          </p:cNvSpPr>
          <p:nvPr/>
        </p:nvSpPr>
        <p:spPr bwMode="auto">
          <a:xfrm>
            <a:off x="7473509" y="4035813"/>
            <a:ext cx="1346963" cy="4012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Painéis de Controle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AutoShape 70"/>
          <p:cNvSpPr>
            <a:spLocks noChangeArrowheads="1"/>
          </p:cNvSpPr>
          <p:nvPr/>
        </p:nvSpPr>
        <p:spPr bwMode="auto">
          <a:xfrm rot="16200000" flipV="1">
            <a:off x="6575789" y="4753295"/>
            <a:ext cx="1235500" cy="19066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ctangle 41"/>
          <p:cNvSpPr>
            <a:spLocks noChangeArrowheads="1"/>
          </p:cNvSpPr>
          <p:nvPr/>
        </p:nvSpPr>
        <p:spPr bwMode="auto">
          <a:xfrm>
            <a:off x="3940464" y="4624634"/>
            <a:ext cx="1076642" cy="3048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Indicadores</a:t>
            </a:r>
          </a:p>
        </p:txBody>
      </p:sp>
      <p:sp>
        <p:nvSpPr>
          <p:cNvPr id="60" name="Rectangle 42"/>
          <p:cNvSpPr>
            <a:spLocks noChangeArrowheads="1"/>
          </p:cNvSpPr>
          <p:nvPr/>
        </p:nvSpPr>
        <p:spPr bwMode="auto">
          <a:xfrm>
            <a:off x="3940464" y="5352481"/>
            <a:ext cx="1076642" cy="4159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e Planos de Ação</a:t>
            </a:r>
          </a:p>
        </p:txBody>
      </p:sp>
      <p:sp>
        <p:nvSpPr>
          <p:cNvPr id="61" name="Rectangle 43"/>
          <p:cNvSpPr>
            <a:spLocks noChangeArrowheads="1"/>
          </p:cNvSpPr>
          <p:nvPr/>
        </p:nvSpPr>
        <p:spPr bwMode="auto">
          <a:xfrm>
            <a:off x="3940464" y="4985795"/>
            <a:ext cx="1076642" cy="30483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pt-B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Metas</a:t>
            </a:r>
          </a:p>
        </p:txBody>
      </p:sp>
      <p:cxnSp>
        <p:nvCxnSpPr>
          <p:cNvPr id="67656" name="AutoShape 57"/>
          <p:cNvCxnSpPr>
            <a:cxnSpLocks noChangeShapeType="1"/>
          </p:cNvCxnSpPr>
          <p:nvPr/>
        </p:nvCxnSpPr>
        <p:spPr bwMode="auto">
          <a:xfrm rot="16200000" flipH="1">
            <a:off x="3723481" y="4560095"/>
            <a:ext cx="288925" cy="1444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7657" name="AutoShape 58"/>
          <p:cNvCxnSpPr>
            <a:cxnSpLocks noChangeShapeType="1"/>
          </p:cNvCxnSpPr>
          <p:nvPr/>
        </p:nvCxnSpPr>
        <p:spPr bwMode="auto">
          <a:xfrm rot="16200000" flipH="1">
            <a:off x="3542506" y="4741070"/>
            <a:ext cx="650875" cy="1444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67658" name="AutoShape 59"/>
          <p:cNvCxnSpPr>
            <a:cxnSpLocks noChangeShapeType="1"/>
          </p:cNvCxnSpPr>
          <p:nvPr/>
        </p:nvCxnSpPr>
        <p:spPr bwMode="auto">
          <a:xfrm rot="16200000" flipH="1">
            <a:off x="3331369" y="4952207"/>
            <a:ext cx="1073150" cy="14446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5" name="AutoShape 70"/>
          <p:cNvSpPr>
            <a:spLocks noChangeArrowheads="1"/>
          </p:cNvSpPr>
          <p:nvPr/>
        </p:nvSpPr>
        <p:spPr bwMode="auto">
          <a:xfrm rot="16200000" flipV="1">
            <a:off x="7004845" y="2098672"/>
            <a:ext cx="1728192" cy="2922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AutoShape 70"/>
          <p:cNvSpPr>
            <a:spLocks noChangeArrowheads="1"/>
          </p:cNvSpPr>
          <p:nvPr/>
        </p:nvSpPr>
        <p:spPr bwMode="auto">
          <a:xfrm rot="16200000" flipV="1">
            <a:off x="-322458" y="4402928"/>
            <a:ext cx="1728192" cy="2922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>
              <a:defRPr/>
            </a:pP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7" name="Elbow Connector 70"/>
          <p:cNvCxnSpPr/>
          <p:nvPr/>
        </p:nvCxnSpPr>
        <p:spPr>
          <a:xfrm flipH="1">
            <a:off x="395288" y="2244725"/>
            <a:ext cx="7620000" cy="2305050"/>
          </a:xfrm>
          <a:prstGeom prst="bentConnector5">
            <a:avLst>
              <a:gd name="adj1" fmla="val -3000"/>
              <a:gd name="adj2" fmla="val 50000"/>
              <a:gd name="adj3" fmla="val 103000"/>
            </a:avLst>
          </a:prstGeom>
          <a:ln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72"/>
          <p:cNvCxnSpPr>
            <a:endCxn id="69" idx="1"/>
          </p:cNvCxnSpPr>
          <p:nvPr/>
        </p:nvCxnSpPr>
        <p:spPr>
          <a:xfrm rot="5400000">
            <a:off x="5414169" y="3531394"/>
            <a:ext cx="642938" cy="4775200"/>
          </a:xfrm>
          <a:prstGeom prst="bentConnector4">
            <a:avLst>
              <a:gd name="adj1" fmla="val 41532"/>
              <a:gd name="adj2" fmla="val 10478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Striped Right Arrow 75"/>
          <p:cNvSpPr/>
          <p:nvPr/>
        </p:nvSpPr>
        <p:spPr>
          <a:xfrm>
            <a:off x="3348038" y="5916613"/>
            <a:ext cx="2592387" cy="649287"/>
          </a:xfrm>
          <a:prstGeom prst="stripedRightArrow">
            <a:avLst>
              <a:gd name="adj1" fmla="val 68373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Gestão da Execução</a:t>
            </a:r>
          </a:p>
        </p:txBody>
      </p:sp>
      <p:cxnSp>
        <p:nvCxnSpPr>
          <p:cNvPr id="70" name="Elbow Connector 82"/>
          <p:cNvCxnSpPr>
            <a:stCxn id="69" idx="1"/>
          </p:cNvCxnSpPr>
          <p:nvPr/>
        </p:nvCxnSpPr>
        <p:spPr>
          <a:xfrm rot="10800000">
            <a:off x="684213" y="2100263"/>
            <a:ext cx="2663825" cy="4140200"/>
          </a:xfrm>
          <a:prstGeom prst="bentConnector3">
            <a:avLst>
              <a:gd name="adj1" fmla="val 122836"/>
            </a:avLst>
          </a:prstGeom>
          <a:ln>
            <a:solidFill>
              <a:schemeClr val="accent5">
                <a:lumMod val="50000"/>
              </a:schemeClr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66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150938"/>
            <a:ext cx="428625" cy="32226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cxnSp>
        <p:nvCxnSpPr>
          <p:cNvPr id="72" name="Forma 7"/>
          <p:cNvCxnSpPr/>
          <p:nvPr/>
        </p:nvCxnSpPr>
        <p:spPr>
          <a:xfrm>
            <a:off x="4189413" y="1762125"/>
            <a:ext cx="587375" cy="173038"/>
          </a:xfrm>
          <a:prstGeom prst="bentConnector2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Forma 8"/>
          <p:cNvCxnSpPr/>
          <p:nvPr/>
        </p:nvCxnSpPr>
        <p:spPr>
          <a:xfrm flipV="1">
            <a:off x="4189413" y="2436813"/>
            <a:ext cx="587375" cy="187325"/>
          </a:xfrm>
          <a:prstGeom prst="bentConnector2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4334596" y="1935891"/>
            <a:ext cx="883580" cy="5014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pt-BR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SWOT</a:t>
            </a:r>
          </a:p>
        </p:txBody>
      </p:sp>
      <p:sp>
        <p:nvSpPr>
          <p:cNvPr id="75" name="Rectangle 49"/>
          <p:cNvSpPr>
            <a:spLocks noChangeArrowheads="1"/>
          </p:cNvSpPr>
          <p:nvPr/>
        </p:nvSpPr>
        <p:spPr bwMode="auto">
          <a:xfrm>
            <a:off x="7449840" y="5197101"/>
            <a:ext cx="1346963" cy="4012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Contratação de Resultados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ectangle 49"/>
          <p:cNvSpPr>
            <a:spLocks noChangeArrowheads="1"/>
          </p:cNvSpPr>
          <p:nvPr/>
        </p:nvSpPr>
        <p:spPr bwMode="auto">
          <a:xfrm>
            <a:off x="7357872" y="4572687"/>
            <a:ext cx="778924" cy="45110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Estratégico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Rectangle 49"/>
          <p:cNvSpPr>
            <a:spLocks noChangeArrowheads="1"/>
          </p:cNvSpPr>
          <p:nvPr/>
        </p:nvSpPr>
        <p:spPr bwMode="auto">
          <a:xfrm>
            <a:off x="8229600" y="4569213"/>
            <a:ext cx="778924" cy="45110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 </a:t>
            </a:r>
            <a:r>
              <a:rPr lang="pt-BR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cionais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riângulo isósceles 100"/>
          <p:cNvSpPr>
            <a:spLocks noChangeAspect="1"/>
          </p:cNvSpPr>
          <p:nvPr/>
        </p:nvSpPr>
        <p:spPr>
          <a:xfrm rot="10800000">
            <a:off x="7639050" y="5054600"/>
            <a:ext cx="163513" cy="123825"/>
          </a:xfrm>
          <a:prstGeom prst="triangle">
            <a:avLst/>
          </a:prstGeom>
          <a:solidFill>
            <a:schemeClr val="tx1">
              <a:lumMod val="50000"/>
              <a:lumOff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/>
          </a:p>
        </p:txBody>
      </p:sp>
      <p:sp>
        <p:nvSpPr>
          <p:cNvPr id="79" name="Triângulo isósceles 101"/>
          <p:cNvSpPr>
            <a:spLocks noChangeAspect="1"/>
          </p:cNvSpPr>
          <p:nvPr/>
        </p:nvSpPr>
        <p:spPr>
          <a:xfrm rot="10800000">
            <a:off x="8518525" y="5054600"/>
            <a:ext cx="165100" cy="123825"/>
          </a:xfrm>
          <a:prstGeom prst="triangle">
            <a:avLst/>
          </a:prstGeom>
          <a:solidFill>
            <a:schemeClr val="tx1">
              <a:lumMod val="50000"/>
              <a:lumOff val="5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/>
          </a:p>
        </p:txBody>
      </p:sp>
      <p:sp>
        <p:nvSpPr>
          <p:cNvPr id="80" name="Rectangle 49"/>
          <p:cNvSpPr>
            <a:spLocks noChangeArrowheads="1"/>
          </p:cNvSpPr>
          <p:nvPr/>
        </p:nvSpPr>
        <p:spPr bwMode="auto">
          <a:xfrm>
            <a:off x="6011184" y="6039112"/>
            <a:ext cx="1608816" cy="431156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pt-B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Medidas de redirecionamento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689" name="CaixaDeTexto 80"/>
          <p:cNvSpPr txBox="1">
            <a:spLocks noChangeArrowheads="1"/>
          </p:cNvSpPr>
          <p:nvPr/>
        </p:nvSpPr>
        <p:spPr bwMode="auto">
          <a:xfrm>
            <a:off x="684213" y="6515100"/>
            <a:ext cx="1463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>
                <a:latin typeface="Tahoma" pitchFamily="34" charset="0"/>
                <a:cs typeface="Tahoma" pitchFamily="34" charset="0"/>
              </a:rPr>
              <a:t>Oficinas 5 a 7</a:t>
            </a:r>
          </a:p>
        </p:txBody>
      </p:sp>
      <p:sp>
        <p:nvSpPr>
          <p:cNvPr id="67690" name="CaixaDeTexto 81"/>
          <p:cNvSpPr txBox="1">
            <a:spLocks noChangeArrowheads="1"/>
          </p:cNvSpPr>
          <p:nvPr/>
        </p:nvSpPr>
        <p:spPr bwMode="auto">
          <a:xfrm>
            <a:off x="5349875" y="3908425"/>
            <a:ext cx="1465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>
                <a:latin typeface="Tahoma" pitchFamily="34" charset="0"/>
                <a:cs typeface="Tahoma" pitchFamily="34" charset="0"/>
              </a:rPr>
              <a:t>Oficinas 1 E 2</a:t>
            </a:r>
          </a:p>
        </p:txBody>
      </p:sp>
      <p:sp>
        <p:nvSpPr>
          <p:cNvPr id="67691" name="CaixaDeTexto 82"/>
          <p:cNvSpPr txBox="1">
            <a:spLocks noChangeArrowheads="1"/>
          </p:cNvSpPr>
          <p:nvPr/>
        </p:nvSpPr>
        <p:spPr bwMode="auto">
          <a:xfrm>
            <a:off x="7720013" y="-674688"/>
            <a:ext cx="14652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100" b="1">
                <a:latin typeface="Tahoma" pitchFamily="34" charset="0"/>
                <a:cs typeface="Tahoma" pitchFamily="34" charset="0"/>
              </a:rPr>
              <a:t>Oficinas 1 E 2</a:t>
            </a:r>
          </a:p>
        </p:txBody>
      </p:sp>
      <p:sp>
        <p:nvSpPr>
          <p:cNvPr id="67692" name="CaixaDeTexto 83"/>
          <p:cNvSpPr txBox="1">
            <a:spLocks noChangeArrowheads="1"/>
          </p:cNvSpPr>
          <p:nvPr/>
        </p:nvSpPr>
        <p:spPr bwMode="auto">
          <a:xfrm>
            <a:off x="7378700" y="3741738"/>
            <a:ext cx="14652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400">
                <a:latin typeface="Tahoma" pitchFamily="34" charset="0"/>
                <a:cs typeface="Tahoma" pitchFamily="34" charset="0"/>
              </a:rPr>
              <a:t>Oficinas 3 E 4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10" name="Agrupar 79"/>
          <p:cNvGrpSpPr>
            <a:grpSpLocks/>
          </p:cNvGrpSpPr>
          <p:nvPr/>
        </p:nvGrpSpPr>
        <p:grpSpPr bwMode="auto">
          <a:xfrm>
            <a:off x="-15875" y="-15875"/>
            <a:ext cx="9159875" cy="6873875"/>
            <a:chOff x="-16360" y="-16472"/>
            <a:chExt cx="9160360" cy="6874472"/>
          </a:xfrm>
        </p:grpSpPr>
        <p:grpSp>
          <p:nvGrpSpPr>
            <p:cNvPr id="68695" name="Agrupar 8"/>
            <p:cNvGrpSpPr>
              <a:grpSpLocks/>
            </p:cNvGrpSpPr>
            <p:nvPr/>
          </p:nvGrpSpPr>
          <p:grpSpPr bwMode="auto">
            <a:xfrm>
              <a:off x="-16360" y="-14287"/>
              <a:ext cx="9160360" cy="6872287"/>
              <a:chOff x="-16982" y="-14224"/>
              <a:chExt cx="9160982" cy="6872224"/>
            </a:xfrm>
          </p:grpSpPr>
          <p:sp>
            <p:nvSpPr>
              <p:cNvPr id="83" name="Retângulo 82"/>
              <p:cNvSpPr/>
              <p:nvPr/>
            </p:nvSpPr>
            <p:spPr bwMode="auto">
              <a:xfrm>
                <a:off x="-1105" y="-533"/>
                <a:ext cx="9145105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4" name="Título 7"/>
              <p:cNvSpPr txBox="1">
                <a:spLocks/>
              </p:cNvSpPr>
              <p:nvPr/>
            </p:nvSpPr>
            <p:spPr bwMode="auto">
              <a:xfrm>
                <a:off x="-16982" y="-14822"/>
                <a:ext cx="9143518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2" name="Imagem 8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68611" name="CaixaDeTexto 74"/>
          <p:cNvSpPr txBox="1">
            <a:spLocks noChangeArrowheads="1"/>
          </p:cNvSpPr>
          <p:nvPr/>
        </p:nvSpPr>
        <p:spPr bwMode="auto">
          <a:xfrm>
            <a:off x="0" y="19050"/>
            <a:ext cx="70548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Construção Estratégica-FortFisco 2</a:t>
            </a:r>
          </a:p>
        </p:txBody>
      </p:sp>
      <p:grpSp>
        <p:nvGrpSpPr>
          <p:cNvPr id="68612" name="Grupo 11"/>
          <p:cNvGrpSpPr>
            <a:grpSpLocks/>
          </p:cNvGrpSpPr>
          <p:nvPr/>
        </p:nvGrpSpPr>
        <p:grpSpPr bwMode="auto">
          <a:xfrm>
            <a:off x="282575" y="527050"/>
            <a:ext cx="8537575" cy="6088063"/>
            <a:chOff x="282266" y="527050"/>
            <a:chExt cx="8537884" cy="6088063"/>
          </a:xfrm>
        </p:grpSpPr>
        <p:sp>
          <p:nvSpPr>
            <p:cNvPr id="10" name="Retângulo 9"/>
            <p:cNvSpPr/>
            <p:nvPr/>
          </p:nvSpPr>
          <p:spPr>
            <a:xfrm>
              <a:off x="282266" y="677863"/>
              <a:ext cx="2486115" cy="337978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Retângulo de cantos arredondados 8"/>
            <p:cNvSpPr/>
            <p:nvPr/>
          </p:nvSpPr>
          <p:spPr>
            <a:xfrm>
              <a:off x="2965238" y="774700"/>
              <a:ext cx="5854912" cy="32829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312430" y="4484688"/>
              <a:ext cx="8496608" cy="21304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68616" name="Agrupar 4"/>
            <p:cNvGrpSpPr>
              <a:grpSpLocks/>
            </p:cNvGrpSpPr>
            <p:nvPr/>
          </p:nvGrpSpPr>
          <p:grpSpPr bwMode="auto">
            <a:xfrm>
              <a:off x="312430" y="527050"/>
              <a:ext cx="8507720" cy="6088063"/>
              <a:chOff x="312430" y="527050"/>
              <a:chExt cx="8507720" cy="6088063"/>
            </a:xfrm>
          </p:grpSpPr>
          <p:pic>
            <p:nvPicPr>
              <p:cNvPr id="68618" name="Imagem 10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95938" y="3408363"/>
                <a:ext cx="485775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619" name="Imagem 4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576888" y="1104900"/>
                <a:ext cx="504825" cy="409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68620" name="Agrupar 55"/>
              <p:cNvGrpSpPr>
                <a:grpSpLocks/>
              </p:cNvGrpSpPr>
              <p:nvPr/>
            </p:nvGrpSpPr>
            <p:grpSpPr bwMode="auto">
              <a:xfrm>
                <a:off x="312430" y="4106863"/>
                <a:ext cx="8496608" cy="2508250"/>
                <a:chOff x="227271" y="715684"/>
                <a:chExt cx="8523097" cy="2843314"/>
              </a:xfrm>
            </p:grpSpPr>
            <p:grpSp>
              <p:nvGrpSpPr>
                <p:cNvPr id="68669" name="Agrupar 59"/>
                <p:cNvGrpSpPr>
                  <a:grpSpLocks/>
                </p:cNvGrpSpPr>
                <p:nvPr/>
              </p:nvGrpSpPr>
              <p:grpSpPr bwMode="auto">
                <a:xfrm>
                  <a:off x="227271" y="715684"/>
                  <a:ext cx="8523097" cy="2843314"/>
                  <a:chOff x="224168" y="1054433"/>
                  <a:chExt cx="8523097" cy="3034734"/>
                </a:xfrm>
              </p:grpSpPr>
              <p:sp>
                <p:nvSpPr>
                  <p:cNvPr id="61" name="Retângulo 60"/>
                  <p:cNvSpPr/>
                  <p:nvPr/>
                </p:nvSpPr>
                <p:spPr>
                  <a:xfrm>
                    <a:off x="224168" y="1511564"/>
                    <a:ext cx="8523097" cy="2577603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 sz="1600"/>
                  </a:p>
                </p:txBody>
              </p:sp>
              <p:grpSp>
                <p:nvGrpSpPr>
                  <p:cNvPr id="68673" name="Agrupar 29"/>
                  <p:cNvGrpSpPr>
                    <a:grpSpLocks/>
                  </p:cNvGrpSpPr>
                  <p:nvPr/>
                </p:nvGrpSpPr>
                <p:grpSpPr bwMode="auto">
                  <a:xfrm>
                    <a:off x="312403" y="1747935"/>
                    <a:ext cx="2495361" cy="2036924"/>
                    <a:chOff x="345856" y="1747935"/>
                    <a:chExt cx="2495361" cy="2036924"/>
                  </a:xfrm>
                </p:grpSpPr>
                <p:sp>
                  <p:nvSpPr>
                    <p:cNvPr id="113" name="CaixaDeTexto 112"/>
                    <p:cNvSpPr txBox="1"/>
                    <p:nvPr/>
                  </p:nvSpPr>
                  <p:spPr>
                    <a:xfrm>
                      <a:off x="1702024" y="2696646"/>
                      <a:ext cx="898174" cy="706824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Gestão</a:t>
                      </a:r>
                    </a:p>
                    <a:p>
                      <a:pPr algn="ctr">
                        <a:defRPr/>
                      </a:pPr>
                      <a:r>
                        <a:rPr lang="pt-BR" sz="1600" dirty="0"/>
                        <a:t>Interna</a:t>
                      </a:r>
                    </a:p>
                  </p:txBody>
                </p:sp>
                <p:cxnSp>
                  <p:nvCxnSpPr>
                    <p:cNvPr id="114" name="Conector Angulado 113"/>
                    <p:cNvCxnSpPr>
                      <a:endCxn id="113" idx="1"/>
                    </p:cNvCxnSpPr>
                    <p:nvPr/>
                  </p:nvCxnSpPr>
                  <p:spPr>
                    <a:xfrm>
                      <a:off x="1407411" y="2712012"/>
                      <a:ext cx="294613" cy="338046"/>
                    </a:xfrm>
                    <a:prstGeom prst="bentConnector3">
                      <a:avLst/>
                    </a:prstGeom>
                    <a:ln w="1270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Conector Angulado 114"/>
                    <p:cNvCxnSpPr/>
                    <p:nvPr/>
                  </p:nvCxnSpPr>
                  <p:spPr>
                    <a:xfrm flipV="1">
                      <a:off x="1402633" y="3203716"/>
                      <a:ext cx="297799" cy="341888"/>
                    </a:xfrm>
                    <a:prstGeom prst="bentConnector3">
                      <a:avLst/>
                    </a:prstGeom>
                    <a:ln>
                      <a:solidFill>
                        <a:srgbClr val="008E8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6" name="Retângulo Arredondado 115"/>
                    <p:cNvSpPr/>
                    <p:nvPr/>
                  </p:nvSpPr>
                  <p:spPr>
                    <a:xfrm>
                      <a:off x="345208" y="2247198"/>
                      <a:ext cx="2285248" cy="1538496"/>
                    </a:xfrm>
                    <a:prstGeom prst="roundRect">
                      <a:avLst/>
                    </a:prstGeom>
                    <a:noFill/>
                    <a:ln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1600"/>
                    </a:p>
                  </p:txBody>
                </p:sp>
                <p:sp>
                  <p:nvSpPr>
                    <p:cNvPr id="117" name="Retângulo Arredondado 116"/>
                    <p:cNvSpPr/>
                    <p:nvPr/>
                  </p:nvSpPr>
                  <p:spPr>
                    <a:xfrm>
                      <a:off x="550642" y="1747812"/>
                      <a:ext cx="1837753" cy="618471"/>
                    </a:xfrm>
                    <a:prstGeom prst="roundRect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Fontes de Financiamento</a:t>
                      </a:r>
                    </a:p>
                  </p:txBody>
                </p:sp>
                <p:sp>
                  <p:nvSpPr>
                    <p:cNvPr id="118" name="Triângulo isósceles 117"/>
                    <p:cNvSpPr/>
                    <p:nvPr/>
                  </p:nvSpPr>
                  <p:spPr>
                    <a:xfrm rot="5400000">
                      <a:off x="2651725" y="2987884"/>
                      <a:ext cx="217041" cy="160844"/>
                    </a:xfrm>
                    <a:prstGeom prst="triangle">
                      <a:avLst/>
                    </a:prstGeom>
                    <a:solidFill>
                      <a:srgbClr val="00918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1600"/>
                    </a:p>
                  </p:txBody>
                </p:sp>
                <p:sp>
                  <p:nvSpPr>
                    <p:cNvPr id="119" name="CaixaDeTexto 118"/>
                    <p:cNvSpPr txBox="1"/>
                    <p:nvPr/>
                  </p:nvSpPr>
                  <p:spPr>
                    <a:xfrm>
                      <a:off x="415278" y="2481526"/>
                      <a:ext cx="941172" cy="409114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Tesouro</a:t>
                      </a:r>
                    </a:p>
                  </p:txBody>
                </p:sp>
                <p:sp>
                  <p:nvSpPr>
                    <p:cNvPr id="120" name="CaixaDeTexto 119"/>
                    <p:cNvSpPr txBox="1"/>
                    <p:nvPr/>
                  </p:nvSpPr>
                  <p:spPr>
                    <a:xfrm>
                      <a:off x="402538" y="3234447"/>
                      <a:ext cx="944357" cy="409114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pt-BR" sz="1600" dirty="0" err="1"/>
                        <a:t>Pnafm</a:t>
                      </a:r>
                      <a:endParaRPr lang="pt-BR" sz="1600" dirty="0"/>
                    </a:p>
                  </p:txBody>
                </p:sp>
              </p:grpSp>
              <p:sp>
                <p:nvSpPr>
                  <p:cNvPr id="64" name="Retângulo 63"/>
                  <p:cNvSpPr/>
                  <p:nvPr/>
                </p:nvSpPr>
                <p:spPr>
                  <a:xfrm>
                    <a:off x="469414" y="1054433"/>
                    <a:ext cx="2226325" cy="526277"/>
                  </a:xfrm>
                  <a:prstGeom prst="rect">
                    <a:avLst/>
                  </a:prstGeom>
                  <a:solidFill>
                    <a:srgbClr val="00918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pt-BR" b="1" dirty="0"/>
                      <a:t>Agenda Estratégica</a:t>
                    </a:r>
                  </a:p>
                </p:txBody>
              </p:sp>
              <p:grpSp>
                <p:nvGrpSpPr>
                  <p:cNvPr id="68675" name="Agrupar 30"/>
                  <p:cNvGrpSpPr>
                    <a:grpSpLocks/>
                  </p:cNvGrpSpPr>
                  <p:nvPr/>
                </p:nvGrpSpPr>
                <p:grpSpPr bwMode="auto">
                  <a:xfrm>
                    <a:off x="2813799" y="1788147"/>
                    <a:ext cx="3675373" cy="1980259"/>
                    <a:chOff x="32892" y="1788147"/>
                    <a:chExt cx="3675373" cy="1980259"/>
                  </a:xfrm>
                </p:grpSpPr>
                <p:sp>
                  <p:nvSpPr>
                    <p:cNvPr id="107" name="CaixaDeTexto 106"/>
                    <p:cNvSpPr txBox="1"/>
                    <p:nvPr/>
                  </p:nvSpPr>
                  <p:spPr>
                    <a:xfrm>
                      <a:off x="166448" y="2523781"/>
                      <a:ext cx="1250118" cy="409113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Perspectivas</a:t>
                      </a:r>
                    </a:p>
                  </p:txBody>
                </p:sp>
                <p:sp>
                  <p:nvSpPr>
                    <p:cNvPr id="108" name="CaixaDeTexto 107"/>
                    <p:cNvSpPr txBox="1"/>
                    <p:nvPr/>
                  </p:nvSpPr>
                  <p:spPr>
                    <a:xfrm>
                      <a:off x="193520" y="3228685"/>
                      <a:ext cx="1178455" cy="409112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Resultados</a:t>
                      </a:r>
                    </a:p>
                  </p:txBody>
                </p:sp>
                <p:sp>
                  <p:nvSpPr>
                    <p:cNvPr id="109" name="CaixaDeTexto 108"/>
                    <p:cNvSpPr txBox="1"/>
                    <p:nvPr/>
                  </p:nvSpPr>
                  <p:spPr>
                    <a:xfrm>
                      <a:off x="2534505" y="2521861"/>
                      <a:ext cx="1011243" cy="409112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3">
                      <a:schemeClr val="lt1"/>
                    </a:lnRef>
                    <a:fillRef idx="1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Objetivos</a:t>
                      </a:r>
                    </a:p>
                  </p:txBody>
                </p:sp>
                <p:sp>
                  <p:nvSpPr>
                    <p:cNvPr id="110" name="Retângulo Arredondado 109"/>
                    <p:cNvSpPr/>
                    <p:nvPr/>
                  </p:nvSpPr>
                  <p:spPr>
                    <a:xfrm>
                      <a:off x="32677" y="2185735"/>
                      <a:ext cx="3552883" cy="1582671"/>
                    </a:xfrm>
                    <a:prstGeom prst="roundRect">
                      <a:avLst/>
                    </a:prstGeom>
                    <a:noFill/>
                    <a:ln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1600"/>
                    </a:p>
                  </p:txBody>
                </p:sp>
                <p:sp>
                  <p:nvSpPr>
                    <p:cNvPr id="111" name="Retângulo Arredondado 110"/>
                    <p:cNvSpPr/>
                    <p:nvPr/>
                  </p:nvSpPr>
                  <p:spPr>
                    <a:xfrm>
                      <a:off x="948368" y="1788147"/>
                      <a:ext cx="1992227" cy="601184"/>
                    </a:xfrm>
                    <a:prstGeom prst="roundRect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600" dirty="0"/>
                        <a:t>Mapa</a:t>
                      </a:r>
                    </a:p>
                    <a:p>
                      <a:pPr algn="ctr">
                        <a:defRPr/>
                      </a:pPr>
                      <a:r>
                        <a:rPr lang="pt-BR" sz="1600" dirty="0"/>
                        <a:t>Estratégico</a:t>
                      </a:r>
                    </a:p>
                  </p:txBody>
                </p:sp>
                <p:sp>
                  <p:nvSpPr>
                    <p:cNvPr id="112" name="Triângulo isósceles 111"/>
                    <p:cNvSpPr/>
                    <p:nvPr/>
                  </p:nvSpPr>
                  <p:spPr>
                    <a:xfrm rot="5400000" flipV="1">
                      <a:off x="3526663" y="2976098"/>
                      <a:ext cx="242010" cy="121031"/>
                    </a:xfrm>
                    <a:prstGeom prst="triangle">
                      <a:avLst/>
                    </a:prstGeom>
                    <a:solidFill>
                      <a:srgbClr val="00918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sz="1600" dirty="0"/>
                    </a:p>
                  </p:txBody>
                </p:sp>
              </p:grpSp>
              <p:sp>
                <p:nvSpPr>
                  <p:cNvPr id="66" name="CaixaDeTexto 65"/>
                  <p:cNvSpPr txBox="1"/>
                  <p:nvPr/>
                </p:nvSpPr>
                <p:spPr>
                  <a:xfrm>
                    <a:off x="5321782" y="3234447"/>
                    <a:ext cx="1004872" cy="409113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3">
                    <a:schemeClr val="lt1"/>
                  </a:lnRef>
                  <a:fillRef idx="1">
                    <a:schemeClr val="dk1"/>
                  </a:fillRef>
                  <a:effectRef idx="1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pt-BR" sz="1600" dirty="0"/>
                      <a:t>Iniciativas</a:t>
                    </a:r>
                  </a:p>
                </p:txBody>
              </p:sp>
              <p:cxnSp>
                <p:nvCxnSpPr>
                  <p:cNvPr id="67" name="Conector de Seta Reta 66"/>
                  <p:cNvCxnSpPr>
                    <a:stCxn id="107" idx="3"/>
                    <a:endCxn id="109" idx="1"/>
                  </p:cNvCxnSpPr>
                  <p:nvPr/>
                </p:nvCxnSpPr>
                <p:spPr>
                  <a:xfrm flipV="1">
                    <a:off x="4197472" y="2727378"/>
                    <a:ext cx="1117940" cy="0"/>
                  </a:xfrm>
                  <a:prstGeom prst="straightConnector1">
                    <a:avLst/>
                  </a:prstGeom>
                  <a:ln w="28575">
                    <a:solidFill>
                      <a:srgbClr val="008E8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Conector de Seta Reta 71"/>
                  <p:cNvCxnSpPr>
                    <a:stCxn id="109" idx="2"/>
                    <a:endCxn id="66" idx="0"/>
                  </p:cNvCxnSpPr>
                  <p:nvPr/>
                </p:nvCxnSpPr>
                <p:spPr>
                  <a:xfrm>
                    <a:off x="5821829" y="2930974"/>
                    <a:ext cx="3185" cy="303473"/>
                  </a:xfrm>
                  <a:prstGeom prst="straightConnector1">
                    <a:avLst/>
                  </a:prstGeom>
                  <a:ln w="28575">
                    <a:solidFill>
                      <a:srgbClr val="008E8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Conector de Seta Reta 100"/>
                  <p:cNvCxnSpPr>
                    <a:stCxn id="108" idx="0"/>
                    <a:endCxn id="107" idx="2"/>
                  </p:cNvCxnSpPr>
                  <p:nvPr/>
                </p:nvCxnSpPr>
                <p:spPr>
                  <a:xfrm flipV="1">
                    <a:off x="3563654" y="2932895"/>
                    <a:ext cx="7963" cy="295791"/>
                  </a:xfrm>
                  <a:prstGeom prst="straightConnector1">
                    <a:avLst/>
                  </a:prstGeom>
                  <a:ln w="28575">
                    <a:solidFill>
                      <a:srgbClr val="008E8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ector de Seta Reta 101"/>
                  <p:cNvCxnSpPr>
                    <a:stCxn id="66" idx="1"/>
                    <a:endCxn id="108" idx="3"/>
                  </p:cNvCxnSpPr>
                  <p:nvPr/>
                </p:nvCxnSpPr>
                <p:spPr>
                  <a:xfrm flipH="1" flipV="1">
                    <a:off x="4152882" y="3434202"/>
                    <a:ext cx="1168900" cy="5763"/>
                  </a:xfrm>
                  <a:prstGeom prst="straightConnector1">
                    <a:avLst/>
                  </a:prstGeom>
                  <a:ln w="28575">
                    <a:solidFill>
                      <a:srgbClr val="008E8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8" name="Triângulo isósceles 57"/>
                <p:cNvSpPr/>
                <p:nvPr/>
              </p:nvSpPr>
              <p:spPr>
                <a:xfrm rot="10800000">
                  <a:off x="1383431" y="3326853"/>
                  <a:ext cx="202248" cy="161961"/>
                </a:xfrm>
                <a:prstGeom prst="triangle">
                  <a:avLst/>
                </a:prstGeom>
                <a:solidFill>
                  <a:srgbClr val="0091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 dirty="0"/>
                </a:p>
              </p:txBody>
            </p:sp>
            <p:sp>
              <p:nvSpPr>
                <p:cNvPr id="59" name="Triângulo isósceles 58"/>
                <p:cNvSpPr/>
                <p:nvPr/>
              </p:nvSpPr>
              <p:spPr>
                <a:xfrm>
                  <a:off x="4571630" y="3280065"/>
                  <a:ext cx="202248" cy="161961"/>
                </a:xfrm>
                <a:prstGeom prst="triangle">
                  <a:avLst/>
                </a:prstGeom>
                <a:solidFill>
                  <a:srgbClr val="0091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600"/>
                </a:p>
              </p:txBody>
            </p:sp>
          </p:grpSp>
          <p:sp>
            <p:nvSpPr>
              <p:cNvPr id="8" name="Retângulo Arredondado 7"/>
              <p:cNvSpPr/>
              <p:nvPr/>
            </p:nvSpPr>
            <p:spPr bwMode="auto">
              <a:xfrm>
                <a:off x="4890779" y="2009775"/>
                <a:ext cx="1978704" cy="827317"/>
              </a:xfrm>
              <a:prstGeom prst="roundRect">
                <a:avLst/>
              </a:prstGeom>
              <a:solidFill>
                <a:schemeClr val="accent5">
                  <a:lumMod val="1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dirty="0">
                    <a:solidFill>
                      <a:schemeClr val="bg1"/>
                    </a:solidFill>
                  </a:rPr>
                  <a:t>DIRECIONADORES ESTRATÉGICOS</a:t>
                </a:r>
              </a:p>
            </p:txBody>
          </p:sp>
          <p:grpSp>
            <p:nvGrpSpPr>
              <p:cNvPr id="68624" name="Agrupar 4"/>
              <p:cNvGrpSpPr>
                <a:grpSpLocks/>
              </p:cNvGrpSpPr>
              <p:nvPr/>
            </p:nvGrpSpPr>
            <p:grpSpPr bwMode="auto">
              <a:xfrm>
                <a:off x="330340" y="527050"/>
                <a:ext cx="3089135" cy="3495675"/>
                <a:chOff x="-494042" y="551793"/>
                <a:chExt cx="4633994" cy="5602086"/>
              </a:xfrm>
            </p:grpSpPr>
            <p:pic>
              <p:nvPicPr>
                <p:cNvPr id="4" name="Imagem 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l="14486" r="20925"/>
                <a:stretch/>
              </p:blipFill>
              <p:spPr>
                <a:xfrm>
                  <a:off x="234674" y="551793"/>
                  <a:ext cx="2969174" cy="3585601"/>
                </a:xfrm>
                <a:prstGeom prst="rect">
                  <a:avLst/>
                </a:prstGeom>
              </p:spPr>
            </p:pic>
            <p:grpSp>
              <p:nvGrpSpPr>
                <p:cNvPr id="68665" name="Agrupar 2"/>
                <p:cNvGrpSpPr>
                  <a:grpSpLocks/>
                </p:cNvGrpSpPr>
                <p:nvPr/>
              </p:nvGrpSpPr>
              <p:grpSpPr bwMode="auto">
                <a:xfrm>
                  <a:off x="-494042" y="649853"/>
                  <a:ext cx="4633994" cy="5504026"/>
                  <a:chOff x="-620112" y="649853"/>
                  <a:chExt cx="4633994" cy="5504026"/>
                </a:xfrm>
              </p:grpSpPr>
              <p:grpSp>
                <p:nvGrpSpPr>
                  <p:cNvPr id="17" name="Grupo 83"/>
                  <p:cNvGrpSpPr/>
                  <p:nvPr/>
                </p:nvGrpSpPr>
                <p:grpSpPr bwMode="auto">
                  <a:xfrm>
                    <a:off x="-620112" y="649853"/>
                    <a:ext cx="4633994" cy="5504026"/>
                    <a:chOff x="-33776" y="620688"/>
                    <a:chExt cx="5255236" cy="5504393"/>
                  </a:xfrm>
                  <a:noFill/>
                </p:grpSpPr>
                <p:grpSp>
                  <p:nvGrpSpPr>
                    <p:cNvPr id="18" name="Grupo 95"/>
                    <p:cNvGrpSpPr/>
                    <p:nvPr/>
                  </p:nvGrpSpPr>
                  <p:grpSpPr>
                    <a:xfrm>
                      <a:off x="-33776" y="834491"/>
                      <a:ext cx="3275974" cy="5290590"/>
                      <a:chOff x="-663628" y="865863"/>
                      <a:chExt cx="3275974" cy="5290590"/>
                    </a:xfrm>
                    <a:grpFill/>
                  </p:grpSpPr>
                  <p:pic>
                    <p:nvPicPr>
                      <p:cNvPr id="98" name="Imagem 97"/>
                      <p:cNvPicPr>
                        <a:picLocks noChangeAspect="1"/>
                      </p:cNvPicPr>
                      <p:nvPr/>
                    </p:nvPicPr>
                    <p:blipFill>
                      <a:blip r:embed="rId7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duotone>
                          <a:schemeClr val="accent6">
                            <a:shade val="45000"/>
                            <a:satMod val="135000"/>
                          </a:schemeClr>
                          <a:prstClr val="white"/>
                        </a:duotone>
                        <a:extLst/>
                      </a:blip>
                      <a:stretch>
                        <a:fillRect/>
                      </a:stretch>
                    </p:blipFill>
                    <p:spPr bwMode="auto">
                      <a:xfrm>
                        <a:off x="452106" y="3385003"/>
                        <a:ext cx="2160240" cy="2448272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</p:pic>
                  <p:sp>
                    <p:nvSpPr>
                      <p:cNvPr id="99" name="Chave esquerda 98"/>
                      <p:cNvSpPr/>
                      <p:nvPr/>
                    </p:nvSpPr>
                    <p:spPr>
                      <a:xfrm rot="16200000">
                        <a:off x="1170443" y="4885580"/>
                        <a:ext cx="481759" cy="2059987"/>
                      </a:xfrm>
                      <a:prstGeom prst="leftBrace">
                        <a:avLst>
                          <a:gd name="adj1" fmla="val 8333"/>
                          <a:gd name="adj2" fmla="val 52698"/>
                        </a:avLst>
                      </a:prstGeom>
                      <a:grpFill/>
                      <a:ln w="28575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pt-BR"/>
                      </a:p>
                    </p:txBody>
                  </p:sp>
                  <p:sp>
                    <p:nvSpPr>
                      <p:cNvPr id="100" name="Retângulo de cantos arredondados 99"/>
                      <p:cNvSpPr/>
                      <p:nvPr/>
                    </p:nvSpPr>
                    <p:spPr>
                      <a:xfrm rot="16200000">
                        <a:off x="-2782666" y="2984901"/>
                        <a:ext cx="4926763" cy="688687"/>
                      </a:xfrm>
                      <a:prstGeom prst="roundRect">
                        <a:avLst/>
                      </a:prstGeom>
                      <a:solidFill>
                        <a:srgbClr val="44959E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r>
                          <a:rPr lang="pt-BR" sz="2000" b="1" dirty="0">
                            <a:latin typeface="Century Gothic" panose="020B0502020202020204" pitchFamily="34" charset="0"/>
                          </a:rPr>
                          <a:t>ANÁLISE DE CONTEXTO</a:t>
                        </a:r>
                      </a:p>
                    </p:txBody>
                  </p:sp>
                </p:grpSp>
                <p:sp>
                  <p:nvSpPr>
                    <p:cNvPr id="87" name="Retângulo 86"/>
                    <p:cNvSpPr/>
                    <p:nvPr/>
                  </p:nvSpPr>
                  <p:spPr>
                    <a:xfrm>
                      <a:off x="3635896" y="620688"/>
                      <a:ext cx="360040" cy="288032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88" name="Retângulo 87"/>
                    <p:cNvSpPr/>
                    <p:nvPr/>
                  </p:nvSpPr>
                  <p:spPr>
                    <a:xfrm>
                      <a:off x="4427984" y="908720"/>
                      <a:ext cx="648072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89" name="Retângulo 88"/>
                    <p:cNvSpPr/>
                    <p:nvPr/>
                  </p:nvSpPr>
                  <p:spPr>
                    <a:xfrm>
                      <a:off x="4427984" y="1588213"/>
                      <a:ext cx="648072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90" name="Retângulo 89"/>
                    <p:cNvSpPr/>
                    <p:nvPr/>
                  </p:nvSpPr>
                  <p:spPr>
                    <a:xfrm>
                      <a:off x="4427984" y="2217863"/>
                      <a:ext cx="757858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91" name="Retângulo 90"/>
                    <p:cNvSpPr/>
                    <p:nvPr/>
                  </p:nvSpPr>
                  <p:spPr>
                    <a:xfrm>
                      <a:off x="4463602" y="2847513"/>
                      <a:ext cx="757858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92" name="Retângulo 91"/>
                    <p:cNvSpPr/>
                    <p:nvPr/>
                  </p:nvSpPr>
                  <p:spPr>
                    <a:xfrm>
                      <a:off x="781029" y="3390230"/>
                      <a:ext cx="757858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93" name="Retângulo 92"/>
                    <p:cNvSpPr/>
                    <p:nvPr/>
                  </p:nvSpPr>
                  <p:spPr>
                    <a:xfrm>
                      <a:off x="813845" y="2554489"/>
                      <a:ext cx="757858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94" name="Retângulo 93"/>
                    <p:cNvSpPr/>
                    <p:nvPr/>
                  </p:nvSpPr>
                  <p:spPr>
                    <a:xfrm>
                      <a:off x="813845" y="1857797"/>
                      <a:ext cx="757858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95" name="Retângulo 94"/>
                    <p:cNvSpPr/>
                    <p:nvPr/>
                  </p:nvSpPr>
                  <p:spPr>
                    <a:xfrm>
                      <a:off x="773504" y="1091581"/>
                      <a:ext cx="757858" cy="432048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</p:grpSp>
              <p:sp>
                <p:nvSpPr>
                  <p:cNvPr id="2" name="Retângulo 1"/>
                  <p:cNvSpPr/>
                  <p:nvPr/>
                </p:nvSpPr>
                <p:spPr>
                  <a:xfrm>
                    <a:off x="2253672" y="732424"/>
                    <a:ext cx="519164" cy="32564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</p:grpSp>
            <p:sp>
              <p:nvSpPr>
                <p:cNvPr id="68666" name="CaixaDeTexto 84"/>
                <p:cNvSpPr txBox="1">
                  <a:spLocks noChangeArrowheads="1"/>
                </p:cNvSpPr>
                <p:nvPr/>
              </p:nvSpPr>
              <p:spPr bwMode="auto">
                <a:xfrm>
                  <a:off x="917417" y="2076827"/>
                  <a:ext cx="1226618" cy="5847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altLang="pt-BR" sz="3200" b="1">
                      <a:solidFill>
                        <a:schemeClr val="bg1"/>
                      </a:solidFill>
                      <a:latin typeface="Century Gothic" pitchFamily="34" charset="0"/>
                    </a:rPr>
                    <a:t>SEFIN</a:t>
                  </a:r>
                </a:p>
              </p:txBody>
            </p:sp>
          </p:grpSp>
          <p:sp>
            <p:nvSpPr>
              <p:cNvPr id="7" name="Retângulo Arredondado 6"/>
              <p:cNvSpPr/>
              <p:nvPr/>
            </p:nvSpPr>
            <p:spPr bwMode="auto">
              <a:xfrm>
                <a:off x="2952538" y="776288"/>
                <a:ext cx="5867612" cy="3241675"/>
              </a:xfrm>
              <a:prstGeom prst="round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grpSp>
            <p:nvGrpSpPr>
              <p:cNvPr id="68626" name="Grupo 2"/>
              <p:cNvGrpSpPr>
                <a:grpSpLocks/>
              </p:cNvGrpSpPr>
              <p:nvPr/>
            </p:nvGrpSpPr>
            <p:grpSpPr bwMode="auto">
              <a:xfrm>
                <a:off x="6721475" y="5311775"/>
                <a:ext cx="1873250" cy="911225"/>
                <a:chOff x="6791933" y="5310986"/>
                <a:chExt cx="1872209" cy="911086"/>
              </a:xfrm>
            </p:grpSpPr>
            <p:sp>
              <p:nvSpPr>
                <p:cNvPr id="60" name="Retângulo Arredondado 7"/>
                <p:cNvSpPr/>
                <p:nvPr/>
              </p:nvSpPr>
              <p:spPr bwMode="auto">
                <a:xfrm>
                  <a:off x="6791933" y="5310986"/>
                  <a:ext cx="1872208" cy="260350"/>
                </a:xfrm>
                <a:prstGeom prst="roundRect">
                  <a:avLst/>
                </a:prstGeom>
                <a:solidFill>
                  <a:srgbClr val="002623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600" dirty="0">
                      <a:solidFill>
                        <a:schemeClr val="bg1"/>
                      </a:solidFill>
                    </a:rPr>
                    <a:t>Gestão Fiscal</a:t>
                  </a:r>
                </a:p>
              </p:txBody>
            </p:sp>
            <p:sp>
              <p:nvSpPr>
                <p:cNvPr id="62" name="Retângulo Arredondado 7"/>
                <p:cNvSpPr/>
                <p:nvPr/>
              </p:nvSpPr>
              <p:spPr bwMode="auto">
                <a:xfrm>
                  <a:off x="6791933" y="5642928"/>
                  <a:ext cx="1872208" cy="260350"/>
                </a:xfrm>
                <a:prstGeom prst="roundRect">
                  <a:avLst/>
                </a:prstGeom>
                <a:solidFill>
                  <a:srgbClr val="D09E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600" b="1" dirty="0">
                      <a:solidFill>
                        <a:schemeClr val="bg1"/>
                      </a:solidFill>
                    </a:rPr>
                    <a:t>Acolhimento</a:t>
                  </a:r>
                </a:p>
              </p:txBody>
            </p:sp>
            <p:sp>
              <p:nvSpPr>
                <p:cNvPr id="63" name="Retângulo Arredondado 7"/>
                <p:cNvSpPr/>
                <p:nvPr/>
              </p:nvSpPr>
              <p:spPr bwMode="auto">
                <a:xfrm>
                  <a:off x="6791934" y="5961722"/>
                  <a:ext cx="1872208" cy="260350"/>
                </a:xfrm>
                <a:prstGeom prst="roundRect">
                  <a:avLst/>
                </a:prstGeom>
                <a:solidFill>
                  <a:srgbClr val="006861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600" dirty="0">
                      <a:solidFill>
                        <a:schemeClr val="bg1"/>
                      </a:solidFill>
                    </a:rPr>
                    <a:t>Modernização</a:t>
                  </a:r>
                </a:p>
              </p:txBody>
            </p:sp>
          </p:grpSp>
          <p:sp>
            <p:nvSpPr>
              <p:cNvPr id="68" name="Retângulo Arredondado 109"/>
              <p:cNvSpPr/>
              <p:nvPr/>
            </p:nvSpPr>
            <p:spPr bwMode="auto">
              <a:xfrm>
                <a:off x="6592807" y="5041900"/>
                <a:ext cx="2130502" cy="1308100"/>
              </a:xfrm>
              <a:prstGeom prst="round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  <p:sp>
            <p:nvSpPr>
              <p:cNvPr id="69" name="Retângulo Arredondado 110"/>
              <p:cNvSpPr/>
              <p:nvPr/>
            </p:nvSpPr>
            <p:spPr bwMode="auto">
              <a:xfrm>
                <a:off x="6796015" y="4640263"/>
                <a:ext cx="1747900" cy="496887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600" dirty="0"/>
                  <a:t>Vetores</a:t>
                </a:r>
              </a:p>
            </p:txBody>
          </p:sp>
          <p:sp>
            <p:nvSpPr>
              <p:cNvPr id="70" name="Triângulo isósceles 69"/>
              <p:cNvSpPr/>
              <p:nvPr/>
            </p:nvSpPr>
            <p:spPr bwMode="auto">
              <a:xfrm rot="10800000">
                <a:off x="8039072" y="4017963"/>
                <a:ext cx="358788" cy="573087"/>
              </a:xfrm>
              <a:prstGeom prst="triangle">
                <a:avLst/>
              </a:prstGeom>
              <a:solidFill>
                <a:srgbClr val="0091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 dirty="0"/>
              </a:p>
            </p:txBody>
          </p:sp>
          <p:sp>
            <p:nvSpPr>
              <p:cNvPr id="71" name="Triângulo isósceles 70"/>
              <p:cNvSpPr/>
              <p:nvPr/>
            </p:nvSpPr>
            <p:spPr bwMode="auto">
              <a:xfrm rot="5400000">
                <a:off x="2757272" y="2208209"/>
                <a:ext cx="179388" cy="157169"/>
              </a:xfrm>
              <a:prstGeom prst="triangle">
                <a:avLst/>
              </a:prstGeom>
              <a:solidFill>
                <a:srgbClr val="0091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  <p:sp>
            <p:nvSpPr>
              <p:cNvPr id="74" name="Retângulo de cantos arredondados 73"/>
              <p:cNvSpPr/>
              <p:nvPr/>
            </p:nvSpPr>
            <p:spPr bwMode="auto">
              <a:xfrm>
                <a:off x="7054084" y="2044929"/>
                <a:ext cx="1698625" cy="792163"/>
              </a:xfrm>
              <a:prstGeom prst="roundRect">
                <a:avLst/>
              </a:prstGeom>
              <a:solidFill>
                <a:srgbClr val="D09E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Fortalecimento da comunicação interna e externa</a:t>
                </a:r>
              </a:p>
            </p:txBody>
          </p:sp>
          <p:sp>
            <p:nvSpPr>
              <p:cNvPr id="76" name="Retângulo de cantos arredondados 75"/>
              <p:cNvSpPr/>
              <p:nvPr/>
            </p:nvSpPr>
            <p:spPr bwMode="auto">
              <a:xfrm>
                <a:off x="6204772" y="3110133"/>
                <a:ext cx="1698625" cy="792162"/>
              </a:xfrm>
              <a:prstGeom prst="roundRect">
                <a:avLst/>
              </a:prstGeom>
              <a:solidFill>
                <a:srgbClr val="00686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Melhoria da infraestrutura física</a:t>
                </a:r>
              </a:p>
            </p:txBody>
          </p:sp>
          <p:sp>
            <p:nvSpPr>
              <p:cNvPr id="77" name="Retângulo de cantos arredondados 76"/>
              <p:cNvSpPr/>
              <p:nvPr/>
            </p:nvSpPr>
            <p:spPr bwMode="auto">
              <a:xfrm>
                <a:off x="3851275" y="3125788"/>
                <a:ext cx="1698625" cy="793750"/>
              </a:xfrm>
              <a:prstGeom prst="roundRect">
                <a:avLst/>
              </a:prstGeom>
              <a:solidFill>
                <a:srgbClr val="00686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Inovação Tecnológica</a:t>
                </a:r>
              </a:p>
            </p:txBody>
          </p:sp>
          <p:sp>
            <p:nvSpPr>
              <p:cNvPr id="78" name="Retângulo de cantos arredondados 77"/>
              <p:cNvSpPr/>
              <p:nvPr/>
            </p:nvSpPr>
            <p:spPr bwMode="auto">
              <a:xfrm>
                <a:off x="3014544" y="2016919"/>
                <a:ext cx="1698625" cy="792162"/>
              </a:xfrm>
              <a:prstGeom prst="roundRect">
                <a:avLst/>
              </a:prstGeom>
              <a:solidFill>
                <a:srgbClr val="00686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Modernização da Gestão</a:t>
                </a:r>
              </a:p>
            </p:txBody>
          </p:sp>
          <p:sp>
            <p:nvSpPr>
              <p:cNvPr id="73" name="Retângulo de cantos arredondados 72"/>
              <p:cNvSpPr/>
              <p:nvPr/>
            </p:nvSpPr>
            <p:spPr bwMode="auto">
              <a:xfrm>
                <a:off x="6116638" y="896938"/>
                <a:ext cx="1697037" cy="792162"/>
              </a:xfrm>
              <a:prstGeom prst="roundRect">
                <a:avLst/>
              </a:prstGeom>
              <a:solidFill>
                <a:srgbClr val="D09E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Melhoria do atendimento ao contribuinte/cidadão</a:t>
                </a:r>
              </a:p>
            </p:txBody>
          </p:sp>
          <p:sp>
            <p:nvSpPr>
              <p:cNvPr id="3" name="Retângulo de cantos arredondados 2"/>
              <p:cNvSpPr/>
              <p:nvPr/>
            </p:nvSpPr>
            <p:spPr bwMode="auto">
              <a:xfrm>
                <a:off x="3851275" y="908050"/>
                <a:ext cx="1698625" cy="792163"/>
              </a:xfrm>
              <a:prstGeom prst="roundRect">
                <a:avLst/>
              </a:prstGeom>
              <a:solidFill>
                <a:srgbClr val="00363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Otimização da arrecadação da gestão financeira</a:t>
                </a:r>
              </a:p>
            </p:txBody>
          </p:sp>
          <p:pic>
            <p:nvPicPr>
              <p:cNvPr id="68649" name="Imagem 8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940675" y="1341438"/>
                <a:ext cx="314325" cy="542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650" name="Imagem 9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964488" y="3146425"/>
                <a:ext cx="352425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651" name="Imagem 11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48038" y="2997200"/>
                <a:ext cx="3429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652" name="Imagem 13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40100" y="1239838"/>
                <a:ext cx="3429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9" name="CaixaDeTexto 78"/>
              <p:cNvSpPr txBox="1"/>
              <p:nvPr/>
            </p:nvSpPr>
            <p:spPr bwMode="auto">
              <a:xfrm>
                <a:off x="480711" y="5597525"/>
                <a:ext cx="917608" cy="338138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sz="1600" dirty="0" err="1"/>
                  <a:t>Fidaf</a:t>
                </a:r>
                <a:endParaRPr lang="pt-BR" sz="1600" dirty="0"/>
              </a:p>
            </p:txBody>
          </p:sp>
          <p:sp>
            <p:nvSpPr>
              <p:cNvPr id="86" name="CaixaDeTexto 85"/>
              <p:cNvSpPr txBox="1"/>
              <p:nvPr/>
            </p:nvSpPr>
            <p:spPr bwMode="auto">
              <a:xfrm>
                <a:off x="4284499" y="5908675"/>
                <a:ext cx="1149392" cy="338138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1600" dirty="0"/>
                  <a:t>Indicadores</a:t>
                </a:r>
              </a:p>
            </p:txBody>
          </p:sp>
        </p:grpSp>
        <p:sp>
          <p:nvSpPr>
            <p:cNvPr id="11" name="Triângulo isósceles 10"/>
            <p:cNvSpPr/>
            <p:nvPr/>
          </p:nvSpPr>
          <p:spPr>
            <a:xfrm rot="10800000">
              <a:off x="312430" y="3841750"/>
              <a:ext cx="2448014" cy="215900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Agrupar 15"/>
          <p:cNvGrpSpPr>
            <a:grpSpLocks/>
          </p:cNvGrpSpPr>
          <p:nvPr/>
        </p:nvGrpSpPr>
        <p:grpSpPr bwMode="auto">
          <a:xfrm>
            <a:off x="0" y="101600"/>
            <a:ext cx="9305925" cy="6742113"/>
            <a:chOff x="0" y="0"/>
            <a:chExt cx="9305925" cy="6742113"/>
          </a:xfrm>
        </p:grpSpPr>
        <p:grpSp>
          <p:nvGrpSpPr>
            <p:cNvPr id="70692" name="Grupo 19"/>
            <p:cNvGrpSpPr>
              <a:grpSpLocks/>
            </p:cNvGrpSpPr>
            <p:nvPr/>
          </p:nvGrpSpPr>
          <p:grpSpPr bwMode="auto">
            <a:xfrm>
              <a:off x="0" y="0"/>
              <a:ext cx="9305925" cy="6742113"/>
              <a:chOff x="14288" y="-12700"/>
              <a:chExt cx="9305925" cy="6742113"/>
            </a:xfrm>
          </p:grpSpPr>
          <p:grpSp>
            <p:nvGrpSpPr>
              <p:cNvPr id="70707" name="Grupo 1"/>
              <p:cNvGrpSpPr>
                <a:grpSpLocks/>
              </p:cNvGrpSpPr>
              <p:nvPr/>
            </p:nvGrpSpPr>
            <p:grpSpPr bwMode="auto">
              <a:xfrm>
                <a:off x="14288" y="-12700"/>
                <a:ext cx="9305925" cy="6742113"/>
                <a:chOff x="13996" y="-12700"/>
                <a:chExt cx="9306217" cy="6742113"/>
              </a:xfrm>
            </p:grpSpPr>
            <p:grpSp>
              <p:nvGrpSpPr>
                <p:cNvPr id="70711" name="Agrupar 5"/>
                <p:cNvGrpSpPr>
                  <a:grpSpLocks/>
                </p:cNvGrpSpPr>
                <p:nvPr/>
              </p:nvGrpSpPr>
              <p:grpSpPr bwMode="auto">
                <a:xfrm>
                  <a:off x="13996" y="0"/>
                  <a:ext cx="9144287" cy="6729413"/>
                  <a:chOff x="0" y="0"/>
                  <a:chExt cx="9144287" cy="6729413"/>
                </a:xfrm>
              </p:grpSpPr>
              <p:sp>
                <p:nvSpPr>
                  <p:cNvPr id="3" name="Retângulo 2"/>
                  <p:cNvSpPr/>
                  <p:nvPr/>
                </p:nvSpPr>
                <p:spPr>
                  <a:xfrm>
                    <a:off x="1179550" y="6091238"/>
                    <a:ext cx="7836146" cy="615950"/>
                  </a:xfrm>
                  <a:prstGeom prst="rect">
                    <a:avLst/>
                  </a:prstGeom>
                  <a:solidFill>
                    <a:srgbClr val="DCEE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pt-BR"/>
                  </a:p>
                </p:txBody>
              </p:sp>
              <p:grpSp>
                <p:nvGrpSpPr>
                  <p:cNvPr id="70716" name="Agrupar 1"/>
                  <p:cNvGrpSpPr>
                    <a:grpSpLocks/>
                  </p:cNvGrpSpPr>
                  <p:nvPr/>
                </p:nvGrpSpPr>
                <p:grpSpPr bwMode="auto">
                  <a:xfrm>
                    <a:off x="0" y="0"/>
                    <a:ext cx="9144287" cy="6729413"/>
                    <a:chOff x="0" y="0"/>
                    <a:chExt cx="9144287" cy="6728746"/>
                  </a:xfrm>
                </p:grpSpPr>
                <p:sp>
                  <p:nvSpPr>
                    <p:cNvPr id="9" name="Retângulo 8"/>
                    <p:cNvSpPr/>
                    <p:nvPr/>
                  </p:nvSpPr>
                  <p:spPr bwMode="auto">
                    <a:xfrm>
                      <a:off x="0" y="0"/>
                      <a:ext cx="9144287" cy="255403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/>
                    </a:p>
                  </p:txBody>
                </p:sp>
                <p:sp>
                  <p:nvSpPr>
                    <p:cNvPr id="25" name="Retângulo 24"/>
                    <p:cNvSpPr/>
                    <p:nvPr/>
                  </p:nvSpPr>
                  <p:spPr bwMode="auto">
                    <a:xfrm>
                      <a:off x="1479596" y="5998568"/>
                      <a:ext cx="6874091" cy="73017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dirty="0">
                          <a:solidFill>
                            <a:srgbClr val="0D534E"/>
                          </a:solidFill>
                        </a:rPr>
                        <a:t>Sentido de Propósito - Ética e Transparência – Justiça Fiscal  – Cidadania Fiscal - Valorização das Pessoas –  Responsabilização - Senso de Parceria</a:t>
                      </a:r>
                    </a:p>
                  </p:txBody>
                </p:sp>
                <p:sp>
                  <p:nvSpPr>
                    <p:cNvPr id="5" name="Retângulo 4"/>
                    <p:cNvSpPr/>
                    <p:nvPr/>
                  </p:nvSpPr>
                  <p:spPr bwMode="auto">
                    <a:xfrm>
                      <a:off x="107953" y="2812771"/>
                      <a:ext cx="8928380" cy="3247703"/>
                    </a:xfrm>
                    <a:prstGeom prst="rect">
                      <a:avLst/>
                    </a:prstGeom>
                    <a:solidFill>
                      <a:srgbClr val="DCEE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pt-BR" dirty="0"/>
                    </a:p>
                  </p:txBody>
                </p:sp>
                <p:pic>
                  <p:nvPicPr>
                    <p:cNvPr id="70720" name="Imagem 2"/>
                    <p:cNvPicPr>
                      <a:picLocks noChangeAspect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6050" y="741363"/>
                      <a:ext cx="8893175" cy="3111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0721" name="Imagem 3"/>
                    <p:cNvPicPr>
                      <a:picLocks noChangeAspect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28588" y="1096963"/>
                      <a:ext cx="8929687" cy="150653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70722" name="Agrupar 17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-589463" y="3923299"/>
                      <a:ext cx="2769617" cy="1368467"/>
                      <a:chOff x="588855" y="6147274"/>
                      <a:chExt cx="2769074" cy="709174"/>
                    </a:xfrm>
                  </p:grpSpPr>
                  <p:sp>
                    <p:nvSpPr>
                      <p:cNvPr id="10" name="Retângulo 9"/>
                      <p:cNvSpPr/>
                      <p:nvPr/>
                    </p:nvSpPr>
                    <p:spPr>
                      <a:xfrm>
                        <a:off x="588855" y="6147275"/>
                        <a:ext cx="524368" cy="697308"/>
                      </a:xfrm>
                      <a:prstGeom prst="rect">
                        <a:avLst/>
                      </a:prstGeom>
                      <a:solidFill>
                        <a:srgbClr val="00363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270" anchor="ctr"/>
                      <a:lstStyle/>
                      <a:p>
                        <a:pPr algn="ctr">
                          <a:defRPr/>
                        </a:pPr>
                        <a:r>
                          <a:rPr lang="pt-BR" dirty="0"/>
                          <a:t>Sociedade</a:t>
                        </a:r>
                      </a:p>
                    </p:txBody>
                  </p:sp>
                  <p:sp>
                    <p:nvSpPr>
                      <p:cNvPr id="11" name="Retângulo 10"/>
                      <p:cNvSpPr/>
                      <p:nvPr/>
                    </p:nvSpPr>
                    <p:spPr>
                      <a:xfrm>
                        <a:off x="1153834" y="6147274"/>
                        <a:ext cx="524368" cy="704239"/>
                      </a:xfrm>
                      <a:prstGeom prst="rect">
                        <a:avLst/>
                      </a:prstGeom>
                      <a:solidFill>
                        <a:srgbClr val="003632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270" anchor="ctr"/>
                      <a:lstStyle/>
                      <a:p>
                        <a:pPr algn="ctr">
                          <a:defRPr/>
                        </a:pPr>
                        <a:r>
                          <a:rPr lang="pt-BR" dirty="0"/>
                          <a:t>Equilíbrio Fiscal</a:t>
                        </a:r>
                      </a:p>
                    </p:txBody>
                  </p:sp>
                  <p:sp>
                    <p:nvSpPr>
                      <p:cNvPr id="12" name="Retângulo 11"/>
                      <p:cNvSpPr/>
                      <p:nvPr/>
                    </p:nvSpPr>
                    <p:spPr>
                      <a:xfrm>
                        <a:off x="1716025" y="6147274"/>
                        <a:ext cx="524370" cy="704238"/>
                      </a:xfrm>
                      <a:prstGeom prst="rect">
                        <a:avLst/>
                      </a:prstGeom>
                      <a:solidFill>
                        <a:srgbClr val="003632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270" anchor="ctr"/>
                      <a:lstStyle/>
                      <a:p>
                        <a:pPr algn="ctr">
                          <a:defRPr/>
                        </a:pPr>
                        <a:r>
                          <a:rPr lang="pt-BR" dirty="0"/>
                          <a:t>Partes </a:t>
                        </a:r>
                      </a:p>
                      <a:p>
                        <a:pPr algn="ctr">
                          <a:defRPr/>
                        </a:pPr>
                        <a:r>
                          <a:rPr lang="pt-BR" dirty="0"/>
                          <a:t>Relacionadas</a:t>
                        </a:r>
                      </a:p>
                    </p:txBody>
                  </p:sp>
                  <p:sp>
                    <p:nvSpPr>
                      <p:cNvPr id="13" name="Retângulo 12"/>
                      <p:cNvSpPr/>
                      <p:nvPr/>
                    </p:nvSpPr>
                    <p:spPr>
                      <a:xfrm>
                        <a:off x="2278284" y="6147274"/>
                        <a:ext cx="524368" cy="709174"/>
                      </a:xfrm>
                      <a:prstGeom prst="rect">
                        <a:avLst/>
                      </a:prstGeom>
                      <a:solidFill>
                        <a:srgbClr val="003632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270" anchor="ctr"/>
                      <a:lstStyle/>
                      <a:p>
                        <a:pPr algn="ctr">
                          <a:defRPr/>
                        </a:pPr>
                        <a:r>
                          <a:rPr lang="pt-BR" dirty="0"/>
                          <a:t>Processos Internos</a:t>
                        </a:r>
                      </a:p>
                    </p:txBody>
                  </p:sp>
                  <p:sp>
                    <p:nvSpPr>
                      <p:cNvPr id="14" name="Retângulo 13"/>
                      <p:cNvSpPr/>
                      <p:nvPr/>
                    </p:nvSpPr>
                    <p:spPr>
                      <a:xfrm>
                        <a:off x="2833559" y="6147274"/>
                        <a:ext cx="524370" cy="704238"/>
                      </a:xfrm>
                      <a:prstGeom prst="rect">
                        <a:avLst/>
                      </a:prstGeom>
                      <a:solidFill>
                        <a:srgbClr val="003632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vert="vert270" anchor="ctr"/>
                      <a:lstStyle/>
                      <a:p>
                        <a:pPr algn="ctr">
                          <a:defRPr/>
                        </a:pPr>
                        <a:r>
                          <a:rPr lang="pt-BR" dirty="0"/>
                          <a:t>Aprendizado  Crescimento</a:t>
                        </a:r>
                      </a:p>
                    </p:txBody>
                  </p:sp>
                </p:grpSp>
                <p:sp>
                  <p:nvSpPr>
                    <p:cNvPr id="17" name="Triângulo isósceles 16"/>
                    <p:cNvSpPr/>
                    <p:nvPr/>
                  </p:nvSpPr>
                  <p:spPr>
                    <a:xfrm>
                      <a:off x="100016" y="22223"/>
                      <a:ext cx="8929967" cy="679383"/>
                    </a:xfrm>
                    <a:prstGeom prst="triangle">
                      <a:avLst/>
                    </a:prstGeom>
                    <a:solidFill>
                      <a:srgbClr val="00363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b"/>
                    <a:lstStyle/>
                    <a:p>
                      <a:pPr algn="ctr">
                        <a:defRPr/>
                      </a:pPr>
                      <a:r>
                        <a:rPr lang="pt-BR" sz="2800" dirty="0"/>
                        <a:t>Valor Público</a:t>
                      </a:r>
                    </a:p>
                  </p:txBody>
                </p:sp>
                <p:sp>
                  <p:nvSpPr>
                    <p:cNvPr id="24" name="Retângulo 23"/>
                    <p:cNvSpPr/>
                    <p:nvPr/>
                  </p:nvSpPr>
                  <p:spPr bwMode="auto">
                    <a:xfrm>
                      <a:off x="111128" y="6095396"/>
                      <a:ext cx="1100173" cy="619064"/>
                    </a:xfrm>
                    <a:prstGeom prst="rect">
                      <a:avLst/>
                    </a:prstGeom>
                    <a:solidFill>
                      <a:srgbClr val="0D534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400" dirty="0">
                          <a:latin typeface="Century Gothic" panose="020B0502020202020204" pitchFamily="34" charset="0"/>
                        </a:rPr>
                        <a:t>VALORES</a:t>
                      </a:r>
                    </a:p>
                  </p:txBody>
                </p:sp>
              </p:grpSp>
            </p:grpSp>
            <p:sp>
              <p:nvSpPr>
                <p:cNvPr id="30" name="CaixaDeTexto 29"/>
                <p:cNvSpPr txBox="1"/>
                <p:nvPr/>
              </p:nvSpPr>
              <p:spPr>
                <a:xfrm>
                  <a:off x="93373" y="-6350"/>
                  <a:ext cx="2246383" cy="4619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pt-BR" sz="2400" dirty="0">
                      <a:solidFill>
                        <a:schemeClr val="accent5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Arquitetura </a:t>
                  </a:r>
                </a:p>
              </p:txBody>
            </p:sp>
            <p:sp>
              <p:nvSpPr>
                <p:cNvPr id="31" name="CaixaDeTexto 30"/>
                <p:cNvSpPr txBox="1"/>
                <p:nvPr/>
              </p:nvSpPr>
              <p:spPr>
                <a:xfrm>
                  <a:off x="7196071" y="-12700"/>
                  <a:ext cx="2124142" cy="46196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pt-BR" sz="2400" dirty="0">
                      <a:solidFill>
                        <a:schemeClr val="accent5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Estratégica</a:t>
                  </a:r>
                  <a:endParaRPr lang="pt-BR" sz="2400" dirty="0"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Retângulo 25"/>
                <p:cNvSpPr/>
                <p:nvPr/>
              </p:nvSpPr>
              <p:spPr bwMode="auto">
                <a:xfrm>
                  <a:off x="134650" y="728663"/>
                  <a:ext cx="8929968" cy="312737"/>
                </a:xfrm>
                <a:prstGeom prst="rect">
                  <a:avLst/>
                </a:prstGeom>
                <a:solidFill>
                  <a:srgbClr val="0036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>
                      <a:latin typeface="Century Gothic" panose="020B0502020202020204" pitchFamily="34" charset="0"/>
                    </a:rPr>
                    <a:t>MAPA ESTRATÉGICO CORPORATIVO SEFIN 2017 - 2021</a:t>
                  </a:r>
                </a:p>
              </p:txBody>
            </p:sp>
          </p:grpSp>
          <p:sp>
            <p:nvSpPr>
              <p:cNvPr id="15" name="Retângulo de cantos arredondados 14"/>
              <p:cNvSpPr/>
              <p:nvPr/>
            </p:nvSpPr>
            <p:spPr>
              <a:xfrm>
                <a:off x="2024710" y="4543998"/>
                <a:ext cx="1455089" cy="756612"/>
              </a:xfrm>
              <a:prstGeom prst="roundRect">
                <a:avLst/>
              </a:prstGeom>
              <a:solidFill>
                <a:srgbClr val="0D534E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dirty="0"/>
                  <a:t>Objetivos Estratégicos</a:t>
                </a:r>
              </a:p>
            </p:txBody>
          </p:sp>
        </p:grpSp>
        <p:sp>
          <p:nvSpPr>
            <p:cNvPr id="34" name="Retângulo de cantos arredondados 14"/>
            <p:cNvSpPr/>
            <p:nvPr/>
          </p:nvSpPr>
          <p:spPr bwMode="auto">
            <a:xfrm>
              <a:off x="3975242" y="4584603"/>
              <a:ext cx="1284138" cy="756612"/>
            </a:xfrm>
            <a:prstGeom prst="roundRect">
              <a:avLst/>
            </a:prstGeom>
            <a:solidFill>
              <a:srgbClr val="0D534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Iniciativas</a:t>
              </a:r>
            </a:p>
            <a:p>
              <a:pPr algn="ctr">
                <a:defRPr/>
              </a:pPr>
              <a:r>
                <a:rPr lang="pt-BR" dirty="0"/>
                <a:t>Portfólio Projetos</a:t>
              </a:r>
            </a:p>
          </p:txBody>
        </p:sp>
        <p:sp>
          <p:nvSpPr>
            <p:cNvPr id="40" name="Elipse 39"/>
            <p:cNvSpPr/>
            <p:nvPr/>
          </p:nvSpPr>
          <p:spPr bwMode="auto">
            <a:xfrm>
              <a:off x="7705031" y="3218469"/>
              <a:ext cx="1190533" cy="1152979"/>
            </a:xfrm>
            <a:prstGeom prst="ellipse">
              <a:avLst/>
            </a:prstGeom>
            <a:solidFill>
              <a:srgbClr val="0D534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" name="Retângulo de cantos arredondados 14"/>
            <p:cNvSpPr/>
            <p:nvPr/>
          </p:nvSpPr>
          <p:spPr bwMode="auto">
            <a:xfrm>
              <a:off x="7656733" y="4616616"/>
              <a:ext cx="1291214" cy="735897"/>
            </a:xfrm>
            <a:prstGeom prst="roundRect">
              <a:avLst/>
            </a:prstGeom>
            <a:solidFill>
              <a:srgbClr val="0D534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Portfólio </a:t>
              </a:r>
              <a:r>
                <a:rPr lang="pt-BR" dirty="0" err="1"/>
                <a:t>FortFisco</a:t>
              </a:r>
              <a:r>
                <a:rPr lang="pt-BR" dirty="0"/>
                <a:t> 2</a:t>
              </a:r>
            </a:p>
          </p:txBody>
        </p:sp>
        <p:sp>
          <p:nvSpPr>
            <p:cNvPr id="42" name="Seta para baixo 18"/>
            <p:cNvSpPr/>
            <p:nvPr/>
          </p:nvSpPr>
          <p:spPr bwMode="auto">
            <a:xfrm>
              <a:off x="8210550" y="4429125"/>
              <a:ext cx="234950" cy="201613"/>
            </a:xfrm>
            <a:prstGeom prst="downArrow">
              <a:avLst/>
            </a:prstGeom>
            <a:solidFill>
              <a:srgbClr val="0D534E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70703" name="CaixaDeTexto 7"/>
            <p:cNvSpPr txBox="1">
              <a:spLocks noChangeArrowheads="1"/>
            </p:cNvSpPr>
            <p:nvPr/>
          </p:nvSpPr>
          <p:spPr bwMode="auto">
            <a:xfrm>
              <a:off x="7896975" y="3423710"/>
              <a:ext cx="81624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4400" b="1">
                  <a:solidFill>
                    <a:schemeClr val="bg1"/>
                  </a:solidFill>
                  <a:latin typeface="Century Gothic" pitchFamily="34" charset="0"/>
                </a:rPr>
                <a:t>59</a:t>
              </a:r>
            </a:p>
          </p:txBody>
        </p:sp>
        <p:sp>
          <p:nvSpPr>
            <p:cNvPr id="2" name="Seta: para a Direita 1"/>
            <p:cNvSpPr/>
            <p:nvPr/>
          </p:nvSpPr>
          <p:spPr>
            <a:xfrm>
              <a:off x="3359150" y="3427413"/>
              <a:ext cx="544513" cy="642937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6" name="Sinal de Adição 5"/>
            <p:cNvSpPr/>
            <p:nvPr/>
          </p:nvSpPr>
          <p:spPr>
            <a:xfrm>
              <a:off x="5199063" y="3371850"/>
              <a:ext cx="652462" cy="766763"/>
            </a:xfrm>
            <a:prstGeom prst="mathPlus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8" name="Igual a 7"/>
            <p:cNvSpPr/>
            <p:nvPr/>
          </p:nvSpPr>
          <p:spPr>
            <a:xfrm>
              <a:off x="7096125" y="3435350"/>
              <a:ext cx="585788" cy="665163"/>
            </a:xfrm>
            <a:prstGeom prst="mathEqual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49" name="Elipse 48"/>
          <p:cNvSpPr/>
          <p:nvPr/>
        </p:nvSpPr>
        <p:spPr bwMode="auto">
          <a:xfrm>
            <a:off x="5892309" y="3279493"/>
            <a:ext cx="1190533" cy="1152979"/>
          </a:xfrm>
          <a:prstGeom prst="ellipse">
            <a:avLst/>
          </a:prstGeom>
          <a:solidFill>
            <a:srgbClr val="0D5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0" name="Retângulo de cantos arredondados 14"/>
          <p:cNvSpPr/>
          <p:nvPr/>
        </p:nvSpPr>
        <p:spPr bwMode="auto">
          <a:xfrm>
            <a:off x="5888810" y="4709327"/>
            <a:ext cx="1291214" cy="735897"/>
          </a:xfrm>
          <a:prstGeom prst="roundRect">
            <a:avLst/>
          </a:prstGeom>
          <a:solidFill>
            <a:srgbClr val="0D5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Portfólio </a:t>
            </a:r>
            <a:r>
              <a:rPr lang="pt-BR" dirty="0" err="1"/>
              <a:t>FortFisco</a:t>
            </a:r>
            <a:r>
              <a:rPr lang="pt-BR" dirty="0"/>
              <a:t> 1</a:t>
            </a:r>
          </a:p>
        </p:txBody>
      </p:sp>
      <p:sp>
        <p:nvSpPr>
          <p:cNvPr id="51" name="Seta para baixo 18"/>
          <p:cNvSpPr/>
          <p:nvPr/>
        </p:nvSpPr>
        <p:spPr bwMode="auto">
          <a:xfrm>
            <a:off x="6413500" y="4510088"/>
            <a:ext cx="234950" cy="201612"/>
          </a:xfrm>
          <a:prstGeom prst="downArrow">
            <a:avLst/>
          </a:prstGeom>
          <a:solidFill>
            <a:srgbClr val="0D534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0666" name="CaixaDeTexto 7"/>
          <p:cNvSpPr txBox="1">
            <a:spLocks noChangeArrowheads="1"/>
          </p:cNvSpPr>
          <p:nvPr/>
        </p:nvSpPr>
        <p:spPr bwMode="auto">
          <a:xfrm>
            <a:off x="6081713" y="3460750"/>
            <a:ext cx="8159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4400" b="1">
                <a:solidFill>
                  <a:schemeClr val="bg1"/>
                </a:solidFill>
                <a:latin typeface="Century Gothic" pitchFamily="34" charset="0"/>
              </a:rPr>
              <a:t>28</a:t>
            </a:r>
          </a:p>
        </p:txBody>
      </p:sp>
      <p:sp>
        <p:nvSpPr>
          <p:cNvPr id="53" name="Elipse 52"/>
          <p:cNvSpPr/>
          <p:nvPr/>
        </p:nvSpPr>
        <p:spPr bwMode="auto">
          <a:xfrm>
            <a:off x="3993404" y="3253063"/>
            <a:ext cx="1190533" cy="1152979"/>
          </a:xfrm>
          <a:prstGeom prst="ellipse">
            <a:avLst/>
          </a:prstGeom>
          <a:solidFill>
            <a:srgbClr val="0D5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" name="Seta para baixo 18"/>
          <p:cNvSpPr/>
          <p:nvPr/>
        </p:nvSpPr>
        <p:spPr bwMode="auto">
          <a:xfrm>
            <a:off x="4475163" y="4457700"/>
            <a:ext cx="234950" cy="201613"/>
          </a:xfrm>
          <a:prstGeom prst="downArrow">
            <a:avLst/>
          </a:prstGeom>
          <a:solidFill>
            <a:srgbClr val="0D534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0671" name="CaixaDeTexto 7"/>
          <p:cNvSpPr txBox="1">
            <a:spLocks noChangeArrowheads="1"/>
          </p:cNvSpPr>
          <p:nvPr/>
        </p:nvSpPr>
        <p:spPr bwMode="auto">
          <a:xfrm>
            <a:off x="4164013" y="3444875"/>
            <a:ext cx="8159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4400" b="1">
                <a:solidFill>
                  <a:schemeClr val="bg1"/>
                </a:solidFill>
                <a:latin typeface="Century Gothic" pitchFamily="34" charset="0"/>
              </a:rPr>
              <a:t>31</a:t>
            </a:r>
          </a:p>
        </p:txBody>
      </p:sp>
      <p:sp>
        <p:nvSpPr>
          <p:cNvPr id="57" name="Elipse 56"/>
          <p:cNvSpPr/>
          <p:nvPr/>
        </p:nvSpPr>
        <p:spPr bwMode="auto">
          <a:xfrm>
            <a:off x="2092074" y="3253033"/>
            <a:ext cx="1190533" cy="1152979"/>
          </a:xfrm>
          <a:prstGeom prst="ellipse">
            <a:avLst/>
          </a:prstGeom>
          <a:solidFill>
            <a:srgbClr val="0D5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8" name="Seta para baixo 18"/>
          <p:cNvSpPr/>
          <p:nvPr/>
        </p:nvSpPr>
        <p:spPr bwMode="auto">
          <a:xfrm>
            <a:off x="2586038" y="4451350"/>
            <a:ext cx="234950" cy="201613"/>
          </a:xfrm>
          <a:prstGeom prst="downArrow">
            <a:avLst/>
          </a:prstGeom>
          <a:solidFill>
            <a:srgbClr val="0D534E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0676" name="CaixaDeTexto 7"/>
          <p:cNvSpPr txBox="1">
            <a:spLocks noChangeArrowheads="1"/>
          </p:cNvSpPr>
          <p:nvPr/>
        </p:nvSpPr>
        <p:spPr bwMode="auto">
          <a:xfrm>
            <a:off x="2279650" y="3441700"/>
            <a:ext cx="8159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4400" b="1">
                <a:solidFill>
                  <a:schemeClr val="bg1"/>
                </a:solidFill>
                <a:latin typeface="Century Gothic" pitchFamily="34" charset="0"/>
              </a:rPr>
              <a:t>33</a:t>
            </a:r>
          </a:p>
        </p:txBody>
      </p:sp>
      <p:sp>
        <p:nvSpPr>
          <p:cNvPr id="61" name="Triângulo isósceles 60"/>
          <p:cNvSpPr/>
          <p:nvPr/>
        </p:nvSpPr>
        <p:spPr bwMode="auto">
          <a:xfrm>
            <a:off x="1343025" y="3757613"/>
            <a:ext cx="139700" cy="14763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46050" y="2744788"/>
            <a:ext cx="2941638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GESTÃO FISCAL</a:t>
            </a:r>
          </a:p>
        </p:txBody>
      </p:sp>
      <p:sp>
        <p:nvSpPr>
          <p:cNvPr id="65" name="Triângulo isósceles 64"/>
          <p:cNvSpPr/>
          <p:nvPr/>
        </p:nvSpPr>
        <p:spPr bwMode="auto">
          <a:xfrm>
            <a:off x="1331913" y="4333875"/>
            <a:ext cx="141287" cy="147638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6" name="Triângulo isósceles 65"/>
          <p:cNvSpPr/>
          <p:nvPr/>
        </p:nvSpPr>
        <p:spPr bwMode="auto">
          <a:xfrm>
            <a:off x="1335088" y="4919663"/>
            <a:ext cx="141287" cy="147637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7" name="Triângulo isósceles 66"/>
          <p:cNvSpPr/>
          <p:nvPr/>
        </p:nvSpPr>
        <p:spPr bwMode="auto">
          <a:xfrm>
            <a:off x="1331913" y="5467350"/>
            <a:ext cx="141287" cy="147638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1493838" y="3336925"/>
            <a:ext cx="423862" cy="525463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4</a:t>
            </a:r>
          </a:p>
        </p:txBody>
      </p:sp>
      <p:sp>
        <p:nvSpPr>
          <p:cNvPr id="69" name="Retângulo 68"/>
          <p:cNvSpPr/>
          <p:nvPr/>
        </p:nvSpPr>
        <p:spPr>
          <a:xfrm>
            <a:off x="1489075" y="3906838"/>
            <a:ext cx="428625" cy="525462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4</a:t>
            </a:r>
          </a:p>
        </p:txBody>
      </p:sp>
      <p:sp>
        <p:nvSpPr>
          <p:cNvPr id="70" name="Retângulo 69"/>
          <p:cNvSpPr/>
          <p:nvPr/>
        </p:nvSpPr>
        <p:spPr>
          <a:xfrm>
            <a:off x="1485900" y="4454525"/>
            <a:ext cx="444500" cy="523875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5</a:t>
            </a:r>
          </a:p>
        </p:txBody>
      </p:sp>
      <p:sp>
        <p:nvSpPr>
          <p:cNvPr id="71" name="Retângulo 70"/>
          <p:cNvSpPr/>
          <p:nvPr/>
        </p:nvSpPr>
        <p:spPr>
          <a:xfrm>
            <a:off x="1497013" y="5021263"/>
            <a:ext cx="434975" cy="523875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12</a:t>
            </a:r>
          </a:p>
        </p:txBody>
      </p:sp>
      <p:sp>
        <p:nvSpPr>
          <p:cNvPr id="72" name="Retângulo 71"/>
          <p:cNvSpPr/>
          <p:nvPr/>
        </p:nvSpPr>
        <p:spPr>
          <a:xfrm>
            <a:off x="1493838" y="5583238"/>
            <a:ext cx="434975" cy="523875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8</a:t>
            </a:r>
          </a:p>
        </p:txBody>
      </p:sp>
      <p:sp>
        <p:nvSpPr>
          <p:cNvPr id="73" name="Retângulo 72"/>
          <p:cNvSpPr/>
          <p:nvPr/>
        </p:nvSpPr>
        <p:spPr>
          <a:xfrm>
            <a:off x="3125788" y="2743200"/>
            <a:ext cx="2941637" cy="409575"/>
          </a:xfrm>
          <a:prstGeom prst="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ACOLHIMENTO</a:t>
            </a:r>
          </a:p>
        </p:txBody>
      </p:sp>
      <p:sp>
        <p:nvSpPr>
          <p:cNvPr id="74" name="Retângulo 73"/>
          <p:cNvSpPr/>
          <p:nvPr/>
        </p:nvSpPr>
        <p:spPr>
          <a:xfrm>
            <a:off x="6118225" y="2740025"/>
            <a:ext cx="2940050" cy="411163"/>
          </a:xfrm>
          <a:prstGeom prst="rect">
            <a:avLst/>
          </a:prstGeom>
          <a:solidFill>
            <a:srgbClr val="008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MODERNIZAÇÃO</a:t>
            </a:r>
          </a:p>
        </p:txBody>
      </p:sp>
      <p:sp>
        <p:nvSpPr>
          <p:cNvPr id="22" name="Retângulo: Cantos Arredondados 21"/>
          <p:cNvSpPr/>
          <p:nvPr/>
        </p:nvSpPr>
        <p:spPr>
          <a:xfrm>
            <a:off x="1996353" y="5545368"/>
            <a:ext cx="6951593" cy="591304"/>
          </a:xfrm>
          <a:prstGeom prst="roundRect">
            <a:avLst/>
          </a:prstGeom>
          <a:solidFill>
            <a:srgbClr val="0D534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000" dirty="0">
                <a:latin typeface="Century Gothic" panose="020B0502020202020204" pitchFamily="34" charset="0"/>
              </a:rPr>
              <a:t>60 Indicadores Estratégicos e </a:t>
            </a:r>
          </a:p>
          <a:p>
            <a:pPr algn="ctr">
              <a:defRPr/>
            </a:pPr>
            <a:r>
              <a:rPr lang="pt-BR" sz="2000" dirty="0">
                <a:latin typeface="Century Gothic" panose="020B0502020202020204" pitchFamily="34" charset="0"/>
              </a:rPr>
              <a:t>e 109 Indicadores Táticos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Agrupar 5"/>
          <p:cNvGrpSpPr>
            <a:grpSpLocks/>
          </p:cNvGrpSpPr>
          <p:nvPr/>
        </p:nvGrpSpPr>
        <p:grpSpPr bwMode="auto">
          <a:xfrm>
            <a:off x="0" y="-26988"/>
            <a:ext cx="9158288" cy="6884988"/>
            <a:chOff x="0" y="-26966"/>
            <a:chExt cx="9158288" cy="6884966"/>
          </a:xfrm>
        </p:grpSpPr>
        <p:grpSp>
          <p:nvGrpSpPr>
            <p:cNvPr id="71686" name="Agrupar 69"/>
            <p:cNvGrpSpPr>
              <a:grpSpLocks/>
            </p:cNvGrpSpPr>
            <p:nvPr/>
          </p:nvGrpSpPr>
          <p:grpSpPr bwMode="auto">
            <a:xfrm>
              <a:off x="0" y="0"/>
              <a:ext cx="9158288" cy="6858000"/>
              <a:chOff x="-14910" y="63"/>
              <a:chExt cx="9158910" cy="6857937"/>
            </a:xfrm>
          </p:grpSpPr>
          <p:sp>
            <p:nvSpPr>
              <p:cNvPr id="9" name="Retângulo 8"/>
              <p:cNvSpPr/>
              <p:nvPr/>
            </p:nvSpPr>
            <p:spPr bwMode="auto">
              <a:xfrm>
                <a:off x="-621" y="85"/>
                <a:ext cx="9144621" cy="685791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" name="Título 7"/>
              <p:cNvSpPr txBox="1">
                <a:spLocks/>
              </p:cNvSpPr>
              <p:nvPr/>
            </p:nvSpPr>
            <p:spPr bwMode="auto">
              <a:xfrm>
                <a:off x="-14910" y="85"/>
                <a:ext cx="9143034" cy="61753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83348" y="-26966"/>
              <a:ext cx="1160652" cy="644504"/>
            </a:xfrm>
            <a:prstGeom prst="rect">
              <a:avLst/>
            </a:prstGeom>
          </p:spPr>
        </p:pic>
      </p:grpSp>
      <p:sp>
        <p:nvSpPr>
          <p:cNvPr id="71683" name="CaixaDeTexto 12"/>
          <p:cNvSpPr txBox="1">
            <a:spLocks noChangeArrowheads="1"/>
          </p:cNvSpPr>
          <p:nvPr/>
        </p:nvSpPr>
        <p:spPr bwMode="auto">
          <a:xfrm>
            <a:off x="23813" y="-14288"/>
            <a:ext cx="4843462" cy="58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Instrumento Estratégico</a:t>
            </a:r>
          </a:p>
        </p:txBody>
      </p:sp>
      <p:pic>
        <p:nvPicPr>
          <p:cNvPr id="71684" name="Imagem 2"/>
          <p:cNvPicPr>
            <a:picLocks noChangeAspect="1"/>
          </p:cNvPicPr>
          <p:nvPr/>
        </p:nvPicPr>
        <p:blipFill>
          <a:blip r:embed="rId3" cstate="print"/>
          <a:srcRect t="12364" b="7671"/>
          <a:stretch>
            <a:fillRect/>
          </a:stretch>
        </p:blipFill>
        <p:spPr bwMode="auto">
          <a:xfrm>
            <a:off x="0" y="604838"/>
            <a:ext cx="914241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Imagem 2"/>
          <p:cNvPicPr>
            <a:picLocks noChangeAspect="1"/>
          </p:cNvPicPr>
          <p:nvPr/>
        </p:nvPicPr>
        <p:blipFill>
          <a:blip r:embed="rId4" cstate="print"/>
          <a:srcRect l="-2" t="27589" r="23227" b="5867"/>
          <a:stretch>
            <a:fillRect/>
          </a:stretch>
        </p:blipFill>
        <p:spPr bwMode="auto">
          <a:xfrm>
            <a:off x="-3175" y="4065588"/>
            <a:ext cx="9145588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Agrupar 9"/>
          <p:cNvGrpSpPr>
            <a:grpSpLocks/>
          </p:cNvGrpSpPr>
          <p:nvPr/>
        </p:nvGrpSpPr>
        <p:grpSpPr bwMode="auto">
          <a:xfrm>
            <a:off x="-20638" y="-15875"/>
            <a:ext cx="9159876" cy="6873875"/>
            <a:chOff x="-16360" y="-16472"/>
            <a:chExt cx="9160360" cy="6874472"/>
          </a:xfrm>
        </p:grpSpPr>
        <p:grpSp>
          <p:nvGrpSpPr>
            <p:cNvPr id="72734" name="Agrupar 8"/>
            <p:cNvGrpSpPr>
              <a:grpSpLocks/>
            </p:cNvGrpSpPr>
            <p:nvPr/>
          </p:nvGrpSpPr>
          <p:grpSpPr bwMode="auto">
            <a:xfrm>
              <a:off x="-16360" y="-14287"/>
              <a:ext cx="9160360" cy="6872287"/>
              <a:chOff x="-16982" y="-14224"/>
              <a:chExt cx="9160982" cy="6872224"/>
            </a:xfrm>
          </p:grpSpPr>
          <p:sp>
            <p:nvSpPr>
              <p:cNvPr id="5" name="Retângulo 4"/>
              <p:cNvSpPr/>
              <p:nvPr/>
            </p:nvSpPr>
            <p:spPr bwMode="auto">
              <a:xfrm>
                <a:off x="-1105" y="-533"/>
                <a:ext cx="9145105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" name="Título 7"/>
              <p:cNvSpPr txBox="1">
                <a:spLocks/>
              </p:cNvSpPr>
              <p:nvPr/>
            </p:nvSpPr>
            <p:spPr bwMode="auto">
              <a:xfrm>
                <a:off x="-16982" y="-14822"/>
                <a:ext cx="9143517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72707" name="CaixaDeTexto 8"/>
          <p:cNvSpPr txBox="1">
            <a:spLocks noChangeArrowheads="1"/>
          </p:cNvSpPr>
          <p:nvPr/>
        </p:nvSpPr>
        <p:spPr bwMode="auto">
          <a:xfrm>
            <a:off x="0" y="1588"/>
            <a:ext cx="7491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Indicadores Estratégicos-FortFisco 2</a:t>
            </a:r>
          </a:p>
        </p:txBody>
      </p:sp>
      <p:grpSp>
        <p:nvGrpSpPr>
          <p:cNvPr id="72708" name="Agrupar 7"/>
          <p:cNvGrpSpPr>
            <a:grpSpLocks/>
          </p:cNvGrpSpPr>
          <p:nvPr/>
        </p:nvGrpSpPr>
        <p:grpSpPr bwMode="auto">
          <a:xfrm>
            <a:off x="144463" y="4176713"/>
            <a:ext cx="8859837" cy="2579687"/>
            <a:chOff x="349479" y="4247071"/>
            <a:chExt cx="4394967" cy="2579718"/>
          </a:xfrm>
        </p:grpSpPr>
        <p:sp>
          <p:nvSpPr>
            <p:cNvPr id="3" name="Retângulo 2"/>
            <p:cNvSpPr/>
            <p:nvPr/>
          </p:nvSpPr>
          <p:spPr>
            <a:xfrm>
              <a:off x="349479" y="4318509"/>
              <a:ext cx="4394967" cy="25082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599112" y="4247071"/>
              <a:ext cx="4130372" cy="53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190500" indent="-190500" algn="just">
                <a:spcBef>
                  <a:spcPct val="60000"/>
                </a:spcBef>
                <a:defRPr/>
              </a:pPr>
              <a:r>
                <a:rPr lang="pt-PT" sz="28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EVA®  =  Capital Investido    x    ( ROIC      -    WACC )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1363763" y="5348809"/>
              <a:ext cx="984359" cy="26511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5000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Capital Operacional</a:t>
              </a:r>
            </a:p>
          </p:txBody>
        </p:sp>
        <p:sp>
          <p:nvSpPr>
            <p:cNvPr id="17" name="AutoShape 5"/>
            <p:cNvSpPr>
              <a:spLocks noChangeArrowheads="1"/>
            </p:cNvSpPr>
            <p:nvPr/>
          </p:nvSpPr>
          <p:spPr bwMode="auto">
            <a:xfrm>
              <a:off x="1426762" y="4772539"/>
              <a:ext cx="785912" cy="487369"/>
            </a:xfrm>
            <a:prstGeom prst="downArrow">
              <a:avLst>
                <a:gd name="adj1" fmla="val 50000"/>
                <a:gd name="adj2" fmla="val 25000"/>
              </a:avLst>
            </a:prstGeom>
            <a:noFill/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pt-BR" sz="1600">
                <a:solidFill>
                  <a:srgbClr val="F7FBFB"/>
                </a:solidFill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612718" y="5434535"/>
              <a:ext cx="937110" cy="5857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Retorno sobre o 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pt-BR" sz="160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Capital Investido</a:t>
              </a:r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>
              <a:off x="2852901" y="4742377"/>
              <a:ext cx="456743" cy="768359"/>
            </a:xfrm>
            <a:prstGeom prst="downArrow">
              <a:avLst>
                <a:gd name="adj1" fmla="val 50000"/>
                <a:gd name="adj2" fmla="val 61962"/>
              </a:avLst>
            </a:prstGeom>
            <a:noFill/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pt-BR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3447454" y="5096393"/>
              <a:ext cx="1176506" cy="64612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  <a:defRPr/>
              </a:pPr>
              <a:r>
                <a:rPr lang="pt-BR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Custo do Capital</a:t>
              </a:r>
            </a:p>
            <a:p>
              <a:pPr algn="ctr">
                <a:spcBef>
                  <a:spcPts val="0"/>
                </a:spcBef>
                <a:defRPr/>
              </a:pPr>
              <a:r>
                <a:rPr lang="pt-BR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95% do CDI</a:t>
              </a:r>
            </a:p>
          </p:txBody>
        </p:sp>
        <p:sp>
          <p:nvSpPr>
            <p:cNvPr id="72733" name="AutoShape 8"/>
            <p:cNvSpPr>
              <a:spLocks noChangeArrowheads="1"/>
            </p:cNvSpPr>
            <p:nvPr/>
          </p:nvSpPr>
          <p:spPr bwMode="auto">
            <a:xfrm>
              <a:off x="3796570" y="4692296"/>
              <a:ext cx="395288" cy="415197"/>
            </a:xfrm>
            <a:prstGeom prst="downArrow">
              <a:avLst>
                <a:gd name="adj1" fmla="val 50000"/>
                <a:gd name="adj2" fmla="val 37901"/>
              </a:avLst>
            </a:prstGeom>
            <a:noFill/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t-BR" altLang="pt-BR"/>
            </a:p>
          </p:txBody>
        </p:sp>
      </p:grpSp>
      <p:grpSp>
        <p:nvGrpSpPr>
          <p:cNvPr id="72709" name="Agrupar 10"/>
          <p:cNvGrpSpPr>
            <a:grpSpLocks/>
          </p:cNvGrpSpPr>
          <p:nvPr/>
        </p:nvGrpSpPr>
        <p:grpSpPr bwMode="auto">
          <a:xfrm>
            <a:off x="120650" y="596900"/>
            <a:ext cx="8897938" cy="3579813"/>
            <a:chOff x="-20638" y="585788"/>
            <a:chExt cx="9142414" cy="3576435"/>
          </a:xfrm>
        </p:grpSpPr>
        <p:pic>
          <p:nvPicPr>
            <p:cNvPr id="72721" name="Imagem 2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0638" y="585788"/>
              <a:ext cx="4419354" cy="35335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2" name="Imagem 8"/>
            <p:cNvPicPr>
              <a:picLocks noChangeAspect="1"/>
            </p:cNvPicPr>
            <p:nvPr/>
          </p:nvPicPr>
          <p:blipFill>
            <a:blip r:embed="rId4" cstate="print"/>
            <a:srcRect r="63126"/>
            <a:stretch>
              <a:fillRect/>
            </a:stretch>
          </p:blipFill>
          <p:spPr bwMode="auto">
            <a:xfrm>
              <a:off x="4398717" y="585788"/>
              <a:ext cx="1757460" cy="355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3" name="CaixaDeTexto 9"/>
            <p:cNvSpPr txBox="1">
              <a:spLocks noChangeArrowheads="1"/>
            </p:cNvSpPr>
            <p:nvPr/>
          </p:nvSpPr>
          <p:spPr bwMode="auto">
            <a:xfrm>
              <a:off x="6045596" y="591906"/>
              <a:ext cx="3076179" cy="23083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4800" i="1">
                  <a:solidFill>
                    <a:srgbClr val="006861"/>
                  </a:solidFill>
                  <a:latin typeface="Times New Roman" pitchFamily="18" charset="0"/>
                  <a:cs typeface="Times New Roman" pitchFamily="18" charset="0"/>
                </a:rPr>
                <a:t>Valor </a:t>
              </a:r>
            </a:p>
            <a:p>
              <a:r>
                <a:rPr lang="pt-BR" altLang="pt-BR" sz="4800" i="1">
                  <a:solidFill>
                    <a:srgbClr val="006861"/>
                  </a:solidFill>
                  <a:latin typeface="Times New Roman" pitchFamily="18" charset="0"/>
                  <a:cs typeface="Times New Roman" pitchFamily="18" charset="0"/>
                </a:rPr>
                <a:t>Econômico</a:t>
              </a:r>
            </a:p>
            <a:p>
              <a:r>
                <a:rPr lang="pt-BR" altLang="pt-BR" sz="4800" i="1">
                  <a:solidFill>
                    <a:srgbClr val="006861"/>
                  </a:solidFill>
                  <a:latin typeface="Times New Roman" pitchFamily="18" charset="0"/>
                  <a:cs typeface="Times New Roman" pitchFamily="18" charset="0"/>
                </a:rPr>
                <a:t>Agregado</a:t>
              </a:r>
            </a:p>
          </p:txBody>
        </p:sp>
        <p:pic>
          <p:nvPicPr>
            <p:cNvPr id="72724" name="Picture 4" descr="Resultado de imagem para valor economico agregad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8081" y="2900230"/>
              <a:ext cx="1393332" cy="1247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5" name="Picture 6" descr="Resultado de imagem para valor economico agregad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85200" y="2824057"/>
              <a:ext cx="1736576" cy="1338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2710" name="CaixaDeTexto 11"/>
          <p:cNvSpPr txBox="1">
            <a:spLocks noChangeArrowheads="1"/>
          </p:cNvSpPr>
          <p:nvPr/>
        </p:nvSpPr>
        <p:spPr bwMode="auto">
          <a:xfrm>
            <a:off x="2179638" y="6096000"/>
            <a:ext cx="1876425" cy="522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400">
                <a:solidFill>
                  <a:schemeClr val="bg1"/>
                </a:solidFill>
                <a:latin typeface="Century Gothic" pitchFamily="34" charset="0"/>
              </a:rPr>
              <a:t>Recursos Alocados </a:t>
            </a:r>
          </a:p>
          <a:p>
            <a:pPr algn="ctr"/>
            <a:r>
              <a:rPr lang="pt-BR" altLang="pt-BR" sz="1400">
                <a:solidFill>
                  <a:schemeClr val="bg1"/>
                </a:solidFill>
                <a:latin typeface="Century Gothic" pitchFamily="34" charset="0"/>
              </a:rPr>
              <a:t>na Sefin</a:t>
            </a:r>
          </a:p>
        </p:txBody>
      </p:sp>
      <p:sp>
        <p:nvSpPr>
          <p:cNvPr id="13" name="Seta: para a Direita 12"/>
          <p:cNvSpPr/>
          <p:nvPr/>
        </p:nvSpPr>
        <p:spPr>
          <a:xfrm rot="5400000">
            <a:off x="2859088" y="5526088"/>
            <a:ext cx="517525" cy="504825"/>
          </a:xfrm>
          <a:prstGeom prst="rightArrow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2712" name="CaixaDeTexto 13"/>
          <p:cNvSpPr txBox="1">
            <a:spLocks noChangeArrowheads="1"/>
          </p:cNvSpPr>
          <p:nvPr/>
        </p:nvSpPr>
        <p:spPr bwMode="auto">
          <a:xfrm>
            <a:off x="5059363" y="6272213"/>
            <a:ext cx="1114425" cy="3079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>
                <a:solidFill>
                  <a:schemeClr val="bg1"/>
                </a:solidFill>
                <a:latin typeface="Century Gothic" pitchFamily="34" charset="0"/>
              </a:rPr>
              <a:t>(RP-DS)/DS</a:t>
            </a:r>
          </a:p>
        </p:txBody>
      </p:sp>
      <p:sp>
        <p:nvSpPr>
          <p:cNvPr id="72713" name="AutoShape 8"/>
          <p:cNvSpPr>
            <a:spLocks noChangeArrowheads="1"/>
          </p:cNvSpPr>
          <p:nvPr/>
        </p:nvSpPr>
        <p:spPr bwMode="auto">
          <a:xfrm>
            <a:off x="5384800" y="5932488"/>
            <a:ext cx="463550" cy="242887"/>
          </a:xfrm>
          <a:prstGeom prst="downArrow">
            <a:avLst>
              <a:gd name="adj1" fmla="val 50000"/>
              <a:gd name="adj2" fmla="val 37903"/>
            </a:avLst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72714" name="CaixaDeTexto 17"/>
          <p:cNvSpPr txBox="1">
            <a:spLocks noChangeArrowheads="1"/>
          </p:cNvSpPr>
          <p:nvPr/>
        </p:nvSpPr>
        <p:spPr bwMode="auto">
          <a:xfrm>
            <a:off x="6761163" y="6148388"/>
            <a:ext cx="15113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>
                <a:solidFill>
                  <a:schemeClr val="bg1"/>
                </a:solidFill>
                <a:latin typeface="Century Gothic" pitchFamily="34" charset="0"/>
              </a:rPr>
              <a:t>RP=Rec.Própria</a:t>
            </a:r>
          </a:p>
          <a:p>
            <a:r>
              <a:rPr lang="pt-BR" altLang="pt-BR" sz="1400">
                <a:solidFill>
                  <a:schemeClr val="bg1"/>
                </a:solidFill>
                <a:latin typeface="Century Gothic" pitchFamily="34" charset="0"/>
              </a:rPr>
              <a:t>DS=Desp. Sefin</a:t>
            </a:r>
          </a:p>
        </p:txBody>
      </p:sp>
      <p:grpSp>
        <p:nvGrpSpPr>
          <p:cNvPr id="8" name="Agrupar 7"/>
          <p:cNvGrpSpPr>
            <a:grpSpLocks/>
          </p:cNvGrpSpPr>
          <p:nvPr/>
        </p:nvGrpSpPr>
        <p:grpSpPr bwMode="auto">
          <a:xfrm>
            <a:off x="115888" y="633413"/>
            <a:ext cx="8872537" cy="3557587"/>
            <a:chOff x="115480" y="633956"/>
            <a:chExt cx="8873486" cy="3556624"/>
          </a:xfrm>
        </p:grpSpPr>
        <p:graphicFrame>
          <p:nvGraphicFramePr>
            <p:cNvPr id="27" name="Gráfico 26">
              <a:extLst>
                <a:ext uri="{FF2B5EF4-FFF2-40B4-BE49-F238E27FC236}"/>
              </a:extLst>
            </p:cNvPr>
            <p:cNvGraphicFramePr>
              <a:graphicFrameLocks/>
            </p:cNvGraphicFramePr>
            <p:nvPr/>
          </p:nvGraphicFramePr>
          <p:xfrm>
            <a:off x="115480" y="633956"/>
            <a:ext cx="8873486" cy="35566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" name="Elipse 1"/>
            <p:cNvSpPr/>
            <p:nvPr/>
          </p:nvSpPr>
          <p:spPr>
            <a:xfrm>
              <a:off x="2627092" y="1127125"/>
              <a:ext cx="2548157" cy="129614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2000" dirty="0">
                  <a:latin typeface="Century Gothic" panose="020B0502020202020204" pitchFamily="34" charset="0"/>
                </a:rPr>
                <a:t>PERCENTUAL DA META</a:t>
              </a:r>
            </a:p>
            <a:p>
              <a:pPr algn="ctr">
                <a:defRPr/>
              </a:pPr>
              <a:r>
                <a:rPr lang="pt-BR" sz="2000" b="1" dirty="0">
                  <a:latin typeface="Century Gothic" panose="020B0502020202020204" pitchFamily="34" charset="0"/>
                </a:rPr>
                <a:t>31,8%</a:t>
              </a:r>
            </a:p>
          </p:txBody>
        </p:sp>
      </p:grpSp>
      <p:sp>
        <p:nvSpPr>
          <p:cNvPr id="9" name="Seta: para a Direita 8"/>
          <p:cNvSpPr/>
          <p:nvPr/>
        </p:nvSpPr>
        <p:spPr>
          <a:xfrm>
            <a:off x="6386513" y="6297613"/>
            <a:ext cx="223837" cy="223837"/>
          </a:xfrm>
          <a:prstGeom prst="rightArrow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Agrupar 9"/>
          <p:cNvGrpSpPr>
            <a:grpSpLocks/>
          </p:cNvGrpSpPr>
          <p:nvPr/>
        </p:nvGrpSpPr>
        <p:grpSpPr bwMode="auto">
          <a:xfrm>
            <a:off x="-30163" y="-28575"/>
            <a:ext cx="9159876" cy="6873875"/>
            <a:chOff x="-16360" y="-16472"/>
            <a:chExt cx="9160360" cy="6874472"/>
          </a:xfrm>
        </p:grpSpPr>
        <p:grpSp>
          <p:nvGrpSpPr>
            <p:cNvPr id="73735" name="Agrupar 8"/>
            <p:cNvGrpSpPr>
              <a:grpSpLocks/>
            </p:cNvGrpSpPr>
            <p:nvPr/>
          </p:nvGrpSpPr>
          <p:grpSpPr bwMode="auto">
            <a:xfrm>
              <a:off x="-16360" y="-14287"/>
              <a:ext cx="9160360" cy="6872287"/>
              <a:chOff x="-16982" y="-14224"/>
              <a:chExt cx="9160982" cy="6872224"/>
            </a:xfrm>
          </p:grpSpPr>
          <p:sp>
            <p:nvSpPr>
              <p:cNvPr id="82" name="Retângulo 81"/>
              <p:cNvSpPr/>
              <p:nvPr/>
            </p:nvSpPr>
            <p:spPr bwMode="auto">
              <a:xfrm>
                <a:off x="-1105" y="-533"/>
                <a:ext cx="9145105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3" name="Título 7"/>
              <p:cNvSpPr txBox="1">
                <a:spLocks/>
              </p:cNvSpPr>
              <p:nvPr/>
            </p:nvSpPr>
            <p:spPr bwMode="auto">
              <a:xfrm>
                <a:off x="-16982" y="-14822"/>
                <a:ext cx="9143517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81" name="Imagem 80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73731" name="CaixaDeTexto 8"/>
          <p:cNvSpPr txBox="1">
            <a:spLocks noChangeArrowheads="1"/>
          </p:cNvSpPr>
          <p:nvPr/>
        </p:nvSpPr>
        <p:spPr bwMode="auto">
          <a:xfrm>
            <a:off x="0" y="1588"/>
            <a:ext cx="70532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Construção Estratégica-FortFisco 2</a:t>
            </a:r>
          </a:p>
        </p:txBody>
      </p:sp>
      <p:grpSp>
        <p:nvGrpSpPr>
          <p:cNvPr id="73732" name="Agrupar 8"/>
          <p:cNvGrpSpPr>
            <a:grpSpLocks/>
          </p:cNvGrpSpPr>
          <p:nvPr/>
        </p:nvGrpSpPr>
        <p:grpSpPr bwMode="auto">
          <a:xfrm>
            <a:off x="-757238" y="765175"/>
            <a:ext cx="9547226" cy="5935663"/>
            <a:chOff x="-700088" y="733425"/>
            <a:chExt cx="9547225" cy="5935663"/>
          </a:xfrm>
        </p:grpSpPr>
        <p:grpSp>
          <p:nvGrpSpPr>
            <p:cNvPr id="140" name="Agrupar 139"/>
            <p:cNvGrpSpPr>
              <a:grpSpLocks/>
            </p:cNvGrpSpPr>
            <p:nvPr/>
          </p:nvGrpSpPr>
          <p:grpSpPr bwMode="auto">
            <a:xfrm>
              <a:off x="-700088" y="747713"/>
              <a:ext cx="9547225" cy="5921375"/>
              <a:chOff x="-4068960" y="-277313"/>
              <a:chExt cx="9546481" cy="5921915"/>
            </a:xfrm>
            <a:solidFill>
              <a:schemeClr val="accent5"/>
            </a:solidFill>
          </p:grpSpPr>
          <p:grpSp>
            <p:nvGrpSpPr>
              <p:cNvPr id="81927" name="Agrupar 140"/>
              <p:cNvGrpSpPr>
                <a:grpSpLocks/>
              </p:cNvGrpSpPr>
              <p:nvPr/>
            </p:nvGrpSpPr>
            <p:grpSpPr bwMode="auto">
              <a:xfrm>
                <a:off x="-4068960" y="-277313"/>
                <a:ext cx="9546481" cy="5921915"/>
                <a:chOff x="-817559" y="915885"/>
                <a:chExt cx="9561585" cy="5718093"/>
              </a:xfrm>
              <a:grpFill/>
            </p:grpSpPr>
            <p:sp>
              <p:nvSpPr>
                <p:cNvPr id="143" name="Retângulo 142"/>
                <p:cNvSpPr/>
                <p:nvPr/>
              </p:nvSpPr>
              <p:spPr bwMode="auto">
                <a:xfrm>
                  <a:off x="139554" y="915885"/>
                  <a:ext cx="8604472" cy="571809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dirty="0"/>
                    <a:t>In</a:t>
                  </a:r>
                </a:p>
              </p:txBody>
            </p:sp>
            <p:grpSp>
              <p:nvGrpSpPr>
                <p:cNvPr id="81930" name="Agrupar 54"/>
                <p:cNvGrpSpPr>
                  <a:grpSpLocks/>
                </p:cNvGrpSpPr>
                <p:nvPr/>
              </p:nvGrpSpPr>
              <p:grpSpPr bwMode="auto">
                <a:xfrm>
                  <a:off x="-817559" y="1123516"/>
                  <a:ext cx="9561585" cy="4867921"/>
                  <a:chOff x="-1150981" y="89279"/>
                  <a:chExt cx="12726675" cy="6350874"/>
                </a:xfrm>
                <a:grpFill/>
              </p:grpSpPr>
              <p:graphicFrame>
                <p:nvGraphicFramePr>
                  <p:cNvPr id="146" name="Diagrama 145"/>
                  <p:cNvGraphicFramePr/>
                  <p:nvPr/>
                </p:nvGraphicFramePr>
                <p:xfrm>
                  <a:off x="-1150981" y="189639"/>
                  <a:ext cx="7438030" cy="4789822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3" r:lo="rId4" r:qs="rId5" r:cs="rId6"/>
                  </a:graphicData>
                </a:graphic>
              </p:graphicFrame>
              <p:sp>
                <p:nvSpPr>
                  <p:cNvPr id="147" name="CaixaDeTexto 146"/>
                  <p:cNvSpPr txBox="1"/>
                  <p:nvPr/>
                </p:nvSpPr>
                <p:spPr>
                  <a:xfrm>
                    <a:off x="8930476" y="4805423"/>
                    <a:ext cx="2071736" cy="924005"/>
                  </a:xfrm>
                  <a:prstGeom prst="rect">
                    <a:avLst/>
                  </a:prstGeom>
                  <a:grp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pt-BR" sz="2000" b="1" dirty="0">
                        <a:solidFill>
                          <a:srgbClr val="3C8C93"/>
                        </a:solidFill>
                        <a:latin typeface="+mn-lt"/>
                        <a:cs typeface="Arial" panose="020B0604020202020204" pitchFamily="34" charset="0"/>
                      </a:rPr>
                      <a:t>Recursos do FIDAF</a:t>
                    </a:r>
                  </a:p>
                </p:txBody>
              </p:sp>
              <p:grpSp>
                <p:nvGrpSpPr>
                  <p:cNvPr id="148" name="Agrupar 147"/>
                  <p:cNvGrpSpPr/>
                  <p:nvPr/>
                </p:nvGrpSpPr>
                <p:grpSpPr>
                  <a:xfrm>
                    <a:off x="8494076" y="1845324"/>
                    <a:ext cx="2944139" cy="4336828"/>
                    <a:chOff x="8581187" y="1657725"/>
                    <a:chExt cx="2944139" cy="4336828"/>
                  </a:xfrm>
                  <a:grpFill/>
                </p:grpSpPr>
                <p:sp>
                  <p:nvSpPr>
                    <p:cNvPr id="163" name="Seta Dobrada 22"/>
                    <p:cNvSpPr/>
                    <p:nvPr/>
                  </p:nvSpPr>
                  <p:spPr>
                    <a:xfrm flipH="1">
                      <a:off x="10448048" y="1657725"/>
                      <a:ext cx="1077276" cy="4043887"/>
                    </a:xfrm>
                    <a:prstGeom prst="bentArrow">
                      <a:avLst>
                        <a:gd name="adj1" fmla="val 25000"/>
                        <a:gd name="adj2" fmla="val 25000"/>
                        <a:gd name="adj3" fmla="val 50000"/>
                        <a:gd name="adj4" fmla="val 0"/>
                      </a:avLst>
                    </a:prstGeom>
                    <a:solidFill>
                      <a:schemeClr val="accent5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vert="vert270" lIns="216000" rIns="27000" anchor="b"/>
                    <a:lstStyle/>
                    <a:p>
                      <a:pPr algn="ctr">
                        <a:defRPr/>
                      </a:pPr>
                      <a:r>
                        <a:rPr lang="pt-BR" sz="1350" dirty="0">
                          <a:solidFill>
                            <a:schemeClr val="bg1"/>
                          </a:solidFill>
                        </a:rPr>
                        <a:t>Para o Financiamento do Plano Estratégico</a:t>
                      </a:r>
                    </a:p>
                  </p:txBody>
                </p:sp>
                <p:sp>
                  <p:nvSpPr>
                    <p:cNvPr id="164" name="Retângulo 163"/>
                    <p:cNvSpPr/>
                    <p:nvPr/>
                  </p:nvSpPr>
                  <p:spPr>
                    <a:xfrm>
                      <a:off x="8581187" y="5701612"/>
                      <a:ext cx="2944139" cy="292941"/>
                    </a:xfrm>
                    <a:prstGeom prst="rect">
                      <a:avLst/>
                    </a:prstGeom>
                    <a:solidFill>
                      <a:schemeClr val="accent5">
                        <a:lumMod val="2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08000" anchor="ctr"/>
                    <a:lstStyle/>
                    <a:p>
                      <a:pPr algn="ctr">
                        <a:defRPr/>
                      </a:pPr>
                      <a:r>
                        <a:rPr lang="pt-BR" sz="1350" dirty="0"/>
                        <a:t>Instrumento Financeiro</a:t>
                      </a:r>
                    </a:p>
                  </p:txBody>
                </p:sp>
              </p:grpSp>
              <p:graphicFrame>
                <p:nvGraphicFramePr>
                  <p:cNvPr id="149" name="Diagrama 148"/>
                  <p:cNvGraphicFramePr/>
                  <p:nvPr/>
                </p:nvGraphicFramePr>
                <p:xfrm>
                  <a:off x="3480982" y="89279"/>
                  <a:ext cx="8094712" cy="4564188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8" r:lo="rId9" r:qs="rId10" r:cs="rId11"/>
                  </a:graphicData>
                </a:graphic>
              </p:graphicFrame>
              <p:pic>
                <p:nvPicPr>
                  <p:cNvPr id="81936" name="Imagem 64"/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127349" y="4868724"/>
                    <a:ext cx="1647619" cy="157142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81937" name="Agrupar 67"/>
                  <p:cNvGrpSpPr>
                    <a:grpSpLocks/>
                  </p:cNvGrpSpPr>
                  <p:nvPr/>
                </p:nvGrpSpPr>
                <p:grpSpPr bwMode="auto">
                  <a:xfrm>
                    <a:off x="313503" y="4838079"/>
                    <a:ext cx="6716648" cy="1602073"/>
                    <a:chOff x="221063" y="4847162"/>
                    <a:chExt cx="6236530" cy="1602073"/>
                  </a:xfrm>
                  <a:grpFill/>
                </p:grpSpPr>
                <p:cxnSp>
                  <p:nvCxnSpPr>
                    <p:cNvPr id="153" name="Conector reto 152"/>
                    <p:cNvCxnSpPr/>
                    <p:nvPr/>
                  </p:nvCxnSpPr>
                  <p:spPr>
                    <a:xfrm>
                      <a:off x="3875706" y="5243508"/>
                      <a:ext cx="721120" cy="0"/>
                    </a:xfrm>
                    <a:prstGeom prst="line">
                      <a:avLst/>
                    </a:prstGeom>
                    <a:grpFill/>
                    <a:ln>
                      <a:solidFill>
                        <a:srgbClr val="3C8C9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1940" name="Agrupar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21063" y="4847162"/>
                      <a:ext cx="6236530" cy="1602073"/>
                      <a:chOff x="-679358" y="4819866"/>
                      <a:chExt cx="6236530" cy="1602073"/>
                    </a:xfrm>
                    <a:grpFill/>
                  </p:grpSpPr>
                  <p:sp>
                    <p:nvSpPr>
                      <p:cNvPr id="159" name="Forma Livre 37"/>
                      <p:cNvSpPr/>
                      <p:nvPr/>
                    </p:nvSpPr>
                    <p:spPr>
                      <a:xfrm>
                        <a:off x="-679358" y="4819866"/>
                        <a:ext cx="1518516" cy="1602073"/>
                      </a:xfrm>
                      <a:custGeom>
                        <a:avLst/>
                        <a:gdLst>
                          <a:gd name="connsiteX0" fmla="*/ 0 w 1358800"/>
                          <a:gd name="connsiteY0" fmla="*/ 679400 h 1358800"/>
                          <a:gd name="connsiteX1" fmla="*/ 679400 w 1358800"/>
                          <a:gd name="connsiteY1" fmla="*/ 0 h 1358800"/>
                          <a:gd name="connsiteX2" fmla="*/ 1358800 w 1358800"/>
                          <a:gd name="connsiteY2" fmla="*/ 679400 h 1358800"/>
                          <a:gd name="connsiteX3" fmla="*/ 679400 w 1358800"/>
                          <a:gd name="connsiteY3" fmla="*/ 1358800 h 1358800"/>
                          <a:gd name="connsiteX4" fmla="*/ 0 w 1358800"/>
                          <a:gd name="connsiteY4" fmla="*/ 679400 h 1358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58800" h="1358800">
                            <a:moveTo>
                              <a:pt x="0" y="679400"/>
                            </a:moveTo>
                            <a:cubicBezTo>
                              <a:pt x="0" y="304178"/>
                              <a:pt x="304178" y="0"/>
                              <a:pt x="679400" y="0"/>
                            </a:cubicBezTo>
                            <a:cubicBezTo>
                              <a:pt x="1054622" y="0"/>
                              <a:pt x="1358800" y="304178"/>
                              <a:pt x="1358800" y="679400"/>
                            </a:cubicBezTo>
                            <a:cubicBezTo>
                              <a:pt x="1358800" y="1054622"/>
                              <a:pt x="1054622" y="1358800"/>
                              <a:pt x="679400" y="1358800"/>
                            </a:cubicBezTo>
                            <a:cubicBezTo>
                              <a:pt x="304178" y="1358800"/>
                              <a:pt x="0" y="1054622"/>
                              <a:pt x="0" y="67940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25000"/>
                        </a:schemeClr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rgbClr r="0" g="0" b="0"/>
                      </a:fillRef>
                      <a:effectRef idx="0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lIns="159722" tIns="159722" rIns="159722" bIns="159722" spcCol="1270" anchor="ctr"/>
                      <a:lstStyle/>
                      <a:p>
                        <a:pPr algn="ctr" defTabSz="366713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r>
                          <a:rPr lang="pt-BR" sz="1200" dirty="0">
                            <a:latin typeface="Arial Narrow" panose="020B0606020202030204" pitchFamily="34" charset="0"/>
                          </a:rPr>
                          <a:t>1º da Arrecadação Própria + Transferências</a:t>
                        </a:r>
                      </a:p>
                      <a:p>
                        <a:pPr algn="ctr" defTabSz="366713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r>
                          <a:rPr lang="pt-BR" sz="1200" dirty="0">
                            <a:latin typeface="Arial Narrow" panose="020B0606020202030204" pitchFamily="34" charset="0"/>
                          </a:rPr>
                          <a:t>Constitucionais</a:t>
                        </a:r>
                      </a:p>
                    </p:txBody>
                  </p:sp>
                  <p:sp>
                    <p:nvSpPr>
                      <p:cNvPr id="160" name="Forma Livre 38"/>
                      <p:cNvSpPr/>
                      <p:nvPr/>
                    </p:nvSpPr>
                    <p:spPr>
                      <a:xfrm>
                        <a:off x="839431" y="5288212"/>
                        <a:ext cx="785963" cy="788004"/>
                      </a:xfrm>
                      <a:custGeom>
                        <a:avLst/>
                        <a:gdLst>
                          <a:gd name="connsiteX0" fmla="*/ 104463 w 788104"/>
                          <a:gd name="connsiteY0" fmla="*/ 301371 h 788104"/>
                          <a:gd name="connsiteX1" fmla="*/ 301371 w 788104"/>
                          <a:gd name="connsiteY1" fmla="*/ 301371 h 788104"/>
                          <a:gd name="connsiteX2" fmla="*/ 301371 w 788104"/>
                          <a:gd name="connsiteY2" fmla="*/ 104463 h 788104"/>
                          <a:gd name="connsiteX3" fmla="*/ 486733 w 788104"/>
                          <a:gd name="connsiteY3" fmla="*/ 104463 h 788104"/>
                          <a:gd name="connsiteX4" fmla="*/ 486733 w 788104"/>
                          <a:gd name="connsiteY4" fmla="*/ 301371 h 788104"/>
                          <a:gd name="connsiteX5" fmla="*/ 683641 w 788104"/>
                          <a:gd name="connsiteY5" fmla="*/ 301371 h 788104"/>
                          <a:gd name="connsiteX6" fmla="*/ 683641 w 788104"/>
                          <a:gd name="connsiteY6" fmla="*/ 486733 h 788104"/>
                          <a:gd name="connsiteX7" fmla="*/ 486733 w 788104"/>
                          <a:gd name="connsiteY7" fmla="*/ 486733 h 788104"/>
                          <a:gd name="connsiteX8" fmla="*/ 486733 w 788104"/>
                          <a:gd name="connsiteY8" fmla="*/ 683641 h 788104"/>
                          <a:gd name="connsiteX9" fmla="*/ 301371 w 788104"/>
                          <a:gd name="connsiteY9" fmla="*/ 683641 h 788104"/>
                          <a:gd name="connsiteX10" fmla="*/ 301371 w 788104"/>
                          <a:gd name="connsiteY10" fmla="*/ 486733 h 788104"/>
                          <a:gd name="connsiteX11" fmla="*/ 104463 w 788104"/>
                          <a:gd name="connsiteY11" fmla="*/ 486733 h 788104"/>
                          <a:gd name="connsiteX12" fmla="*/ 104463 w 788104"/>
                          <a:gd name="connsiteY12" fmla="*/ 301371 h 7881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788104" h="788104">
                            <a:moveTo>
                              <a:pt x="104463" y="301371"/>
                            </a:moveTo>
                            <a:lnTo>
                              <a:pt x="301371" y="301371"/>
                            </a:lnTo>
                            <a:lnTo>
                              <a:pt x="301371" y="104463"/>
                            </a:lnTo>
                            <a:lnTo>
                              <a:pt x="486733" y="104463"/>
                            </a:lnTo>
                            <a:lnTo>
                              <a:pt x="486733" y="301371"/>
                            </a:lnTo>
                            <a:lnTo>
                              <a:pt x="683641" y="301371"/>
                            </a:lnTo>
                            <a:lnTo>
                              <a:pt x="683641" y="486733"/>
                            </a:lnTo>
                            <a:lnTo>
                              <a:pt x="486733" y="486733"/>
                            </a:lnTo>
                            <a:lnTo>
                              <a:pt x="486733" y="683641"/>
                            </a:lnTo>
                            <a:lnTo>
                              <a:pt x="301371" y="683641"/>
                            </a:lnTo>
                            <a:lnTo>
                              <a:pt x="301371" y="486733"/>
                            </a:lnTo>
                            <a:lnTo>
                              <a:pt x="104463" y="486733"/>
                            </a:lnTo>
                            <a:lnTo>
                              <a:pt x="104463" y="301371"/>
                            </a:ln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25000"/>
                        </a:schemeClr>
                      </a:solidFill>
                    </p:spPr>
                    <p:style>
                      <a:ln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rgbClr r="0" g="0" b="0"/>
                      </a:fillRef>
                      <a:effect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lIns="78347" tIns="226028" rIns="78347" bIns="226028" spcCol="1270" anchor="ctr"/>
                      <a:lstStyle/>
                      <a:p>
                        <a:pPr algn="ctr" defTabSz="300038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endParaRPr lang="pt-BR" sz="675"/>
                      </a:p>
                    </p:txBody>
                  </p:sp>
                  <p:sp>
                    <p:nvSpPr>
                      <p:cNvPr id="161" name="Forma Livre 39"/>
                      <p:cNvSpPr/>
                      <p:nvPr/>
                    </p:nvSpPr>
                    <p:spPr>
                      <a:xfrm>
                        <a:off x="1647953" y="4819866"/>
                        <a:ext cx="1656326" cy="1602073"/>
                      </a:xfrm>
                      <a:custGeom>
                        <a:avLst/>
                        <a:gdLst>
                          <a:gd name="connsiteX0" fmla="*/ 0 w 1358800"/>
                          <a:gd name="connsiteY0" fmla="*/ 679400 h 1358800"/>
                          <a:gd name="connsiteX1" fmla="*/ 679400 w 1358800"/>
                          <a:gd name="connsiteY1" fmla="*/ 0 h 1358800"/>
                          <a:gd name="connsiteX2" fmla="*/ 1358800 w 1358800"/>
                          <a:gd name="connsiteY2" fmla="*/ 679400 h 1358800"/>
                          <a:gd name="connsiteX3" fmla="*/ 679400 w 1358800"/>
                          <a:gd name="connsiteY3" fmla="*/ 1358800 h 1358800"/>
                          <a:gd name="connsiteX4" fmla="*/ 0 w 1358800"/>
                          <a:gd name="connsiteY4" fmla="*/ 679400 h 1358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58800" h="1358800">
                            <a:moveTo>
                              <a:pt x="0" y="679400"/>
                            </a:moveTo>
                            <a:cubicBezTo>
                              <a:pt x="0" y="304178"/>
                              <a:pt x="304178" y="0"/>
                              <a:pt x="679400" y="0"/>
                            </a:cubicBezTo>
                            <a:cubicBezTo>
                              <a:pt x="1054622" y="0"/>
                              <a:pt x="1358800" y="304178"/>
                              <a:pt x="1358800" y="679400"/>
                            </a:cubicBezTo>
                            <a:cubicBezTo>
                              <a:pt x="1358800" y="1054622"/>
                              <a:pt x="1054622" y="1358800"/>
                              <a:pt x="679400" y="1358800"/>
                            </a:cubicBezTo>
                            <a:cubicBezTo>
                              <a:pt x="304178" y="1358800"/>
                              <a:pt x="0" y="1054622"/>
                              <a:pt x="0" y="67940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25000"/>
                        </a:schemeClr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8700000"/>
                        </a:lightRig>
                      </a:scene3d>
                      <a:sp3d>
                        <a:bevelT w="190500" h="38100"/>
                      </a:sp3d>
                    </p:spPr>
                    <p:style>
                      <a:lnRef idx="2">
                        <a:schemeClr val="lt1"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rgbClr r="0" g="0" b="0"/>
                      </a:fillRef>
                      <a:effectRef idx="0">
                        <a:schemeClr val="accent1"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lIns="159722" tIns="159722" rIns="159722" bIns="159722" spcCol="1270" anchor="ctr"/>
                      <a:lstStyle/>
                      <a:p>
                        <a:pPr algn="ctr" defTabSz="366713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r>
                          <a:rPr lang="pt-BR" sz="1200" dirty="0">
                            <a:latin typeface="Arial Narrow" panose="020B0606020202030204" pitchFamily="34" charset="0"/>
                          </a:rPr>
                          <a:t>10 - 40 % do Incremento Anual Real da Arrecadação das Receitas Próprias + ICMS</a:t>
                        </a:r>
                      </a:p>
                    </p:txBody>
                  </p:sp>
                  <p:sp>
                    <p:nvSpPr>
                      <p:cNvPr id="162" name="Forma Livre 40"/>
                      <p:cNvSpPr/>
                      <p:nvPr/>
                    </p:nvSpPr>
                    <p:spPr>
                      <a:xfrm>
                        <a:off x="4769244" y="5252212"/>
                        <a:ext cx="787928" cy="786004"/>
                      </a:xfrm>
                      <a:custGeom>
                        <a:avLst/>
                        <a:gdLst>
                          <a:gd name="connsiteX0" fmla="*/ 104463 w 788104"/>
                          <a:gd name="connsiteY0" fmla="*/ 162349 h 788104"/>
                          <a:gd name="connsiteX1" fmla="*/ 683641 w 788104"/>
                          <a:gd name="connsiteY1" fmla="*/ 162349 h 788104"/>
                          <a:gd name="connsiteX2" fmla="*/ 683641 w 788104"/>
                          <a:gd name="connsiteY2" fmla="*/ 347711 h 788104"/>
                          <a:gd name="connsiteX3" fmla="*/ 104463 w 788104"/>
                          <a:gd name="connsiteY3" fmla="*/ 347711 h 788104"/>
                          <a:gd name="connsiteX4" fmla="*/ 104463 w 788104"/>
                          <a:gd name="connsiteY4" fmla="*/ 162349 h 788104"/>
                          <a:gd name="connsiteX5" fmla="*/ 104463 w 788104"/>
                          <a:gd name="connsiteY5" fmla="*/ 440393 h 788104"/>
                          <a:gd name="connsiteX6" fmla="*/ 683641 w 788104"/>
                          <a:gd name="connsiteY6" fmla="*/ 440393 h 788104"/>
                          <a:gd name="connsiteX7" fmla="*/ 683641 w 788104"/>
                          <a:gd name="connsiteY7" fmla="*/ 625755 h 788104"/>
                          <a:gd name="connsiteX8" fmla="*/ 104463 w 788104"/>
                          <a:gd name="connsiteY8" fmla="*/ 625755 h 788104"/>
                          <a:gd name="connsiteX9" fmla="*/ 104463 w 788104"/>
                          <a:gd name="connsiteY9" fmla="*/ 440393 h 7881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88104" h="788104">
                            <a:moveTo>
                              <a:pt x="104463" y="162349"/>
                            </a:moveTo>
                            <a:lnTo>
                              <a:pt x="683641" y="162349"/>
                            </a:lnTo>
                            <a:lnTo>
                              <a:pt x="683641" y="347711"/>
                            </a:lnTo>
                            <a:lnTo>
                              <a:pt x="104463" y="347711"/>
                            </a:lnTo>
                            <a:lnTo>
                              <a:pt x="104463" y="162349"/>
                            </a:lnTo>
                            <a:close/>
                            <a:moveTo>
                              <a:pt x="104463" y="440393"/>
                            </a:moveTo>
                            <a:lnTo>
                              <a:pt x="683641" y="440393"/>
                            </a:lnTo>
                            <a:lnTo>
                              <a:pt x="683641" y="625755"/>
                            </a:lnTo>
                            <a:lnTo>
                              <a:pt x="104463" y="625755"/>
                            </a:lnTo>
                            <a:lnTo>
                              <a:pt x="104463" y="440393"/>
                            </a:lnTo>
                            <a:close/>
                          </a:path>
                        </a:pathLst>
                      </a:custGeom>
                      <a:solidFill>
                        <a:schemeClr val="accent5">
                          <a:lumMod val="25000"/>
                        </a:schemeClr>
                      </a:solidFill>
                    </p:spPr>
                    <p:style>
                      <a:ln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lnRef>
                      <a:fillRef idx="1">
                        <a:scrgbClr r="0" g="0" b="0"/>
                      </a:fillRef>
                      <a:effectRef idx="0">
                        <a:schemeClr val="accent1">
                          <a:tint val="60000"/>
                          <a:hueOff val="0"/>
                          <a:satOff val="0"/>
                          <a:lumOff val="0"/>
                          <a:alphaOff val="0"/>
                        </a:schemeClr>
                      </a:effectRef>
                      <a:fontRef idx="minor">
                        <a:schemeClr val="lt1"/>
                      </a:fontRef>
                    </p:style>
                    <p:txBody>
                      <a:bodyPr lIns="78347" tIns="121762" rIns="78347" bIns="121762" spcCol="1270" anchor="ctr"/>
                      <a:lstStyle/>
                      <a:p>
                        <a:pPr algn="ctr" defTabSz="300038">
                          <a:lnSpc>
                            <a:spcPct val="90000"/>
                          </a:lnSpc>
                          <a:spcAft>
                            <a:spcPct val="35000"/>
                          </a:spcAft>
                          <a:defRPr/>
                        </a:pPr>
                        <a:endParaRPr lang="pt-BR" sz="675"/>
                      </a:p>
                    </p:txBody>
                  </p:sp>
                </p:grpSp>
                <p:sp>
                  <p:nvSpPr>
                    <p:cNvPr id="155" name="Elipse 154"/>
                    <p:cNvSpPr/>
                    <p:nvPr/>
                  </p:nvSpPr>
                  <p:spPr>
                    <a:xfrm>
                      <a:off x="4595883" y="4983015"/>
                      <a:ext cx="898043" cy="518314"/>
                    </a:xfrm>
                    <a:prstGeom prst="ellipse">
                      <a:avLst/>
                    </a:prstGeom>
                    <a:solidFill>
                      <a:schemeClr val="accent5">
                        <a:lumMod val="25000"/>
                      </a:schemeClr>
                    </a:solidFill>
                    <a:ln>
                      <a:noFill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400" b="1" dirty="0"/>
                        <a:t>80%</a:t>
                      </a:r>
                    </a:p>
                  </p:txBody>
                </p:sp>
                <p:cxnSp>
                  <p:nvCxnSpPr>
                    <p:cNvPr id="156" name="Conector reto 155"/>
                    <p:cNvCxnSpPr/>
                    <p:nvPr/>
                  </p:nvCxnSpPr>
                  <p:spPr>
                    <a:xfrm>
                      <a:off x="3930724" y="6057512"/>
                      <a:ext cx="721120" cy="0"/>
                    </a:xfrm>
                    <a:prstGeom prst="line">
                      <a:avLst/>
                    </a:prstGeom>
                    <a:grpFill/>
                    <a:ln>
                      <a:solidFill>
                        <a:srgbClr val="3C8C9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7" name="Elipse 156"/>
                    <p:cNvSpPr/>
                    <p:nvPr/>
                  </p:nvSpPr>
                  <p:spPr>
                    <a:xfrm>
                      <a:off x="4595877" y="5797310"/>
                      <a:ext cx="898043" cy="518314"/>
                    </a:xfrm>
                    <a:prstGeom prst="ellipse">
                      <a:avLst/>
                    </a:prstGeom>
                    <a:solidFill>
                      <a:schemeClr val="accent5">
                        <a:lumMod val="25000"/>
                      </a:schemeClr>
                    </a:solidFill>
                    <a:ln>
                      <a:noFill/>
                    </a:ln>
                    <a:effectLst>
                      <a:outerShdw blurRad="44450" dist="27940" dir="5400000" algn="ctr">
                        <a:srgbClr val="000000">
                          <a:alpha val="3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8700000"/>
                      </a:lightRig>
                    </a:scene3d>
                    <a:sp3d>
                      <a:bevelT w="190500" h="38100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r>
                        <a:rPr lang="pt-BR" sz="1400" b="1" dirty="0"/>
                        <a:t>20%</a:t>
                      </a:r>
                    </a:p>
                  </p:txBody>
                </p:sp>
              </p:grpSp>
              <p:pic>
                <p:nvPicPr>
                  <p:cNvPr id="81938" name="Imagem 76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5782" r="6683"/>
                  <a:stretch>
                    <a:fillRect/>
                  </a:stretch>
                </p:blipFill>
                <p:spPr bwMode="auto">
                  <a:xfrm>
                    <a:off x="6627354" y="1630172"/>
                    <a:ext cx="2102161" cy="1873337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5" name="CaixaDeTexto 144"/>
                <p:cNvSpPr txBox="1"/>
                <p:nvPr/>
              </p:nvSpPr>
              <p:spPr>
                <a:xfrm>
                  <a:off x="427349" y="1072972"/>
                  <a:ext cx="3429208" cy="369332"/>
                </a:xfrm>
                <a:prstGeom prst="rect">
                  <a:avLst/>
                </a:prstGeom>
                <a:noFill/>
              </p:spPr>
              <p:txBody>
                <a:bodyPr spcFirstLastPara="1" wrap="none">
                  <a:prstTxWarp prst="textArchUp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pt-BR" b="1" dirty="0">
                      <a:solidFill>
                        <a:srgbClr val="3E8A92"/>
                      </a:solidFill>
                      <a:latin typeface="+mn-lt"/>
                      <a:cs typeface="Arial" panose="020B0604020202020204" pitchFamily="34" charset="0"/>
                    </a:rPr>
                    <a:t>Receita Própria e Transferência</a:t>
                  </a:r>
                </a:p>
              </p:txBody>
            </p:sp>
          </p:grpSp>
          <p:sp>
            <p:nvSpPr>
              <p:cNvPr id="142" name="CaixaDeTexto 141"/>
              <p:cNvSpPr txBox="1"/>
              <p:nvPr/>
            </p:nvSpPr>
            <p:spPr>
              <a:xfrm>
                <a:off x="-2998201" y="5145353"/>
                <a:ext cx="8351315" cy="369366"/>
              </a:xfrm>
              <a:prstGeom prst="rect">
                <a:avLst/>
              </a:prstGeom>
              <a:solidFill>
                <a:srgbClr val="057581"/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Instituição do Fundo de Desenvolvimento da Administração Fazendária </a:t>
                </a:r>
              </a:p>
            </p:txBody>
          </p:sp>
        </p:grpSp>
        <p:sp>
          <p:nvSpPr>
            <p:cNvPr id="6" name="CaixaDeTexto 5"/>
            <p:cNvSpPr txBox="1"/>
            <p:nvPr/>
          </p:nvSpPr>
          <p:spPr>
            <a:xfrm>
              <a:off x="7204074" y="733425"/>
              <a:ext cx="1558925" cy="708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40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FIDAF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Agrupar 9"/>
          <p:cNvGrpSpPr>
            <a:grpSpLocks/>
          </p:cNvGrpSpPr>
          <p:nvPr/>
        </p:nvGrpSpPr>
        <p:grpSpPr bwMode="auto">
          <a:xfrm>
            <a:off x="-15875" y="-15875"/>
            <a:ext cx="9159875" cy="6873875"/>
            <a:chOff x="-16360" y="-16472"/>
            <a:chExt cx="9160360" cy="6874472"/>
          </a:xfrm>
        </p:grpSpPr>
        <p:grpSp>
          <p:nvGrpSpPr>
            <p:cNvPr id="74767" name="Agrupar 8"/>
            <p:cNvGrpSpPr>
              <a:grpSpLocks/>
            </p:cNvGrpSpPr>
            <p:nvPr/>
          </p:nvGrpSpPr>
          <p:grpSpPr bwMode="auto">
            <a:xfrm>
              <a:off x="-16360" y="-14287"/>
              <a:ext cx="9160360" cy="6872287"/>
              <a:chOff x="-16982" y="-14224"/>
              <a:chExt cx="9160982" cy="6872224"/>
            </a:xfrm>
          </p:grpSpPr>
          <p:sp>
            <p:nvSpPr>
              <p:cNvPr id="18" name="Retângulo 17"/>
              <p:cNvSpPr/>
              <p:nvPr/>
            </p:nvSpPr>
            <p:spPr bwMode="auto">
              <a:xfrm>
                <a:off x="-1105" y="-533"/>
                <a:ext cx="9145105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9" name="Título 7"/>
              <p:cNvSpPr txBox="1">
                <a:spLocks/>
              </p:cNvSpPr>
              <p:nvPr/>
            </p:nvSpPr>
            <p:spPr bwMode="auto">
              <a:xfrm>
                <a:off x="-16982" y="-14822"/>
                <a:ext cx="9143518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grpSp>
        <p:nvGrpSpPr>
          <p:cNvPr id="74755" name="Agrupar 7"/>
          <p:cNvGrpSpPr>
            <a:grpSpLocks/>
          </p:cNvGrpSpPr>
          <p:nvPr/>
        </p:nvGrpSpPr>
        <p:grpSpPr bwMode="auto">
          <a:xfrm>
            <a:off x="238125" y="606425"/>
            <a:ext cx="8642350" cy="6040438"/>
            <a:chOff x="346075" y="899705"/>
            <a:chExt cx="8642101" cy="5810062"/>
          </a:xfrm>
        </p:grpSpPr>
        <p:sp>
          <p:nvSpPr>
            <p:cNvPr id="92" name="Retângulo 91"/>
            <p:cNvSpPr/>
            <p:nvPr/>
          </p:nvSpPr>
          <p:spPr>
            <a:xfrm>
              <a:off x="346075" y="899705"/>
              <a:ext cx="8615115" cy="5782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74758" name="Agrupar 5"/>
            <p:cNvGrpSpPr>
              <a:grpSpLocks/>
            </p:cNvGrpSpPr>
            <p:nvPr/>
          </p:nvGrpSpPr>
          <p:grpSpPr bwMode="auto">
            <a:xfrm>
              <a:off x="367637" y="964052"/>
              <a:ext cx="8620539" cy="5745715"/>
              <a:chOff x="367638" y="964047"/>
              <a:chExt cx="8620796" cy="5745256"/>
            </a:xfrm>
          </p:grpSpPr>
          <p:pic>
            <p:nvPicPr>
              <p:cNvPr id="94" name="Imagem 1"/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348" y="1448634"/>
                <a:ext cx="3937003" cy="4387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Imagem 2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8902" y="1506994"/>
                <a:ext cx="4059532" cy="4344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CaixaDeTexto 95"/>
              <p:cNvSpPr txBox="1"/>
              <p:nvPr/>
            </p:nvSpPr>
            <p:spPr>
              <a:xfrm>
                <a:off x="1463676" y="963833"/>
                <a:ext cx="6183319" cy="50385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pt-BR" sz="2800" dirty="0">
                    <a:solidFill>
                      <a:schemeClr val="accent6">
                        <a:lumMod val="7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Gestão Estratégica por Resultados</a:t>
                </a:r>
              </a:p>
            </p:txBody>
          </p:sp>
          <p:sp>
            <p:nvSpPr>
              <p:cNvPr id="74762" name="CaixaDeTexto 5"/>
              <p:cNvSpPr txBox="1">
                <a:spLocks noChangeArrowheads="1"/>
              </p:cNvSpPr>
              <p:nvPr/>
            </p:nvSpPr>
            <p:spPr bwMode="auto">
              <a:xfrm>
                <a:off x="367638" y="1492213"/>
                <a:ext cx="1930400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 sz="4000" b="1">
                    <a:solidFill>
                      <a:schemeClr val="bg1"/>
                    </a:solidFill>
                    <a:latin typeface="Century Gothic" pitchFamily="34" charset="0"/>
                  </a:rPr>
                  <a:t>PLANO</a:t>
                </a:r>
              </a:p>
            </p:txBody>
          </p:sp>
          <p:sp>
            <p:nvSpPr>
              <p:cNvPr id="74763" name="CaixaDeTexto 6"/>
              <p:cNvSpPr txBox="1">
                <a:spLocks noChangeArrowheads="1"/>
              </p:cNvSpPr>
              <p:nvPr/>
            </p:nvSpPr>
            <p:spPr bwMode="auto">
              <a:xfrm>
                <a:off x="4907323" y="1523917"/>
                <a:ext cx="3044825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altLang="pt-BR" sz="4000" b="1">
                    <a:solidFill>
                      <a:schemeClr val="bg1"/>
                    </a:solidFill>
                    <a:latin typeface="Century Gothic" pitchFamily="34" charset="0"/>
                  </a:rPr>
                  <a:t>EXECUÇÃO</a:t>
                </a:r>
              </a:p>
            </p:txBody>
          </p:sp>
          <p:sp>
            <p:nvSpPr>
              <p:cNvPr id="99" name="CaixaDeTexto 98"/>
              <p:cNvSpPr txBox="1"/>
              <p:nvPr/>
            </p:nvSpPr>
            <p:spPr>
              <a:xfrm>
                <a:off x="461963" y="5753506"/>
                <a:ext cx="8458209" cy="64585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pt-BR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Uma agenda estratégica bem estruturada, bem disseminada com a percepção clara do engajamento e compromisso de todos com os objetivos estratégicos.</a:t>
                </a:r>
              </a:p>
            </p:txBody>
          </p:sp>
          <p:sp>
            <p:nvSpPr>
              <p:cNvPr id="100" name="Triângulo isósceles 99"/>
              <p:cNvSpPr/>
              <p:nvPr/>
            </p:nvSpPr>
            <p:spPr>
              <a:xfrm rot="16200000">
                <a:off x="2491170" y="3336859"/>
                <a:ext cx="4214057" cy="661989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1" name="CaixaDeTexto 100"/>
              <p:cNvSpPr txBox="1"/>
              <p:nvPr/>
            </p:nvSpPr>
            <p:spPr>
              <a:xfrm>
                <a:off x="382588" y="6339810"/>
                <a:ext cx="8507421" cy="36949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400" dirty="0">
                    <a:latin typeface="+mn-lt"/>
                    <a:cs typeface="Arial" panose="020B0604020202020204" pitchFamily="34" charset="0"/>
                  </a:rPr>
                  <a:t>Programa Gestão Pública Contemporânea Material de responsabilidade do professor</a:t>
                </a:r>
                <a:r>
                  <a:rPr lang="pt-B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1400" dirty="0">
                    <a:latin typeface="+mn-lt"/>
                    <a:cs typeface="Arial" panose="020B0604020202020204" pitchFamily="34" charset="0"/>
                  </a:rPr>
                  <a:t>Prof. Gilberto Porto | 2016</a:t>
                </a:r>
              </a:p>
            </p:txBody>
          </p:sp>
        </p:grpSp>
      </p:grpSp>
      <p:sp>
        <p:nvSpPr>
          <p:cNvPr id="74756" name="CaixaDeTexto 8"/>
          <p:cNvSpPr txBox="1">
            <a:spLocks noChangeArrowheads="1"/>
          </p:cNvSpPr>
          <p:nvPr/>
        </p:nvSpPr>
        <p:spPr bwMode="auto">
          <a:xfrm>
            <a:off x="0" y="1588"/>
            <a:ext cx="70532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Construção Estratégica-FortFisco 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Agrupar 4"/>
          <p:cNvGrpSpPr>
            <a:grpSpLocks/>
          </p:cNvGrpSpPr>
          <p:nvPr/>
        </p:nvGrpSpPr>
        <p:grpSpPr bwMode="auto">
          <a:xfrm>
            <a:off x="-15875" y="-15875"/>
            <a:ext cx="9159875" cy="6873875"/>
            <a:chOff x="-16360" y="-16472"/>
            <a:chExt cx="9160360" cy="6874472"/>
          </a:xfrm>
        </p:grpSpPr>
        <p:grpSp>
          <p:nvGrpSpPr>
            <p:cNvPr id="75782" name="Agrupar 8"/>
            <p:cNvGrpSpPr>
              <a:grpSpLocks/>
            </p:cNvGrpSpPr>
            <p:nvPr/>
          </p:nvGrpSpPr>
          <p:grpSpPr bwMode="auto">
            <a:xfrm>
              <a:off x="-16360" y="-14287"/>
              <a:ext cx="9160360" cy="6872287"/>
              <a:chOff x="-16982" y="-14224"/>
              <a:chExt cx="9160982" cy="6872224"/>
            </a:xfrm>
          </p:grpSpPr>
          <p:sp>
            <p:nvSpPr>
              <p:cNvPr id="8" name="Retângulo 7"/>
              <p:cNvSpPr/>
              <p:nvPr/>
            </p:nvSpPr>
            <p:spPr bwMode="auto">
              <a:xfrm>
                <a:off x="-1105" y="-533"/>
                <a:ext cx="9145105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" name="Título 7"/>
              <p:cNvSpPr txBox="1">
                <a:spLocks/>
              </p:cNvSpPr>
              <p:nvPr/>
            </p:nvSpPr>
            <p:spPr bwMode="auto">
              <a:xfrm>
                <a:off x="-16982" y="-14822"/>
                <a:ext cx="9143518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pic>
        <p:nvPicPr>
          <p:cNvPr id="2" name="02 - (06.03.04)-Vídeos-Cidadania Fiscal (TIJOLO)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1560" y="1196752"/>
            <a:ext cx="7920880" cy="4981030"/>
          </a:xfrm>
          <a:prstGeom prst="rect">
            <a:avLst/>
          </a:prstGeom>
        </p:spPr>
      </p:pic>
      <p:pic>
        <p:nvPicPr>
          <p:cNvPr id="3" name="Imagem 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4706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ítulo 7"/>
          <p:cNvSpPr txBox="1">
            <a:spLocks/>
          </p:cNvSpPr>
          <p:nvPr/>
        </p:nvSpPr>
        <p:spPr bwMode="auto">
          <a:xfrm>
            <a:off x="0" y="50800"/>
            <a:ext cx="746283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eaLnBrk="1" hangingPunct="1">
              <a:lnSpc>
                <a:spcPct val="90000"/>
              </a:lnSpc>
            </a:pPr>
            <a:r>
              <a:rPr lang="en-US" altLang="pt-BR" sz="3200">
                <a:solidFill>
                  <a:schemeClr val="bg1"/>
                </a:solidFill>
                <a:latin typeface="Century Gothic" pitchFamily="34" charset="0"/>
              </a:rPr>
              <a:t>Vídeo III – Cidadania Fiscal</a:t>
            </a:r>
            <a:endParaRPr lang="pt-BR" altLang="pt-BR" sz="320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Agrupar 15"/>
          <p:cNvGrpSpPr>
            <a:grpSpLocks/>
          </p:cNvGrpSpPr>
          <p:nvPr/>
        </p:nvGrpSpPr>
        <p:grpSpPr bwMode="auto">
          <a:xfrm>
            <a:off x="-15875" y="-15875"/>
            <a:ext cx="9159875" cy="6873875"/>
            <a:chOff x="-16360" y="-16472"/>
            <a:chExt cx="9160360" cy="6874472"/>
          </a:xfrm>
        </p:grpSpPr>
        <p:grpSp>
          <p:nvGrpSpPr>
            <p:cNvPr id="76815" name="Agrupar 8"/>
            <p:cNvGrpSpPr>
              <a:grpSpLocks/>
            </p:cNvGrpSpPr>
            <p:nvPr/>
          </p:nvGrpSpPr>
          <p:grpSpPr bwMode="auto">
            <a:xfrm>
              <a:off x="-16360" y="-14287"/>
              <a:ext cx="9160360" cy="6872287"/>
              <a:chOff x="-16982" y="-14224"/>
              <a:chExt cx="9160982" cy="6872224"/>
            </a:xfrm>
          </p:grpSpPr>
          <p:sp>
            <p:nvSpPr>
              <p:cNvPr id="23" name="Retângulo 22"/>
              <p:cNvSpPr/>
              <p:nvPr/>
            </p:nvSpPr>
            <p:spPr bwMode="auto">
              <a:xfrm>
                <a:off x="-1105" y="-533"/>
                <a:ext cx="9145105" cy="6858533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24" name="Título 7"/>
              <p:cNvSpPr txBox="1">
                <a:spLocks/>
              </p:cNvSpPr>
              <p:nvPr/>
            </p:nvSpPr>
            <p:spPr bwMode="auto">
              <a:xfrm>
                <a:off x="-16982" y="-14822"/>
                <a:ext cx="9143518" cy="61758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xtLst/>
            </p:spPr>
            <p:txBody>
              <a:bodyPr anchor="ctr"/>
              <a:lstStyle>
                <a:lvl1pPr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accent2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  <a:defRPr/>
                </a:pPr>
                <a:endParaRPr lang="pt-BR" altLang="pt-BR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96600" y="-16472"/>
              <a:ext cx="1147400" cy="634010"/>
            </a:xfrm>
            <a:prstGeom prst="rect">
              <a:avLst/>
            </a:prstGeom>
          </p:spPr>
        </p:pic>
      </p:grpSp>
      <p:sp>
        <p:nvSpPr>
          <p:cNvPr id="76803" name="CaixaDeTexto 6"/>
          <p:cNvSpPr txBox="1">
            <a:spLocks noChangeArrowheads="1"/>
          </p:cNvSpPr>
          <p:nvPr/>
        </p:nvSpPr>
        <p:spPr bwMode="auto">
          <a:xfrm>
            <a:off x="-52388" y="57150"/>
            <a:ext cx="817562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2800">
                <a:solidFill>
                  <a:schemeClr val="bg1"/>
                </a:solidFill>
                <a:latin typeface="Trebuchet MS" pitchFamily="34" charset="0"/>
              </a:rPr>
              <a:t>A Força de um Propósito e do Trabalho em Equipe</a:t>
            </a:r>
          </a:p>
        </p:txBody>
      </p:sp>
      <p:grpSp>
        <p:nvGrpSpPr>
          <p:cNvPr id="76804" name="Agrupar 9"/>
          <p:cNvGrpSpPr>
            <a:grpSpLocks/>
          </p:cNvGrpSpPr>
          <p:nvPr/>
        </p:nvGrpSpPr>
        <p:grpSpPr bwMode="auto">
          <a:xfrm>
            <a:off x="100013" y="1052513"/>
            <a:ext cx="8767762" cy="5545137"/>
            <a:chOff x="97068" y="1120828"/>
            <a:chExt cx="8767763" cy="5289910"/>
          </a:xfrm>
        </p:grpSpPr>
        <p:grpSp>
          <p:nvGrpSpPr>
            <p:cNvPr id="76806" name="Agrupar 10"/>
            <p:cNvGrpSpPr>
              <a:grpSpLocks/>
            </p:cNvGrpSpPr>
            <p:nvPr/>
          </p:nvGrpSpPr>
          <p:grpSpPr bwMode="auto">
            <a:xfrm>
              <a:off x="265588" y="1120828"/>
              <a:ext cx="8599243" cy="5289910"/>
              <a:chOff x="265588" y="1125650"/>
              <a:chExt cx="8599243" cy="5289910"/>
            </a:xfrm>
          </p:grpSpPr>
          <p:sp>
            <p:nvSpPr>
              <p:cNvPr id="14" name="Retângulo 13"/>
              <p:cNvSpPr/>
              <p:nvPr/>
            </p:nvSpPr>
            <p:spPr>
              <a:xfrm>
                <a:off x="265343" y="1125650"/>
                <a:ext cx="8599488" cy="52899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dirty="0"/>
              </a:p>
            </p:txBody>
          </p:sp>
          <p:pic>
            <p:nvPicPr>
              <p:cNvPr id="15" name="Picture 2" descr="http://www.alphapraiahotel.com.br/wp-content/uploads/2014/01/Fortaleza-photo1703-5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2771" y="1418225"/>
                <a:ext cx="3204807" cy="354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6811" name="Agrupar 15"/>
              <p:cNvGrpSpPr>
                <a:grpSpLocks/>
              </p:cNvGrpSpPr>
              <p:nvPr/>
            </p:nvGrpSpPr>
            <p:grpSpPr bwMode="auto">
              <a:xfrm>
                <a:off x="265588" y="1417904"/>
                <a:ext cx="8565632" cy="4671974"/>
                <a:chOff x="305926" y="1390367"/>
                <a:chExt cx="8565710" cy="4671858"/>
              </a:xfrm>
            </p:grpSpPr>
            <p:sp>
              <p:nvSpPr>
                <p:cNvPr id="18" name="CaixaDeTexto 2"/>
                <p:cNvSpPr txBox="1">
                  <a:spLocks noChangeArrowheads="1"/>
                </p:cNvSpPr>
                <p:nvPr/>
              </p:nvSpPr>
              <p:spPr bwMode="auto">
                <a:xfrm>
                  <a:off x="350131" y="5268762"/>
                  <a:ext cx="8512254" cy="7935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accent2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just">
                    <a:buFont typeface="Arial" panose="020B0604020202020204" pitchFamily="34" charset="0"/>
                    <a:buNone/>
                    <a:defRPr/>
                  </a:pPr>
                  <a:r>
                    <a:rPr lang="pt-BR" altLang="pt-BR" sz="2400" b="1" u="sng" kern="0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Propósito: </a:t>
                  </a:r>
                  <a:r>
                    <a:rPr lang="pt-BR" altLang="pt-BR" sz="2400" b="1" kern="0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Toda ação da </a:t>
                  </a:r>
                  <a:r>
                    <a:rPr lang="pt-BR" altLang="pt-BR" sz="2400" b="1" kern="0" dirty="0" err="1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Sefin</a:t>
                  </a:r>
                  <a:r>
                    <a:rPr lang="pt-BR" altLang="pt-BR" sz="2400" b="1" kern="0" dirty="0">
                      <a:solidFill>
                        <a:schemeClr val="accent5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 é para tornar Fortaleza um lugar melhor para se viver.</a:t>
                  </a:r>
                  <a:endParaRPr lang="pt-BR" altLang="pt-BR" sz="2400" kern="0" dirty="0">
                    <a:solidFill>
                      <a:schemeClr val="accent5">
                        <a:lumMod val="50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9" name="CaixaDeTexto 18"/>
                <p:cNvSpPr txBox="1"/>
                <p:nvPr/>
              </p:nvSpPr>
              <p:spPr>
                <a:xfrm>
                  <a:off x="5298414" y="1399484"/>
                  <a:ext cx="3573496" cy="707223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pt-BR" altLang="pt-BR" sz="40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Obrigado !</a:t>
                  </a:r>
                  <a:endParaRPr lang="pt-BR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" name="Picture 7" descr="Resultado de imagem para planejar o futuro frases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556" t="8808" b="17424"/>
                <a:stretch/>
              </p:blipFill>
              <p:spPr bwMode="auto">
                <a:xfrm>
                  <a:off x="305926" y="1390367"/>
                  <a:ext cx="2088251" cy="35254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2" name="CaixaDeTexto 11"/>
            <p:cNvSpPr txBox="1"/>
            <p:nvPr/>
          </p:nvSpPr>
          <p:spPr>
            <a:xfrm>
              <a:off x="97068" y="1340420"/>
              <a:ext cx="371475" cy="769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4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 rot="10800000">
              <a:off x="1981430" y="3952816"/>
              <a:ext cx="373063" cy="7708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4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</a:p>
          </p:txBody>
        </p:sp>
      </p:grpSp>
      <p:sp>
        <p:nvSpPr>
          <p:cNvPr id="17" name="CaixaDeTexto 1"/>
          <p:cNvSpPr txBox="1">
            <a:spLocks noChangeArrowheads="1"/>
          </p:cNvSpPr>
          <p:nvPr/>
        </p:nvSpPr>
        <p:spPr bwMode="auto">
          <a:xfrm>
            <a:off x="5259388" y="1903413"/>
            <a:ext cx="36083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accent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pt-BR" altLang="pt-BR" sz="1800" dirty="0">
              <a:solidFill>
                <a:srgbClr val="00A195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Jaime Cavalcante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Secretário Executivo Municipal das Finanças de Fortaleza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rgbClr val="00A195"/>
                </a:solidFill>
                <a:latin typeface="Century Gothic" panose="020B0502020202020204" pitchFamily="34" charset="0"/>
              </a:rPr>
              <a:t>E-mail: </a:t>
            </a:r>
            <a:r>
              <a:rPr lang="pt-BR" altLang="pt-BR" sz="1600" dirty="0">
                <a:solidFill>
                  <a:srgbClr val="00A195"/>
                </a:solidFill>
                <a:latin typeface="Century Gothic" panose="020B0502020202020204" pitchFamily="34" charset="0"/>
                <a:hlinkClick r:id="rId5"/>
              </a:rPr>
              <a:t>jaime.cavalcante@sefin.fortaleza.ce.gov.br</a:t>
            </a:r>
            <a:endParaRPr lang="pt-BR" altLang="pt-BR" sz="1600" dirty="0">
              <a:solidFill>
                <a:srgbClr val="00A195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rgbClr val="00A195"/>
                </a:solidFill>
                <a:latin typeface="Century Gothic" panose="020B0502020202020204" pitchFamily="34" charset="0"/>
              </a:rPr>
              <a:t>Fone</a:t>
            </a:r>
            <a:r>
              <a:rPr lang="pt-BR" altLang="pt-BR" sz="1800" dirty="0">
                <a:solidFill>
                  <a:srgbClr val="00A195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: (85) 3105-1239</a:t>
            </a:r>
            <a:endParaRPr lang="pt-BR" altLang="pt-BR" sz="1800" dirty="0">
              <a:solidFill>
                <a:srgbClr val="00A195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Agrupar 69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-14910" y="63"/>
            <a:chExt cx="9158910" cy="6857937"/>
          </a:xfrm>
        </p:grpSpPr>
        <p:sp>
          <p:nvSpPr>
            <p:cNvPr id="9" name="Retângulo 8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0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Alice o Estrategista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4338" y="1143000"/>
            <a:ext cx="8315325" cy="4907308"/>
          </a:xfrm>
          <a:prstGeom prst="rect">
            <a:avLst/>
          </a:prstGeom>
        </p:spPr>
      </p:pic>
      <p:sp>
        <p:nvSpPr>
          <p:cNvPr id="30724" name="Título 1"/>
          <p:cNvSpPr txBox="1">
            <a:spLocks/>
          </p:cNvSpPr>
          <p:nvPr/>
        </p:nvSpPr>
        <p:spPr bwMode="auto">
          <a:xfrm>
            <a:off x="107950" y="34925"/>
            <a:ext cx="8229600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pt-BR" sz="2800">
                <a:solidFill>
                  <a:schemeClr val="bg1"/>
                </a:solidFill>
                <a:latin typeface="Century Gothic" pitchFamily="34" charset="0"/>
              </a:rPr>
              <a:t>Vídeo I – Definição de uma Estratégia</a:t>
            </a:r>
          </a:p>
        </p:txBody>
      </p:sp>
      <p:grpSp>
        <p:nvGrpSpPr>
          <p:cNvPr id="30725" name="Grupo 1"/>
          <p:cNvGrpSpPr>
            <a:grpSpLocks/>
          </p:cNvGrpSpPr>
          <p:nvPr/>
        </p:nvGrpSpPr>
        <p:grpSpPr bwMode="auto">
          <a:xfrm>
            <a:off x="1255713" y="1616075"/>
            <a:ext cx="6913562" cy="3508375"/>
            <a:chOff x="727999" y="1740784"/>
            <a:chExt cx="7795238" cy="3632521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7999" y="2039004"/>
              <a:ext cx="4051260" cy="2982188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276543" y="1740784"/>
              <a:ext cx="4246694" cy="3632521"/>
            </a:xfrm>
            <a:prstGeom prst="rect">
              <a:avLst/>
            </a:prstGeom>
          </p:spPr>
        </p:pic>
      </p:grpSp>
      <p:sp>
        <p:nvSpPr>
          <p:cNvPr id="30726" name="CaixaDeTexto 5"/>
          <p:cNvSpPr txBox="1">
            <a:spLocks noChangeArrowheads="1"/>
          </p:cNvSpPr>
          <p:nvPr/>
        </p:nvSpPr>
        <p:spPr bwMode="auto">
          <a:xfrm>
            <a:off x="528638" y="6049963"/>
            <a:ext cx="8229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2000">
                <a:solidFill>
                  <a:srgbClr val="005C55"/>
                </a:solidFill>
                <a:latin typeface="Century Gothic" pitchFamily="34" charset="0"/>
              </a:rPr>
              <a:t>Quando se navega sem destino, nenhum vento é favorável.</a:t>
            </a:r>
          </a:p>
          <a:p>
            <a:pPr algn="r"/>
            <a:r>
              <a:rPr lang="pt-BR" altLang="pt-BR" sz="2000">
                <a:solidFill>
                  <a:srgbClr val="005C55"/>
                </a:solidFill>
                <a:latin typeface="Century Gothic" pitchFamily="34" charset="0"/>
              </a:rPr>
              <a:t>( Sêneca)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0"/>
            <a:ext cx="1160652" cy="617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Agrupar 69"/>
          <p:cNvGrpSpPr>
            <a:grpSpLocks/>
          </p:cNvGrpSpPr>
          <p:nvPr/>
        </p:nvGrpSpPr>
        <p:grpSpPr bwMode="auto">
          <a:xfrm>
            <a:off x="0" y="0"/>
            <a:ext cx="9158288" cy="6858000"/>
            <a:chOff x="-14910" y="63"/>
            <a:chExt cx="9158910" cy="6857937"/>
          </a:xfrm>
        </p:grpSpPr>
        <p:sp>
          <p:nvSpPr>
            <p:cNvPr id="25" name="Retângulo 24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747" name="Agrupar 53"/>
          <p:cNvGrpSpPr>
            <a:grpSpLocks/>
          </p:cNvGrpSpPr>
          <p:nvPr/>
        </p:nvGrpSpPr>
        <p:grpSpPr bwMode="auto">
          <a:xfrm>
            <a:off x="754063" y="900113"/>
            <a:ext cx="7632700" cy="5676900"/>
            <a:chOff x="683568" y="980728"/>
            <a:chExt cx="7632848" cy="5676218"/>
          </a:xfrm>
        </p:grpSpPr>
        <p:grpSp>
          <p:nvGrpSpPr>
            <p:cNvPr id="31750" name="Agrupar 42"/>
            <p:cNvGrpSpPr>
              <a:grpSpLocks/>
            </p:cNvGrpSpPr>
            <p:nvPr/>
          </p:nvGrpSpPr>
          <p:grpSpPr bwMode="auto">
            <a:xfrm>
              <a:off x="683568" y="980728"/>
              <a:ext cx="7632848" cy="5676218"/>
              <a:chOff x="683568" y="980728"/>
              <a:chExt cx="7632848" cy="5676218"/>
            </a:xfrm>
          </p:grpSpPr>
          <p:grpSp>
            <p:nvGrpSpPr>
              <p:cNvPr id="31753" name="Agrupar 36"/>
              <p:cNvGrpSpPr>
                <a:grpSpLocks/>
              </p:cNvGrpSpPr>
              <p:nvPr/>
            </p:nvGrpSpPr>
            <p:grpSpPr bwMode="auto">
              <a:xfrm>
                <a:off x="683568" y="980728"/>
                <a:ext cx="7632848" cy="5676218"/>
                <a:chOff x="395536" y="878923"/>
                <a:chExt cx="7632848" cy="5676218"/>
              </a:xfrm>
            </p:grpSpPr>
            <p:pic>
              <p:nvPicPr>
                <p:cNvPr id="2" name="Imagem 1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rcRect l="7560" t="4413" r="9270"/>
                <a:stretch/>
              </p:blipFill>
              <p:spPr>
                <a:xfrm>
                  <a:off x="395536" y="878923"/>
                  <a:ext cx="7632848" cy="5676218"/>
                </a:xfrm>
                <a:prstGeom prst="rect">
                  <a:avLst/>
                </a:prstGeom>
              </p:spPr>
            </p:pic>
            <p:sp>
              <p:nvSpPr>
                <p:cNvPr id="9" name="Elipse 8"/>
                <p:cNvSpPr/>
                <p:nvPr/>
              </p:nvSpPr>
              <p:spPr>
                <a:xfrm>
                  <a:off x="3557897" y="1747181"/>
                  <a:ext cx="2374946" cy="1439690"/>
                </a:xfrm>
                <a:prstGeom prst="ellipse">
                  <a:avLst/>
                </a:prstGeom>
                <a:noFill/>
                <a:ln w="38100">
                  <a:solidFill>
                    <a:schemeClr val="accent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2400" b="1" dirty="0">
                      <a:solidFill>
                        <a:srgbClr val="FFFF00"/>
                      </a:solidFill>
                      <a:latin typeface="Century Gothic" panose="020B0502020202020204" pitchFamily="34" charset="0"/>
                    </a:rPr>
                    <a:t>Estratégia</a:t>
                  </a:r>
                </a:p>
              </p:txBody>
            </p:sp>
            <p:sp>
              <p:nvSpPr>
                <p:cNvPr id="31757" name="CaixaDeTexto 9"/>
                <p:cNvSpPr txBox="1">
                  <a:spLocks noChangeArrowheads="1"/>
                </p:cNvSpPr>
                <p:nvPr/>
              </p:nvSpPr>
              <p:spPr bwMode="auto">
                <a:xfrm>
                  <a:off x="5886445" y="2164499"/>
                  <a:ext cx="1470613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pt-BR" altLang="pt-BR" sz="2000" b="1">
                      <a:solidFill>
                        <a:schemeClr val="bg1"/>
                      </a:solidFill>
                      <a:latin typeface="Century Gothic" pitchFamily="34" charset="0"/>
                    </a:rPr>
                    <a:t>Para onde queremos Ir?</a:t>
                  </a:r>
                </a:p>
              </p:txBody>
            </p:sp>
            <p:cxnSp>
              <p:nvCxnSpPr>
                <p:cNvPr id="12" name="Conector reto 11"/>
                <p:cNvCxnSpPr>
                  <a:cxnSpLocks/>
                  <a:endCxn id="9" idx="1"/>
                </p:cNvCxnSpPr>
                <p:nvPr/>
              </p:nvCxnSpPr>
              <p:spPr>
                <a:xfrm>
                  <a:off x="3602348" y="1182099"/>
                  <a:ext cx="303218" cy="77619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13"/>
                <p:cNvCxnSpPr>
                  <a:cxnSpLocks/>
                  <a:stCxn id="9" idx="7"/>
                </p:cNvCxnSpPr>
                <p:nvPr/>
              </p:nvCxnSpPr>
              <p:spPr>
                <a:xfrm flipV="1">
                  <a:off x="5585174" y="1285274"/>
                  <a:ext cx="519123" cy="67301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60" name="CaixaDeTexto 14"/>
                <p:cNvSpPr txBox="1">
                  <a:spLocks noChangeArrowheads="1"/>
                </p:cNvSpPr>
                <p:nvPr/>
              </p:nvSpPr>
              <p:spPr bwMode="auto">
                <a:xfrm>
                  <a:off x="4016572" y="1038729"/>
                  <a:ext cx="1470613" cy="7078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pt-BR" altLang="pt-BR" sz="2000" b="1">
                      <a:solidFill>
                        <a:schemeClr val="bg1"/>
                      </a:solidFill>
                      <a:latin typeface="Century Gothic" pitchFamily="34" charset="0"/>
                    </a:rPr>
                    <a:t>Onde Estamos?</a:t>
                  </a:r>
                </a:p>
              </p:txBody>
            </p:sp>
            <p:cxnSp>
              <p:nvCxnSpPr>
                <p:cNvPr id="17" name="Conector reto 16"/>
                <p:cNvCxnSpPr>
                  <a:cxnSpLocks/>
                </p:cNvCxnSpPr>
                <p:nvPr/>
              </p:nvCxnSpPr>
              <p:spPr>
                <a:xfrm>
                  <a:off x="5682014" y="2885282"/>
                  <a:ext cx="1855823" cy="774607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62" name="CaixaDeTexto 17"/>
                <p:cNvSpPr txBox="1">
                  <a:spLocks noChangeArrowheads="1"/>
                </p:cNvSpPr>
                <p:nvPr/>
              </p:nvSpPr>
              <p:spPr bwMode="auto">
                <a:xfrm rot="-1511642">
                  <a:off x="4648871" y="3452232"/>
                  <a:ext cx="2273803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pt-BR" altLang="pt-BR" sz="2000" b="1">
                      <a:solidFill>
                        <a:schemeClr val="bg1"/>
                      </a:solidFill>
                      <a:latin typeface="Century Gothic" pitchFamily="34" charset="0"/>
                    </a:rPr>
                    <a:t>Que mudanças têm de ser feitas?</a:t>
                  </a:r>
                </a:p>
              </p:txBody>
            </p:sp>
            <p:cxnSp>
              <p:nvCxnSpPr>
                <p:cNvPr id="21" name="Conector reto 20"/>
                <p:cNvCxnSpPr>
                  <a:cxnSpLocks/>
                  <a:stCxn id="9" idx="4"/>
                </p:cNvCxnSpPr>
                <p:nvPr/>
              </p:nvCxnSpPr>
              <p:spPr>
                <a:xfrm flipH="1">
                  <a:off x="4683456" y="3186871"/>
                  <a:ext cx="61914" cy="128730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64" name="CaixaDeTexto 21"/>
                <p:cNvSpPr txBox="1">
                  <a:spLocks noChangeArrowheads="1"/>
                </p:cNvSpPr>
                <p:nvPr/>
              </p:nvSpPr>
              <p:spPr bwMode="auto">
                <a:xfrm rot="2340479">
                  <a:off x="2468337" y="2902848"/>
                  <a:ext cx="2543670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pt-BR" altLang="pt-BR" sz="2000" b="1">
                      <a:solidFill>
                        <a:schemeClr val="bg1"/>
                      </a:solidFill>
                      <a:latin typeface="Century Gothic" pitchFamily="34" charset="0"/>
                    </a:rPr>
                    <a:t>Como as mudanças devem ser feitas?</a:t>
                  </a:r>
                </a:p>
              </p:txBody>
            </p:sp>
            <p:cxnSp>
              <p:nvCxnSpPr>
                <p:cNvPr id="24" name="Conector reto 23"/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2124357" y="2466232"/>
                  <a:ext cx="1433541" cy="296826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66" name="CaixaDeTexto 24"/>
                <p:cNvSpPr txBox="1">
                  <a:spLocks noChangeArrowheads="1"/>
                </p:cNvSpPr>
                <p:nvPr/>
              </p:nvSpPr>
              <p:spPr bwMode="auto">
                <a:xfrm>
                  <a:off x="2001218" y="1488602"/>
                  <a:ext cx="1721013" cy="10156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pt-BR" altLang="pt-BR" sz="2000" b="1">
                      <a:solidFill>
                        <a:schemeClr val="bg1"/>
                      </a:solidFill>
                      <a:latin typeface="Century Gothic" pitchFamily="34" charset="0"/>
                    </a:rPr>
                    <a:t>Como medimos o progresso?</a:t>
                  </a:r>
                </a:p>
              </p:txBody>
            </p:sp>
          </p:grpSp>
          <p:sp>
            <p:nvSpPr>
              <p:cNvPr id="31754" name="CaixaDeTexto 37"/>
              <p:cNvSpPr txBox="1">
                <a:spLocks noChangeArrowheads="1"/>
              </p:cNvSpPr>
              <p:nvPr/>
            </p:nvSpPr>
            <p:spPr bwMode="auto">
              <a:xfrm>
                <a:off x="2701997" y="5011943"/>
                <a:ext cx="4194120" cy="1631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altLang="pt-BR" sz="2000">
                    <a:solidFill>
                      <a:schemeClr val="bg1"/>
                    </a:solidFill>
                    <a:latin typeface="Century Gothic" pitchFamily="34" charset="0"/>
                  </a:rPr>
                  <a:t>Para além dessas formulações, existe a necessidades de se buscar </a:t>
                </a:r>
                <a:r>
                  <a:rPr lang="pt-BR" altLang="pt-BR" sz="2000" b="1">
                    <a:solidFill>
                      <a:schemeClr val="bg1"/>
                    </a:solidFill>
                    <a:latin typeface="Century Gothic" pitchFamily="34" charset="0"/>
                  </a:rPr>
                  <a:t>fundamentos</a:t>
                </a:r>
                <a:r>
                  <a:rPr lang="pt-BR" altLang="pt-BR" sz="2000">
                    <a:solidFill>
                      <a:schemeClr val="bg1"/>
                    </a:solidFill>
                    <a:latin typeface="Century Gothic" pitchFamily="34" charset="0"/>
                  </a:rPr>
                  <a:t> e compreensão de </a:t>
                </a:r>
                <a:r>
                  <a:rPr lang="pt-BR" altLang="pt-BR" sz="2000" b="1">
                    <a:solidFill>
                      <a:schemeClr val="bg1"/>
                    </a:solidFill>
                    <a:latin typeface="Century Gothic" pitchFamily="34" charset="0"/>
                  </a:rPr>
                  <a:t>dilemas institucionais</a:t>
                </a:r>
              </a:p>
            </p:txBody>
          </p:sp>
        </p:grpSp>
        <p:sp>
          <p:nvSpPr>
            <p:cNvPr id="48" name="Forma Livre: Forma 47"/>
            <p:cNvSpPr/>
            <p:nvPr/>
          </p:nvSpPr>
          <p:spPr>
            <a:xfrm>
              <a:off x="2175847" y="1168030"/>
              <a:ext cx="5772262" cy="3914305"/>
            </a:xfrm>
            <a:custGeom>
              <a:avLst/>
              <a:gdLst>
                <a:gd name="connsiteX0" fmla="*/ 257529 w 5772064"/>
                <a:gd name="connsiteY0" fmla="*/ 773723 h 3914458"/>
                <a:gd name="connsiteX1" fmla="*/ 187190 w 5772064"/>
                <a:gd name="connsiteY1" fmla="*/ 829994 h 3914458"/>
                <a:gd name="connsiteX2" fmla="*/ 130919 w 5772064"/>
                <a:gd name="connsiteY2" fmla="*/ 914400 h 3914458"/>
                <a:gd name="connsiteX3" fmla="*/ 102784 w 5772064"/>
                <a:gd name="connsiteY3" fmla="*/ 942536 h 3914458"/>
                <a:gd name="connsiteX4" fmla="*/ 88716 w 5772064"/>
                <a:gd name="connsiteY4" fmla="*/ 984739 h 3914458"/>
                <a:gd name="connsiteX5" fmla="*/ 74649 w 5772064"/>
                <a:gd name="connsiteY5" fmla="*/ 1041009 h 3914458"/>
                <a:gd name="connsiteX6" fmla="*/ 18378 w 5772064"/>
                <a:gd name="connsiteY6" fmla="*/ 1125416 h 3914458"/>
                <a:gd name="connsiteX7" fmla="*/ 18378 w 5772064"/>
                <a:gd name="connsiteY7" fmla="*/ 1350499 h 3914458"/>
                <a:gd name="connsiteX8" fmla="*/ 60581 w 5772064"/>
                <a:gd name="connsiteY8" fmla="*/ 1392702 h 3914458"/>
                <a:gd name="connsiteX9" fmla="*/ 46513 w 5772064"/>
                <a:gd name="connsiteY9" fmla="*/ 1674056 h 3914458"/>
                <a:gd name="connsiteX10" fmla="*/ 102784 w 5772064"/>
                <a:gd name="connsiteY10" fmla="*/ 1688123 h 3914458"/>
                <a:gd name="connsiteX11" fmla="*/ 173122 w 5772064"/>
                <a:gd name="connsiteY11" fmla="*/ 1702191 h 3914458"/>
                <a:gd name="connsiteX12" fmla="*/ 187190 w 5772064"/>
                <a:gd name="connsiteY12" fmla="*/ 1871003 h 3914458"/>
                <a:gd name="connsiteX13" fmla="*/ 299732 w 5772064"/>
                <a:gd name="connsiteY13" fmla="*/ 1983545 h 3914458"/>
                <a:gd name="connsiteX14" fmla="*/ 341935 w 5772064"/>
                <a:gd name="connsiteY14" fmla="*/ 2025748 h 3914458"/>
                <a:gd name="connsiteX15" fmla="*/ 370070 w 5772064"/>
                <a:gd name="connsiteY15" fmla="*/ 2067951 h 3914458"/>
                <a:gd name="connsiteX16" fmla="*/ 468544 w 5772064"/>
                <a:gd name="connsiteY16" fmla="*/ 2110154 h 3914458"/>
                <a:gd name="connsiteX17" fmla="*/ 623289 w 5772064"/>
                <a:gd name="connsiteY17" fmla="*/ 2152357 h 3914458"/>
                <a:gd name="connsiteX18" fmla="*/ 707695 w 5772064"/>
                <a:gd name="connsiteY18" fmla="*/ 2194560 h 3914458"/>
                <a:gd name="connsiteX19" fmla="*/ 1003116 w 5772064"/>
                <a:gd name="connsiteY19" fmla="*/ 2222696 h 3914458"/>
                <a:gd name="connsiteX20" fmla="*/ 1045319 w 5772064"/>
                <a:gd name="connsiteY20" fmla="*/ 2363372 h 3914458"/>
                <a:gd name="connsiteX21" fmla="*/ 1101590 w 5772064"/>
                <a:gd name="connsiteY21" fmla="*/ 2447779 h 3914458"/>
                <a:gd name="connsiteX22" fmla="*/ 1143793 w 5772064"/>
                <a:gd name="connsiteY22" fmla="*/ 2475914 h 3914458"/>
                <a:gd name="connsiteX23" fmla="*/ 1200064 w 5772064"/>
                <a:gd name="connsiteY23" fmla="*/ 2574388 h 3914458"/>
                <a:gd name="connsiteX24" fmla="*/ 1284470 w 5772064"/>
                <a:gd name="connsiteY24" fmla="*/ 2672862 h 3914458"/>
                <a:gd name="connsiteX25" fmla="*/ 1495485 w 5772064"/>
                <a:gd name="connsiteY25" fmla="*/ 2715065 h 3914458"/>
                <a:gd name="connsiteX26" fmla="*/ 1523621 w 5772064"/>
                <a:gd name="connsiteY26" fmla="*/ 2757268 h 3914458"/>
                <a:gd name="connsiteX27" fmla="*/ 1608027 w 5772064"/>
                <a:gd name="connsiteY27" fmla="*/ 2799471 h 3914458"/>
                <a:gd name="connsiteX28" fmla="*/ 1692433 w 5772064"/>
                <a:gd name="connsiteY28" fmla="*/ 2841674 h 3914458"/>
                <a:gd name="connsiteX29" fmla="*/ 1762772 w 5772064"/>
                <a:gd name="connsiteY29" fmla="*/ 2912012 h 3914458"/>
                <a:gd name="connsiteX30" fmla="*/ 1790907 w 5772064"/>
                <a:gd name="connsiteY30" fmla="*/ 2940148 h 3914458"/>
                <a:gd name="connsiteX31" fmla="*/ 1833110 w 5772064"/>
                <a:gd name="connsiteY31" fmla="*/ 2968283 h 3914458"/>
                <a:gd name="connsiteX32" fmla="*/ 1861245 w 5772064"/>
                <a:gd name="connsiteY32" fmla="*/ 2996419 h 3914458"/>
                <a:gd name="connsiteX33" fmla="*/ 2395818 w 5772064"/>
                <a:gd name="connsiteY33" fmla="*/ 3038622 h 3914458"/>
                <a:gd name="connsiteX34" fmla="*/ 2438021 w 5772064"/>
                <a:gd name="connsiteY34" fmla="*/ 3066757 h 3914458"/>
                <a:gd name="connsiteX35" fmla="*/ 2480224 w 5772064"/>
                <a:gd name="connsiteY35" fmla="*/ 3080825 h 3914458"/>
                <a:gd name="connsiteX36" fmla="*/ 2522427 w 5772064"/>
                <a:gd name="connsiteY36" fmla="*/ 3165231 h 3914458"/>
                <a:gd name="connsiteX37" fmla="*/ 2620901 w 5772064"/>
                <a:gd name="connsiteY37" fmla="*/ 3277772 h 3914458"/>
                <a:gd name="connsiteX38" fmla="*/ 2677172 w 5772064"/>
                <a:gd name="connsiteY38" fmla="*/ 3348111 h 3914458"/>
                <a:gd name="connsiteX39" fmla="*/ 2691239 w 5772064"/>
                <a:gd name="connsiteY39" fmla="*/ 3390314 h 3914458"/>
                <a:gd name="connsiteX40" fmla="*/ 2775645 w 5772064"/>
                <a:gd name="connsiteY40" fmla="*/ 3418449 h 3914458"/>
                <a:gd name="connsiteX41" fmla="*/ 2874119 w 5772064"/>
                <a:gd name="connsiteY41" fmla="*/ 3404382 h 3914458"/>
                <a:gd name="connsiteX42" fmla="*/ 2972593 w 5772064"/>
                <a:gd name="connsiteY42" fmla="*/ 3376246 h 3914458"/>
                <a:gd name="connsiteX43" fmla="*/ 3071067 w 5772064"/>
                <a:gd name="connsiteY43" fmla="*/ 3263705 h 3914458"/>
                <a:gd name="connsiteX44" fmla="*/ 3085135 w 5772064"/>
                <a:gd name="connsiteY44" fmla="*/ 3376246 h 3914458"/>
                <a:gd name="connsiteX45" fmla="*/ 3155473 w 5772064"/>
                <a:gd name="connsiteY45" fmla="*/ 3432517 h 3914458"/>
                <a:gd name="connsiteX46" fmla="*/ 3211744 w 5772064"/>
                <a:gd name="connsiteY46" fmla="*/ 3460652 h 3914458"/>
                <a:gd name="connsiteX47" fmla="*/ 3253947 w 5772064"/>
                <a:gd name="connsiteY47" fmla="*/ 3474720 h 3914458"/>
                <a:gd name="connsiteX48" fmla="*/ 3338353 w 5772064"/>
                <a:gd name="connsiteY48" fmla="*/ 3516923 h 3914458"/>
                <a:gd name="connsiteX49" fmla="*/ 3352421 w 5772064"/>
                <a:gd name="connsiteY49" fmla="*/ 3587262 h 3914458"/>
                <a:gd name="connsiteX50" fmla="*/ 3366489 w 5772064"/>
                <a:gd name="connsiteY50" fmla="*/ 3671668 h 3914458"/>
                <a:gd name="connsiteX51" fmla="*/ 3422759 w 5772064"/>
                <a:gd name="connsiteY51" fmla="*/ 3770142 h 3914458"/>
                <a:gd name="connsiteX52" fmla="*/ 3507165 w 5772064"/>
                <a:gd name="connsiteY52" fmla="*/ 3840480 h 3914458"/>
                <a:gd name="connsiteX53" fmla="*/ 3535301 w 5772064"/>
                <a:gd name="connsiteY53" fmla="*/ 3882683 h 3914458"/>
                <a:gd name="connsiteX54" fmla="*/ 3661910 w 5772064"/>
                <a:gd name="connsiteY54" fmla="*/ 3896751 h 3914458"/>
                <a:gd name="connsiteX55" fmla="*/ 3718181 w 5772064"/>
                <a:gd name="connsiteY55" fmla="*/ 3910819 h 3914458"/>
                <a:gd name="connsiteX56" fmla="*/ 3732249 w 5772064"/>
                <a:gd name="connsiteY56" fmla="*/ 3840480 h 3914458"/>
                <a:gd name="connsiteX57" fmla="*/ 3675978 w 5772064"/>
                <a:gd name="connsiteY57" fmla="*/ 3713871 h 3914458"/>
                <a:gd name="connsiteX58" fmla="*/ 3633775 w 5772064"/>
                <a:gd name="connsiteY58" fmla="*/ 3685736 h 3914458"/>
                <a:gd name="connsiteX59" fmla="*/ 3605639 w 5772064"/>
                <a:gd name="connsiteY59" fmla="*/ 3629465 h 3914458"/>
                <a:gd name="connsiteX60" fmla="*/ 3549369 w 5772064"/>
                <a:gd name="connsiteY60" fmla="*/ 3516923 h 3914458"/>
                <a:gd name="connsiteX61" fmla="*/ 3535301 w 5772064"/>
                <a:gd name="connsiteY61" fmla="*/ 3474720 h 3914458"/>
                <a:gd name="connsiteX62" fmla="*/ 3464962 w 5772064"/>
                <a:gd name="connsiteY62" fmla="*/ 3432517 h 3914458"/>
                <a:gd name="connsiteX63" fmla="*/ 3422759 w 5772064"/>
                <a:gd name="connsiteY63" fmla="*/ 3390314 h 3914458"/>
                <a:gd name="connsiteX64" fmla="*/ 3450895 w 5772064"/>
                <a:gd name="connsiteY64" fmla="*/ 3362179 h 3914458"/>
                <a:gd name="connsiteX65" fmla="*/ 3535301 w 5772064"/>
                <a:gd name="connsiteY65" fmla="*/ 3432517 h 3914458"/>
                <a:gd name="connsiteX66" fmla="*/ 3619707 w 5772064"/>
                <a:gd name="connsiteY66" fmla="*/ 3488788 h 3914458"/>
                <a:gd name="connsiteX67" fmla="*/ 3760384 w 5772064"/>
                <a:gd name="connsiteY67" fmla="*/ 3460652 h 3914458"/>
                <a:gd name="connsiteX68" fmla="*/ 3844790 w 5772064"/>
                <a:gd name="connsiteY68" fmla="*/ 3432517 h 3914458"/>
                <a:gd name="connsiteX69" fmla="*/ 3886993 w 5772064"/>
                <a:gd name="connsiteY69" fmla="*/ 3404382 h 3914458"/>
                <a:gd name="connsiteX70" fmla="*/ 4210550 w 5772064"/>
                <a:gd name="connsiteY70" fmla="*/ 3376246 h 3914458"/>
                <a:gd name="connsiteX71" fmla="*/ 4393430 w 5772064"/>
                <a:gd name="connsiteY71" fmla="*/ 3362179 h 3914458"/>
                <a:gd name="connsiteX72" fmla="*/ 4604445 w 5772064"/>
                <a:gd name="connsiteY72" fmla="*/ 3348111 h 3914458"/>
                <a:gd name="connsiteX73" fmla="*/ 4688852 w 5772064"/>
                <a:gd name="connsiteY73" fmla="*/ 3319976 h 3914458"/>
                <a:gd name="connsiteX74" fmla="*/ 4731055 w 5772064"/>
                <a:gd name="connsiteY74" fmla="*/ 3305908 h 3914458"/>
                <a:gd name="connsiteX75" fmla="*/ 4815461 w 5772064"/>
                <a:gd name="connsiteY75" fmla="*/ 3263705 h 3914458"/>
                <a:gd name="connsiteX76" fmla="*/ 4843596 w 5772064"/>
                <a:gd name="connsiteY76" fmla="*/ 3235569 h 3914458"/>
                <a:gd name="connsiteX77" fmla="*/ 4885799 w 5772064"/>
                <a:gd name="connsiteY77" fmla="*/ 3207434 h 3914458"/>
                <a:gd name="connsiteX78" fmla="*/ 4942070 w 5772064"/>
                <a:gd name="connsiteY78" fmla="*/ 3123028 h 3914458"/>
                <a:gd name="connsiteX79" fmla="*/ 4970205 w 5772064"/>
                <a:gd name="connsiteY79" fmla="*/ 3080825 h 3914458"/>
                <a:gd name="connsiteX80" fmla="*/ 4984273 w 5772064"/>
                <a:gd name="connsiteY80" fmla="*/ 2855742 h 3914458"/>
                <a:gd name="connsiteX81" fmla="*/ 5406304 w 5772064"/>
                <a:gd name="connsiteY81" fmla="*/ 2841674 h 3914458"/>
                <a:gd name="connsiteX82" fmla="*/ 5448507 w 5772064"/>
                <a:gd name="connsiteY82" fmla="*/ 2799471 h 3914458"/>
                <a:gd name="connsiteX83" fmla="*/ 5504778 w 5772064"/>
                <a:gd name="connsiteY83" fmla="*/ 2686929 h 3914458"/>
                <a:gd name="connsiteX84" fmla="*/ 5575116 w 5772064"/>
                <a:gd name="connsiteY84" fmla="*/ 2602523 h 3914458"/>
                <a:gd name="connsiteX85" fmla="*/ 5617319 w 5772064"/>
                <a:gd name="connsiteY85" fmla="*/ 2546252 h 3914458"/>
                <a:gd name="connsiteX86" fmla="*/ 5673590 w 5772064"/>
                <a:gd name="connsiteY86" fmla="*/ 2518117 h 3914458"/>
                <a:gd name="connsiteX87" fmla="*/ 5715793 w 5772064"/>
                <a:gd name="connsiteY87" fmla="*/ 2489982 h 3914458"/>
                <a:gd name="connsiteX88" fmla="*/ 5729861 w 5772064"/>
                <a:gd name="connsiteY88" fmla="*/ 2363372 h 3914458"/>
                <a:gd name="connsiteX89" fmla="*/ 5743929 w 5772064"/>
                <a:gd name="connsiteY89" fmla="*/ 2321169 h 3914458"/>
                <a:gd name="connsiteX90" fmla="*/ 5772064 w 5772064"/>
                <a:gd name="connsiteY90" fmla="*/ 2053883 h 3914458"/>
                <a:gd name="connsiteX91" fmla="*/ 5757996 w 5772064"/>
                <a:gd name="connsiteY91" fmla="*/ 1856936 h 3914458"/>
                <a:gd name="connsiteX92" fmla="*/ 5743929 w 5772064"/>
                <a:gd name="connsiteY92" fmla="*/ 1814732 h 3914458"/>
                <a:gd name="connsiteX93" fmla="*/ 5701725 w 5772064"/>
                <a:gd name="connsiteY93" fmla="*/ 1786597 h 3914458"/>
                <a:gd name="connsiteX94" fmla="*/ 5687658 w 5772064"/>
                <a:gd name="connsiteY94" fmla="*/ 1730326 h 3914458"/>
                <a:gd name="connsiteX95" fmla="*/ 5673590 w 5772064"/>
                <a:gd name="connsiteY95" fmla="*/ 1617785 h 3914458"/>
                <a:gd name="connsiteX96" fmla="*/ 5617319 w 5772064"/>
                <a:gd name="connsiteY96" fmla="*/ 1561514 h 3914458"/>
                <a:gd name="connsiteX97" fmla="*/ 5532913 w 5772064"/>
                <a:gd name="connsiteY97" fmla="*/ 1491176 h 3914458"/>
                <a:gd name="connsiteX98" fmla="*/ 5504778 w 5772064"/>
                <a:gd name="connsiteY98" fmla="*/ 1406769 h 3914458"/>
                <a:gd name="connsiteX99" fmla="*/ 5490710 w 5772064"/>
                <a:gd name="connsiteY99" fmla="*/ 1308296 h 3914458"/>
                <a:gd name="connsiteX100" fmla="*/ 5462575 w 5772064"/>
                <a:gd name="connsiteY100" fmla="*/ 1266092 h 3914458"/>
                <a:gd name="connsiteX101" fmla="*/ 5392236 w 5772064"/>
                <a:gd name="connsiteY101" fmla="*/ 1252025 h 3914458"/>
                <a:gd name="connsiteX102" fmla="*/ 5293762 w 5772064"/>
                <a:gd name="connsiteY102" fmla="*/ 1209822 h 3914458"/>
                <a:gd name="connsiteX103" fmla="*/ 5265627 w 5772064"/>
                <a:gd name="connsiteY103" fmla="*/ 1167619 h 3914458"/>
                <a:gd name="connsiteX104" fmla="*/ 5251559 w 5772064"/>
                <a:gd name="connsiteY104" fmla="*/ 1125416 h 3914458"/>
                <a:gd name="connsiteX105" fmla="*/ 5223424 w 5772064"/>
                <a:gd name="connsiteY105" fmla="*/ 1097280 h 3914458"/>
                <a:gd name="connsiteX106" fmla="*/ 5209356 w 5772064"/>
                <a:gd name="connsiteY106" fmla="*/ 1012874 h 3914458"/>
                <a:gd name="connsiteX107" fmla="*/ 5195289 w 5772064"/>
                <a:gd name="connsiteY107" fmla="*/ 970671 h 3914458"/>
                <a:gd name="connsiteX108" fmla="*/ 5181221 w 5772064"/>
                <a:gd name="connsiteY108" fmla="*/ 900332 h 3914458"/>
                <a:gd name="connsiteX109" fmla="*/ 5054612 w 5772064"/>
                <a:gd name="connsiteY109" fmla="*/ 815926 h 3914458"/>
                <a:gd name="connsiteX110" fmla="*/ 4956138 w 5772064"/>
                <a:gd name="connsiteY110" fmla="*/ 787791 h 3914458"/>
                <a:gd name="connsiteX111" fmla="*/ 4885799 w 5772064"/>
                <a:gd name="connsiteY111" fmla="*/ 661182 h 3914458"/>
                <a:gd name="connsiteX112" fmla="*/ 4843596 w 5772064"/>
                <a:gd name="connsiteY112" fmla="*/ 633046 h 3914458"/>
                <a:gd name="connsiteX113" fmla="*/ 4759190 w 5772064"/>
                <a:gd name="connsiteY113" fmla="*/ 534572 h 3914458"/>
                <a:gd name="connsiteX114" fmla="*/ 4674784 w 5772064"/>
                <a:gd name="connsiteY114" fmla="*/ 478302 h 3914458"/>
                <a:gd name="connsiteX115" fmla="*/ 4604445 w 5772064"/>
                <a:gd name="connsiteY115" fmla="*/ 407963 h 3914458"/>
                <a:gd name="connsiteX116" fmla="*/ 4520039 w 5772064"/>
                <a:gd name="connsiteY116" fmla="*/ 379828 h 3914458"/>
                <a:gd name="connsiteX117" fmla="*/ 4477836 w 5772064"/>
                <a:gd name="connsiteY117" fmla="*/ 365760 h 3914458"/>
                <a:gd name="connsiteX118" fmla="*/ 4393430 w 5772064"/>
                <a:gd name="connsiteY118" fmla="*/ 323557 h 3914458"/>
                <a:gd name="connsiteX119" fmla="*/ 4351227 w 5772064"/>
                <a:gd name="connsiteY119" fmla="*/ 295422 h 3914458"/>
                <a:gd name="connsiteX120" fmla="*/ 4266821 w 5772064"/>
                <a:gd name="connsiteY120" fmla="*/ 267286 h 3914458"/>
                <a:gd name="connsiteX121" fmla="*/ 4224618 w 5772064"/>
                <a:gd name="connsiteY121" fmla="*/ 253219 h 3914458"/>
                <a:gd name="connsiteX122" fmla="*/ 4168347 w 5772064"/>
                <a:gd name="connsiteY122" fmla="*/ 239151 h 3914458"/>
                <a:gd name="connsiteX123" fmla="*/ 4013602 w 5772064"/>
                <a:gd name="connsiteY123" fmla="*/ 196948 h 3914458"/>
                <a:gd name="connsiteX124" fmla="*/ 3774452 w 5772064"/>
                <a:gd name="connsiteY124" fmla="*/ 182880 h 3914458"/>
                <a:gd name="connsiteX125" fmla="*/ 3732249 w 5772064"/>
                <a:gd name="connsiteY125" fmla="*/ 154745 h 3914458"/>
                <a:gd name="connsiteX126" fmla="*/ 3661910 w 5772064"/>
                <a:gd name="connsiteY126" fmla="*/ 140677 h 3914458"/>
                <a:gd name="connsiteX127" fmla="*/ 3605639 w 5772064"/>
                <a:gd name="connsiteY127" fmla="*/ 126609 h 3914458"/>
                <a:gd name="connsiteX128" fmla="*/ 3479030 w 5772064"/>
                <a:gd name="connsiteY128" fmla="*/ 84406 h 3914458"/>
                <a:gd name="connsiteX129" fmla="*/ 3436827 w 5772064"/>
                <a:gd name="connsiteY129" fmla="*/ 70339 h 3914458"/>
                <a:gd name="connsiteX130" fmla="*/ 3127338 w 5772064"/>
                <a:gd name="connsiteY130" fmla="*/ 56271 h 3914458"/>
                <a:gd name="connsiteX131" fmla="*/ 3028864 w 5772064"/>
                <a:gd name="connsiteY131" fmla="*/ 28136 h 3914458"/>
                <a:gd name="connsiteX132" fmla="*/ 2986661 w 5772064"/>
                <a:gd name="connsiteY132" fmla="*/ 0 h 3914458"/>
                <a:gd name="connsiteX133" fmla="*/ 2114464 w 5772064"/>
                <a:gd name="connsiteY133" fmla="*/ 28136 h 3914458"/>
                <a:gd name="connsiteX134" fmla="*/ 1917516 w 5772064"/>
                <a:gd name="connsiteY134" fmla="*/ 56271 h 3914458"/>
                <a:gd name="connsiteX135" fmla="*/ 1706501 w 5772064"/>
                <a:gd name="connsiteY135" fmla="*/ 84406 h 3914458"/>
                <a:gd name="connsiteX136" fmla="*/ 1650230 w 5772064"/>
                <a:gd name="connsiteY136" fmla="*/ 98474 h 3914458"/>
                <a:gd name="connsiteX137" fmla="*/ 1495485 w 5772064"/>
                <a:gd name="connsiteY137" fmla="*/ 126609 h 3914458"/>
                <a:gd name="connsiteX138" fmla="*/ 1326673 w 5772064"/>
                <a:gd name="connsiteY138" fmla="*/ 182880 h 3914458"/>
                <a:gd name="connsiteX139" fmla="*/ 1270402 w 5772064"/>
                <a:gd name="connsiteY139" fmla="*/ 196948 h 3914458"/>
                <a:gd name="connsiteX140" fmla="*/ 1214132 w 5772064"/>
                <a:gd name="connsiteY140" fmla="*/ 225083 h 3914458"/>
                <a:gd name="connsiteX141" fmla="*/ 1115658 w 5772064"/>
                <a:gd name="connsiteY141" fmla="*/ 253219 h 3914458"/>
                <a:gd name="connsiteX142" fmla="*/ 1031252 w 5772064"/>
                <a:gd name="connsiteY142" fmla="*/ 281354 h 3914458"/>
                <a:gd name="connsiteX143" fmla="*/ 974981 w 5772064"/>
                <a:gd name="connsiteY143" fmla="*/ 295422 h 3914458"/>
                <a:gd name="connsiteX144" fmla="*/ 890575 w 5772064"/>
                <a:gd name="connsiteY144" fmla="*/ 323557 h 3914458"/>
                <a:gd name="connsiteX145" fmla="*/ 749898 w 5772064"/>
                <a:gd name="connsiteY145" fmla="*/ 365760 h 3914458"/>
                <a:gd name="connsiteX146" fmla="*/ 623289 w 5772064"/>
                <a:gd name="connsiteY146" fmla="*/ 407963 h 3914458"/>
                <a:gd name="connsiteX147" fmla="*/ 581085 w 5772064"/>
                <a:gd name="connsiteY147" fmla="*/ 436099 h 3914458"/>
                <a:gd name="connsiteX148" fmla="*/ 524815 w 5772064"/>
                <a:gd name="connsiteY148" fmla="*/ 450166 h 3914458"/>
                <a:gd name="connsiteX149" fmla="*/ 454476 w 5772064"/>
                <a:gd name="connsiteY149" fmla="*/ 520505 h 3914458"/>
                <a:gd name="connsiteX150" fmla="*/ 412273 w 5772064"/>
                <a:gd name="connsiteY150" fmla="*/ 562708 h 3914458"/>
                <a:gd name="connsiteX151" fmla="*/ 412273 w 5772064"/>
                <a:gd name="connsiteY151" fmla="*/ 689317 h 3914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5772064" h="3914458">
                  <a:moveTo>
                    <a:pt x="257529" y="773723"/>
                  </a:moveTo>
                  <a:cubicBezTo>
                    <a:pt x="234083" y="792480"/>
                    <a:pt x="207276" y="807676"/>
                    <a:pt x="187190" y="829994"/>
                  </a:cubicBezTo>
                  <a:cubicBezTo>
                    <a:pt x="164569" y="855128"/>
                    <a:pt x="154829" y="890489"/>
                    <a:pt x="130919" y="914400"/>
                  </a:cubicBezTo>
                  <a:lnTo>
                    <a:pt x="102784" y="942536"/>
                  </a:lnTo>
                  <a:cubicBezTo>
                    <a:pt x="98095" y="956604"/>
                    <a:pt x="92790" y="970481"/>
                    <a:pt x="88716" y="984739"/>
                  </a:cubicBezTo>
                  <a:cubicBezTo>
                    <a:pt x="83405" y="1003329"/>
                    <a:pt x="83295" y="1023716"/>
                    <a:pt x="74649" y="1041009"/>
                  </a:cubicBezTo>
                  <a:cubicBezTo>
                    <a:pt x="59527" y="1071254"/>
                    <a:pt x="18378" y="1125416"/>
                    <a:pt x="18378" y="1125416"/>
                  </a:cubicBezTo>
                  <a:cubicBezTo>
                    <a:pt x="764" y="1213483"/>
                    <a:pt x="-12178" y="1243554"/>
                    <a:pt x="18378" y="1350499"/>
                  </a:cubicBezTo>
                  <a:cubicBezTo>
                    <a:pt x="23844" y="1369628"/>
                    <a:pt x="46513" y="1378634"/>
                    <a:pt x="60581" y="1392702"/>
                  </a:cubicBezTo>
                  <a:cubicBezTo>
                    <a:pt x="24999" y="1499446"/>
                    <a:pt x="667" y="1536519"/>
                    <a:pt x="46513" y="1674056"/>
                  </a:cubicBezTo>
                  <a:cubicBezTo>
                    <a:pt x="52627" y="1692398"/>
                    <a:pt x="83910" y="1683929"/>
                    <a:pt x="102784" y="1688123"/>
                  </a:cubicBezTo>
                  <a:cubicBezTo>
                    <a:pt x="126125" y="1693310"/>
                    <a:pt x="149676" y="1697502"/>
                    <a:pt x="173122" y="1702191"/>
                  </a:cubicBezTo>
                  <a:cubicBezTo>
                    <a:pt x="177811" y="1758462"/>
                    <a:pt x="168397" y="1817756"/>
                    <a:pt x="187190" y="1871003"/>
                  </a:cubicBezTo>
                  <a:lnTo>
                    <a:pt x="299732" y="1983545"/>
                  </a:lnTo>
                  <a:cubicBezTo>
                    <a:pt x="313800" y="1997613"/>
                    <a:pt x="330900" y="2009195"/>
                    <a:pt x="341935" y="2025748"/>
                  </a:cubicBezTo>
                  <a:cubicBezTo>
                    <a:pt x="351313" y="2039816"/>
                    <a:pt x="358115" y="2055996"/>
                    <a:pt x="370070" y="2067951"/>
                  </a:cubicBezTo>
                  <a:cubicBezTo>
                    <a:pt x="405141" y="2103022"/>
                    <a:pt x="422423" y="2096318"/>
                    <a:pt x="468544" y="2110154"/>
                  </a:cubicBezTo>
                  <a:cubicBezTo>
                    <a:pt x="611328" y="2152989"/>
                    <a:pt x="495091" y="2126717"/>
                    <a:pt x="623289" y="2152357"/>
                  </a:cubicBezTo>
                  <a:cubicBezTo>
                    <a:pt x="652288" y="2171690"/>
                    <a:pt x="671854" y="2190080"/>
                    <a:pt x="707695" y="2194560"/>
                  </a:cubicBezTo>
                  <a:cubicBezTo>
                    <a:pt x="805850" y="2206830"/>
                    <a:pt x="1003116" y="2222696"/>
                    <a:pt x="1003116" y="2222696"/>
                  </a:cubicBezTo>
                  <a:cubicBezTo>
                    <a:pt x="1014757" y="2280902"/>
                    <a:pt x="1016097" y="2309798"/>
                    <a:pt x="1045319" y="2363372"/>
                  </a:cubicBezTo>
                  <a:cubicBezTo>
                    <a:pt x="1061511" y="2393058"/>
                    <a:pt x="1073454" y="2429022"/>
                    <a:pt x="1101590" y="2447779"/>
                  </a:cubicBezTo>
                  <a:lnTo>
                    <a:pt x="1143793" y="2475914"/>
                  </a:lnTo>
                  <a:cubicBezTo>
                    <a:pt x="1166565" y="2567001"/>
                    <a:pt x="1140198" y="2502549"/>
                    <a:pt x="1200064" y="2574388"/>
                  </a:cubicBezTo>
                  <a:cubicBezTo>
                    <a:pt x="1224296" y="2603466"/>
                    <a:pt x="1245453" y="2659857"/>
                    <a:pt x="1284470" y="2672862"/>
                  </a:cubicBezTo>
                  <a:cubicBezTo>
                    <a:pt x="1409160" y="2714425"/>
                    <a:pt x="1339400" y="2697722"/>
                    <a:pt x="1495485" y="2715065"/>
                  </a:cubicBezTo>
                  <a:cubicBezTo>
                    <a:pt x="1504864" y="2729133"/>
                    <a:pt x="1511666" y="2745313"/>
                    <a:pt x="1523621" y="2757268"/>
                  </a:cubicBezTo>
                  <a:cubicBezTo>
                    <a:pt x="1563936" y="2797583"/>
                    <a:pt x="1562262" y="2776588"/>
                    <a:pt x="1608027" y="2799471"/>
                  </a:cubicBezTo>
                  <a:cubicBezTo>
                    <a:pt x="1717109" y="2854012"/>
                    <a:pt x="1586354" y="2806314"/>
                    <a:pt x="1692433" y="2841674"/>
                  </a:cubicBezTo>
                  <a:cubicBezTo>
                    <a:pt x="1740668" y="2914025"/>
                    <a:pt x="1695781" y="2858419"/>
                    <a:pt x="1762772" y="2912012"/>
                  </a:cubicBezTo>
                  <a:cubicBezTo>
                    <a:pt x="1773129" y="2920298"/>
                    <a:pt x="1780550" y="2931862"/>
                    <a:pt x="1790907" y="2940148"/>
                  </a:cubicBezTo>
                  <a:cubicBezTo>
                    <a:pt x="1804109" y="2950710"/>
                    <a:pt x="1819908" y="2957721"/>
                    <a:pt x="1833110" y="2968283"/>
                  </a:cubicBezTo>
                  <a:cubicBezTo>
                    <a:pt x="1843467" y="2976569"/>
                    <a:pt x="1849382" y="2990488"/>
                    <a:pt x="1861245" y="2996419"/>
                  </a:cubicBezTo>
                  <a:cubicBezTo>
                    <a:pt x="2007422" y="3069507"/>
                    <a:pt x="2324292" y="3036387"/>
                    <a:pt x="2395818" y="3038622"/>
                  </a:cubicBezTo>
                  <a:cubicBezTo>
                    <a:pt x="2409886" y="3048000"/>
                    <a:pt x="2422899" y="3059196"/>
                    <a:pt x="2438021" y="3066757"/>
                  </a:cubicBezTo>
                  <a:cubicBezTo>
                    <a:pt x="2451284" y="3073389"/>
                    <a:pt x="2468645" y="3071562"/>
                    <a:pt x="2480224" y="3080825"/>
                  </a:cubicBezTo>
                  <a:cubicBezTo>
                    <a:pt x="2513819" y="3107701"/>
                    <a:pt x="2505438" y="3131252"/>
                    <a:pt x="2522427" y="3165231"/>
                  </a:cubicBezTo>
                  <a:cubicBezTo>
                    <a:pt x="2564396" y="3249168"/>
                    <a:pt x="2547548" y="3167738"/>
                    <a:pt x="2620901" y="3277772"/>
                  </a:cubicBezTo>
                  <a:cubicBezTo>
                    <a:pt x="2656393" y="3331012"/>
                    <a:pt x="2637080" y="3308021"/>
                    <a:pt x="2677172" y="3348111"/>
                  </a:cubicBezTo>
                  <a:cubicBezTo>
                    <a:pt x="2681861" y="3362179"/>
                    <a:pt x="2679173" y="3381695"/>
                    <a:pt x="2691239" y="3390314"/>
                  </a:cubicBezTo>
                  <a:cubicBezTo>
                    <a:pt x="2715372" y="3407552"/>
                    <a:pt x="2775645" y="3418449"/>
                    <a:pt x="2775645" y="3418449"/>
                  </a:cubicBezTo>
                  <a:cubicBezTo>
                    <a:pt x="2808470" y="3413760"/>
                    <a:pt x="2841496" y="3410313"/>
                    <a:pt x="2874119" y="3404382"/>
                  </a:cubicBezTo>
                  <a:cubicBezTo>
                    <a:pt x="2912979" y="3397317"/>
                    <a:pt x="2936435" y="3388299"/>
                    <a:pt x="2972593" y="3376246"/>
                  </a:cubicBezTo>
                  <a:cubicBezTo>
                    <a:pt x="3054887" y="3293953"/>
                    <a:pt x="3024539" y="3333497"/>
                    <a:pt x="3071067" y="3263705"/>
                  </a:cubicBezTo>
                  <a:cubicBezTo>
                    <a:pt x="3075756" y="3301219"/>
                    <a:pt x="3075188" y="3339773"/>
                    <a:pt x="3085135" y="3376246"/>
                  </a:cubicBezTo>
                  <a:cubicBezTo>
                    <a:pt x="3099119" y="3427521"/>
                    <a:pt x="3116856" y="3415967"/>
                    <a:pt x="3155473" y="3432517"/>
                  </a:cubicBezTo>
                  <a:cubicBezTo>
                    <a:pt x="3174748" y="3440778"/>
                    <a:pt x="3192469" y="3452391"/>
                    <a:pt x="3211744" y="3460652"/>
                  </a:cubicBezTo>
                  <a:cubicBezTo>
                    <a:pt x="3225374" y="3466493"/>
                    <a:pt x="3240684" y="3468088"/>
                    <a:pt x="3253947" y="3474720"/>
                  </a:cubicBezTo>
                  <a:cubicBezTo>
                    <a:pt x="3363021" y="3529258"/>
                    <a:pt x="3232282" y="3481568"/>
                    <a:pt x="3338353" y="3516923"/>
                  </a:cubicBezTo>
                  <a:cubicBezTo>
                    <a:pt x="3343042" y="3540369"/>
                    <a:pt x="3348144" y="3563737"/>
                    <a:pt x="3352421" y="3587262"/>
                  </a:cubicBezTo>
                  <a:cubicBezTo>
                    <a:pt x="3357524" y="3615325"/>
                    <a:pt x="3358293" y="3644347"/>
                    <a:pt x="3366489" y="3671668"/>
                  </a:cubicBezTo>
                  <a:cubicBezTo>
                    <a:pt x="3373421" y="3694773"/>
                    <a:pt x="3406182" y="3749421"/>
                    <a:pt x="3422759" y="3770142"/>
                  </a:cubicBezTo>
                  <a:cubicBezTo>
                    <a:pt x="3460587" y="3817427"/>
                    <a:pt x="3452459" y="3785774"/>
                    <a:pt x="3507165" y="3840480"/>
                  </a:cubicBezTo>
                  <a:cubicBezTo>
                    <a:pt x="3519120" y="3852435"/>
                    <a:pt x="3519412" y="3876905"/>
                    <a:pt x="3535301" y="3882683"/>
                  </a:cubicBezTo>
                  <a:cubicBezTo>
                    <a:pt x="3575207" y="3897194"/>
                    <a:pt x="3619707" y="3892062"/>
                    <a:pt x="3661910" y="3896751"/>
                  </a:cubicBezTo>
                  <a:cubicBezTo>
                    <a:pt x="3680667" y="3901440"/>
                    <a:pt x="3703083" y="3922897"/>
                    <a:pt x="3718181" y="3910819"/>
                  </a:cubicBezTo>
                  <a:cubicBezTo>
                    <a:pt x="3736852" y="3895882"/>
                    <a:pt x="3734414" y="3864292"/>
                    <a:pt x="3732249" y="3840480"/>
                  </a:cubicBezTo>
                  <a:cubicBezTo>
                    <a:pt x="3729463" y="3809837"/>
                    <a:pt x="3703064" y="3740957"/>
                    <a:pt x="3675978" y="3713871"/>
                  </a:cubicBezTo>
                  <a:cubicBezTo>
                    <a:pt x="3664023" y="3701916"/>
                    <a:pt x="3647843" y="3695114"/>
                    <a:pt x="3633775" y="3685736"/>
                  </a:cubicBezTo>
                  <a:cubicBezTo>
                    <a:pt x="3624396" y="3666979"/>
                    <a:pt x="3613427" y="3648936"/>
                    <a:pt x="3605639" y="3629465"/>
                  </a:cubicBezTo>
                  <a:cubicBezTo>
                    <a:pt x="3562532" y="3521698"/>
                    <a:pt x="3603294" y="3570850"/>
                    <a:pt x="3549369" y="3516923"/>
                  </a:cubicBezTo>
                  <a:cubicBezTo>
                    <a:pt x="3544680" y="3502855"/>
                    <a:pt x="3542930" y="3487435"/>
                    <a:pt x="3535301" y="3474720"/>
                  </a:cubicBezTo>
                  <a:cubicBezTo>
                    <a:pt x="3515991" y="3442537"/>
                    <a:pt x="3498157" y="3443582"/>
                    <a:pt x="3464962" y="3432517"/>
                  </a:cubicBezTo>
                  <a:cubicBezTo>
                    <a:pt x="3450894" y="3418449"/>
                    <a:pt x="3426661" y="3409822"/>
                    <a:pt x="3422759" y="3390314"/>
                  </a:cubicBezTo>
                  <a:cubicBezTo>
                    <a:pt x="3420158" y="3377308"/>
                    <a:pt x="3437812" y="3359998"/>
                    <a:pt x="3450895" y="3362179"/>
                  </a:cubicBezTo>
                  <a:cubicBezTo>
                    <a:pt x="3484766" y="3367824"/>
                    <a:pt x="3509259" y="3412986"/>
                    <a:pt x="3535301" y="3432517"/>
                  </a:cubicBezTo>
                  <a:cubicBezTo>
                    <a:pt x="3562353" y="3452806"/>
                    <a:pt x="3619707" y="3488788"/>
                    <a:pt x="3619707" y="3488788"/>
                  </a:cubicBezTo>
                  <a:cubicBezTo>
                    <a:pt x="3676748" y="3479281"/>
                    <a:pt x="3707918" y="3476392"/>
                    <a:pt x="3760384" y="3460652"/>
                  </a:cubicBezTo>
                  <a:cubicBezTo>
                    <a:pt x="3788790" y="3452130"/>
                    <a:pt x="3820114" y="3448968"/>
                    <a:pt x="3844790" y="3432517"/>
                  </a:cubicBezTo>
                  <a:cubicBezTo>
                    <a:pt x="3858858" y="3423139"/>
                    <a:pt x="3870682" y="3408831"/>
                    <a:pt x="3886993" y="3404382"/>
                  </a:cubicBezTo>
                  <a:cubicBezTo>
                    <a:pt x="3938716" y="3390276"/>
                    <a:pt x="4205649" y="3376596"/>
                    <a:pt x="4210550" y="3376246"/>
                  </a:cubicBezTo>
                  <a:lnTo>
                    <a:pt x="4393430" y="3362179"/>
                  </a:lnTo>
                  <a:lnTo>
                    <a:pt x="4604445" y="3348111"/>
                  </a:lnTo>
                  <a:lnTo>
                    <a:pt x="4688852" y="3319976"/>
                  </a:lnTo>
                  <a:cubicBezTo>
                    <a:pt x="4702920" y="3315287"/>
                    <a:pt x="4718717" y="3314134"/>
                    <a:pt x="4731055" y="3305908"/>
                  </a:cubicBezTo>
                  <a:cubicBezTo>
                    <a:pt x="4785596" y="3269546"/>
                    <a:pt x="4757218" y="3283118"/>
                    <a:pt x="4815461" y="3263705"/>
                  </a:cubicBezTo>
                  <a:cubicBezTo>
                    <a:pt x="4824839" y="3254326"/>
                    <a:pt x="4833239" y="3243855"/>
                    <a:pt x="4843596" y="3235569"/>
                  </a:cubicBezTo>
                  <a:cubicBezTo>
                    <a:pt x="4856798" y="3225007"/>
                    <a:pt x="4874666" y="3220158"/>
                    <a:pt x="4885799" y="3207434"/>
                  </a:cubicBezTo>
                  <a:cubicBezTo>
                    <a:pt x="4908066" y="3181986"/>
                    <a:pt x="4923313" y="3151163"/>
                    <a:pt x="4942070" y="3123028"/>
                  </a:cubicBezTo>
                  <a:lnTo>
                    <a:pt x="4970205" y="3080825"/>
                  </a:lnTo>
                  <a:cubicBezTo>
                    <a:pt x="4974894" y="3005797"/>
                    <a:pt x="4918359" y="2891888"/>
                    <a:pt x="4984273" y="2855742"/>
                  </a:cubicBezTo>
                  <a:cubicBezTo>
                    <a:pt x="5107689" y="2788062"/>
                    <a:pt x="5266572" y="2858611"/>
                    <a:pt x="5406304" y="2841674"/>
                  </a:cubicBezTo>
                  <a:cubicBezTo>
                    <a:pt x="5426054" y="2839280"/>
                    <a:pt x="5435771" y="2814755"/>
                    <a:pt x="5448507" y="2799471"/>
                  </a:cubicBezTo>
                  <a:cubicBezTo>
                    <a:pt x="5489246" y="2750585"/>
                    <a:pt x="5472460" y="2751566"/>
                    <a:pt x="5504778" y="2686929"/>
                  </a:cubicBezTo>
                  <a:cubicBezTo>
                    <a:pt x="5529652" y="2637180"/>
                    <a:pt x="5537780" y="2646082"/>
                    <a:pt x="5575116" y="2602523"/>
                  </a:cubicBezTo>
                  <a:cubicBezTo>
                    <a:pt x="5590375" y="2584721"/>
                    <a:pt x="5599517" y="2561511"/>
                    <a:pt x="5617319" y="2546252"/>
                  </a:cubicBezTo>
                  <a:cubicBezTo>
                    <a:pt x="5633241" y="2532604"/>
                    <a:pt x="5655382" y="2528521"/>
                    <a:pt x="5673590" y="2518117"/>
                  </a:cubicBezTo>
                  <a:cubicBezTo>
                    <a:pt x="5688270" y="2509729"/>
                    <a:pt x="5701725" y="2499360"/>
                    <a:pt x="5715793" y="2489982"/>
                  </a:cubicBezTo>
                  <a:cubicBezTo>
                    <a:pt x="5720482" y="2447779"/>
                    <a:pt x="5722880" y="2405257"/>
                    <a:pt x="5729861" y="2363372"/>
                  </a:cubicBezTo>
                  <a:cubicBezTo>
                    <a:pt x="5732299" y="2348745"/>
                    <a:pt x="5742377" y="2335916"/>
                    <a:pt x="5743929" y="2321169"/>
                  </a:cubicBezTo>
                  <a:cubicBezTo>
                    <a:pt x="5773914" y="2036308"/>
                    <a:pt x="5731266" y="2176274"/>
                    <a:pt x="5772064" y="2053883"/>
                  </a:cubicBezTo>
                  <a:cubicBezTo>
                    <a:pt x="5767375" y="1988234"/>
                    <a:pt x="5765686" y="1922301"/>
                    <a:pt x="5757996" y="1856936"/>
                  </a:cubicBezTo>
                  <a:cubicBezTo>
                    <a:pt x="5756263" y="1842209"/>
                    <a:pt x="5753193" y="1826311"/>
                    <a:pt x="5743929" y="1814732"/>
                  </a:cubicBezTo>
                  <a:cubicBezTo>
                    <a:pt x="5733367" y="1801529"/>
                    <a:pt x="5715793" y="1795975"/>
                    <a:pt x="5701725" y="1786597"/>
                  </a:cubicBezTo>
                  <a:cubicBezTo>
                    <a:pt x="5697036" y="1767840"/>
                    <a:pt x="5690836" y="1749397"/>
                    <a:pt x="5687658" y="1730326"/>
                  </a:cubicBezTo>
                  <a:cubicBezTo>
                    <a:pt x="5681443" y="1693035"/>
                    <a:pt x="5688131" y="1652682"/>
                    <a:pt x="5673590" y="1617785"/>
                  </a:cubicBezTo>
                  <a:cubicBezTo>
                    <a:pt x="5663387" y="1593299"/>
                    <a:pt x="5636076" y="1580271"/>
                    <a:pt x="5617319" y="1561514"/>
                  </a:cubicBezTo>
                  <a:cubicBezTo>
                    <a:pt x="5563161" y="1507356"/>
                    <a:pt x="5591669" y="1530346"/>
                    <a:pt x="5532913" y="1491176"/>
                  </a:cubicBezTo>
                  <a:cubicBezTo>
                    <a:pt x="5523535" y="1463040"/>
                    <a:pt x="5508972" y="1436128"/>
                    <a:pt x="5504778" y="1406769"/>
                  </a:cubicBezTo>
                  <a:cubicBezTo>
                    <a:pt x="5500089" y="1373945"/>
                    <a:pt x="5500238" y="1340055"/>
                    <a:pt x="5490710" y="1308296"/>
                  </a:cubicBezTo>
                  <a:cubicBezTo>
                    <a:pt x="5485852" y="1292102"/>
                    <a:pt x="5477255" y="1274480"/>
                    <a:pt x="5462575" y="1266092"/>
                  </a:cubicBezTo>
                  <a:cubicBezTo>
                    <a:pt x="5441815" y="1254229"/>
                    <a:pt x="5415433" y="1257824"/>
                    <a:pt x="5392236" y="1252025"/>
                  </a:cubicBezTo>
                  <a:cubicBezTo>
                    <a:pt x="5350841" y="1241676"/>
                    <a:pt x="5334018" y="1229950"/>
                    <a:pt x="5293762" y="1209822"/>
                  </a:cubicBezTo>
                  <a:cubicBezTo>
                    <a:pt x="5284384" y="1195754"/>
                    <a:pt x="5273188" y="1182741"/>
                    <a:pt x="5265627" y="1167619"/>
                  </a:cubicBezTo>
                  <a:cubicBezTo>
                    <a:pt x="5258995" y="1154356"/>
                    <a:pt x="5259188" y="1138132"/>
                    <a:pt x="5251559" y="1125416"/>
                  </a:cubicBezTo>
                  <a:cubicBezTo>
                    <a:pt x="5244735" y="1114043"/>
                    <a:pt x="5232802" y="1106659"/>
                    <a:pt x="5223424" y="1097280"/>
                  </a:cubicBezTo>
                  <a:cubicBezTo>
                    <a:pt x="5218735" y="1069145"/>
                    <a:pt x="5215544" y="1040718"/>
                    <a:pt x="5209356" y="1012874"/>
                  </a:cubicBezTo>
                  <a:cubicBezTo>
                    <a:pt x="5206139" y="998399"/>
                    <a:pt x="5198885" y="985057"/>
                    <a:pt x="5195289" y="970671"/>
                  </a:cubicBezTo>
                  <a:cubicBezTo>
                    <a:pt x="5189490" y="947474"/>
                    <a:pt x="5193523" y="920835"/>
                    <a:pt x="5181221" y="900332"/>
                  </a:cubicBezTo>
                  <a:cubicBezTo>
                    <a:pt x="5133846" y="821375"/>
                    <a:pt x="5121688" y="835090"/>
                    <a:pt x="5054612" y="815926"/>
                  </a:cubicBezTo>
                  <a:cubicBezTo>
                    <a:pt x="4913351" y="775566"/>
                    <a:pt x="5132037" y="831766"/>
                    <a:pt x="4956138" y="787791"/>
                  </a:cubicBezTo>
                  <a:cubicBezTo>
                    <a:pt x="4941478" y="743812"/>
                    <a:pt x="4927261" y="688824"/>
                    <a:pt x="4885799" y="661182"/>
                  </a:cubicBezTo>
                  <a:lnTo>
                    <a:pt x="4843596" y="633046"/>
                  </a:lnTo>
                  <a:cubicBezTo>
                    <a:pt x="4818141" y="594863"/>
                    <a:pt x="4800126" y="561862"/>
                    <a:pt x="4759190" y="534572"/>
                  </a:cubicBezTo>
                  <a:lnTo>
                    <a:pt x="4674784" y="478302"/>
                  </a:lnTo>
                  <a:cubicBezTo>
                    <a:pt x="4649117" y="439800"/>
                    <a:pt x="4648870" y="427707"/>
                    <a:pt x="4604445" y="407963"/>
                  </a:cubicBezTo>
                  <a:cubicBezTo>
                    <a:pt x="4577344" y="395918"/>
                    <a:pt x="4548174" y="389206"/>
                    <a:pt x="4520039" y="379828"/>
                  </a:cubicBezTo>
                  <a:cubicBezTo>
                    <a:pt x="4505971" y="375139"/>
                    <a:pt x="4490174" y="373985"/>
                    <a:pt x="4477836" y="365760"/>
                  </a:cubicBezTo>
                  <a:cubicBezTo>
                    <a:pt x="4356888" y="285129"/>
                    <a:pt x="4509915" y="381800"/>
                    <a:pt x="4393430" y="323557"/>
                  </a:cubicBezTo>
                  <a:cubicBezTo>
                    <a:pt x="4378308" y="315996"/>
                    <a:pt x="4366677" y="302289"/>
                    <a:pt x="4351227" y="295422"/>
                  </a:cubicBezTo>
                  <a:cubicBezTo>
                    <a:pt x="4324126" y="283377"/>
                    <a:pt x="4294956" y="276664"/>
                    <a:pt x="4266821" y="267286"/>
                  </a:cubicBezTo>
                  <a:cubicBezTo>
                    <a:pt x="4252753" y="262597"/>
                    <a:pt x="4239004" y="256816"/>
                    <a:pt x="4224618" y="253219"/>
                  </a:cubicBezTo>
                  <a:cubicBezTo>
                    <a:pt x="4205861" y="248530"/>
                    <a:pt x="4186866" y="244707"/>
                    <a:pt x="4168347" y="239151"/>
                  </a:cubicBezTo>
                  <a:cubicBezTo>
                    <a:pt x="4108526" y="221205"/>
                    <a:pt x="4074913" y="202522"/>
                    <a:pt x="4013602" y="196948"/>
                  </a:cubicBezTo>
                  <a:cubicBezTo>
                    <a:pt x="3934075" y="189718"/>
                    <a:pt x="3854169" y="187569"/>
                    <a:pt x="3774452" y="182880"/>
                  </a:cubicBezTo>
                  <a:cubicBezTo>
                    <a:pt x="3760384" y="173502"/>
                    <a:pt x="3748080" y="160681"/>
                    <a:pt x="3732249" y="154745"/>
                  </a:cubicBezTo>
                  <a:cubicBezTo>
                    <a:pt x="3709861" y="146349"/>
                    <a:pt x="3685251" y="145864"/>
                    <a:pt x="3661910" y="140677"/>
                  </a:cubicBezTo>
                  <a:cubicBezTo>
                    <a:pt x="3643036" y="136483"/>
                    <a:pt x="3624158" y="132165"/>
                    <a:pt x="3605639" y="126609"/>
                  </a:cubicBezTo>
                  <a:cubicBezTo>
                    <a:pt x="3605589" y="126594"/>
                    <a:pt x="3500156" y="91448"/>
                    <a:pt x="3479030" y="84406"/>
                  </a:cubicBezTo>
                  <a:cubicBezTo>
                    <a:pt x="3464962" y="79717"/>
                    <a:pt x="3451640" y="71012"/>
                    <a:pt x="3436827" y="70339"/>
                  </a:cubicBezTo>
                  <a:lnTo>
                    <a:pt x="3127338" y="56271"/>
                  </a:lnTo>
                  <a:cubicBezTo>
                    <a:pt x="3094513" y="46893"/>
                    <a:pt x="3060560" y="40815"/>
                    <a:pt x="3028864" y="28136"/>
                  </a:cubicBezTo>
                  <a:cubicBezTo>
                    <a:pt x="3013166" y="21857"/>
                    <a:pt x="3003568" y="0"/>
                    <a:pt x="2986661" y="0"/>
                  </a:cubicBezTo>
                  <a:cubicBezTo>
                    <a:pt x="2695777" y="0"/>
                    <a:pt x="2405196" y="18757"/>
                    <a:pt x="2114464" y="28136"/>
                  </a:cubicBezTo>
                  <a:cubicBezTo>
                    <a:pt x="2007224" y="54945"/>
                    <a:pt x="2090227" y="37080"/>
                    <a:pt x="1917516" y="56271"/>
                  </a:cubicBezTo>
                  <a:cubicBezTo>
                    <a:pt x="1886042" y="59768"/>
                    <a:pt x="1742443" y="77871"/>
                    <a:pt x="1706501" y="84406"/>
                  </a:cubicBezTo>
                  <a:cubicBezTo>
                    <a:pt x="1687479" y="87865"/>
                    <a:pt x="1669252" y="95015"/>
                    <a:pt x="1650230" y="98474"/>
                  </a:cubicBezTo>
                  <a:cubicBezTo>
                    <a:pt x="1465390" y="132082"/>
                    <a:pt x="1623123" y="94701"/>
                    <a:pt x="1495485" y="126609"/>
                  </a:cubicBezTo>
                  <a:cubicBezTo>
                    <a:pt x="1404628" y="172039"/>
                    <a:pt x="1459561" y="149658"/>
                    <a:pt x="1326673" y="182880"/>
                  </a:cubicBezTo>
                  <a:cubicBezTo>
                    <a:pt x="1307916" y="187569"/>
                    <a:pt x="1287695" y="188301"/>
                    <a:pt x="1270402" y="196948"/>
                  </a:cubicBezTo>
                  <a:cubicBezTo>
                    <a:pt x="1251645" y="206326"/>
                    <a:pt x="1233407" y="216822"/>
                    <a:pt x="1214132" y="225083"/>
                  </a:cubicBezTo>
                  <a:cubicBezTo>
                    <a:pt x="1177360" y="240843"/>
                    <a:pt x="1155319" y="241321"/>
                    <a:pt x="1115658" y="253219"/>
                  </a:cubicBezTo>
                  <a:cubicBezTo>
                    <a:pt x="1087252" y="261741"/>
                    <a:pt x="1060024" y="274161"/>
                    <a:pt x="1031252" y="281354"/>
                  </a:cubicBezTo>
                  <a:cubicBezTo>
                    <a:pt x="1012495" y="286043"/>
                    <a:pt x="993500" y="289866"/>
                    <a:pt x="974981" y="295422"/>
                  </a:cubicBezTo>
                  <a:cubicBezTo>
                    <a:pt x="946575" y="303944"/>
                    <a:pt x="919347" y="316364"/>
                    <a:pt x="890575" y="323557"/>
                  </a:cubicBezTo>
                  <a:cubicBezTo>
                    <a:pt x="835307" y="337374"/>
                    <a:pt x="806974" y="342929"/>
                    <a:pt x="749898" y="365760"/>
                  </a:cubicBezTo>
                  <a:cubicBezTo>
                    <a:pt x="661608" y="401077"/>
                    <a:pt x="704058" y="387772"/>
                    <a:pt x="623289" y="407963"/>
                  </a:cubicBezTo>
                  <a:cubicBezTo>
                    <a:pt x="609221" y="417342"/>
                    <a:pt x="596626" y="429439"/>
                    <a:pt x="581085" y="436099"/>
                  </a:cubicBezTo>
                  <a:cubicBezTo>
                    <a:pt x="563314" y="443715"/>
                    <a:pt x="540902" y="439441"/>
                    <a:pt x="524815" y="450166"/>
                  </a:cubicBezTo>
                  <a:cubicBezTo>
                    <a:pt x="497226" y="468559"/>
                    <a:pt x="477922" y="497059"/>
                    <a:pt x="454476" y="520505"/>
                  </a:cubicBezTo>
                  <a:cubicBezTo>
                    <a:pt x="440408" y="534573"/>
                    <a:pt x="412273" y="542813"/>
                    <a:pt x="412273" y="562708"/>
                  </a:cubicBezTo>
                  <a:lnTo>
                    <a:pt x="412273" y="689317"/>
                  </a:ln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51" name="Conector reto 50"/>
            <p:cNvCxnSpPr>
              <a:cxnSpLocks/>
            </p:cNvCxnSpPr>
            <p:nvPr/>
          </p:nvCxnSpPr>
          <p:spPr>
            <a:xfrm flipV="1">
              <a:off x="2396513" y="1828351"/>
              <a:ext cx="176216" cy="146032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748" name="CaixaDeTexto 21"/>
          <p:cNvSpPr txBox="1">
            <a:spLocks noChangeArrowheads="1"/>
          </p:cNvSpPr>
          <p:nvPr/>
        </p:nvSpPr>
        <p:spPr bwMode="auto">
          <a:xfrm>
            <a:off x="68263" y="22225"/>
            <a:ext cx="6419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</a:rPr>
              <a:t>Elaboração de uma  Estratégia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0"/>
            <a:ext cx="1160652" cy="61753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Agrupar 32"/>
          <p:cNvGrpSpPr>
            <a:grpSpLocks/>
          </p:cNvGrpSpPr>
          <p:nvPr/>
        </p:nvGrpSpPr>
        <p:grpSpPr bwMode="auto">
          <a:xfrm>
            <a:off x="-15875" y="-14288"/>
            <a:ext cx="9159875" cy="6858001"/>
            <a:chOff x="-621" y="63"/>
            <a:chExt cx="9160434" cy="6857937"/>
          </a:xfrm>
        </p:grpSpPr>
        <p:sp>
          <p:nvSpPr>
            <p:cNvPr id="35" name="Retângulo 34"/>
            <p:cNvSpPr/>
            <p:nvPr/>
          </p:nvSpPr>
          <p:spPr bwMode="auto">
            <a:xfrm>
              <a:off x="-621" y="63"/>
              <a:ext cx="9144558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" name="Título 7"/>
            <p:cNvSpPr txBox="1">
              <a:spLocks/>
            </p:cNvSpPr>
            <p:nvPr/>
          </p:nvSpPr>
          <p:spPr bwMode="auto">
            <a:xfrm>
              <a:off x="16843" y="15939"/>
              <a:ext cx="9142970" cy="61753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771" name="Agrupar 1"/>
          <p:cNvGrpSpPr>
            <a:grpSpLocks/>
          </p:cNvGrpSpPr>
          <p:nvPr/>
        </p:nvGrpSpPr>
        <p:grpSpPr bwMode="auto">
          <a:xfrm>
            <a:off x="46038" y="2997200"/>
            <a:ext cx="9001125" cy="3722688"/>
            <a:chOff x="243004" y="3109913"/>
            <a:chExt cx="8562616" cy="2632075"/>
          </a:xfrm>
        </p:grpSpPr>
        <p:grpSp>
          <p:nvGrpSpPr>
            <p:cNvPr id="32779" name="Agrupar 21"/>
            <p:cNvGrpSpPr>
              <a:grpSpLocks/>
            </p:cNvGrpSpPr>
            <p:nvPr/>
          </p:nvGrpSpPr>
          <p:grpSpPr bwMode="auto">
            <a:xfrm>
              <a:off x="243004" y="3109913"/>
              <a:ext cx="8562616" cy="2632075"/>
              <a:chOff x="243084" y="2974833"/>
              <a:chExt cx="8562149" cy="2632075"/>
            </a:xfrm>
          </p:grpSpPr>
          <p:grpSp>
            <p:nvGrpSpPr>
              <p:cNvPr id="32781" name="Grupo 2"/>
              <p:cNvGrpSpPr>
                <a:grpSpLocks/>
              </p:cNvGrpSpPr>
              <p:nvPr/>
            </p:nvGrpSpPr>
            <p:grpSpPr bwMode="auto">
              <a:xfrm>
                <a:off x="243084" y="2974833"/>
                <a:ext cx="8562149" cy="2632075"/>
                <a:chOff x="264523" y="1577975"/>
                <a:chExt cx="8562149" cy="2632075"/>
              </a:xfrm>
            </p:grpSpPr>
            <p:sp>
              <p:nvSpPr>
                <p:cNvPr id="8" name="Retângulo 7"/>
                <p:cNvSpPr/>
                <p:nvPr/>
              </p:nvSpPr>
              <p:spPr>
                <a:xfrm>
                  <a:off x="264523" y="1577975"/>
                  <a:ext cx="8562149" cy="2632075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1400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3" name="CaixaDeTexto 5"/>
                <p:cNvSpPr txBox="1">
                  <a:spLocks noChangeArrowheads="1"/>
                </p:cNvSpPr>
                <p:nvPr/>
              </p:nvSpPr>
              <p:spPr bwMode="auto">
                <a:xfrm>
                  <a:off x="521236" y="1678993"/>
                  <a:ext cx="8048722" cy="360297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pt-BR" altLang="pt-BR" sz="2400" dirty="0">
                      <a:solidFill>
                        <a:schemeClr val="accent6">
                          <a:lumMod val="50000"/>
                        </a:schemeClr>
                      </a:solidFill>
                      <a:latin typeface="Century Gothic" panose="020B0502020202020204" pitchFamily="34" charset="0"/>
                    </a:rPr>
                    <a:t>Atividade Governamental vis à vis Atividade Financeira</a:t>
                  </a:r>
                </a:p>
              </p:txBody>
            </p:sp>
            <p:sp>
              <p:nvSpPr>
                <p:cNvPr id="14" name="Retângulo de cantos arredondados 9"/>
                <p:cNvSpPr/>
                <p:nvPr/>
              </p:nvSpPr>
              <p:spPr>
                <a:xfrm>
                  <a:off x="3074581" y="2132856"/>
                  <a:ext cx="1842134" cy="889973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POLÍTICA TRIBUTÁRIA</a:t>
                  </a:r>
                </a:p>
              </p:txBody>
            </p:sp>
            <p:sp>
              <p:nvSpPr>
                <p:cNvPr id="15" name="Retângulo de cantos arredondados 10"/>
                <p:cNvSpPr/>
                <p:nvPr/>
              </p:nvSpPr>
              <p:spPr>
                <a:xfrm>
                  <a:off x="3074580" y="3070464"/>
                  <a:ext cx="1842135" cy="890009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POLÍTICA ORÇAMENTÁRIA</a:t>
                  </a:r>
                </a:p>
              </p:txBody>
            </p:sp>
            <p:sp>
              <p:nvSpPr>
                <p:cNvPr id="16" name="Retângulo de cantos arredondados 11"/>
                <p:cNvSpPr/>
                <p:nvPr/>
              </p:nvSpPr>
              <p:spPr>
                <a:xfrm>
                  <a:off x="4956676" y="2123374"/>
                  <a:ext cx="2025931" cy="1865091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FINANCIAMENTO E EXECUÇÃO</a:t>
                  </a:r>
                </a:p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DAS POLÍTICAS</a:t>
                  </a:r>
                </a:p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PÚBLICAS</a:t>
                  </a:r>
                </a:p>
              </p:txBody>
            </p:sp>
            <p:sp>
              <p:nvSpPr>
                <p:cNvPr id="17" name="Retângulo de cantos arredondados 12"/>
                <p:cNvSpPr/>
                <p:nvPr/>
              </p:nvSpPr>
              <p:spPr>
                <a:xfrm>
                  <a:off x="7022569" y="2123374"/>
                  <a:ext cx="1766519" cy="1865092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GERAÇÃO DE RESULTADOS</a:t>
                  </a:r>
                </a:p>
                <a:p>
                  <a:pPr algn="ctr">
                    <a:defRPr/>
                  </a:pPr>
                  <a:r>
                    <a:rPr lang="pt-BR" sz="1400" dirty="0">
                      <a:latin typeface="Century Gothic" panose="020B0502020202020204" pitchFamily="34" charset="0"/>
                    </a:rPr>
                    <a:t>SUBSTANTIVOS PARA SOCIEDADE</a:t>
                  </a:r>
                </a:p>
              </p:txBody>
            </p:sp>
          </p:grpSp>
          <p:sp>
            <p:nvSpPr>
              <p:cNvPr id="5" name="Retângulo: Cantos Arredondados 4"/>
              <p:cNvSpPr/>
              <p:nvPr/>
            </p:nvSpPr>
            <p:spPr>
              <a:xfrm>
                <a:off x="305075" y="3585124"/>
                <a:ext cx="709037" cy="1800200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anchor="ctr"/>
              <a:lstStyle/>
              <a:p>
                <a:pPr algn="ctr">
                  <a:defRPr/>
                </a:pPr>
                <a:r>
                  <a:rPr lang="pt-BR" sz="1400" dirty="0">
                    <a:latin typeface="Century Gothic" panose="020B0502020202020204" pitchFamily="34" charset="0"/>
                  </a:rPr>
                  <a:t>ATIVIDADE FINANCEIRA</a:t>
                </a:r>
              </a:p>
            </p:txBody>
          </p:sp>
          <p:sp>
            <p:nvSpPr>
              <p:cNvPr id="6" name="Triângulo isósceles 5"/>
              <p:cNvSpPr/>
              <p:nvPr/>
            </p:nvSpPr>
            <p:spPr>
              <a:xfrm rot="5400000">
                <a:off x="1015944" y="3906354"/>
                <a:ext cx="142547" cy="144968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Triângulo isósceles 17"/>
              <p:cNvSpPr/>
              <p:nvPr/>
            </p:nvSpPr>
            <p:spPr>
              <a:xfrm rot="5400000">
                <a:off x="1015383" y="4893522"/>
                <a:ext cx="143670" cy="144968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Retângulo: Cantos Arredondados 18"/>
              <p:cNvSpPr/>
              <p:nvPr/>
            </p:nvSpPr>
            <p:spPr>
              <a:xfrm>
                <a:off x="1563696" y="3553995"/>
                <a:ext cx="1445201" cy="865692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dirty="0">
                    <a:latin typeface="Century Gothic" panose="020B0502020202020204" pitchFamily="34" charset="0"/>
                  </a:rPr>
                  <a:t>OBTENÇÃO DOS RECURSOS</a:t>
                </a:r>
              </a:p>
            </p:txBody>
          </p:sp>
          <p:sp>
            <p:nvSpPr>
              <p:cNvPr id="20" name="Retângulo: Cantos Arredondados 19"/>
              <p:cNvSpPr/>
              <p:nvPr/>
            </p:nvSpPr>
            <p:spPr>
              <a:xfrm>
                <a:off x="1563696" y="4477316"/>
                <a:ext cx="1436825" cy="877632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1400" dirty="0">
                    <a:latin typeface="Century Gothic" panose="020B0502020202020204" pitchFamily="34" charset="0"/>
                  </a:rPr>
                  <a:t>APLICAÇÃO DOS RESURSOS</a:t>
                </a:r>
              </a:p>
            </p:txBody>
          </p:sp>
        </p:grpSp>
        <p:sp>
          <p:nvSpPr>
            <p:cNvPr id="31" name="Retângulo: Cantos Arredondados 30"/>
            <p:cNvSpPr/>
            <p:nvPr/>
          </p:nvSpPr>
          <p:spPr bwMode="auto">
            <a:xfrm>
              <a:off x="1118988" y="3739434"/>
              <a:ext cx="406191" cy="1768476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 algn="ctr">
                <a:defRPr/>
              </a:pPr>
              <a:r>
                <a:rPr lang="pt-BR" sz="1400" dirty="0">
                  <a:latin typeface="Century Gothic" panose="020B0502020202020204" pitchFamily="34" charset="0"/>
                </a:rPr>
                <a:t>GESTÃO FISCAL</a:t>
              </a:r>
            </a:p>
          </p:txBody>
        </p:sp>
      </p:grpSp>
      <p:sp>
        <p:nvSpPr>
          <p:cNvPr id="32772" name="Título 7"/>
          <p:cNvSpPr txBox="1">
            <a:spLocks/>
          </p:cNvSpPr>
          <p:nvPr/>
        </p:nvSpPr>
        <p:spPr bwMode="auto">
          <a:xfrm>
            <a:off x="12700" y="47625"/>
            <a:ext cx="62134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685800" eaLnBrk="1" hangingPunct="1">
              <a:lnSpc>
                <a:spcPct val="90000"/>
              </a:lnSpc>
            </a:pPr>
            <a:r>
              <a:rPr lang="en-US" altLang="pt-BR" sz="3200">
                <a:solidFill>
                  <a:schemeClr val="bg1"/>
                </a:solidFill>
                <a:latin typeface="Century Gothic" pitchFamily="34" charset="0"/>
              </a:rPr>
              <a:t>Fundamento Sistêmico</a:t>
            </a:r>
            <a:endParaRPr lang="pt-BR" altLang="pt-BR" sz="320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3623"/>
            <a:ext cx="1160652" cy="650211"/>
          </a:xfrm>
          <a:prstGeom prst="rect">
            <a:avLst/>
          </a:prstGeom>
        </p:spPr>
      </p:pic>
      <p:grpSp>
        <p:nvGrpSpPr>
          <p:cNvPr id="32774" name="Agrupar 20"/>
          <p:cNvGrpSpPr>
            <a:grpSpLocks/>
          </p:cNvGrpSpPr>
          <p:nvPr/>
        </p:nvGrpSpPr>
        <p:grpSpPr bwMode="auto">
          <a:xfrm>
            <a:off x="63500" y="868363"/>
            <a:ext cx="9018588" cy="2052637"/>
            <a:chOff x="27087" y="808462"/>
            <a:chExt cx="9019011" cy="2052433"/>
          </a:xfrm>
        </p:grpSpPr>
        <p:sp>
          <p:nvSpPr>
            <p:cNvPr id="50" name="CaixaDeTexto 49"/>
            <p:cNvSpPr txBox="1"/>
            <p:nvPr/>
          </p:nvSpPr>
          <p:spPr bwMode="auto">
            <a:xfrm>
              <a:off x="27087" y="808462"/>
              <a:ext cx="9019011" cy="132417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pt-BR" altLang="pt-BR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“Com a instituição do </a:t>
              </a:r>
              <a:r>
                <a:rPr lang="pt-BR" alt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ESTADO </a:t>
              </a:r>
              <a:r>
                <a:rPr lang="pt-BR" altLang="pt-BR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nasce, também, de forma concomitante a </a:t>
              </a:r>
              <a:r>
                <a:rPr lang="pt-BR" alt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ATIVIDADE FINANCEIRA DO ESTADO</a:t>
              </a:r>
              <a:r>
                <a:rPr lang="pt-BR" altLang="pt-BR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”. Um conjunto de atos voltados para a </a:t>
              </a:r>
              <a:r>
                <a:rPr lang="pt-BR" altLang="pt-BR" sz="2000" b="1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OBTENÇÃO, GESTÃO E APLICAÇÃO </a:t>
              </a:r>
              <a:r>
                <a:rPr lang="pt-BR" altLang="pt-BR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de recursos financeiros nos fins perseguidos pelo Poder Público”.</a:t>
              </a:r>
              <a:endParaRPr lang="pt-BR" sz="2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riângulo isósceles 1"/>
            <p:cNvSpPr/>
            <p:nvPr/>
          </p:nvSpPr>
          <p:spPr>
            <a:xfrm rot="10800000">
              <a:off x="385879" y="2435487"/>
              <a:ext cx="317515" cy="425408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2400" dirty="0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Agrupar 37"/>
          <p:cNvGrpSpPr>
            <a:grpSpLocks/>
          </p:cNvGrpSpPr>
          <p:nvPr/>
        </p:nvGrpSpPr>
        <p:grpSpPr bwMode="auto">
          <a:xfrm>
            <a:off x="0" y="-4763"/>
            <a:ext cx="9158288" cy="6858001"/>
            <a:chOff x="-14910" y="63"/>
            <a:chExt cx="9158910" cy="6857937"/>
          </a:xfrm>
        </p:grpSpPr>
        <p:sp>
          <p:nvSpPr>
            <p:cNvPr id="40" name="Retângulo 39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2356581" y="2856033"/>
            <a:ext cx="4368738" cy="1516102"/>
          </a:xfrm>
          <a:prstGeom prst="leftRightArrowCallout">
            <a:avLst>
              <a:gd name="adj1" fmla="val 28409"/>
              <a:gd name="adj2" fmla="val 28409"/>
              <a:gd name="adj3" fmla="val 12500"/>
              <a:gd name="adj4" fmla="val 50000"/>
            </a:avLst>
          </a:prstGeom>
          <a:solidFill>
            <a:schemeClr val="accent6">
              <a:lumMod val="7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SEFIN</a:t>
            </a:r>
          </a:p>
          <a:p>
            <a:pPr algn="ctr"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Protagonista da</a:t>
            </a:r>
          </a:p>
          <a:p>
            <a:pPr algn="ctr">
              <a:defRPr/>
            </a:pP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Gestão Financeira</a:t>
            </a:r>
          </a:p>
        </p:txBody>
      </p:sp>
      <p:grpSp>
        <p:nvGrpSpPr>
          <p:cNvPr id="33798" name="Agrupar 29"/>
          <p:cNvGrpSpPr>
            <a:grpSpLocks/>
          </p:cNvGrpSpPr>
          <p:nvPr/>
        </p:nvGrpSpPr>
        <p:grpSpPr bwMode="auto">
          <a:xfrm>
            <a:off x="14288" y="823913"/>
            <a:ext cx="9129712" cy="4826000"/>
            <a:chOff x="89044" y="534414"/>
            <a:chExt cx="9129091" cy="4826755"/>
          </a:xfrm>
        </p:grpSpPr>
        <p:grpSp>
          <p:nvGrpSpPr>
            <p:cNvPr id="33803" name="Agrupar 31"/>
            <p:cNvGrpSpPr>
              <a:grpSpLocks/>
            </p:cNvGrpSpPr>
            <p:nvPr/>
          </p:nvGrpSpPr>
          <p:grpSpPr bwMode="auto">
            <a:xfrm>
              <a:off x="366382" y="1316219"/>
              <a:ext cx="8380413" cy="4044950"/>
              <a:chOff x="282222" y="1662113"/>
              <a:chExt cx="8380827" cy="4044950"/>
            </a:xfrm>
          </p:grpSpPr>
          <p:grpSp>
            <p:nvGrpSpPr>
              <p:cNvPr id="2" name="Group 96"/>
              <p:cNvGrpSpPr>
                <a:grpSpLocks/>
              </p:cNvGrpSpPr>
              <p:nvPr/>
            </p:nvGrpSpPr>
            <p:grpSpPr bwMode="auto">
              <a:xfrm>
                <a:off x="425720" y="1662113"/>
                <a:ext cx="7991476" cy="4044950"/>
                <a:chOff x="296" y="1231"/>
                <a:chExt cx="5034" cy="2548"/>
              </a:xfrm>
              <a:solidFill>
                <a:schemeClr val="accent6">
                  <a:lumMod val="50000"/>
                </a:schemeClr>
              </a:solidFill>
            </p:grpSpPr>
            <p:grpSp>
              <p:nvGrpSpPr>
                <p:cNvPr id="3" name="Group 82"/>
                <p:cNvGrpSpPr>
                  <a:grpSpLocks/>
                </p:cNvGrpSpPr>
                <p:nvPr/>
              </p:nvGrpSpPr>
              <p:grpSpPr bwMode="auto">
                <a:xfrm>
                  <a:off x="296" y="2793"/>
                  <a:ext cx="4941" cy="975"/>
                  <a:chOff x="296" y="2665"/>
                  <a:chExt cx="4941" cy="975"/>
                </a:xfrm>
                <a:grpFill/>
              </p:grpSpPr>
              <p:sp>
                <p:nvSpPr>
                  <p:cNvPr id="21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5029" y="2665"/>
                    <a:ext cx="208" cy="956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pt-BR" altLang="pt-BR"/>
                  </a:p>
                </p:txBody>
              </p:sp>
              <p:sp>
                <p:nvSpPr>
                  <p:cNvPr id="22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441" y="3459"/>
                    <a:ext cx="4763" cy="18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pt-BR" altLang="pt-BR"/>
                  </a:p>
                </p:txBody>
              </p:sp>
              <p:sp>
                <p:nvSpPr>
                  <p:cNvPr id="23" name="AutoShape 80"/>
                  <p:cNvSpPr>
                    <a:spLocks noChangeArrowheads="1"/>
                  </p:cNvSpPr>
                  <p:nvPr/>
                </p:nvSpPr>
                <p:spPr bwMode="auto">
                  <a:xfrm>
                    <a:off x="296" y="2679"/>
                    <a:ext cx="363" cy="952"/>
                  </a:xfrm>
                  <a:prstGeom prst="upArrow">
                    <a:avLst>
                      <a:gd name="adj1" fmla="val 50000"/>
                      <a:gd name="adj2" fmla="val 65565"/>
                    </a:avLst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pt-BR" altLang="pt-BR"/>
                  </a:p>
                </p:txBody>
              </p:sp>
            </p:grpSp>
            <p:grpSp>
              <p:nvGrpSpPr>
                <p:cNvPr id="4" name="Group 87"/>
                <p:cNvGrpSpPr>
                  <a:grpSpLocks/>
                </p:cNvGrpSpPr>
                <p:nvPr/>
              </p:nvGrpSpPr>
              <p:grpSpPr bwMode="auto">
                <a:xfrm rot="10800000">
                  <a:off x="384" y="1252"/>
                  <a:ext cx="4946" cy="928"/>
                  <a:chOff x="340" y="3148"/>
                  <a:chExt cx="4946" cy="928"/>
                </a:xfrm>
                <a:grpFill/>
              </p:grpSpPr>
              <p:sp>
                <p:nvSpPr>
                  <p:cNvPr id="1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5103" y="3148"/>
                    <a:ext cx="182" cy="88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pt-BR" altLang="pt-BR"/>
                  </a:p>
                </p:txBody>
              </p:sp>
              <p:sp>
                <p:nvSpPr>
                  <p:cNvPr id="1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523" y="3895"/>
                    <a:ext cx="4763" cy="181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pt-BR" altLang="pt-BR"/>
                  </a:p>
                </p:txBody>
              </p:sp>
              <p:sp>
                <p:nvSpPr>
                  <p:cNvPr id="20" name="AutoShape 90"/>
                  <p:cNvSpPr>
                    <a:spLocks noChangeArrowheads="1"/>
                  </p:cNvSpPr>
                  <p:nvPr/>
                </p:nvSpPr>
                <p:spPr bwMode="auto">
                  <a:xfrm>
                    <a:off x="340" y="3183"/>
                    <a:ext cx="363" cy="893"/>
                  </a:xfrm>
                  <a:prstGeom prst="upArrow">
                    <a:avLst>
                      <a:gd name="adj1" fmla="val 50000"/>
                      <a:gd name="adj2" fmla="val 65565"/>
                    </a:avLst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12700" cap="sq">
                        <a:solidFill>
                          <a:srgbClr val="000000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pt-BR" altLang="pt-BR"/>
                  </a:p>
                </p:txBody>
              </p:sp>
            </p:grpSp>
            <p:sp>
              <p:nvSpPr>
                <p:cNvPr id="5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981" y="3548"/>
                  <a:ext cx="3716" cy="231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pt-BR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Fluxo Monetário: Pagamento pelos Recursos Produtivos</a:t>
                  </a:r>
                </a:p>
              </p:txBody>
            </p:sp>
            <p:grpSp>
              <p:nvGrpSpPr>
                <p:cNvPr id="6" name="Group 95"/>
                <p:cNvGrpSpPr>
                  <a:grpSpLocks/>
                </p:cNvGrpSpPr>
                <p:nvPr/>
              </p:nvGrpSpPr>
              <p:grpSpPr bwMode="auto">
                <a:xfrm>
                  <a:off x="921" y="1566"/>
                  <a:ext cx="3717" cy="1894"/>
                  <a:chOff x="921" y="1566"/>
                  <a:chExt cx="3717" cy="1894"/>
                </a:xfrm>
                <a:grpFill/>
              </p:grpSpPr>
              <p:grpSp>
                <p:nvGrpSpPr>
                  <p:cNvPr id="8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1020" y="2816"/>
                    <a:ext cx="3618" cy="626"/>
                    <a:chOff x="1020" y="2688"/>
                    <a:chExt cx="3618" cy="626"/>
                  </a:xfrm>
                  <a:grpFill/>
                </p:grpSpPr>
                <p:sp>
                  <p:nvSpPr>
                    <p:cNvPr id="15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0" y="2689"/>
                      <a:ext cx="175" cy="622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pt-BR" altLang="pt-BR"/>
                    </a:p>
                  </p:txBody>
                </p:sp>
                <p:sp>
                  <p:nvSpPr>
                    <p:cNvPr id="16" name="AutoShap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14" y="2688"/>
                      <a:ext cx="624" cy="626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w 21600"/>
                        <a:gd name="T9" fmla="*/ 0 h 21600"/>
                        <a:gd name="T10" fmla="*/ 0 w 21600"/>
                        <a:gd name="T11" fmla="*/ 0 h 21600"/>
                        <a:gd name="T12" fmla="*/ 17694720 60000 65536"/>
                        <a:gd name="T13" fmla="*/ 11796480 60000 65536"/>
                        <a:gd name="T14" fmla="*/ 11796480 60000 65536"/>
                        <a:gd name="T15" fmla="*/ 5898240 60000 65536"/>
                        <a:gd name="T16" fmla="*/ 0 60000 65536"/>
                        <a:gd name="T17" fmla="*/ 0 60000 65536"/>
                        <a:gd name="T18" fmla="*/ 0 w 21600"/>
                        <a:gd name="T19" fmla="*/ 14413 h 21600"/>
                        <a:gd name="T20" fmla="*/ 18505 w 21600"/>
                        <a:gd name="T21" fmla="*/ 21600 h 2160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1600" h="21600">
                          <a:moveTo>
                            <a:pt x="15429" y="0"/>
                          </a:moveTo>
                          <a:lnTo>
                            <a:pt x="9257" y="7200"/>
                          </a:lnTo>
                          <a:lnTo>
                            <a:pt x="12343" y="7200"/>
                          </a:lnTo>
                          <a:lnTo>
                            <a:pt x="12343" y="14400"/>
                          </a:lnTo>
                          <a:lnTo>
                            <a:pt x="0" y="14400"/>
                          </a:lnTo>
                          <a:lnTo>
                            <a:pt x="0" y="21600"/>
                          </a:lnTo>
                          <a:lnTo>
                            <a:pt x="18514" y="21600"/>
                          </a:lnTo>
                          <a:lnTo>
                            <a:pt x="18514" y="7200"/>
                          </a:lnTo>
                          <a:lnTo>
                            <a:pt x="21600" y="7200"/>
                          </a:lnTo>
                          <a:lnTo>
                            <a:pt x="15429" y="0"/>
                          </a:lnTo>
                          <a:close/>
                        </a:path>
                      </a:pathLst>
                    </a:custGeom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" name="Rectangle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8" y="3123"/>
                      <a:ext cx="2841" cy="188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pt-BR" altLang="pt-BR">
                        <a:solidFill>
                          <a:srgbClr val="057581"/>
                        </a:solidFill>
                      </a:endParaRPr>
                    </a:p>
                  </p:txBody>
                </p:sp>
              </p:grpSp>
              <p:grpSp>
                <p:nvGrpSpPr>
                  <p:cNvPr id="9" name="Group 8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921" y="1600"/>
                    <a:ext cx="3635" cy="547"/>
                    <a:chOff x="1009" y="3155"/>
                    <a:chExt cx="3635" cy="547"/>
                  </a:xfrm>
                  <a:grpFill/>
                </p:grpSpPr>
                <p:sp>
                  <p:nvSpPr>
                    <p:cNvPr id="12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09" y="3187"/>
                      <a:ext cx="199" cy="515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pt-BR" altLang="pt-BR" dirty="0"/>
                    </a:p>
                  </p:txBody>
                </p:sp>
                <p:sp>
                  <p:nvSpPr>
                    <p:cNvPr id="13" name="AutoShap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09" y="3155"/>
                      <a:ext cx="635" cy="544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w 21600"/>
                        <a:gd name="T9" fmla="*/ 0 h 21600"/>
                        <a:gd name="T10" fmla="*/ 0 w 21600"/>
                        <a:gd name="T11" fmla="*/ 0 h 21600"/>
                        <a:gd name="T12" fmla="*/ 17694720 60000 65536"/>
                        <a:gd name="T13" fmla="*/ 11796480 60000 65536"/>
                        <a:gd name="T14" fmla="*/ 11796480 60000 65536"/>
                        <a:gd name="T15" fmla="*/ 5898240 60000 65536"/>
                        <a:gd name="T16" fmla="*/ 0 60000 65536"/>
                        <a:gd name="T17" fmla="*/ 0 60000 65536"/>
                        <a:gd name="T18" fmla="*/ 0 w 21600"/>
                        <a:gd name="T19" fmla="*/ 14413 h 21600"/>
                        <a:gd name="T20" fmla="*/ 18505 w 21600"/>
                        <a:gd name="T21" fmla="*/ 21600 h 2160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1600" h="21600">
                          <a:moveTo>
                            <a:pt x="15429" y="0"/>
                          </a:moveTo>
                          <a:lnTo>
                            <a:pt x="9257" y="7200"/>
                          </a:lnTo>
                          <a:lnTo>
                            <a:pt x="12343" y="7200"/>
                          </a:lnTo>
                          <a:lnTo>
                            <a:pt x="12343" y="14400"/>
                          </a:lnTo>
                          <a:lnTo>
                            <a:pt x="0" y="14400"/>
                          </a:lnTo>
                          <a:lnTo>
                            <a:pt x="0" y="21600"/>
                          </a:lnTo>
                          <a:lnTo>
                            <a:pt x="18514" y="21600"/>
                          </a:lnTo>
                          <a:lnTo>
                            <a:pt x="18514" y="7200"/>
                          </a:lnTo>
                          <a:lnTo>
                            <a:pt x="21600" y="7200"/>
                          </a:lnTo>
                          <a:lnTo>
                            <a:pt x="15429" y="0"/>
                          </a:lnTo>
                          <a:close/>
                        </a:path>
                      </a:pathLst>
                    </a:custGeom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pt-B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4" name="Rectangl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3521"/>
                      <a:ext cx="2812" cy="181"/>
                    </a:xfrm>
                    <a:prstGeom prst="rect">
                      <a:avLst/>
                    </a:prstGeom>
                    <a:solidFill>
                      <a:schemeClr val="accent5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1270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defRPr/>
                      </a:pPr>
                      <a:endParaRPr lang="pt-BR" altLang="pt-BR"/>
                    </a:p>
                  </p:txBody>
                </p:sp>
              </p:grpSp>
              <p:sp>
                <p:nvSpPr>
                  <p:cNvPr id="10" name="Text Box 9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4" y="3227"/>
                    <a:ext cx="2887" cy="23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Fluxo Monetário: Pagamento dos Tributos</a:t>
                    </a:r>
                  </a:p>
                </p:txBody>
              </p:sp>
              <p:sp>
                <p:nvSpPr>
                  <p:cNvPr id="11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50" y="1566"/>
                    <a:ext cx="2750" cy="233"/>
                  </a:xfrm>
                  <a:prstGeom prst="rect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 w="12700" cap="sq">
                    <a:noFill/>
                    <a:miter lim="800000"/>
                    <a:headEnd type="none" w="sm" len="sm"/>
                    <a:tailEnd type="none" w="sm" len="sm"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pt-BR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>Fluxo Real de Oferta de Bens e Serviços</a:t>
                    </a:r>
                  </a:p>
                </p:txBody>
              </p:sp>
            </p:grpSp>
            <p:sp>
              <p:nvSpPr>
                <p:cNvPr id="7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473" y="1231"/>
                  <a:ext cx="4714" cy="25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12700" cap="sq">
                  <a:noFill/>
                  <a:miter lim="800000"/>
                  <a:headEnd type="none" w="sm" len="sm"/>
                  <a:tailEnd type="none" w="sm" len="sm"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pt-BR" sz="20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Fluxo Real de Demanda(</a:t>
                  </a:r>
                  <a:r>
                    <a:rPr lang="pt-BR" sz="2000" dirty="0" err="1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Ex:Saúde</a:t>
                  </a:r>
                  <a:r>
                    <a:rPr lang="pt-BR" sz="20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+mn-lt"/>
                    </a:rPr>
                    <a:t>, Educação, Habitação e Mobilidade)</a:t>
                  </a:r>
                </a:p>
              </p:txBody>
            </p:sp>
          </p:grpSp>
          <p:sp>
            <p:nvSpPr>
              <p:cNvPr id="27" name="Retângulo: Cantos Arredondados 26"/>
              <p:cNvSpPr/>
              <p:nvPr/>
            </p:nvSpPr>
            <p:spPr>
              <a:xfrm>
                <a:off x="6746988" y="3091298"/>
                <a:ext cx="1916061" cy="1063628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3200" dirty="0"/>
                  <a:t>Órgãos Públicos</a:t>
                </a:r>
              </a:p>
            </p:txBody>
          </p:sp>
          <p:sp>
            <p:nvSpPr>
              <p:cNvPr id="28" name="Retângulo: Cantos Arredondados 27"/>
              <p:cNvSpPr/>
              <p:nvPr/>
            </p:nvSpPr>
            <p:spPr>
              <a:xfrm>
                <a:off x="282222" y="3107446"/>
                <a:ext cx="2047661" cy="1074951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pt-BR" sz="3200" dirty="0"/>
                  <a:t>Sociedade</a:t>
                </a:r>
              </a:p>
            </p:txBody>
          </p:sp>
        </p:grpSp>
        <p:sp>
          <p:nvSpPr>
            <p:cNvPr id="29" name="Rectangle 2"/>
            <p:cNvSpPr txBox="1">
              <a:spLocks noChangeArrowheads="1"/>
            </p:cNvSpPr>
            <p:nvPr/>
          </p:nvSpPr>
          <p:spPr bwMode="auto">
            <a:xfrm>
              <a:off x="89044" y="534414"/>
              <a:ext cx="9129091" cy="541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pt-BR" altLang="pt-BR" sz="2000" dirty="0">
                  <a:solidFill>
                    <a:schemeClr val="accent6">
                      <a:lumMod val="50000"/>
                    </a:schemeClr>
                  </a:solidFill>
                  <a:latin typeface="Century Gothic" panose="020B0502020202020204" pitchFamily="34" charset="0"/>
                </a:rPr>
                <a:t>Abordagem Sistêmica da Atividade Financeira do Município</a:t>
              </a:r>
            </a:p>
          </p:txBody>
        </p:sp>
      </p:grpSp>
      <p:grpSp>
        <p:nvGrpSpPr>
          <p:cNvPr id="31" name="Agrupar 30"/>
          <p:cNvGrpSpPr>
            <a:grpSpLocks/>
          </p:cNvGrpSpPr>
          <p:nvPr/>
        </p:nvGrpSpPr>
        <p:grpSpPr bwMode="auto">
          <a:xfrm>
            <a:off x="621412" y="5803775"/>
            <a:ext cx="7662862" cy="581025"/>
            <a:chOff x="554647" y="6002339"/>
            <a:chExt cx="7662485" cy="581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tângulo: Cantos Arredondados 23"/>
            <p:cNvSpPr/>
            <p:nvPr/>
          </p:nvSpPr>
          <p:spPr>
            <a:xfrm>
              <a:off x="554647" y="6296168"/>
              <a:ext cx="7662485" cy="287477"/>
            </a:xfrm>
            <a:prstGeom prst="roundRect">
              <a:avLst/>
            </a:prstGeom>
            <a:solidFill>
              <a:srgbClr val="0D5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>
                  <a:latin typeface="Century Gothic" panose="020B0502020202020204" pitchFamily="34" charset="0"/>
                </a:rPr>
                <a:t>CICLO FINANCEIRO  ENTRE SOCIEDADE E MUNICÍPIO</a:t>
              </a:r>
            </a:p>
          </p:txBody>
        </p:sp>
        <p:sp>
          <p:nvSpPr>
            <p:cNvPr id="25" name="Triângulo isósceles 24"/>
            <p:cNvSpPr/>
            <p:nvPr/>
          </p:nvSpPr>
          <p:spPr>
            <a:xfrm rot="10800000" flipV="1">
              <a:off x="656242" y="6002339"/>
              <a:ext cx="7470407" cy="309712"/>
            </a:xfrm>
            <a:prstGeom prst="triangle">
              <a:avLst/>
            </a:prstGeom>
            <a:solidFill>
              <a:srgbClr val="0D53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37" name="Retângulo 36"/>
          <p:cNvSpPr/>
          <p:nvPr/>
        </p:nvSpPr>
        <p:spPr>
          <a:xfrm>
            <a:off x="7078663" y="736600"/>
            <a:ext cx="936625" cy="187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801" name="CaixaDeTexto 35"/>
          <p:cNvSpPr txBox="1">
            <a:spLocks noChangeArrowheads="1"/>
          </p:cNvSpPr>
          <p:nvPr/>
        </p:nvSpPr>
        <p:spPr bwMode="auto">
          <a:xfrm>
            <a:off x="39688" y="1588"/>
            <a:ext cx="57610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3200">
                <a:solidFill>
                  <a:schemeClr val="bg1"/>
                </a:solidFill>
                <a:latin typeface="Century Gothic" pitchFamily="34" charset="0"/>
                <a:cs typeface="Tahoma" pitchFamily="34" charset="0"/>
              </a:rPr>
              <a:t>Fundamento Sistêmico</a:t>
            </a:r>
            <a:endParaRPr lang="pt-BR" altLang="pt-BR" sz="320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3623"/>
            <a:ext cx="1160652" cy="6502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Agrupar 37"/>
          <p:cNvGrpSpPr>
            <a:grpSpLocks/>
          </p:cNvGrpSpPr>
          <p:nvPr/>
        </p:nvGrpSpPr>
        <p:grpSpPr bwMode="auto">
          <a:xfrm>
            <a:off x="0" y="-4763"/>
            <a:ext cx="9158288" cy="6858001"/>
            <a:chOff x="-14910" y="63"/>
            <a:chExt cx="9158910" cy="6857937"/>
          </a:xfrm>
        </p:grpSpPr>
        <p:sp>
          <p:nvSpPr>
            <p:cNvPr id="22" name="Retângulo 21"/>
            <p:cNvSpPr/>
            <p:nvPr/>
          </p:nvSpPr>
          <p:spPr bwMode="auto">
            <a:xfrm>
              <a:off x="-621" y="63"/>
              <a:ext cx="9144621" cy="6857937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Título 7"/>
            <p:cNvSpPr txBox="1">
              <a:spLocks/>
            </p:cNvSpPr>
            <p:nvPr/>
          </p:nvSpPr>
          <p:spPr bwMode="auto">
            <a:xfrm>
              <a:off x="-14910" y="63"/>
              <a:ext cx="9143034" cy="6175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lvl1pPr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accent2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6858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6858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6858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6858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pt-BR" altLang="pt-BR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819" name="Agrupar 2"/>
          <p:cNvGrpSpPr>
            <a:grpSpLocks/>
          </p:cNvGrpSpPr>
          <p:nvPr/>
        </p:nvGrpSpPr>
        <p:grpSpPr bwMode="auto">
          <a:xfrm>
            <a:off x="14288" y="11113"/>
            <a:ext cx="8918575" cy="6056312"/>
            <a:chOff x="19051" y="-737832"/>
            <a:chExt cx="8918575" cy="6595090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9113" y="252728"/>
              <a:ext cx="8154988" cy="554402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/>
          </p:spPr>
        </p:pic>
        <p:sp>
          <p:nvSpPr>
            <p:cNvPr id="13" name="Seta para Cima 12"/>
            <p:cNvSpPr/>
            <p:nvPr/>
          </p:nvSpPr>
          <p:spPr>
            <a:xfrm>
              <a:off x="7596188" y="911373"/>
              <a:ext cx="138113" cy="323271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Seta para Baixo 13"/>
            <p:cNvSpPr/>
            <p:nvPr/>
          </p:nvSpPr>
          <p:spPr>
            <a:xfrm>
              <a:off x="8235951" y="916558"/>
              <a:ext cx="144462" cy="321543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4826" name="CaixaDeTexto 19"/>
            <p:cNvSpPr txBox="1">
              <a:spLocks noChangeArrowheads="1"/>
            </p:cNvSpPr>
            <p:nvPr/>
          </p:nvSpPr>
          <p:spPr bwMode="auto">
            <a:xfrm>
              <a:off x="19051" y="-737832"/>
              <a:ext cx="4478561" cy="63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3200">
                  <a:solidFill>
                    <a:schemeClr val="bg1"/>
                  </a:solidFill>
                  <a:latin typeface="Century Gothic" pitchFamily="34" charset="0"/>
                  <a:cs typeface="Tahoma" pitchFamily="34" charset="0"/>
                </a:rPr>
                <a:t>Fundamento Teórico </a:t>
              </a:r>
              <a:endParaRPr lang="pt-BR" altLang="pt-BR" sz="320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8" name="Retângulo Arredondado 17"/>
            <p:cNvSpPr/>
            <p:nvPr/>
          </p:nvSpPr>
          <p:spPr>
            <a:xfrm>
              <a:off x="6067426" y="4676539"/>
              <a:ext cx="2817812" cy="115651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CGPP-Capacidade  de Geração Poupança Própria 2013: 0,06   =&gt;   2016: 0,12</a:t>
              </a:r>
            </a:p>
            <a:p>
              <a:pPr algn="ctr">
                <a:defRPr/>
              </a:pPr>
              <a:r>
                <a:rPr lang="pt-BR" dirty="0"/>
                <a:t>∆ % 100%  </a:t>
              </a:r>
            </a:p>
          </p:txBody>
        </p:sp>
        <p:sp>
          <p:nvSpPr>
            <p:cNvPr id="19" name="Retângulo Arredondado 18"/>
            <p:cNvSpPr/>
            <p:nvPr/>
          </p:nvSpPr>
          <p:spPr>
            <a:xfrm>
              <a:off x="255588" y="4702469"/>
              <a:ext cx="2817813" cy="11547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dirty="0"/>
                <a:t>Elevação do Investimento em R$ 524 mi em 2014. O maior investimento dos últimos 20 anos.</a:t>
              </a:r>
            </a:p>
          </p:txBody>
        </p:sp>
        <p:sp>
          <p:nvSpPr>
            <p:cNvPr id="21" name="Retângulo Arredondado 20"/>
            <p:cNvSpPr/>
            <p:nvPr/>
          </p:nvSpPr>
          <p:spPr>
            <a:xfrm>
              <a:off x="250826" y="413500"/>
              <a:ext cx="2954337" cy="131728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BR" sz="1600" b="1" dirty="0"/>
                <a:t>OPERAÇÕES DE CRÉDITO </a:t>
              </a:r>
            </a:p>
            <a:p>
              <a:pPr algn="just">
                <a:defRPr/>
              </a:pPr>
              <a:r>
                <a:rPr lang="pt-BR" sz="1600" dirty="0"/>
                <a:t>1-Contratada: R$ 385 mi,  </a:t>
              </a:r>
            </a:p>
            <a:p>
              <a:pPr algn="just">
                <a:defRPr/>
              </a:pPr>
              <a:r>
                <a:rPr lang="pt-BR" sz="1600" dirty="0"/>
                <a:t>2-Em contratação: R$ 491 mi  </a:t>
              </a:r>
            </a:p>
            <a:p>
              <a:pPr algn="just">
                <a:defRPr/>
              </a:pPr>
              <a:r>
                <a:rPr lang="pt-BR" sz="1600" dirty="0"/>
                <a:t>3-Recom. COFIEX R$ 2.108 mi</a:t>
              </a:r>
            </a:p>
            <a:p>
              <a:pPr algn="just">
                <a:defRPr/>
              </a:pPr>
              <a:r>
                <a:rPr lang="pt-BR" sz="1600" dirty="0"/>
                <a:t>4-Total da Carteira: R$ 2.984 mi</a:t>
              </a: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3" cstate="print"/>
            <a:srcRect t="5042" r="2074"/>
            <a:stretch/>
          </p:blipFill>
          <p:spPr>
            <a:xfrm>
              <a:off x="6053138" y="378925"/>
              <a:ext cx="2884488" cy="14504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CaixaDeTexto 3"/>
          <p:cNvSpPr txBox="1"/>
          <p:nvPr/>
        </p:nvSpPr>
        <p:spPr bwMode="auto">
          <a:xfrm>
            <a:off x="7339013" y="2038350"/>
            <a:ext cx="533400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5,8%</a:t>
            </a:r>
          </a:p>
        </p:txBody>
      </p:sp>
      <p:sp>
        <p:nvSpPr>
          <p:cNvPr id="16" name="CaixaDeTexto 15"/>
          <p:cNvSpPr txBox="1"/>
          <p:nvPr/>
        </p:nvSpPr>
        <p:spPr bwMode="auto">
          <a:xfrm>
            <a:off x="8204200" y="2030413"/>
            <a:ext cx="534988" cy="2762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3,4%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3348" y="-13623"/>
            <a:ext cx="1160652" cy="6502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o Office">
  <a:themeElements>
    <a:clrScheme name="1_Tema do Office 5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00A195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9187"/>
      </a:accent6>
      <a:hlink>
        <a:srgbClr val="333399"/>
      </a:hlink>
      <a:folHlink>
        <a:srgbClr val="99CC00"/>
      </a:folHlink>
    </a:clrScheme>
    <a:fontScheme name="1_Tema do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2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49C36F"/>
        </a:accent1>
        <a:accent2>
          <a:srgbClr val="C3F01E"/>
        </a:accent2>
        <a:accent3>
          <a:srgbClr val="FFFFFF"/>
        </a:accent3>
        <a:accent4>
          <a:srgbClr val="000000"/>
        </a:accent4>
        <a:accent5>
          <a:srgbClr val="B1DEBB"/>
        </a:accent5>
        <a:accent6>
          <a:srgbClr val="B0D91A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3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4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5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Tema do Office">
  <a:themeElements>
    <a:clrScheme name="1_Tema do Office 5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BBE0E3"/>
      </a:accent1>
      <a:accent2>
        <a:srgbClr val="00A195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9187"/>
      </a:accent6>
      <a:hlink>
        <a:srgbClr val="333399"/>
      </a:hlink>
      <a:folHlink>
        <a:srgbClr val="99CC00"/>
      </a:folHlink>
    </a:clrScheme>
    <a:fontScheme name="1_Tema do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2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49C36F"/>
        </a:accent1>
        <a:accent2>
          <a:srgbClr val="C3F01E"/>
        </a:accent2>
        <a:accent3>
          <a:srgbClr val="FFFFFF"/>
        </a:accent3>
        <a:accent4>
          <a:srgbClr val="000000"/>
        </a:accent4>
        <a:accent5>
          <a:srgbClr val="B1DEBB"/>
        </a:accent5>
        <a:accent6>
          <a:srgbClr val="B0D91A"/>
        </a:accent6>
        <a:hlink>
          <a:srgbClr val="0066FF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3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4">
        <a:dk1>
          <a:srgbClr val="000000"/>
        </a:dk1>
        <a:lt1>
          <a:srgbClr val="FFFFFF"/>
        </a:lt1>
        <a:dk2>
          <a:srgbClr val="00A195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660066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a do Office 5">
        <a:dk1>
          <a:srgbClr val="000000"/>
        </a:dk1>
        <a:lt1>
          <a:srgbClr val="FFFFFF"/>
        </a:lt1>
        <a:dk2>
          <a:srgbClr val="000000"/>
        </a:dk2>
        <a:lt2>
          <a:srgbClr val="EEECE1"/>
        </a:lt2>
        <a:accent1>
          <a:srgbClr val="BBE0E3"/>
        </a:accent1>
        <a:accent2>
          <a:srgbClr val="00A195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9187"/>
        </a:accent6>
        <a:hlink>
          <a:srgbClr val="3333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modelo_Sefin [Modo de Compatibilidade]" id="{BA875DBA-3F7E-4A92-B53B-840DD5C96D2A}" vid="{43AFEB8D-19AA-4F84-A329-483E731FF628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1_Tema do Office 5">
    <a:dk1>
      <a:srgbClr val="000000"/>
    </a:dk1>
    <a:lt1>
      <a:srgbClr val="FFFFFF"/>
    </a:lt1>
    <a:dk2>
      <a:srgbClr val="000000"/>
    </a:dk2>
    <a:lt2>
      <a:srgbClr val="EEECE1"/>
    </a:lt2>
    <a:accent1>
      <a:srgbClr val="BBE0E3"/>
    </a:accent1>
    <a:accent2>
      <a:srgbClr val="00A195"/>
    </a:accent2>
    <a:accent3>
      <a:srgbClr val="FFFFFF"/>
    </a:accent3>
    <a:accent4>
      <a:srgbClr val="000000"/>
    </a:accent4>
    <a:accent5>
      <a:srgbClr val="DAEDEF"/>
    </a:accent5>
    <a:accent6>
      <a:srgbClr val="009187"/>
    </a:accent6>
    <a:hlink>
      <a:srgbClr val="333399"/>
    </a:hlink>
    <a:folHlink>
      <a:srgbClr val="99CC00"/>
    </a:folHlink>
  </a:clrScheme>
  <a:fontScheme name="1_Tema do Office">
    <a:majorFont>
      <a:latin typeface="Calibri"/>
      <a:ea typeface=""/>
      <a:cs typeface="Arial"/>
    </a:majorFont>
    <a:minorFont>
      <a:latin typeface="Calibri"/>
      <a:ea typeface=""/>
      <a:cs typeface="Arial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62416</TotalTime>
  <Words>3732</Words>
  <Application>Microsoft Office PowerPoint</Application>
  <PresentationFormat>Apresentação na tela (4:3)</PresentationFormat>
  <Paragraphs>669</Paragraphs>
  <Slides>49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22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73" baseType="lpstr">
      <vt:lpstr>Arial</vt:lpstr>
      <vt:lpstr>Calibri</vt:lpstr>
      <vt:lpstr>Century Gothic</vt:lpstr>
      <vt:lpstr>Trebuchet MS</vt:lpstr>
      <vt:lpstr>Tahoma</vt:lpstr>
      <vt:lpstr>Calibri Light</vt:lpstr>
      <vt:lpstr>Copperplate Gothic Bold</vt:lpstr>
      <vt:lpstr>Agency FB</vt:lpstr>
      <vt:lpstr>Bauhaus 93</vt:lpstr>
      <vt:lpstr>Arial Narrow</vt:lpstr>
      <vt:lpstr>Batang</vt:lpstr>
      <vt:lpstr>Franklin Gothic Heavy</vt:lpstr>
      <vt:lpstr>Arial Black</vt:lpstr>
      <vt:lpstr>Arial Rounded MT Bold</vt:lpstr>
      <vt:lpstr>Impact</vt:lpstr>
      <vt:lpstr>Bodoni MT Condensed</vt:lpstr>
      <vt:lpstr>Times New Roman</vt:lpstr>
      <vt:lpstr>Symbol</vt:lpstr>
      <vt:lpstr>Comic Sans MS</vt:lpstr>
      <vt:lpstr>Gill Sans Ultra Bold Condensed</vt:lpstr>
      <vt:lpstr>Rockwell</vt:lpstr>
      <vt:lpstr>Wingdings</vt:lpstr>
      <vt:lpstr>1_Tema do Office</vt:lpstr>
      <vt:lpstr>2_Tema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Gestão de Projetos TRENSURB</dc:title>
  <dc:creator>istefani</dc:creator>
  <cp:lastModifiedBy>IrmaBC</cp:lastModifiedBy>
  <cp:revision>3784</cp:revision>
  <cp:lastPrinted>2015-02-09T13:53:25Z</cp:lastPrinted>
  <dcterms:created xsi:type="dcterms:W3CDTF">2009-11-17T13:45:18Z</dcterms:created>
  <dcterms:modified xsi:type="dcterms:W3CDTF">2017-05-17T12:23:24Z</dcterms:modified>
</cp:coreProperties>
</file>