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411" r:id="rId3"/>
    <p:sldId id="425" r:id="rId4"/>
    <p:sldId id="426" r:id="rId5"/>
    <p:sldId id="413" r:id="rId6"/>
    <p:sldId id="423" r:id="rId7"/>
    <p:sldId id="415" r:id="rId8"/>
    <p:sldId id="424" r:id="rId9"/>
    <p:sldId id="414" r:id="rId10"/>
    <p:sldId id="412" r:id="rId11"/>
    <p:sldId id="41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02" r:id="rId24"/>
    <p:sldId id="403" r:id="rId25"/>
    <p:sldId id="404" r:id="rId26"/>
    <p:sldId id="405" r:id="rId27"/>
    <p:sldId id="406" r:id="rId28"/>
    <p:sldId id="407" r:id="rId29"/>
    <p:sldId id="333" r:id="rId30"/>
    <p:sldId id="334" r:id="rId31"/>
    <p:sldId id="332" r:id="rId32"/>
    <p:sldId id="335" r:id="rId33"/>
    <p:sldId id="337" r:id="rId34"/>
    <p:sldId id="338" r:id="rId35"/>
    <p:sldId id="339" r:id="rId36"/>
    <p:sldId id="340" r:id="rId37"/>
    <p:sldId id="341" r:id="rId38"/>
    <p:sldId id="331" r:id="rId39"/>
    <p:sldId id="439" r:id="rId40"/>
    <p:sldId id="438" r:id="rId41"/>
    <p:sldId id="353" r:id="rId42"/>
    <p:sldId id="354" r:id="rId43"/>
    <p:sldId id="356" r:id="rId44"/>
    <p:sldId id="357" r:id="rId45"/>
    <p:sldId id="358" r:id="rId46"/>
    <p:sldId id="359" r:id="rId47"/>
    <p:sldId id="360" r:id="rId48"/>
    <p:sldId id="361" r:id="rId49"/>
    <p:sldId id="362" r:id="rId50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7" autoAdjust="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4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astro\Dropbox\Trabalho%20Finance\AB-ABRASF\Dados%20Boletim%20Finan&#231;as%20das%20Capitais\Nacional\FPM-2010_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astro\Dropbox\Trabalho%20Finance\AB-ABRASF\Dados%20Boletim%20Finan&#231;as%20das%20Capitais\Nacional\FundebMunic&#237;pios-2010_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astro\Dropbox\Trabalho%20Finance\AB-ABRASF\Dados%20Boletim%20Finan&#231;as%20das%20Capitais\Nacional\ReceitaFederal-2010_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astro\Dropbox\Trabalho%20Finance\AB-ABRASF\Dados%20Boletim%20Finan&#231;as%20das%20Capitais\Nacional\ReceitaFederal-2010_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astro\Dropbox\Trabalho%20Finance\AB-ABRASF\Dados%20Boletim%20Finan&#231;as%20das%20Capitais\Nacional\ICMS-2010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lang="pt-BR" sz="1200"/>
            </a:pPr>
            <a:r>
              <a:rPr lang="en-US" sz="1200"/>
              <a:t>Taxa de Crescimento do FPM - 2014/2016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12 Meses vs 12 Meses Imediatamente Anteriores</c:v>
          </c:tx>
          <c:marker>
            <c:symbol val="none"/>
          </c:marker>
          <c:cat>
            <c:numRef>
              <c:f>Anualizado!$AX$63:$BV$63</c:f>
              <c:numCache>
                <c:formatCode>mmm/yy</c:formatCode>
                <c:ptCount val="2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</c:numCache>
            </c:numRef>
          </c:cat>
          <c:val>
            <c:numRef>
              <c:f>Anualizado!$AX$61:$BV$61</c:f>
              <c:numCache>
                <c:formatCode>0.00%</c:formatCode>
                <c:ptCount val="25"/>
                <c:pt idx="0">
                  <c:v>3.3219652045395315E-2</c:v>
                </c:pt>
                <c:pt idx="1">
                  <c:v>1.9688782285381515E-2</c:v>
                </c:pt>
                <c:pt idx="2">
                  <c:v>2.4439769754245812E-2</c:v>
                </c:pt>
                <c:pt idx="3">
                  <c:v>4.7350511024934365E-2</c:v>
                </c:pt>
                <c:pt idx="4">
                  <c:v>4.3645340472989423E-2</c:v>
                </c:pt>
                <c:pt idx="5">
                  <c:v>3.4104780052350001E-2</c:v>
                </c:pt>
                <c:pt idx="6">
                  <c:v>4.106112546139528E-2</c:v>
                </c:pt>
                <c:pt idx="7">
                  <c:v>3.1078209342583412E-2</c:v>
                </c:pt>
                <c:pt idx="8">
                  <c:v>2.9699751875260912E-2</c:v>
                </c:pt>
                <c:pt idx="9">
                  <c:v>2.8416286430282385E-2</c:v>
                </c:pt>
                <c:pt idx="10">
                  <c:v>1.9964994862810705E-2</c:v>
                </c:pt>
                <c:pt idx="11">
                  <c:v>2.5711502744948399E-2</c:v>
                </c:pt>
                <c:pt idx="12">
                  <c:v>-4.9425201065767031E-4</c:v>
                </c:pt>
                <c:pt idx="13">
                  <c:v>-9.9327459727840753E-3</c:v>
                </c:pt>
                <c:pt idx="14">
                  <c:v>-4.1199829804941038E-3</c:v>
                </c:pt>
                <c:pt idx="15">
                  <c:v>-6.1471287075591831E-3</c:v>
                </c:pt>
                <c:pt idx="16">
                  <c:v>-9.8079136964779601E-3</c:v>
                </c:pt>
                <c:pt idx="17">
                  <c:v>6.4870762324067428E-3</c:v>
                </c:pt>
                <c:pt idx="18">
                  <c:v>1.2267774757878607E-2</c:v>
                </c:pt>
                <c:pt idx="19">
                  <c:v>5.6260758650119626E-3</c:v>
                </c:pt>
                <c:pt idx="20">
                  <c:v>-6.5554893993768929E-3</c:v>
                </c:pt>
                <c:pt idx="21">
                  <c:v>-4.0591368398249497E-3</c:v>
                </c:pt>
                <c:pt idx="22">
                  <c:v>-9.5149544210400006E-3</c:v>
                </c:pt>
                <c:pt idx="23">
                  <c:v>-2.1884418368835014E-2</c:v>
                </c:pt>
                <c:pt idx="24">
                  <c:v>-3.7519295356508831E-2</c:v>
                </c:pt>
              </c:numCache>
            </c:numRef>
          </c:val>
        </c:ser>
        <c:ser>
          <c:idx val="1"/>
          <c:order val="1"/>
          <c:tx>
            <c:v>Mês vs Mesmo Mês do Ano Anterior</c:v>
          </c:tx>
          <c:marker>
            <c:symbol val="none"/>
          </c:marker>
          <c:trendline>
            <c:name>Tendência</c:name>
            <c:spPr>
              <a:ln w="19050">
                <a:prstDash val="dash"/>
                <a:tailEnd type="triangle"/>
              </a:ln>
            </c:spPr>
            <c:trendlineType val="poly"/>
            <c:order val="3"/>
          </c:trendline>
          <c:cat>
            <c:numRef>
              <c:f>Anualizado!$AX$63:$BV$63</c:f>
              <c:numCache>
                <c:formatCode>mmm/yy</c:formatCode>
                <c:ptCount val="2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</c:numCache>
            </c:numRef>
          </c:cat>
          <c:val>
            <c:numRef>
              <c:f>Anualizado!$AX$62:$BV$62</c:f>
              <c:numCache>
                <c:formatCode>0.00%</c:formatCode>
                <c:ptCount val="25"/>
                <c:pt idx="0">
                  <c:v>0.24728713336349925</c:v>
                </c:pt>
                <c:pt idx="1">
                  <c:v>-1.0896268730255999E-2</c:v>
                </c:pt>
                <c:pt idx="2">
                  <c:v>1.4219315995000398E-2</c:v>
                </c:pt>
                <c:pt idx="3">
                  <c:v>7.7544583317388532E-2</c:v>
                </c:pt>
                <c:pt idx="4">
                  <c:v>-1.5241107818289019E-3</c:v>
                </c:pt>
                <c:pt idx="5">
                  <c:v>-0.10373273223024011</c:v>
                </c:pt>
                <c:pt idx="6">
                  <c:v>8.1171832274256409E-2</c:v>
                </c:pt>
                <c:pt idx="7">
                  <c:v>4.4538995660785598E-3</c:v>
                </c:pt>
                <c:pt idx="8">
                  <c:v>6.1537768280223996E-2</c:v>
                </c:pt>
                <c:pt idx="9">
                  <c:v>4.7458816173802099E-3</c:v>
                </c:pt>
                <c:pt idx="10">
                  <c:v>-4.3617655401134402E-2</c:v>
                </c:pt>
                <c:pt idx="11">
                  <c:v>2.1239994046395212E-2</c:v>
                </c:pt>
                <c:pt idx="12">
                  <c:v>-5.0552194397698834E-2</c:v>
                </c:pt>
                <c:pt idx="13">
                  <c:v>-9.7136951809320179E-2</c:v>
                </c:pt>
                <c:pt idx="14">
                  <c:v>0.10420126090316509</c:v>
                </c:pt>
                <c:pt idx="15">
                  <c:v>4.3738899992275912E-2</c:v>
                </c:pt>
                <c:pt idx="16">
                  <c:v>-3.9532728064622324E-2</c:v>
                </c:pt>
                <c:pt idx="17">
                  <c:v>0.11005447950381804</c:v>
                </c:pt>
                <c:pt idx="18">
                  <c:v>0.16880182193176496</c:v>
                </c:pt>
                <c:pt idx="19">
                  <c:v>-8.3941887916100882E-2</c:v>
                </c:pt>
                <c:pt idx="20">
                  <c:v>-0.128490035678514</c:v>
                </c:pt>
                <c:pt idx="21">
                  <c:v>4.5375701825695135E-2</c:v>
                </c:pt>
                <c:pt idx="22">
                  <c:v>-0.11268984885513504</c:v>
                </c:pt>
                <c:pt idx="23">
                  <c:v>-6.8198879308892901E-2</c:v>
                </c:pt>
                <c:pt idx="24">
                  <c:v>-0.21155311879084299</c:v>
                </c:pt>
              </c:numCache>
            </c:numRef>
          </c:val>
        </c:ser>
        <c:marker val="1"/>
        <c:axId val="81991552"/>
        <c:axId val="81989632"/>
      </c:lineChart>
      <c:valAx>
        <c:axId val="81989632"/>
        <c:scaling>
          <c:orientation val="minMax"/>
          <c:max val="0.25"/>
          <c:min val="-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en-US"/>
                  <a:t>Variação Real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81991552"/>
        <c:crosses val="autoZero"/>
        <c:crossBetween val="between"/>
      </c:valAx>
      <c:dateAx>
        <c:axId val="81991552"/>
        <c:scaling>
          <c:orientation val="minMax"/>
        </c:scaling>
        <c:axPos val="b"/>
        <c:numFmt formatCode="mmm/yy" sourceLinked="1"/>
        <c:tickLblPos val="low"/>
        <c:txPr>
          <a:bodyPr rot="-3000000" anchor="ctr" anchorCtr="1"/>
          <a:lstStyle/>
          <a:p>
            <a:pPr>
              <a:defRPr lang="pt-BR" sz="800" b="0"/>
            </a:pPr>
            <a:endParaRPr lang="pt-BR"/>
          </a:p>
        </c:txPr>
        <c:crossAx val="81989632"/>
        <c:crosses val="autoZero"/>
        <c:auto val="1"/>
        <c:lblOffset val="100"/>
        <c:baseTimeUnit val="months"/>
        <c:majorUnit val="1"/>
        <c:majorTimeUnit val="months"/>
      </c:dateAx>
    </c:plotArea>
    <c:legend>
      <c:legendPos val="b"/>
      <c:txPr>
        <a:bodyPr/>
        <a:lstStyle/>
        <a:p>
          <a:pPr>
            <a:defRPr lang="pt-BR" sz="800"/>
          </a:pPr>
          <a:endParaRPr lang="pt-BR"/>
        </a:p>
      </c:txPr>
    </c:legend>
    <c:plotVisOnly val="1"/>
    <c:dispBlanksAs val="gap"/>
  </c:chart>
  <c:txPr>
    <a:bodyPr/>
    <a:lstStyle/>
    <a:p>
      <a:pPr>
        <a:defRPr>
          <a:latin typeface="Century Gothic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BR" sz="1200"/>
            </a:pPr>
            <a:r>
              <a:rPr lang="en-US" sz="1200"/>
              <a:t>Taxa de Crescimento do FUNDEB - 2014/2016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12 Meses vs 12 Meses Imediatamente Anteriores</c:v>
          </c:tx>
          <c:marker>
            <c:symbol val="none"/>
          </c:marker>
          <c:cat>
            <c:numRef>
              <c:f>'Anualizado-Total'!$AX$63:$BV$63</c:f>
              <c:numCache>
                <c:formatCode>mmm/yy</c:formatCode>
                <c:ptCount val="2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</c:numCache>
            </c:numRef>
          </c:cat>
          <c:val>
            <c:numRef>
              <c:f>'Anualizado-Total'!$AX$61:$BV$61</c:f>
              <c:numCache>
                <c:formatCode>0.00%</c:formatCode>
                <c:ptCount val="25"/>
                <c:pt idx="0">
                  <c:v>9.0624030145334225E-2</c:v>
                </c:pt>
                <c:pt idx="1">
                  <c:v>7.8051719530732699E-2</c:v>
                </c:pt>
                <c:pt idx="2">
                  <c:v>8.35422224547855E-2</c:v>
                </c:pt>
                <c:pt idx="3">
                  <c:v>6.0475118439270795E-2</c:v>
                </c:pt>
                <c:pt idx="4">
                  <c:v>9.0884601287815517E-2</c:v>
                </c:pt>
                <c:pt idx="5">
                  <c:v>6.2536663754142088E-2</c:v>
                </c:pt>
                <c:pt idx="6">
                  <c:v>6.0181747349360402E-2</c:v>
                </c:pt>
                <c:pt idx="7">
                  <c:v>5.5054250809153812E-2</c:v>
                </c:pt>
                <c:pt idx="8">
                  <c:v>5.4338458841509535E-2</c:v>
                </c:pt>
                <c:pt idx="9">
                  <c:v>4.2817521014231974E-2</c:v>
                </c:pt>
                <c:pt idx="10">
                  <c:v>3.3286382975609402E-2</c:v>
                </c:pt>
                <c:pt idx="11">
                  <c:v>4.2051520770220396E-2</c:v>
                </c:pt>
                <c:pt idx="12">
                  <c:v>2.1141093172840401E-2</c:v>
                </c:pt>
                <c:pt idx="13">
                  <c:v>5.3904298158851133E-3</c:v>
                </c:pt>
                <c:pt idx="14">
                  <c:v>1.2030931747035708E-2</c:v>
                </c:pt>
                <c:pt idx="15">
                  <c:v>4.2765529902471358E-2</c:v>
                </c:pt>
                <c:pt idx="16">
                  <c:v>-2.4542548588562018E-3</c:v>
                </c:pt>
                <c:pt idx="17">
                  <c:v>2.2692960953746118E-2</c:v>
                </c:pt>
                <c:pt idx="18">
                  <c:v>7.3379796977772836E-3</c:v>
                </c:pt>
                <c:pt idx="19">
                  <c:v>7.6841233288629336E-3</c:v>
                </c:pt>
                <c:pt idx="20">
                  <c:v>-7.4831050131181293E-3</c:v>
                </c:pt>
                <c:pt idx="21">
                  <c:v>5.9939181105883753E-3</c:v>
                </c:pt>
                <c:pt idx="22">
                  <c:v>4.0945236427081337E-4</c:v>
                </c:pt>
                <c:pt idx="23">
                  <c:v>-7.8083260647157102E-3</c:v>
                </c:pt>
                <c:pt idx="24">
                  <c:v>2.6300794982190298E-3</c:v>
                </c:pt>
              </c:numCache>
            </c:numRef>
          </c:val>
        </c:ser>
        <c:ser>
          <c:idx val="1"/>
          <c:order val="1"/>
          <c:tx>
            <c:v>Mês vs Mesmo Mês do Ano Anterior</c:v>
          </c:tx>
          <c:marker>
            <c:symbol val="none"/>
          </c:marker>
          <c:trendline>
            <c:name>Tendência</c:name>
            <c:spPr>
              <a:ln w="19050">
                <a:prstDash val="dash"/>
                <a:tailEnd type="triangle"/>
              </a:ln>
            </c:spPr>
            <c:trendlineType val="poly"/>
            <c:order val="3"/>
          </c:trendline>
          <c:cat>
            <c:numRef>
              <c:f>'Anualizado-Total'!$AX$63:$BV$63</c:f>
              <c:numCache>
                <c:formatCode>mmm/yy</c:formatCode>
                <c:ptCount val="2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</c:numCache>
            </c:numRef>
          </c:cat>
          <c:val>
            <c:numRef>
              <c:f>'Anualizado-Total'!$AX$62:$BV$62</c:f>
              <c:numCache>
                <c:formatCode>0.00%</c:formatCode>
                <c:ptCount val="25"/>
                <c:pt idx="0">
                  <c:v>0.201048714280051</c:v>
                </c:pt>
                <c:pt idx="1">
                  <c:v>0.11776626078482309</c:v>
                </c:pt>
                <c:pt idx="2">
                  <c:v>6.2423656639172903E-2</c:v>
                </c:pt>
                <c:pt idx="3">
                  <c:v>-0.12572151261356082</c:v>
                </c:pt>
                <c:pt idx="4">
                  <c:v>0.24445615706603419</c:v>
                </c:pt>
                <c:pt idx="5">
                  <c:v>-0.10558021937785902</c:v>
                </c:pt>
                <c:pt idx="6">
                  <c:v>3.8444178707081299E-2</c:v>
                </c:pt>
                <c:pt idx="7">
                  <c:v>3.48505717943286E-2</c:v>
                </c:pt>
                <c:pt idx="8">
                  <c:v>7.17106422518628E-2</c:v>
                </c:pt>
                <c:pt idx="9">
                  <c:v>-6.7149106258811694E-2</c:v>
                </c:pt>
                <c:pt idx="10">
                  <c:v>-9.6221585526782578E-3</c:v>
                </c:pt>
                <c:pt idx="11">
                  <c:v>5.8755942403990895E-2</c:v>
                </c:pt>
                <c:pt idx="12">
                  <c:v>-3.5414870274974343E-2</c:v>
                </c:pt>
                <c:pt idx="13">
                  <c:v>-4.8854894842182923E-2</c:v>
                </c:pt>
                <c:pt idx="14">
                  <c:v>0.14535523772389111</c:v>
                </c:pt>
                <c:pt idx="15">
                  <c:v>0.2333040763841879</c:v>
                </c:pt>
                <c:pt idx="16">
                  <c:v>-0.24979447682993225</c:v>
                </c:pt>
                <c:pt idx="17">
                  <c:v>0.229022256108387</c:v>
                </c:pt>
                <c:pt idx="18">
                  <c:v>-0.15661173068553799</c:v>
                </c:pt>
                <c:pt idx="19">
                  <c:v>3.8454994765230004E-2</c:v>
                </c:pt>
                <c:pt idx="20">
                  <c:v>-0.12802708318497799</c:v>
                </c:pt>
                <c:pt idx="21">
                  <c:v>0.10862405368633811</c:v>
                </c:pt>
                <c:pt idx="22">
                  <c:v>-7.9412243482415934E-2</c:v>
                </c:pt>
                <c:pt idx="23">
                  <c:v>-3.5785861468593125E-2</c:v>
                </c:pt>
                <c:pt idx="24">
                  <c:v>7.4469120073553496E-2</c:v>
                </c:pt>
              </c:numCache>
            </c:numRef>
          </c:val>
        </c:ser>
        <c:marker val="1"/>
        <c:axId val="82032128"/>
        <c:axId val="82025856"/>
      </c:lineChart>
      <c:valAx>
        <c:axId val="82025856"/>
        <c:scaling>
          <c:orientation val="minMax"/>
          <c:max val="0.3000000000000002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en-US"/>
                  <a:t>Variação Real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82032128"/>
        <c:crosses val="autoZero"/>
        <c:crossBetween val="between"/>
      </c:valAx>
      <c:dateAx>
        <c:axId val="82032128"/>
        <c:scaling>
          <c:orientation val="minMax"/>
        </c:scaling>
        <c:axPos val="b"/>
        <c:numFmt formatCode="mmm/yy" sourceLinked="1"/>
        <c:tickLblPos val="low"/>
        <c:txPr>
          <a:bodyPr rot="-2100000" anchor="ctr" anchorCtr="1"/>
          <a:lstStyle/>
          <a:p>
            <a:pPr>
              <a:defRPr lang="pt-BR" sz="800" b="0"/>
            </a:pPr>
            <a:endParaRPr lang="pt-BR"/>
          </a:p>
        </c:txPr>
        <c:crossAx val="82025856"/>
        <c:crosses val="autoZero"/>
        <c:auto val="1"/>
        <c:lblOffset val="100"/>
        <c:baseTimeUnit val="months"/>
        <c:majorUnit val="1"/>
        <c:majorTimeUnit val="months"/>
      </c:dateAx>
    </c:plotArea>
    <c:legend>
      <c:legendPos val="b"/>
      <c:txPr>
        <a:bodyPr/>
        <a:lstStyle/>
        <a:p>
          <a:pPr>
            <a:defRPr lang="pt-BR" sz="800"/>
          </a:pPr>
          <a:endParaRPr lang="pt-BR"/>
        </a:p>
      </c:txPr>
    </c:legend>
    <c:plotVisOnly val="1"/>
    <c:dispBlanksAs val="gap"/>
  </c:chart>
  <c:txPr>
    <a:bodyPr/>
    <a:lstStyle/>
    <a:p>
      <a:pPr>
        <a:defRPr>
          <a:latin typeface="Century Gothic" pitchFamily="34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BR" sz="1200"/>
            </a:pPr>
            <a:r>
              <a:rPr lang="en-US" sz="1200"/>
              <a:t>Taxa de Crescimento da Arrecadação do IR - 2014/2015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Anualizado!$W$73</c:f>
              <c:strCache>
                <c:ptCount val="1"/>
                <c:pt idx="0">
                  <c:v>12 Meses vs 12 Meses Imediatamente Anteriores</c:v>
                </c:pt>
              </c:strCache>
            </c:strRef>
          </c:tx>
          <c:marker>
            <c:symbol val="none"/>
          </c:marker>
          <c:cat>
            <c:numRef>
              <c:f>Anualizado!$AX$72:$BU$72</c:f>
              <c:numCache>
                <c:formatCode>mmm/yy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Anualizado!$AX$73:$BU$73</c:f>
              <c:numCache>
                <c:formatCode>0.00%</c:formatCode>
                <c:ptCount val="24"/>
                <c:pt idx="0">
                  <c:v>2.75065550157527E-2</c:v>
                </c:pt>
                <c:pt idx="1">
                  <c:v>2.8683383665646017E-2</c:v>
                </c:pt>
                <c:pt idx="2">
                  <c:v>4.5948498738056301E-2</c:v>
                </c:pt>
                <c:pt idx="3">
                  <c:v>5.5937816449653413E-2</c:v>
                </c:pt>
                <c:pt idx="4">
                  <c:v>3.4802895737763129E-2</c:v>
                </c:pt>
                <c:pt idx="5">
                  <c:v>4.7074155904857862E-2</c:v>
                </c:pt>
                <c:pt idx="6">
                  <c:v>4.4575767531596304E-2</c:v>
                </c:pt>
                <c:pt idx="7">
                  <c:v>4.980685134362197E-2</c:v>
                </c:pt>
                <c:pt idx="8">
                  <c:v>5.0359683619733836E-2</c:v>
                </c:pt>
                <c:pt idx="9">
                  <c:v>3.635691033367941E-2</c:v>
                </c:pt>
                <c:pt idx="10">
                  <c:v>3.2560391014806199E-2</c:v>
                </c:pt>
                <c:pt idx="11">
                  <c:v>-6.1983815039751101E-3</c:v>
                </c:pt>
                <c:pt idx="12">
                  <c:v>-1.2643884809287118E-2</c:v>
                </c:pt>
                <c:pt idx="13">
                  <c:v>-4.1167375602268975E-3</c:v>
                </c:pt>
                <c:pt idx="14">
                  <c:v>-4.3908681201742039E-3</c:v>
                </c:pt>
                <c:pt idx="15">
                  <c:v>-1.7194864968778499E-2</c:v>
                </c:pt>
                <c:pt idx="16">
                  <c:v>-9.1833506493308407E-3</c:v>
                </c:pt>
                <c:pt idx="17">
                  <c:v>-1.1289176832636409E-2</c:v>
                </c:pt>
                <c:pt idx="18">
                  <c:v>-1.4313376057528499E-2</c:v>
                </c:pt>
                <c:pt idx="19">
                  <c:v>-3.4367517463042604E-2</c:v>
                </c:pt>
                <c:pt idx="20">
                  <c:v>-3.5909238813338497E-2</c:v>
                </c:pt>
                <c:pt idx="21">
                  <c:v>-3.7666662660223151E-2</c:v>
                </c:pt>
                <c:pt idx="22">
                  <c:v>-4.9388130629643284E-2</c:v>
                </c:pt>
                <c:pt idx="23">
                  <c:v>-4.3196723992174314E-2</c:v>
                </c:pt>
              </c:numCache>
            </c:numRef>
          </c:val>
        </c:ser>
        <c:ser>
          <c:idx val="1"/>
          <c:order val="1"/>
          <c:tx>
            <c:strRef>
              <c:f>Anualizado!$W$74</c:f>
              <c:strCache>
                <c:ptCount val="1"/>
                <c:pt idx="0">
                  <c:v>Mês vs Mesmo Mês do Ano Anterior</c:v>
                </c:pt>
              </c:strCache>
            </c:strRef>
          </c:tx>
          <c:marker>
            <c:symbol val="none"/>
          </c:marker>
          <c:trendline>
            <c:name>Tendência</c:name>
            <c:spPr>
              <a:ln w="19050">
                <a:prstDash val="dash"/>
                <a:tailEnd type="triangle"/>
              </a:ln>
            </c:spPr>
            <c:trendlineType val="poly"/>
            <c:order val="3"/>
          </c:trendline>
          <c:cat>
            <c:numRef>
              <c:f>Anualizado!$AX$72:$BU$72</c:f>
              <c:numCache>
                <c:formatCode>mmm/yy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Anualizado!$AX$74:$BU$74</c:f>
              <c:numCache>
                <c:formatCode>0.00%</c:formatCode>
                <c:ptCount val="24"/>
                <c:pt idx="0">
                  <c:v>-1.3157604080523098E-2</c:v>
                </c:pt>
                <c:pt idx="1">
                  <c:v>-2.8180134292141581E-2</c:v>
                </c:pt>
                <c:pt idx="2">
                  <c:v>6.0777471755421288E-2</c:v>
                </c:pt>
                <c:pt idx="3">
                  <c:v>7.3762508127945534E-2</c:v>
                </c:pt>
                <c:pt idx="4">
                  <c:v>-0.10906549217047599</c:v>
                </c:pt>
                <c:pt idx="5">
                  <c:v>5.8206884862381812E-2</c:v>
                </c:pt>
                <c:pt idx="6">
                  <c:v>-5.9933709592434724E-3</c:v>
                </c:pt>
                <c:pt idx="7">
                  <c:v>0.13731639545937419</c:v>
                </c:pt>
                <c:pt idx="8">
                  <c:v>4.4794095554783371E-3</c:v>
                </c:pt>
                <c:pt idx="9">
                  <c:v>-6.3257884511231099E-2</c:v>
                </c:pt>
                <c:pt idx="10">
                  <c:v>3.3698431610813618E-3</c:v>
                </c:pt>
                <c:pt idx="11">
                  <c:v>-0.11653303378959909</c:v>
                </c:pt>
                <c:pt idx="12">
                  <c:v>-6.2173245156386912E-2</c:v>
                </c:pt>
                <c:pt idx="13">
                  <c:v>0.11242169426897305</c:v>
                </c:pt>
                <c:pt idx="14">
                  <c:v>5.3212978860480903E-2</c:v>
                </c:pt>
                <c:pt idx="15">
                  <c:v>-5.1976767487096599E-2</c:v>
                </c:pt>
                <c:pt idx="16">
                  <c:v>-2.1859180775666335E-3</c:v>
                </c:pt>
                <c:pt idx="17">
                  <c:v>2.7012621784924119E-2</c:v>
                </c:pt>
                <c:pt idx="18">
                  <c:v>-4.333803572809624E-2</c:v>
                </c:pt>
                <c:pt idx="19">
                  <c:v>-0.16183546201054</c:v>
                </c:pt>
                <c:pt idx="20">
                  <c:v>-2.0037167230880112E-2</c:v>
                </c:pt>
                <c:pt idx="21">
                  <c:v>-8.6057878997626971E-2</c:v>
                </c:pt>
                <c:pt idx="22">
                  <c:v>-0.14998681894243818</c:v>
                </c:pt>
                <c:pt idx="23">
                  <c:v>-6.3712260199431103E-2</c:v>
                </c:pt>
              </c:numCache>
            </c:numRef>
          </c:val>
        </c:ser>
        <c:marker val="1"/>
        <c:axId val="82074240"/>
        <c:axId val="82072320"/>
      </c:lineChart>
      <c:valAx>
        <c:axId val="82072320"/>
        <c:scaling>
          <c:orientation val="minMax"/>
          <c:max val="0.1500000000000001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en-US"/>
                  <a:t>Variação Real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82074240"/>
        <c:crosses val="autoZero"/>
        <c:crossBetween val="between"/>
      </c:valAx>
      <c:dateAx>
        <c:axId val="82074240"/>
        <c:scaling>
          <c:orientation val="minMax"/>
        </c:scaling>
        <c:axPos val="b"/>
        <c:numFmt formatCode="mmm/yy" sourceLinked="1"/>
        <c:tickLblPos val="low"/>
        <c:txPr>
          <a:bodyPr rot="-2700000" anchor="ctr" anchorCtr="1"/>
          <a:lstStyle/>
          <a:p>
            <a:pPr>
              <a:defRPr lang="pt-BR" sz="800" b="0"/>
            </a:pPr>
            <a:endParaRPr lang="pt-BR"/>
          </a:p>
        </c:txPr>
        <c:crossAx val="82072320"/>
        <c:crosses val="autoZero"/>
        <c:auto val="1"/>
        <c:lblOffset val="100"/>
        <c:baseTimeUnit val="months"/>
        <c:majorUnit val="1"/>
        <c:majorTimeUnit val="months"/>
      </c:dateAx>
    </c:plotArea>
    <c:legend>
      <c:legendPos val="b"/>
      <c:txPr>
        <a:bodyPr/>
        <a:lstStyle/>
        <a:p>
          <a:pPr>
            <a:defRPr lang="pt-BR" sz="800"/>
          </a:pPr>
          <a:endParaRPr lang="pt-BR"/>
        </a:p>
      </c:txPr>
    </c:legend>
    <c:plotVisOnly val="1"/>
    <c:dispBlanksAs val="gap"/>
  </c:chart>
  <c:txPr>
    <a:bodyPr/>
    <a:lstStyle/>
    <a:p>
      <a:pPr>
        <a:defRPr>
          <a:latin typeface="Century Gothic" pitchFamily="34" charset="0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BR" sz="1200"/>
            </a:pPr>
            <a:r>
              <a:rPr lang="en-US" sz="1200"/>
              <a:t>Taxa de Crescimento da Arrecadação do IPI - 2014/2015</a:t>
            </a:r>
          </a:p>
        </c:rich>
      </c:tx>
      <c:layout>
        <c:manualLayout>
          <c:xMode val="edge"/>
          <c:yMode val="edge"/>
          <c:x val="0.2389389520754352"/>
          <c:y val="8.4180979826834704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Anualizado!$W$75</c:f>
              <c:strCache>
                <c:ptCount val="1"/>
                <c:pt idx="0">
                  <c:v>12 Meses vs 12 Meses Imediatamente Anteriores</c:v>
                </c:pt>
              </c:strCache>
            </c:strRef>
          </c:tx>
          <c:marker>
            <c:symbol val="none"/>
          </c:marker>
          <c:cat>
            <c:numRef>
              <c:f>Anualizado!$AX$72:$BU$72</c:f>
              <c:numCache>
                <c:formatCode>mmm/yy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Anualizado!$AX$75:$BU$75</c:f>
              <c:numCache>
                <c:formatCode>0.00%</c:formatCode>
                <c:ptCount val="24"/>
                <c:pt idx="0">
                  <c:v>-2.1698575342535199E-2</c:v>
                </c:pt>
                <c:pt idx="1">
                  <c:v>-2.3497504177266699E-3</c:v>
                </c:pt>
                <c:pt idx="2">
                  <c:v>9.7080960249467246E-3</c:v>
                </c:pt>
                <c:pt idx="3">
                  <c:v>2.459610187011E-2</c:v>
                </c:pt>
                <c:pt idx="4">
                  <c:v>4.640322521024684E-2</c:v>
                </c:pt>
                <c:pt idx="5">
                  <c:v>3.7904772140511328E-2</c:v>
                </c:pt>
                <c:pt idx="6">
                  <c:v>2.7981256700684611E-2</c:v>
                </c:pt>
                <c:pt idx="7">
                  <c:v>2.8460539219925998E-2</c:v>
                </c:pt>
                <c:pt idx="8">
                  <c:v>2.1333782851338901E-2</c:v>
                </c:pt>
                <c:pt idx="9">
                  <c:v>1.6272114155189799E-2</c:v>
                </c:pt>
                <c:pt idx="10">
                  <c:v>1.8890461496892118E-2</c:v>
                </c:pt>
                <c:pt idx="11">
                  <c:v>3.0604571525202202E-2</c:v>
                </c:pt>
                <c:pt idx="12">
                  <c:v>2.670980060359112E-2</c:v>
                </c:pt>
                <c:pt idx="13">
                  <c:v>1.3613910153986499E-2</c:v>
                </c:pt>
                <c:pt idx="14">
                  <c:v>6.2735732680812024E-3</c:v>
                </c:pt>
                <c:pt idx="15">
                  <c:v>2.1084174059391417E-3</c:v>
                </c:pt>
                <c:pt idx="16">
                  <c:v>-1.11252063125017E-2</c:v>
                </c:pt>
                <c:pt idx="17">
                  <c:v>-1.7588856577775501E-2</c:v>
                </c:pt>
                <c:pt idx="18">
                  <c:v>-1.7617732918237101E-2</c:v>
                </c:pt>
                <c:pt idx="19">
                  <c:v>-2.7774239229096918E-2</c:v>
                </c:pt>
                <c:pt idx="20">
                  <c:v>-3.1587363739097402E-2</c:v>
                </c:pt>
                <c:pt idx="21">
                  <c:v>-5.0719581872788452E-2</c:v>
                </c:pt>
                <c:pt idx="22">
                  <c:v>-7.9196666035683802E-2</c:v>
                </c:pt>
                <c:pt idx="23">
                  <c:v>-0.12297032104362007</c:v>
                </c:pt>
              </c:numCache>
            </c:numRef>
          </c:val>
        </c:ser>
        <c:ser>
          <c:idx val="1"/>
          <c:order val="1"/>
          <c:tx>
            <c:strRef>
              <c:f>Anualizado!$W$76</c:f>
              <c:strCache>
                <c:ptCount val="1"/>
                <c:pt idx="0">
                  <c:v>Mês vs Mesmo Mês do Ano Anterior</c:v>
                </c:pt>
              </c:strCache>
            </c:strRef>
          </c:tx>
          <c:marker>
            <c:symbol val="none"/>
          </c:marker>
          <c:trendline>
            <c:name>Tendência</c:name>
            <c:spPr>
              <a:ln w="19050">
                <a:prstDash val="dash"/>
                <a:tailEnd type="triangle"/>
              </a:ln>
            </c:spPr>
            <c:trendlineType val="poly"/>
            <c:order val="3"/>
          </c:trendline>
          <c:cat>
            <c:numRef>
              <c:f>Anualizado!$AX$72:$BU$72</c:f>
              <c:numCache>
                <c:formatCode>mmm/yy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Anualizado!$AX$76:$BU$76</c:f>
              <c:numCache>
                <c:formatCode>0.00%</c:formatCode>
                <c:ptCount val="24"/>
                <c:pt idx="0">
                  <c:v>5.6422408764429395E-2</c:v>
                </c:pt>
                <c:pt idx="1">
                  <c:v>9.56717794858888E-2</c:v>
                </c:pt>
                <c:pt idx="2">
                  <c:v>4.2405091833765451E-2</c:v>
                </c:pt>
                <c:pt idx="3">
                  <c:v>-1.4605527891320409E-3</c:v>
                </c:pt>
                <c:pt idx="4">
                  <c:v>3.44385910160789E-2</c:v>
                </c:pt>
                <c:pt idx="5">
                  <c:v>-2.7855177751834943E-2</c:v>
                </c:pt>
                <c:pt idx="6">
                  <c:v>-5.927674393505665E-2</c:v>
                </c:pt>
                <c:pt idx="7">
                  <c:v>-2.47005200950057E-3</c:v>
                </c:pt>
                <c:pt idx="8">
                  <c:v>-2.9284707291435799E-2</c:v>
                </c:pt>
                <c:pt idx="9">
                  <c:v>3.3381508405693712E-2</c:v>
                </c:pt>
                <c:pt idx="10">
                  <c:v>5.3878337479944097E-2</c:v>
                </c:pt>
                <c:pt idx="11">
                  <c:v>0.17134647937462699</c:v>
                </c:pt>
                <c:pt idx="12">
                  <c:v>1.6811748317449901E-2</c:v>
                </c:pt>
                <c:pt idx="13">
                  <c:v>-9.209174868490369E-2</c:v>
                </c:pt>
                <c:pt idx="14">
                  <c:v>-5.5949684196825333E-2</c:v>
                </c:pt>
                <c:pt idx="15">
                  <c:v>-5.37523906921605E-2</c:v>
                </c:pt>
                <c:pt idx="16">
                  <c:v>-0.12988196099358579</c:v>
                </c:pt>
                <c:pt idx="17">
                  <c:v>-0.10993730860463601</c:v>
                </c:pt>
                <c:pt idx="18">
                  <c:v>-6.2277526631940812E-2</c:v>
                </c:pt>
                <c:pt idx="19">
                  <c:v>-0.12735829924497397</c:v>
                </c:pt>
                <c:pt idx="20">
                  <c:v>-7.507777439222145E-2</c:v>
                </c:pt>
                <c:pt idx="21">
                  <c:v>-0.17925473160728711</c:v>
                </c:pt>
                <c:pt idx="22">
                  <c:v>-0.25454078037088423</c:v>
                </c:pt>
                <c:pt idx="23">
                  <c:v>-0.30136211927149636</c:v>
                </c:pt>
              </c:numCache>
            </c:numRef>
          </c:val>
        </c:ser>
        <c:marker val="1"/>
        <c:axId val="82180352"/>
        <c:axId val="82178432"/>
      </c:lineChart>
      <c:valAx>
        <c:axId val="82178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en-US"/>
                  <a:t>Variação Real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82180352"/>
        <c:crosses val="autoZero"/>
        <c:crossBetween val="between"/>
      </c:valAx>
      <c:dateAx>
        <c:axId val="82180352"/>
        <c:scaling>
          <c:orientation val="minMax"/>
        </c:scaling>
        <c:axPos val="b"/>
        <c:numFmt formatCode="mmm/yy" sourceLinked="1"/>
        <c:tickLblPos val="low"/>
        <c:txPr>
          <a:bodyPr rot="-2700000" anchor="ctr" anchorCtr="1"/>
          <a:lstStyle/>
          <a:p>
            <a:pPr>
              <a:defRPr lang="pt-BR" sz="800" b="0"/>
            </a:pPr>
            <a:endParaRPr lang="pt-BR"/>
          </a:p>
        </c:txPr>
        <c:crossAx val="82178432"/>
        <c:crosses val="autoZero"/>
        <c:auto val="1"/>
        <c:lblOffset val="100"/>
        <c:baseTimeUnit val="months"/>
        <c:majorUnit val="1"/>
        <c:majorTimeUnit val="months"/>
      </c:dateAx>
    </c:plotArea>
    <c:legend>
      <c:legendPos val="b"/>
      <c:txPr>
        <a:bodyPr/>
        <a:lstStyle/>
        <a:p>
          <a:pPr>
            <a:defRPr lang="pt-BR" sz="800"/>
          </a:pPr>
          <a:endParaRPr lang="pt-BR"/>
        </a:p>
      </c:txPr>
    </c:legend>
    <c:plotVisOnly val="1"/>
    <c:dispBlanksAs val="gap"/>
  </c:chart>
  <c:txPr>
    <a:bodyPr/>
    <a:lstStyle/>
    <a:p>
      <a:pPr>
        <a:defRPr>
          <a:latin typeface="Century Gothic" pitchFamily="34" charset="0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lang="pt-BR" sz="1200"/>
            </a:pPr>
            <a:r>
              <a:rPr lang="en-US" sz="1200"/>
              <a:t>Taxa de Crescimento da Arrecadação do ICMS - 2014/2015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12 Meses vs 12 Meses Imediatamente Anteriores</c:v>
          </c:tx>
          <c:marker>
            <c:symbol val="none"/>
          </c:marker>
          <c:cat>
            <c:numRef>
              <c:f>Anualizado!$AX$76:$BU$76</c:f>
              <c:numCache>
                <c:formatCode>mmm/yy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Anualizado!$AX$72:$BU$72</c:f>
              <c:numCache>
                <c:formatCode>0.00%</c:formatCode>
                <c:ptCount val="24"/>
                <c:pt idx="0">
                  <c:v>3.9252840722684729E-2</c:v>
                </c:pt>
                <c:pt idx="1">
                  <c:v>3.8165714898077199E-2</c:v>
                </c:pt>
                <c:pt idx="2">
                  <c:v>4.5380058842447439E-2</c:v>
                </c:pt>
                <c:pt idx="3">
                  <c:v>4.3526936248792739E-2</c:v>
                </c:pt>
                <c:pt idx="4">
                  <c:v>4.1067469500013998E-2</c:v>
                </c:pt>
                <c:pt idx="5">
                  <c:v>4.1029002634057045E-2</c:v>
                </c:pt>
                <c:pt idx="6">
                  <c:v>3.5973532656263948E-2</c:v>
                </c:pt>
                <c:pt idx="7">
                  <c:v>3.0454470552914212E-2</c:v>
                </c:pt>
                <c:pt idx="8">
                  <c:v>1.9714744047329501E-2</c:v>
                </c:pt>
                <c:pt idx="9">
                  <c:v>1.4743099052914901E-2</c:v>
                </c:pt>
                <c:pt idx="10">
                  <c:v>7.4510348885570314E-3</c:v>
                </c:pt>
                <c:pt idx="11">
                  <c:v>1.551367970989321E-3</c:v>
                </c:pt>
                <c:pt idx="12">
                  <c:v>-1.6143120709075723E-3</c:v>
                </c:pt>
                <c:pt idx="13">
                  <c:v>-1.1993168000561705E-2</c:v>
                </c:pt>
                <c:pt idx="14">
                  <c:v>-2.0362621935336261E-2</c:v>
                </c:pt>
                <c:pt idx="15">
                  <c:v>-2.0364891982427399E-2</c:v>
                </c:pt>
                <c:pt idx="16">
                  <c:v>-2.4175990945417201E-2</c:v>
                </c:pt>
                <c:pt idx="17">
                  <c:v>-2.81909773729614E-2</c:v>
                </c:pt>
                <c:pt idx="18">
                  <c:v>-2.7482718322660828E-2</c:v>
                </c:pt>
                <c:pt idx="19">
                  <c:v>-2.9751336844781599E-2</c:v>
                </c:pt>
                <c:pt idx="20">
                  <c:v>-3.0145101668000811E-2</c:v>
                </c:pt>
                <c:pt idx="21">
                  <c:v>-3.7717246085001925E-2</c:v>
                </c:pt>
                <c:pt idx="22">
                  <c:v>-3.9134615807346604E-2</c:v>
                </c:pt>
                <c:pt idx="23">
                  <c:v>-4.9013831145829488E-2</c:v>
                </c:pt>
              </c:numCache>
            </c:numRef>
          </c:val>
        </c:ser>
        <c:ser>
          <c:idx val="1"/>
          <c:order val="1"/>
          <c:tx>
            <c:v>Mês vs Mesmo Mês do Ano Anterior</c:v>
          </c:tx>
          <c:marker>
            <c:symbol val="none"/>
          </c:marker>
          <c:trendline>
            <c:name>Tendência</c:name>
            <c:spPr>
              <a:ln w="19050">
                <a:prstDash val="dash"/>
                <a:tailEnd type="triangle"/>
              </a:ln>
            </c:spPr>
            <c:trendlineType val="poly"/>
            <c:order val="3"/>
          </c:trendline>
          <c:cat>
            <c:numRef>
              <c:f>Anualizado!$AX$76:$BU$76</c:f>
              <c:numCache>
                <c:formatCode>mmm/yy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Anualizado!$AX$73:$BU$73</c:f>
              <c:numCache>
                <c:formatCode>0.00%</c:formatCode>
                <c:ptCount val="24"/>
                <c:pt idx="0">
                  <c:v>2.2242110959908128E-2</c:v>
                </c:pt>
                <c:pt idx="1">
                  <c:v>7.0853267718391455E-2</c:v>
                </c:pt>
                <c:pt idx="2">
                  <c:v>5.9664069827712357E-2</c:v>
                </c:pt>
                <c:pt idx="3">
                  <c:v>-3.5345149729756435E-3</c:v>
                </c:pt>
                <c:pt idx="4">
                  <c:v>1.5908954146415318E-3</c:v>
                </c:pt>
                <c:pt idx="5">
                  <c:v>1.4534180596425E-2</c:v>
                </c:pt>
                <c:pt idx="6">
                  <c:v>-2.4771958416379841E-2</c:v>
                </c:pt>
                <c:pt idx="7">
                  <c:v>-2.31996633062833E-2</c:v>
                </c:pt>
                <c:pt idx="8">
                  <c:v>-4.0635102310047785E-2</c:v>
                </c:pt>
                <c:pt idx="9">
                  <c:v>2.2733661060663339E-3</c:v>
                </c:pt>
                <c:pt idx="10">
                  <c:v>-4.2814449453446153E-2</c:v>
                </c:pt>
                <c:pt idx="11">
                  <c:v>-9.3463781888702903E-4</c:v>
                </c:pt>
                <c:pt idx="12">
                  <c:v>-1.5146916946742599E-2</c:v>
                </c:pt>
                <c:pt idx="13">
                  <c:v>-6.0841816383627699E-2</c:v>
                </c:pt>
                <c:pt idx="14">
                  <c:v>-5.1368308275007095E-2</c:v>
                </c:pt>
                <c:pt idx="15">
                  <c:v>-3.5030055291139801E-3</c:v>
                </c:pt>
                <c:pt idx="16">
                  <c:v>-4.6244024137572476E-2</c:v>
                </c:pt>
                <c:pt idx="17">
                  <c:v>-3.6104425983552901E-2</c:v>
                </c:pt>
                <c:pt idx="18">
                  <c:v>-1.5705883441560913E-2</c:v>
                </c:pt>
                <c:pt idx="19">
                  <c:v>-5.1417079269349998E-2</c:v>
                </c:pt>
                <c:pt idx="20">
                  <c:v>-4.5759185018276E-2</c:v>
                </c:pt>
                <c:pt idx="21">
                  <c:v>-8.4866283798394046E-2</c:v>
                </c:pt>
                <c:pt idx="22">
                  <c:v>-5.976472090202832E-2</c:v>
                </c:pt>
                <c:pt idx="23">
                  <c:v>-0.1072114406212081</c:v>
                </c:pt>
              </c:numCache>
            </c:numRef>
          </c:val>
        </c:ser>
        <c:marker val="1"/>
        <c:axId val="86181760"/>
        <c:axId val="86179840"/>
      </c:lineChart>
      <c:valAx>
        <c:axId val="86179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en-US"/>
                  <a:t>Variação Real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86181760"/>
        <c:crosses val="autoZero"/>
        <c:crossBetween val="between"/>
      </c:valAx>
      <c:dateAx>
        <c:axId val="86181760"/>
        <c:scaling>
          <c:orientation val="minMax"/>
        </c:scaling>
        <c:axPos val="b"/>
        <c:numFmt formatCode="mmm/yy" sourceLinked="1"/>
        <c:tickLblPos val="low"/>
        <c:txPr>
          <a:bodyPr rot="-3300000" anchor="ctr" anchorCtr="1"/>
          <a:lstStyle/>
          <a:p>
            <a:pPr>
              <a:defRPr lang="pt-BR" sz="800" b="0"/>
            </a:pPr>
            <a:endParaRPr lang="pt-BR"/>
          </a:p>
        </c:txPr>
        <c:crossAx val="86179840"/>
        <c:crosses val="autoZero"/>
        <c:auto val="1"/>
        <c:lblOffset val="100"/>
        <c:baseTimeUnit val="months"/>
        <c:majorUnit val="1"/>
        <c:majorTimeUnit val="months"/>
      </c:dateAx>
    </c:plotArea>
    <c:legend>
      <c:legendPos val="b"/>
      <c:txPr>
        <a:bodyPr/>
        <a:lstStyle/>
        <a:p>
          <a:pPr>
            <a:defRPr lang="pt-BR" sz="800"/>
          </a:pPr>
          <a:endParaRPr lang="pt-BR"/>
        </a:p>
      </c:txPr>
    </c:legend>
    <c:plotVisOnly val="1"/>
    <c:dispBlanksAs val="gap"/>
  </c:chart>
  <c:txPr>
    <a:bodyPr/>
    <a:lstStyle/>
    <a:p>
      <a:pPr>
        <a:defRPr>
          <a:latin typeface="Century Gothic" pitchFamily="34" charset="0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375C-7009-4960-A20C-316B1BDFE08C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FD24-C8A9-4DF0-B8CB-84477B46EC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316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AD57637E-4E73-4F98-8812-A98FBD87878A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3C8517B0-B295-4BAB-953D-1EA0D8DFD5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3998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715272" cy="772270"/>
          </a:xfrm>
          <a:prstGeom prst="rect">
            <a:avLst/>
          </a:prstGeom>
        </p:spPr>
      </p:pic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0EA6-E088-48E2-B8C2-2E4062A7389F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E3E-F842-42DA-AF14-F01C568E746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351-01DD-4294-B396-3D6868320AEE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6C1DD-7424-4C09-93CD-5655E9D623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17155262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351-01DD-4294-B396-3D6868320AEE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6C1DD-7424-4C09-93CD-5655E9D623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469439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3186-3B16-43D5-B969-913A0272369D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7304-1CB3-439D-88CE-085B48B71C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4967637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>
          <a:xfrm>
            <a:off x="8358188" y="6215063"/>
            <a:ext cx="542925" cy="476250"/>
          </a:xfrm>
        </p:spPr>
        <p:txBody>
          <a:bodyPr/>
          <a:lstStyle>
            <a:lvl1pPr>
              <a:defRPr/>
            </a:lvl1pPr>
          </a:lstStyle>
          <a:p>
            <a:fld id="{461048ED-A86A-4530-A495-692F85C4DB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321857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8237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0021597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924300" y="486886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304428-FEA9-4A4E-8A02-084BBC48002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4793484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0EA6-E088-48E2-B8C2-2E4062A7389F}" type="datetimeFigureOut">
              <a:rPr lang="pt-BR" smtClean="0"/>
              <a:pPr/>
              <a:t>06/06/2016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FE3E-F842-42DA-AF14-F01C568E7465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ppt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27584" y="274638"/>
            <a:ext cx="7715272" cy="772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8" r:id="rId5"/>
    <p:sldLayoutId id="2147483660" r:id="rId6"/>
    <p:sldLayoutId id="2147483663" r:id="rId7"/>
    <p:sldLayoutId id="2147483664" r:id="rId8"/>
    <p:sldLayoutId id="2147483665" r:id="rId9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wmf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hyperlink" Target="http://www.google.com.br/imgres?imgurl=http://cdn.suricate.com.br/catalog/product/cache/1/image/5e06319eda06f020e43594a9c230972d/t/6/t654dtn_gallery_front.jpg&amp;imgrefurl=http://www.suricate.com.br/laser-t654dtn.html&amp;usg=__wOfl7xNEBvtNYGF9v2ikLVIRmBU=&amp;h=480&amp;w=640&amp;sz=15&amp;hl=pt-BR&amp;start=26&amp;zoom=1&amp;tbnid=kBQ1lIcqLowNJM:&amp;tbnh=110&amp;tbnw=153&amp;ei=_8HbTYutLI2Wtweq8-mnDw&amp;prev=/search?q=lexmark+a4+frente+e+verso+duplex&amp;um=1&amp;hl=pt-BR&amp;biw=1362&amp;bih=532&amp;tbm=isch&amp;um=1&amp;itbs=1&amp;iact=rc&amp;dur=515&amp;sqi=2&amp;page=2&amp;ndsp=27&amp;ved=1t:429,r:10,s:26&amp;tx=88&amp;ty=59" TargetMode="External"/><Relationship Id="rId2" Type="http://schemas.openxmlformats.org/officeDocument/2006/relationships/hyperlink" Target="http://www.google.com.br/imgres?imgurl=http://www.portalsaofrancisco.com.br/alfa/junho/imagens/dia-da-telefonista-004.jpg&amp;imgrefurl=http://www.portalsaofrancisco.com.br/alfa/junho/dia-da-telefonista.php&amp;usg=__qsurzcfOurLytKK28KKbfvCGgEc=&amp;h=229&amp;w=350&amp;sz=6&amp;hl=pt-BR&amp;start=24&amp;zoom=1&amp;tbnid=XqauEdxjJcIIFM:&amp;tbnh=107&amp;tbnw=149&amp;ei=UjLaTdrABYHx0gGbvu37Aw&amp;prev=/search?q=DDG+discagem+direta+gratuita&amp;um=1&amp;hl=pt-BR&amp;sa=N&amp;biw=1362&amp;bih=532&amp;tbm=isch&amp;um=1&amp;itbs=1&amp;iact=rc&amp;dur=249&amp;sqi=2&amp;page=2&amp;ndsp=25&amp;ved=1t:429,r:10,s:24&amp;tx=20&amp;ty=3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moveisauriflex.com.br/ver-produto.php?nome=callcenter-com-divisores-biombo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3861048"/>
            <a:ext cx="552636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12ª REUNIÃO DA REDE PNAFM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COMITÊ GESTOR DA REDE PNAFM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27731" y="2132856"/>
            <a:ext cx="585678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pt-BR" sz="28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Nacional de Apoio à Gestão Administrativa e Fiscal dos Municípios Brasileiros </a:t>
            </a:r>
            <a:endParaRPr lang="pt-BR" sz="2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25960" y="5445224"/>
            <a:ext cx="55263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CAMPO GRANDE - MS</a:t>
            </a:r>
            <a:endParaRPr lang="pt-BR" sz="2800" b="1" dirty="0"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9691"/>
            <a:ext cx="2517183" cy="243938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16632"/>
            <a:ext cx="8496944" cy="104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8389" y="100200"/>
            <a:ext cx="1917736" cy="160060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643063" y="1285875"/>
            <a:ext cx="5759450" cy="2736850"/>
            <a:chOff x="295" y="709"/>
            <a:chExt cx="3628" cy="1724"/>
          </a:xfrm>
        </p:grpSpPr>
        <p:pic>
          <p:nvPicPr>
            <p:cNvPr id="2560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55139">
              <a:off x="431" y="715"/>
              <a:ext cx="1252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1279"/>
              <a:ext cx="1270" cy="7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99"/>
              <a:ext cx="1147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1476"/>
              <a:ext cx="135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2" name="Group 8"/>
            <p:cNvGrpSpPr>
              <a:grpSpLocks/>
            </p:cNvGrpSpPr>
            <p:nvPr/>
          </p:nvGrpSpPr>
          <p:grpSpPr bwMode="auto">
            <a:xfrm>
              <a:off x="2607" y="709"/>
              <a:ext cx="1089" cy="862"/>
              <a:chOff x="2736" y="134"/>
              <a:chExt cx="1580" cy="1180"/>
            </a:xfrm>
          </p:grpSpPr>
          <p:sp>
            <p:nvSpPr>
              <p:cNvPr id="11277" name="Freeform 9"/>
              <p:cNvSpPr>
                <a:spLocks/>
              </p:cNvSpPr>
              <p:nvPr/>
            </p:nvSpPr>
            <p:spPr bwMode="auto">
              <a:xfrm>
                <a:off x="2736" y="134"/>
                <a:ext cx="1580" cy="1180"/>
              </a:xfrm>
              <a:custGeom>
                <a:avLst/>
                <a:gdLst>
                  <a:gd name="T0" fmla="*/ 224 w 1580"/>
                  <a:gd name="T1" fmla="*/ 893 h 1180"/>
                  <a:gd name="T2" fmla="*/ 490 w 1580"/>
                  <a:gd name="T3" fmla="*/ 888 h 1180"/>
                  <a:gd name="T4" fmla="*/ 632 w 1580"/>
                  <a:gd name="T5" fmla="*/ 896 h 1180"/>
                  <a:gd name="T6" fmla="*/ 712 w 1580"/>
                  <a:gd name="T7" fmla="*/ 915 h 1180"/>
                  <a:gd name="T8" fmla="*/ 732 w 1580"/>
                  <a:gd name="T9" fmla="*/ 934 h 1180"/>
                  <a:gd name="T10" fmla="*/ 726 w 1580"/>
                  <a:gd name="T11" fmla="*/ 962 h 1180"/>
                  <a:gd name="T12" fmla="*/ 685 w 1580"/>
                  <a:gd name="T13" fmla="*/ 1019 h 1180"/>
                  <a:gd name="T14" fmla="*/ 647 w 1580"/>
                  <a:gd name="T15" fmla="*/ 1079 h 1180"/>
                  <a:gd name="T16" fmla="*/ 650 w 1580"/>
                  <a:gd name="T17" fmla="*/ 1112 h 1180"/>
                  <a:gd name="T18" fmla="*/ 670 w 1580"/>
                  <a:gd name="T19" fmla="*/ 1134 h 1180"/>
                  <a:gd name="T20" fmla="*/ 732 w 1580"/>
                  <a:gd name="T21" fmla="*/ 1158 h 1180"/>
                  <a:gd name="T22" fmla="*/ 842 w 1580"/>
                  <a:gd name="T23" fmla="*/ 1175 h 1180"/>
                  <a:gd name="T24" fmla="*/ 960 w 1580"/>
                  <a:gd name="T25" fmla="*/ 1177 h 1180"/>
                  <a:gd name="T26" fmla="*/ 1069 w 1580"/>
                  <a:gd name="T27" fmla="*/ 1166 h 1180"/>
                  <a:gd name="T28" fmla="*/ 1140 w 1580"/>
                  <a:gd name="T29" fmla="*/ 1142 h 1180"/>
                  <a:gd name="T30" fmla="*/ 1158 w 1580"/>
                  <a:gd name="T31" fmla="*/ 1120 h 1180"/>
                  <a:gd name="T32" fmla="*/ 1155 w 1580"/>
                  <a:gd name="T33" fmla="*/ 1093 h 1180"/>
                  <a:gd name="T34" fmla="*/ 1128 w 1580"/>
                  <a:gd name="T35" fmla="*/ 1060 h 1180"/>
                  <a:gd name="T36" fmla="*/ 1060 w 1580"/>
                  <a:gd name="T37" fmla="*/ 1008 h 1180"/>
                  <a:gd name="T38" fmla="*/ 981 w 1580"/>
                  <a:gd name="T39" fmla="*/ 942 h 1180"/>
                  <a:gd name="T40" fmla="*/ 978 w 1580"/>
                  <a:gd name="T41" fmla="*/ 926 h 1180"/>
                  <a:gd name="T42" fmla="*/ 998 w 1580"/>
                  <a:gd name="T43" fmla="*/ 912 h 1180"/>
                  <a:gd name="T44" fmla="*/ 1078 w 1580"/>
                  <a:gd name="T45" fmla="*/ 896 h 1180"/>
                  <a:gd name="T46" fmla="*/ 1211 w 1580"/>
                  <a:gd name="T47" fmla="*/ 896 h 1180"/>
                  <a:gd name="T48" fmla="*/ 1421 w 1580"/>
                  <a:gd name="T49" fmla="*/ 921 h 1180"/>
                  <a:gd name="T50" fmla="*/ 1551 w 1580"/>
                  <a:gd name="T51" fmla="*/ 863 h 1180"/>
                  <a:gd name="T52" fmla="*/ 1471 w 1580"/>
                  <a:gd name="T53" fmla="*/ 664 h 1180"/>
                  <a:gd name="T54" fmla="*/ 1394 w 1580"/>
                  <a:gd name="T55" fmla="*/ 478 h 1180"/>
                  <a:gd name="T56" fmla="*/ 1326 w 1580"/>
                  <a:gd name="T57" fmla="*/ 309 h 1180"/>
                  <a:gd name="T58" fmla="*/ 1261 w 1580"/>
                  <a:gd name="T59" fmla="*/ 150 h 1180"/>
                  <a:gd name="T60" fmla="*/ 1202 w 1580"/>
                  <a:gd name="T61" fmla="*/ 0 h 1180"/>
                  <a:gd name="T62" fmla="*/ 978 w 1580"/>
                  <a:gd name="T63" fmla="*/ 3 h 1180"/>
                  <a:gd name="T64" fmla="*/ 750 w 1580"/>
                  <a:gd name="T65" fmla="*/ 3 h 1180"/>
                  <a:gd name="T66" fmla="*/ 526 w 1580"/>
                  <a:gd name="T67" fmla="*/ 3 h 1180"/>
                  <a:gd name="T68" fmla="*/ 301 w 1580"/>
                  <a:gd name="T69" fmla="*/ 3 h 1180"/>
                  <a:gd name="T70" fmla="*/ 77 w 1580"/>
                  <a:gd name="T71" fmla="*/ 3 h 1180"/>
                  <a:gd name="T72" fmla="*/ 12 w 1580"/>
                  <a:gd name="T73" fmla="*/ 120 h 1180"/>
                  <a:gd name="T74" fmla="*/ 23 w 1580"/>
                  <a:gd name="T75" fmla="*/ 262 h 1180"/>
                  <a:gd name="T76" fmla="*/ 32 w 1580"/>
                  <a:gd name="T77" fmla="*/ 292 h 1180"/>
                  <a:gd name="T78" fmla="*/ 65 w 1580"/>
                  <a:gd name="T79" fmla="*/ 309 h 1180"/>
                  <a:gd name="T80" fmla="*/ 103 w 1580"/>
                  <a:gd name="T81" fmla="*/ 314 h 1180"/>
                  <a:gd name="T82" fmla="*/ 192 w 1580"/>
                  <a:gd name="T83" fmla="*/ 298 h 1180"/>
                  <a:gd name="T84" fmla="*/ 283 w 1580"/>
                  <a:gd name="T85" fmla="*/ 292 h 1180"/>
                  <a:gd name="T86" fmla="*/ 375 w 1580"/>
                  <a:gd name="T87" fmla="*/ 322 h 1180"/>
                  <a:gd name="T88" fmla="*/ 431 w 1580"/>
                  <a:gd name="T89" fmla="*/ 371 h 1180"/>
                  <a:gd name="T90" fmla="*/ 446 w 1580"/>
                  <a:gd name="T91" fmla="*/ 432 h 1180"/>
                  <a:gd name="T92" fmla="*/ 419 w 1580"/>
                  <a:gd name="T93" fmla="*/ 486 h 1180"/>
                  <a:gd name="T94" fmla="*/ 348 w 1580"/>
                  <a:gd name="T95" fmla="*/ 524 h 1180"/>
                  <a:gd name="T96" fmla="*/ 215 w 1580"/>
                  <a:gd name="T97" fmla="*/ 524 h 1180"/>
                  <a:gd name="T98" fmla="*/ 100 w 1580"/>
                  <a:gd name="T99" fmla="*/ 514 h 1180"/>
                  <a:gd name="T100" fmla="*/ 68 w 1580"/>
                  <a:gd name="T101" fmla="*/ 527 h 1180"/>
                  <a:gd name="T102" fmla="*/ 50 w 1580"/>
                  <a:gd name="T103" fmla="*/ 552 h 1180"/>
                  <a:gd name="T104" fmla="*/ 65 w 1580"/>
                  <a:gd name="T105" fmla="*/ 724 h 11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0"/>
                  <a:gd name="T160" fmla="*/ 0 h 1180"/>
                  <a:gd name="T161" fmla="*/ 1580 w 1580"/>
                  <a:gd name="T162" fmla="*/ 1180 h 11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0" h="1180">
                    <a:moveTo>
                      <a:pt x="83" y="893"/>
                    </a:moveTo>
                    <a:lnTo>
                      <a:pt x="139" y="893"/>
                    </a:lnTo>
                    <a:lnTo>
                      <a:pt x="224" y="893"/>
                    </a:lnTo>
                    <a:lnTo>
                      <a:pt x="328" y="891"/>
                    </a:lnTo>
                    <a:lnTo>
                      <a:pt x="437" y="888"/>
                    </a:lnTo>
                    <a:lnTo>
                      <a:pt x="490" y="888"/>
                    </a:lnTo>
                    <a:lnTo>
                      <a:pt x="543" y="891"/>
                    </a:lnTo>
                    <a:lnTo>
                      <a:pt x="591" y="893"/>
                    </a:lnTo>
                    <a:lnTo>
                      <a:pt x="632" y="896"/>
                    </a:lnTo>
                    <a:lnTo>
                      <a:pt x="670" y="901"/>
                    </a:lnTo>
                    <a:lnTo>
                      <a:pt x="700" y="910"/>
                    </a:lnTo>
                    <a:lnTo>
                      <a:pt x="712" y="915"/>
                    </a:lnTo>
                    <a:lnTo>
                      <a:pt x="721" y="921"/>
                    </a:lnTo>
                    <a:lnTo>
                      <a:pt x="726" y="926"/>
                    </a:lnTo>
                    <a:lnTo>
                      <a:pt x="732" y="934"/>
                    </a:lnTo>
                    <a:lnTo>
                      <a:pt x="732" y="942"/>
                    </a:lnTo>
                    <a:lnTo>
                      <a:pt x="732" y="951"/>
                    </a:lnTo>
                    <a:lnTo>
                      <a:pt x="726" y="962"/>
                    </a:lnTo>
                    <a:lnTo>
                      <a:pt x="721" y="972"/>
                    </a:lnTo>
                    <a:lnTo>
                      <a:pt x="706" y="994"/>
                    </a:lnTo>
                    <a:lnTo>
                      <a:pt x="685" y="1019"/>
                    </a:lnTo>
                    <a:lnTo>
                      <a:pt x="667" y="1043"/>
                    </a:lnTo>
                    <a:lnTo>
                      <a:pt x="653" y="1068"/>
                    </a:lnTo>
                    <a:lnTo>
                      <a:pt x="647" y="1079"/>
                    </a:lnTo>
                    <a:lnTo>
                      <a:pt x="647" y="1093"/>
                    </a:lnTo>
                    <a:lnTo>
                      <a:pt x="647" y="1104"/>
                    </a:lnTo>
                    <a:lnTo>
                      <a:pt x="650" y="1112"/>
                    </a:lnTo>
                    <a:lnTo>
                      <a:pt x="653" y="1120"/>
                    </a:lnTo>
                    <a:lnTo>
                      <a:pt x="662" y="1125"/>
                    </a:lnTo>
                    <a:lnTo>
                      <a:pt x="670" y="1134"/>
                    </a:lnTo>
                    <a:lnTo>
                      <a:pt x="679" y="1139"/>
                    </a:lnTo>
                    <a:lnTo>
                      <a:pt x="703" y="1150"/>
                    </a:lnTo>
                    <a:lnTo>
                      <a:pt x="732" y="1158"/>
                    </a:lnTo>
                    <a:lnTo>
                      <a:pt x="765" y="1166"/>
                    </a:lnTo>
                    <a:lnTo>
                      <a:pt x="803" y="1172"/>
                    </a:lnTo>
                    <a:lnTo>
                      <a:pt x="842" y="1175"/>
                    </a:lnTo>
                    <a:lnTo>
                      <a:pt x="880" y="1177"/>
                    </a:lnTo>
                    <a:lnTo>
                      <a:pt x="921" y="1180"/>
                    </a:lnTo>
                    <a:lnTo>
                      <a:pt x="960" y="1177"/>
                    </a:lnTo>
                    <a:lnTo>
                      <a:pt x="998" y="1177"/>
                    </a:lnTo>
                    <a:lnTo>
                      <a:pt x="1037" y="1172"/>
                    </a:lnTo>
                    <a:lnTo>
                      <a:pt x="1069" y="1166"/>
                    </a:lnTo>
                    <a:lnTo>
                      <a:pt x="1099" y="1161"/>
                    </a:lnTo>
                    <a:lnTo>
                      <a:pt x="1122" y="1153"/>
                    </a:lnTo>
                    <a:lnTo>
                      <a:pt x="1140" y="1142"/>
                    </a:lnTo>
                    <a:lnTo>
                      <a:pt x="1149" y="1134"/>
                    </a:lnTo>
                    <a:lnTo>
                      <a:pt x="1155" y="1125"/>
                    </a:lnTo>
                    <a:lnTo>
                      <a:pt x="1158" y="1120"/>
                    </a:lnTo>
                    <a:lnTo>
                      <a:pt x="1158" y="1112"/>
                    </a:lnTo>
                    <a:lnTo>
                      <a:pt x="1158" y="1104"/>
                    </a:lnTo>
                    <a:lnTo>
                      <a:pt x="1155" y="1093"/>
                    </a:lnTo>
                    <a:lnTo>
                      <a:pt x="1152" y="1084"/>
                    </a:lnTo>
                    <a:lnTo>
                      <a:pt x="1146" y="1076"/>
                    </a:lnTo>
                    <a:lnTo>
                      <a:pt x="1128" y="1060"/>
                    </a:lnTo>
                    <a:lnTo>
                      <a:pt x="1108" y="1043"/>
                    </a:lnTo>
                    <a:lnTo>
                      <a:pt x="1087" y="1024"/>
                    </a:lnTo>
                    <a:lnTo>
                      <a:pt x="1060" y="1008"/>
                    </a:lnTo>
                    <a:lnTo>
                      <a:pt x="1016" y="978"/>
                    </a:lnTo>
                    <a:lnTo>
                      <a:pt x="986" y="948"/>
                    </a:lnTo>
                    <a:lnTo>
                      <a:pt x="981" y="942"/>
                    </a:lnTo>
                    <a:lnTo>
                      <a:pt x="978" y="937"/>
                    </a:lnTo>
                    <a:lnTo>
                      <a:pt x="978" y="931"/>
                    </a:lnTo>
                    <a:lnTo>
                      <a:pt x="978" y="926"/>
                    </a:lnTo>
                    <a:lnTo>
                      <a:pt x="983" y="921"/>
                    </a:lnTo>
                    <a:lnTo>
                      <a:pt x="989" y="918"/>
                    </a:lnTo>
                    <a:lnTo>
                      <a:pt x="998" y="912"/>
                    </a:lnTo>
                    <a:lnTo>
                      <a:pt x="1010" y="910"/>
                    </a:lnTo>
                    <a:lnTo>
                      <a:pt x="1043" y="901"/>
                    </a:lnTo>
                    <a:lnTo>
                      <a:pt x="1078" y="896"/>
                    </a:lnTo>
                    <a:lnTo>
                      <a:pt x="1111" y="893"/>
                    </a:lnTo>
                    <a:lnTo>
                      <a:pt x="1146" y="893"/>
                    </a:lnTo>
                    <a:lnTo>
                      <a:pt x="1211" y="896"/>
                    </a:lnTo>
                    <a:lnTo>
                      <a:pt x="1279" y="901"/>
                    </a:lnTo>
                    <a:lnTo>
                      <a:pt x="1347" y="910"/>
                    </a:lnTo>
                    <a:lnTo>
                      <a:pt x="1421" y="921"/>
                    </a:lnTo>
                    <a:lnTo>
                      <a:pt x="1497" y="926"/>
                    </a:lnTo>
                    <a:lnTo>
                      <a:pt x="1580" y="931"/>
                    </a:lnTo>
                    <a:lnTo>
                      <a:pt x="1551" y="863"/>
                    </a:lnTo>
                    <a:lnTo>
                      <a:pt x="1524" y="795"/>
                    </a:lnTo>
                    <a:lnTo>
                      <a:pt x="1497" y="729"/>
                    </a:lnTo>
                    <a:lnTo>
                      <a:pt x="1471" y="664"/>
                    </a:lnTo>
                    <a:lnTo>
                      <a:pt x="1444" y="601"/>
                    </a:lnTo>
                    <a:lnTo>
                      <a:pt x="1418" y="538"/>
                    </a:lnTo>
                    <a:lnTo>
                      <a:pt x="1394" y="478"/>
                    </a:lnTo>
                    <a:lnTo>
                      <a:pt x="1370" y="418"/>
                    </a:lnTo>
                    <a:lnTo>
                      <a:pt x="1347" y="363"/>
                    </a:lnTo>
                    <a:lnTo>
                      <a:pt x="1326" y="309"/>
                    </a:lnTo>
                    <a:lnTo>
                      <a:pt x="1305" y="254"/>
                    </a:lnTo>
                    <a:lnTo>
                      <a:pt x="1282" y="202"/>
                    </a:lnTo>
                    <a:lnTo>
                      <a:pt x="1261" y="150"/>
                    </a:lnTo>
                    <a:lnTo>
                      <a:pt x="1240" y="101"/>
                    </a:lnTo>
                    <a:lnTo>
                      <a:pt x="1223" y="49"/>
                    </a:lnTo>
                    <a:lnTo>
                      <a:pt x="1202" y="0"/>
                    </a:lnTo>
                    <a:lnTo>
                      <a:pt x="1125" y="3"/>
                    </a:lnTo>
                    <a:lnTo>
                      <a:pt x="1051" y="3"/>
                    </a:lnTo>
                    <a:lnTo>
                      <a:pt x="978" y="3"/>
                    </a:lnTo>
                    <a:lnTo>
                      <a:pt x="901" y="3"/>
                    </a:lnTo>
                    <a:lnTo>
                      <a:pt x="827" y="3"/>
                    </a:lnTo>
                    <a:lnTo>
                      <a:pt x="750" y="3"/>
                    </a:lnTo>
                    <a:lnTo>
                      <a:pt x="676" y="3"/>
                    </a:lnTo>
                    <a:lnTo>
                      <a:pt x="602" y="3"/>
                    </a:lnTo>
                    <a:lnTo>
                      <a:pt x="526" y="3"/>
                    </a:lnTo>
                    <a:lnTo>
                      <a:pt x="452" y="3"/>
                    </a:lnTo>
                    <a:lnTo>
                      <a:pt x="375" y="3"/>
                    </a:lnTo>
                    <a:lnTo>
                      <a:pt x="301" y="3"/>
                    </a:lnTo>
                    <a:lnTo>
                      <a:pt x="227" y="3"/>
                    </a:lnTo>
                    <a:lnTo>
                      <a:pt x="150" y="3"/>
                    </a:lnTo>
                    <a:lnTo>
                      <a:pt x="77" y="3"/>
                    </a:lnTo>
                    <a:lnTo>
                      <a:pt x="0" y="3"/>
                    </a:lnTo>
                    <a:lnTo>
                      <a:pt x="6" y="60"/>
                    </a:lnTo>
                    <a:lnTo>
                      <a:pt x="12" y="120"/>
                    </a:lnTo>
                    <a:lnTo>
                      <a:pt x="18" y="180"/>
                    </a:lnTo>
                    <a:lnTo>
                      <a:pt x="20" y="243"/>
                    </a:lnTo>
                    <a:lnTo>
                      <a:pt x="23" y="262"/>
                    </a:lnTo>
                    <a:lnTo>
                      <a:pt x="26" y="279"/>
                    </a:lnTo>
                    <a:lnTo>
                      <a:pt x="29" y="287"/>
                    </a:lnTo>
                    <a:lnTo>
                      <a:pt x="32" y="292"/>
                    </a:lnTo>
                    <a:lnTo>
                      <a:pt x="41" y="298"/>
                    </a:lnTo>
                    <a:lnTo>
                      <a:pt x="53" y="306"/>
                    </a:lnTo>
                    <a:lnTo>
                      <a:pt x="65" y="309"/>
                    </a:lnTo>
                    <a:lnTo>
                      <a:pt x="77" y="311"/>
                    </a:lnTo>
                    <a:lnTo>
                      <a:pt x="88" y="314"/>
                    </a:lnTo>
                    <a:lnTo>
                      <a:pt x="103" y="314"/>
                    </a:lnTo>
                    <a:lnTo>
                      <a:pt x="130" y="311"/>
                    </a:lnTo>
                    <a:lnTo>
                      <a:pt x="159" y="306"/>
                    </a:lnTo>
                    <a:lnTo>
                      <a:pt x="192" y="298"/>
                    </a:lnTo>
                    <a:lnTo>
                      <a:pt x="221" y="295"/>
                    </a:lnTo>
                    <a:lnTo>
                      <a:pt x="254" y="290"/>
                    </a:lnTo>
                    <a:lnTo>
                      <a:pt x="283" y="292"/>
                    </a:lnTo>
                    <a:lnTo>
                      <a:pt x="319" y="298"/>
                    </a:lnTo>
                    <a:lnTo>
                      <a:pt x="348" y="309"/>
                    </a:lnTo>
                    <a:lnTo>
                      <a:pt x="375" y="322"/>
                    </a:lnTo>
                    <a:lnTo>
                      <a:pt x="399" y="336"/>
                    </a:lnTo>
                    <a:lnTo>
                      <a:pt x="416" y="352"/>
                    </a:lnTo>
                    <a:lnTo>
                      <a:pt x="431" y="371"/>
                    </a:lnTo>
                    <a:lnTo>
                      <a:pt x="440" y="391"/>
                    </a:lnTo>
                    <a:lnTo>
                      <a:pt x="446" y="412"/>
                    </a:lnTo>
                    <a:lnTo>
                      <a:pt x="446" y="432"/>
                    </a:lnTo>
                    <a:lnTo>
                      <a:pt x="443" y="451"/>
                    </a:lnTo>
                    <a:lnTo>
                      <a:pt x="434" y="470"/>
                    </a:lnTo>
                    <a:lnTo>
                      <a:pt x="419" y="486"/>
                    </a:lnTo>
                    <a:lnTo>
                      <a:pt x="402" y="503"/>
                    </a:lnTo>
                    <a:lnTo>
                      <a:pt x="378" y="514"/>
                    </a:lnTo>
                    <a:lnTo>
                      <a:pt x="348" y="524"/>
                    </a:lnTo>
                    <a:lnTo>
                      <a:pt x="313" y="530"/>
                    </a:lnTo>
                    <a:lnTo>
                      <a:pt x="269" y="530"/>
                    </a:lnTo>
                    <a:lnTo>
                      <a:pt x="215" y="524"/>
                    </a:lnTo>
                    <a:lnTo>
                      <a:pt x="159" y="519"/>
                    </a:lnTo>
                    <a:lnTo>
                      <a:pt x="115" y="514"/>
                    </a:lnTo>
                    <a:lnTo>
                      <a:pt x="100" y="514"/>
                    </a:lnTo>
                    <a:lnTo>
                      <a:pt x="88" y="516"/>
                    </a:lnTo>
                    <a:lnTo>
                      <a:pt x="77" y="522"/>
                    </a:lnTo>
                    <a:lnTo>
                      <a:pt x="68" y="527"/>
                    </a:lnTo>
                    <a:lnTo>
                      <a:pt x="62" y="535"/>
                    </a:lnTo>
                    <a:lnTo>
                      <a:pt x="56" y="544"/>
                    </a:lnTo>
                    <a:lnTo>
                      <a:pt x="50" y="552"/>
                    </a:lnTo>
                    <a:lnTo>
                      <a:pt x="50" y="563"/>
                    </a:lnTo>
                    <a:lnTo>
                      <a:pt x="59" y="642"/>
                    </a:lnTo>
                    <a:lnTo>
                      <a:pt x="65" y="724"/>
                    </a:lnTo>
                    <a:lnTo>
                      <a:pt x="74" y="809"/>
                    </a:lnTo>
                    <a:lnTo>
                      <a:pt x="83" y="89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614" name="Freeform 10"/>
              <p:cNvSpPr>
                <a:spLocks noEditPoints="1"/>
              </p:cNvSpPr>
              <p:nvPr/>
            </p:nvSpPr>
            <p:spPr bwMode="auto">
              <a:xfrm>
                <a:off x="3276" y="374"/>
                <a:ext cx="617" cy="300"/>
              </a:xfrm>
              <a:custGeom>
                <a:avLst/>
                <a:gdLst>
                  <a:gd name="T0" fmla="*/ 33 w 617"/>
                  <a:gd name="T1" fmla="*/ 213 h 300"/>
                  <a:gd name="T2" fmla="*/ 15 w 617"/>
                  <a:gd name="T3" fmla="*/ 103 h 300"/>
                  <a:gd name="T4" fmla="*/ 0 w 617"/>
                  <a:gd name="T5" fmla="*/ 5 h 300"/>
                  <a:gd name="T6" fmla="*/ 80 w 617"/>
                  <a:gd name="T7" fmla="*/ 38 h 300"/>
                  <a:gd name="T8" fmla="*/ 98 w 617"/>
                  <a:gd name="T9" fmla="*/ 139 h 300"/>
                  <a:gd name="T10" fmla="*/ 118 w 617"/>
                  <a:gd name="T11" fmla="*/ 251 h 300"/>
                  <a:gd name="T12" fmla="*/ 44 w 617"/>
                  <a:gd name="T13" fmla="*/ 292 h 300"/>
                  <a:gd name="T14" fmla="*/ 219 w 617"/>
                  <a:gd name="T15" fmla="*/ 194 h 300"/>
                  <a:gd name="T16" fmla="*/ 248 w 617"/>
                  <a:gd name="T17" fmla="*/ 224 h 300"/>
                  <a:gd name="T18" fmla="*/ 284 w 617"/>
                  <a:gd name="T19" fmla="*/ 218 h 300"/>
                  <a:gd name="T20" fmla="*/ 284 w 617"/>
                  <a:gd name="T21" fmla="*/ 194 h 300"/>
                  <a:gd name="T22" fmla="*/ 248 w 617"/>
                  <a:gd name="T23" fmla="*/ 177 h 300"/>
                  <a:gd name="T24" fmla="*/ 210 w 617"/>
                  <a:gd name="T25" fmla="*/ 166 h 300"/>
                  <a:gd name="T26" fmla="*/ 165 w 617"/>
                  <a:gd name="T27" fmla="*/ 144 h 300"/>
                  <a:gd name="T28" fmla="*/ 130 w 617"/>
                  <a:gd name="T29" fmla="*/ 101 h 300"/>
                  <a:gd name="T30" fmla="*/ 124 w 617"/>
                  <a:gd name="T31" fmla="*/ 46 h 300"/>
                  <a:gd name="T32" fmla="*/ 148 w 617"/>
                  <a:gd name="T33" fmla="*/ 10 h 300"/>
                  <a:gd name="T34" fmla="*/ 201 w 617"/>
                  <a:gd name="T35" fmla="*/ 0 h 300"/>
                  <a:gd name="T36" fmla="*/ 257 w 617"/>
                  <a:gd name="T37" fmla="*/ 10 h 300"/>
                  <a:gd name="T38" fmla="*/ 298 w 617"/>
                  <a:gd name="T39" fmla="*/ 46 h 300"/>
                  <a:gd name="T40" fmla="*/ 284 w 617"/>
                  <a:gd name="T41" fmla="*/ 81 h 300"/>
                  <a:gd name="T42" fmla="*/ 236 w 617"/>
                  <a:gd name="T43" fmla="*/ 62 h 300"/>
                  <a:gd name="T44" fmla="*/ 204 w 617"/>
                  <a:gd name="T45" fmla="*/ 57 h 300"/>
                  <a:gd name="T46" fmla="*/ 195 w 617"/>
                  <a:gd name="T47" fmla="*/ 76 h 300"/>
                  <a:gd name="T48" fmla="*/ 216 w 617"/>
                  <a:gd name="T49" fmla="*/ 92 h 300"/>
                  <a:gd name="T50" fmla="*/ 236 w 617"/>
                  <a:gd name="T51" fmla="*/ 98 h 300"/>
                  <a:gd name="T52" fmla="*/ 287 w 617"/>
                  <a:gd name="T53" fmla="*/ 114 h 300"/>
                  <a:gd name="T54" fmla="*/ 340 w 617"/>
                  <a:gd name="T55" fmla="*/ 153 h 300"/>
                  <a:gd name="T56" fmla="*/ 366 w 617"/>
                  <a:gd name="T57" fmla="*/ 215 h 300"/>
                  <a:gd name="T58" fmla="*/ 354 w 617"/>
                  <a:gd name="T59" fmla="*/ 273 h 300"/>
                  <a:gd name="T60" fmla="*/ 304 w 617"/>
                  <a:gd name="T61" fmla="*/ 297 h 300"/>
                  <a:gd name="T62" fmla="*/ 233 w 617"/>
                  <a:gd name="T63" fmla="*/ 292 h 300"/>
                  <a:gd name="T64" fmla="*/ 177 w 617"/>
                  <a:gd name="T65" fmla="*/ 256 h 300"/>
                  <a:gd name="T66" fmla="*/ 145 w 617"/>
                  <a:gd name="T67" fmla="*/ 194 h 300"/>
                  <a:gd name="T68" fmla="*/ 464 w 617"/>
                  <a:gd name="T69" fmla="*/ 194 h 300"/>
                  <a:gd name="T70" fmla="*/ 496 w 617"/>
                  <a:gd name="T71" fmla="*/ 224 h 300"/>
                  <a:gd name="T72" fmla="*/ 532 w 617"/>
                  <a:gd name="T73" fmla="*/ 218 h 300"/>
                  <a:gd name="T74" fmla="*/ 529 w 617"/>
                  <a:gd name="T75" fmla="*/ 194 h 300"/>
                  <a:gd name="T76" fmla="*/ 490 w 617"/>
                  <a:gd name="T77" fmla="*/ 177 h 300"/>
                  <a:gd name="T78" fmla="*/ 452 w 617"/>
                  <a:gd name="T79" fmla="*/ 166 h 300"/>
                  <a:gd name="T80" fmla="*/ 405 w 617"/>
                  <a:gd name="T81" fmla="*/ 144 h 300"/>
                  <a:gd name="T82" fmla="*/ 366 w 617"/>
                  <a:gd name="T83" fmla="*/ 101 h 300"/>
                  <a:gd name="T84" fmla="*/ 352 w 617"/>
                  <a:gd name="T85" fmla="*/ 46 h 300"/>
                  <a:gd name="T86" fmla="*/ 372 w 617"/>
                  <a:gd name="T87" fmla="*/ 10 h 300"/>
                  <a:gd name="T88" fmla="*/ 422 w 617"/>
                  <a:gd name="T89" fmla="*/ 0 h 300"/>
                  <a:gd name="T90" fmla="*/ 482 w 617"/>
                  <a:gd name="T91" fmla="*/ 10 h 300"/>
                  <a:gd name="T92" fmla="*/ 529 w 617"/>
                  <a:gd name="T93" fmla="*/ 46 h 300"/>
                  <a:gd name="T94" fmla="*/ 517 w 617"/>
                  <a:gd name="T95" fmla="*/ 81 h 300"/>
                  <a:gd name="T96" fmla="*/ 467 w 617"/>
                  <a:gd name="T97" fmla="*/ 62 h 300"/>
                  <a:gd name="T98" fmla="*/ 434 w 617"/>
                  <a:gd name="T99" fmla="*/ 57 h 300"/>
                  <a:gd name="T100" fmla="*/ 428 w 617"/>
                  <a:gd name="T101" fmla="*/ 76 h 300"/>
                  <a:gd name="T102" fmla="*/ 452 w 617"/>
                  <a:gd name="T103" fmla="*/ 92 h 300"/>
                  <a:gd name="T104" fmla="*/ 470 w 617"/>
                  <a:gd name="T105" fmla="*/ 98 h 300"/>
                  <a:gd name="T106" fmla="*/ 523 w 617"/>
                  <a:gd name="T107" fmla="*/ 114 h 300"/>
                  <a:gd name="T108" fmla="*/ 582 w 617"/>
                  <a:gd name="T109" fmla="*/ 153 h 300"/>
                  <a:gd name="T110" fmla="*/ 611 w 617"/>
                  <a:gd name="T111" fmla="*/ 215 h 300"/>
                  <a:gd name="T112" fmla="*/ 609 w 617"/>
                  <a:gd name="T113" fmla="*/ 273 h 300"/>
                  <a:gd name="T114" fmla="*/ 591 w 617"/>
                  <a:gd name="T115" fmla="*/ 289 h 300"/>
                  <a:gd name="T116" fmla="*/ 538 w 617"/>
                  <a:gd name="T117" fmla="*/ 300 h 300"/>
                  <a:gd name="T118" fmla="*/ 467 w 617"/>
                  <a:gd name="T119" fmla="*/ 284 h 300"/>
                  <a:gd name="T120" fmla="*/ 414 w 617"/>
                  <a:gd name="T121" fmla="*/ 237 h 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7"/>
                  <a:gd name="T184" fmla="*/ 0 h 300"/>
                  <a:gd name="T185" fmla="*/ 617 w 617"/>
                  <a:gd name="T186" fmla="*/ 300 h 3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7" h="300">
                    <a:moveTo>
                      <a:pt x="44" y="292"/>
                    </a:moveTo>
                    <a:lnTo>
                      <a:pt x="38" y="251"/>
                    </a:lnTo>
                    <a:lnTo>
                      <a:pt x="33" y="213"/>
                    </a:lnTo>
                    <a:lnTo>
                      <a:pt x="27" y="174"/>
                    </a:lnTo>
                    <a:lnTo>
                      <a:pt x="21" y="139"/>
                    </a:lnTo>
                    <a:lnTo>
                      <a:pt x="15" y="103"/>
                    </a:lnTo>
                    <a:lnTo>
                      <a:pt x="12" y="71"/>
                    </a:lnTo>
                    <a:lnTo>
                      <a:pt x="6" y="38"/>
                    </a:lnTo>
                    <a:lnTo>
                      <a:pt x="0" y="5"/>
                    </a:lnTo>
                    <a:lnTo>
                      <a:pt x="35" y="5"/>
                    </a:lnTo>
                    <a:lnTo>
                      <a:pt x="74" y="5"/>
                    </a:lnTo>
                    <a:lnTo>
                      <a:pt x="80" y="38"/>
                    </a:lnTo>
                    <a:lnTo>
                      <a:pt x="86" y="71"/>
                    </a:lnTo>
                    <a:lnTo>
                      <a:pt x="92" y="103"/>
                    </a:lnTo>
                    <a:lnTo>
                      <a:pt x="98" y="139"/>
                    </a:lnTo>
                    <a:lnTo>
                      <a:pt x="106" y="174"/>
                    </a:lnTo>
                    <a:lnTo>
                      <a:pt x="112" y="213"/>
                    </a:lnTo>
                    <a:lnTo>
                      <a:pt x="118" y="251"/>
                    </a:lnTo>
                    <a:lnTo>
                      <a:pt x="127" y="292"/>
                    </a:lnTo>
                    <a:lnTo>
                      <a:pt x="86" y="292"/>
                    </a:lnTo>
                    <a:lnTo>
                      <a:pt x="44" y="292"/>
                    </a:lnTo>
                    <a:close/>
                    <a:moveTo>
                      <a:pt x="145" y="194"/>
                    </a:moveTo>
                    <a:lnTo>
                      <a:pt x="183" y="194"/>
                    </a:lnTo>
                    <a:lnTo>
                      <a:pt x="219" y="194"/>
                    </a:lnTo>
                    <a:lnTo>
                      <a:pt x="227" y="207"/>
                    </a:lnTo>
                    <a:lnTo>
                      <a:pt x="236" y="218"/>
                    </a:lnTo>
                    <a:lnTo>
                      <a:pt x="248" y="224"/>
                    </a:lnTo>
                    <a:lnTo>
                      <a:pt x="263" y="224"/>
                    </a:lnTo>
                    <a:lnTo>
                      <a:pt x="275" y="224"/>
                    </a:lnTo>
                    <a:lnTo>
                      <a:pt x="284" y="218"/>
                    </a:lnTo>
                    <a:lnTo>
                      <a:pt x="287" y="213"/>
                    </a:lnTo>
                    <a:lnTo>
                      <a:pt x="287" y="202"/>
                    </a:lnTo>
                    <a:lnTo>
                      <a:pt x="284" y="194"/>
                    </a:lnTo>
                    <a:lnTo>
                      <a:pt x="275" y="188"/>
                    </a:lnTo>
                    <a:lnTo>
                      <a:pt x="263" y="183"/>
                    </a:lnTo>
                    <a:lnTo>
                      <a:pt x="248" y="177"/>
                    </a:lnTo>
                    <a:lnTo>
                      <a:pt x="242" y="174"/>
                    </a:lnTo>
                    <a:lnTo>
                      <a:pt x="236" y="174"/>
                    </a:lnTo>
                    <a:lnTo>
                      <a:pt x="210" y="166"/>
                    </a:lnTo>
                    <a:lnTo>
                      <a:pt x="192" y="158"/>
                    </a:lnTo>
                    <a:lnTo>
                      <a:pt x="177" y="153"/>
                    </a:lnTo>
                    <a:lnTo>
                      <a:pt x="165" y="144"/>
                    </a:lnTo>
                    <a:lnTo>
                      <a:pt x="151" y="133"/>
                    </a:lnTo>
                    <a:lnTo>
                      <a:pt x="139" y="117"/>
                    </a:lnTo>
                    <a:lnTo>
                      <a:pt x="130" y="101"/>
                    </a:lnTo>
                    <a:lnTo>
                      <a:pt x="124" y="81"/>
                    </a:lnTo>
                    <a:lnTo>
                      <a:pt x="124" y="62"/>
                    </a:lnTo>
                    <a:lnTo>
                      <a:pt x="124" y="46"/>
                    </a:lnTo>
                    <a:lnTo>
                      <a:pt x="130" y="32"/>
                    </a:lnTo>
                    <a:lnTo>
                      <a:pt x="136" y="21"/>
                    </a:lnTo>
                    <a:lnTo>
                      <a:pt x="148" y="10"/>
                    </a:lnTo>
                    <a:lnTo>
                      <a:pt x="162" y="5"/>
                    </a:lnTo>
                    <a:lnTo>
                      <a:pt x="180" y="0"/>
                    </a:lnTo>
                    <a:lnTo>
                      <a:pt x="201" y="0"/>
                    </a:lnTo>
                    <a:lnTo>
                      <a:pt x="222" y="0"/>
                    </a:lnTo>
                    <a:lnTo>
                      <a:pt x="239" y="5"/>
                    </a:lnTo>
                    <a:lnTo>
                      <a:pt x="257" y="10"/>
                    </a:lnTo>
                    <a:lnTo>
                      <a:pt x="272" y="19"/>
                    </a:lnTo>
                    <a:lnTo>
                      <a:pt x="287" y="32"/>
                    </a:lnTo>
                    <a:lnTo>
                      <a:pt x="298" y="46"/>
                    </a:lnTo>
                    <a:lnTo>
                      <a:pt x="310" y="62"/>
                    </a:lnTo>
                    <a:lnTo>
                      <a:pt x="319" y="81"/>
                    </a:lnTo>
                    <a:lnTo>
                      <a:pt x="284" y="81"/>
                    </a:lnTo>
                    <a:lnTo>
                      <a:pt x="248" y="81"/>
                    </a:lnTo>
                    <a:lnTo>
                      <a:pt x="242" y="71"/>
                    </a:lnTo>
                    <a:lnTo>
                      <a:pt x="236" y="62"/>
                    </a:lnTo>
                    <a:lnTo>
                      <a:pt x="225" y="60"/>
                    </a:lnTo>
                    <a:lnTo>
                      <a:pt x="213" y="57"/>
                    </a:lnTo>
                    <a:lnTo>
                      <a:pt x="204" y="57"/>
                    </a:lnTo>
                    <a:lnTo>
                      <a:pt x="198" y="62"/>
                    </a:lnTo>
                    <a:lnTo>
                      <a:pt x="195" y="68"/>
                    </a:lnTo>
                    <a:lnTo>
                      <a:pt x="195" y="76"/>
                    </a:lnTo>
                    <a:lnTo>
                      <a:pt x="198" y="81"/>
                    </a:lnTo>
                    <a:lnTo>
                      <a:pt x="207" y="87"/>
                    </a:lnTo>
                    <a:lnTo>
                      <a:pt x="216" y="92"/>
                    </a:lnTo>
                    <a:lnTo>
                      <a:pt x="230" y="98"/>
                    </a:lnTo>
                    <a:lnTo>
                      <a:pt x="233" y="98"/>
                    </a:lnTo>
                    <a:lnTo>
                      <a:pt x="236" y="98"/>
                    </a:lnTo>
                    <a:lnTo>
                      <a:pt x="242" y="101"/>
                    </a:lnTo>
                    <a:lnTo>
                      <a:pt x="251" y="103"/>
                    </a:lnTo>
                    <a:lnTo>
                      <a:pt x="287" y="114"/>
                    </a:lnTo>
                    <a:lnTo>
                      <a:pt x="310" y="125"/>
                    </a:lnTo>
                    <a:lnTo>
                      <a:pt x="325" y="139"/>
                    </a:lnTo>
                    <a:lnTo>
                      <a:pt x="340" y="153"/>
                    </a:lnTo>
                    <a:lnTo>
                      <a:pt x="352" y="172"/>
                    </a:lnTo>
                    <a:lnTo>
                      <a:pt x="360" y="194"/>
                    </a:lnTo>
                    <a:lnTo>
                      <a:pt x="366" y="215"/>
                    </a:lnTo>
                    <a:lnTo>
                      <a:pt x="366" y="237"/>
                    </a:lnTo>
                    <a:lnTo>
                      <a:pt x="363" y="256"/>
                    </a:lnTo>
                    <a:lnTo>
                      <a:pt x="354" y="273"/>
                    </a:lnTo>
                    <a:lnTo>
                      <a:pt x="343" y="284"/>
                    </a:lnTo>
                    <a:lnTo>
                      <a:pt x="325" y="292"/>
                    </a:lnTo>
                    <a:lnTo>
                      <a:pt x="304" y="297"/>
                    </a:lnTo>
                    <a:lnTo>
                      <a:pt x="278" y="300"/>
                    </a:lnTo>
                    <a:lnTo>
                      <a:pt x="254" y="297"/>
                    </a:lnTo>
                    <a:lnTo>
                      <a:pt x="233" y="292"/>
                    </a:lnTo>
                    <a:lnTo>
                      <a:pt x="213" y="284"/>
                    </a:lnTo>
                    <a:lnTo>
                      <a:pt x="192" y="273"/>
                    </a:lnTo>
                    <a:lnTo>
                      <a:pt x="177" y="256"/>
                    </a:lnTo>
                    <a:lnTo>
                      <a:pt x="162" y="237"/>
                    </a:lnTo>
                    <a:lnTo>
                      <a:pt x="154" y="218"/>
                    </a:lnTo>
                    <a:lnTo>
                      <a:pt x="145" y="194"/>
                    </a:lnTo>
                    <a:close/>
                    <a:moveTo>
                      <a:pt x="390" y="194"/>
                    </a:moveTo>
                    <a:lnTo>
                      <a:pt x="428" y="194"/>
                    </a:lnTo>
                    <a:lnTo>
                      <a:pt x="464" y="194"/>
                    </a:lnTo>
                    <a:lnTo>
                      <a:pt x="476" y="207"/>
                    </a:lnTo>
                    <a:lnTo>
                      <a:pt x="484" y="218"/>
                    </a:lnTo>
                    <a:lnTo>
                      <a:pt x="496" y="224"/>
                    </a:lnTo>
                    <a:lnTo>
                      <a:pt x="511" y="224"/>
                    </a:lnTo>
                    <a:lnTo>
                      <a:pt x="523" y="224"/>
                    </a:lnTo>
                    <a:lnTo>
                      <a:pt x="532" y="218"/>
                    </a:lnTo>
                    <a:lnTo>
                      <a:pt x="535" y="213"/>
                    </a:lnTo>
                    <a:lnTo>
                      <a:pt x="532" y="202"/>
                    </a:lnTo>
                    <a:lnTo>
                      <a:pt x="529" y="194"/>
                    </a:lnTo>
                    <a:lnTo>
                      <a:pt x="520" y="188"/>
                    </a:lnTo>
                    <a:lnTo>
                      <a:pt x="508" y="183"/>
                    </a:lnTo>
                    <a:lnTo>
                      <a:pt x="490" y="177"/>
                    </a:lnTo>
                    <a:lnTo>
                      <a:pt x="484" y="174"/>
                    </a:lnTo>
                    <a:lnTo>
                      <a:pt x="479" y="174"/>
                    </a:lnTo>
                    <a:lnTo>
                      <a:pt x="452" y="166"/>
                    </a:lnTo>
                    <a:lnTo>
                      <a:pt x="431" y="158"/>
                    </a:lnTo>
                    <a:lnTo>
                      <a:pt x="417" y="153"/>
                    </a:lnTo>
                    <a:lnTo>
                      <a:pt x="405" y="144"/>
                    </a:lnTo>
                    <a:lnTo>
                      <a:pt x="390" y="133"/>
                    </a:lnTo>
                    <a:lnTo>
                      <a:pt x="375" y="117"/>
                    </a:lnTo>
                    <a:lnTo>
                      <a:pt x="366" y="101"/>
                    </a:lnTo>
                    <a:lnTo>
                      <a:pt x="357" y="81"/>
                    </a:lnTo>
                    <a:lnTo>
                      <a:pt x="354" y="62"/>
                    </a:lnTo>
                    <a:lnTo>
                      <a:pt x="352" y="46"/>
                    </a:lnTo>
                    <a:lnTo>
                      <a:pt x="357" y="32"/>
                    </a:lnTo>
                    <a:lnTo>
                      <a:pt x="363" y="21"/>
                    </a:lnTo>
                    <a:lnTo>
                      <a:pt x="372" y="10"/>
                    </a:lnTo>
                    <a:lnTo>
                      <a:pt x="387" y="5"/>
                    </a:lnTo>
                    <a:lnTo>
                      <a:pt x="405" y="0"/>
                    </a:lnTo>
                    <a:lnTo>
                      <a:pt x="422" y="0"/>
                    </a:lnTo>
                    <a:lnTo>
                      <a:pt x="443" y="0"/>
                    </a:lnTo>
                    <a:lnTo>
                      <a:pt x="464" y="5"/>
                    </a:lnTo>
                    <a:lnTo>
                      <a:pt x="482" y="10"/>
                    </a:lnTo>
                    <a:lnTo>
                      <a:pt x="499" y="19"/>
                    </a:lnTo>
                    <a:lnTo>
                      <a:pt x="514" y="32"/>
                    </a:lnTo>
                    <a:lnTo>
                      <a:pt x="529" y="46"/>
                    </a:lnTo>
                    <a:lnTo>
                      <a:pt x="541" y="62"/>
                    </a:lnTo>
                    <a:lnTo>
                      <a:pt x="552" y="81"/>
                    </a:lnTo>
                    <a:lnTo>
                      <a:pt x="517" y="81"/>
                    </a:lnTo>
                    <a:lnTo>
                      <a:pt x="482" y="81"/>
                    </a:lnTo>
                    <a:lnTo>
                      <a:pt x="476" y="71"/>
                    </a:lnTo>
                    <a:lnTo>
                      <a:pt x="467" y="62"/>
                    </a:lnTo>
                    <a:lnTo>
                      <a:pt x="455" y="60"/>
                    </a:lnTo>
                    <a:lnTo>
                      <a:pt x="443" y="57"/>
                    </a:lnTo>
                    <a:lnTo>
                      <a:pt x="434" y="57"/>
                    </a:lnTo>
                    <a:lnTo>
                      <a:pt x="428" y="62"/>
                    </a:lnTo>
                    <a:lnTo>
                      <a:pt x="425" y="68"/>
                    </a:lnTo>
                    <a:lnTo>
                      <a:pt x="428" y="76"/>
                    </a:lnTo>
                    <a:lnTo>
                      <a:pt x="431" y="81"/>
                    </a:lnTo>
                    <a:lnTo>
                      <a:pt x="440" y="87"/>
                    </a:lnTo>
                    <a:lnTo>
                      <a:pt x="452" y="92"/>
                    </a:lnTo>
                    <a:lnTo>
                      <a:pt x="467" y="98"/>
                    </a:lnTo>
                    <a:lnTo>
                      <a:pt x="470" y="98"/>
                    </a:lnTo>
                    <a:lnTo>
                      <a:pt x="476" y="101"/>
                    </a:lnTo>
                    <a:lnTo>
                      <a:pt x="484" y="103"/>
                    </a:lnTo>
                    <a:lnTo>
                      <a:pt x="523" y="114"/>
                    </a:lnTo>
                    <a:lnTo>
                      <a:pt x="547" y="125"/>
                    </a:lnTo>
                    <a:lnTo>
                      <a:pt x="564" y="139"/>
                    </a:lnTo>
                    <a:lnTo>
                      <a:pt x="582" y="153"/>
                    </a:lnTo>
                    <a:lnTo>
                      <a:pt x="594" y="172"/>
                    </a:lnTo>
                    <a:lnTo>
                      <a:pt x="606" y="194"/>
                    </a:lnTo>
                    <a:lnTo>
                      <a:pt x="611" y="215"/>
                    </a:lnTo>
                    <a:lnTo>
                      <a:pt x="617" y="237"/>
                    </a:lnTo>
                    <a:lnTo>
                      <a:pt x="614" y="256"/>
                    </a:lnTo>
                    <a:lnTo>
                      <a:pt x="609" y="273"/>
                    </a:lnTo>
                    <a:lnTo>
                      <a:pt x="603" y="278"/>
                    </a:lnTo>
                    <a:lnTo>
                      <a:pt x="597" y="284"/>
                    </a:lnTo>
                    <a:lnTo>
                      <a:pt x="591" y="289"/>
                    </a:lnTo>
                    <a:lnTo>
                      <a:pt x="582" y="292"/>
                    </a:lnTo>
                    <a:lnTo>
                      <a:pt x="561" y="297"/>
                    </a:lnTo>
                    <a:lnTo>
                      <a:pt x="538" y="300"/>
                    </a:lnTo>
                    <a:lnTo>
                      <a:pt x="511" y="297"/>
                    </a:lnTo>
                    <a:lnTo>
                      <a:pt x="487" y="292"/>
                    </a:lnTo>
                    <a:lnTo>
                      <a:pt x="467" y="284"/>
                    </a:lnTo>
                    <a:lnTo>
                      <a:pt x="446" y="273"/>
                    </a:lnTo>
                    <a:lnTo>
                      <a:pt x="428" y="256"/>
                    </a:lnTo>
                    <a:lnTo>
                      <a:pt x="414" y="237"/>
                    </a:lnTo>
                    <a:lnTo>
                      <a:pt x="402" y="218"/>
                    </a:lnTo>
                    <a:lnTo>
                      <a:pt x="390" y="194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29125"/>
            <a:ext cx="28289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850" y="4522788"/>
            <a:ext cx="29178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643438"/>
            <a:ext cx="228123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57438" y="4000500"/>
            <a:ext cx="4286250" cy="4000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/>
              <a:t>FUNDAMENTOS DO PROJETO</a:t>
            </a: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15404" y="188640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GESTÃO TRIBUTÁRIA MUNICIPAL</a:t>
            </a:r>
          </a:p>
        </p:txBody>
      </p:sp>
    </p:spTree>
    <p:extLst>
      <p:ext uri="{BB962C8B-B14F-4D97-AF65-F5344CB8AC3E}">
        <p14:creationId xmlns:p14="http://schemas.microsoft.com/office/powerpoint/2010/main" xmlns="" val="36063006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188" y="1341438"/>
            <a:ext cx="3673475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RECEITAS TRIBUTÁRIA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IMPOSTOS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IPTU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ISS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ITBI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TAXAS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CONTRIBUIÇÃO MELHORIAS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188" y="4006850"/>
            <a:ext cx="38893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RECEITAS DE CONTRIBUIÇÕES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PATRONAL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SERVIDOR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4213" y="5705475"/>
            <a:ext cx="38877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RECEITA PATRIMONIAL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REMUNERAÇÃO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DEPÓSITO BANCÁRIO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INVEST PREVI SERVIDOR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27538" y="1311275"/>
            <a:ext cx="3673475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RECEITAS TRANSFERÊNCIAS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UNIÃO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FPM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COMP FIN REC MINERAIS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SUS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FNAS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FNDE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ESTADO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ICMS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IPVA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FUNDO SAÚDE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MULTIGOVERNAMENTAIS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FUNDEB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CONVÊNIOS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UNIÃO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/>
              <a:t>ESTADO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00563" y="5664200"/>
            <a:ext cx="3887787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OUTRAS RECEITAS CORRENTES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MULTAS E JUROS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dirty="0"/>
              <a:t>DÍVIDA ATIVA</a:t>
            </a:r>
          </a:p>
        </p:txBody>
      </p:sp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39750" y="1238250"/>
            <a:ext cx="7416800" cy="461963"/>
            <a:chOff x="539552" y="1238557"/>
            <a:chExt cx="7416824" cy="462251"/>
          </a:xfrm>
        </p:grpSpPr>
        <p:sp>
          <p:nvSpPr>
            <p:cNvPr id="10" name="Elipse 9"/>
            <p:cNvSpPr/>
            <p:nvPr/>
          </p:nvSpPr>
          <p:spPr>
            <a:xfrm>
              <a:off x="539552" y="1238557"/>
              <a:ext cx="2952760" cy="4622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4227327" y="1238557"/>
              <a:ext cx="3729049" cy="4622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3" name="Rectangle 8"/>
          <p:cNvSpPr txBox="1">
            <a:spLocks noChangeArrowheads="1"/>
          </p:cNvSpPr>
          <p:nvPr/>
        </p:nvSpPr>
        <p:spPr>
          <a:xfrm>
            <a:off x="15404" y="188640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PRINCIPAIS RECEITAS</a:t>
            </a:r>
          </a:p>
        </p:txBody>
      </p:sp>
    </p:spTree>
    <p:extLst>
      <p:ext uri="{BB962C8B-B14F-4D97-AF65-F5344CB8AC3E}">
        <p14:creationId xmlns:p14="http://schemas.microsoft.com/office/powerpoint/2010/main" xmlns="" val="1765961372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85938"/>
            <a:ext cx="14001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14688"/>
            <a:ext cx="1655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28875"/>
            <a:ext cx="12557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57688"/>
            <a:ext cx="9906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:\Users\DSF\AppData\Local\Microsoft\Windows\Temporary Internet Files\Content.IE5\Y9G444AO\j044038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143375"/>
            <a:ext cx="13001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C:\Users\DSF\AppData\Local\Microsoft\Windows\Temporary Internet Files\Content.IE5\LNKCW2EN\j043422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71813"/>
            <a:ext cx="1387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C:\Users\DSF\AppData\Local\Microsoft\Windows\Temporary Internet Files\Content.IE5\BJ8L6GQX\j043481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1431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2647950" y="2606675"/>
            <a:ext cx="1709738" cy="2322513"/>
            <a:chOff x="2647365" y="2607463"/>
            <a:chExt cx="1710321" cy="2321735"/>
          </a:xfrm>
        </p:grpSpPr>
        <p:sp>
          <p:nvSpPr>
            <p:cNvPr id="17" name="Seta para a esquerda e para a direita 16"/>
            <p:cNvSpPr/>
            <p:nvPr/>
          </p:nvSpPr>
          <p:spPr>
            <a:xfrm rot="18957471">
              <a:off x="2647365" y="2786791"/>
              <a:ext cx="500234" cy="2142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8" name="Seta para a esquerda e para a direita 17"/>
            <p:cNvSpPr/>
            <p:nvPr/>
          </p:nvSpPr>
          <p:spPr>
            <a:xfrm rot="13300626">
              <a:off x="2650541" y="3996061"/>
              <a:ext cx="500234" cy="2142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3928915" y="4714957"/>
              <a:ext cx="428771" cy="2142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0" name="Seta para a direita 19"/>
            <p:cNvSpPr/>
            <p:nvPr/>
          </p:nvSpPr>
          <p:spPr>
            <a:xfrm rot="2844713">
              <a:off x="3858392" y="2714511"/>
              <a:ext cx="428481" cy="2143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3" name="Grupo 26"/>
          <p:cNvGrpSpPr>
            <a:grpSpLocks/>
          </p:cNvGrpSpPr>
          <p:nvPr/>
        </p:nvGrpSpPr>
        <p:grpSpPr bwMode="auto">
          <a:xfrm>
            <a:off x="214313" y="71438"/>
            <a:ext cx="2143125" cy="1554162"/>
            <a:chOff x="428608" y="214290"/>
            <a:chExt cx="2142794" cy="1555241"/>
          </a:xfrm>
        </p:grpSpPr>
        <p:pic>
          <p:nvPicPr>
            <p:cNvPr id="50201" name="Picture 10" descr="C:\Users\DSF\AppData\Local\Microsoft\Windows\Temporary Internet Files\Content.IE5\LNKCW2EN\j0434847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08" y="214290"/>
              <a:ext cx="1285872" cy="128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Seta para a direita 22"/>
            <p:cNvSpPr/>
            <p:nvPr/>
          </p:nvSpPr>
          <p:spPr>
            <a:xfrm rot="13133676">
              <a:off x="1533337" y="1370792"/>
              <a:ext cx="1038065" cy="2446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50203" name="CaixaDeTexto 24"/>
            <p:cNvSpPr txBox="1">
              <a:spLocks noChangeArrowheads="1"/>
            </p:cNvSpPr>
            <p:nvPr/>
          </p:nvSpPr>
          <p:spPr bwMode="auto">
            <a:xfrm>
              <a:off x="628961" y="1492532"/>
              <a:ext cx="1285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b="1"/>
                <a:t>EXPORTAÇÃO</a:t>
              </a:r>
              <a:endParaRPr lang="pt-BR" sz="1200" b="1"/>
            </a:p>
          </p:txBody>
        </p:sp>
      </p:grpSp>
      <p:grpSp>
        <p:nvGrpSpPr>
          <p:cNvPr id="4" name="Grupo 27"/>
          <p:cNvGrpSpPr>
            <a:grpSpLocks/>
          </p:cNvGrpSpPr>
          <p:nvPr/>
        </p:nvGrpSpPr>
        <p:grpSpPr bwMode="auto">
          <a:xfrm>
            <a:off x="5357813" y="5360988"/>
            <a:ext cx="2870200" cy="1162050"/>
            <a:chOff x="5357818" y="5361750"/>
            <a:chExt cx="2870010" cy="1161303"/>
          </a:xfrm>
        </p:grpSpPr>
        <p:pic>
          <p:nvPicPr>
            <p:cNvPr id="5019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5643578"/>
              <a:ext cx="1727002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Seta para a direita 21"/>
            <p:cNvSpPr/>
            <p:nvPr/>
          </p:nvSpPr>
          <p:spPr>
            <a:xfrm rot="13133676">
              <a:off x="5572116" y="5361750"/>
              <a:ext cx="1038156" cy="2443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50200" name="CaixaDeTexto 25"/>
            <p:cNvSpPr txBox="1">
              <a:spLocks noChangeArrowheads="1"/>
            </p:cNvSpPr>
            <p:nvPr/>
          </p:nvSpPr>
          <p:spPr bwMode="auto">
            <a:xfrm>
              <a:off x="5357818" y="6009521"/>
              <a:ext cx="1285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b="1"/>
                <a:t>IMPORTAÇÃO</a:t>
              </a:r>
              <a:endParaRPr lang="pt-BR" sz="1200" b="1"/>
            </a:p>
          </p:txBody>
        </p:sp>
      </p:grpSp>
      <p:pic>
        <p:nvPicPr>
          <p:cNvPr id="34" name="Imagem 33" descr="gestaoCadastr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14425"/>
            <a:ext cx="16398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 descr="gestaoIs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4451350"/>
            <a:ext cx="2049462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33" descr="C:\Users\DSF\AppData\Local\Microsoft\Windows\Temporary Internet Files\Content.IE5\EAIC30ZN\j0441535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138" y="614363"/>
            <a:ext cx="10429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Imagem 14" descr="gestaAdministrativa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5424488"/>
            <a:ext cx="15001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508250"/>
            <a:ext cx="15843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25713"/>
            <a:ext cx="14716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90538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213" y="3360738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7" name="Retângulo 11"/>
          <p:cNvSpPr>
            <a:spLocks noChangeArrowheads="1"/>
          </p:cNvSpPr>
          <p:nvPr/>
        </p:nvSpPr>
        <p:spPr bwMode="auto">
          <a:xfrm>
            <a:off x="5573713" y="188913"/>
            <a:ext cx="252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VISÃO GERAL</a:t>
            </a:r>
            <a:endParaRPr lang="pt-BR" sz="2400" b="1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27598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6"/>
          <p:cNvSpPr>
            <a:spLocks noChangeArrowheads="1"/>
          </p:cNvSpPr>
          <p:nvPr/>
        </p:nvSpPr>
        <p:spPr bwMode="auto">
          <a:xfrm>
            <a:off x="746125" y="973138"/>
            <a:ext cx="7786688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 Cumprimento de obrigações constitucionais</a:t>
            </a:r>
          </a:p>
          <a:p>
            <a:pPr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 Cumprimento da lei de Responsabilidade Fiscal</a:t>
            </a:r>
          </a:p>
          <a:p>
            <a:pPr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 Eliminar atualização da PGV utilizando índices inflacionários – IPCA, pois o mesmo atualiza o valor dos imóveis de forma idêntica o que não corresponde a realidade do mercado imobiliário </a:t>
            </a:r>
          </a:p>
          <a:p>
            <a:pPr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 Atualização do m2 do terreno para valores condizentes com o mercado </a:t>
            </a:r>
            <a:r>
              <a:rPr lang="pt-BR" sz="2000" dirty="0" smtClean="0"/>
              <a:t>imobiliário (PLANTA DE VALORES)</a:t>
            </a:r>
            <a:endParaRPr lang="pt-BR" sz="2000" dirty="0"/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sz="2000" dirty="0"/>
              <a:t> Atendimento Público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sz="2000" dirty="0"/>
              <a:t> Central de atendimento - Esclarecimentos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sz="2000" dirty="0"/>
              <a:t> Página de Internet – 2ª Via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sz="2000" dirty="0"/>
              <a:t> Integração Departamento de Licença de Obras e Departamento de Cadastro Imobiliário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sz="2000" dirty="0"/>
              <a:t> Desconto para pagamento em dia – Sem Débito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sz="2000" dirty="0"/>
              <a:t> Participação de sorteio de prêmios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pt-BR" sz="2000" dirty="0"/>
          </a:p>
          <a:p>
            <a:pPr algn="just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sp>
        <p:nvSpPr>
          <p:cNvPr id="53251" name="Retângulo 1"/>
          <p:cNvSpPr>
            <a:spLocks noChangeArrowheads="1"/>
          </p:cNvSpPr>
          <p:nvPr/>
        </p:nvSpPr>
        <p:spPr bwMode="auto">
          <a:xfrm>
            <a:off x="2774950" y="188913"/>
            <a:ext cx="278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Lucida Console" panose="020B0609040504020204" pitchFamily="49" charset="0"/>
              </a:rPr>
              <a:t>GESTÃO DO IPTU</a:t>
            </a:r>
            <a:endParaRPr lang="pt-BR" sz="2400" b="1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911587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3"/>
          <p:cNvSpPr>
            <a:spLocks noChangeArrowheads="1"/>
          </p:cNvSpPr>
          <p:nvPr/>
        </p:nvSpPr>
        <p:spPr bwMode="auto">
          <a:xfrm>
            <a:off x="571500" y="928688"/>
            <a:ext cx="8143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b="1"/>
              <a:t>CONFISCO – Contribuinte pode não suportar a carga tributária. É adjudicar sem indenização bens alheios ao fisco.</a:t>
            </a:r>
          </a:p>
          <a:p>
            <a:pPr algn="just" eaLnBrk="1" hangingPunct="1"/>
            <a:r>
              <a:rPr lang="pt-BR"/>
              <a:t>Efeito confiscatório deve ser feito em função da </a:t>
            </a:r>
            <a:r>
              <a:rPr lang="pt-BR" u="sng"/>
              <a:t>totalidade da carga tributária</a:t>
            </a:r>
            <a:r>
              <a:rPr lang="pt-BR"/>
              <a:t>, mediante verificação da capacidade de que dispõe o contribuinte – considerando o montante da sua riqueza (renda e capital) para suportar e sofre incidência de </a:t>
            </a:r>
            <a:r>
              <a:rPr lang="pt-BR" u="sng"/>
              <a:t>todos os tributos</a:t>
            </a:r>
            <a:r>
              <a:rPr lang="pt-BR"/>
              <a:t> que ele deverá pagar</a:t>
            </a:r>
          </a:p>
          <a:p>
            <a:pPr algn="just" eaLnBrk="1" hangingPunct="1"/>
            <a:endParaRPr lang="pt-BR" b="1"/>
          </a:p>
        </p:txBody>
      </p:sp>
      <p:sp>
        <p:nvSpPr>
          <p:cNvPr id="43011" name="Retângulo 3"/>
          <p:cNvSpPr>
            <a:spLocks noChangeArrowheads="1"/>
          </p:cNvSpPr>
          <p:nvPr/>
        </p:nvSpPr>
        <p:spPr bwMode="auto">
          <a:xfrm>
            <a:off x="571500" y="2746375"/>
            <a:ext cx="8143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b="1"/>
              <a:t>CAPACIDADE CONTRIBUTIVA  – Impostos terão caráter pessoal e serão graduados segundo a capacidade econômica do contribuinte</a:t>
            </a:r>
          </a:p>
          <a:p>
            <a:pPr algn="just" eaLnBrk="1" hangingPunct="1"/>
            <a:r>
              <a:rPr lang="pt-BR"/>
              <a:t>Imposto de caráter pessoal é aquele cujo valor é determinado tendo-se em consideração as condições pessoais do contribuinte.</a:t>
            </a:r>
          </a:p>
          <a:p>
            <a:pPr algn="just" eaLnBrk="1" hangingPunct="1"/>
            <a:r>
              <a:rPr lang="pt-BR" u="sng"/>
              <a:t>O IPTU é um imposto real e não pessoal</a:t>
            </a:r>
            <a:r>
              <a:rPr lang="pt-BR"/>
              <a:t>, tendo em vista que a sua base de cálculo recai sobre a propriedade imobiliária urbana sem levar em consideração a pessoa do proprietário. </a:t>
            </a:r>
          </a:p>
          <a:p>
            <a:pPr algn="just" eaLnBrk="1" hangingPunct="1"/>
            <a:endParaRPr lang="pt-BR" b="1"/>
          </a:p>
        </p:txBody>
      </p:sp>
      <p:sp>
        <p:nvSpPr>
          <p:cNvPr id="43012" name="Retângulo 3"/>
          <p:cNvSpPr>
            <a:spLocks noChangeArrowheads="1"/>
          </p:cNvSpPr>
          <p:nvPr/>
        </p:nvSpPr>
        <p:spPr bwMode="auto">
          <a:xfrm>
            <a:off x="571500" y="4808538"/>
            <a:ext cx="8072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b="1"/>
              <a:t>RAZOABILIDADE – Agir imoderadamente na avaliação do imóvel</a:t>
            </a:r>
          </a:p>
          <a:p>
            <a:pPr algn="just" eaLnBrk="1" hangingPunct="1"/>
            <a:r>
              <a:rPr lang="pt-BR"/>
              <a:t>A base de cálculo do IPTU é o valor venal do imóvel, considerado como tal o valor de mercado do bem em condições normais de venda à vista. Qualquer </a:t>
            </a:r>
            <a:r>
              <a:rPr lang="pt-BR" u="sng"/>
              <a:t>atualização do valor do metro quadrado do terreno aos praticados no mercado imobiliário</a:t>
            </a:r>
            <a:r>
              <a:rPr lang="pt-BR"/>
              <a:t> é razoável para cumprir obrigações constitucionais, praticar distribuição de renda e fazer justiça fiscal.</a:t>
            </a: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251520" y="214313"/>
            <a:ext cx="61350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rgbClr val="0070C0"/>
                </a:solidFill>
                <a:latin typeface="Lucida Console" panose="020B0609040504020204" pitchFamily="49" charset="0"/>
              </a:rPr>
              <a:t>GESTÃO DO IPTU – ASPECTO LEGAL</a:t>
            </a:r>
          </a:p>
        </p:txBody>
      </p:sp>
    </p:spTree>
    <p:extLst>
      <p:ext uri="{BB962C8B-B14F-4D97-AF65-F5344CB8AC3E}">
        <p14:creationId xmlns:p14="http://schemas.microsoft.com/office/powerpoint/2010/main" xmlns="" val="83243646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1095375" y="180975"/>
            <a:ext cx="6500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latin typeface="Lucida Console" pitchFamily="49" charset="0"/>
                <a:ea typeface="+mj-ea"/>
                <a:cs typeface="+mj-cs"/>
              </a:rPr>
              <a:t>IPTU – O VILÃO DOS IMPOSTOS?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928688" y="3968750"/>
            <a:ext cx="77866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000"/>
              <a:t>O lançamento do IPTU é baseado no </a:t>
            </a:r>
            <a:r>
              <a:rPr lang="pt-BR" sz="2000" i="1"/>
              <a:t>valor venal do imóvel</a:t>
            </a:r>
            <a:r>
              <a:rPr lang="pt-BR" sz="2000"/>
              <a:t>, cujo valor é apurado através de critérios gerais e legais de avaliação, tendo como referência básica o </a:t>
            </a:r>
            <a:r>
              <a:rPr lang="pt-BR" sz="2000" b="1" i="1" u="sng"/>
              <a:t>mercado imobiliário</a:t>
            </a:r>
            <a:r>
              <a:rPr lang="pt-BR" sz="2000" b="1" u="sng"/>
              <a:t> de terreno e o custo da construção.</a:t>
            </a:r>
            <a:r>
              <a:rPr lang="pt-BR" sz="2000"/>
              <a:t> Essa avaliação segue a regra de mercado de oferta e procura que pode ser diferente em diversos setores da cidade, e </a:t>
            </a:r>
            <a:r>
              <a:rPr lang="pt-BR" sz="2000" b="1" u="sng"/>
              <a:t>não tem nenhum relacionamento com </a:t>
            </a:r>
            <a:r>
              <a:rPr lang="pt-BR" sz="2000" b="1" i="1" u="sng"/>
              <a:t>índices inflacionários</a:t>
            </a:r>
            <a:r>
              <a:rPr lang="pt-BR" sz="2000"/>
              <a:t>.</a:t>
            </a:r>
          </a:p>
        </p:txBody>
      </p:sp>
      <p:sp>
        <p:nvSpPr>
          <p:cNvPr id="56324" name="Retângulo 3"/>
          <p:cNvSpPr>
            <a:spLocks noChangeArrowheads="1"/>
          </p:cNvSpPr>
          <p:nvPr/>
        </p:nvSpPr>
        <p:spPr bwMode="auto">
          <a:xfrm>
            <a:off x="928688" y="1214438"/>
            <a:ext cx="7715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pt-BR" sz="2400"/>
              <a:t>É PRECISO EVITAR A POLITIZAÇÃO NO LANÇAMENTO DO IPTU.</a:t>
            </a:r>
          </a:p>
          <a:p>
            <a:pPr algn="just" eaLnBrk="1" hangingPunct="1">
              <a:spcAft>
                <a:spcPts val="600"/>
              </a:spcAft>
            </a:pPr>
            <a:endParaRPr lang="pt-BR" sz="2000"/>
          </a:p>
          <a:p>
            <a:pPr algn="just" eaLnBrk="1" hangingPunct="1">
              <a:spcAft>
                <a:spcPts val="600"/>
              </a:spcAft>
            </a:pPr>
            <a:r>
              <a:rPr lang="pt-BR" sz="2000"/>
              <a:t>A população precisa ser esclarecida de forma isenta e responsável da base de cálculo do imposto, de seus critérios de valorização, da sua representação na carga tributária e da sua importância no conjunto de receitas do Município</a:t>
            </a:r>
          </a:p>
        </p:txBody>
      </p:sp>
    </p:spTree>
    <p:extLst>
      <p:ext uri="{BB962C8B-B14F-4D97-AF65-F5344CB8AC3E}">
        <p14:creationId xmlns:p14="http://schemas.microsoft.com/office/powerpoint/2010/main" xmlns="" val="281766405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Imagem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43000"/>
            <a:ext cx="2686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857250" y="3571875"/>
            <a:ext cx="77866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dirty="0">
                <a:latin typeface="+mn-lt"/>
                <a:ea typeface="Times New Roman" pitchFamily="18" charset="0"/>
              </a:rPr>
              <a:t>O ISS, apesar de ser cobrado pelo município, não é assimilado pela população, assim como, o ICMS, o IPI, o IR e outros mais, pois são impostos cobrados de forma indireta, ou seja, já vêm embutidos na mercadoria, no serviço ou é descontado na fonte.</a:t>
            </a:r>
          </a:p>
          <a:p>
            <a:pPr algn="just" eaLnBrk="0" hangingPunct="0">
              <a:defRPr/>
            </a:pPr>
            <a:endParaRPr lang="pt-BR" dirty="0">
              <a:latin typeface="+mn-lt"/>
              <a:ea typeface="Times New Roman" pitchFamily="18" charset="0"/>
            </a:endParaRPr>
          </a:p>
          <a:p>
            <a:pPr algn="just" eaLnBrk="0" hangingPunct="0">
              <a:defRPr/>
            </a:pPr>
            <a:r>
              <a:rPr lang="pt-BR" dirty="0">
                <a:latin typeface="+mn-lt"/>
                <a:ea typeface="Times New Roman" pitchFamily="18" charset="0"/>
              </a:rPr>
              <a:t>Será que a população sabe que a TV que você compra 41,5% do valor pago foi de impostos, no celular foi 31,25%%, na conta de luz 48,28%, na cerveja 54,8%, no refrigerante 45,8%, no açúcar 19,4%, na conta de telefone 40,2%, na máquina de lavar roupa 55,1%. </a:t>
            </a:r>
            <a:endParaRPr lang="pt-BR" dirty="0"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813" y="857250"/>
            <a:ext cx="77866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b="1" dirty="0">
                <a:latin typeface="+mn-lt"/>
                <a:ea typeface="Times New Roman" pitchFamily="18" charset="0"/>
              </a:rPr>
              <a:t>PORQUE O IPTU É O VILÃO DOS IMPOSTOS?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b="1" dirty="0">
                <a:latin typeface="+mn-lt"/>
                <a:ea typeface="Times New Roman" pitchFamily="18" charset="0"/>
              </a:rPr>
              <a:t>R: DEVIDO A SUA FORMA DE COBRANÇA</a:t>
            </a:r>
            <a:endParaRPr lang="pt-BR" b="1" dirty="0">
              <a:latin typeface="+mn-lt"/>
              <a:ea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75" y="1714500"/>
            <a:ext cx="77866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pt-BR" b="1" dirty="0">
                <a:ea typeface="Times New Roman" pitchFamily="18" charset="0"/>
              </a:rPr>
              <a:t>IPTU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pt-BR" dirty="0">
                <a:ea typeface="Times New Roman" pitchFamily="18" charset="0"/>
              </a:rPr>
              <a:t>COBRANÇA DIRETA</a:t>
            </a:r>
          </a:p>
          <a:p>
            <a:pPr algn="ctr" eaLnBrk="0" hangingPunct="0">
              <a:spcAft>
                <a:spcPts val="600"/>
              </a:spcAft>
              <a:defRPr/>
            </a:pPr>
            <a:endParaRPr lang="pt-BR" b="1" dirty="0">
              <a:latin typeface="+mn-lt"/>
              <a:ea typeface="Times New Roman" pitchFamily="18" charset="0"/>
            </a:endParaRPr>
          </a:p>
          <a:p>
            <a:pPr algn="ctr" eaLnBrk="0" hangingPunct="0">
              <a:spcAft>
                <a:spcPts val="600"/>
              </a:spcAft>
              <a:defRPr/>
            </a:pPr>
            <a:r>
              <a:rPr lang="pt-BR" b="1" dirty="0">
                <a:latin typeface="+mn-lt"/>
                <a:ea typeface="Times New Roman" pitchFamily="18" charset="0"/>
              </a:rPr>
              <a:t>DEMAIS IMPOSTOS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pt-BR" dirty="0">
                <a:latin typeface="+mn-lt"/>
                <a:ea typeface="Times New Roman" pitchFamily="18" charset="0"/>
              </a:rPr>
              <a:t>COBRANÇA INDIRETA OU RETENÇÃO NA FONTE</a:t>
            </a:r>
            <a:endParaRPr lang="pt-BR" dirty="0">
              <a:latin typeface="+mn-lt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095375" y="180975"/>
            <a:ext cx="6500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latin typeface="Lucida Console" pitchFamily="49" charset="0"/>
                <a:ea typeface="+mj-ea"/>
                <a:cs typeface="+mj-cs"/>
              </a:rPr>
              <a:t>IPTU – O VILÃO DOS IMPOSTOS?</a:t>
            </a:r>
          </a:p>
        </p:txBody>
      </p:sp>
    </p:spTree>
    <p:extLst>
      <p:ext uri="{BB962C8B-B14F-4D97-AF65-F5344CB8AC3E}">
        <p14:creationId xmlns:p14="http://schemas.microsoft.com/office/powerpoint/2010/main" xmlns="" val="28364881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_escritur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23241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2_lavratu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465263"/>
            <a:ext cx="27543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3_registr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11300"/>
            <a:ext cx="297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contribuinteBAnc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357563"/>
            <a:ext cx="10715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ITBI_Prefeitur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33305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esquerda 7">
            <a:hlinkClick r:id="rId7" action="ppaction://hlinksldjump"/>
          </p:cNvPr>
          <p:cNvSpPr/>
          <p:nvPr/>
        </p:nvSpPr>
        <p:spPr>
          <a:xfrm>
            <a:off x="8215313" y="6143625"/>
            <a:ext cx="428625" cy="214313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8376" name="Retângulo 1"/>
          <p:cNvSpPr>
            <a:spLocks noChangeArrowheads="1"/>
          </p:cNvSpPr>
          <p:nvPr/>
        </p:nvSpPr>
        <p:spPr bwMode="auto">
          <a:xfrm>
            <a:off x="3054350" y="188913"/>
            <a:ext cx="222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Lucida Console" panose="020B0609040504020204" pitchFamily="49" charset="0"/>
              </a:rPr>
              <a:t>GESTÃO ITBI</a:t>
            </a:r>
            <a:endParaRPr lang="pt-BR" sz="2400" b="1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sp>
        <p:nvSpPr>
          <p:cNvPr id="58377" name="CaixaDeTexto 1"/>
          <p:cNvSpPr txBox="1">
            <a:spLocks noChangeArrowheads="1"/>
          </p:cNvSpPr>
          <p:nvPr/>
        </p:nvSpPr>
        <p:spPr bwMode="auto">
          <a:xfrm>
            <a:off x="827088" y="981075"/>
            <a:ext cx="814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Convênio com os Cartórios de Notas, Registro e Instituições Financeiras</a:t>
            </a:r>
          </a:p>
        </p:txBody>
      </p:sp>
    </p:spTree>
    <p:extLst>
      <p:ext uri="{BB962C8B-B14F-4D97-AF65-F5344CB8AC3E}">
        <p14:creationId xmlns:p14="http://schemas.microsoft.com/office/powerpoint/2010/main" xmlns="" val="242666416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2154CB37-DDD3-4AF0-A646-C8977E99A2F3}" type="slidenum">
              <a:rPr lang="en-US"/>
              <a:pPr algn="l" eaLnBrk="1" hangingPunct="1"/>
              <a:t>18</a:t>
            </a:fld>
            <a:endParaRPr lang="en-U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6450"/>
            <a:ext cx="403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723900" y="1398588"/>
            <a:ext cx="3705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b="1"/>
              <a:t>Fiscalização Tradicional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5053013" y="1435100"/>
            <a:ext cx="3570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b="1"/>
              <a:t>Fiscalização Eletrônica</a:t>
            </a:r>
          </a:p>
        </p:txBody>
      </p:sp>
      <p:sp>
        <p:nvSpPr>
          <p:cNvPr id="514055" name="Text Box 7"/>
          <p:cNvSpPr txBox="1">
            <a:spLocks noChangeArrowheads="1"/>
          </p:cNvSpPr>
          <p:nvPr/>
        </p:nvSpPr>
        <p:spPr bwMode="auto">
          <a:xfrm>
            <a:off x="4362450" y="1052513"/>
            <a:ext cx="5699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pic>
        <p:nvPicPr>
          <p:cNvPr id="5939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419350"/>
            <a:ext cx="4038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0" name="Retângulo 1"/>
          <p:cNvSpPr>
            <a:spLocks noChangeArrowheads="1"/>
          </p:cNvSpPr>
          <p:nvPr/>
        </p:nvSpPr>
        <p:spPr bwMode="auto">
          <a:xfrm>
            <a:off x="3146425" y="188913"/>
            <a:ext cx="204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Lucida Console" panose="020B0609040504020204" pitchFamily="49" charset="0"/>
              </a:rPr>
              <a:t>GESTÃO ISS</a:t>
            </a:r>
            <a:endParaRPr lang="pt-BR" sz="2400" b="1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9069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571500" y="1143000"/>
            <a:ext cx="764381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Monitoramento massivo dos contribuintes do município a partir do cruzamento dos dados das Notas Fiscais Emitidas e Recebidas declaradas através de Ações Educativas, Preventivas e Punitivas;</a:t>
            </a:r>
          </a:p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 Envio automático de documentos comunicando aos contribuintes, as irregularidades identificadas do cruzamento de informações;</a:t>
            </a:r>
          </a:p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 Elaboração da Programação Fiscal através de critérios impessoais de seleção dos contribuintes, definição de tipos de ações fiscais e de metas mensais a serem alcançadas pelos agentes fiscais envolvidos;</a:t>
            </a:r>
          </a:p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 Identificação e controle do ISS que deve ser recolhido no município, além de monitorar as importações e exportações de serviços para outros municípios do país;</a:t>
            </a:r>
          </a:p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 Possibilita o controle efetivo da retenção do ISS por todas as pessoas jurídicas de direito público e privado observando as regras definidas na Lei Complementar 116/2003;</a:t>
            </a: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1187624" y="116632"/>
            <a:ext cx="518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Planejamento Fiscal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CRUZAMENTO DE INFORMAÇÕES</a:t>
            </a:r>
          </a:p>
          <a:p>
            <a:pPr algn="ctr"/>
            <a:endParaRPr lang="pt-BR" sz="16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1120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787400" y="4941888"/>
            <a:ext cx="8248650" cy="1600200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000" b="1" kern="0" dirty="0">
                <a:solidFill>
                  <a:srgbClr val="002060"/>
                </a:solidFill>
                <a:latin typeface="Tahoma" pitchFamily="34" charset="0"/>
                <a:ea typeface="HG Mincho Light J"/>
                <a:cs typeface="HG Mincho Light J"/>
              </a:rPr>
              <a:t>''</a:t>
            </a:r>
            <a:r>
              <a:rPr lang="de-DE" sz="2000" b="1" i="1" kern="0" dirty="0">
                <a:solidFill>
                  <a:srgbClr val="002060"/>
                </a:solidFill>
                <a:latin typeface="Tahoma" pitchFamily="34" charset="0"/>
                <a:ea typeface="HG Mincho Light J"/>
                <a:cs typeface="HG Mincho Light J"/>
              </a:rPr>
              <a:t>A propensão a descumprir as obrigações tributárias será tanto maior quanto menor for o risco de ser fiscalizado e sofrer penalidades estabelecidas em lei''</a:t>
            </a:r>
            <a:r>
              <a:rPr lang="de-DE" sz="2000" b="1" kern="0" dirty="0">
                <a:solidFill>
                  <a:srgbClr val="002060"/>
                </a:solidFill>
                <a:latin typeface="Times New Roman" pitchFamily="18" charset="0"/>
                <a:ea typeface="HG Mincho Light J"/>
                <a:cs typeface="HG Mincho Light J"/>
              </a:rPr>
              <a:t> </a:t>
            </a:r>
            <a:r>
              <a:rPr lang="de-DE" sz="2000" b="1" kern="0" dirty="0">
                <a:latin typeface="Times New Roman" pitchFamily="18" charset="0"/>
                <a:ea typeface="HG Mincho Light J"/>
                <a:cs typeface="HG Mincho Light J"/>
              </a:rPr>
              <a:t/>
            </a:r>
            <a:br>
              <a:rPr lang="de-DE" sz="2000" b="1" kern="0" dirty="0">
                <a:latin typeface="Times New Roman" pitchFamily="18" charset="0"/>
                <a:ea typeface="HG Mincho Light J"/>
                <a:cs typeface="HG Mincho Light J"/>
              </a:rPr>
            </a:br>
            <a:r>
              <a:rPr lang="de-DE" sz="2000" b="1" kern="0" dirty="0">
                <a:latin typeface="Times New Roman" pitchFamily="18" charset="0"/>
                <a:ea typeface="HG Mincho Light J"/>
                <a:cs typeface="HG Mincho Light J"/>
              </a:rPr>
              <a:t>              (</a:t>
            </a:r>
            <a:r>
              <a:rPr lang="de-DE" kern="0" dirty="0">
                <a:latin typeface="Tahoma" pitchFamily="34" charset="0"/>
                <a:ea typeface="HG Mincho Light J"/>
                <a:cs typeface="HG Mincho Light J"/>
              </a:rPr>
              <a:t>Paulo Nogueira Batista Jr., Economia como ela é,  pag. 178, 2000)</a:t>
            </a:r>
            <a:endParaRPr lang="pt-BR" sz="2000" kern="0" dirty="0">
              <a:latin typeface="Tahoma" pitchFamily="34" charset="0"/>
              <a:ea typeface="HG Mincho Light J"/>
              <a:cs typeface="HG Mincho Light J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93700" y="1517650"/>
            <a:ext cx="8715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8000" b="1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GESTÃO TRIBUTÁRIA</a:t>
            </a:r>
          </a:p>
          <a:p>
            <a:pPr algn="ctr"/>
            <a:r>
              <a:rPr lang="en-US" sz="8000" b="1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MUNICIPAL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w Cen MT Condensed Extra Bold" panose="020B0803020202020204" pitchFamily="34" charset="0"/>
              </a:rPr>
              <a:t>O TAMANHO DO PROBLEMA E DA OPORTUNIDADE</a:t>
            </a:r>
            <a:endParaRPr lang="pt-BR" sz="2400" b="1" dirty="0">
              <a:solidFill>
                <a:srgbClr val="0070C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78552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tângulo 1"/>
          <p:cNvSpPr>
            <a:spLocks noChangeArrowheads="1"/>
          </p:cNvSpPr>
          <p:nvPr/>
        </p:nvSpPr>
        <p:spPr bwMode="auto">
          <a:xfrm>
            <a:off x="3146425" y="188913"/>
            <a:ext cx="204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70C0"/>
                </a:solidFill>
                <a:latin typeface="Lucida Console" panose="020B0609040504020204" pitchFamily="49" charset="0"/>
              </a:rPr>
              <a:t>GESTÃO ISS</a:t>
            </a:r>
            <a:endParaRPr lang="pt-BR" sz="2400" b="1" dirty="0">
              <a:solidFill>
                <a:srgbClr val="0070C0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4213" y="1208088"/>
            <a:ext cx="7920037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Implantação da Nota Fiscal de Serviço Eletrônica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Notificação Mensal Diferença de Pagamento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Análise de Não Incidência e Redução de Base de Cálculo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Grandes Tomadores - Substituto Tributário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Grandes Prestadores – Monitoramento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Pequenos Prestadores – Estimativa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400"/>
              <a:t> Administração empresas optantes Simples 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410588893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G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1341438"/>
            <a:ext cx="737076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3" name="Picture 3" descr="g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265488"/>
            <a:ext cx="33591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4" name="Picture 4" descr="g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70263"/>
            <a:ext cx="15811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5" name="Picture 5" descr="g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51088"/>
            <a:ext cx="135413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6" name="Picture 6" descr="g5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87500"/>
            <a:ext cx="29559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7" name="Picture 7" descr="g6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06938"/>
            <a:ext cx="29559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8" name="Picture 8" descr="g7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68663"/>
            <a:ext cx="1601788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9" name="Picture 9" descr="g8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08225"/>
            <a:ext cx="136683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359246" y="277019"/>
            <a:ext cx="371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70C0"/>
                </a:solidFill>
                <a:latin typeface="Lucida Console" panose="020B0609040504020204" pitchFamily="49" charset="0"/>
              </a:rPr>
              <a:t>GESTÃO </a:t>
            </a:r>
            <a:r>
              <a:rPr lang="en-US" sz="2400" b="1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DIVIDA ATIVA</a:t>
            </a:r>
            <a:endParaRPr lang="pt-BR" sz="2400" b="1" dirty="0">
              <a:solidFill>
                <a:srgbClr val="0070C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35297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aixaDeTexto 11"/>
          <p:cNvSpPr txBox="1">
            <a:spLocks noChangeArrowheads="1"/>
          </p:cNvSpPr>
          <p:nvPr/>
        </p:nvSpPr>
        <p:spPr bwMode="auto">
          <a:xfrm>
            <a:off x="6072188" y="1857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66563" name="Retângulo 1"/>
          <p:cNvSpPr>
            <a:spLocks noChangeArrowheads="1"/>
          </p:cNvSpPr>
          <p:nvPr/>
        </p:nvSpPr>
        <p:spPr bwMode="auto">
          <a:xfrm>
            <a:off x="1449388" y="188913"/>
            <a:ext cx="650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Lucida Console" panose="020B0609040504020204" pitchFamily="49" charset="0"/>
              </a:rPr>
              <a:t>GESTÃO DA COBRANÇA DA DIVIDA ATIVA</a:t>
            </a:r>
            <a:endParaRPr lang="pt-BR" sz="2400" b="1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0688" y="1069975"/>
            <a:ext cx="83994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800"/>
              <a:t> Gerenciamento da Carteira de Cobrança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1487488" y="1700213"/>
            <a:ext cx="5605462" cy="1976437"/>
            <a:chOff x="1487488" y="1700808"/>
            <a:chExt cx="5605462" cy="1975669"/>
          </a:xfrm>
        </p:grpSpPr>
        <p:pic>
          <p:nvPicPr>
            <p:cNvPr id="66572" name="Imagem 16" descr="http://t2.gstatic.com/images?q=tbn:ANd9GcT79ieK0oRiwoXBVRVb8vyby7giDrxU5qQ4cCZNV1JhqZ0x_9ijCnAeTL4wu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8" y="2214563"/>
              <a:ext cx="186055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Imagem 17" descr="Callcenter com divisores Biombos">
              <a:hlinkClick r:id="rId4" tooltip="&quot;Callcenter com divisores Biombos&quot;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80" t="29570" r="2606" b="24847"/>
            <a:stretch>
              <a:fillRect/>
            </a:stretch>
          </p:blipFill>
          <p:spPr bwMode="auto">
            <a:xfrm>
              <a:off x="4021138" y="2204864"/>
              <a:ext cx="3071812" cy="147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4" name="CaixaDeTexto 1"/>
            <p:cNvSpPr txBox="1">
              <a:spLocks noChangeArrowheads="1"/>
            </p:cNvSpPr>
            <p:nvPr/>
          </p:nvSpPr>
          <p:spPr bwMode="auto">
            <a:xfrm>
              <a:off x="2051720" y="1700808"/>
              <a:ext cx="48965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b="1"/>
                <a:t>TELEMARKETING ATIVO E RECPTIVO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630238" y="4283075"/>
            <a:ext cx="8334375" cy="2328863"/>
            <a:chOff x="630238" y="4283804"/>
            <a:chExt cx="8334375" cy="2328134"/>
          </a:xfrm>
        </p:grpSpPr>
        <p:pic>
          <p:nvPicPr>
            <p:cNvPr id="66567" name="il_fi" descr="http://www.polisistemas.pt/images/as5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109" b="6635"/>
            <a:stretch>
              <a:fillRect/>
            </a:stretch>
          </p:blipFill>
          <p:spPr bwMode="auto">
            <a:xfrm>
              <a:off x="7281863" y="5000625"/>
              <a:ext cx="16827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8" name="Imagem 9" descr="http://t1.gstatic.com/images?q=tbn:ANd9GcSo0mR_jKC-JWBBPWNdG7Td0dyImT4t82e1hpbxF2XOF1uI8G2Bq4Z3HgiSKA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221" r="7843"/>
            <a:stretch>
              <a:fillRect/>
            </a:stretch>
          </p:blipFill>
          <p:spPr bwMode="auto">
            <a:xfrm>
              <a:off x="2827338" y="4929188"/>
              <a:ext cx="1096962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 flipH="1">
              <a:off x="4022725" y="4858299"/>
              <a:ext cx="3357563" cy="1477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cap="all" dirty="0"/>
                <a:t>Auto envelopadora</a:t>
              </a:r>
              <a:r>
                <a:rPr lang="pt-BR" dirty="0"/>
                <a:t>  </a:t>
              </a:r>
            </a:p>
            <a:p>
              <a:pPr>
                <a:defRPr/>
              </a:pPr>
              <a:r>
                <a:rPr lang="pt-BR" dirty="0"/>
                <a:t>Envelopadora, que dobra, serrilha e cola para realizar o acabamento nos impressos, cartas de cobrança e boletos.</a:t>
              </a:r>
              <a:r>
                <a:rPr lang="pt-BR" b="1" cap="all" dirty="0"/>
                <a:t> 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 flipH="1">
              <a:off x="630238" y="4858299"/>
              <a:ext cx="2428875" cy="17536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cap="all" dirty="0"/>
                <a:t> Impressora  a4 frente e verso </a:t>
              </a:r>
            </a:p>
            <a:p>
              <a:pPr>
                <a:defRPr/>
              </a:pPr>
              <a:r>
                <a:rPr lang="pt-BR" dirty="0"/>
                <a:t>Imprime cartas de cobrança, boletos e impressos em geral</a:t>
              </a:r>
            </a:p>
            <a:p>
              <a:pPr>
                <a:defRPr/>
              </a:pPr>
              <a:endParaRPr lang="pt-BR" b="1" cap="all" dirty="0"/>
            </a:p>
          </p:txBody>
        </p:sp>
        <p:sp>
          <p:nvSpPr>
            <p:cNvPr id="66571" name="CaixaDeTexto 11"/>
            <p:cNvSpPr txBox="1">
              <a:spLocks noChangeArrowheads="1"/>
            </p:cNvSpPr>
            <p:nvPr/>
          </p:nvSpPr>
          <p:spPr bwMode="auto">
            <a:xfrm>
              <a:off x="1979712" y="4283804"/>
              <a:ext cx="48965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b="1"/>
                <a:t>EMISSÃO DE NOTIFICAÇÃO DE DÉBITO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1127999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8578"/>
            <a:ext cx="6984776" cy="53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16632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BRASIL - MAIORES ARRECADAÇÃO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IPTU</a:t>
            </a:r>
            <a:endParaRPr lang="pt-BR" sz="2400" b="1" dirty="0">
              <a:solidFill>
                <a:schemeClr val="tx2"/>
              </a:solidFill>
              <a:latin typeface="Lucida Console" pitchFamily="49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43233" y="3717031"/>
            <a:ext cx="6853103" cy="195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586381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538913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555671" y="6585620"/>
            <a:ext cx="638968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8520" y="116632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BRASIL - MAIORES ARRECADAÇÃO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ITBI</a:t>
            </a:r>
            <a:endParaRPr lang="pt-BR" sz="2400" b="1" dirty="0">
              <a:solidFill>
                <a:schemeClr val="tx2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6549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4521"/>
            <a:ext cx="7416824" cy="57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683568" y="6021288"/>
            <a:ext cx="7272808" cy="195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5" y="100859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BRASIL - MAIORES ARRECADAÇÃO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ISS</a:t>
            </a:r>
            <a:endParaRPr lang="pt-BR" sz="2400" b="1" dirty="0">
              <a:solidFill>
                <a:schemeClr val="tx2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32424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702"/>
            <a:ext cx="5266994" cy="58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44624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BRASIL - MAIORES ARRECADAÇÃO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ISS – SIMPLES NACIONAL</a:t>
            </a:r>
            <a:endParaRPr lang="pt-BR" sz="2400" b="1" dirty="0">
              <a:solidFill>
                <a:schemeClr val="tx2"/>
              </a:solidFill>
              <a:latin typeface="Lucida Console" pitchFamily="49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6165304"/>
            <a:ext cx="547260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361859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1694"/>
            <a:ext cx="6232227" cy="577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733354" y="6525344"/>
            <a:ext cx="6358926" cy="195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4624"/>
            <a:ext cx="6876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BRASIL - MAIORES ARRECADAÇÃO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TAXAS</a:t>
            </a:r>
            <a:endParaRPr lang="pt-BR" sz="2400" b="1" dirty="0">
              <a:solidFill>
                <a:schemeClr val="tx2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03294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549272" cy="55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749792" y="5229200"/>
            <a:ext cx="7494616" cy="195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Lucida Console" pitchFamily="49" charset="0"/>
              </a:rPr>
              <a:t>BRASIL - MAIORES ARRECADAÇÃO – DIVIDA ATIVA</a:t>
            </a:r>
            <a:endParaRPr lang="pt-BR" sz="2400" b="1" dirty="0">
              <a:solidFill>
                <a:schemeClr val="tx2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72274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87958" cy="3425924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IPTU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4625"/>
            <a:ext cx="3907438" cy="5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26213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0"/>
            <a:ext cx="5357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Lucida Console" pitchFamily="49" charset="0"/>
              </a:rPr>
              <a:t>RECEITA ORÇAMENTÁRIA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Lucida Console" pitchFamily="49" charset="0"/>
              </a:rPr>
              <a:t>50 MAIORES CIDADES</a:t>
            </a:r>
            <a:endParaRPr lang="pt-BR" sz="2400" b="1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36504" cy="47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07505" y="3877660"/>
            <a:ext cx="453650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7380"/>
            <a:ext cx="4366025" cy="47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655559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45112" cy="3408832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ITBI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611515"/>
            <a:ext cx="3792584" cy="5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74904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587959" cy="3425924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641888"/>
            <a:ext cx="3907439" cy="5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05792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587958" cy="3425924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DIVIDA ATIVA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530253"/>
            <a:ext cx="3855511" cy="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25892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436613" cy="3365549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ICMS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379679"/>
            <a:ext cx="3900109" cy="5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03810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407452" cy="3353916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IPVA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1737" y="5445224"/>
            <a:ext cx="391723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83443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407454" cy="3353917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FPM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8936" y="5517232"/>
            <a:ext cx="3944054" cy="5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89135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587958" cy="3425924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TRANSFERÊNCIAS SUS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675920"/>
            <a:ext cx="3907438" cy="5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24358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617120" cy="3437557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TRANSFERÊNCIA FUNDEB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528918"/>
            <a:ext cx="3864592" cy="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86630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0" y="0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EVOLUÇÃO RECEITA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CORRENTE BRUTA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821599" cy="3600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057" y="5329844"/>
            <a:ext cx="3944054" cy="5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17894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899592" y="1196752"/>
            <a:ext cx="7173913" cy="3311525"/>
            <a:chOff x="1076" y="828"/>
            <a:chExt cx="5146" cy="2770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1638" y="1764"/>
            <a:ext cx="3791" cy="1834"/>
          </p:xfrm>
          <a:graphic>
            <a:graphicData uri="http://schemas.openxmlformats.org/presentationml/2006/ole">
              <p:oleObj spid="_x0000_s2050" name="Clip" r:id="rId3" imgW="5349875" imgH="2911475" progId="">
                <p:embed/>
              </p:oleObj>
            </a:graphicData>
          </a:graphic>
        </p:graphicFrame>
        <p:sp>
          <p:nvSpPr>
            <p:cNvPr id="410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739" y="828"/>
              <a:ext cx="2970" cy="1127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66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pt-BR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PARCERIA</a:t>
              </a:r>
            </a:p>
          </p:txBody>
        </p:sp>
        <p:sp>
          <p:nvSpPr>
            <p:cNvPr id="340997" name="Text Box 5"/>
            <p:cNvSpPr txBox="1">
              <a:spLocks noChangeArrowheads="1"/>
            </p:cNvSpPr>
            <p:nvPr/>
          </p:nvSpPr>
          <p:spPr bwMode="auto">
            <a:xfrm rot="1298109">
              <a:off x="1076" y="2444"/>
              <a:ext cx="1991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pt-B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PREFEITURA</a:t>
              </a:r>
            </a:p>
          </p:txBody>
        </p:sp>
        <p:sp>
          <p:nvSpPr>
            <p:cNvPr id="340998" name="Text Box 6"/>
            <p:cNvSpPr txBox="1">
              <a:spLocks noChangeArrowheads="1"/>
            </p:cNvSpPr>
            <p:nvPr/>
          </p:nvSpPr>
          <p:spPr bwMode="auto">
            <a:xfrm rot="20474195">
              <a:off x="3689" y="2117"/>
              <a:ext cx="2533" cy="48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pt-B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CONTRIBUINTE</a:t>
              </a: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177143" y="-51080"/>
            <a:ext cx="38941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Tahoma" pitchFamily="34" charset="0"/>
              </a:rPr>
              <a:t>Política Tributária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484286" y="4725144"/>
            <a:ext cx="619938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000" b="1" dirty="0">
                <a:latin typeface="LucidaSans" pitchFamily="34" charset="0"/>
              </a:rPr>
              <a:t>MELHORIA DA RELAÇÃO </a:t>
            </a:r>
            <a:r>
              <a:rPr lang="pt-BR" sz="2000" b="1" dirty="0" smtClean="0">
                <a:latin typeface="LucidaSans" pitchFamily="34" charset="0"/>
              </a:rPr>
              <a:t>FISCO-CONTRIBUINTE</a:t>
            </a:r>
          </a:p>
          <a:p>
            <a:pPr algn="ctr" eaLnBrk="1" hangingPunct="1"/>
            <a:r>
              <a:rPr lang="pt-BR" sz="1600" b="1" dirty="0" smtClean="0">
                <a:latin typeface="LucidaSans" pitchFamily="34" charset="0"/>
              </a:rPr>
              <a:t> </a:t>
            </a:r>
            <a:endParaRPr lang="pt-BR" sz="1600" b="1" dirty="0">
              <a:latin typeface="LucidaSans" pitchFamily="34" charset="0"/>
            </a:endParaRPr>
          </a:p>
          <a:p>
            <a:pPr algn="ctr" eaLnBrk="1" hangingPunct="1">
              <a:spcAft>
                <a:spcPts val="600"/>
              </a:spcAft>
              <a:buFontTx/>
              <a:buChar char="•"/>
            </a:pPr>
            <a:r>
              <a:rPr lang="pt-BR" sz="1600" b="1" dirty="0">
                <a:latin typeface="LucidaSans" pitchFamily="34" charset="0"/>
              </a:rPr>
              <a:t> SIMPLIFICAÇÃO </a:t>
            </a:r>
          </a:p>
          <a:p>
            <a:pPr algn="ctr" eaLnBrk="1" hangingPunct="1">
              <a:spcAft>
                <a:spcPts val="600"/>
              </a:spcAft>
              <a:buFontTx/>
              <a:buChar char="•"/>
            </a:pPr>
            <a:r>
              <a:rPr lang="pt-BR" sz="1600" b="1" dirty="0">
                <a:latin typeface="LucidaSans" pitchFamily="34" charset="0"/>
              </a:rPr>
              <a:t> REDUÇÃO CUSTOS OPERACIONAIS</a:t>
            </a:r>
          </a:p>
          <a:p>
            <a:pPr algn="ctr" eaLnBrk="1" hangingPunct="1">
              <a:spcAft>
                <a:spcPts val="600"/>
              </a:spcAft>
              <a:buFontTx/>
              <a:buChar char="•"/>
            </a:pPr>
            <a:r>
              <a:rPr lang="pt-BR" sz="1600" b="1" dirty="0">
                <a:latin typeface="LucidaSans" pitchFamily="34" charset="0"/>
              </a:rPr>
              <a:t> COMBATE À CONCORRÊNCIA DESLEAL</a:t>
            </a:r>
          </a:p>
        </p:txBody>
      </p:sp>
    </p:spTree>
    <p:extLst>
      <p:ext uri="{BB962C8B-B14F-4D97-AF65-F5344CB8AC3E}">
        <p14:creationId xmlns:p14="http://schemas.microsoft.com/office/powerpoint/2010/main" xmlns="" val="1522575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6330" y="188640"/>
            <a:ext cx="6821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Lucida Console" pitchFamily="49" charset="0"/>
              </a:rPr>
              <a:t>COMPOSIÇÃO DA RECEITA 2014</a:t>
            </a:r>
            <a:endParaRPr lang="pt-BR" sz="2400" b="1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6277421" y="1988840"/>
            <a:ext cx="536303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257540" y="4005064"/>
            <a:ext cx="57606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33295"/>
            <a:ext cx="56261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38274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4C9B50B5-1011-4B23-8ACA-424950F7620B}" type="slidenum">
              <a:rPr lang="en-US"/>
              <a:pPr algn="l" eaLnBrk="1" hangingPunct="1"/>
              <a:t>40</a:t>
            </a:fld>
            <a:endParaRPr lang="en-US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860425" y="1089025"/>
            <a:ext cx="68802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b="1">
                <a:latin typeface="Lucida Casual"/>
              </a:rPr>
              <a:t>UTILIZAÇÃO ADEQUADA DOS RECURSOS  PÚBLICOS ARRECADADOS, RESTABELECENDO A CONFIANÇA NA GESTÃO PÚBLICA</a:t>
            </a:r>
          </a:p>
        </p:txBody>
      </p:sp>
      <p:sp>
        <p:nvSpPr>
          <p:cNvPr id="68612" name="Retângulo 26"/>
          <p:cNvSpPr>
            <a:spLocks noChangeArrowheads="1"/>
          </p:cNvSpPr>
          <p:nvPr/>
        </p:nvSpPr>
        <p:spPr bwMode="auto">
          <a:xfrm>
            <a:off x="971600" y="260350"/>
            <a:ext cx="520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rgbClr val="0070C0"/>
                </a:solidFill>
                <a:latin typeface="Lucida Console" panose="020B0609040504020204" pitchFamily="49" charset="0"/>
              </a:rPr>
              <a:t>POLÍTICA TRIBUTÁRIA EFETIVA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11188" y="2579688"/>
            <a:ext cx="2736850" cy="2411412"/>
            <a:chOff x="611188" y="2579688"/>
            <a:chExt cx="2736850" cy="2411412"/>
          </a:xfrm>
        </p:grpSpPr>
        <p:sp>
          <p:nvSpPr>
            <p:cNvPr id="537620" name="AutoShape 20"/>
            <p:cNvSpPr>
              <a:spLocks noChangeArrowheads="1"/>
            </p:cNvSpPr>
            <p:nvPr/>
          </p:nvSpPr>
          <p:spPr bwMode="auto">
            <a:xfrm rot="11656221" flipH="1">
              <a:off x="1916113" y="2579688"/>
              <a:ext cx="534987" cy="1162050"/>
            </a:xfrm>
            <a:prstGeom prst="curvedRightArrow">
              <a:avLst>
                <a:gd name="adj1" fmla="val 38628"/>
                <a:gd name="adj2" fmla="val 77256"/>
                <a:gd name="adj3" fmla="val 33333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68628" name="AutoShape 21"/>
            <p:cNvSpPr>
              <a:spLocks noChangeArrowheads="1"/>
            </p:cNvSpPr>
            <p:nvPr/>
          </p:nvSpPr>
          <p:spPr bwMode="auto">
            <a:xfrm>
              <a:off x="739775" y="3886200"/>
              <a:ext cx="2608263" cy="1104900"/>
            </a:xfrm>
            <a:prstGeom prst="flowChartAlternateProcess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600" b="1">
                  <a:solidFill>
                    <a:schemeClr val="bg1"/>
                  </a:solidFill>
                  <a:latin typeface="Nadianne"/>
                </a:rPr>
                <a:t>CONTRIBUINTE</a:t>
              </a:r>
            </a:p>
            <a:p>
              <a:pPr algn="ctr" eaLnBrk="1" hangingPunct="1"/>
              <a:r>
                <a:rPr lang="en-US" b="1">
                  <a:solidFill>
                    <a:schemeClr val="bg1"/>
                  </a:solidFill>
                  <a:latin typeface="Nadianne"/>
                </a:rPr>
                <a:t>CIDADÃO/CLIENTE</a:t>
              </a:r>
              <a:endParaRPr lang="pt-BR" b="1">
                <a:solidFill>
                  <a:schemeClr val="bg1"/>
                </a:solidFill>
                <a:latin typeface="Nadianne"/>
              </a:endParaRPr>
            </a:p>
          </p:txBody>
        </p:sp>
        <p:sp>
          <p:nvSpPr>
            <p:cNvPr id="68629" name="CaixaDeTexto 2"/>
            <p:cNvSpPr txBox="1">
              <a:spLocks noChangeArrowheads="1"/>
            </p:cNvSpPr>
            <p:nvPr/>
          </p:nvSpPr>
          <p:spPr bwMode="auto">
            <a:xfrm>
              <a:off x="611188" y="2967038"/>
              <a:ext cx="13049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b="1"/>
                <a:t>PAGAMENTO DE TRIBUTOS</a:t>
              </a:r>
              <a:endParaRPr lang="pt-BR" sz="1200" b="1"/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132138" y="2133600"/>
            <a:ext cx="4903787" cy="1676400"/>
            <a:chOff x="3132138" y="2133600"/>
            <a:chExt cx="4903439" cy="1676400"/>
          </a:xfrm>
        </p:grpSpPr>
        <p:sp>
          <p:nvSpPr>
            <p:cNvPr id="537614" name="AutoShape 14"/>
            <p:cNvSpPr>
              <a:spLocks noChangeArrowheads="1"/>
            </p:cNvSpPr>
            <p:nvPr/>
          </p:nvSpPr>
          <p:spPr bwMode="auto">
            <a:xfrm rot="20128350" flipH="1">
              <a:off x="6371995" y="2590800"/>
              <a:ext cx="338114" cy="1219200"/>
            </a:xfrm>
            <a:prstGeom prst="curvedRightArrow">
              <a:avLst>
                <a:gd name="adj1" fmla="val 64000"/>
                <a:gd name="adj2" fmla="val 128000"/>
                <a:gd name="adj3" fmla="val 33333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68625" name="AutoShape 22"/>
            <p:cNvSpPr>
              <a:spLocks noChangeArrowheads="1"/>
            </p:cNvSpPr>
            <p:nvPr/>
          </p:nvSpPr>
          <p:spPr bwMode="auto">
            <a:xfrm>
              <a:off x="3132138" y="2133600"/>
              <a:ext cx="2606675" cy="1104900"/>
            </a:xfrm>
            <a:prstGeom prst="flowChartAlternateProcess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600" b="1">
                  <a:solidFill>
                    <a:schemeClr val="bg1"/>
                  </a:solidFill>
                  <a:latin typeface="Nadianne"/>
                </a:rPr>
                <a:t>RECEITAS</a:t>
              </a:r>
            </a:p>
          </p:txBody>
        </p:sp>
        <p:sp>
          <p:nvSpPr>
            <p:cNvPr id="68626" name="CaixaDeTexto 15"/>
            <p:cNvSpPr txBox="1">
              <a:spLocks noChangeArrowheads="1"/>
            </p:cNvSpPr>
            <p:nvPr/>
          </p:nvSpPr>
          <p:spPr bwMode="auto">
            <a:xfrm>
              <a:off x="6732240" y="2780928"/>
              <a:ext cx="130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 b="1"/>
                <a:t>GESTÃO TRIBUTÁRIA</a:t>
              </a:r>
              <a:endParaRPr lang="pt-BR" sz="1200" b="1"/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588000" y="3886200"/>
            <a:ext cx="2608263" cy="2616200"/>
            <a:chOff x="5588000" y="3886200"/>
            <a:chExt cx="2608263" cy="2616200"/>
          </a:xfrm>
        </p:grpSpPr>
        <p:sp>
          <p:nvSpPr>
            <p:cNvPr id="68621" name="AutoShape 13"/>
            <p:cNvSpPr>
              <a:spLocks noChangeArrowheads="1"/>
            </p:cNvSpPr>
            <p:nvPr/>
          </p:nvSpPr>
          <p:spPr bwMode="auto">
            <a:xfrm>
              <a:off x="5588000" y="3886200"/>
              <a:ext cx="2608263" cy="1104900"/>
            </a:xfrm>
            <a:prstGeom prst="flowChartAlternateProcess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600" b="1">
                  <a:solidFill>
                    <a:schemeClr val="bg1"/>
                  </a:solidFill>
                  <a:latin typeface="Nadianne"/>
                </a:rPr>
                <a:t>DESPESAS</a:t>
              </a:r>
            </a:p>
          </p:txBody>
        </p:sp>
        <p:sp>
          <p:nvSpPr>
            <p:cNvPr id="537618" name="AutoShape 18"/>
            <p:cNvSpPr>
              <a:spLocks noChangeArrowheads="1"/>
            </p:cNvSpPr>
            <p:nvPr/>
          </p:nvSpPr>
          <p:spPr bwMode="auto">
            <a:xfrm rot="856221" flipH="1">
              <a:off x="6392863" y="5283200"/>
              <a:ext cx="338137" cy="1219200"/>
            </a:xfrm>
            <a:prstGeom prst="curvedRightArrow">
              <a:avLst>
                <a:gd name="adj1" fmla="val 64000"/>
                <a:gd name="adj2" fmla="val 128000"/>
                <a:gd name="adj3" fmla="val 33333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68623" name="CaixaDeTexto 16"/>
            <p:cNvSpPr txBox="1">
              <a:spLocks noChangeArrowheads="1"/>
            </p:cNvSpPr>
            <p:nvPr/>
          </p:nvSpPr>
          <p:spPr bwMode="auto">
            <a:xfrm>
              <a:off x="6804248" y="5590981"/>
              <a:ext cx="13033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 b="1"/>
                <a:t>CONTROLE DO GASTO PÚBLICO</a:t>
              </a:r>
              <a:endParaRPr lang="pt-BR" sz="1200" b="1"/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747713" y="5305425"/>
            <a:ext cx="5119687" cy="1436688"/>
            <a:chOff x="748382" y="5305425"/>
            <a:chExt cx="5119018" cy="1436688"/>
          </a:xfrm>
        </p:grpSpPr>
        <p:sp>
          <p:nvSpPr>
            <p:cNvPr id="537619" name="AutoShape 19"/>
            <p:cNvSpPr>
              <a:spLocks noChangeArrowheads="1"/>
            </p:cNvSpPr>
            <p:nvPr/>
          </p:nvSpPr>
          <p:spPr bwMode="auto">
            <a:xfrm rot="9330889" flipH="1">
              <a:off x="2092818" y="5305425"/>
              <a:ext cx="534918" cy="1162050"/>
            </a:xfrm>
            <a:prstGeom prst="curvedRightArrow">
              <a:avLst>
                <a:gd name="adj1" fmla="val 38628"/>
                <a:gd name="adj2" fmla="val 77256"/>
                <a:gd name="adj3" fmla="val 33333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68619" name="AutoShape 23"/>
            <p:cNvSpPr>
              <a:spLocks noChangeArrowheads="1"/>
            </p:cNvSpPr>
            <p:nvPr/>
          </p:nvSpPr>
          <p:spPr bwMode="auto">
            <a:xfrm>
              <a:off x="3260725" y="5637213"/>
              <a:ext cx="2606675" cy="1104900"/>
            </a:xfrm>
            <a:prstGeom prst="flowChartAlternateProcess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600" b="1">
                  <a:solidFill>
                    <a:schemeClr val="bg1"/>
                  </a:solidFill>
                  <a:latin typeface="Nadianne"/>
                </a:rPr>
                <a:t>INVESTIMENTO</a:t>
              </a:r>
            </a:p>
          </p:txBody>
        </p:sp>
        <p:sp>
          <p:nvSpPr>
            <p:cNvPr id="68620" name="CaixaDeTexto 17"/>
            <p:cNvSpPr txBox="1">
              <a:spLocks noChangeArrowheads="1"/>
            </p:cNvSpPr>
            <p:nvPr/>
          </p:nvSpPr>
          <p:spPr bwMode="auto">
            <a:xfrm>
              <a:off x="748382" y="5661248"/>
              <a:ext cx="13033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 b="1"/>
                <a:t>OBRAS E SERVIÇOS</a:t>
              </a:r>
              <a:endParaRPr lang="pt-BR" sz="1200" b="1"/>
            </a:p>
          </p:txBody>
        </p:sp>
      </p:grpSp>
      <p:sp>
        <p:nvSpPr>
          <p:cNvPr id="4" name="Fluxograma: Conector 3"/>
          <p:cNvSpPr/>
          <p:nvPr/>
        </p:nvSpPr>
        <p:spPr>
          <a:xfrm>
            <a:off x="3635375" y="3644900"/>
            <a:ext cx="1657350" cy="1490663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CIRCULO VIRTUOSO</a:t>
            </a:r>
            <a:endParaRPr lang="pt-BR" sz="1400" b="1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432483" y="6105994"/>
            <a:ext cx="158417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xmlns="" val="398161208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179562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Century Gothic" pitchFamily="34" charset="0"/>
              </a:rPr>
              <a:t>BOLETIM DE FINANÇAS PÚBLICAS DAS CAPITAIS</a:t>
            </a:r>
            <a:r>
              <a:rPr lang="pt-BR" sz="2800" dirty="0">
                <a:latin typeface="Century Gothic" pitchFamily="34" charset="0"/>
              </a:rPr>
              <a:t/>
            </a:r>
            <a:br>
              <a:rPr lang="pt-BR" sz="2800" dirty="0">
                <a:latin typeface="Century Gothic" pitchFamily="34" charset="0"/>
              </a:rPr>
            </a:br>
            <a:r>
              <a:rPr lang="pt-BR" sz="2800" dirty="0">
                <a:latin typeface="Century Gothic" pitchFamily="34" charset="0"/>
              </a:rPr>
              <a:t/>
            </a:r>
            <a:br>
              <a:rPr lang="pt-BR" sz="2800" dirty="0">
                <a:latin typeface="Century Gothic" pitchFamily="34" charset="0"/>
              </a:rPr>
            </a:br>
            <a:r>
              <a:rPr lang="pt-BR" sz="2800" b="1" dirty="0" smtClean="0">
                <a:latin typeface="Century Gothic" pitchFamily="34" charset="0"/>
              </a:rPr>
              <a:t>Março/2016</a:t>
            </a:r>
            <a:endParaRPr lang="pt-BR" sz="2800" dirty="0"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720080"/>
          </a:xfrm>
        </p:spPr>
        <p:txBody>
          <a:bodyPr>
            <a:noAutofit/>
          </a:bodyPr>
          <a:lstStyle/>
          <a:p>
            <a:r>
              <a:rPr lang="pt-BR" sz="1600" dirty="0">
                <a:latin typeface="Century Gothic" pitchFamily="34" charset="0"/>
              </a:rPr>
              <a:t>FINANCE – Finanças Análise e Consultoria Econômica </a:t>
            </a:r>
            <a:r>
              <a:rPr lang="pt-BR" sz="1600" dirty="0" err="1">
                <a:latin typeface="Century Gothic" pitchFamily="34" charset="0"/>
              </a:rPr>
              <a:t>Ltda</a:t>
            </a:r>
            <a:endParaRPr lang="pt-BR" sz="1600" dirty="0">
              <a:latin typeface="Century Gothic" pitchFamily="34" charset="0"/>
            </a:endParaRPr>
          </a:p>
          <a:p>
            <a:r>
              <a:rPr lang="pt-BR" sz="1600" dirty="0" smtClean="0">
                <a:latin typeface="Century Gothic" pitchFamily="34" charset="0"/>
              </a:rPr>
              <a:t>Florianópolis – 03/03/2016</a:t>
            </a:r>
          </a:p>
        </p:txBody>
      </p:sp>
      <p:pic>
        <p:nvPicPr>
          <p:cNvPr id="4" name="Imagem 3" descr="C:\Users\kcastro\Documents\ABRASF\Boletim de Finanças das Capitais\nova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3840480" cy="18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311040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29600" cy="446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5496" y="44624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PROJEÇÕES MACROECONÔMICAS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78239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1339145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Century Gothic" pitchFamily="34" charset="0"/>
              </a:rPr>
              <a:t>Índices de Confiança Empresarial e do Consumidor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438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EXPECTATIVAS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4004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CRISE FOCADA NO MERCADO INTERNO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44761"/>
            <a:ext cx="5832648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8410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FPM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711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FUNDEB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5155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IMPOSTO DE RENDA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31392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3990136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IPI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33548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743161"/>
              </p:ext>
            </p:extLst>
          </p:nvPr>
        </p:nvGraphicFramePr>
        <p:xfrm>
          <a:off x="323528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0" y="180219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ICMS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63993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088" y="1628775"/>
            <a:ext cx="7993062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latin typeface="Arial Black" pitchFamily="34" charset="0"/>
              </a:rPr>
              <a:t>CONTEXTO</a:t>
            </a:r>
            <a:endParaRPr lang="pt-BR" b="1" dirty="0">
              <a:latin typeface="Arial Black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A sociedade está passando por transformações sociais e econômicas profundas. Os cidadãos têm cada vez mais consciência da mudança, buscam excelência, exigem mais transparências e são mais participativos</a:t>
            </a:r>
            <a:r>
              <a:rPr lang="pt-BR" dirty="0">
                <a:latin typeface="Arial Black" pitchFamily="34" charset="0"/>
              </a:rPr>
              <a:t>.</a:t>
            </a: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881063" y="3586163"/>
            <a:ext cx="8154987" cy="922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pt-BR" b="1" dirty="0">
                <a:latin typeface="Arial Black" pitchFamily="34" charset="0"/>
              </a:rPr>
              <a:t>VALORES</a:t>
            </a:r>
            <a:endParaRPr lang="pt-BR" dirty="0">
              <a:latin typeface="Arial Black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pt-BR" dirty="0">
                <a:latin typeface="+mj-lt"/>
              </a:rPr>
              <a:t>Orientada pelos valores da eficiência na redução dos seus custos operacionais e aumento da qualidade na prestação dos serviços públicos.</a:t>
            </a:r>
            <a:r>
              <a:rPr lang="pt-BR" dirty="0">
                <a:latin typeface="Arial Black" pitchFamily="34" charset="0"/>
              </a:rPr>
              <a:t> </a:t>
            </a:r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971550" y="4797425"/>
            <a:ext cx="8154988" cy="92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pt-BR" b="1" dirty="0">
                <a:latin typeface="Arial Black" pitchFamily="34" charset="0"/>
              </a:rPr>
              <a:t>ALVO</a:t>
            </a:r>
            <a:endParaRPr lang="pt-BR" dirty="0">
              <a:latin typeface="Arial Black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pt-BR" dirty="0">
                <a:latin typeface="+mj-lt"/>
              </a:rPr>
              <a:t>A administração pública gerencial vê o cidadão como contribuinte de impostos e como cliente de seus serviços, criando-se a figura do </a:t>
            </a:r>
            <a:r>
              <a:rPr lang="pt-BR" b="1" dirty="0">
                <a:latin typeface="+mj-lt"/>
              </a:rPr>
              <a:t>cidadão-cliente</a:t>
            </a:r>
            <a:r>
              <a:rPr lang="pt-BR" dirty="0">
                <a:latin typeface="+mj-lt"/>
              </a:rPr>
              <a:t>.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5404" y="188640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VISÃO GERAL</a:t>
            </a:r>
          </a:p>
        </p:txBody>
      </p:sp>
    </p:spTree>
    <p:extLst>
      <p:ext uri="{BB962C8B-B14F-4D97-AF65-F5344CB8AC3E}">
        <p14:creationId xmlns:p14="http://schemas.microsoft.com/office/powerpoint/2010/main" xmlns="" val="4005030433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7877175" cy="2533650"/>
          </a:xfrm>
          <a:prstGeom prst="rect">
            <a:avLst/>
          </a:prstGeom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15404" y="188640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CARGA TRIBUTÁRIA</a:t>
            </a:r>
          </a:p>
        </p:txBody>
      </p:sp>
    </p:spTree>
    <p:extLst>
      <p:ext uri="{BB962C8B-B14F-4D97-AF65-F5344CB8AC3E}">
        <p14:creationId xmlns:p14="http://schemas.microsoft.com/office/powerpoint/2010/main" xmlns="" val="429243557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7"/>
          <p:cNvSpPr txBox="1">
            <a:spLocks noChangeArrowheads="1"/>
          </p:cNvSpPr>
          <p:nvPr/>
        </p:nvSpPr>
        <p:spPr bwMode="auto">
          <a:xfrm>
            <a:off x="700088" y="1457325"/>
            <a:ext cx="8229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 b="1">
                <a:latin typeface="LucidaSans"/>
                <a:cs typeface="Times New Roman" panose="02020603050405020304" pitchFamily="18" charset="0"/>
              </a:rPr>
              <a:t>CONHECIMENTO DA CULTURA ORGANIZACIONAL </a:t>
            </a:r>
          </a:p>
          <a:p>
            <a:pPr eaLnBrk="1" hangingPunct="1">
              <a:spcBef>
                <a:spcPct val="50000"/>
              </a:spcBef>
            </a:pPr>
            <a:r>
              <a:rPr lang="pt-BR">
                <a:latin typeface="LucidaSans"/>
                <a:cs typeface="Times New Roman" panose="02020603050405020304" pitchFamily="18" charset="0"/>
              </a:rPr>
              <a:t>A cultura organizacional  de uma empresa é composta de padrões prevalentes de valores, crença, sentimentos, atitudes, normas, interações, tecnologias, métodos e procedimentos de execução das atividades, bem como suas influências sobre as pessoas da empresa. </a:t>
            </a:r>
          </a:p>
        </p:txBody>
      </p:sp>
      <p:grpSp>
        <p:nvGrpSpPr>
          <p:cNvPr id="2" name="Grupo 17"/>
          <p:cNvGrpSpPr>
            <a:grpSpLocks/>
          </p:cNvGrpSpPr>
          <p:nvPr/>
        </p:nvGrpSpPr>
        <p:grpSpPr bwMode="auto">
          <a:xfrm>
            <a:off x="4962525" y="4035425"/>
            <a:ext cx="2130425" cy="1266825"/>
            <a:chOff x="4962542" y="4035553"/>
            <a:chExt cx="2129755" cy="1266702"/>
          </a:xfrm>
        </p:grpSpPr>
        <p:sp>
          <p:nvSpPr>
            <p:cNvPr id="28691" name="Freeform 1032"/>
            <p:cNvSpPr>
              <a:spLocks/>
            </p:cNvSpPr>
            <p:nvPr/>
          </p:nvSpPr>
          <p:spPr bwMode="auto">
            <a:xfrm>
              <a:off x="4962542" y="4071942"/>
              <a:ext cx="2038350" cy="1230313"/>
            </a:xfrm>
            <a:custGeom>
              <a:avLst/>
              <a:gdLst>
                <a:gd name="T0" fmla="*/ 0 w 1966"/>
                <a:gd name="T1" fmla="*/ 0 h 1356"/>
                <a:gd name="T2" fmla="*/ 2147483647 w 1966"/>
                <a:gd name="T3" fmla="*/ 2147483647 h 1356"/>
                <a:gd name="T4" fmla="*/ 2147483647 w 1966"/>
                <a:gd name="T5" fmla="*/ 2147483647 h 1356"/>
                <a:gd name="T6" fmla="*/ 2147483647 w 1966"/>
                <a:gd name="T7" fmla="*/ 2147483647 h 1356"/>
                <a:gd name="T8" fmla="*/ 2147483647 w 1966"/>
                <a:gd name="T9" fmla="*/ 2147483647 h 1356"/>
                <a:gd name="T10" fmla="*/ 2147483647 w 1966"/>
                <a:gd name="T11" fmla="*/ 2147483647 h 1356"/>
                <a:gd name="T12" fmla="*/ 2147483647 w 1966"/>
                <a:gd name="T13" fmla="*/ 2147483647 h 1356"/>
                <a:gd name="T14" fmla="*/ 2147483647 w 1966"/>
                <a:gd name="T15" fmla="*/ 2147483647 h 1356"/>
                <a:gd name="T16" fmla="*/ 2147483647 w 1966"/>
                <a:gd name="T17" fmla="*/ 2147483647 h 1356"/>
                <a:gd name="T18" fmla="*/ 2147483647 w 1966"/>
                <a:gd name="T19" fmla="*/ 2147483647 h 1356"/>
                <a:gd name="T20" fmla="*/ 2147483647 w 1966"/>
                <a:gd name="T21" fmla="*/ 2147483647 h 1356"/>
                <a:gd name="T22" fmla="*/ 2147483647 w 1966"/>
                <a:gd name="T23" fmla="*/ 2147483647 h 1356"/>
                <a:gd name="T24" fmla="*/ 2147483647 w 1966"/>
                <a:gd name="T25" fmla="*/ 2147483647 h 1356"/>
                <a:gd name="T26" fmla="*/ 2147483647 w 1966"/>
                <a:gd name="T27" fmla="*/ 2147483647 h 1356"/>
                <a:gd name="T28" fmla="*/ 2147483647 w 1966"/>
                <a:gd name="T29" fmla="*/ 2147483647 h 1356"/>
                <a:gd name="T30" fmla="*/ 2147483647 w 1966"/>
                <a:gd name="T31" fmla="*/ 2147483647 h 1356"/>
                <a:gd name="T32" fmla="*/ 2147483647 w 1966"/>
                <a:gd name="T33" fmla="*/ 2147483647 h 1356"/>
                <a:gd name="T34" fmla="*/ 2147483647 w 1966"/>
                <a:gd name="T35" fmla="*/ 2147483647 h 1356"/>
                <a:gd name="T36" fmla="*/ 2147483647 w 1966"/>
                <a:gd name="T37" fmla="*/ 2147483647 h 1356"/>
                <a:gd name="T38" fmla="*/ 2147483647 w 1966"/>
                <a:gd name="T39" fmla="*/ 2147483647 h 1356"/>
                <a:gd name="T40" fmla="*/ 2147483647 w 1966"/>
                <a:gd name="T41" fmla="*/ 2147483647 h 1356"/>
                <a:gd name="T42" fmla="*/ 2147483647 w 1966"/>
                <a:gd name="T43" fmla="*/ 2147483647 h 1356"/>
                <a:gd name="T44" fmla="*/ 2147483647 w 1966"/>
                <a:gd name="T45" fmla="*/ 2147483647 h 1356"/>
                <a:gd name="T46" fmla="*/ 2147483647 w 1966"/>
                <a:gd name="T47" fmla="*/ 2147483647 h 1356"/>
                <a:gd name="T48" fmla="*/ 2147483647 w 1966"/>
                <a:gd name="T49" fmla="*/ 2147483647 h 1356"/>
                <a:gd name="T50" fmla="*/ 2147483647 w 1966"/>
                <a:gd name="T51" fmla="*/ 2147483647 h 1356"/>
                <a:gd name="T52" fmla="*/ 2147483647 w 1966"/>
                <a:gd name="T53" fmla="*/ 2147483647 h 1356"/>
                <a:gd name="T54" fmla="*/ 2147483647 w 1966"/>
                <a:gd name="T55" fmla="*/ 2147483647 h 1356"/>
                <a:gd name="T56" fmla="*/ 2147483647 w 1966"/>
                <a:gd name="T57" fmla="*/ 2147483647 h 1356"/>
                <a:gd name="T58" fmla="*/ 2147483647 w 1966"/>
                <a:gd name="T59" fmla="*/ 2147483647 h 1356"/>
                <a:gd name="T60" fmla="*/ 2147483647 w 1966"/>
                <a:gd name="T61" fmla="*/ 2147483647 h 1356"/>
                <a:gd name="T62" fmla="*/ 2147483647 w 1966"/>
                <a:gd name="T63" fmla="*/ 2147483647 h 1356"/>
                <a:gd name="T64" fmla="*/ 2147483647 w 1966"/>
                <a:gd name="T65" fmla="*/ 2147483647 h 1356"/>
                <a:gd name="T66" fmla="*/ 2147483647 w 1966"/>
                <a:gd name="T67" fmla="*/ 2147483647 h 1356"/>
                <a:gd name="T68" fmla="*/ 2147483647 w 1966"/>
                <a:gd name="T69" fmla="*/ 2147483647 h 1356"/>
                <a:gd name="T70" fmla="*/ 2147483647 w 1966"/>
                <a:gd name="T71" fmla="*/ 2147483647 h 1356"/>
                <a:gd name="T72" fmla="*/ 2147483647 w 1966"/>
                <a:gd name="T73" fmla="*/ 2147483647 h 1356"/>
                <a:gd name="T74" fmla="*/ 2147483647 w 1966"/>
                <a:gd name="T75" fmla="*/ 2147483647 h 1356"/>
                <a:gd name="T76" fmla="*/ 2147483647 w 1966"/>
                <a:gd name="T77" fmla="*/ 2147483647 h 1356"/>
                <a:gd name="T78" fmla="*/ 2147483647 w 1966"/>
                <a:gd name="T79" fmla="*/ 2147483647 h 1356"/>
                <a:gd name="T80" fmla="*/ 2147483647 w 1966"/>
                <a:gd name="T81" fmla="*/ 2147483647 h 1356"/>
                <a:gd name="T82" fmla="*/ 2147483647 w 1966"/>
                <a:gd name="T83" fmla="*/ 2147483647 h 1356"/>
                <a:gd name="T84" fmla="*/ 2147483647 w 1966"/>
                <a:gd name="T85" fmla="*/ 2147483647 h 1356"/>
                <a:gd name="T86" fmla="*/ 2147483647 w 1966"/>
                <a:gd name="T87" fmla="*/ 2147483647 h 1356"/>
                <a:gd name="T88" fmla="*/ 2147483647 w 1966"/>
                <a:gd name="T89" fmla="*/ 2147483647 h 1356"/>
                <a:gd name="T90" fmla="*/ 2147483647 w 1966"/>
                <a:gd name="T91" fmla="*/ 2147483647 h 1356"/>
                <a:gd name="T92" fmla="*/ 2147483647 w 1966"/>
                <a:gd name="T93" fmla="*/ 2147483647 h 1356"/>
                <a:gd name="T94" fmla="*/ 2147483647 w 1966"/>
                <a:gd name="T95" fmla="*/ 2147483647 h 1356"/>
                <a:gd name="T96" fmla="*/ 2147483647 w 1966"/>
                <a:gd name="T97" fmla="*/ 2147483647 h 1356"/>
                <a:gd name="T98" fmla="*/ 2147483647 w 1966"/>
                <a:gd name="T99" fmla="*/ 2147483647 h 1356"/>
                <a:gd name="T100" fmla="*/ 2147483647 w 1966"/>
                <a:gd name="T101" fmla="*/ 2147483647 h 1356"/>
                <a:gd name="T102" fmla="*/ 2147483647 w 1966"/>
                <a:gd name="T103" fmla="*/ 2147483647 h 1356"/>
                <a:gd name="T104" fmla="*/ 2147483647 w 1966"/>
                <a:gd name="T105" fmla="*/ 2147483647 h 1356"/>
                <a:gd name="T106" fmla="*/ 2147483647 w 1966"/>
                <a:gd name="T107" fmla="*/ 2147483647 h 1356"/>
                <a:gd name="T108" fmla="*/ 2147483647 w 1966"/>
                <a:gd name="T109" fmla="*/ 2147483647 h 1356"/>
                <a:gd name="T110" fmla="*/ 2147483647 w 1966"/>
                <a:gd name="T111" fmla="*/ 2147483647 h 1356"/>
                <a:gd name="T112" fmla="*/ 2147483647 w 1966"/>
                <a:gd name="T113" fmla="*/ 2147483647 h 1356"/>
                <a:gd name="T114" fmla="*/ 2147483647 w 1966"/>
                <a:gd name="T115" fmla="*/ 2147483647 h 1356"/>
                <a:gd name="T116" fmla="*/ 2147483647 w 1966"/>
                <a:gd name="T117" fmla="*/ 2147483647 h 1356"/>
                <a:gd name="T118" fmla="*/ 2147483647 w 1966"/>
                <a:gd name="T119" fmla="*/ 2147483647 h 13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6"/>
                <a:gd name="T181" fmla="*/ 0 h 1356"/>
                <a:gd name="T182" fmla="*/ 1966 w 1966"/>
                <a:gd name="T183" fmla="*/ 1356 h 13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6" h="1356">
                  <a:moveTo>
                    <a:pt x="0" y="283"/>
                  </a:moveTo>
                  <a:lnTo>
                    <a:pt x="0" y="0"/>
                  </a:lnTo>
                  <a:lnTo>
                    <a:pt x="1964" y="0"/>
                  </a:lnTo>
                  <a:lnTo>
                    <a:pt x="1966" y="1083"/>
                  </a:lnTo>
                  <a:lnTo>
                    <a:pt x="1795" y="1083"/>
                  </a:lnTo>
                  <a:lnTo>
                    <a:pt x="1788" y="1093"/>
                  </a:lnTo>
                  <a:lnTo>
                    <a:pt x="1783" y="1106"/>
                  </a:lnTo>
                  <a:lnTo>
                    <a:pt x="1783" y="1117"/>
                  </a:lnTo>
                  <a:lnTo>
                    <a:pt x="1785" y="1130"/>
                  </a:lnTo>
                  <a:lnTo>
                    <a:pt x="1792" y="1147"/>
                  </a:lnTo>
                  <a:lnTo>
                    <a:pt x="1799" y="1169"/>
                  </a:lnTo>
                  <a:lnTo>
                    <a:pt x="1805" y="1183"/>
                  </a:lnTo>
                  <a:lnTo>
                    <a:pt x="1810" y="1201"/>
                  </a:lnTo>
                  <a:lnTo>
                    <a:pt x="1814" y="1218"/>
                  </a:lnTo>
                  <a:lnTo>
                    <a:pt x="1814" y="1235"/>
                  </a:lnTo>
                  <a:lnTo>
                    <a:pt x="1810" y="1251"/>
                  </a:lnTo>
                  <a:lnTo>
                    <a:pt x="1805" y="1268"/>
                  </a:lnTo>
                  <a:lnTo>
                    <a:pt x="1797" y="1284"/>
                  </a:lnTo>
                  <a:lnTo>
                    <a:pt x="1783" y="1296"/>
                  </a:lnTo>
                  <a:lnTo>
                    <a:pt x="1764" y="1310"/>
                  </a:lnTo>
                  <a:lnTo>
                    <a:pt x="1746" y="1321"/>
                  </a:lnTo>
                  <a:lnTo>
                    <a:pt x="1729" y="1332"/>
                  </a:lnTo>
                  <a:lnTo>
                    <a:pt x="1708" y="1340"/>
                  </a:lnTo>
                  <a:lnTo>
                    <a:pt x="1684" y="1346"/>
                  </a:lnTo>
                  <a:lnTo>
                    <a:pt x="1655" y="1352"/>
                  </a:lnTo>
                  <a:lnTo>
                    <a:pt x="1628" y="1355"/>
                  </a:lnTo>
                  <a:lnTo>
                    <a:pt x="1604" y="1356"/>
                  </a:lnTo>
                  <a:lnTo>
                    <a:pt x="1579" y="1356"/>
                  </a:lnTo>
                  <a:lnTo>
                    <a:pt x="1555" y="1355"/>
                  </a:lnTo>
                  <a:lnTo>
                    <a:pt x="1536" y="1352"/>
                  </a:lnTo>
                  <a:lnTo>
                    <a:pt x="1514" y="1348"/>
                  </a:lnTo>
                  <a:lnTo>
                    <a:pt x="1492" y="1343"/>
                  </a:lnTo>
                  <a:lnTo>
                    <a:pt x="1475" y="1336"/>
                  </a:lnTo>
                  <a:lnTo>
                    <a:pt x="1456" y="1326"/>
                  </a:lnTo>
                  <a:lnTo>
                    <a:pt x="1439" y="1314"/>
                  </a:lnTo>
                  <a:lnTo>
                    <a:pt x="1422" y="1300"/>
                  </a:lnTo>
                  <a:lnTo>
                    <a:pt x="1406" y="1287"/>
                  </a:lnTo>
                  <a:lnTo>
                    <a:pt x="1395" y="1273"/>
                  </a:lnTo>
                  <a:lnTo>
                    <a:pt x="1386" y="1255"/>
                  </a:lnTo>
                  <a:lnTo>
                    <a:pt x="1379" y="1234"/>
                  </a:lnTo>
                  <a:lnTo>
                    <a:pt x="1379" y="1215"/>
                  </a:lnTo>
                  <a:lnTo>
                    <a:pt x="1386" y="1195"/>
                  </a:lnTo>
                  <a:lnTo>
                    <a:pt x="1393" y="1176"/>
                  </a:lnTo>
                  <a:lnTo>
                    <a:pt x="1400" y="1157"/>
                  </a:lnTo>
                  <a:lnTo>
                    <a:pt x="1408" y="1135"/>
                  </a:lnTo>
                  <a:lnTo>
                    <a:pt x="1412" y="1118"/>
                  </a:lnTo>
                  <a:lnTo>
                    <a:pt x="1412" y="1108"/>
                  </a:lnTo>
                  <a:lnTo>
                    <a:pt x="1410" y="1100"/>
                  </a:lnTo>
                  <a:lnTo>
                    <a:pt x="1405" y="1090"/>
                  </a:lnTo>
                  <a:lnTo>
                    <a:pt x="1077" y="1090"/>
                  </a:lnTo>
                  <a:lnTo>
                    <a:pt x="1083" y="1049"/>
                  </a:lnTo>
                  <a:lnTo>
                    <a:pt x="1081" y="1026"/>
                  </a:lnTo>
                  <a:lnTo>
                    <a:pt x="1077" y="1004"/>
                  </a:lnTo>
                  <a:lnTo>
                    <a:pt x="1074" y="984"/>
                  </a:lnTo>
                  <a:lnTo>
                    <a:pt x="1069" y="971"/>
                  </a:lnTo>
                  <a:lnTo>
                    <a:pt x="1060" y="959"/>
                  </a:lnTo>
                  <a:lnTo>
                    <a:pt x="1050" y="948"/>
                  </a:lnTo>
                  <a:lnTo>
                    <a:pt x="1033" y="938"/>
                  </a:lnTo>
                  <a:lnTo>
                    <a:pt x="1014" y="930"/>
                  </a:lnTo>
                  <a:lnTo>
                    <a:pt x="996" y="925"/>
                  </a:lnTo>
                  <a:lnTo>
                    <a:pt x="979" y="922"/>
                  </a:lnTo>
                  <a:lnTo>
                    <a:pt x="950" y="921"/>
                  </a:lnTo>
                  <a:lnTo>
                    <a:pt x="915" y="921"/>
                  </a:lnTo>
                  <a:lnTo>
                    <a:pt x="883" y="923"/>
                  </a:lnTo>
                  <a:lnTo>
                    <a:pt x="847" y="925"/>
                  </a:lnTo>
                  <a:lnTo>
                    <a:pt x="820" y="927"/>
                  </a:lnTo>
                  <a:lnTo>
                    <a:pt x="784" y="928"/>
                  </a:lnTo>
                  <a:lnTo>
                    <a:pt x="755" y="927"/>
                  </a:lnTo>
                  <a:lnTo>
                    <a:pt x="730" y="925"/>
                  </a:lnTo>
                  <a:lnTo>
                    <a:pt x="690" y="919"/>
                  </a:lnTo>
                  <a:lnTo>
                    <a:pt x="665" y="910"/>
                  </a:lnTo>
                  <a:lnTo>
                    <a:pt x="641" y="898"/>
                  </a:lnTo>
                  <a:lnTo>
                    <a:pt x="626" y="885"/>
                  </a:lnTo>
                  <a:lnTo>
                    <a:pt x="612" y="870"/>
                  </a:lnTo>
                  <a:lnTo>
                    <a:pt x="602" y="852"/>
                  </a:lnTo>
                  <a:lnTo>
                    <a:pt x="600" y="833"/>
                  </a:lnTo>
                  <a:lnTo>
                    <a:pt x="600" y="809"/>
                  </a:lnTo>
                  <a:lnTo>
                    <a:pt x="602" y="791"/>
                  </a:lnTo>
                  <a:lnTo>
                    <a:pt x="600" y="772"/>
                  </a:lnTo>
                  <a:lnTo>
                    <a:pt x="593" y="752"/>
                  </a:lnTo>
                  <a:lnTo>
                    <a:pt x="588" y="740"/>
                  </a:lnTo>
                  <a:lnTo>
                    <a:pt x="580" y="728"/>
                  </a:lnTo>
                  <a:lnTo>
                    <a:pt x="569" y="719"/>
                  </a:lnTo>
                  <a:lnTo>
                    <a:pt x="559" y="712"/>
                  </a:lnTo>
                  <a:lnTo>
                    <a:pt x="537" y="705"/>
                  </a:lnTo>
                  <a:lnTo>
                    <a:pt x="511" y="696"/>
                  </a:lnTo>
                  <a:lnTo>
                    <a:pt x="482" y="690"/>
                  </a:lnTo>
                  <a:lnTo>
                    <a:pt x="448" y="684"/>
                  </a:lnTo>
                  <a:lnTo>
                    <a:pt x="414" y="679"/>
                  </a:lnTo>
                  <a:lnTo>
                    <a:pt x="378" y="676"/>
                  </a:lnTo>
                  <a:lnTo>
                    <a:pt x="353" y="670"/>
                  </a:lnTo>
                  <a:lnTo>
                    <a:pt x="326" y="664"/>
                  </a:lnTo>
                  <a:lnTo>
                    <a:pt x="298" y="656"/>
                  </a:lnTo>
                  <a:lnTo>
                    <a:pt x="280" y="646"/>
                  </a:lnTo>
                  <a:lnTo>
                    <a:pt x="257" y="632"/>
                  </a:lnTo>
                  <a:lnTo>
                    <a:pt x="242" y="620"/>
                  </a:lnTo>
                  <a:lnTo>
                    <a:pt x="228" y="606"/>
                  </a:lnTo>
                  <a:lnTo>
                    <a:pt x="218" y="589"/>
                  </a:lnTo>
                  <a:lnTo>
                    <a:pt x="215" y="571"/>
                  </a:lnTo>
                  <a:lnTo>
                    <a:pt x="215" y="554"/>
                  </a:lnTo>
                  <a:lnTo>
                    <a:pt x="220" y="538"/>
                  </a:lnTo>
                  <a:lnTo>
                    <a:pt x="228" y="515"/>
                  </a:lnTo>
                  <a:lnTo>
                    <a:pt x="237" y="492"/>
                  </a:lnTo>
                  <a:lnTo>
                    <a:pt x="240" y="472"/>
                  </a:lnTo>
                  <a:lnTo>
                    <a:pt x="247" y="451"/>
                  </a:lnTo>
                  <a:lnTo>
                    <a:pt x="251" y="430"/>
                  </a:lnTo>
                  <a:lnTo>
                    <a:pt x="247" y="409"/>
                  </a:lnTo>
                  <a:lnTo>
                    <a:pt x="240" y="389"/>
                  </a:lnTo>
                  <a:lnTo>
                    <a:pt x="230" y="370"/>
                  </a:lnTo>
                  <a:lnTo>
                    <a:pt x="217" y="352"/>
                  </a:lnTo>
                  <a:lnTo>
                    <a:pt x="201" y="337"/>
                  </a:lnTo>
                  <a:lnTo>
                    <a:pt x="193" y="329"/>
                  </a:lnTo>
                  <a:lnTo>
                    <a:pt x="177" y="318"/>
                  </a:lnTo>
                  <a:lnTo>
                    <a:pt x="162" y="308"/>
                  </a:lnTo>
                  <a:lnTo>
                    <a:pt x="147" y="301"/>
                  </a:lnTo>
                  <a:lnTo>
                    <a:pt x="126" y="294"/>
                  </a:lnTo>
                  <a:lnTo>
                    <a:pt x="106" y="289"/>
                  </a:lnTo>
                  <a:lnTo>
                    <a:pt x="80" y="284"/>
                  </a:lnTo>
                  <a:lnTo>
                    <a:pt x="51" y="283"/>
                  </a:lnTo>
                  <a:lnTo>
                    <a:pt x="26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FF9393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2" name="Text Box 1036"/>
            <p:cNvSpPr txBox="1">
              <a:spLocks noChangeArrowheads="1"/>
            </p:cNvSpPr>
            <p:nvPr/>
          </p:nvSpPr>
          <p:spPr bwMode="auto">
            <a:xfrm>
              <a:off x="5437678" y="4035553"/>
              <a:ext cx="1654619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sz="1600" b="1"/>
                <a:t>TECNOLOGIA</a:t>
              </a:r>
            </a:p>
            <a:p>
              <a:pPr algn="ctr"/>
              <a:r>
                <a:rPr lang="pt-BR" sz="1600" b="1"/>
                <a:t>DA</a:t>
              </a:r>
            </a:p>
            <a:p>
              <a:pPr algn="ctr"/>
              <a:r>
                <a:rPr lang="pt-BR" sz="1600" b="1"/>
                <a:t> INFORMAÇÃO</a:t>
              </a:r>
            </a:p>
          </p:txBody>
        </p:sp>
      </p:grpSp>
      <p:grpSp>
        <p:nvGrpSpPr>
          <p:cNvPr id="3" name="Grupo 18"/>
          <p:cNvGrpSpPr>
            <a:grpSpLocks/>
          </p:cNvGrpSpPr>
          <p:nvPr/>
        </p:nvGrpSpPr>
        <p:grpSpPr bwMode="auto">
          <a:xfrm>
            <a:off x="4886325" y="5468938"/>
            <a:ext cx="2043113" cy="1030287"/>
            <a:chOff x="4324579" y="5468147"/>
            <a:chExt cx="2042884" cy="1031078"/>
          </a:xfrm>
        </p:grpSpPr>
        <p:sp>
          <p:nvSpPr>
            <p:cNvPr id="28689" name="Freeform 1037"/>
            <p:cNvSpPr>
              <a:spLocks/>
            </p:cNvSpPr>
            <p:nvPr/>
          </p:nvSpPr>
          <p:spPr bwMode="auto">
            <a:xfrm>
              <a:off x="4324579" y="5468147"/>
              <a:ext cx="2042884" cy="1031078"/>
            </a:xfrm>
            <a:custGeom>
              <a:avLst/>
              <a:gdLst>
                <a:gd name="T0" fmla="*/ 0 w 1974"/>
                <a:gd name="T1" fmla="*/ 2147483647 h 1136"/>
                <a:gd name="T2" fmla="*/ 2147483647 w 1974"/>
                <a:gd name="T3" fmla="*/ 0 h 1136"/>
                <a:gd name="T4" fmla="*/ 2147483647 w 1974"/>
                <a:gd name="T5" fmla="*/ 2147483647 h 1136"/>
                <a:gd name="T6" fmla="*/ 2147483647 w 1974"/>
                <a:gd name="T7" fmla="*/ 2147483647 h 1136"/>
                <a:gd name="T8" fmla="*/ 2147483647 w 1974"/>
                <a:gd name="T9" fmla="*/ 2147483647 h 1136"/>
                <a:gd name="T10" fmla="*/ 2147483647 w 1974"/>
                <a:gd name="T11" fmla="*/ 2147483647 h 1136"/>
                <a:gd name="T12" fmla="*/ 2147483647 w 1974"/>
                <a:gd name="T13" fmla="*/ 2147483647 h 1136"/>
                <a:gd name="T14" fmla="*/ 2147483647 w 1974"/>
                <a:gd name="T15" fmla="*/ 2147483647 h 1136"/>
                <a:gd name="T16" fmla="*/ 2147483647 w 1974"/>
                <a:gd name="T17" fmla="*/ 2147483647 h 1136"/>
                <a:gd name="T18" fmla="*/ 2147483647 w 1974"/>
                <a:gd name="T19" fmla="*/ 2147483647 h 1136"/>
                <a:gd name="T20" fmla="*/ 2147483647 w 1974"/>
                <a:gd name="T21" fmla="*/ 2147483647 h 1136"/>
                <a:gd name="T22" fmla="*/ 2147483647 w 1974"/>
                <a:gd name="T23" fmla="*/ 2147483647 h 1136"/>
                <a:gd name="T24" fmla="*/ 2147483647 w 1974"/>
                <a:gd name="T25" fmla="*/ 2147483647 h 1136"/>
                <a:gd name="T26" fmla="*/ 2147483647 w 1974"/>
                <a:gd name="T27" fmla="*/ 2147483647 h 1136"/>
                <a:gd name="T28" fmla="*/ 2147483647 w 1974"/>
                <a:gd name="T29" fmla="*/ 2147483647 h 1136"/>
                <a:gd name="T30" fmla="*/ 2147483647 w 1974"/>
                <a:gd name="T31" fmla="*/ 2147483647 h 1136"/>
                <a:gd name="T32" fmla="*/ 2147483647 w 1974"/>
                <a:gd name="T33" fmla="*/ 2147483647 h 1136"/>
                <a:gd name="T34" fmla="*/ 2147483647 w 1974"/>
                <a:gd name="T35" fmla="*/ 2147483647 h 1136"/>
                <a:gd name="T36" fmla="*/ 2147483647 w 1974"/>
                <a:gd name="T37" fmla="*/ 2147483647 h 1136"/>
                <a:gd name="T38" fmla="*/ 2147483647 w 1974"/>
                <a:gd name="T39" fmla="*/ 2147483647 h 1136"/>
                <a:gd name="T40" fmla="*/ 2147483647 w 1974"/>
                <a:gd name="T41" fmla="*/ 2147483647 h 1136"/>
                <a:gd name="T42" fmla="*/ 2147483647 w 1974"/>
                <a:gd name="T43" fmla="*/ 2147483647 h 1136"/>
                <a:gd name="T44" fmla="*/ 2147483647 w 1974"/>
                <a:gd name="T45" fmla="*/ 2147483647 h 1136"/>
                <a:gd name="T46" fmla="*/ 2147483647 w 1974"/>
                <a:gd name="T47" fmla="*/ 2147483647 h 1136"/>
                <a:gd name="T48" fmla="*/ 2147483647 w 1974"/>
                <a:gd name="T49" fmla="*/ 2147483647 h 1136"/>
                <a:gd name="T50" fmla="*/ 2147483647 w 1974"/>
                <a:gd name="T51" fmla="*/ 2147483647 h 1136"/>
                <a:gd name="T52" fmla="*/ 2147483647 w 1974"/>
                <a:gd name="T53" fmla="*/ 2147483647 h 1136"/>
                <a:gd name="T54" fmla="*/ 2147483647 w 1974"/>
                <a:gd name="T55" fmla="*/ 2147483647 h 1136"/>
                <a:gd name="T56" fmla="*/ 2147483647 w 1974"/>
                <a:gd name="T57" fmla="*/ 2147483647 h 1136"/>
                <a:gd name="T58" fmla="*/ 2147483647 w 1974"/>
                <a:gd name="T59" fmla="*/ 2147483647 h 1136"/>
                <a:gd name="T60" fmla="*/ 2147483647 w 1974"/>
                <a:gd name="T61" fmla="*/ 2147483647 h 1136"/>
                <a:gd name="T62" fmla="*/ 2147483647 w 1974"/>
                <a:gd name="T63" fmla="*/ 2147483647 h 1136"/>
                <a:gd name="T64" fmla="*/ 2147483647 w 1974"/>
                <a:gd name="T65" fmla="*/ 2147483647 h 1136"/>
                <a:gd name="T66" fmla="*/ 2147483647 w 1974"/>
                <a:gd name="T67" fmla="*/ 2147483647 h 1136"/>
                <a:gd name="T68" fmla="*/ 2147483647 w 1974"/>
                <a:gd name="T69" fmla="*/ 2147483647 h 1136"/>
                <a:gd name="T70" fmla="*/ 2147483647 w 1974"/>
                <a:gd name="T71" fmla="*/ 2147483647 h 1136"/>
                <a:gd name="T72" fmla="*/ 2147483647 w 1974"/>
                <a:gd name="T73" fmla="*/ 2147483647 h 1136"/>
                <a:gd name="T74" fmla="*/ 2147483647 w 1974"/>
                <a:gd name="T75" fmla="*/ 2147483647 h 1136"/>
                <a:gd name="T76" fmla="*/ 2147483647 w 1974"/>
                <a:gd name="T77" fmla="*/ 2147483647 h 1136"/>
                <a:gd name="T78" fmla="*/ 2147483647 w 1974"/>
                <a:gd name="T79" fmla="*/ 2147483647 h 1136"/>
                <a:gd name="T80" fmla="*/ 2147483647 w 1974"/>
                <a:gd name="T81" fmla="*/ 2147483647 h 1136"/>
                <a:gd name="T82" fmla="*/ 2147483647 w 1974"/>
                <a:gd name="T83" fmla="*/ 2147483647 h 1136"/>
                <a:gd name="T84" fmla="*/ 2147483647 w 1974"/>
                <a:gd name="T85" fmla="*/ 2147483647 h 1136"/>
                <a:gd name="T86" fmla="*/ 2147483647 w 1974"/>
                <a:gd name="T87" fmla="*/ 2147483647 h 1136"/>
                <a:gd name="T88" fmla="*/ 2147483647 w 1974"/>
                <a:gd name="T89" fmla="*/ 2147483647 h 1136"/>
                <a:gd name="T90" fmla="*/ 2147483647 w 1974"/>
                <a:gd name="T91" fmla="*/ 2147483647 h 1136"/>
                <a:gd name="T92" fmla="*/ 2147483647 w 1974"/>
                <a:gd name="T93" fmla="*/ 2147483647 h 1136"/>
                <a:gd name="T94" fmla="*/ 2147483647 w 1974"/>
                <a:gd name="T95" fmla="*/ 2147483647 h 1136"/>
                <a:gd name="T96" fmla="*/ 2147483647 w 1974"/>
                <a:gd name="T97" fmla="*/ 2147483647 h 1136"/>
                <a:gd name="T98" fmla="*/ 2147483647 w 1974"/>
                <a:gd name="T99" fmla="*/ 2147483647 h 1136"/>
                <a:gd name="T100" fmla="*/ 2147483647 w 1974"/>
                <a:gd name="T101" fmla="*/ 2147483647 h 1136"/>
                <a:gd name="T102" fmla="*/ 2147483647 w 1974"/>
                <a:gd name="T103" fmla="*/ 2147483647 h 1136"/>
                <a:gd name="T104" fmla="*/ 2147483647 w 1974"/>
                <a:gd name="T105" fmla="*/ 2147483647 h 1136"/>
                <a:gd name="T106" fmla="*/ 2147483647 w 1974"/>
                <a:gd name="T107" fmla="*/ 2147483647 h 1136"/>
                <a:gd name="T108" fmla="*/ 2147483647 w 1974"/>
                <a:gd name="T109" fmla="*/ 2147483647 h 1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74"/>
                <a:gd name="T166" fmla="*/ 0 h 1136"/>
                <a:gd name="T167" fmla="*/ 1974 w 1974"/>
                <a:gd name="T168" fmla="*/ 1136 h 1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74" h="1136">
                  <a:moveTo>
                    <a:pt x="0" y="898"/>
                  </a:moveTo>
                  <a:lnTo>
                    <a:pt x="0" y="1136"/>
                  </a:lnTo>
                  <a:lnTo>
                    <a:pt x="1974" y="1136"/>
                  </a:lnTo>
                  <a:lnTo>
                    <a:pt x="1972" y="0"/>
                  </a:lnTo>
                  <a:lnTo>
                    <a:pt x="1796" y="0"/>
                  </a:lnTo>
                  <a:lnTo>
                    <a:pt x="1788" y="22"/>
                  </a:lnTo>
                  <a:lnTo>
                    <a:pt x="1788" y="37"/>
                  </a:lnTo>
                  <a:lnTo>
                    <a:pt x="1793" y="59"/>
                  </a:lnTo>
                  <a:lnTo>
                    <a:pt x="1803" y="82"/>
                  </a:lnTo>
                  <a:lnTo>
                    <a:pt x="1813" y="110"/>
                  </a:lnTo>
                  <a:lnTo>
                    <a:pt x="1818" y="131"/>
                  </a:lnTo>
                  <a:lnTo>
                    <a:pt x="1818" y="151"/>
                  </a:lnTo>
                  <a:lnTo>
                    <a:pt x="1815" y="173"/>
                  </a:lnTo>
                  <a:lnTo>
                    <a:pt x="1807" y="193"/>
                  </a:lnTo>
                  <a:lnTo>
                    <a:pt x="1788" y="212"/>
                  </a:lnTo>
                  <a:lnTo>
                    <a:pt x="1766" y="229"/>
                  </a:lnTo>
                  <a:lnTo>
                    <a:pt x="1742" y="245"/>
                  </a:lnTo>
                  <a:lnTo>
                    <a:pt x="1714" y="256"/>
                  </a:lnTo>
                  <a:lnTo>
                    <a:pt x="1682" y="264"/>
                  </a:lnTo>
                  <a:lnTo>
                    <a:pt x="1653" y="269"/>
                  </a:lnTo>
                  <a:lnTo>
                    <a:pt x="1612" y="270"/>
                  </a:lnTo>
                  <a:lnTo>
                    <a:pt x="1564" y="268"/>
                  </a:lnTo>
                  <a:lnTo>
                    <a:pt x="1534" y="264"/>
                  </a:lnTo>
                  <a:lnTo>
                    <a:pt x="1507" y="260"/>
                  </a:lnTo>
                  <a:lnTo>
                    <a:pt x="1481" y="249"/>
                  </a:lnTo>
                  <a:lnTo>
                    <a:pt x="1449" y="231"/>
                  </a:lnTo>
                  <a:lnTo>
                    <a:pt x="1428" y="214"/>
                  </a:lnTo>
                  <a:lnTo>
                    <a:pt x="1409" y="196"/>
                  </a:lnTo>
                  <a:lnTo>
                    <a:pt x="1399" y="176"/>
                  </a:lnTo>
                  <a:lnTo>
                    <a:pt x="1392" y="158"/>
                  </a:lnTo>
                  <a:lnTo>
                    <a:pt x="1392" y="138"/>
                  </a:lnTo>
                  <a:lnTo>
                    <a:pt x="1396" y="117"/>
                  </a:lnTo>
                  <a:lnTo>
                    <a:pt x="1403" y="98"/>
                  </a:lnTo>
                  <a:lnTo>
                    <a:pt x="1409" y="80"/>
                  </a:lnTo>
                  <a:lnTo>
                    <a:pt x="1418" y="60"/>
                  </a:lnTo>
                  <a:lnTo>
                    <a:pt x="1423" y="41"/>
                  </a:lnTo>
                  <a:lnTo>
                    <a:pt x="1423" y="24"/>
                  </a:lnTo>
                  <a:lnTo>
                    <a:pt x="1416" y="5"/>
                  </a:lnTo>
                  <a:lnTo>
                    <a:pt x="1085" y="5"/>
                  </a:lnTo>
                  <a:lnTo>
                    <a:pt x="1089" y="44"/>
                  </a:lnTo>
                  <a:lnTo>
                    <a:pt x="1085" y="72"/>
                  </a:lnTo>
                  <a:lnTo>
                    <a:pt x="1084" y="95"/>
                  </a:lnTo>
                  <a:lnTo>
                    <a:pt x="1084" y="116"/>
                  </a:lnTo>
                  <a:lnTo>
                    <a:pt x="1080" y="138"/>
                  </a:lnTo>
                  <a:lnTo>
                    <a:pt x="1074" y="159"/>
                  </a:lnTo>
                  <a:lnTo>
                    <a:pt x="1065" y="174"/>
                  </a:lnTo>
                  <a:lnTo>
                    <a:pt x="1053" y="187"/>
                  </a:lnTo>
                  <a:lnTo>
                    <a:pt x="1036" y="198"/>
                  </a:lnTo>
                  <a:lnTo>
                    <a:pt x="1017" y="206"/>
                  </a:lnTo>
                  <a:lnTo>
                    <a:pt x="995" y="211"/>
                  </a:lnTo>
                  <a:lnTo>
                    <a:pt x="971" y="214"/>
                  </a:lnTo>
                  <a:lnTo>
                    <a:pt x="949" y="215"/>
                  </a:lnTo>
                  <a:lnTo>
                    <a:pt x="920" y="215"/>
                  </a:lnTo>
                  <a:lnTo>
                    <a:pt x="893" y="212"/>
                  </a:lnTo>
                  <a:lnTo>
                    <a:pt x="871" y="211"/>
                  </a:lnTo>
                  <a:lnTo>
                    <a:pt x="842" y="210"/>
                  </a:lnTo>
                  <a:lnTo>
                    <a:pt x="811" y="208"/>
                  </a:lnTo>
                  <a:lnTo>
                    <a:pt x="777" y="208"/>
                  </a:lnTo>
                  <a:lnTo>
                    <a:pt x="748" y="210"/>
                  </a:lnTo>
                  <a:lnTo>
                    <a:pt x="719" y="212"/>
                  </a:lnTo>
                  <a:lnTo>
                    <a:pt x="688" y="218"/>
                  </a:lnTo>
                  <a:lnTo>
                    <a:pt x="666" y="227"/>
                  </a:lnTo>
                  <a:lnTo>
                    <a:pt x="642" y="238"/>
                  </a:lnTo>
                  <a:lnTo>
                    <a:pt x="627" y="252"/>
                  </a:lnTo>
                  <a:lnTo>
                    <a:pt x="612" y="268"/>
                  </a:lnTo>
                  <a:lnTo>
                    <a:pt x="605" y="284"/>
                  </a:lnTo>
                  <a:lnTo>
                    <a:pt x="601" y="302"/>
                  </a:lnTo>
                  <a:lnTo>
                    <a:pt x="605" y="320"/>
                  </a:lnTo>
                  <a:lnTo>
                    <a:pt x="606" y="339"/>
                  </a:lnTo>
                  <a:lnTo>
                    <a:pt x="605" y="360"/>
                  </a:lnTo>
                  <a:lnTo>
                    <a:pt x="600" y="376"/>
                  </a:lnTo>
                  <a:lnTo>
                    <a:pt x="593" y="392"/>
                  </a:lnTo>
                  <a:lnTo>
                    <a:pt x="583" y="408"/>
                  </a:lnTo>
                  <a:lnTo>
                    <a:pt x="569" y="419"/>
                  </a:lnTo>
                  <a:lnTo>
                    <a:pt x="547" y="430"/>
                  </a:lnTo>
                  <a:lnTo>
                    <a:pt x="519" y="437"/>
                  </a:lnTo>
                  <a:lnTo>
                    <a:pt x="492" y="443"/>
                  </a:lnTo>
                  <a:lnTo>
                    <a:pt x="467" y="448"/>
                  </a:lnTo>
                  <a:lnTo>
                    <a:pt x="439" y="453"/>
                  </a:lnTo>
                  <a:lnTo>
                    <a:pt x="404" y="458"/>
                  </a:lnTo>
                  <a:lnTo>
                    <a:pt x="376" y="461"/>
                  </a:lnTo>
                  <a:lnTo>
                    <a:pt x="347" y="467"/>
                  </a:lnTo>
                  <a:lnTo>
                    <a:pt x="323" y="473"/>
                  </a:lnTo>
                  <a:lnTo>
                    <a:pt x="300" y="481"/>
                  </a:lnTo>
                  <a:lnTo>
                    <a:pt x="281" y="490"/>
                  </a:lnTo>
                  <a:lnTo>
                    <a:pt x="264" y="500"/>
                  </a:lnTo>
                  <a:lnTo>
                    <a:pt x="245" y="516"/>
                  </a:lnTo>
                  <a:lnTo>
                    <a:pt x="233" y="530"/>
                  </a:lnTo>
                  <a:lnTo>
                    <a:pt x="223" y="547"/>
                  </a:lnTo>
                  <a:lnTo>
                    <a:pt x="218" y="568"/>
                  </a:lnTo>
                  <a:lnTo>
                    <a:pt x="221" y="587"/>
                  </a:lnTo>
                  <a:lnTo>
                    <a:pt x="225" y="606"/>
                  </a:lnTo>
                  <a:lnTo>
                    <a:pt x="233" y="629"/>
                  </a:lnTo>
                  <a:lnTo>
                    <a:pt x="242" y="655"/>
                  </a:lnTo>
                  <a:lnTo>
                    <a:pt x="248" y="678"/>
                  </a:lnTo>
                  <a:lnTo>
                    <a:pt x="252" y="696"/>
                  </a:lnTo>
                  <a:lnTo>
                    <a:pt x="252" y="713"/>
                  </a:lnTo>
                  <a:lnTo>
                    <a:pt x="248" y="736"/>
                  </a:lnTo>
                  <a:lnTo>
                    <a:pt x="240" y="755"/>
                  </a:lnTo>
                  <a:lnTo>
                    <a:pt x="233" y="772"/>
                  </a:lnTo>
                  <a:lnTo>
                    <a:pt x="223" y="788"/>
                  </a:lnTo>
                  <a:lnTo>
                    <a:pt x="209" y="808"/>
                  </a:lnTo>
                  <a:lnTo>
                    <a:pt x="190" y="831"/>
                  </a:lnTo>
                  <a:lnTo>
                    <a:pt x="170" y="848"/>
                  </a:lnTo>
                  <a:lnTo>
                    <a:pt x="150" y="861"/>
                  </a:lnTo>
                  <a:lnTo>
                    <a:pt x="131" y="873"/>
                  </a:lnTo>
                  <a:lnTo>
                    <a:pt x="110" y="883"/>
                  </a:lnTo>
                  <a:lnTo>
                    <a:pt x="90" y="889"/>
                  </a:lnTo>
                  <a:lnTo>
                    <a:pt x="61" y="894"/>
                  </a:lnTo>
                  <a:lnTo>
                    <a:pt x="28" y="898"/>
                  </a:lnTo>
                  <a:lnTo>
                    <a:pt x="0" y="898"/>
                  </a:lnTo>
                  <a:close/>
                </a:path>
              </a:pathLst>
            </a:custGeom>
            <a:solidFill>
              <a:srgbClr val="CCFF33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Text Box 1038"/>
            <p:cNvSpPr txBox="1">
              <a:spLocks noChangeArrowheads="1"/>
            </p:cNvSpPr>
            <p:nvPr/>
          </p:nvSpPr>
          <p:spPr bwMode="auto">
            <a:xfrm>
              <a:off x="4626386" y="6019404"/>
              <a:ext cx="17315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600" b="1"/>
                <a:t>CONTRIBUINTE</a:t>
              </a:r>
            </a:p>
          </p:txBody>
        </p:sp>
      </p:grpSp>
      <p:grpSp>
        <p:nvGrpSpPr>
          <p:cNvPr id="4" name="Grupo 20"/>
          <p:cNvGrpSpPr>
            <a:grpSpLocks/>
          </p:cNvGrpSpPr>
          <p:nvPr/>
        </p:nvGrpSpPr>
        <p:grpSpPr bwMode="auto">
          <a:xfrm>
            <a:off x="1571625" y="5238750"/>
            <a:ext cx="2087563" cy="1231900"/>
            <a:chOff x="2143108" y="5238388"/>
            <a:chExt cx="2088006" cy="1231610"/>
          </a:xfrm>
        </p:grpSpPr>
        <p:sp>
          <p:nvSpPr>
            <p:cNvPr id="28687" name="Freeform 1039"/>
            <p:cNvSpPr>
              <a:spLocks/>
            </p:cNvSpPr>
            <p:nvPr/>
          </p:nvSpPr>
          <p:spPr bwMode="auto">
            <a:xfrm>
              <a:off x="2195513" y="5238388"/>
              <a:ext cx="2035601" cy="1231610"/>
            </a:xfrm>
            <a:custGeom>
              <a:avLst/>
              <a:gdLst>
                <a:gd name="T0" fmla="*/ 2147483647 w 1966"/>
                <a:gd name="T1" fmla="*/ 2147483647 h 1356"/>
                <a:gd name="T2" fmla="*/ 0 w 1966"/>
                <a:gd name="T3" fmla="*/ 2147483647 h 1356"/>
                <a:gd name="T4" fmla="*/ 2147483647 w 1966"/>
                <a:gd name="T5" fmla="*/ 2147483647 h 1356"/>
                <a:gd name="T6" fmla="*/ 2147483647 w 1966"/>
                <a:gd name="T7" fmla="*/ 2147483647 h 1356"/>
                <a:gd name="T8" fmla="*/ 2147483647 w 1966"/>
                <a:gd name="T9" fmla="*/ 2147483647 h 1356"/>
                <a:gd name="T10" fmla="*/ 2147483647 w 1966"/>
                <a:gd name="T11" fmla="*/ 2147483647 h 1356"/>
                <a:gd name="T12" fmla="*/ 2147483647 w 1966"/>
                <a:gd name="T13" fmla="*/ 2147483647 h 1356"/>
                <a:gd name="T14" fmla="*/ 2147483647 w 1966"/>
                <a:gd name="T15" fmla="*/ 2147483647 h 1356"/>
                <a:gd name="T16" fmla="*/ 2147483647 w 1966"/>
                <a:gd name="T17" fmla="*/ 2147483647 h 1356"/>
                <a:gd name="T18" fmla="*/ 2147483647 w 1966"/>
                <a:gd name="T19" fmla="*/ 2147483647 h 1356"/>
                <a:gd name="T20" fmla="*/ 2147483647 w 1966"/>
                <a:gd name="T21" fmla="*/ 2147483647 h 1356"/>
                <a:gd name="T22" fmla="*/ 2147483647 w 1966"/>
                <a:gd name="T23" fmla="*/ 2147483647 h 1356"/>
                <a:gd name="T24" fmla="*/ 2147483647 w 1966"/>
                <a:gd name="T25" fmla="*/ 2147483647 h 1356"/>
                <a:gd name="T26" fmla="*/ 2147483647 w 1966"/>
                <a:gd name="T27" fmla="*/ 0 h 1356"/>
                <a:gd name="T28" fmla="*/ 2147483647 w 1966"/>
                <a:gd name="T29" fmla="*/ 2147483647 h 1356"/>
                <a:gd name="T30" fmla="*/ 2147483647 w 1966"/>
                <a:gd name="T31" fmla="*/ 2147483647 h 1356"/>
                <a:gd name="T32" fmla="*/ 2147483647 w 1966"/>
                <a:gd name="T33" fmla="*/ 2147483647 h 1356"/>
                <a:gd name="T34" fmla="*/ 2147483647 w 1966"/>
                <a:gd name="T35" fmla="*/ 2147483647 h 1356"/>
                <a:gd name="T36" fmla="*/ 2147483647 w 1966"/>
                <a:gd name="T37" fmla="*/ 2147483647 h 1356"/>
                <a:gd name="T38" fmla="*/ 2147483647 w 1966"/>
                <a:gd name="T39" fmla="*/ 2147483647 h 1356"/>
                <a:gd name="T40" fmla="*/ 2147483647 w 1966"/>
                <a:gd name="T41" fmla="*/ 2147483647 h 1356"/>
                <a:gd name="T42" fmla="*/ 2147483647 w 1966"/>
                <a:gd name="T43" fmla="*/ 2147483647 h 1356"/>
                <a:gd name="T44" fmla="*/ 2147483647 w 1966"/>
                <a:gd name="T45" fmla="*/ 2147483647 h 1356"/>
                <a:gd name="T46" fmla="*/ 2147483647 w 1966"/>
                <a:gd name="T47" fmla="*/ 2147483647 h 1356"/>
                <a:gd name="T48" fmla="*/ 2147483647 w 1966"/>
                <a:gd name="T49" fmla="*/ 2147483647 h 1356"/>
                <a:gd name="T50" fmla="*/ 2147483647 w 1966"/>
                <a:gd name="T51" fmla="*/ 2147483647 h 1356"/>
                <a:gd name="T52" fmla="*/ 2147483647 w 1966"/>
                <a:gd name="T53" fmla="*/ 2147483647 h 1356"/>
                <a:gd name="T54" fmla="*/ 2147483647 w 1966"/>
                <a:gd name="T55" fmla="*/ 2147483647 h 1356"/>
                <a:gd name="T56" fmla="*/ 2147483647 w 1966"/>
                <a:gd name="T57" fmla="*/ 2147483647 h 1356"/>
                <a:gd name="T58" fmla="*/ 2147483647 w 1966"/>
                <a:gd name="T59" fmla="*/ 2147483647 h 1356"/>
                <a:gd name="T60" fmla="*/ 2147483647 w 1966"/>
                <a:gd name="T61" fmla="*/ 2147483647 h 1356"/>
                <a:gd name="T62" fmla="*/ 2147483647 w 1966"/>
                <a:gd name="T63" fmla="*/ 2147483647 h 1356"/>
                <a:gd name="T64" fmla="*/ 2147483647 w 1966"/>
                <a:gd name="T65" fmla="*/ 2147483647 h 1356"/>
                <a:gd name="T66" fmla="*/ 2147483647 w 1966"/>
                <a:gd name="T67" fmla="*/ 2147483647 h 1356"/>
                <a:gd name="T68" fmla="*/ 2147483647 w 1966"/>
                <a:gd name="T69" fmla="*/ 2147483647 h 1356"/>
                <a:gd name="T70" fmla="*/ 2147483647 w 1966"/>
                <a:gd name="T71" fmla="*/ 2147483647 h 1356"/>
                <a:gd name="T72" fmla="*/ 2147483647 w 1966"/>
                <a:gd name="T73" fmla="*/ 2147483647 h 1356"/>
                <a:gd name="T74" fmla="*/ 2147483647 w 1966"/>
                <a:gd name="T75" fmla="*/ 2147483647 h 1356"/>
                <a:gd name="T76" fmla="*/ 2147483647 w 1966"/>
                <a:gd name="T77" fmla="*/ 2147483647 h 1356"/>
                <a:gd name="T78" fmla="*/ 2147483647 w 1966"/>
                <a:gd name="T79" fmla="*/ 2147483647 h 1356"/>
                <a:gd name="T80" fmla="*/ 2147483647 w 1966"/>
                <a:gd name="T81" fmla="*/ 2147483647 h 1356"/>
                <a:gd name="T82" fmla="*/ 2147483647 w 1966"/>
                <a:gd name="T83" fmla="*/ 2147483647 h 1356"/>
                <a:gd name="T84" fmla="*/ 2147483647 w 1966"/>
                <a:gd name="T85" fmla="*/ 2147483647 h 1356"/>
                <a:gd name="T86" fmla="*/ 2147483647 w 1966"/>
                <a:gd name="T87" fmla="*/ 2147483647 h 1356"/>
                <a:gd name="T88" fmla="*/ 2147483647 w 1966"/>
                <a:gd name="T89" fmla="*/ 2147483647 h 1356"/>
                <a:gd name="T90" fmla="*/ 2147483647 w 1966"/>
                <a:gd name="T91" fmla="*/ 2147483647 h 1356"/>
                <a:gd name="T92" fmla="*/ 2147483647 w 1966"/>
                <a:gd name="T93" fmla="*/ 2147483647 h 1356"/>
                <a:gd name="T94" fmla="*/ 2147483647 w 1966"/>
                <a:gd name="T95" fmla="*/ 2147483647 h 1356"/>
                <a:gd name="T96" fmla="*/ 2147483647 w 1966"/>
                <a:gd name="T97" fmla="*/ 2147483647 h 1356"/>
                <a:gd name="T98" fmla="*/ 2147483647 w 1966"/>
                <a:gd name="T99" fmla="*/ 2147483647 h 1356"/>
                <a:gd name="T100" fmla="*/ 2147483647 w 1966"/>
                <a:gd name="T101" fmla="*/ 2147483647 h 1356"/>
                <a:gd name="T102" fmla="*/ 2147483647 w 1966"/>
                <a:gd name="T103" fmla="*/ 2147483647 h 1356"/>
                <a:gd name="T104" fmla="*/ 2147483647 w 1966"/>
                <a:gd name="T105" fmla="*/ 2147483647 h 1356"/>
                <a:gd name="T106" fmla="*/ 2147483647 w 1966"/>
                <a:gd name="T107" fmla="*/ 2147483647 h 1356"/>
                <a:gd name="T108" fmla="*/ 2147483647 w 1966"/>
                <a:gd name="T109" fmla="*/ 2147483647 h 1356"/>
                <a:gd name="T110" fmla="*/ 2147483647 w 1966"/>
                <a:gd name="T111" fmla="*/ 2147483647 h 1356"/>
                <a:gd name="T112" fmla="*/ 2147483647 w 1966"/>
                <a:gd name="T113" fmla="*/ 2147483647 h 1356"/>
                <a:gd name="T114" fmla="*/ 2147483647 w 1966"/>
                <a:gd name="T115" fmla="*/ 2147483647 h 1356"/>
                <a:gd name="T116" fmla="*/ 2147483647 w 1966"/>
                <a:gd name="T117" fmla="*/ 2147483647 h 1356"/>
                <a:gd name="T118" fmla="*/ 2147483647 w 1966"/>
                <a:gd name="T119" fmla="*/ 2147483647 h 13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6"/>
                <a:gd name="T181" fmla="*/ 0 h 1356"/>
                <a:gd name="T182" fmla="*/ 1966 w 1966"/>
                <a:gd name="T183" fmla="*/ 1356 h 13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6" h="1356">
                  <a:moveTo>
                    <a:pt x="1966" y="1116"/>
                  </a:moveTo>
                  <a:lnTo>
                    <a:pt x="1966" y="1356"/>
                  </a:lnTo>
                  <a:lnTo>
                    <a:pt x="2" y="1356"/>
                  </a:lnTo>
                  <a:lnTo>
                    <a:pt x="0" y="273"/>
                  </a:lnTo>
                  <a:lnTo>
                    <a:pt x="170" y="273"/>
                  </a:lnTo>
                  <a:lnTo>
                    <a:pt x="177" y="263"/>
                  </a:lnTo>
                  <a:lnTo>
                    <a:pt x="182" y="250"/>
                  </a:lnTo>
                  <a:lnTo>
                    <a:pt x="182" y="239"/>
                  </a:lnTo>
                  <a:lnTo>
                    <a:pt x="181" y="226"/>
                  </a:lnTo>
                  <a:lnTo>
                    <a:pt x="174" y="209"/>
                  </a:lnTo>
                  <a:lnTo>
                    <a:pt x="167" y="187"/>
                  </a:lnTo>
                  <a:lnTo>
                    <a:pt x="160" y="173"/>
                  </a:lnTo>
                  <a:lnTo>
                    <a:pt x="153" y="155"/>
                  </a:lnTo>
                  <a:lnTo>
                    <a:pt x="152" y="138"/>
                  </a:lnTo>
                  <a:lnTo>
                    <a:pt x="152" y="121"/>
                  </a:lnTo>
                  <a:lnTo>
                    <a:pt x="153" y="105"/>
                  </a:lnTo>
                  <a:lnTo>
                    <a:pt x="160" y="88"/>
                  </a:lnTo>
                  <a:lnTo>
                    <a:pt x="169" y="72"/>
                  </a:lnTo>
                  <a:lnTo>
                    <a:pt x="182" y="60"/>
                  </a:lnTo>
                  <a:lnTo>
                    <a:pt x="201" y="46"/>
                  </a:lnTo>
                  <a:lnTo>
                    <a:pt x="218" y="35"/>
                  </a:lnTo>
                  <a:lnTo>
                    <a:pt x="237" y="24"/>
                  </a:lnTo>
                  <a:lnTo>
                    <a:pt x="257" y="16"/>
                  </a:lnTo>
                  <a:lnTo>
                    <a:pt x="281" y="8"/>
                  </a:lnTo>
                  <a:lnTo>
                    <a:pt x="308" y="3"/>
                  </a:lnTo>
                  <a:lnTo>
                    <a:pt x="337" y="1"/>
                  </a:lnTo>
                  <a:lnTo>
                    <a:pt x="361" y="0"/>
                  </a:lnTo>
                  <a:lnTo>
                    <a:pt x="387" y="0"/>
                  </a:lnTo>
                  <a:lnTo>
                    <a:pt x="411" y="1"/>
                  </a:lnTo>
                  <a:lnTo>
                    <a:pt x="430" y="3"/>
                  </a:lnTo>
                  <a:lnTo>
                    <a:pt x="452" y="8"/>
                  </a:lnTo>
                  <a:lnTo>
                    <a:pt x="474" y="13"/>
                  </a:lnTo>
                  <a:lnTo>
                    <a:pt x="491" y="20"/>
                  </a:lnTo>
                  <a:lnTo>
                    <a:pt x="510" y="30"/>
                  </a:lnTo>
                  <a:lnTo>
                    <a:pt x="527" y="42"/>
                  </a:lnTo>
                  <a:lnTo>
                    <a:pt x="544" y="55"/>
                  </a:lnTo>
                  <a:lnTo>
                    <a:pt x="559" y="69"/>
                  </a:lnTo>
                  <a:lnTo>
                    <a:pt x="571" y="83"/>
                  </a:lnTo>
                  <a:lnTo>
                    <a:pt x="580" y="101"/>
                  </a:lnTo>
                  <a:lnTo>
                    <a:pt x="586" y="122"/>
                  </a:lnTo>
                  <a:lnTo>
                    <a:pt x="586" y="141"/>
                  </a:lnTo>
                  <a:lnTo>
                    <a:pt x="580" y="161"/>
                  </a:lnTo>
                  <a:lnTo>
                    <a:pt x="573" y="180"/>
                  </a:lnTo>
                  <a:lnTo>
                    <a:pt x="566" y="199"/>
                  </a:lnTo>
                  <a:lnTo>
                    <a:pt x="557" y="221"/>
                  </a:lnTo>
                  <a:lnTo>
                    <a:pt x="552" y="238"/>
                  </a:lnTo>
                  <a:lnTo>
                    <a:pt x="552" y="248"/>
                  </a:lnTo>
                  <a:lnTo>
                    <a:pt x="556" y="256"/>
                  </a:lnTo>
                  <a:lnTo>
                    <a:pt x="561" y="266"/>
                  </a:lnTo>
                  <a:lnTo>
                    <a:pt x="886" y="266"/>
                  </a:lnTo>
                  <a:lnTo>
                    <a:pt x="880" y="310"/>
                  </a:lnTo>
                  <a:lnTo>
                    <a:pt x="878" y="337"/>
                  </a:lnTo>
                  <a:lnTo>
                    <a:pt x="880" y="359"/>
                  </a:lnTo>
                  <a:lnTo>
                    <a:pt x="881" y="379"/>
                  </a:lnTo>
                  <a:lnTo>
                    <a:pt x="885" y="401"/>
                  </a:lnTo>
                  <a:lnTo>
                    <a:pt x="890" y="423"/>
                  </a:lnTo>
                  <a:lnTo>
                    <a:pt x="900" y="437"/>
                  </a:lnTo>
                  <a:lnTo>
                    <a:pt x="912" y="449"/>
                  </a:lnTo>
                  <a:lnTo>
                    <a:pt x="927" y="460"/>
                  </a:lnTo>
                  <a:lnTo>
                    <a:pt x="948" y="469"/>
                  </a:lnTo>
                  <a:lnTo>
                    <a:pt x="970" y="475"/>
                  </a:lnTo>
                  <a:lnTo>
                    <a:pt x="992" y="477"/>
                  </a:lnTo>
                  <a:lnTo>
                    <a:pt x="1016" y="478"/>
                  </a:lnTo>
                  <a:lnTo>
                    <a:pt x="1043" y="478"/>
                  </a:lnTo>
                  <a:lnTo>
                    <a:pt x="1072" y="476"/>
                  </a:lnTo>
                  <a:lnTo>
                    <a:pt x="1093" y="475"/>
                  </a:lnTo>
                  <a:lnTo>
                    <a:pt x="1123" y="472"/>
                  </a:lnTo>
                  <a:lnTo>
                    <a:pt x="1154" y="470"/>
                  </a:lnTo>
                  <a:lnTo>
                    <a:pt x="1188" y="470"/>
                  </a:lnTo>
                  <a:lnTo>
                    <a:pt x="1217" y="472"/>
                  </a:lnTo>
                  <a:lnTo>
                    <a:pt x="1246" y="476"/>
                  </a:lnTo>
                  <a:lnTo>
                    <a:pt x="1275" y="483"/>
                  </a:lnTo>
                  <a:lnTo>
                    <a:pt x="1299" y="490"/>
                  </a:lnTo>
                  <a:lnTo>
                    <a:pt x="1323" y="503"/>
                  </a:lnTo>
                  <a:lnTo>
                    <a:pt x="1338" y="516"/>
                  </a:lnTo>
                  <a:lnTo>
                    <a:pt x="1352" y="532"/>
                  </a:lnTo>
                  <a:lnTo>
                    <a:pt x="1360" y="548"/>
                  </a:lnTo>
                  <a:lnTo>
                    <a:pt x="1364" y="565"/>
                  </a:lnTo>
                  <a:lnTo>
                    <a:pt x="1360" y="585"/>
                  </a:lnTo>
                  <a:lnTo>
                    <a:pt x="1359" y="604"/>
                  </a:lnTo>
                  <a:lnTo>
                    <a:pt x="1360" y="623"/>
                  </a:lnTo>
                  <a:lnTo>
                    <a:pt x="1364" y="640"/>
                  </a:lnTo>
                  <a:lnTo>
                    <a:pt x="1372" y="656"/>
                  </a:lnTo>
                  <a:lnTo>
                    <a:pt x="1382" y="672"/>
                  </a:lnTo>
                  <a:lnTo>
                    <a:pt x="1396" y="683"/>
                  </a:lnTo>
                  <a:lnTo>
                    <a:pt x="1417" y="693"/>
                  </a:lnTo>
                  <a:lnTo>
                    <a:pt x="1444" y="701"/>
                  </a:lnTo>
                  <a:lnTo>
                    <a:pt x="1473" y="707"/>
                  </a:lnTo>
                  <a:lnTo>
                    <a:pt x="1497" y="712"/>
                  </a:lnTo>
                  <a:lnTo>
                    <a:pt x="1526" y="716"/>
                  </a:lnTo>
                  <a:lnTo>
                    <a:pt x="1560" y="721"/>
                  </a:lnTo>
                  <a:lnTo>
                    <a:pt x="1589" y="725"/>
                  </a:lnTo>
                  <a:lnTo>
                    <a:pt x="1618" y="731"/>
                  </a:lnTo>
                  <a:lnTo>
                    <a:pt x="1642" y="737"/>
                  </a:lnTo>
                  <a:lnTo>
                    <a:pt x="1665" y="744"/>
                  </a:lnTo>
                  <a:lnTo>
                    <a:pt x="1684" y="754"/>
                  </a:lnTo>
                  <a:lnTo>
                    <a:pt x="1700" y="764"/>
                  </a:lnTo>
                  <a:lnTo>
                    <a:pt x="1720" y="779"/>
                  </a:lnTo>
                  <a:lnTo>
                    <a:pt x="1732" y="794"/>
                  </a:lnTo>
                  <a:lnTo>
                    <a:pt x="1742" y="809"/>
                  </a:lnTo>
                  <a:lnTo>
                    <a:pt x="1747" y="831"/>
                  </a:lnTo>
                  <a:lnTo>
                    <a:pt x="1744" y="852"/>
                  </a:lnTo>
                  <a:lnTo>
                    <a:pt x="1739" y="870"/>
                  </a:lnTo>
                  <a:lnTo>
                    <a:pt x="1732" y="893"/>
                  </a:lnTo>
                  <a:lnTo>
                    <a:pt x="1723" y="918"/>
                  </a:lnTo>
                  <a:lnTo>
                    <a:pt x="1715" y="941"/>
                  </a:lnTo>
                  <a:lnTo>
                    <a:pt x="1712" y="960"/>
                  </a:lnTo>
                  <a:lnTo>
                    <a:pt x="1712" y="976"/>
                  </a:lnTo>
                  <a:lnTo>
                    <a:pt x="1717" y="999"/>
                  </a:lnTo>
                  <a:lnTo>
                    <a:pt x="1723" y="1018"/>
                  </a:lnTo>
                  <a:lnTo>
                    <a:pt x="1734" y="1033"/>
                  </a:lnTo>
                  <a:lnTo>
                    <a:pt x="1746" y="1047"/>
                  </a:lnTo>
                  <a:lnTo>
                    <a:pt x="1763" y="1063"/>
                  </a:lnTo>
                  <a:lnTo>
                    <a:pt x="1781" y="1079"/>
                  </a:lnTo>
                  <a:lnTo>
                    <a:pt x="1804" y="1092"/>
                  </a:lnTo>
                  <a:lnTo>
                    <a:pt x="1829" y="1103"/>
                  </a:lnTo>
                  <a:lnTo>
                    <a:pt x="1853" y="1109"/>
                  </a:lnTo>
                  <a:lnTo>
                    <a:pt x="1879" y="1114"/>
                  </a:lnTo>
                  <a:lnTo>
                    <a:pt x="1904" y="1116"/>
                  </a:lnTo>
                  <a:lnTo>
                    <a:pt x="1935" y="1118"/>
                  </a:lnTo>
                  <a:lnTo>
                    <a:pt x="1966" y="1116"/>
                  </a:lnTo>
                  <a:close/>
                </a:path>
              </a:pathLst>
            </a:custGeom>
            <a:solidFill>
              <a:srgbClr val="99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8" name="Text Box 1040"/>
            <p:cNvSpPr txBox="1">
              <a:spLocks noChangeArrowheads="1"/>
            </p:cNvSpPr>
            <p:nvPr/>
          </p:nvSpPr>
          <p:spPr bwMode="auto">
            <a:xfrm>
              <a:off x="2143108" y="5715016"/>
              <a:ext cx="14237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600" b="1"/>
                <a:t>ENTIDADES </a:t>
              </a:r>
            </a:p>
            <a:p>
              <a:pPr algn="ctr">
                <a:spcBef>
                  <a:spcPct val="50000"/>
                </a:spcBef>
              </a:pPr>
              <a:r>
                <a:rPr lang="pt-BR" sz="1600" b="1"/>
                <a:t>DE CLASSE</a:t>
              </a:r>
              <a:endParaRPr lang="pt-BR" sz="1600"/>
            </a:p>
          </p:txBody>
        </p:sp>
      </p:grpSp>
      <p:grpSp>
        <p:nvGrpSpPr>
          <p:cNvPr id="5" name="Grupo 19"/>
          <p:cNvGrpSpPr>
            <a:grpSpLocks/>
          </p:cNvGrpSpPr>
          <p:nvPr/>
        </p:nvGrpSpPr>
        <p:grpSpPr bwMode="auto">
          <a:xfrm>
            <a:off x="1571625" y="4113213"/>
            <a:ext cx="2041525" cy="1030287"/>
            <a:chOff x="2244578" y="4406117"/>
            <a:chExt cx="2041670" cy="1031078"/>
          </a:xfrm>
        </p:grpSpPr>
        <p:sp>
          <p:nvSpPr>
            <p:cNvPr id="28685" name="Freeform 1041"/>
            <p:cNvSpPr>
              <a:spLocks/>
            </p:cNvSpPr>
            <p:nvPr/>
          </p:nvSpPr>
          <p:spPr bwMode="auto">
            <a:xfrm>
              <a:off x="2244578" y="4406117"/>
              <a:ext cx="2041670" cy="1031078"/>
            </a:xfrm>
            <a:custGeom>
              <a:avLst/>
              <a:gdLst>
                <a:gd name="T0" fmla="*/ 2147483647 w 1974"/>
                <a:gd name="T1" fmla="*/ 0 h 1136"/>
                <a:gd name="T2" fmla="*/ 2147483647 w 1974"/>
                <a:gd name="T3" fmla="*/ 2147483647 h 1136"/>
                <a:gd name="T4" fmla="*/ 2147483647 w 1974"/>
                <a:gd name="T5" fmla="*/ 2147483647 h 1136"/>
                <a:gd name="T6" fmla="*/ 2147483647 w 1974"/>
                <a:gd name="T7" fmla="*/ 2147483647 h 1136"/>
                <a:gd name="T8" fmla="*/ 2147483647 w 1974"/>
                <a:gd name="T9" fmla="*/ 2147483647 h 1136"/>
                <a:gd name="T10" fmla="*/ 2147483647 w 1974"/>
                <a:gd name="T11" fmla="*/ 2147483647 h 1136"/>
                <a:gd name="T12" fmla="*/ 2147483647 w 1974"/>
                <a:gd name="T13" fmla="*/ 2147483647 h 1136"/>
                <a:gd name="T14" fmla="*/ 2147483647 w 1974"/>
                <a:gd name="T15" fmla="*/ 2147483647 h 1136"/>
                <a:gd name="T16" fmla="*/ 2147483647 w 1974"/>
                <a:gd name="T17" fmla="*/ 2147483647 h 1136"/>
                <a:gd name="T18" fmla="*/ 2147483647 w 1974"/>
                <a:gd name="T19" fmla="*/ 2147483647 h 1136"/>
                <a:gd name="T20" fmla="*/ 2147483647 w 1974"/>
                <a:gd name="T21" fmla="*/ 2147483647 h 1136"/>
                <a:gd name="T22" fmla="*/ 2147483647 w 1974"/>
                <a:gd name="T23" fmla="*/ 2147483647 h 1136"/>
                <a:gd name="T24" fmla="*/ 2147483647 w 1974"/>
                <a:gd name="T25" fmla="*/ 2147483647 h 1136"/>
                <a:gd name="T26" fmla="*/ 2147483647 w 1974"/>
                <a:gd name="T27" fmla="*/ 2147483647 h 1136"/>
                <a:gd name="T28" fmla="*/ 2147483647 w 1974"/>
                <a:gd name="T29" fmla="*/ 2147483647 h 1136"/>
                <a:gd name="T30" fmla="*/ 2147483647 w 1974"/>
                <a:gd name="T31" fmla="*/ 2147483647 h 1136"/>
                <a:gd name="T32" fmla="*/ 2147483647 w 1974"/>
                <a:gd name="T33" fmla="*/ 2147483647 h 1136"/>
                <a:gd name="T34" fmla="*/ 2147483647 w 1974"/>
                <a:gd name="T35" fmla="*/ 2147483647 h 1136"/>
                <a:gd name="T36" fmla="*/ 2147483647 w 1974"/>
                <a:gd name="T37" fmla="*/ 2147483647 h 1136"/>
                <a:gd name="T38" fmla="*/ 2147483647 w 1974"/>
                <a:gd name="T39" fmla="*/ 2147483647 h 1136"/>
                <a:gd name="T40" fmla="*/ 2147483647 w 1974"/>
                <a:gd name="T41" fmla="*/ 2147483647 h 1136"/>
                <a:gd name="T42" fmla="*/ 2147483647 w 1974"/>
                <a:gd name="T43" fmla="*/ 2147483647 h 1136"/>
                <a:gd name="T44" fmla="*/ 2147483647 w 1974"/>
                <a:gd name="T45" fmla="*/ 2147483647 h 1136"/>
                <a:gd name="T46" fmla="*/ 2147483647 w 1974"/>
                <a:gd name="T47" fmla="*/ 2147483647 h 1136"/>
                <a:gd name="T48" fmla="*/ 2147483647 w 1974"/>
                <a:gd name="T49" fmla="*/ 2147483647 h 1136"/>
                <a:gd name="T50" fmla="*/ 2147483647 w 1974"/>
                <a:gd name="T51" fmla="*/ 2147483647 h 1136"/>
                <a:gd name="T52" fmla="*/ 2147483647 w 1974"/>
                <a:gd name="T53" fmla="*/ 2147483647 h 1136"/>
                <a:gd name="T54" fmla="*/ 2147483647 w 1974"/>
                <a:gd name="T55" fmla="*/ 2147483647 h 1136"/>
                <a:gd name="T56" fmla="*/ 2147483647 w 1974"/>
                <a:gd name="T57" fmla="*/ 2147483647 h 1136"/>
                <a:gd name="T58" fmla="*/ 2147483647 w 1974"/>
                <a:gd name="T59" fmla="*/ 2147483647 h 1136"/>
                <a:gd name="T60" fmla="*/ 2147483647 w 1974"/>
                <a:gd name="T61" fmla="*/ 2147483647 h 1136"/>
                <a:gd name="T62" fmla="*/ 2147483647 w 1974"/>
                <a:gd name="T63" fmla="*/ 2147483647 h 1136"/>
                <a:gd name="T64" fmla="*/ 2147483647 w 1974"/>
                <a:gd name="T65" fmla="*/ 2147483647 h 1136"/>
                <a:gd name="T66" fmla="*/ 2147483647 w 1974"/>
                <a:gd name="T67" fmla="*/ 2147483647 h 1136"/>
                <a:gd name="T68" fmla="*/ 2147483647 w 1974"/>
                <a:gd name="T69" fmla="*/ 2147483647 h 1136"/>
                <a:gd name="T70" fmla="*/ 2147483647 w 1974"/>
                <a:gd name="T71" fmla="*/ 2147483647 h 1136"/>
                <a:gd name="T72" fmla="*/ 2147483647 w 1974"/>
                <a:gd name="T73" fmla="*/ 2147483647 h 1136"/>
                <a:gd name="T74" fmla="*/ 2147483647 w 1974"/>
                <a:gd name="T75" fmla="*/ 2147483647 h 1136"/>
                <a:gd name="T76" fmla="*/ 2147483647 w 1974"/>
                <a:gd name="T77" fmla="*/ 2147483647 h 1136"/>
                <a:gd name="T78" fmla="*/ 2147483647 w 1974"/>
                <a:gd name="T79" fmla="*/ 2147483647 h 1136"/>
                <a:gd name="T80" fmla="*/ 2147483647 w 1974"/>
                <a:gd name="T81" fmla="*/ 2147483647 h 1136"/>
                <a:gd name="T82" fmla="*/ 2147483647 w 1974"/>
                <a:gd name="T83" fmla="*/ 2147483647 h 1136"/>
                <a:gd name="T84" fmla="*/ 2147483647 w 1974"/>
                <a:gd name="T85" fmla="*/ 2147483647 h 1136"/>
                <a:gd name="T86" fmla="*/ 2147483647 w 1974"/>
                <a:gd name="T87" fmla="*/ 2147483647 h 1136"/>
                <a:gd name="T88" fmla="*/ 2147483647 w 1974"/>
                <a:gd name="T89" fmla="*/ 2147483647 h 1136"/>
                <a:gd name="T90" fmla="*/ 2147483647 w 1974"/>
                <a:gd name="T91" fmla="*/ 2147483647 h 1136"/>
                <a:gd name="T92" fmla="*/ 2147483647 w 1974"/>
                <a:gd name="T93" fmla="*/ 2147483647 h 1136"/>
                <a:gd name="T94" fmla="*/ 2147483647 w 1974"/>
                <a:gd name="T95" fmla="*/ 2147483647 h 1136"/>
                <a:gd name="T96" fmla="*/ 2147483647 w 1974"/>
                <a:gd name="T97" fmla="*/ 2147483647 h 1136"/>
                <a:gd name="T98" fmla="*/ 2147483647 w 1974"/>
                <a:gd name="T99" fmla="*/ 2147483647 h 1136"/>
                <a:gd name="T100" fmla="*/ 2147483647 w 1974"/>
                <a:gd name="T101" fmla="*/ 2147483647 h 1136"/>
                <a:gd name="T102" fmla="*/ 2147483647 w 1974"/>
                <a:gd name="T103" fmla="*/ 2147483647 h 1136"/>
                <a:gd name="T104" fmla="*/ 2147483647 w 1974"/>
                <a:gd name="T105" fmla="*/ 2147483647 h 1136"/>
                <a:gd name="T106" fmla="*/ 2147483647 w 1974"/>
                <a:gd name="T107" fmla="*/ 2147483647 h 1136"/>
                <a:gd name="T108" fmla="*/ 2147483647 w 1974"/>
                <a:gd name="T109" fmla="*/ 2147483647 h 1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74"/>
                <a:gd name="T166" fmla="*/ 0 h 1136"/>
                <a:gd name="T167" fmla="*/ 1974 w 1974"/>
                <a:gd name="T168" fmla="*/ 1136 h 1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74" h="1136">
                  <a:moveTo>
                    <a:pt x="1974" y="283"/>
                  </a:moveTo>
                  <a:lnTo>
                    <a:pt x="1974" y="0"/>
                  </a:lnTo>
                  <a:lnTo>
                    <a:pt x="0" y="0"/>
                  </a:lnTo>
                  <a:lnTo>
                    <a:pt x="2" y="1136"/>
                  </a:lnTo>
                  <a:lnTo>
                    <a:pt x="177" y="1136"/>
                  </a:lnTo>
                  <a:lnTo>
                    <a:pt x="186" y="1114"/>
                  </a:lnTo>
                  <a:lnTo>
                    <a:pt x="186" y="1099"/>
                  </a:lnTo>
                  <a:lnTo>
                    <a:pt x="181" y="1077"/>
                  </a:lnTo>
                  <a:lnTo>
                    <a:pt x="170" y="1054"/>
                  </a:lnTo>
                  <a:lnTo>
                    <a:pt x="160" y="1026"/>
                  </a:lnTo>
                  <a:lnTo>
                    <a:pt x="155" y="1004"/>
                  </a:lnTo>
                  <a:lnTo>
                    <a:pt x="153" y="985"/>
                  </a:lnTo>
                  <a:lnTo>
                    <a:pt x="158" y="963"/>
                  </a:lnTo>
                  <a:lnTo>
                    <a:pt x="167" y="943"/>
                  </a:lnTo>
                  <a:lnTo>
                    <a:pt x="186" y="922"/>
                  </a:lnTo>
                  <a:lnTo>
                    <a:pt x="208" y="907"/>
                  </a:lnTo>
                  <a:lnTo>
                    <a:pt x="232" y="891"/>
                  </a:lnTo>
                  <a:lnTo>
                    <a:pt x="259" y="880"/>
                  </a:lnTo>
                  <a:lnTo>
                    <a:pt x="291" y="870"/>
                  </a:lnTo>
                  <a:lnTo>
                    <a:pt x="320" y="867"/>
                  </a:lnTo>
                  <a:lnTo>
                    <a:pt x="361" y="865"/>
                  </a:lnTo>
                  <a:lnTo>
                    <a:pt x="409" y="868"/>
                  </a:lnTo>
                  <a:lnTo>
                    <a:pt x="440" y="870"/>
                  </a:lnTo>
                  <a:lnTo>
                    <a:pt x="467" y="876"/>
                  </a:lnTo>
                  <a:lnTo>
                    <a:pt x="493" y="887"/>
                  </a:lnTo>
                  <a:lnTo>
                    <a:pt x="525" y="905"/>
                  </a:lnTo>
                  <a:lnTo>
                    <a:pt x="545" y="922"/>
                  </a:lnTo>
                  <a:lnTo>
                    <a:pt x="564" y="940"/>
                  </a:lnTo>
                  <a:lnTo>
                    <a:pt x="574" y="960"/>
                  </a:lnTo>
                  <a:lnTo>
                    <a:pt x="581" y="978"/>
                  </a:lnTo>
                  <a:lnTo>
                    <a:pt x="581" y="998"/>
                  </a:lnTo>
                  <a:lnTo>
                    <a:pt x="578" y="1019"/>
                  </a:lnTo>
                  <a:lnTo>
                    <a:pt x="571" y="1038"/>
                  </a:lnTo>
                  <a:lnTo>
                    <a:pt x="564" y="1056"/>
                  </a:lnTo>
                  <a:lnTo>
                    <a:pt x="556" y="1076"/>
                  </a:lnTo>
                  <a:lnTo>
                    <a:pt x="551" y="1095"/>
                  </a:lnTo>
                  <a:lnTo>
                    <a:pt x="551" y="1112"/>
                  </a:lnTo>
                  <a:lnTo>
                    <a:pt x="557" y="1131"/>
                  </a:lnTo>
                  <a:lnTo>
                    <a:pt x="888" y="1131"/>
                  </a:lnTo>
                  <a:lnTo>
                    <a:pt x="885" y="1091"/>
                  </a:lnTo>
                  <a:lnTo>
                    <a:pt x="888" y="1062"/>
                  </a:lnTo>
                  <a:lnTo>
                    <a:pt x="888" y="1041"/>
                  </a:lnTo>
                  <a:lnTo>
                    <a:pt x="890" y="1020"/>
                  </a:lnTo>
                  <a:lnTo>
                    <a:pt x="893" y="998"/>
                  </a:lnTo>
                  <a:lnTo>
                    <a:pt x="900" y="977"/>
                  </a:lnTo>
                  <a:lnTo>
                    <a:pt x="909" y="962"/>
                  </a:lnTo>
                  <a:lnTo>
                    <a:pt x="920" y="949"/>
                  </a:lnTo>
                  <a:lnTo>
                    <a:pt x="938" y="938"/>
                  </a:lnTo>
                  <a:lnTo>
                    <a:pt x="956" y="930"/>
                  </a:lnTo>
                  <a:lnTo>
                    <a:pt x="978" y="925"/>
                  </a:lnTo>
                  <a:lnTo>
                    <a:pt x="1002" y="922"/>
                  </a:lnTo>
                  <a:lnTo>
                    <a:pt x="1024" y="921"/>
                  </a:lnTo>
                  <a:lnTo>
                    <a:pt x="1053" y="921"/>
                  </a:lnTo>
                  <a:lnTo>
                    <a:pt x="1081" y="922"/>
                  </a:lnTo>
                  <a:lnTo>
                    <a:pt x="1103" y="925"/>
                  </a:lnTo>
                  <a:lnTo>
                    <a:pt x="1132" y="926"/>
                  </a:lnTo>
                  <a:lnTo>
                    <a:pt x="1163" y="928"/>
                  </a:lnTo>
                  <a:lnTo>
                    <a:pt x="1197" y="928"/>
                  </a:lnTo>
                  <a:lnTo>
                    <a:pt x="1226" y="926"/>
                  </a:lnTo>
                  <a:lnTo>
                    <a:pt x="1255" y="922"/>
                  </a:lnTo>
                  <a:lnTo>
                    <a:pt x="1285" y="917"/>
                  </a:lnTo>
                  <a:lnTo>
                    <a:pt x="1307" y="909"/>
                  </a:lnTo>
                  <a:lnTo>
                    <a:pt x="1331" y="898"/>
                  </a:lnTo>
                  <a:lnTo>
                    <a:pt x="1347" y="884"/>
                  </a:lnTo>
                  <a:lnTo>
                    <a:pt x="1362" y="868"/>
                  </a:lnTo>
                  <a:lnTo>
                    <a:pt x="1369" y="852"/>
                  </a:lnTo>
                  <a:lnTo>
                    <a:pt x="1372" y="834"/>
                  </a:lnTo>
                  <a:lnTo>
                    <a:pt x="1369" y="816"/>
                  </a:lnTo>
                  <a:lnTo>
                    <a:pt x="1367" y="797"/>
                  </a:lnTo>
                  <a:lnTo>
                    <a:pt x="1369" y="776"/>
                  </a:lnTo>
                  <a:lnTo>
                    <a:pt x="1374" y="760"/>
                  </a:lnTo>
                  <a:lnTo>
                    <a:pt x="1381" y="743"/>
                  </a:lnTo>
                  <a:lnTo>
                    <a:pt x="1391" y="728"/>
                  </a:lnTo>
                  <a:lnTo>
                    <a:pt x="1405" y="717"/>
                  </a:lnTo>
                  <a:lnTo>
                    <a:pt x="1427" y="706"/>
                  </a:lnTo>
                  <a:lnTo>
                    <a:pt x="1454" y="699"/>
                  </a:lnTo>
                  <a:lnTo>
                    <a:pt x="1481" y="693"/>
                  </a:lnTo>
                  <a:lnTo>
                    <a:pt x="1507" y="688"/>
                  </a:lnTo>
                  <a:lnTo>
                    <a:pt x="1534" y="683"/>
                  </a:lnTo>
                  <a:lnTo>
                    <a:pt x="1570" y="678"/>
                  </a:lnTo>
                  <a:lnTo>
                    <a:pt x="1597" y="675"/>
                  </a:lnTo>
                  <a:lnTo>
                    <a:pt x="1626" y="669"/>
                  </a:lnTo>
                  <a:lnTo>
                    <a:pt x="1650" y="662"/>
                  </a:lnTo>
                  <a:lnTo>
                    <a:pt x="1674" y="655"/>
                  </a:lnTo>
                  <a:lnTo>
                    <a:pt x="1693" y="646"/>
                  </a:lnTo>
                  <a:lnTo>
                    <a:pt x="1710" y="636"/>
                  </a:lnTo>
                  <a:lnTo>
                    <a:pt x="1729" y="620"/>
                  </a:lnTo>
                  <a:lnTo>
                    <a:pt x="1740" y="606"/>
                  </a:lnTo>
                  <a:lnTo>
                    <a:pt x="1751" y="589"/>
                  </a:lnTo>
                  <a:lnTo>
                    <a:pt x="1756" y="567"/>
                  </a:lnTo>
                  <a:lnTo>
                    <a:pt x="1752" y="549"/>
                  </a:lnTo>
                  <a:lnTo>
                    <a:pt x="1749" y="530"/>
                  </a:lnTo>
                  <a:lnTo>
                    <a:pt x="1740" y="507"/>
                  </a:lnTo>
                  <a:lnTo>
                    <a:pt x="1732" y="481"/>
                  </a:lnTo>
                  <a:lnTo>
                    <a:pt x="1723" y="458"/>
                  </a:lnTo>
                  <a:lnTo>
                    <a:pt x="1722" y="440"/>
                  </a:lnTo>
                  <a:lnTo>
                    <a:pt x="1722" y="423"/>
                  </a:lnTo>
                  <a:lnTo>
                    <a:pt x="1725" y="400"/>
                  </a:lnTo>
                  <a:lnTo>
                    <a:pt x="1734" y="381"/>
                  </a:lnTo>
                  <a:lnTo>
                    <a:pt x="1742" y="366"/>
                  </a:lnTo>
                  <a:lnTo>
                    <a:pt x="1754" y="352"/>
                  </a:lnTo>
                  <a:lnTo>
                    <a:pt x="1771" y="336"/>
                  </a:lnTo>
                  <a:lnTo>
                    <a:pt x="1790" y="321"/>
                  </a:lnTo>
                  <a:lnTo>
                    <a:pt x="1814" y="307"/>
                  </a:lnTo>
                  <a:lnTo>
                    <a:pt x="1839" y="296"/>
                  </a:lnTo>
                  <a:lnTo>
                    <a:pt x="1863" y="290"/>
                  </a:lnTo>
                  <a:lnTo>
                    <a:pt x="1887" y="285"/>
                  </a:lnTo>
                  <a:lnTo>
                    <a:pt x="1913" y="283"/>
                  </a:lnTo>
                  <a:lnTo>
                    <a:pt x="1943" y="283"/>
                  </a:lnTo>
                  <a:lnTo>
                    <a:pt x="1974" y="283"/>
                  </a:lnTo>
                  <a:close/>
                </a:path>
              </a:pathLst>
            </a:custGeom>
            <a:solidFill>
              <a:schemeClr val="hlink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Text Box 1042"/>
            <p:cNvSpPr txBox="1">
              <a:spLocks noChangeArrowheads="1"/>
            </p:cNvSpPr>
            <p:nvPr/>
          </p:nvSpPr>
          <p:spPr bwMode="auto">
            <a:xfrm>
              <a:off x="2514752" y="4441941"/>
              <a:ext cx="15226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SERVIDORES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PÚBLICOS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22"/>
          <p:cNvGrpSpPr>
            <a:grpSpLocks/>
          </p:cNvGrpSpPr>
          <p:nvPr/>
        </p:nvGrpSpPr>
        <p:grpSpPr bwMode="auto">
          <a:xfrm>
            <a:off x="714375" y="3343275"/>
            <a:ext cx="6500813" cy="3109913"/>
            <a:chOff x="714348" y="3100328"/>
            <a:chExt cx="6500858" cy="3110682"/>
          </a:xfrm>
        </p:grpSpPr>
        <p:grpSp>
          <p:nvGrpSpPr>
            <p:cNvPr id="28681" name="Grupo 21"/>
            <p:cNvGrpSpPr>
              <a:grpSpLocks/>
            </p:cNvGrpSpPr>
            <p:nvPr/>
          </p:nvGrpSpPr>
          <p:grpSpPr bwMode="auto">
            <a:xfrm>
              <a:off x="3136235" y="4667641"/>
              <a:ext cx="2263802" cy="1543369"/>
              <a:chOff x="3136235" y="4667641"/>
              <a:chExt cx="2263802" cy="1543369"/>
            </a:xfrm>
          </p:grpSpPr>
          <p:sp>
            <p:nvSpPr>
              <p:cNvPr id="28683" name="Freeform 1034"/>
              <p:cNvSpPr>
                <a:spLocks/>
              </p:cNvSpPr>
              <p:nvPr/>
            </p:nvSpPr>
            <p:spPr bwMode="auto">
              <a:xfrm>
                <a:off x="3136235" y="4667641"/>
                <a:ext cx="2263802" cy="1543369"/>
              </a:xfrm>
              <a:custGeom>
                <a:avLst/>
                <a:gdLst>
                  <a:gd name="T0" fmla="*/ 2147483647 w 2189"/>
                  <a:gd name="T1" fmla="*/ 2147483647 h 1700"/>
                  <a:gd name="T2" fmla="*/ 2147483647 w 2189"/>
                  <a:gd name="T3" fmla="*/ 2147483647 h 1700"/>
                  <a:gd name="T4" fmla="*/ 2147483647 w 2189"/>
                  <a:gd name="T5" fmla="*/ 2147483647 h 1700"/>
                  <a:gd name="T6" fmla="*/ 2147483647 w 2189"/>
                  <a:gd name="T7" fmla="*/ 2147483647 h 1700"/>
                  <a:gd name="T8" fmla="*/ 2147483647 w 2189"/>
                  <a:gd name="T9" fmla="*/ 2147483647 h 1700"/>
                  <a:gd name="T10" fmla="*/ 2147483647 w 2189"/>
                  <a:gd name="T11" fmla="*/ 2147483647 h 1700"/>
                  <a:gd name="T12" fmla="*/ 2147483647 w 2189"/>
                  <a:gd name="T13" fmla="*/ 2147483647 h 1700"/>
                  <a:gd name="T14" fmla="*/ 2147483647 w 2189"/>
                  <a:gd name="T15" fmla="*/ 2147483647 h 1700"/>
                  <a:gd name="T16" fmla="*/ 2147483647 w 2189"/>
                  <a:gd name="T17" fmla="*/ 2147483647 h 1700"/>
                  <a:gd name="T18" fmla="*/ 2147483647 w 2189"/>
                  <a:gd name="T19" fmla="*/ 2147483647 h 1700"/>
                  <a:gd name="T20" fmla="*/ 2147483647 w 2189"/>
                  <a:gd name="T21" fmla="*/ 2147483647 h 1700"/>
                  <a:gd name="T22" fmla="*/ 2147483647 w 2189"/>
                  <a:gd name="T23" fmla="*/ 2147483647 h 1700"/>
                  <a:gd name="T24" fmla="*/ 2147483647 w 2189"/>
                  <a:gd name="T25" fmla="*/ 2147483647 h 1700"/>
                  <a:gd name="T26" fmla="*/ 2147483647 w 2189"/>
                  <a:gd name="T27" fmla="*/ 2147483647 h 1700"/>
                  <a:gd name="T28" fmla="*/ 2147483647 w 2189"/>
                  <a:gd name="T29" fmla="*/ 2147483647 h 1700"/>
                  <a:gd name="T30" fmla="*/ 2147483647 w 2189"/>
                  <a:gd name="T31" fmla="*/ 2147483647 h 1700"/>
                  <a:gd name="T32" fmla="*/ 2147483647 w 2189"/>
                  <a:gd name="T33" fmla="*/ 2147483647 h 1700"/>
                  <a:gd name="T34" fmla="*/ 2147483647 w 2189"/>
                  <a:gd name="T35" fmla="*/ 2147483647 h 1700"/>
                  <a:gd name="T36" fmla="*/ 2147483647 w 2189"/>
                  <a:gd name="T37" fmla="*/ 2147483647 h 1700"/>
                  <a:gd name="T38" fmla="*/ 2147483647 w 2189"/>
                  <a:gd name="T39" fmla="*/ 2147483647 h 1700"/>
                  <a:gd name="T40" fmla="*/ 2147483647 w 2189"/>
                  <a:gd name="T41" fmla="*/ 2147483647 h 1700"/>
                  <a:gd name="T42" fmla="*/ 2147483647 w 2189"/>
                  <a:gd name="T43" fmla="*/ 2147483647 h 1700"/>
                  <a:gd name="T44" fmla="*/ 2147483647 w 2189"/>
                  <a:gd name="T45" fmla="*/ 2147483647 h 1700"/>
                  <a:gd name="T46" fmla="*/ 2147483647 w 2189"/>
                  <a:gd name="T47" fmla="*/ 2147483647 h 1700"/>
                  <a:gd name="T48" fmla="*/ 2147483647 w 2189"/>
                  <a:gd name="T49" fmla="*/ 2147483647 h 1700"/>
                  <a:gd name="T50" fmla="*/ 2147483647 w 2189"/>
                  <a:gd name="T51" fmla="*/ 2147483647 h 1700"/>
                  <a:gd name="T52" fmla="*/ 2147483647 w 2189"/>
                  <a:gd name="T53" fmla="*/ 2147483647 h 1700"/>
                  <a:gd name="T54" fmla="*/ 2147483647 w 2189"/>
                  <a:gd name="T55" fmla="*/ 2147483647 h 1700"/>
                  <a:gd name="T56" fmla="*/ 2147483647 w 2189"/>
                  <a:gd name="T57" fmla="*/ 2147483647 h 1700"/>
                  <a:gd name="T58" fmla="*/ 2147483647 w 2189"/>
                  <a:gd name="T59" fmla="*/ 2147483647 h 1700"/>
                  <a:gd name="T60" fmla="*/ 2147483647 w 2189"/>
                  <a:gd name="T61" fmla="*/ 2147483647 h 1700"/>
                  <a:gd name="T62" fmla="*/ 2147483647 w 2189"/>
                  <a:gd name="T63" fmla="*/ 2147483647 h 1700"/>
                  <a:gd name="T64" fmla="*/ 2147483647 w 2189"/>
                  <a:gd name="T65" fmla="*/ 2147483647 h 1700"/>
                  <a:gd name="T66" fmla="*/ 2147483647 w 2189"/>
                  <a:gd name="T67" fmla="*/ 2147483647 h 1700"/>
                  <a:gd name="T68" fmla="*/ 2147483647 w 2189"/>
                  <a:gd name="T69" fmla="*/ 2147483647 h 1700"/>
                  <a:gd name="T70" fmla="*/ 2147483647 w 2189"/>
                  <a:gd name="T71" fmla="*/ 2147483647 h 1700"/>
                  <a:gd name="T72" fmla="*/ 2147483647 w 2189"/>
                  <a:gd name="T73" fmla="*/ 2147483647 h 1700"/>
                  <a:gd name="T74" fmla="*/ 2147483647 w 2189"/>
                  <a:gd name="T75" fmla="*/ 2147483647 h 1700"/>
                  <a:gd name="T76" fmla="*/ 2147483647 w 2189"/>
                  <a:gd name="T77" fmla="*/ 2147483647 h 1700"/>
                  <a:gd name="T78" fmla="*/ 2147483647 w 2189"/>
                  <a:gd name="T79" fmla="*/ 2147483647 h 1700"/>
                  <a:gd name="T80" fmla="*/ 2147483647 w 2189"/>
                  <a:gd name="T81" fmla="*/ 2147483647 h 1700"/>
                  <a:gd name="T82" fmla="*/ 2147483647 w 2189"/>
                  <a:gd name="T83" fmla="*/ 2147483647 h 1700"/>
                  <a:gd name="T84" fmla="*/ 2147483647 w 2189"/>
                  <a:gd name="T85" fmla="*/ 2147483647 h 1700"/>
                  <a:gd name="T86" fmla="*/ 2147483647 w 2189"/>
                  <a:gd name="T87" fmla="*/ 2147483647 h 1700"/>
                  <a:gd name="T88" fmla="*/ 2147483647 w 2189"/>
                  <a:gd name="T89" fmla="*/ 2147483647 h 1700"/>
                  <a:gd name="T90" fmla="*/ 2147483647 w 2189"/>
                  <a:gd name="T91" fmla="*/ 2147483647 h 1700"/>
                  <a:gd name="T92" fmla="*/ 2147483647 w 2189"/>
                  <a:gd name="T93" fmla="*/ 2147483647 h 1700"/>
                  <a:gd name="T94" fmla="*/ 2147483647 w 2189"/>
                  <a:gd name="T95" fmla="*/ 2147483647 h 1700"/>
                  <a:gd name="T96" fmla="*/ 2147483647 w 2189"/>
                  <a:gd name="T97" fmla="*/ 2147483647 h 1700"/>
                  <a:gd name="T98" fmla="*/ 2147483647 w 2189"/>
                  <a:gd name="T99" fmla="*/ 2147483647 h 1700"/>
                  <a:gd name="T100" fmla="*/ 2147483647 w 2189"/>
                  <a:gd name="T101" fmla="*/ 2147483647 h 17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89"/>
                  <a:gd name="T154" fmla="*/ 0 h 1700"/>
                  <a:gd name="T155" fmla="*/ 2189 w 2189"/>
                  <a:gd name="T156" fmla="*/ 1700 h 17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89" h="1700">
                    <a:moveTo>
                      <a:pt x="834" y="355"/>
                    </a:moveTo>
                    <a:lnTo>
                      <a:pt x="856" y="336"/>
                    </a:lnTo>
                    <a:lnTo>
                      <a:pt x="871" y="317"/>
                    </a:lnTo>
                    <a:lnTo>
                      <a:pt x="880" y="297"/>
                    </a:lnTo>
                    <a:lnTo>
                      <a:pt x="880" y="270"/>
                    </a:lnTo>
                    <a:lnTo>
                      <a:pt x="869" y="240"/>
                    </a:lnTo>
                    <a:lnTo>
                      <a:pt x="861" y="215"/>
                    </a:lnTo>
                    <a:lnTo>
                      <a:pt x="849" y="183"/>
                    </a:lnTo>
                    <a:lnTo>
                      <a:pt x="844" y="149"/>
                    </a:lnTo>
                    <a:lnTo>
                      <a:pt x="849" y="129"/>
                    </a:lnTo>
                    <a:lnTo>
                      <a:pt x="858" y="104"/>
                    </a:lnTo>
                    <a:lnTo>
                      <a:pt x="875" y="77"/>
                    </a:lnTo>
                    <a:lnTo>
                      <a:pt x="898" y="52"/>
                    </a:lnTo>
                    <a:lnTo>
                      <a:pt x="929" y="31"/>
                    </a:lnTo>
                    <a:lnTo>
                      <a:pt x="956" y="15"/>
                    </a:lnTo>
                    <a:lnTo>
                      <a:pt x="994" y="6"/>
                    </a:lnTo>
                    <a:lnTo>
                      <a:pt x="1038" y="1"/>
                    </a:lnTo>
                    <a:lnTo>
                      <a:pt x="1086" y="0"/>
                    </a:lnTo>
                    <a:lnTo>
                      <a:pt x="1151" y="0"/>
                    </a:lnTo>
                    <a:lnTo>
                      <a:pt x="1202" y="3"/>
                    </a:lnTo>
                    <a:lnTo>
                      <a:pt x="1231" y="11"/>
                    </a:lnTo>
                    <a:lnTo>
                      <a:pt x="1253" y="20"/>
                    </a:lnTo>
                    <a:lnTo>
                      <a:pt x="1277" y="31"/>
                    </a:lnTo>
                    <a:lnTo>
                      <a:pt x="1301" y="48"/>
                    </a:lnTo>
                    <a:lnTo>
                      <a:pt x="1323" y="70"/>
                    </a:lnTo>
                    <a:lnTo>
                      <a:pt x="1340" y="89"/>
                    </a:lnTo>
                    <a:lnTo>
                      <a:pt x="1349" y="106"/>
                    </a:lnTo>
                    <a:lnTo>
                      <a:pt x="1355" y="135"/>
                    </a:lnTo>
                    <a:lnTo>
                      <a:pt x="1355" y="160"/>
                    </a:lnTo>
                    <a:lnTo>
                      <a:pt x="1350" y="186"/>
                    </a:lnTo>
                    <a:lnTo>
                      <a:pt x="1343" y="205"/>
                    </a:lnTo>
                    <a:lnTo>
                      <a:pt x="1335" y="236"/>
                    </a:lnTo>
                    <a:lnTo>
                      <a:pt x="1323" y="269"/>
                    </a:lnTo>
                    <a:lnTo>
                      <a:pt x="1318" y="290"/>
                    </a:lnTo>
                    <a:lnTo>
                      <a:pt x="1326" y="310"/>
                    </a:lnTo>
                    <a:lnTo>
                      <a:pt x="1337" y="325"/>
                    </a:lnTo>
                    <a:lnTo>
                      <a:pt x="1355" y="344"/>
                    </a:lnTo>
                    <a:lnTo>
                      <a:pt x="1383" y="360"/>
                    </a:lnTo>
                    <a:lnTo>
                      <a:pt x="1408" y="373"/>
                    </a:lnTo>
                    <a:lnTo>
                      <a:pt x="1446" y="384"/>
                    </a:lnTo>
                    <a:lnTo>
                      <a:pt x="1483" y="391"/>
                    </a:lnTo>
                    <a:lnTo>
                      <a:pt x="1519" y="397"/>
                    </a:lnTo>
                    <a:lnTo>
                      <a:pt x="1556" y="401"/>
                    </a:lnTo>
                    <a:lnTo>
                      <a:pt x="1596" y="408"/>
                    </a:lnTo>
                    <a:lnTo>
                      <a:pt x="1626" y="415"/>
                    </a:lnTo>
                    <a:lnTo>
                      <a:pt x="1650" y="424"/>
                    </a:lnTo>
                    <a:lnTo>
                      <a:pt x="1669" y="433"/>
                    </a:lnTo>
                    <a:lnTo>
                      <a:pt x="1683" y="444"/>
                    </a:lnTo>
                    <a:lnTo>
                      <a:pt x="1693" y="458"/>
                    </a:lnTo>
                    <a:lnTo>
                      <a:pt x="1701" y="473"/>
                    </a:lnTo>
                    <a:lnTo>
                      <a:pt x="1705" y="488"/>
                    </a:lnTo>
                    <a:lnTo>
                      <a:pt x="1708" y="501"/>
                    </a:lnTo>
                    <a:lnTo>
                      <a:pt x="1708" y="519"/>
                    </a:lnTo>
                    <a:lnTo>
                      <a:pt x="1705" y="540"/>
                    </a:lnTo>
                    <a:lnTo>
                      <a:pt x="1705" y="555"/>
                    </a:lnTo>
                    <a:lnTo>
                      <a:pt x="1710" y="575"/>
                    </a:lnTo>
                    <a:lnTo>
                      <a:pt x="1722" y="592"/>
                    </a:lnTo>
                    <a:lnTo>
                      <a:pt x="1735" y="606"/>
                    </a:lnTo>
                    <a:lnTo>
                      <a:pt x="1753" y="617"/>
                    </a:lnTo>
                    <a:lnTo>
                      <a:pt x="1775" y="629"/>
                    </a:lnTo>
                    <a:lnTo>
                      <a:pt x="1797" y="636"/>
                    </a:lnTo>
                    <a:lnTo>
                      <a:pt x="1831" y="641"/>
                    </a:lnTo>
                    <a:lnTo>
                      <a:pt x="1860" y="644"/>
                    </a:lnTo>
                    <a:lnTo>
                      <a:pt x="1887" y="645"/>
                    </a:lnTo>
                    <a:lnTo>
                      <a:pt x="1918" y="644"/>
                    </a:lnTo>
                    <a:lnTo>
                      <a:pt x="1955" y="641"/>
                    </a:lnTo>
                    <a:lnTo>
                      <a:pt x="1984" y="640"/>
                    </a:lnTo>
                    <a:lnTo>
                      <a:pt x="2013" y="638"/>
                    </a:lnTo>
                    <a:lnTo>
                      <a:pt x="2041" y="636"/>
                    </a:lnTo>
                    <a:lnTo>
                      <a:pt x="2073" y="638"/>
                    </a:lnTo>
                    <a:lnTo>
                      <a:pt x="2090" y="640"/>
                    </a:lnTo>
                    <a:lnTo>
                      <a:pt x="2111" y="644"/>
                    </a:lnTo>
                    <a:lnTo>
                      <a:pt x="2129" y="651"/>
                    </a:lnTo>
                    <a:lnTo>
                      <a:pt x="2150" y="662"/>
                    </a:lnTo>
                    <a:lnTo>
                      <a:pt x="2165" y="674"/>
                    </a:lnTo>
                    <a:lnTo>
                      <a:pt x="2177" y="692"/>
                    </a:lnTo>
                    <a:lnTo>
                      <a:pt x="2182" y="708"/>
                    </a:lnTo>
                    <a:lnTo>
                      <a:pt x="2186" y="727"/>
                    </a:lnTo>
                    <a:lnTo>
                      <a:pt x="2189" y="762"/>
                    </a:lnTo>
                    <a:lnTo>
                      <a:pt x="2187" y="803"/>
                    </a:lnTo>
                    <a:lnTo>
                      <a:pt x="2189" y="847"/>
                    </a:lnTo>
                    <a:lnTo>
                      <a:pt x="2184" y="897"/>
                    </a:lnTo>
                    <a:lnTo>
                      <a:pt x="2179" y="932"/>
                    </a:lnTo>
                    <a:lnTo>
                      <a:pt x="2174" y="960"/>
                    </a:lnTo>
                    <a:lnTo>
                      <a:pt x="2165" y="976"/>
                    </a:lnTo>
                    <a:lnTo>
                      <a:pt x="2151" y="990"/>
                    </a:lnTo>
                    <a:lnTo>
                      <a:pt x="2136" y="1000"/>
                    </a:lnTo>
                    <a:lnTo>
                      <a:pt x="2116" y="1009"/>
                    </a:lnTo>
                    <a:lnTo>
                      <a:pt x="2092" y="1013"/>
                    </a:lnTo>
                    <a:lnTo>
                      <a:pt x="2071" y="1017"/>
                    </a:lnTo>
                    <a:lnTo>
                      <a:pt x="2029" y="1018"/>
                    </a:lnTo>
                    <a:lnTo>
                      <a:pt x="1991" y="1017"/>
                    </a:lnTo>
                    <a:lnTo>
                      <a:pt x="1961" y="1013"/>
                    </a:lnTo>
                    <a:lnTo>
                      <a:pt x="1933" y="1012"/>
                    </a:lnTo>
                    <a:lnTo>
                      <a:pt x="1903" y="1011"/>
                    </a:lnTo>
                    <a:lnTo>
                      <a:pt x="1875" y="1011"/>
                    </a:lnTo>
                    <a:lnTo>
                      <a:pt x="1851" y="1012"/>
                    </a:lnTo>
                    <a:lnTo>
                      <a:pt x="1826" y="1013"/>
                    </a:lnTo>
                    <a:lnTo>
                      <a:pt x="1795" y="1019"/>
                    </a:lnTo>
                    <a:lnTo>
                      <a:pt x="1778" y="1024"/>
                    </a:lnTo>
                    <a:lnTo>
                      <a:pt x="1763" y="1029"/>
                    </a:lnTo>
                    <a:lnTo>
                      <a:pt x="1742" y="1039"/>
                    </a:lnTo>
                    <a:lnTo>
                      <a:pt x="1729" y="1051"/>
                    </a:lnTo>
                    <a:lnTo>
                      <a:pt x="1718" y="1062"/>
                    </a:lnTo>
                    <a:lnTo>
                      <a:pt x="1708" y="1075"/>
                    </a:lnTo>
                    <a:lnTo>
                      <a:pt x="1703" y="1088"/>
                    </a:lnTo>
                    <a:lnTo>
                      <a:pt x="1701" y="1103"/>
                    </a:lnTo>
                    <a:lnTo>
                      <a:pt x="1703" y="1119"/>
                    </a:lnTo>
                    <a:lnTo>
                      <a:pt x="1703" y="1145"/>
                    </a:lnTo>
                    <a:lnTo>
                      <a:pt x="1701" y="1173"/>
                    </a:lnTo>
                    <a:lnTo>
                      <a:pt x="1691" y="1193"/>
                    </a:lnTo>
                    <a:lnTo>
                      <a:pt x="1681" y="1210"/>
                    </a:lnTo>
                    <a:lnTo>
                      <a:pt x="1666" y="1222"/>
                    </a:lnTo>
                    <a:lnTo>
                      <a:pt x="1643" y="1232"/>
                    </a:lnTo>
                    <a:lnTo>
                      <a:pt x="1621" y="1241"/>
                    </a:lnTo>
                    <a:lnTo>
                      <a:pt x="1596" y="1245"/>
                    </a:lnTo>
                    <a:lnTo>
                      <a:pt x="1563" y="1250"/>
                    </a:lnTo>
                    <a:lnTo>
                      <a:pt x="1536" y="1256"/>
                    </a:lnTo>
                    <a:lnTo>
                      <a:pt x="1504" y="1260"/>
                    </a:lnTo>
                    <a:lnTo>
                      <a:pt x="1476" y="1264"/>
                    </a:lnTo>
                    <a:lnTo>
                      <a:pt x="1446" y="1268"/>
                    </a:lnTo>
                    <a:lnTo>
                      <a:pt x="1422" y="1277"/>
                    </a:lnTo>
                    <a:lnTo>
                      <a:pt x="1395" y="1285"/>
                    </a:lnTo>
                    <a:lnTo>
                      <a:pt x="1369" y="1296"/>
                    </a:lnTo>
                    <a:lnTo>
                      <a:pt x="1350" y="1311"/>
                    </a:lnTo>
                    <a:lnTo>
                      <a:pt x="1333" y="1328"/>
                    </a:lnTo>
                    <a:lnTo>
                      <a:pt x="1320" y="1348"/>
                    </a:lnTo>
                    <a:lnTo>
                      <a:pt x="1316" y="1366"/>
                    </a:lnTo>
                    <a:lnTo>
                      <a:pt x="1318" y="1387"/>
                    </a:lnTo>
                    <a:lnTo>
                      <a:pt x="1323" y="1406"/>
                    </a:lnTo>
                    <a:lnTo>
                      <a:pt x="1331" y="1427"/>
                    </a:lnTo>
                    <a:lnTo>
                      <a:pt x="1338" y="1450"/>
                    </a:lnTo>
                    <a:lnTo>
                      <a:pt x="1343" y="1470"/>
                    </a:lnTo>
                    <a:lnTo>
                      <a:pt x="1350" y="1497"/>
                    </a:lnTo>
                    <a:lnTo>
                      <a:pt x="1350" y="1523"/>
                    </a:lnTo>
                    <a:lnTo>
                      <a:pt x="1342" y="1550"/>
                    </a:lnTo>
                    <a:lnTo>
                      <a:pt x="1333" y="1570"/>
                    </a:lnTo>
                    <a:lnTo>
                      <a:pt x="1323" y="1591"/>
                    </a:lnTo>
                    <a:lnTo>
                      <a:pt x="1309" y="1610"/>
                    </a:lnTo>
                    <a:lnTo>
                      <a:pt x="1291" y="1635"/>
                    </a:lnTo>
                    <a:lnTo>
                      <a:pt x="1270" y="1650"/>
                    </a:lnTo>
                    <a:lnTo>
                      <a:pt x="1253" y="1661"/>
                    </a:lnTo>
                    <a:lnTo>
                      <a:pt x="1231" y="1674"/>
                    </a:lnTo>
                    <a:lnTo>
                      <a:pt x="1207" y="1686"/>
                    </a:lnTo>
                    <a:lnTo>
                      <a:pt x="1185" y="1693"/>
                    </a:lnTo>
                    <a:lnTo>
                      <a:pt x="1164" y="1696"/>
                    </a:lnTo>
                    <a:lnTo>
                      <a:pt x="1130" y="1699"/>
                    </a:lnTo>
                    <a:lnTo>
                      <a:pt x="1091" y="1700"/>
                    </a:lnTo>
                    <a:lnTo>
                      <a:pt x="1043" y="1699"/>
                    </a:lnTo>
                    <a:lnTo>
                      <a:pt x="1021" y="1699"/>
                    </a:lnTo>
                    <a:lnTo>
                      <a:pt x="992" y="1695"/>
                    </a:lnTo>
                    <a:lnTo>
                      <a:pt x="962" y="1689"/>
                    </a:lnTo>
                    <a:lnTo>
                      <a:pt x="934" y="1678"/>
                    </a:lnTo>
                    <a:lnTo>
                      <a:pt x="917" y="1668"/>
                    </a:lnTo>
                    <a:lnTo>
                      <a:pt x="898" y="1655"/>
                    </a:lnTo>
                    <a:lnTo>
                      <a:pt x="883" y="1643"/>
                    </a:lnTo>
                    <a:lnTo>
                      <a:pt x="868" y="1627"/>
                    </a:lnTo>
                    <a:lnTo>
                      <a:pt x="856" y="1612"/>
                    </a:lnTo>
                    <a:lnTo>
                      <a:pt x="846" y="1592"/>
                    </a:lnTo>
                    <a:lnTo>
                      <a:pt x="841" y="1572"/>
                    </a:lnTo>
                    <a:lnTo>
                      <a:pt x="839" y="1556"/>
                    </a:lnTo>
                    <a:lnTo>
                      <a:pt x="839" y="1534"/>
                    </a:lnTo>
                    <a:lnTo>
                      <a:pt x="841" y="1516"/>
                    </a:lnTo>
                    <a:lnTo>
                      <a:pt x="849" y="1497"/>
                    </a:lnTo>
                    <a:lnTo>
                      <a:pt x="856" y="1474"/>
                    </a:lnTo>
                    <a:lnTo>
                      <a:pt x="864" y="1452"/>
                    </a:lnTo>
                    <a:lnTo>
                      <a:pt x="869" y="1433"/>
                    </a:lnTo>
                    <a:lnTo>
                      <a:pt x="871" y="1415"/>
                    </a:lnTo>
                    <a:lnTo>
                      <a:pt x="869" y="1400"/>
                    </a:lnTo>
                    <a:lnTo>
                      <a:pt x="864" y="1386"/>
                    </a:lnTo>
                    <a:lnTo>
                      <a:pt x="851" y="1367"/>
                    </a:lnTo>
                    <a:lnTo>
                      <a:pt x="837" y="1355"/>
                    </a:lnTo>
                    <a:lnTo>
                      <a:pt x="820" y="1342"/>
                    </a:lnTo>
                    <a:lnTo>
                      <a:pt x="801" y="1332"/>
                    </a:lnTo>
                    <a:lnTo>
                      <a:pt x="783" y="1323"/>
                    </a:lnTo>
                    <a:lnTo>
                      <a:pt x="755" y="1316"/>
                    </a:lnTo>
                    <a:lnTo>
                      <a:pt x="731" y="1311"/>
                    </a:lnTo>
                    <a:lnTo>
                      <a:pt x="701" y="1306"/>
                    </a:lnTo>
                    <a:lnTo>
                      <a:pt x="673" y="1303"/>
                    </a:lnTo>
                    <a:lnTo>
                      <a:pt x="648" y="1299"/>
                    </a:lnTo>
                    <a:lnTo>
                      <a:pt x="617" y="1294"/>
                    </a:lnTo>
                    <a:lnTo>
                      <a:pt x="592" y="1287"/>
                    </a:lnTo>
                    <a:lnTo>
                      <a:pt x="561" y="1280"/>
                    </a:lnTo>
                    <a:lnTo>
                      <a:pt x="537" y="1273"/>
                    </a:lnTo>
                    <a:lnTo>
                      <a:pt x="518" y="1262"/>
                    </a:lnTo>
                    <a:lnTo>
                      <a:pt x="503" y="1248"/>
                    </a:lnTo>
                    <a:lnTo>
                      <a:pt x="493" y="1230"/>
                    </a:lnTo>
                    <a:lnTo>
                      <a:pt x="484" y="1206"/>
                    </a:lnTo>
                    <a:lnTo>
                      <a:pt x="483" y="1186"/>
                    </a:lnTo>
                    <a:lnTo>
                      <a:pt x="484" y="1164"/>
                    </a:lnTo>
                    <a:lnTo>
                      <a:pt x="488" y="1148"/>
                    </a:lnTo>
                    <a:lnTo>
                      <a:pt x="484" y="1127"/>
                    </a:lnTo>
                    <a:lnTo>
                      <a:pt x="476" y="1111"/>
                    </a:lnTo>
                    <a:lnTo>
                      <a:pt x="460" y="1094"/>
                    </a:lnTo>
                    <a:lnTo>
                      <a:pt x="445" y="1084"/>
                    </a:lnTo>
                    <a:lnTo>
                      <a:pt x="426" y="1073"/>
                    </a:lnTo>
                    <a:lnTo>
                      <a:pt x="401" y="1065"/>
                    </a:lnTo>
                    <a:lnTo>
                      <a:pt x="372" y="1058"/>
                    </a:lnTo>
                    <a:lnTo>
                      <a:pt x="341" y="1056"/>
                    </a:lnTo>
                    <a:lnTo>
                      <a:pt x="315" y="1053"/>
                    </a:lnTo>
                    <a:lnTo>
                      <a:pt x="286" y="1053"/>
                    </a:lnTo>
                    <a:lnTo>
                      <a:pt x="261" y="1056"/>
                    </a:lnTo>
                    <a:lnTo>
                      <a:pt x="235" y="1057"/>
                    </a:lnTo>
                    <a:lnTo>
                      <a:pt x="210" y="1059"/>
                    </a:lnTo>
                    <a:lnTo>
                      <a:pt x="184" y="1062"/>
                    </a:lnTo>
                    <a:lnTo>
                      <a:pt x="142" y="1062"/>
                    </a:lnTo>
                    <a:lnTo>
                      <a:pt x="114" y="1061"/>
                    </a:lnTo>
                    <a:lnTo>
                      <a:pt x="85" y="1056"/>
                    </a:lnTo>
                    <a:lnTo>
                      <a:pt x="65" y="1048"/>
                    </a:lnTo>
                    <a:lnTo>
                      <a:pt x="43" y="1036"/>
                    </a:lnTo>
                    <a:lnTo>
                      <a:pt x="27" y="1023"/>
                    </a:lnTo>
                    <a:lnTo>
                      <a:pt x="17" y="1009"/>
                    </a:lnTo>
                    <a:lnTo>
                      <a:pt x="5" y="981"/>
                    </a:lnTo>
                    <a:lnTo>
                      <a:pt x="3" y="952"/>
                    </a:lnTo>
                    <a:lnTo>
                      <a:pt x="2" y="923"/>
                    </a:lnTo>
                    <a:lnTo>
                      <a:pt x="0" y="887"/>
                    </a:lnTo>
                    <a:lnTo>
                      <a:pt x="3" y="855"/>
                    </a:lnTo>
                    <a:lnTo>
                      <a:pt x="5" y="821"/>
                    </a:lnTo>
                    <a:lnTo>
                      <a:pt x="7" y="791"/>
                    </a:lnTo>
                    <a:lnTo>
                      <a:pt x="10" y="760"/>
                    </a:lnTo>
                    <a:lnTo>
                      <a:pt x="15" y="736"/>
                    </a:lnTo>
                    <a:lnTo>
                      <a:pt x="21" y="709"/>
                    </a:lnTo>
                    <a:lnTo>
                      <a:pt x="27" y="688"/>
                    </a:lnTo>
                    <a:lnTo>
                      <a:pt x="38" y="675"/>
                    </a:lnTo>
                    <a:lnTo>
                      <a:pt x="53" y="662"/>
                    </a:lnTo>
                    <a:lnTo>
                      <a:pt x="68" y="653"/>
                    </a:lnTo>
                    <a:lnTo>
                      <a:pt x="89" y="644"/>
                    </a:lnTo>
                    <a:lnTo>
                      <a:pt x="107" y="641"/>
                    </a:lnTo>
                    <a:lnTo>
                      <a:pt x="131" y="638"/>
                    </a:lnTo>
                    <a:lnTo>
                      <a:pt x="162" y="636"/>
                    </a:lnTo>
                    <a:lnTo>
                      <a:pt x="189" y="638"/>
                    </a:lnTo>
                    <a:lnTo>
                      <a:pt x="227" y="641"/>
                    </a:lnTo>
                    <a:lnTo>
                      <a:pt x="259" y="642"/>
                    </a:lnTo>
                    <a:lnTo>
                      <a:pt x="286" y="644"/>
                    </a:lnTo>
                    <a:lnTo>
                      <a:pt x="324" y="645"/>
                    </a:lnTo>
                    <a:lnTo>
                      <a:pt x="363" y="641"/>
                    </a:lnTo>
                    <a:lnTo>
                      <a:pt x="396" y="636"/>
                    </a:lnTo>
                    <a:lnTo>
                      <a:pt x="426" y="628"/>
                    </a:lnTo>
                    <a:lnTo>
                      <a:pt x="447" y="620"/>
                    </a:lnTo>
                    <a:lnTo>
                      <a:pt x="467" y="606"/>
                    </a:lnTo>
                    <a:lnTo>
                      <a:pt x="483" y="589"/>
                    </a:lnTo>
                    <a:lnTo>
                      <a:pt x="493" y="572"/>
                    </a:lnTo>
                    <a:lnTo>
                      <a:pt x="496" y="554"/>
                    </a:lnTo>
                    <a:lnTo>
                      <a:pt x="494" y="541"/>
                    </a:lnTo>
                    <a:lnTo>
                      <a:pt x="493" y="516"/>
                    </a:lnTo>
                    <a:lnTo>
                      <a:pt x="494" y="490"/>
                    </a:lnTo>
                    <a:lnTo>
                      <a:pt x="501" y="471"/>
                    </a:lnTo>
                    <a:lnTo>
                      <a:pt x="510" y="453"/>
                    </a:lnTo>
                    <a:lnTo>
                      <a:pt x="522" y="439"/>
                    </a:lnTo>
                    <a:lnTo>
                      <a:pt x="546" y="426"/>
                    </a:lnTo>
                    <a:lnTo>
                      <a:pt x="571" y="417"/>
                    </a:lnTo>
                    <a:lnTo>
                      <a:pt x="604" y="409"/>
                    </a:lnTo>
                    <a:lnTo>
                      <a:pt x="636" y="403"/>
                    </a:lnTo>
                    <a:lnTo>
                      <a:pt x="663" y="398"/>
                    </a:lnTo>
                    <a:lnTo>
                      <a:pt x="697" y="395"/>
                    </a:lnTo>
                    <a:lnTo>
                      <a:pt x="730" y="390"/>
                    </a:lnTo>
                    <a:lnTo>
                      <a:pt x="767" y="383"/>
                    </a:lnTo>
                    <a:lnTo>
                      <a:pt x="803" y="372"/>
                    </a:lnTo>
                    <a:lnTo>
                      <a:pt x="834" y="355"/>
                    </a:lnTo>
                    <a:close/>
                  </a:path>
                </a:pathLst>
              </a:custGeom>
              <a:solidFill>
                <a:srgbClr val="FFC0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84" name="Text Box 1035"/>
              <p:cNvSpPr txBox="1">
                <a:spLocks noChangeArrowheads="1"/>
              </p:cNvSpPr>
              <p:nvPr/>
            </p:nvSpPr>
            <p:spPr bwMode="auto">
              <a:xfrm>
                <a:off x="3555008" y="4905520"/>
                <a:ext cx="1498295" cy="970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endParaRPr lang="pt-BR" sz="1600" b="1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pt-BR" sz="1600" b="1"/>
                  <a:t>SECRETARIA</a:t>
                </a: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pt-BR" sz="1600" b="1"/>
                  <a:t>DA</a:t>
                </a: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pt-BR" sz="1600" b="1"/>
                  <a:t>RECEITA</a:t>
                </a:r>
              </a:p>
            </p:txBody>
          </p:sp>
        </p:grpSp>
        <p:sp>
          <p:nvSpPr>
            <p:cNvPr id="28682" name="Text Box 1027"/>
            <p:cNvSpPr txBox="1">
              <a:spLocks noChangeArrowheads="1"/>
            </p:cNvSpPr>
            <p:nvPr/>
          </p:nvSpPr>
          <p:spPr bwMode="auto">
            <a:xfrm>
              <a:off x="714348" y="3100328"/>
              <a:ext cx="65008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2000" b="1">
                  <a:latin typeface="LucidaSans"/>
                  <a:cs typeface="Times New Roman" panose="02020603050405020304" pitchFamily="18" charset="0"/>
                </a:rPr>
                <a:t>DESENVOLVIMENTO DE AÇÕES INTEGRADAS</a:t>
              </a:r>
            </a:p>
          </p:txBody>
        </p:sp>
      </p:grpSp>
      <p:sp>
        <p:nvSpPr>
          <p:cNvPr id="22" name="Retângulo 11"/>
          <p:cNvSpPr>
            <a:spLocks noChangeArrowheads="1"/>
          </p:cNvSpPr>
          <p:nvPr/>
        </p:nvSpPr>
        <p:spPr bwMode="auto">
          <a:xfrm>
            <a:off x="1308459" y="181370"/>
            <a:ext cx="2230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INSTITUIÇÃO</a:t>
            </a:r>
            <a:endParaRPr lang="pt-BR" sz="2400" b="1" dirty="0">
              <a:solidFill>
                <a:srgbClr val="0070C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9053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356100" y="2068513"/>
            <a:ext cx="4714875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atin typeface="LucidaSans"/>
              </a:rPr>
              <a:t>REENGENHARIA DE PROCESSOS</a:t>
            </a:r>
          </a:p>
          <a:p>
            <a:pPr algn="ctr">
              <a:defRPr/>
            </a:pPr>
            <a:r>
              <a:rPr lang="pt-BR" b="1" dirty="0">
                <a:latin typeface="LucidaSans"/>
              </a:rPr>
              <a:t>ADMINISTRAÇÃO DE DADOS</a:t>
            </a:r>
          </a:p>
        </p:txBody>
      </p:sp>
      <p:pic>
        <p:nvPicPr>
          <p:cNvPr id="24580" name="Picture 8" descr="tecno_to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1938"/>
            <a:ext cx="46783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9763" y="4086225"/>
            <a:ext cx="3571875" cy="1200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  <a:latin typeface="LucidaSans"/>
              </a:rPr>
              <a:t>INTERNAMENTE</a:t>
            </a:r>
          </a:p>
          <a:p>
            <a:pPr algn="ctr">
              <a:defRPr/>
            </a:pPr>
            <a:r>
              <a:rPr lang="pt-BR" sz="2000" b="1" dirty="0">
                <a:latin typeface="LucidaSans"/>
              </a:rPr>
              <a:t>GESTÃO DE NEGÓCIOS</a:t>
            </a:r>
          </a:p>
          <a:p>
            <a:pPr algn="ctr">
              <a:defRPr/>
            </a:pPr>
            <a:r>
              <a:rPr lang="pt-BR" sz="1600" b="1" dirty="0">
                <a:latin typeface="LucidaSans"/>
              </a:rPr>
              <a:t>IPTU, ISS, ITBI e DIVIDA ATIVA</a:t>
            </a:r>
          </a:p>
          <a:p>
            <a:pPr algn="ctr">
              <a:defRPr/>
            </a:pPr>
            <a:endParaRPr lang="pt-BR" sz="1600" b="1" dirty="0">
              <a:latin typeface="LucidaSan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9763" y="5618163"/>
            <a:ext cx="3571875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  <a:latin typeface="LucidaSans"/>
              </a:rPr>
              <a:t>EXTERNAMENTE</a:t>
            </a:r>
          </a:p>
          <a:p>
            <a:pPr algn="ctr">
              <a:defRPr/>
            </a:pPr>
            <a:r>
              <a:rPr lang="pt-BR" sz="2000" b="1" dirty="0">
                <a:latin typeface="LucidaSans"/>
              </a:rPr>
              <a:t>SEFIN VIRTUAL</a:t>
            </a:r>
          </a:p>
          <a:p>
            <a:pPr algn="ctr">
              <a:defRPr/>
            </a:pPr>
            <a:r>
              <a:rPr lang="pt-BR" sz="1600" b="1" dirty="0">
                <a:latin typeface="LucidaSans"/>
              </a:rPr>
              <a:t>ATENDIMENTO PÚBLICO</a:t>
            </a:r>
          </a:p>
        </p:txBody>
      </p:sp>
      <p:grpSp>
        <p:nvGrpSpPr>
          <p:cNvPr id="51206" name="Grupo 1"/>
          <p:cNvGrpSpPr>
            <a:grpSpLocks/>
          </p:cNvGrpSpPr>
          <p:nvPr/>
        </p:nvGrpSpPr>
        <p:grpSpPr bwMode="auto">
          <a:xfrm>
            <a:off x="592008" y="928688"/>
            <a:ext cx="3530600" cy="2643187"/>
            <a:chOff x="375833" y="928670"/>
            <a:chExt cx="3530732" cy="2643188"/>
          </a:xfrm>
        </p:grpSpPr>
        <p:pic>
          <p:nvPicPr>
            <p:cNvPr id="51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77" y="928670"/>
              <a:ext cx="3481388" cy="264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CaixaDeTexto 7"/>
            <p:cNvSpPr txBox="1">
              <a:spLocks noChangeArrowheads="1"/>
            </p:cNvSpPr>
            <p:nvPr/>
          </p:nvSpPr>
          <p:spPr bwMode="auto">
            <a:xfrm>
              <a:off x="496614" y="1202280"/>
              <a:ext cx="1928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b="1" dirty="0"/>
                <a:t>BUROCRACIA</a:t>
              </a:r>
            </a:p>
          </p:txBody>
        </p:sp>
        <p:sp>
          <p:nvSpPr>
            <p:cNvPr id="51210" name="CaixaDeTexto 8"/>
            <p:cNvSpPr txBox="1">
              <a:spLocks noChangeArrowheads="1"/>
            </p:cNvSpPr>
            <p:nvPr/>
          </p:nvSpPr>
          <p:spPr bwMode="auto">
            <a:xfrm>
              <a:off x="375833" y="2859537"/>
              <a:ext cx="19288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b="1" dirty="0"/>
                <a:t>ATENDIMENTO</a:t>
              </a:r>
            </a:p>
            <a:p>
              <a:pPr algn="ctr" eaLnBrk="1" hangingPunct="1"/>
              <a:r>
                <a:rPr lang="pt-BR" b="1" dirty="0"/>
                <a:t>PRECÁRIO</a:t>
              </a:r>
            </a:p>
          </p:txBody>
        </p:sp>
        <p:sp>
          <p:nvSpPr>
            <p:cNvPr id="51211" name="CaixaDeTexto 9"/>
            <p:cNvSpPr txBox="1">
              <a:spLocks noChangeArrowheads="1"/>
            </p:cNvSpPr>
            <p:nvPr/>
          </p:nvSpPr>
          <p:spPr bwMode="auto">
            <a:xfrm>
              <a:off x="1691578" y="1584502"/>
              <a:ext cx="20224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b="1" dirty="0" smtClean="0"/>
                <a:t>DEFASAGEM</a:t>
              </a:r>
            </a:p>
            <a:p>
              <a:pPr algn="ctr" eaLnBrk="1" hangingPunct="1"/>
              <a:r>
                <a:rPr lang="pt-BR" b="1" dirty="0" smtClean="0"/>
                <a:t>TECNOLÓGICA</a:t>
              </a:r>
              <a:endParaRPr lang="pt-BR" b="1" dirty="0"/>
            </a:p>
          </p:txBody>
        </p:sp>
      </p:grpSp>
      <p:sp>
        <p:nvSpPr>
          <p:cNvPr id="51207" name="Retângulo 11"/>
          <p:cNvSpPr>
            <a:spLocks noChangeArrowheads="1"/>
          </p:cNvSpPr>
          <p:nvPr/>
        </p:nvSpPr>
        <p:spPr bwMode="auto">
          <a:xfrm>
            <a:off x="3332163" y="188913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70C0"/>
                </a:solidFill>
                <a:latin typeface="Lucida Console" panose="020B0609040504020204" pitchFamily="49" charset="0"/>
              </a:rPr>
              <a:t>CONTEXTO</a:t>
            </a:r>
            <a:endParaRPr lang="pt-BR" sz="2400" b="1" dirty="0">
              <a:solidFill>
                <a:srgbClr val="0070C0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747757" y="2338731"/>
            <a:ext cx="3026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 smtClean="0"/>
              <a:t>FALTA DE INTEGRAÇÃO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24611699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57213" y="1433513"/>
            <a:ext cx="8229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b="1">
                <a:latin typeface="Arial Black" panose="020B0A04020102020204" pitchFamily="34" charset="0"/>
              </a:rPr>
              <a:t>OBJETIVO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b="1">
                <a:solidFill>
                  <a:srgbClr val="0033CC"/>
                </a:solidFill>
              </a:rPr>
              <a:t>Aumentar a eficiência </a:t>
            </a:r>
            <a:r>
              <a:rPr lang="pt-BR" b="1"/>
              <a:t>da Administração Tributária, racionalizando o seu processo de gestão e </a:t>
            </a:r>
            <a:r>
              <a:rPr lang="pt-BR" b="1">
                <a:solidFill>
                  <a:srgbClr val="0033CC"/>
                </a:solidFill>
              </a:rPr>
              <a:t>ampliando a capacidade arrecadadora de Recursos Próprios</a:t>
            </a:r>
            <a:r>
              <a:rPr lang="pt-BR" b="1"/>
              <a:t>, para financiamento das despesas e de investimentos necessários à </a:t>
            </a:r>
            <a:r>
              <a:rPr lang="pt-BR" b="1">
                <a:solidFill>
                  <a:srgbClr val="0033CC"/>
                </a:solidFill>
              </a:rPr>
              <a:t>melhoria  da qualidade de vida</a:t>
            </a:r>
            <a:r>
              <a:rPr lang="pt-BR" b="1"/>
              <a:t> da comunidade e expansão da oferta de serviços públicos.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28650" y="3790950"/>
            <a:ext cx="8229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b="1">
                <a:latin typeface="Arial Black" panose="020B0A04020102020204" pitchFamily="34" charset="0"/>
              </a:rPr>
              <a:t>PLANO DE AÇÃO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b="1"/>
              <a:t>Implantação na Prefeitura um </a:t>
            </a:r>
            <a:r>
              <a:rPr lang="pt-BR" b="1">
                <a:solidFill>
                  <a:srgbClr val="0000FF"/>
                </a:solidFill>
              </a:rPr>
              <a:t>Modelo de Gestão</a:t>
            </a:r>
            <a:r>
              <a:rPr lang="pt-BR" b="1"/>
              <a:t> para apoiar o gerenciamento e controle dos TRIBUTOS MUNICIPAIS, com o objetivo principal de </a:t>
            </a:r>
            <a:r>
              <a:rPr lang="pt-BR" b="1">
                <a:solidFill>
                  <a:srgbClr val="0000FF"/>
                </a:solidFill>
              </a:rPr>
              <a:t>simplificar e facilitar</a:t>
            </a:r>
            <a:r>
              <a:rPr lang="pt-BR" b="1"/>
              <a:t> o relacionamento entre o fisco municipal e os seus contribuintes, além de criar um banco de dados que permita análise e </a:t>
            </a:r>
            <a:r>
              <a:rPr lang="pt-BR" b="1">
                <a:solidFill>
                  <a:srgbClr val="0000FF"/>
                </a:solidFill>
              </a:rPr>
              <a:t>planejamento das suas ações fiscais</a:t>
            </a:r>
            <a:r>
              <a:rPr lang="pt-BR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5404" y="188640"/>
            <a:ext cx="650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tx2"/>
                </a:solidFill>
                <a:latin typeface="Lucida Console" pitchFamily="49" charset="0"/>
              </a:defRPr>
            </a:lvl1pPr>
          </a:lstStyle>
          <a:p>
            <a:r>
              <a:rPr lang="pt-BR" dirty="0" smtClean="0">
                <a:solidFill>
                  <a:srgbClr val="0070C0"/>
                </a:solidFill>
              </a:rPr>
              <a:t>GESTÃO TRIBUTÁRIA MUNICIPAL</a:t>
            </a:r>
          </a:p>
        </p:txBody>
      </p:sp>
    </p:spTree>
    <p:extLst>
      <p:ext uri="{BB962C8B-B14F-4D97-AF65-F5344CB8AC3E}">
        <p14:creationId xmlns:p14="http://schemas.microsoft.com/office/powerpoint/2010/main" xmlns="" val="106424908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1489</Words>
  <Application>Microsoft Office PowerPoint</Application>
  <PresentationFormat>Apresentação na tela (4:3)</PresentationFormat>
  <Paragraphs>236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1" baseType="lpstr">
      <vt:lpstr>Tema do Office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BOLETIM DE FINANÇAS PÚBLICAS DAS CAPITAIS  Março/2016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</dc:creator>
  <cp:lastModifiedBy>IrmaBC</cp:lastModifiedBy>
  <cp:revision>153</cp:revision>
  <cp:lastPrinted>2015-12-16T04:20:26Z</cp:lastPrinted>
  <dcterms:created xsi:type="dcterms:W3CDTF">2015-09-13T20:31:18Z</dcterms:created>
  <dcterms:modified xsi:type="dcterms:W3CDTF">2016-06-06T18:43:41Z</dcterms:modified>
</cp:coreProperties>
</file>