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9" r:id="rId2"/>
    <p:sldId id="301" r:id="rId3"/>
    <p:sldId id="302" r:id="rId4"/>
    <p:sldId id="305" r:id="rId5"/>
    <p:sldId id="312" r:id="rId6"/>
    <p:sldId id="307" r:id="rId7"/>
    <p:sldId id="308" r:id="rId8"/>
    <p:sldId id="309" r:id="rId9"/>
    <p:sldId id="310" r:id="rId10"/>
    <p:sldId id="311" r:id="rId11"/>
    <p:sldId id="274" r:id="rId12"/>
  </p:sldIdLst>
  <p:sldSz cx="9144000" cy="6858000" type="screen4x3"/>
  <p:notesSz cx="6950075" cy="9236075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0598" autoAdjust="0"/>
  </p:normalViewPr>
  <p:slideViewPr>
    <p:cSldViewPr>
      <p:cViewPr varScale="1">
        <p:scale>
          <a:sx n="109" d="100"/>
          <a:sy n="109" d="100"/>
        </p:scale>
        <p:origin x="-11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132834-597E-49B2-915D-EA36A5F5E01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2550A4-58BF-452F-997D-8E5231FD63EA}">
      <dgm:prSet phldrT="[Text]" custT="1"/>
      <dgm:spPr/>
      <dgm:t>
        <a:bodyPr/>
        <a:lstStyle/>
        <a:p>
          <a:r>
            <a:rPr lang="pt-BR" sz="2400" b="1" i="1" dirty="0">
              <a:solidFill>
                <a:schemeClr val="bg1"/>
              </a:solidFill>
            </a:rPr>
            <a:t>Promover e intercambiar conhecimento,  experiências e inovação em descentralização e gestão pública fiscal subnacional através de uma Rede que articule regionalmente o diálogo técnico </a:t>
          </a:r>
          <a:endParaRPr lang="en-US" sz="2400" dirty="0">
            <a:solidFill>
              <a:schemeClr val="bg1"/>
            </a:solidFill>
          </a:endParaRPr>
        </a:p>
      </dgm:t>
    </dgm:pt>
    <dgm:pt modelId="{32FE68B6-916E-4FA4-B4DE-31E0D2F48E55}" type="parTrans" cxnId="{8438FD0A-DEE5-4C3E-B81F-481891D0344D}">
      <dgm:prSet/>
      <dgm:spPr/>
      <dgm:t>
        <a:bodyPr/>
        <a:lstStyle/>
        <a:p>
          <a:endParaRPr lang="en-US"/>
        </a:p>
      </dgm:t>
    </dgm:pt>
    <dgm:pt modelId="{89B2CFFF-A647-475F-A1B1-B21D994390C2}" type="sibTrans" cxnId="{8438FD0A-DEE5-4C3E-B81F-481891D0344D}">
      <dgm:prSet/>
      <dgm:spPr/>
      <dgm:t>
        <a:bodyPr/>
        <a:lstStyle/>
        <a:p>
          <a:endParaRPr lang="en-US"/>
        </a:p>
      </dgm:t>
    </dgm:pt>
    <dgm:pt modelId="{1315A500-76AE-489A-A9FA-BB9861FDA334}">
      <dgm:prSet phldrT="[Text]" custT="1"/>
      <dgm:spPr/>
      <dgm:t>
        <a:bodyPr/>
        <a:lstStyle/>
        <a:p>
          <a:endParaRPr lang="en-US" sz="2000" dirty="0"/>
        </a:p>
      </dgm:t>
    </dgm:pt>
    <dgm:pt modelId="{7989D54E-A995-4DF3-8D1A-B1A62B7477B4}" type="parTrans" cxnId="{0523938E-9A01-4CAC-A3C3-AF7AB31CD949}">
      <dgm:prSet/>
      <dgm:spPr/>
      <dgm:t>
        <a:bodyPr/>
        <a:lstStyle/>
        <a:p>
          <a:endParaRPr lang="en-US"/>
        </a:p>
      </dgm:t>
    </dgm:pt>
    <dgm:pt modelId="{5FFA0727-814B-408A-9CF9-6E7A95AEA056}" type="sibTrans" cxnId="{0523938E-9A01-4CAC-A3C3-AF7AB31CD949}">
      <dgm:prSet/>
      <dgm:spPr/>
      <dgm:t>
        <a:bodyPr/>
        <a:lstStyle/>
        <a:p>
          <a:endParaRPr lang="en-US"/>
        </a:p>
      </dgm:t>
    </dgm:pt>
    <dgm:pt modelId="{E4EEA522-9153-4D7C-A808-0C92E6714447}">
      <dgm:prSet phldrT="[Text]" custT="1"/>
      <dgm:spPr/>
      <dgm:t>
        <a:bodyPr/>
        <a:lstStyle/>
        <a:p>
          <a:r>
            <a:rPr lang="pt-BR" sz="2200" dirty="0"/>
            <a:t>Gerar, intercambiar e compartilhar conhecimento especializado</a:t>
          </a:r>
          <a:endParaRPr lang="en-US" sz="2200" dirty="0"/>
        </a:p>
      </dgm:t>
    </dgm:pt>
    <dgm:pt modelId="{10F2CBE9-9DB7-42E7-94E9-8ECBBB0DDA6F}" type="parTrans" cxnId="{2D408E0E-3604-4481-AD58-A9610E023FE0}">
      <dgm:prSet/>
      <dgm:spPr/>
      <dgm:t>
        <a:bodyPr/>
        <a:lstStyle/>
        <a:p>
          <a:endParaRPr lang="en-US"/>
        </a:p>
      </dgm:t>
    </dgm:pt>
    <dgm:pt modelId="{01D3E487-9A65-48CE-A9C9-661AE26BF65B}" type="sibTrans" cxnId="{2D408E0E-3604-4481-AD58-A9610E023FE0}">
      <dgm:prSet/>
      <dgm:spPr/>
      <dgm:t>
        <a:bodyPr/>
        <a:lstStyle/>
        <a:p>
          <a:endParaRPr lang="en-US"/>
        </a:p>
      </dgm:t>
    </dgm:pt>
    <dgm:pt modelId="{A165D01E-9A85-4EF8-A95F-1E11290C1110}">
      <dgm:prSet phldrT="[Text]" custT="1"/>
      <dgm:spPr/>
      <dgm:t>
        <a:bodyPr/>
        <a:lstStyle/>
        <a:p>
          <a:endParaRPr lang="en-US" sz="2000" dirty="0"/>
        </a:p>
      </dgm:t>
    </dgm:pt>
    <dgm:pt modelId="{C9B299EE-E8C5-4643-BE4F-624C0A2DFF70}" type="parTrans" cxnId="{DA0BA11A-4319-434E-AD0D-22E3B6A96C75}">
      <dgm:prSet/>
      <dgm:spPr/>
      <dgm:t>
        <a:bodyPr/>
        <a:lstStyle/>
        <a:p>
          <a:endParaRPr lang="en-US"/>
        </a:p>
      </dgm:t>
    </dgm:pt>
    <dgm:pt modelId="{F3B74D46-FED4-4D4F-9C09-BB3225A79CE6}" type="sibTrans" cxnId="{DA0BA11A-4319-434E-AD0D-22E3B6A96C75}">
      <dgm:prSet/>
      <dgm:spPr/>
      <dgm:t>
        <a:bodyPr/>
        <a:lstStyle/>
        <a:p>
          <a:endParaRPr lang="en-US"/>
        </a:p>
      </dgm:t>
    </dgm:pt>
    <dgm:pt modelId="{94D6742C-A98F-48B3-8EF2-30EAC350A8BE}">
      <dgm:prSet phldrT="[Text]" custT="1"/>
      <dgm:spPr/>
      <dgm:t>
        <a:bodyPr/>
        <a:lstStyle/>
        <a:p>
          <a:r>
            <a:rPr lang="pt-BR" sz="2200" dirty="0"/>
            <a:t>Sistematizar evidências e boas práticas sobre eficácia de políticas e programas; analisar sua implicações e propor diretrizes para trabalho futuro</a:t>
          </a:r>
          <a:endParaRPr lang="en-US" sz="2200" dirty="0"/>
        </a:p>
      </dgm:t>
    </dgm:pt>
    <dgm:pt modelId="{1543DBF5-C490-41D3-A76A-96D19012A77E}" type="parTrans" cxnId="{F4DF55ED-5C53-4935-B74F-C3144B7C8ADC}">
      <dgm:prSet/>
      <dgm:spPr/>
      <dgm:t>
        <a:bodyPr/>
        <a:lstStyle/>
        <a:p>
          <a:endParaRPr lang="en-US"/>
        </a:p>
      </dgm:t>
    </dgm:pt>
    <dgm:pt modelId="{9F3F4973-4728-46F1-ABC4-1D13E5AED8AA}" type="sibTrans" cxnId="{F4DF55ED-5C53-4935-B74F-C3144B7C8ADC}">
      <dgm:prSet/>
      <dgm:spPr/>
      <dgm:t>
        <a:bodyPr/>
        <a:lstStyle/>
        <a:p>
          <a:endParaRPr lang="en-US"/>
        </a:p>
      </dgm:t>
    </dgm:pt>
    <dgm:pt modelId="{66355EED-0B8E-4B80-9BEB-21625D9584B8}">
      <dgm:prSet phldrT="[Text]" custT="1"/>
      <dgm:spPr/>
      <dgm:t>
        <a:bodyPr/>
        <a:lstStyle/>
        <a:p>
          <a:r>
            <a:rPr lang="pt-BR" sz="2200" dirty="0"/>
            <a:t>Adaptar a implementação de boas práticas ao contexto de cada país</a:t>
          </a:r>
          <a:endParaRPr lang="en-US" sz="2200" dirty="0"/>
        </a:p>
      </dgm:t>
    </dgm:pt>
    <dgm:pt modelId="{F3FA95EA-2277-40B9-BB61-F99C833A27A1}" type="parTrans" cxnId="{ADBAA1C8-778B-48AB-A424-3767403B2F13}">
      <dgm:prSet/>
      <dgm:spPr/>
      <dgm:t>
        <a:bodyPr/>
        <a:lstStyle/>
        <a:p>
          <a:endParaRPr lang="en-US"/>
        </a:p>
      </dgm:t>
    </dgm:pt>
    <dgm:pt modelId="{8EA6E1A5-8F0E-47C8-830F-62CBA4C5DC2F}" type="sibTrans" cxnId="{ADBAA1C8-778B-48AB-A424-3767403B2F13}">
      <dgm:prSet/>
      <dgm:spPr/>
      <dgm:t>
        <a:bodyPr/>
        <a:lstStyle/>
        <a:p>
          <a:endParaRPr lang="en-US"/>
        </a:p>
      </dgm:t>
    </dgm:pt>
    <dgm:pt modelId="{DF06AFE4-3117-49FD-AC3D-4A258C9D9268}">
      <dgm:prSet phldrT="[Text]" custT="1"/>
      <dgm:spPr/>
      <dgm:t>
        <a:bodyPr/>
        <a:lstStyle/>
        <a:p>
          <a:r>
            <a:rPr lang="pt-BR" sz="2200" dirty="0"/>
            <a:t>Contribuir para o diálogo técnico regional  e para a cooperação técnica horizontal Sul-Sul</a:t>
          </a:r>
          <a:endParaRPr lang="en-US" sz="2200" dirty="0"/>
        </a:p>
      </dgm:t>
    </dgm:pt>
    <dgm:pt modelId="{F91D6840-7480-4339-8AA0-BEC0EECAD18C}" type="parTrans" cxnId="{4C997C10-7A3A-4E8F-AC0A-114E7141E8B0}">
      <dgm:prSet/>
      <dgm:spPr/>
      <dgm:t>
        <a:bodyPr/>
        <a:lstStyle/>
        <a:p>
          <a:endParaRPr lang="en-US"/>
        </a:p>
      </dgm:t>
    </dgm:pt>
    <dgm:pt modelId="{D82E778B-8AB9-4317-A0FB-E755FCD3BBC3}" type="sibTrans" cxnId="{4C997C10-7A3A-4E8F-AC0A-114E7141E8B0}">
      <dgm:prSet/>
      <dgm:spPr/>
      <dgm:t>
        <a:bodyPr/>
        <a:lstStyle/>
        <a:p>
          <a:endParaRPr lang="en-US"/>
        </a:p>
      </dgm:t>
    </dgm:pt>
    <dgm:pt modelId="{AABC5BC6-0407-4F8B-9158-F2610526948F}">
      <dgm:prSet phldrT="[Text]" custT="1"/>
      <dgm:spPr/>
      <dgm:t>
        <a:bodyPr/>
        <a:lstStyle/>
        <a:p>
          <a:r>
            <a:rPr lang="pt-BR" sz="2200" dirty="0"/>
            <a:t>Formar capacidades técnicas fundamentais na descentralização e gestão fiscal subnacional</a:t>
          </a:r>
          <a:endParaRPr lang="en-US" sz="2200" dirty="0"/>
        </a:p>
      </dgm:t>
    </dgm:pt>
    <dgm:pt modelId="{A49B3B2B-DF8A-483A-84E8-C26C482B1BFE}" type="parTrans" cxnId="{9FC04E29-9553-47A3-80BC-89843BA144FE}">
      <dgm:prSet/>
      <dgm:spPr/>
      <dgm:t>
        <a:bodyPr/>
        <a:lstStyle/>
        <a:p>
          <a:endParaRPr lang="en-US"/>
        </a:p>
      </dgm:t>
    </dgm:pt>
    <dgm:pt modelId="{435DB6D8-B500-4AFD-B9DE-38B3985F3051}" type="sibTrans" cxnId="{9FC04E29-9553-47A3-80BC-89843BA144FE}">
      <dgm:prSet/>
      <dgm:spPr/>
      <dgm:t>
        <a:bodyPr/>
        <a:lstStyle/>
        <a:p>
          <a:endParaRPr lang="en-US"/>
        </a:p>
      </dgm:t>
    </dgm:pt>
    <dgm:pt modelId="{29C142F3-C903-40FA-B52D-958A03C0AE68}">
      <dgm:prSet phldrT="[Text]" custT="1"/>
      <dgm:spPr/>
      <dgm:t>
        <a:bodyPr/>
        <a:lstStyle/>
        <a:p>
          <a:r>
            <a:rPr lang="pt-BR" sz="2200" dirty="0"/>
            <a:t>Avaliar desafios e dificuldades na Região</a:t>
          </a:r>
          <a:endParaRPr lang="en-US" sz="2000" dirty="0"/>
        </a:p>
      </dgm:t>
    </dgm:pt>
    <dgm:pt modelId="{D70279A2-2768-48DE-B951-AC823E40815A}" type="parTrans" cxnId="{8779344B-21E5-4A22-B43E-0551F73D63D7}">
      <dgm:prSet/>
      <dgm:spPr/>
      <dgm:t>
        <a:bodyPr/>
        <a:lstStyle/>
        <a:p>
          <a:endParaRPr lang="en-US"/>
        </a:p>
      </dgm:t>
    </dgm:pt>
    <dgm:pt modelId="{2DD5592B-A65F-4D29-9ED7-E19A02B6A41A}" type="sibTrans" cxnId="{8779344B-21E5-4A22-B43E-0551F73D63D7}">
      <dgm:prSet/>
      <dgm:spPr/>
      <dgm:t>
        <a:bodyPr/>
        <a:lstStyle/>
        <a:p>
          <a:endParaRPr lang="en-US"/>
        </a:p>
      </dgm:t>
    </dgm:pt>
    <dgm:pt modelId="{80BBB420-0E0A-4A37-AE74-12A274F96454}" type="pres">
      <dgm:prSet presAssocID="{9C132834-597E-49B2-915D-EA36A5F5E0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F80E09B-E623-4D61-A9CF-0AD9980CCD08}" type="pres">
      <dgm:prSet presAssocID="{BF2550A4-58BF-452F-997D-8E5231FD63EA}" presName="parentText" presStyleLbl="node1" presStyleIdx="0" presStyleCnt="1" custScaleY="220829" custLinFactNeighborY="-58079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2BEF69F-9D30-4F26-857C-73FE8DA3DEC8}" type="pres">
      <dgm:prSet presAssocID="{BF2550A4-58BF-452F-997D-8E5231FD63EA}" presName="childText" presStyleLbl="revTx" presStyleIdx="0" presStyleCnt="1" custScaleY="15961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D408E0E-3604-4481-AD58-A9610E023FE0}" srcId="{BF2550A4-58BF-452F-997D-8E5231FD63EA}" destId="{E4EEA522-9153-4D7C-A808-0C92E6714447}" srcOrd="1" destOrd="0" parTransId="{10F2CBE9-9DB7-42E7-94E9-8ECBBB0DDA6F}" sibTransId="{01D3E487-9A65-48CE-A9C9-661AE26BF65B}"/>
    <dgm:cxn modelId="{F4DF55ED-5C53-4935-B74F-C3144B7C8ADC}" srcId="{BF2550A4-58BF-452F-997D-8E5231FD63EA}" destId="{94D6742C-A98F-48B3-8EF2-30EAC350A8BE}" srcOrd="2" destOrd="0" parTransId="{1543DBF5-C490-41D3-A76A-96D19012A77E}" sibTransId="{9F3F4973-4728-46F1-ABC4-1D13E5AED8AA}"/>
    <dgm:cxn modelId="{35EE99E5-BBEA-4789-946F-3D2FEC3B8887}" type="presOf" srcId="{E4EEA522-9153-4D7C-A808-0C92E6714447}" destId="{72BEF69F-9D30-4F26-857C-73FE8DA3DEC8}" srcOrd="0" destOrd="1" presId="urn:microsoft.com/office/officeart/2005/8/layout/vList2"/>
    <dgm:cxn modelId="{8438FD0A-DEE5-4C3E-B81F-481891D0344D}" srcId="{9C132834-597E-49B2-915D-EA36A5F5E01C}" destId="{BF2550A4-58BF-452F-997D-8E5231FD63EA}" srcOrd="0" destOrd="0" parTransId="{32FE68B6-916E-4FA4-B4DE-31E0D2F48E55}" sibTransId="{89B2CFFF-A647-475F-A1B1-B21D994390C2}"/>
    <dgm:cxn modelId="{DA0BA11A-4319-434E-AD0D-22E3B6A96C75}" srcId="{BF2550A4-58BF-452F-997D-8E5231FD63EA}" destId="{A165D01E-9A85-4EF8-A95F-1E11290C1110}" srcOrd="6" destOrd="0" parTransId="{C9B299EE-E8C5-4643-BE4F-624C0A2DFF70}" sibTransId="{F3B74D46-FED4-4D4F-9C09-BB3225A79CE6}"/>
    <dgm:cxn modelId="{AF329B1E-B2DA-42B8-AA65-D375A85D2490}" type="presOf" srcId="{1315A500-76AE-489A-A9FA-BB9861FDA334}" destId="{72BEF69F-9D30-4F26-857C-73FE8DA3DEC8}" srcOrd="0" destOrd="7" presId="urn:microsoft.com/office/officeart/2005/8/layout/vList2"/>
    <dgm:cxn modelId="{B989FBB8-0B92-43FC-A1C3-ADBCEC13DDDF}" type="presOf" srcId="{A165D01E-9A85-4EF8-A95F-1E11290C1110}" destId="{72BEF69F-9D30-4F26-857C-73FE8DA3DEC8}" srcOrd="0" destOrd="6" presId="urn:microsoft.com/office/officeart/2005/8/layout/vList2"/>
    <dgm:cxn modelId="{ADBAA1C8-778B-48AB-A424-3767403B2F13}" srcId="{BF2550A4-58BF-452F-997D-8E5231FD63EA}" destId="{66355EED-0B8E-4B80-9BEB-21625D9584B8}" srcOrd="3" destOrd="0" parTransId="{F3FA95EA-2277-40B9-BB61-F99C833A27A1}" sibTransId="{8EA6E1A5-8F0E-47C8-830F-62CBA4C5DC2F}"/>
    <dgm:cxn modelId="{C9E231F9-AB59-4DED-81B6-BBFF369F0346}" type="presOf" srcId="{9C132834-597E-49B2-915D-EA36A5F5E01C}" destId="{80BBB420-0E0A-4A37-AE74-12A274F96454}" srcOrd="0" destOrd="0" presId="urn:microsoft.com/office/officeart/2005/8/layout/vList2"/>
    <dgm:cxn modelId="{0464D056-DAB2-4E98-871A-5743DD23A552}" type="presOf" srcId="{29C142F3-C903-40FA-B52D-958A03C0AE68}" destId="{72BEF69F-9D30-4F26-857C-73FE8DA3DEC8}" srcOrd="0" destOrd="0" presId="urn:microsoft.com/office/officeart/2005/8/layout/vList2"/>
    <dgm:cxn modelId="{9FC04E29-9553-47A3-80BC-89843BA144FE}" srcId="{BF2550A4-58BF-452F-997D-8E5231FD63EA}" destId="{AABC5BC6-0407-4F8B-9158-F2610526948F}" srcOrd="5" destOrd="0" parTransId="{A49B3B2B-DF8A-483A-84E8-C26C482B1BFE}" sibTransId="{435DB6D8-B500-4AFD-B9DE-38B3985F3051}"/>
    <dgm:cxn modelId="{4B00639C-A11C-48B6-853A-1F9401890AFF}" type="presOf" srcId="{DF06AFE4-3117-49FD-AC3D-4A258C9D9268}" destId="{72BEF69F-9D30-4F26-857C-73FE8DA3DEC8}" srcOrd="0" destOrd="4" presId="urn:microsoft.com/office/officeart/2005/8/layout/vList2"/>
    <dgm:cxn modelId="{9E154477-5534-4911-9DF5-E45D249612F6}" type="presOf" srcId="{BF2550A4-58BF-452F-997D-8E5231FD63EA}" destId="{CF80E09B-E623-4D61-A9CF-0AD9980CCD08}" srcOrd="0" destOrd="0" presId="urn:microsoft.com/office/officeart/2005/8/layout/vList2"/>
    <dgm:cxn modelId="{14FEA43C-96A9-4D6B-BA4B-56C17EC28E6F}" type="presOf" srcId="{AABC5BC6-0407-4F8B-9158-F2610526948F}" destId="{72BEF69F-9D30-4F26-857C-73FE8DA3DEC8}" srcOrd="0" destOrd="5" presId="urn:microsoft.com/office/officeart/2005/8/layout/vList2"/>
    <dgm:cxn modelId="{9D6320B0-0F6B-4C3F-AA99-7B521838D7E9}" type="presOf" srcId="{66355EED-0B8E-4B80-9BEB-21625D9584B8}" destId="{72BEF69F-9D30-4F26-857C-73FE8DA3DEC8}" srcOrd="0" destOrd="3" presId="urn:microsoft.com/office/officeart/2005/8/layout/vList2"/>
    <dgm:cxn modelId="{8779344B-21E5-4A22-B43E-0551F73D63D7}" srcId="{BF2550A4-58BF-452F-997D-8E5231FD63EA}" destId="{29C142F3-C903-40FA-B52D-958A03C0AE68}" srcOrd="0" destOrd="0" parTransId="{D70279A2-2768-48DE-B951-AC823E40815A}" sibTransId="{2DD5592B-A65F-4D29-9ED7-E19A02B6A41A}"/>
    <dgm:cxn modelId="{0523938E-9A01-4CAC-A3C3-AF7AB31CD949}" srcId="{BF2550A4-58BF-452F-997D-8E5231FD63EA}" destId="{1315A500-76AE-489A-A9FA-BB9861FDA334}" srcOrd="7" destOrd="0" parTransId="{7989D54E-A995-4DF3-8D1A-B1A62B7477B4}" sibTransId="{5FFA0727-814B-408A-9CF9-6E7A95AEA056}"/>
    <dgm:cxn modelId="{4C997C10-7A3A-4E8F-AC0A-114E7141E8B0}" srcId="{BF2550A4-58BF-452F-997D-8E5231FD63EA}" destId="{DF06AFE4-3117-49FD-AC3D-4A258C9D9268}" srcOrd="4" destOrd="0" parTransId="{F91D6840-7480-4339-8AA0-BEC0EECAD18C}" sibTransId="{D82E778B-8AB9-4317-A0FB-E755FCD3BBC3}"/>
    <dgm:cxn modelId="{2B34F857-CE12-4067-915D-4BE3081348DE}" type="presOf" srcId="{94D6742C-A98F-48B3-8EF2-30EAC350A8BE}" destId="{72BEF69F-9D30-4F26-857C-73FE8DA3DEC8}" srcOrd="0" destOrd="2" presId="urn:microsoft.com/office/officeart/2005/8/layout/vList2"/>
    <dgm:cxn modelId="{FDFC0954-1DF7-4D94-B730-18357FD9B6C0}" type="presParOf" srcId="{80BBB420-0E0A-4A37-AE74-12A274F96454}" destId="{CF80E09B-E623-4D61-A9CF-0AD9980CCD08}" srcOrd="0" destOrd="0" presId="urn:microsoft.com/office/officeart/2005/8/layout/vList2"/>
    <dgm:cxn modelId="{44437D20-F611-4893-A141-FB3B9F3A5E94}" type="presParOf" srcId="{80BBB420-0E0A-4A37-AE74-12A274F96454}" destId="{72BEF69F-9D30-4F26-857C-73FE8DA3DEC8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255759-453B-4925-B45F-D8B111C15465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FDD76B4-CA4A-4096-B016-D0760CACB55E}">
      <dgm:prSet phldrT="[Text]" custT="1"/>
      <dgm:spPr/>
      <dgm:t>
        <a:bodyPr/>
        <a:lstStyle/>
        <a:p>
          <a:r>
            <a:rPr lang="pt-BR" sz="2400" b="1" noProof="0" dirty="0"/>
            <a:t>I. Rede de Descentralização e Plano de Ação</a:t>
          </a:r>
        </a:p>
      </dgm:t>
    </dgm:pt>
    <dgm:pt modelId="{1932F6AE-9234-4B4C-89DA-E329FD9BBCC0}" type="parTrans" cxnId="{FB2F4EDF-7574-4890-BDD9-44B4C24E415E}">
      <dgm:prSet/>
      <dgm:spPr/>
      <dgm:t>
        <a:bodyPr/>
        <a:lstStyle/>
        <a:p>
          <a:endParaRPr lang="es-ES"/>
        </a:p>
      </dgm:t>
    </dgm:pt>
    <dgm:pt modelId="{94938F9B-5A90-478E-9FB1-ECDD2E72FFAF}" type="sibTrans" cxnId="{FB2F4EDF-7574-4890-BDD9-44B4C24E415E}">
      <dgm:prSet/>
      <dgm:spPr/>
      <dgm:t>
        <a:bodyPr/>
        <a:lstStyle/>
        <a:p>
          <a:endParaRPr lang="es-ES"/>
        </a:p>
      </dgm:t>
    </dgm:pt>
    <dgm:pt modelId="{D3874868-246B-4DC8-93B7-08462D959C2C}">
      <dgm:prSet phldrT="[Text]" custT="1"/>
      <dgm:spPr/>
      <dgm:t>
        <a:bodyPr/>
        <a:lstStyle/>
        <a:p>
          <a:r>
            <a:rPr lang="pt-BR" sz="1400" noProof="0" dirty="0"/>
            <a:t>Elaborar Plano de Ação  (prioridades de análise da Rede;</a:t>
          </a:r>
        </a:p>
      </dgm:t>
    </dgm:pt>
    <dgm:pt modelId="{B23275E7-171C-4696-8E85-2BEA8C4ACACF}" type="parTrans" cxnId="{87B5F44B-76E1-441A-8C33-61D2B33EEDCE}">
      <dgm:prSet/>
      <dgm:spPr/>
      <dgm:t>
        <a:bodyPr/>
        <a:lstStyle/>
        <a:p>
          <a:endParaRPr lang="es-ES"/>
        </a:p>
      </dgm:t>
    </dgm:pt>
    <dgm:pt modelId="{BA90DC40-0C5D-47DA-9DBB-CBB73BA78F14}" type="sibTrans" cxnId="{87B5F44B-76E1-441A-8C33-61D2B33EEDCE}">
      <dgm:prSet/>
      <dgm:spPr/>
      <dgm:t>
        <a:bodyPr/>
        <a:lstStyle/>
        <a:p>
          <a:endParaRPr lang="es-ES"/>
        </a:p>
      </dgm:t>
    </dgm:pt>
    <dgm:pt modelId="{5263C77E-6DB7-476B-B0CC-E5E7779581EC}">
      <dgm:prSet phldrT="[Text]" custT="1"/>
      <dgm:spPr/>
      <dgm:t>
        <a:bodyPr/>
        <a:lstStyle/>
        <a:p>
          <a:r>
            <a:rPr lang="pt-BR" sz="2400" b="1" noProof="0" dirty="0"/>
            <a:t>II. Informação e Capacitação</a:t>
          </a:r>
        </a:p>
      </dgm:t>
    </dgm:pt>
    <dgm:pt modelId="{2C6CBB67-B9CC-4283-A57E-C8706303D904}" type="parTrans" cxnId="{B3B86CE6-E7A5-4582-875E-6BD6589D9F31}">
      <dgm:prSet/>
      <dgm:spPr/>
      <dgm:t>
        <a:bodyPr/>
        <a:lstStyle/>
        <a:p>
          <a:endParaRPr lang="es-ES"/>
        </a:p>
      </dgm:t>
    </dgm:pt>
    <dgm:pt modelId="{03DF4E9F-49FB-4A36-8F34-22EEA3A20922}" type="sibTrans" cxnId="{B3B86CE6-E7A5-4582-875E-6BD6589D9F31}">
      <dgm:prSet/>
      <dgm:spPr/>
      <dgm:t>
        <a:bodyPr/>
        <a:lstStyle/>
        <a:p>
          <a:endParaRPr lang="es-ES"/>
        </a:p>
      </dgm:t>
    </dgm:pt>
    <dgm:pt modelId="{FC81F24D-1C51-4AC8-B511-251B9CDA082D}">
      <dgm:prSet phldrT="[Text]" custT="1"/>
      <dgm:spPr/>
      <dgm:t>
        <a:bodyPr/>
        <a:lstStyle/>
        <a:p>
          <a:r>
            <a:rPr lang="pt-BR" sz="1400" noProof="0" dirty="0"/>
            <a:t>Desenvolver um portal web para a Rede  (Intercâmbio de conhecimento, documentos, informação, bem como acesso a outras ferramentas de  do Banco e/ou membros da Rede</a:t>
          </a:r>
        </a:p>
      </dgm:t>
    </dgm:pt>
    <dgm:pt modelId="{B90DE3E1-4974-40C4-A6F6-080F355F12BB}" type="parTrans" cxnId="{9F23B980-862F-4EED-A979-BBBE351D7B8C}">
      <dgm:prSet/>
      <dgm:spPr/>
      <dgm:t>
        <a:bodyPr/>
        <a:lstStyle/>
        <a:p>
          <a:endParaRPr lang="es-ES"/>
        </a:p>
      </dgm:t>
    </dgm:pt>
    <dgm:pt modelId="{8B618428-3B08-4D86-8AE0-C290929C8F5D}" type="sibTrans" cxnId="{9F23B980-862F-4EED-A979-BBBE351D7B8C}">
      <dgm:prSet/>
      <dgm:spPr/>
      <dgm:t>
        <a:bodyPr/>
        <a:lstStyle/>
        <a:p>
          <a:endParaRPr lang="es-ES"/>
        </a:p>
      </dgm:t>
    </dgm:pt>
    <dgm:pt modelId="{780FE914-07CF-4F9F-A7AA-5C78D15D40CA}">
      <dgm:prSet phldrT="[Text]" custT="1"/>
      <dgm:spPr/>
      <dgm:t>
        <a:bodyPr/>
        <a:lstStyle/>
        <a:p>
          <a:r>
            <a:rPr lang="pt-BR" sz="2400" b="1" noProof="0" dirty="0"/>
            <a:t>III. Criação e Disseminação de Conhecimento</a:t>
          </a:r>
        </a:p>
      </dgm:t>
    </dgm:pt>
    <dgm:pt modelId="{83D2AC4F-2E5D-4469-99E1-22FF931C68D2}" type="parTrans" cxnId="{8BD1F63D-9919-4A59-9303-381C6000F7BC}">
      <dgm:prSet/>
      <dgm:spPr/>
      <dgm:t>
        <a:bodyPr/>
        <a:lstStyle/>
        <a:p>
          <a:endParaRPr lang="es-ES"/>
        </a:p>
      </dgm:t>
    </dgm:pt>
    <dgm:pt modelId="{89185164-1F10-4E68-BFDD-AFC05004BBA9}" type="sibTrans" cxnId="{8BD1F63D-9919-4A59-9303-381C6000F7BC}">
      <dgm:prSet/>
      <dgm:spPr/>
      <dgm:t>
        <a:bodyPr/>
        <a:lstStyle/>
        <a:p>
          <a:endParaRPr lang="es-ES"/>
        </a:p>
      </dgm:t>
    </dgm:pt>
    <dgm:pt modelId="{BC26AC30-EADF-4616-81DD-FE1781E0E0DF}">
      <dgm:prSet phldrT="[Text]" custT="1"/>
      <dgm:spPr/>
      <dgm:t>
        <a:bodyPr/>
        <a:lstStyle/>
        <a:p>
          <a:r>
            <a:rPr lang="pt-BR" sz="1400" noProof="0" dirty="0"/>
            <a:t>Elaborar estudos específicos de temas  centrais  a ser discutidos  nos Foros Regionais, Publicar e disseminar as memórias dos Foros Regionais (Monografias temáticas).</a:t>
          </a:r>
        </a:p>
      </dgm:t>
    </dgm:pt>
    <dgm:pt modelId="{8E564DC9-50D5-4A6F-93EA-7FD608443DAB}" type="parTrans" cxnId="{66B72222-331C-4F9A-B406-101E60E1D099}">
      <dgm:prSet/>
      <dgm:spPr/>
      <dgm:t>
        <a:bodyPr/>
        <a:lstStyle/>
        <a:p>
          <a:endParaRPr lang="es-ES"/>
        </a:p>
      </dgm:t>
    </dgm:pt>
    <dgm:pt modelId="{AC554198-4E3F-487B-A368-0B23F951A942}" type="sibTrans" cxnId="{66B72222-331C-4F9A-B406-101E60E1D099}">
      <dgm:prSet/>
      <dgm:spPr/>
      <dgm:t>
        <a:bodyPr/>
        <a:lstStyle/>
        <a:p>
          <a:endParaRPr lang="es-ES"/>
        </a:p>
      </dgm:t>
    </dgm:pt>
    <dgm:pt modelId="{F2462907-50DF-4897-B95A-7462E81FBDD7}">
      <dgm:prSet custT="1"/>
      <dgm:spPr/>
      <dgm:t>
        <a:bodyPr/>
        <a:lstStyle/>
        <a:p>
          <a:r>
            <a:rPr lang="pt-BR" sz="1400" noProof="0" dirty="0"/>
            <a:t>Formar Grupo de Diálogo Técnico (GDT)</a:t>
          </a:r>
        </a:p>
      </dgm:t>
    </dgm:pt>
    <dgm:pt modelId="{2ECE3A11-1252-4043-BEA3-DBBF41039335}" type="parTrans" cxnId="{3A0E0970-B2F9-41FC-81EF-0BD65765A32F}">
      <dgm:prSet/>
      <dgm:spPr/>
      <dgm:t>
        <a:bodyPr/>
        <a:lstStyle/>
        <a:p>
          <a:endParaRPr lang="es-ES"/>
        </a:p>
      </dgm:t>
    </dgm:pt>
    <dgm:pt modelId="{D00FC322-A424-48EE-BDFA-FDD0B0F9963D}" type="sibTrans" cxnId="{3A0E0970-B2F9-41FC-81EF-0BD65765A32F}">
      <dgm:prSet/>
      <dgm:spPr/>
      <dgm:t>
        <a:bodyPr/>
        <a:lstStyle/>
        <a:p>
          <a:endParaRPr lang="es-ES"/>
        </a:p>
      </dgm:t>
    </dgm:pt>
    <dgm:pt modelId="{D7AAE9FA-C6E9-4EF0-9C44-14C27FB39274}">
      <dgm:prSet custT="1"/>
      <dgm:spPr/>
      <dgm:t>
        <a:bodyPr/>
        <a:lstStyle/>
        <a:p>
          <a:r>
            <a:rPr lang="pt-BR" sz="1400" noProof="0" dirty="0"/>
            <a:t>Organizar Foros Regionais (2)</a:t>
          </a:r>
        </a:p>
      </dgm:t>
    </dgm:pt>
    <dgm:pt modelId="{B367E005-CBD3-4E32-97F4-A9C40B92B65A}" type="parTrans" cxnId="{93884049-E9AF-4607-AD72-2621B8B00A74}">
      <dgm:prSet/>
      <dgm:spPr/>
      <dgm:t>
        <a:bodyPr/>
        <a:lstStyle/>
        <a:p>
          <a:endParaRPr lang="es-ES"/>
        </a:p>
      </dgm:t>
    </dgm:pt>
    <dgm:pt modelId="{3DCC41FC-D880-4C64-806D-0614935DC0B3}" type="sibTrans" cxnId="{93884049-E9AF-4607-AD72-2621B8B00A74}">
      <dgm:prSet/>
      <dgm:spPr/>
      <dgm:t>
        <a:bodyPr/>
        <a:lstStyle/>
        <a:p>
          <a:endParaRPr lang="es-ES"/>
        </a:p>
      </dgm:t>
    </dgm:pt>
    <dgm:pt modelId="{DDB93DF1-5822-4CE8-82D9-EE8FCC575578}">
      <dgm:prSet custT="1"/>
      <dgm:spPr/>
      <dgm:t>
        <a:bodyPr/>
        <a:lstStyle/>
        <a:p>
          <a:r>
            <a:rPr lang="pt-BR" sz="1400" noProof="0" dirty="0"/>
            <a:t>Consultoria para avaliação de alternativas de financiamento da Rede</a:t>
          </a:r>
        </a:p>
      </dgm:t>
    </dgm:pt>
    <dgm:pt modelId="{BD89E75C-6D73-4FB1-BE76-33E31BF9155F}" type="parTrans" cxnId="{38BA7ED6-EFB3-48BD-8219-D489F34F13D2}">
      <dgm:prSet/>
      <dgm:spPr/>
      <dgm:t>
        <a:bodyPr/>
        <a:lstStyle/>
        <a:p>
          <a:endParaRPr lang="es-ES"/>
        </a:p>
      </dgm:t>
    </dgm:pt>
    <dgm:pt modelId="{F90CD808-C0F0-4E8E-BDE2-BF3A9EFCDA34}" type="sibTrans" cxnId="{38BA7ED6-EFB3-48BD-8219-D489F34F13D2}">
      <dgm:prSet/>
      <dgm:spPr/>
      <dgm:t>
        <a:bodyPr/>
        <a:lstStyle/>
        <a:p>
          <a:endParaRPr lang="es-ES"/>
        </a:p>
      </dgm:t>
    </dgm:pt>
    <dgm:pt modelId="{20C68A9D-2902-4365-B4A5-5114221BF92A}">
      <dgm:prSet custT="1"/>
      <dgm:spPr/>
      <dgm:t>
        <a:bodyPr/>
        <a:lstStyle/>
        <a:p>
          <a:r>
            <a:rPr lang="pt-BR" sz="1400" noProof="0" dirty="0"/>
            <a:t>Organizar </a:t>
          </a:r>
          <a:r>
            <a:rPr lang="pt-BR" sz="1400" i="1" noProof="0" dirty="0" err="1"/>
            <a:t>talleres</a:t>
          </a:r>
          <a:r>
            <a:rPr lang="pt-BR" sz="1400" noProof="0" dirty="0"/>
            <a:t> de disseminação dos produtos da Rede.</a:t>
          </a:r>
        </a:p>
      </dgm:t>
    </dgm:pt>
    <dgm:pt modelId="{761DDC59-37D6-44F7-832B-E822C4DE9F54}" type="parTrans" cxnId="{796ACF12-6683-4C0A-A2FB-D8ED247ECF21}">
      <dgm:prSet/>
      <dgm:spPr/>
      <dgm:t>
        <a:bodyPr/>
        <a:lstStyle/>
        <a:p>
          <a:endParaRPr lang="es-ES"/>
        </a:p>
      </dgm:t>
    </dgm:pt>
    <dgm:pt modelId="{E63EDB2C-B3C1-4033-958D-2C8C11B426CB}" type="sibTrans" cxnId="{796ACF12-6683-4C0A-A2FB-D8ED247ECF21}">
      <dgm:prSet/>
      <dgm:spPr/>
      <dgm:t>
        <a:bodyPr/>
        <a:lstStyle/>
        <a:p>
          <a:endParaRPr lang="es-ES"/>
        </a:p>
      </dgm:t>
    </dgm:pt>
    <dgm:pt modelId="{4D9F9EEC-A45E-493F-84CF-47303B567600}">
      <dgm:prSet custT="1"/>
      <dgm:spPr/>
      <dgm:t>
        <a:bodyPr/>
        <a:lstStyle/>
        <a:p>
          <a:r>
            <a:rPr lang="pt-BR" sz="1400" noProof="0" dirty="0"/>
            <a:t>Avaliar o desempenho da CT no  final de sua execução.</a:t>
          </a:r>
        </a:p>
      </dgm:t>
    </dgm:pt>
    <dgm:pt modelId="{49997C3B-76A4-4418-8D37-AA042837A948}" type="parTrans" cxnId="{C0F65CF7-0F5D-483B-8AA8-EA0CB5AE68A3}">
      <dgm:prSet/>
      <dgm:spPr/>
      <dgm:t>
        <a:bodyPr/>
        <a:lstStyle/>
        <a:p>
          <a:endParaRPr lang="es-ES"/>
        </a:p>
      </dgm:t>
    </dgm:pt>
    <dgm:pt modelId="{7223C9E3-E0CC-4243-9815-C2DA480FA7D6}" type="sibTrans" cxnId="{C0F65CF7-0F5D-483B-8AA8-EA0CB5AE68A3}">
      <dgm:prSet/>
      <dgm:spPr/>
      <dgm:t>
        <a:bodyPr/>
        <a:lstStyle/>
        <a:p>
          <a:endParaRPr lang="es-ES"/>
        </a:p>
      </dgm:t>
    </dgm:pt>
    <dgm:pt modelId="{1989C190-8370-49F2-8D16-48DF749F72D1}" type="pres">
      <dgm:prSet presAssocID="{02255759-453B-4925-B45F-D8B111C1546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9BC8AFF-DC20-49A4-8577-8DF7683BD82C}" type="pres">
      <dgm:prSet presAssocID="{6FDD76B4-CA4A-4096-B016-D0760CACB55E}" presName="linNode" presStyleCnt="0"/>
      <dgm:spPr/>
    </dgm:pt>
    <dgm:pt modelId="{4F078268-4D03-4592-9C98-2FA94901F97B}" type="pres">
      <dgm:prSet presAssocID="{6FDD76B4-CA4A-4096-B016-D0760CACB55E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84E9FCF-A5F1-4B43-997B-234D75E875AF}" type="pres">
      <dgm:prSet presAssocID="{6FDD76B4-CA4A-4096-B016-D0760CACB55E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15122D0-6BFD-4545-A863-07CFCE0F777B}" type="pres">
      <dgm:prSet presAssocID="{94938F9B-5A90-478E-9FB1-ECDD2E72FFAF}" presName="sp" presStyleCnt="0"/>
      <dgm:spPr/>
    </dgm:pt>
    <dgm:pt modelId="{47663FB1-779F-4119-B49C-01E619E2D6D3}" type="pres">
      <dgm:prSet presAssocID="{5263C77E-6DB7-476B-B0CC-E5E7779581EC}" presName="linNode" presStyleCnt="0"/>
      <dgm:spPr/>
    </dgm:pt>
    <dgm:pt modelId="{C83A02DD-59F1-4E21-87A5-E4CB4F43D8C6}" type="pres">
      <dgm:prSet presAssocID="{5263C77E-6DB7-476B-B0CC-E5E7779581E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1411A21-E919-4D64-894F-A434C23D8C84}" type="pres">
      <dgm:prSet presAssocID="{5263C77E-6DB7-476B-B0CC-E5E7779581E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9334156-A75E-49B8-B975-27D9DAF65140}" type="pres">
      <dgm:prSet presAssocID="{03DF4E9F-49FB-4A36-8F34-22EEA3A20922}" presName="sp" presStyleCnt="0"/>
      <dgm:spPr/>
    </dgm:pt>
    <dgm:pt modelId="{B20B4893-39F0-4429-BBAD-FB84BB91BA72}" type="pres">
      <dgm:prSet presAssocID="{780FE914-07CF-4F9F-A7AA-5C78D15D40CA}" presName="linNode" presStyleCnt="0"/>
      <dgm:spPr/>
    </dgm:pt>
    <dgm:pt modelId="{6CE7BEF2-41BA-44CD-A0AE-6DD0B30A5688}" type="pres">
      <dgm:prSet presAssocID="{780FE914-07CF-4F9F-A7AA-5C78D15D40C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38C1466-08C0-481A-A326-5C211FB8FBC4}" type="pres">
      <dgm:prSet presAssocID="{780FE914-07CF-4F9F-A7AA-5C78D15D40C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B2F4EDF-7574-4890-BDD9-44B4C24E415E}" srcId="{02255759-453B-4925-B45F-D8B111C15465}" destId="{6FDD76B4-CA4A-4096-B016-D0760CACB55E}" srcOrd="0" destOrd="0" parTransId="{1932F6AE-9234-4B4C-89DA-E329FD9BBCC0}" sibTransId="{94938F9B-5A90-478E-9FB1-ECDD2E72FFAF}"/>
    <dgm:cxn modelId="{ED89B4BE-E6F8-465B-8B8B-FCE446AF1D2A}" type="presOf" srcId="{BC26AC30-EADF-4616-81DD-FE1781E0E0DF}" destId="{938C1466-08C0-481A-A326-5C211FB8FBC4}" srcOrd="0" destOrd="0" presId="urn:microsoft.com/office/officeart/2005/8/layout/vList5"/>
    <dgm:cxn modelId="{66B72222-331C-4F9A-B406-101E60E1D099}" srcId="{780FE914-07CF-4F9F-A7AA-5C78D15D40CA}" destId="{BC26AC30-EADF-4616-81DD-FE1781E0E0DF}" srcOrd="0" destOrd="0" parTransId="{8E564DC9-50D5-4A6F-93EA-7FD608443DAB}" sibTransId="{AC554198-4E3F-487B-A368-0B23F951A942}"/>
    <dgm:cxn modelId="{EB56A6DA-712B-46A2-98B1-DEC3840111C3}" type="presOf" srcId="{4D9F9EEC-A45E-493F-84CF-47303B567600}" destId="{938C1466-08C0-481A-A326-5C211FB8FBC4}" srcOrd="0" destOrd="2" presId="urn:microsoft.com/office/officeart/2005/8/layout/vList5"/>
    <dgm:cxn modelId="{6F49C0A8-8512-4E75-A4DF-A41CDDC2A649}" type="presOf" srcId="{D3874868-246B-4DC8-93B7-08462D959C2C}" destId="{184E9FCF-A5F1-4B43-997B-234D75E875AF}" srcOrd="0" destOrd="0" presId="urn:microsoft.com/office/officeart/2005/8/layout/vList5"/>
    <dgm:cxn modelId="{AF03F1F2-B85C-42FA-BBF9-FD42B6F74C43}" type="presOf" srcId="{780FE914-07CF-4F9F-A7AA-5C78D15D40CA}" destId="{6CE7BEF2-41BA-44CD-A0AE-6DD0B30A5688}" srcOrd="0" destOrd="0" presId="urn:microsoft.com/office/officeart/2005/8/layout/vList5"/>
    <dgm:cxn modelId="{C0F65CF7-0F5D-483B-8AA8-EA0CB5AE68A3}" srcId="{780FE914-07CF-4F9F-A7AA-5C78D15D40CA}" destId="{4D9F9EEC-A45E-493F-84CF-47303B567600}" srcOrd="2" destOrd="0" parTransId="{49997C3B-76A4-4418-8D37-AA042837A948}" sibTransId="{7223C9E3-E0CC-4243-9815-C2DA480FA7D6}"/>
    <dgm:cxn modelId="{49277B22-E90D-4165-A555-D0DCEF8F66B9}" type="presOf" srcId="{5263C77E-6DB7-476B-B0CC-E5E7779581EC}" destId="{C83A02DD-59F1-4E21-87A5-E4CB4F43D8C6}" srcOrd="0" destOrd="0" presId="urn:microsoft.com/office/officeart/2005/8/layout/vList5"/>
    <dgm:cxn modelId="{38BA7ED6-EFB3-48BD-8219-D489F34F13D2}" srcId="{6FDD76B4-CA4A-4096-B016-D0760CACB55E}" destId="{DDB93DF1-5822-4CE8-82D9-EE8FCC575578}" srcOrd="3" destOrd="0" parTransId="{BD89E75C-6D73-4FB1-BE76-33E31BF9155F}" sibTransId="{F90CD808-C0F0-4E8E-BDE2-BF3A9EFCDA34}"/>
    <dgm:cxn modelId="{93884049-E9AF-4607-AD72-2621B8B00A74}" srcId="{6FDD76B4-CA4A-4096-B016-D0760CACB55E}" destId="{D7AAE9FA-C6E9-4EF0-9C44-14C27FB39274}" srcOrd="2" destOrd="0" parTransId="{B367E005-CBD3-4E32-97F4-A9C40B92B65A}" sibTransId="{3DCC41FC-D880-4C64-806D-0614935DC0B3}"/>
    <dgm:cxn modelId="{8BD1F63D-9919-4A59-9303-381C6000F7BC}" srcId="{02255759-453B-4925-B45F-D8B111C15465}" destId="{780FE914-07CF-4F9F-A7AA-5C78D15D40CA}" srcOrd="2" destOrd="0" parTransId="{83D2AC4F-2E5D-4469-99E1-22FF931C68D2}" sibTransId="{89185164-1F10-4E68-BFDD-AFC05004BBA9}"/>
    <dgm:cxn modelId="{87B5F44B-76E1-441A-8C33-61D2B33EEDCE}" srcId="{6FDD76B4-CA4A-4096-B016-D0760CACB55E}" destId="{D3874868-246B-4DC8-93B7-08462D959C2C}" srcOrd="0" destOrd="0" parTransId="{B23275E7-171C-4696-8E85-2BEA8C4ACACF}" sibTransId="{BA90DC40-0C5D-47DA-9DBB-CBB73BA78F14}"/>
    <dgm:cxn modelId="{B3B86CE6-E7A5-4582-875E-6BD6589D9F31}" srcId="{02255759-453B-4925-B45F-D8B111C15465}" destId="{5263C77E-6DB7-476B-B0CC-E5E7779581EC}" srcOrd="1" destOrd="0" parTransId="{2C6CBB67-B9CC-4283-A57E-C8706303D904}" sibTransId="{03DF4E9F-49FB-4A36-8F34-22EEA3A20922}"/>
    <dgm:cxn modelId="{D70F90F6-BA46-4744-9557-C445A3A26089}" type="presOf" srcId="{FC81F24D-1C51-4AC8-B511-251B9CDA082D}" destId="{51411A21-E919-4D64-894F-A434C23D8C84}" srcOrd="0" destOrd="0" presId="urn:microsoft.com/office/officeart/2005/8/layout/vList5"/>
    <dgm:cxn modelId="{03EFDE62-A303-4EE9-A780-686D0E0F0579}" type="presOf" srcId="{02255759-453B-4925-B45F-D8B111C15465}" destId="{1989C190-8370-49F2-8D16-48DF749F72D1}" srcOrd="0" destOrd="0" presId="urn:microsoft.com/office/officeart/2005/8/layout/vList5"/>
    <dgm:cxn modelId="{9F23B980-862F-4EED-A979-BBBE351D7B8C}" srcId="{5263C77E-6DB7-476B-B0CC-E5E7779581EC}" destId="{FC81F24D-1C51-4AC8-B511-251B9CDA082D}" srcOrd="0" destOrd="0" parTransId="{B90DE3E1-4974-40C4-A6F6-080F355F12BB}" sibTransId="{8B618428-3B08-4D86-8AE0-C290929C8F5D}"/>
    <dgm:cxn modelId="{796ACF12-6683-4C0A-A2FB-D8ED247ECF21}" srcId="{780FE914-07CF-4F9F-A7AA-5C78D15D40CA}" destId="{20C68A9D-2902-4365-B4A5-5114221BF92A}" srcOrd="1" destOrd="0" parTransId="{761DDC59-37D6-44F7-832B-E822C4DE9F54}" sibTransId="{E63EDB2C-B3C1-4033-958D-2C8C11B426CB}"/>
    <dgm:cxn modelId="{5ECB0425-1A4E-4836-9BA1-639C032BF3AF}" type="presOf" srcId="{6FDD76B4-CA4A-4096-B016-D0760CACB55E}" destId="{4F078268-4D03-4592-9C98-2FA94901F97B}" srcOrd="0" destOrd="0" presId="urn:microsoft.com/office/officeart/2005/8/layout/vList5"/>
    <dgm:cxn modelId="{3A0E0970-B2F9-41FC-81EF-0BD65765A32F}" srcId="{6FDD76B4-CA4A-4096-B016-D0760CACB55E}" destId="{F2462907-50DF-4897-B95A-7462E81FBDD7}" srcOrd="1" destOrd="0" parTransId="{2ECE3A11-1252-4043-BEA3-DBBF41039335}" sibTransId="{D00FC322-A424-48EE-BDFA-FDD0B0F9963D}"/>
    <dgm:cxn modelId="{9B874581-D412-474F-90A0-F6A9BF2412F2}" type="presOf" srcId="{F2462907-50DF-4897-B95A-7462E81FBDD7}" destId="{184E9FCF-A5F1-4B43-997B-234D75E875AF}" srcOrd="0" destOrd="1" presId="urn:microsoft.com/office/officeart/2005/8/layout/vList5"/>
    <dgm:cxn modelId="{1AF67C8D-DBB9-4FD9-9B27-1F9055021237}" type="presOf" srcId="{DDB93DF1-5822-4CE8-82D9-EE8FCC575578}" destId="{184E9FCF-A5F1-4B43-997B-234D75E875AF}" srcOrd="0" destOrd="3" presId="urn:microsoft.com/office/officeart/2005/8/layout/vList5"/>
    <dgm:cxn modelId="{163A2480-E5AA-4877-9A4C-6C3EEBF387CA}" type="presOf" srcId="{20C68A9D-2902-4365-B4A5-5114221BF92A}" destId="{938C1466-08C0-481A-A326-5C211FB8FBC4}" srcOrd="0" destOrd="1" presId="urn:microsoft.com/office/officeart/2005/8/layout/vList5"/>
    <dgm:cxn modelId="{A5A374EB-EED8-45C0-8AED-48F98CA577A5}" type="presOf" srcId="{D7AAE9FA-C6E9-4EF0-9C44-14C27FB39274}" destId="{184E9FCF-A5F1-4B43-997B-234D75E875AF}" srcOrd="0" destOrd="2" presId="urn:microsoft.com/office/officeart/2005/8/layout/vList5"/>
    <dgm:cxn modelId="{186B4166-CBC0-4A1B-83FE-1B3857731B00}" type="presParOf" srcId="{1989C190-8370-49F2-8D16-48DF749F72D1}" destId="{49BC8AFF-DC20-49A4-8577-8DF7683BD82C}" srcOrd="0" destOrd="0" presId="urn:microsoft.com/office/officeart/2005/8/layout/vList5"/>
    <dgm:cxn modelId="{CD986A98-8EDB-40C4-B80E-240FFF2E7CA7}" type="presParOf" srcId="{49BC8AFF-DC20-49A4-8577-8DF7683BD82C}" destId="{4F078268-4D03-4592-9C98-2FA94901F97B}" srcOrd="0" destOrd="0" presId="urn:microsoft.com/office/officeart/2005/8/layout/vList5"/>
    <dgm:cxn modelId="{68EF50C1-52CC-43A8-9D68-3075D7EA65CF}" type="presParOf" srcId="{49BC8AFF-DC20-49A4-8577-8DF7683BD82C}" destId="{184E9FCF-A5F1-4B43-997B-234D75E875AF}" srcOrd="1" destOrd="0" presId="urn:microsoft.com/office/officeart/2005/8/layout/vList5"/>
    <dgm:cxn modelId="{122DCDB9-5B85-47E0-8412-10C5964ED5D4}" type="presParOf" srcId="{1989C190-8370-49F2-8D16-48DF749F72D1}" destId="{F15122D0-6BFD-4545-A863-07CFCE0F777B}" srcOrd="1" destOrd="0" presId="urn:microsoft.com/office/officeart/2005/8/layout/vList5"/>
    <dgm:cxn modelId="{B4FA0F4B-0FFB-4995-9C43-74D58CDE9985}" type="presParOf" srcId="{1989C190-8370-49F2-8D16-48DF749F72D1}" destId="{47663FB1-779F-4119-B49C-01E619E2D6D3}" srcOrd="2" destOrd="0" presId="urn:microsoft.com/office/officeart/2005/8/layout/vList5"/>
    <dgm:cxn modelId="{767B5DBE-3958-4B98-BAAF-884E44C4F57F}" type="presParOf" srcId="{47663FB1-779F-4119-B49C-01E619E2D6D3}" destId="{C83A02DD-59F1-4E21-87A5-E4CB4F43D8C6}" srcOrd="0" destOrd="0" presId="urn:microsoft.com/office/officeart/2005/8/layout/vList5"/>
    <dgm:cxn modelId="{601BDC29-8F40-4228-A5A0-AAFAC8ACEDC4}" type="presParOf" srcId="{47663FB1-779F-4119-B49C-01E619E2D6D3}" destId="{51411A21-E919-4D64-894F-A434C23D8C84}" srcOrd="1" destOrd="0" presId="urn:microsoft.com/office/officeart/2005/8/layout/vList5"/>
    <dgm:cxn modelId="{18129A44-E8EF-426E-B86F-C964D0AAB87F}" type="presParOf" srcId="{1989C190-8370-49F2-8D16-48DF749F72D1}" destId="{19334156-A75E-49B8-B975-27D9DAF65140}" srcOrd="3" destOrd="0" presId="urn:microsoft.com/office/officeart/2005/8/layout/vList5"/>
    <dgm:cxn modelId="{14B7DD2F-6118-4A9C-9FE0-BAFEB960F441}" type="presParOf" srcId="{1989C190-8370-49F2-8D16-48DF749F72D1}" destId="{B20B4893-39F0-4429-BBAD-FB84BB91BA72}" srcOrd="4" destOrd="0" presId="urn:microsoft.com/office/officeart/2005/8/layout/vList5"/>
    <dgm:cxn modelId="{D5E0833A-1C70-4DB7-9AC1-DEECF3C4CED7}" type="presParOf" srcId="{B20B4893-39F0-4429-BBAD-FB84BB91BA72}" destId="{6CE7BEF2-41BA-44CD-A0AE-6DD0B30A5688}" srcOrd="0" destOrd="0" presId="urn:microsoft.com/office/officeart/2005/8/layout/vList5"/>
    <dgm:cxn modelId="{01980AA9-A6B7-4927-8A78-E0F2538B86D3}" type="presParOf" srcId="{B20B4893-39F0-4429-BBAD-FB84BB91BA72}" destId="{938C1466-08C0-481A-A326-5C211FB8FBC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80E09B-E623-4D61-A9CF-0AD9980CCD08}">
      <dsp:nvSpPr>
        <dsp:cNvPr id="0" name=""/>
        <dsp:cNvSpPr/>
      </dsp:nvSpPr>
      <dsp:spPr>
        <a:xfrm>
          <a:off x="0" y="0"/>
          <a:ext cx="8534400" cy="19224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i="1" kern="1200" dirty="0">
              <a:solidFill>
                <a:schemeClr val="bg1"/>
              </a:solidFill>
            </a:rPr>
            <a:t>Promover e intercambiar conhecimento,  experiências e inovação em descentralização e gestão pública fiscal subnacional através de uma Rede que articule regionalmente o diálogo técnico 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0" y="0"/>
        <a:ext cx="8534400" cy="1922421"/>
      </dsp:txXfrm>
    </dsp:sp>
    <dsp:sp modelId="{72BEF69F-9D30-4F26-857C-73FE8DA3DEC8}">
      <dsp:nvSpPr>
        <dsp:cNvPr id="0" name=""/>
        <dsp:cNvSpPr/>
      </dsp:nvSpPr>
      <dsp:spPr>
        <a:xfrm>
          <a:off x="0" y="1927205"/>
          <a:ext cx="8534400" cy="3630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2200" kern="1200" dirty="0"/>
            <a:t>Avaliar desafios e dificuldades na Região</a:t>
          </a:r>
          <a:endParaRPr lang="en-US" sz="20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2200" kern="1200" dirty="0"/>
            <a:t>Gerar, intercambiar e compartilhar conhecimento especializado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2200" kern="1200" dirty="0"/>
            <a:t>Sistematizar evidências e boas práticas sobre eficácia de políticas e programas; analisar sua implicações e propor diretrizes para trabalho futuro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2200" kern="1200" dirty="0"/>
            <a:t>Adaptar a implementação de boas práticas ao contexto de cada país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2200" kern="1200" dirty="0"/>
            <a:t>Contribuir para o diálogo técnico regional  e para a cooperação técnica horizontal Sul-Sul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2200" kern="1200" dirty="0"/>
            <a:t>Formar capacidades técnicas fundamentais na descentralização e gestão fiscal subnacional</a:t>
          </a:r>
          <a:endParaRPr lang="en-US" sz="22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2000" kern="1200" dirty="0"/>
        </a:p>
      </dsp:txBody>
      <dsp:txXfrm>
        <a:off x="0" y="1927205"/>
        <a:ext cx="8534400" cy="363061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4E9FCF-A5F1-4B43-997B-234D75E875AF}">
      <dsp:nvSpPr>
        <dsp:cNvPr id="0" name=""/>
        <dsp:cNvSpPr/>
      </dsp:nvSpPr>
      <dsp:spPr>
        <a:xfrm rot="5400000">
          <a:off x="5103852" y="-1935098"/>
          <a:ext cx="1191815" cy="53644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noProof="0" dirty="0"/>
            <a:t>Elaborar Plano de Ação  (prioridades de análise da Rede;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noProof="0" dirty="0"/>
            <a:t>Formar Grupo de Diálogo Técnico (GDT)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noProof="0" dirty="0"/>
            <a:t>Organizar Foros Regionais (2)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noProof="0" dirty="0"/>
            <a:t>Consultoria para avaliação de alternativas de financiamento da Rede</a:t>
          </a:r>
        </a:p>
      </dsp:txBody>
      <dsp:txXfrm rot="5400000">
        <a:off x="5103852" y="-1935098"/>
        <a:ext cx="1191815" cy="5364480"/>
      </dsp:txXfrm>
    </dsp:sp>
    <dsp:sp modelId="{4F078268-4D03-4592-9C98-2FA94901F97B}">
      <dsp:nvSpPr>
        <dsp:cNvPr id="0" name=""/>
        <dsp:cNvSpPr/>
      </dsp:nvSpPr>
      <dsp:spPr>
        <a:xfrm>
          <a:off x="0" y="2257"/>
          <a:ext cx="3017520" cy="14897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noProof="0" dirty="0"/>
            <a:t>I. Rede de Descentralização e Plano de Ação</a:t>
          </a:r>
        </a:p>
      </dsp:txBody>
      <dsp:txXfrm>
        <a:off x="0" y="2257"/>
        <a:ext cx="3017520" cy="1489769"/>
      </dsp:txXfrm>
    </dsp:sp>
    <dsp:sp modelId="{51411A21-E919-4D64-894F-A434C23D8C84}">
      <dsp:nvSpPr>
        <dsp:cNvPr id="0" name=""/>
        <dsp:cNvSpPr/>
      </dsp:nvSpPr>
      <dsp:spPr>
        <a:xfrm rot="5400000">
          <a:off x="5103852" y="-370840"/>
          <a:ext cx="1191815" cy="53644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noProof="0" dirty="0"/>
            <a:t>Desenvolver um portal web para a Rede  (Intercâmbio de conhecimento, documentos, informação, bem como acesso a outras ferramentas de  do Banco e/ou membros da Rede</a:t>
          </a:r>
        </a:p>
      </dsp:txBody>
      <dsp:txXfrm rot="5400000">
        <a:off x="5103852" y="-370840"/>
        <a:ext cx="1191815" cy="5364480"/>
      </dsp:txXfrm>
    </dsp:sp>
    <dsp:sp modelId="{C83A02DD-59F1-4E21-87A5-E4CB4F43D8C6}">
      <dsp:nvSpPr>
        <dsp:cNvPr id="0" name=""/>
        <dsp:cNvSpPr/>
      </dsp:nvSpPr>
      <dsp:spPr>
        <a:xfrm>
          <a:off x="0" y="1566515"/>
          <a:ext cx="3017520" cy="14897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noProof="0" dirty="0"/>
            <a:t>II. Informação e Capacitação</a:t>
          </a:r>
        </a:p>
      </dsp:txBody>
      <dsp:txXfrm>
        <a:off x="0" y="1566515"/>
        <a:ext cx="3017520" cy="1489769"/>
      </dsp:txXfrm>
    </dsp:sp>
    <dsp:sp modelId="{938C1466-08C0-481A-A326-5C211FB8FBC4}">
      <dsp:nvSpPr>
        <dsp:cNvPr id="0" name=""/>
        <dsp:cNvSpPr/>
      </dsp:nvSpPr>
      <dsp:spPr>
        <a:xfrm rot="5400000">
          <a:off x="5103852" y="1193418"/>
          <a:ext cx="1191815" cy="53644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noProof="0" dirty="0"/>
            <a:t>Elaborar estudos específicos de temas  centrais  a ser discutidos  nos Foros Regionais, Publicar e disseminar as memórias dos Foros Regionais (Monografias temáticas).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noProof="0" dirty="0"/>
            <a:t>Organizar </a:t>
          </a:r>
          <a:r>
            <a:rPr lang="pt-BR" sz="1400" i="1" kern="1200" noProof="0" dirty="0" err="1"/>
            <a:t>talleres</a:t>
          </a:r>
          <a:r>
            <a:rPr lang="pt-BR" sz="1400" kern="1200" noProof="0" dirty="0"/>
            <a:t> de disseminação dos produtos da Rede.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noProof="0" dirty="0"/>
            <a:t>Avaliar o desempenho da CT no  final de sua execução.</a:t>
          </a:r>
        </a:p>
      </dsp:txBody>
      <dsp:txXfrm rot="5400000">
        <a:off x="5103852" y="1193418"/>
        <a:ext cx="1191815" cy="5364480"/>
      </dsp:txXfrm>
    </dsp:sp>
    <dsp:sp modelId="{6CE7BEF2-41BA-44CD-A0AE-6DD0B30A5688}">
      <dsp:nvSpPr>
        <dsp:cNvPr id="0" name=""/>
        <dsp:cNvSpPr/>
      </dsp:nvSpPr>
      <dsp:spPr>
        <a:xfrm>
          <a:off x="0" y="3130773"/>
          <a:ext cx="3017520" cy="14897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noProof="0" dirty="0"/>
            <a:t>III. Criação e Disseminação de Conhecimento</a:t>
          </a:r>
        </a:p>
      </dsp:txBody>
      <dsp:txXfrm>
        <a:off x="0" y="3130773"/>
        <a:ext cx="3017520" cy="1489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60588853-8481-4265-B169-1AF9DE40154A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C996CA3-2A7C-4735-8C9A-B647540215FB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2300312-D06C-4702-ABA4-17CB665EEA9F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s-ES_trad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s-ES_tradn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650709-3832-4F81-85B0-A62314425C71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altLang="es-ES_tradnl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F0D5179-3320-4F6B-9402-04A8B7CCDBDF}" type="slidenum">
              <a:rPr lang="es-ES_tradnl" altLang="es-ES_tradnl"/>
              <a:pPr/>
              <a:t>3</a:t>
            </a:fld>
            <a:endParaRPr lang="es-ES_tradnl" alt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altLang="es-ES_tradnl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DFF932-9A41-48D6-A1A0-F98437E4EAC2}" type="slidenum">
              <a:rPr lang="es-ES_tradnl" altLang="es-ES_tradnl"/>
              <a:pPr/>
              <a:t>4</a:t>
            </a:fld>
            <a:endParaRPr lang="es-ES_tradnl" alt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altLang="es-ES_tradnl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6316A1-1C37-4D2A-A2A9-CF99949B30B4}" type="slidenum">
              <a:rPr lang="es-ES_tradnl" altLang="es-ES_tradnl"/>
              <a:pPr/>
              <a:t>5</a:t>
            </a:fld>
            <a:endParaRPr lang="es-ES_tradnl" alt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altLang="es-ES_tradnl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9B0F60-98B9-46E2-9452-BA4F1C7DD4FB}" type="slidenum">
              <a:rPr lang="es-ES_tradnl" altLang="es-ES_tradnl"/>
              <a:pPr/>
              <a:t>6</a:t>
            </a:fld>
            <a:endParaRPr lang="es-ES_tradnl" altLang="es-ES_trad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altLang="es-ES_tradnl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C48573F-1BBA-4134-B317-E94D2D22BD47}" type="slidenum">
              <a:rPr lang="es-ES_tradnl" altLang="es-ES_tradnl"/>
              <a:pPr/>
              <a:t>7</a:t>
            </a:fld>
            <a:endParaRPr lang="es-ES_tradnl" altLang="es-ES_trad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altLang="es-ES_tradnl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892E46-65D8-4317-8847-59D1326823F3}" type="slidenum">
              <a:rPr lang="es-ES_tradnl" altLang="es-ES_tradnl"/>
              <a:pPr/>
              <a:t>8</a:t>
            </a:fld>
            <a:endParaRPr lang="es-ES_tradnl" altLang="es-ES_trad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altLang="es-ES_tradnl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90AA35-7336-4A6E-83EA-1865C68530EE}" type="slidenum">
              <a:rPr lang="es-ES_tradnl" altLang="es-ES_tradnl"/>
              <a:pPr/>
              <a:t>9</a:t>
            </a:fld>
            <a:endParaRPr lang="es-ES_tradnl" altLang="es-ES_trad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altLang="es-ES_tradnl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004616-D3E9-42AD-A60C-5CDE984EFFBE}" type="slidenum">
              <a:rPr lang="es-ES_tradnl" altLang="es-ES_tradnl"/>
              <a:pPr/>
              <a:t>10</a:t>
            </a:fld>
            <a:endParaRPr lang="es-ES_tradnl" altLang="es-ES_trad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_tradnl" altLang="es-ES_tradnl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E99AAE3-19E0-4FFE-9247-4BE7D7784788}" type="slidenum">
              <a:rPr lang="es-ES_tradnl" altLang="en-US"/>
              <a:pPr/>
              <a:t>11</a:t>
            </a:fld>
            <a:endParaRPr lang="es-ES_tradnl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2A019-D454-496E-848D-2086507A4D48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AC61D-4F8C-4595-B690-679522314858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53225-94D4-4E6F-9818-F9E94B5B594E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C5BDF-9F7E-458C-B5B2-4BBDCC97EF4A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3D4BB-ACE2-40A1-A187-F04E1059A15D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B931DD-442F-4D0C-B19E-6F4D50A30C07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0300E-5657-4BAD-AC00-E44E4F5A2E5D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EE430-D44D-41D7-A427-4C7A944EF3C3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55E69-D01B-4E58-BB0D-2334E8CFF088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7171B-8963-4C3B-BB63-4FED9E6A3530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A1EA0-A515-41D4-BA04-B157D4E8AEEC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7DCE3-4735-45DA-B1DE-8EE42CF979D8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FCB96-7956-4795-8BCB-4EF292B0C170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CDF638-37C8-42A0-88F9-EEF849808E68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8C60E-6DE8-44F1-A6E4-4A6D91956FE7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FF59A-3FB1-4034-AEEA-8B8F21BA0C45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E0CEC-51A8-4A59-A93B-926A007EC949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69DF7-07F6-4BE5-B340-9207343CAF6E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D0224-10DF-4DDE-AD27-4E1413766928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073F2-E060-4DA3-87C7-A0C9C0E2C10A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36F3-C61F-48E3-A7DF-504BE8531997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0D2E8-5960-43C9-8865-586D79091ABF}" type="slidenum">
              <a:rPr lang="es-ES_tradnl" altLang="en-US"/>
              <a:pPr/>
              <a:t>‹nº›</a:t>
            </a:fld>
            <a:endParaRPr lang="es-ES_tradnl" altLang="en-US"/>
          </a:p>
        </p:txBody>
      </p:sp>
    </p:spTree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_tradnl" smtClean="0"/>
              <a:t>Click to edit Master title style</a:t>
            </a:r>
            <a:endParaRPr lang="es-ES_tradnl" altLang="es-ES_tradn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_tradnl" smtClean="0"/>
              <a:t>Click to edit Master text styles</a:t>
            </a:r>
          </a:p>
          <a:p>
            <a:pPr lvl="1"/>
            <a:r>
              <a:rPr lang="en-US" altLang="es-ES_tradnl" smtClean="0"/>
              <a:t>Second level</a:t>
            </a:r>
          </a:p>
          <a:p>
            <a:pPr lvl="2"/>
            <a:r>
              <a:rPr lang="en-US" altLang="es-ES_tradnl" smtClean="0"/>
              <a:t>Third level</a:t>
            </a:r>
          </a:p>
          <a:p>
            <a:pPr lvl="3"/>
            <a:r>
              <a:rPr lang="en-US" altLang="es-ES_tradnl" smtClean="0"/>
              <a:t>Fourth level</a:t>
            </a:r>
          </a:p>
          <a:p>
            <a:pPr lvl="4"/>
            <a:r>
              <a:rPr lang="en-US" altLang="es-ES_tradnl" smtClean="0"/>
              <a:t>Fifth level</a:t>
            </a:r>
            <a:endParaRPr lang="es-ES_tradnl" altLang="es-ES_trad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A5BE24-B494-4F81-9882-4B6B75D1D2FC}" type="datetimeFigureOut">
              <a:rPr lang="es-ES_tradnl"/>
              <a:pPr>
                <a:defRPr/>
              </a:pPr>
              <a:t>18/05/2017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3D195AA-C2CA-4C19-B483-71A72D05E789}" type="slidenum">
              <a:rPr lang="es-ES_tradnl" altLang="en-US"/>
              <a:pPr/>
              <a:t>‹nº›</a:t>
            </a:fld>
            <a:endParaRPr lang="es-ES_tradnl" altLang="en-US"/>
          </a:p>
        </p:txBody>
      </p:sp>
      <p:pic>
        <p:nvPicPr>
          <p:cNvPr id="1031" name="Picture 1" descr="SLIDE PPT 16-9-03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SLIDE PPT 16-9-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228600" y="1800523"/>
            <a:ext cx="8610600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BANCO INTERAMERICANO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DESENVOLVIMENTO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b="1" dirty="0">
                <a:solidFill>
                  <a:schemeClr val="bg1"/>
                </a:solidFill>
                <a:cs typeface="Arial" panose="020B0604020202020204" pitchFamily="34" charset="0"/>
              </a:rPr>
              <a:t>14</a:t>
            </a:r>
            <a:r>
              <a:rPr lang="pt-BR" b="1" strike="sngStrike" dirty="0">
                <a:solidFill>
                  <a:schemeClr val="bg1"/>
                </a:solidFill>
                <a:cs typeface="Arial" panose="020B0604020202020204" pitchFamily="34" charset="0"/>
              </a:rPr>
              <a:t>ª</a:t>
            </a:r>
            <a:r>
              <a:rPr lang="pt-BR" b="1" dirty="0">
                <a:solidFill>
                  <a:schemeClr val="bg1"/>
                </a:solidFill>
                <a:cs typeface="Arial" panose="020B0604020202020204" pitchFamily="34" charset="0"/>
              </a:rPr>
              <a:t> REUNIÃO DA REDE PNAFM – 2</a:t>
            </a:r>
            <a:r>
              <a:rPr lang="pt-BR" b="1" strike="sngStrike" dirty="0">
                <a:solidFill>
                  <a:schemeClr val="bg1"/>
                </a:solidFill>
                <a:cs typeface="Arial" panose="020B0604020202020204" pitchFamily="34" charset="0"/>
              </a:rPr>
              <a:t>ª</a:t>
            </a:r>
            <a:r>
              <a:rPr lang="pt-BR" b="1" dirty="0">
                <a:solidFill>
                  <a:schemeClr val="bg1"/>
                </a:solidFill>
                <a:cs typeface="Arial" panose="020B0604020202020204" pitchFamily="34" charset="0"/>
              </a:rPr>
              <a:t> Fase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b="1" dirty="0">
                <a:solidFill>
                  <a:schemeClr val="bg1"/>
                </a:solidFill>
                <a:cs typeface="Arial" panose="020B0604020202020204" pitchFamily="34" charset="0"/>
              </a:rPr>
              <a:t>Balneário Piçarras/SC, 11 e 12/05/2017</a:t>
            </a:r>
            <a:endParaRPr lang="pt-BR" alt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100" name="Object 1"/>
          <p:cNvGraphicFramePr>
            <a:graphicFrameLocks noChangeAspect="1"/>
          </p:cNvGraphicFramePr>
          <p:nvPr/>
        </p:nvGraphicFramePr>
        <p:xfrm>
          <a:off x="3124200" y="457200"/>
          <a:ext cx="2743200" cy="915988"/>
        </p:xfrm>
        <a:graphic>
          <a:graphicData uri="http://schemas.openxmlformats.org/presentationml/2006/ole">
            <p:oleObj spid="_x0000_s4100" name="Bitmap Image" r:id="rId4" imgW="2114659" imgH="851094" progId="Paint.Picture">
              <p:embed/>
            </p:oleObj>
          </a:graphicData>
        </a:graphic>
      </p:graphicFrame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" descr="SLIDE PPT 16-9-0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685800" y="2286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/>
              <a:t>8. ATIVIDADES FUTURAS</a:t>
            </a:r>
          </a:p>
          <a:p>
            <a:pPr algn="ctr" eaLnBrk="1" hangingPunct="1"/>
            <a:endParaRPr lang="es-ES" altLang="en-US" sz="2400" b="1"/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8469313" y="1281113"/>
            <a:ext cx="60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50%</a:t>
            </a:r>
            <a:endParaRPr lang="es-ES" altLang="en-US">
              <a:solidFill>
                <a:schemeClr val="bg1"/>
              </a:solidFill>
            </a:endParaRPr>
          </a:p>
        </p:txBody>
      </p:sp>
      <p:sp>
        <p:nvSpPr>
          <p:cNvPr id="20485" name="TextBox 10"/>
          <p:cNvSpPr txBox="1">
            <a:spLocks noChangeArrowheads="1"/>
          </p:cNvSpPr>
          <p:nvPr/>
        </p:nvSpPr>
        <p:spPr bwMode="auto">
          <a:xfrm>
            <a:off x="8458200" y="2787650"/>
            <a:ext cx="60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25%</a:t>
            </a:r>
            <a:endParaRPr lang="es-ES" altLang="en-US">
              <a:solidFill>
                <a:schemeClr val="bg1"/>
              </a:solidFill>
            </a:endParaRPr>
          </a:p>
        </p:txBody>
      </p:sp>
      <p:sp>
        <p:nvSpPr>
          <p:cNvPr id="20486" name="TextBox 11"/>
          <p:cNvSpPr txBox="1">
            <a:spLocks noChangeArrowheads="1"/>
          </p:cNvSpPr>
          <p:nvPr/>
        </p:nvSpPr>
        <p:spPr bwMode="auto">
          <a:xfrm>
            <a:off x="8458200" y="4387850"/>
            <a:ext cx="60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25%</a:t>
            </a:r>
            <a:endParaRPr lang="es-ES" altLang="en-US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01688" y="2759075"/>
            <a:ext cx="1941512" cy="12604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0" name="Rectangle 19"/>
          <p:cNvSpPr/>
          <p:nvPr/>
        </p:nvSpPr>
        <p:spPr>
          <a:xfrm>
            <a:off x="801688" y="1343025"/>
            <a:ext cx="1941512" cy="12620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0489" name="TextBox 29"/>
          <p:cNvSpPr txBox="1">
            <a:spLocks noChangeArrowheads="1"/>
          </p:cNvSpPr>
          <p:nvPr/>
        </p:nvSpPr>
        <p:spPr bwMode="auto">
          <a:xfrm>
            <a:off x="914400" y="1465263"/>
            <a:ext cx="1676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altLang="en-US" sz="1600" b="1"/>
              <a:t>CONSENSO E APROVAÇÃO DO PLANO DE AÇÃO</a:t>
            </a:r>
          </a:p>
        </p:txBody>
      </p:sp>
      <p:sp>
        <p:nvSpPr>
          <p:cNvPr id="20490" name="TextBox 39"/>
          <p:cNvSpPr txBox="1">
            <a:spLocks noChangeArrowheads="1"/>
          </p:cNvSpPr>
          <p:nvPr/>
        </p:nvSpPr>
        <p:spPr bwMode="auto">
          <a:xfrm>
            <a:off x="935038" y="2843213"/>
            <a:ext cx="16764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altLang="en-US" sz="1600" b="1"/>
              <a:t>FORMAÇÃO DO GRUPO DE DIÁLOGO TÉCNICO (GDT)</a:t>
            </a:r>
          </a:p>
        </p:txBody>
      </p:sp>
      <p:sp>
        <p:nvSpPr>
          <p:cNvPr id="20491" name="TextBox 1"/>
          <p:cNvSpPr txBox="1">
            <a:spLocks noChangeArrowheads="1"/>
          </p:cNvSpPr>
          <p:nvPr/>
        </p:nvSpPr>
        <p:spPr bwMode="auto">
          <a:xfrm>
            <a:off x="2743200" y="1881188"/>
            <a:ext cx="1981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/>
              <a:t>Primeira Reunião</a:t>
            </a:r>
          </a:p>
        </p:txBody>
      </p:sp>
      <p:sp>
        <p:nvSpPr>
          <p:cNvPr id="20492" name="TextBox 46"/>
          <p:cNvSpPr txBox="1">
            <a:spLocks noChangeArrowheads="1"/>
          </p:cNvSpPr>
          <p:nvPr/>
        </p:nvSpPr>
        <p:spPr bwMode="auto">
          <a:xfrm>
            <a:off x="2743200" y="3168650"/>
            <a:ext cx="1981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/>
              <a:t>Primeira Reunião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4572000" y="457200"/>
            <a:ext cx="0" cy="472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4724400" y="4448175"/>
            <a:ext cx="2590800" cy="6175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61" name="Rectangle 60"/>
          <p:cNvSpPr/>
          <p:nvPr/>
        </p:nvSpPr>
        <p:spPr>
          <a:xfrm>
            <a:off x="4724400" y="3621088"/>
            <a:ext cx="2590800" cy="6175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63" name="Rectangle 62"/>
          <p:cNvSpPr/>
          <p:nvPr/>
        </p:nvSpPr>
        <p:spPr>
          <a:xfrm>
            <a:off x="4724400" y="2840038"/>
            <a:ext cx="2590800" cy="6175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65" name="Rectangle 64"/>
          <p:cNvSpPr/>
          <p:nvPr/>
        </p:nvSpPr>
        <p:spPr>
          <a:xfrm>
            <a:off x="4724400" y="2078038"/>
            <a:ext cx="2590800" cy="615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0498" name="TextBox 65"/>
          <p:cNvSpPr txBox="1">
            <a:spLocks noChangeArrowheads="1"/>
          </p:cNvSpPr>
          <p:nvPr/>
        </p:nvSpPr>
        <p:spPr bwMode="auto">
          <a:xfrm>
            <a:off x="4829175" y="2133600"/>
            <a:ext cx="24860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400"/>
              <a:t>DOCUMENTOS DE INVESTIGAÇÃO (8)</a:t>
            </a:r>
            <a:endParaRPr lang="es-ES" altLang="en-US" sz="1400"/>
          </a:p>
        </p:txBody>
      </p:sp>
      <p:sp>
        <p:nvSpPr>
          <p:cNvPr id="67" name="Rectangle 66"/>
          <p:cNvSpPr/>
          <p:nvPr/>
        </p:nvSpPr>
        <p:spPr>
          <a:xfrm>
            <a:off x="4724400" y="1300163"/>
            <a:ext cx="2590800" cy="615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0500" name="TextBox 67"/>
          <p:cNvSpPr txBox="1">
            <a:spLocks noChangeArrowheads="1"/>
          </p:cNvSpPr>
          <p:nvPr/>
        </p:nvSpPr>
        <p:spPr bwMode="auto">
          <a:xfrm>
            <a:off x="4806950" y="1423988"/>
            <a:ext cx="2508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400"/>
              <a:t>FÓRUNS REGIONAIS (2)</a:t>
            </a:r>
            <a:endParaRPr lang="es-ES" altLang="en-US" sz="1400"/>
          </a:p>
        </p:txBody>
      </p:sp>
      <p:sp>
        <p:nvSpPr>
          <p:cNvPr id="69" name="Rectangle 68"/>
          <p:cNvSpPr/>
          <p:nvPr/>
        </p:nvSpPr>
        <p:spPr>
          <a:xfrm>
            <a:off x="4724400" y="514350"/>
            <a:ext cx="2590800" cy="6175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0502" name="TextBox 69"/>
          <p:cNvSpPr txBox="1">
            <a:spLocks noChangeArrowheads="1"/>
          </p:cNvSpPr>
          <p:nvPr/>
        </p:nvSpPr>
        <p:spPr bwMode="auto">
          <a:xfrm>
            <a:off x="4800600" y="638175"/>
            <a:ext cx="2514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400"/>
              <a:t>PORTAL WEB DA REDE</a:t>
            </a:r>
            <a:endParaRPr lang="es-ES" altLang="en-US" sz="1400"/>
          </a:p>
        </p:txBody>
      </p:sp>
      <p:sp>
        <p:nvSpPr>
          <p:cNvPr id="20503" name="TextBox 70"/>
          <p:cNvSpPr txBox="1">
            <a:spLocks noChangeArrowheads="1"/>
          </p:cNvSpPr>
          <p:nvPr/>
        </p:nvSpPr>
        <p:spPr bwMode="auto">
          <a:xfrm>
            <a:off x="4811713" y="2963863"/>
            <a:ext cx="25034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400"/>
              <a:t>MEMÓRIA DOS FÓRUNS (2)</a:t>
            </a:r>
            <a:endParaRPr lang="es-ES" altLang="en-US" sz="1400"/>
          </a:p>
        </p:txBody>
      </p:sp>
      <p:sp>
        <p:nvSpPr>
          <p:cNvPr id="20504" name="TextBox 71"/>
          <p:cNvSpPr txBox="1">
            <a:spLocks noChangeArrowheads="1"/>
          </p:cNvSpPr>
          <p:nvPr/>
        </p:nvSpPr>
        <p:spPr bwMode="auto">
          <a:xfrm>
            <a:off x="4724400" y="3652838"/>
            <a:ext cx="259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400"/>
              <a:t>ESTUDOS DE ALTERNATIVAS DE FINANCIAMENTO</a:t>
            </a:r>
            <a:endParaRPr lang="es-ES" altLang="en-US" sz="1400"/>
          </a:p>
        </p:txBody>
      </p:sp>
      <p:sp>
        <p:nvSpPr>
          <p:cNvPr id="20505" name="TextBox 73"/>
          <p:cNvSpPr txBox="1">
            <a:spLocks noChangeArrowheads="1"/>
          </p:cNvSpPr>
          <p:nvPr/>
        </p:nvSpPr>
        <p:spPr bwMode="auto">
          <a:xfrm>
            <a:off x="4841875" y="4564063"/>
            <a:ext cx="2473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400"/>
              <a:t>AVALIAÇÃO DA COOPERAÇÃO</a:t>
            </a:r>
            <a:endParaRPr lang="es-ES" altLang="en-US" sz="1400"/>
          </a:p>
        </p:txBody>
      </p:sp>
      <p:sp>
        <p:nvSpPr>
          <p:cNvPr id="20506" name="TextBox 16"/>
          <p:cNvSpPr txBox="1">
            <a:spLocks noChangeArrowheads="1"/>
          </p:cNvSpPr>
          <p:nvPr/>
        </p:nvSpPr>
        <p:spPr bwMode="auto">
          <a:xfrm>
            <a:off x="7502525" y="671513"/>
            <a:ext cx="914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600" b="1"/>
              <a:t>T4- 2016</a:t>
            </a:r>
            <a:endParaRPr lang="es-ES" altLang="en-US" sz="1600" b="1"/>
          </a:p>
        </p:txBody>
      </p:sp>
      <p:sp>
        <p:nvSpPr>
          <p:cNvPr id="20507" name="TextBox 76"/>
          <p:cNvSpPr txBox="1">
            <a:spLocks noChangeArrowheads="1"/>
          </p:cNvSpPr>
          <p:nvPr/>
        </p:nvSpPr>
        <p:spPr bwMode="auto">
          <a:xfrm>
            <a:off x="7456488" y="3652838"/>
            <a:ext cx="16875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600" b="1"/>
              <a:t>T4- 2017; </a:t>
            </a:r>
            <a:endParaRPr lang="es-ES" altLang="en-US" sz="1600" b="1"/>
          </a:p>
        </p:txBody>
      </p:sp>
      <p:sp>
        <p:nvSpPr>
          <p:cNvPr id="20508" name="TextBox 79"/>
          <p:cNvSpPr txBox="1">
            <a:spLocks noChangeArrowheads="1"/>
          </p:cNvSpPr>
          <p:nvPr/>
        </p:nvSpPr>
        <p:spPr bwMode="auto">
          <a:xfrm>
            <a:off x="7502525" y="45339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600" b="1"/>
              <a:t>T4- 2017</a:t>
            </a:r>
            <a:endParaRPr lang="es-ES" altLang="en-US" sz="1600" b="1"/>
          </a:p>
        </p:txBody>
      </p:sp>
      <p:sp>
        <p:nvSpPr>
          <p:cNvPr id="20509" name="TextBox 80"/>
          <p:cNvSpPr txBox="1">
            <a:spLocks noChangeArrowheads="1"/>
          </p:cNvSpPr>
          <p:nvPr/>
        </p:nvSpPr>
        <p:spPr bwMode="auto">
          <a:xfrm>
            <a:off x="7439025" y="2216150"/>
            <a:ext cx="16875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600" b="1"/>
              <a:t>T2- 2017; T2 2018</a:t>
            </a:r>
            <a:endParaRPr lang="es-ES" altLang="en-US" sz="1600" b="1"/>
          </a:p>
        </p:txBody>
      </p:sp>
      <p:sp>
        <p:nvSpPr>
          <p:cNvPr id="20510" name="TextBox 81"/>
          <p:cNvSpPr txBox="1">
            <a:spLocks noChangeArrowheads="1"/>
          </p:cNvSpPr>
          <p:nvPr/>
        </p:nvSpPr>
        <p:spPr bwMode="auto">
          <a:xfrm>
            <a:off x="7439025" y="1357313"/>
            <a:ext cx="16875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600" b="1"/>
              <a:t>T3- 2017; T3 2018</a:t>
            </a:r>
            <a:endParaRPr lang="es-ES" altLang="en-US" sz="1600" b="1"/>
          </a:p>
        </p:txBody>
      </p:sp>
      <p:sp>
        <p:nvSpPr>
          <p:cNvPr id="20511" name="TextBox 82"/>
          <p:cNvSpPr txBox="1">
            <a:spLocks noChangeArrowheads="1"/>
          </p:cNvSpPr>
          <p:nvPr/>
        </p:nvSpPr>
        <p:spPr bwMode="auto">
          <a:xfrm>
            <a:off x="7502525" y="2979738"/>
            <a:ext cx="16891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600" b="1"/>
              <a:t>T4- 2017; TA 2018</a:t>
            </a:r>
            <a:endParaRPr lang="es-ES" altLang="en-US" sz="1600" b="1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SLIDE PPT 16-9-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4" descr="fot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057400"/>
            <a:ext cx="73914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Box 8"/>
          <p:cNvSpPr txBox="1">
            <a:spLocks noChangeArrowheads="1"/>
          </p:cNvSpPr>
          <p:nvPr/>
        </p:nvSpPr>
        <p:spPr bwMode="auto">
          <a:xfrm>
            <a:off x="973138" y="874713"/>
            <a:ext cx="733266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altLang="en-US" b="1">
                <a:solidFill>
                  <a:schemeClr val="bg1"/>
                </a:solidFill>
                <a:latin typeface="Arial" charset="0"/>
              </a:rPr>
              <a:t>BANCO INTERAMERICANO DE DESENVOLVIMENTO</a:t>
            </a:r>
            <a:br>
              <a:rPr lang="pt-BR" altLang="en-US" b="1">
                <a:solidFill>
                  <a:schemeClr val="bg1"/>
                </a:solidFill>
                <a:latin typeface="Arial" charset="0"/>
              </a:rPr>
            </a:br>
            <a:r>
              <a:rPr lang="pt-BR" altLang="en-US" b="1">
                <a:solidFill>
                  <a:schemeClr val="bg1"/>
                </a:solidFill>
                <a:latin typeface="Arial" charset="0"/>
              </a:rPr>
              <a:t>REPRESENTAÇÃO NO BRASIL</a:t>
            </a:r>
            <a:r>
              <a:rPr lang="pt-BR" altLang="en-US" b="1">
                <a:solidFill>
                  <a:schemeClr val="bg1"/>
                </a:solidFill>
              </a:rPr>
              <a:t/>
            </a:r>
            <a:br>
              <a:rPr lang="pt-BR" altLang="en-US" b="1">
                <a:solidFill>
                  <a:schemeClr val="bg1"/>
                </a:solidFill>
              </a:rPr>
            </a:br>
            <a:endParaRPr lang="es-ES_tradnl" altLang="es-ES_tradnl" sz="2000" b="1">
              <a:solidFill>
                <a:schemeClr val="bg1"/>
              </a:solidFill>
            </a:endParaRPr>
          </a:p>
        </p:txBody>
      </p:sp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2116138" y="5562600"/>
            <a:ext cx="4841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1"/>
                </a:solidFill>
              </a:rPr>
              <a:t>José B. Tostes – Especialista em Gestão fiscal – BID</a:t>
            </a:r>
          </a:p>
          <a:p>
            <a:r>
              <a:rPr lang="en-US" altLang="en-US">
                <a:solidFill>
                  <a:schemeClr val="bg1"/>
                </a:solidFill>
              </a:rPr>
              <a:t>jtostes@iadb.org 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SLIDE PPT 16-9-0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-26988"/>
            <a:ext cx="9140825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179388" y="2852738"/>
            <a:ext cx="3522662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en-US" sz="2400">
                <a:solidFill>
                  <a:schemeClr val="bg1"/>
                </a:solidFill>
                <a:latin typeface="Arial Black" pitchFamily="34" charset="0"/>
              </a:rPr>
              <a:t>Rede de 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en-US" sz="2400">
                <a:solidFill>
                  <a:schemeClr val="bg1"/>
                </a:solidFill>
                <a:latin typeface="Arial Black" pitchFamily="34" charset="0"/>
              </a:rPr>
              <a:t>Descentralização e 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en-US" sz="2400">
                <a:solidFill>
                  <a:schemeClr val="bg1"/>
                </a:solidFill>
                <a:latin typeface="Arial Black" pitchFamily="34" charset="0"/>
              </a:rPr>
              <a:t>Gestão Fiscal 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en-US" sz="2400">
                <a:solidFill>
                  <a:schemeClr val="bg1"/>
                </a:solidFill>
                <a:latin typeface="Arial Black" pitchFamily="34" charset="0"/>
              </a:rPr>
              <a:t>Subnacional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00600" y="1516063"/>
            <a:ext cx="3962400" cy="3970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sz="2800" b="1" dirty="0"/>
              <a:t>CONTEÚDO</a:t>
            </a:r>
            <a:r>
              <a:rPr lang="pt-BR" sz="2800" dirty="0"/>
              <a:t>: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t-BR" sz="2800" dirty="0"/>
              <a:t>Informação básica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t-BR" sz="2800" dirty="0"/>
              <a:t>Beneficiários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t-BR" sz="2800" dirty="0"/>
              <a:t>Objetivos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t-BR" sz="2800" dirty="0"/>
              <a:t>Componentes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t-BR" sz="2800" dirty="0"/>
              <a:t>Resultados esperados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t-BR" sz="2800" dirty="0"/>
              <a:t>Estrutura da Execução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t-BR" sz="2800" dirty="0"/>
              <a:t>Funções do GDT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t-BR" sz="2800" dirty="0"/>
              <a:t>Atividades futuras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SLIDE PPT 16-9-0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685800" y="2286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/>
              <a:t>1.INFORMAÇÃO BÁSICA</a:t>
            </a:r>
          </a:p>
          <a:p>
            <a:pPr algn="ctr" eaLnBrk="1" hangingPunct="1"/>
            <a:endParaRPr lang="es-ES" altLang="en-US" sz="2400" b="1"/>
          </a:p>
        </p:txBody>
      </p:sp>
      <p:sp>
        <p:nvSpPr>
          <p:cNvPr id="4" name="TextBox 3"/>
          <p:cNvSpPr txBox="1"/>
          <p:nvPr/>
        </p:nvSpPr>
        <p:spPr>
          <a:xfrm>
            <a:off x="339725" y="892175"/>
            <a:ext cx="8229600" cy="50165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País/região: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Regional</a:t>
            </a:r>
          </a:p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Nome da CT: 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Rede de Descentralização e Gestão Fiscal Subnacional 	</a:t>
            </a:r>
          </a:p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Número: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RG-T2691 </a:t>
            </a:r>
            <a:r>
              <a:rPr lang="pt-BR" sz="2000" dirty="0"/>
              <a:t>	</a:t>
            </a:r>
          </a:p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Data de aprovação: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30 de setembro de 2015</a:t>
            </a:r>
          </a:p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Beneficiário: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Argentina, Bolívia, Brasil, Chile, Colômbia, Costa Rica, Guatemala, Honduras, México, Panamá, Peru, República Dominicana y Uruguai </a:t>
            </a:r>
          </a:p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Agência Executora: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Banco Interamericano de Desenvolvimento (BID) através da Divisão  de Gestão Fiscal e Municipal (IFD/FMM) 	</a:t>
            </a:r>
          </a:p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Doadores que proverão o financiamento: 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Promoção de Bens Públicos Regionais (RPG) 	</a:t>
            </a:r>
          </a:p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Financiamento aprovado pelo BID: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US$600.000</a:t>
            </a:r>
          </a:p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Contrapartida Local: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US$ 70.000</a:t>
            </a:r>
          </a:p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Período de Desembolsos: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38 meses (período de execução 36 meses)</a:t>
            </a:r>
          </a:p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Tipos de consultores: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Firmas e consultores individuais</a:t>
            </a:r>
          </a:p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Unidade Responsável: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Divisão de Gestão Fiscal e Municipal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SLIDE PPT 16-9-0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Box 2"/>
          <p:cNvSpPr txBox="1">
            <a:spLocks noChangeArrowheads="1"/>
          </p:cNvSpPr>
          <p:nvPr/>
        </p:nvSpPr>
        <p:spPr bwMode="auto">
          <a:xfrm>
            <a:off x="685800" y="2286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/>
              <a:t>2.BENEFICIÁRIOS</a:t>
            </a:r>
          </a:p>
          <a:p>
            <a:pPr algn="ctr" eaLnBrk="1" hangingPunct="1"/>
            <a:endParaRPr lang="es-ES" altLang="en-US" sz="2400" b="1"/>
          </a:p>
        </p:txBody>
      </p:sp>
      <p:sp>
        <p:nvSpPr>
          <p:cNvPr id="4" name="TextBox 3"/>
          <p:cNvSpPr txBox="1"/>
          <p:nvPr/>
        </p:nvSpPr>
        <p:spPr>
          <a:xfrm>
            <a:off x="339725" y="685800"/>
            <a:ext cx="8229600" cy="440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</a:rPr>
              <a:t>Amplo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</a:rPr>
              <a:t>âmbito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</a:rPr>
              <a:t>potenciais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</a:rPr>
              <a:t>beneficiários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 – </a:t>
            </a: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</a:rPr>
              <a:t>membros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 da Rede</a:t>
            </a:r>
          </a:p>
          <a:p>
            <a:pPr eaLnBrk="1" hangingPunct="1">
              <a:defRPr/>
            </a:pPr>
            <a:r>
              <a:rPr lang="es-ES" sz="2000" b="1" i="1" dirty="0"/>
              <a:t> </a:t>
            </a:r>
            <a:endParaRPr lang="pt-BR" sz="2000" dirty="0"/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pt-BR" sz="2000" dirty="0"/>
              <a:t>Entidades nacionais responsáveis  por processos de descentralização e política fiscal subnacional. 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pt-BR" sz="2000" dirty="0"/>
              <a:t>Secretarias de Finanças, Economia e Planejamento</a:t>
            </a:r>
          </a:p>
          <a:p>
            <a:pPr eaLnBrk="1" hangingPunct="1">
              <a:defRPr/>
            </a:pPr>
            <a:endParaRPr lang="pt-BR" sz="2000" dirty="0"/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pt-BR" sz="2000" dirty="0"/>
              <a:t>Áreas de gestão fiscal de governos subnacionais (GSN). 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pt-BR" sz="2000" dirty="0"/>
              <a:t>Unidades Subnacionais de Finanças, Economia  ou Planejamento </a:t>
            </a:r>
          </a:p>
          <a:p>
            <a:pPr eaLnBrk="1" hangingPunct="1">
              <a:defRPr/>
            </a:pPr>
            <a:endParaRPr lang="pt-BR" sz="2000" dirty="0"/>
          </a:p>
          <a:p>
            <a:pPr eaLnBrk="1" hangingPunct="1">
              <a:defRPr/>
            </a:pPr>
            <a:r>
              <a:rPr lang="pt-BR" sz="2000" dirty="0"/>
              <a:t>•Associações ou Federações de GSN oficialmente estabelecidas que trabalhem temas de descentralização e gestão fiscal. </a:t>
            </a:r>
          </a:p>
          <a:p>
            <a:pPr eaLnBrk="1" hangingPunct="1">
              <a:defRPr/>
            </a:pPr>
            <a:endParaRPr lang="pt-BR" sz="2000" dirty="0"/>
          </a:p>
          <a:p>
            <a:pPr eaLnBrk="1" hangingPunct="1">
              <a:defRPr/>
            </a:pPr>
            <a:r>
              <a:rPr lang="pt-BR" sz="2000" dirty="0"/>
              <a:t>•Redes regionais ou </a:t>
            </a:r>
            <a:r>
              <a:rPr lang="pt-BR" sz="2000" dirty="0" err="1"/>
              <a:t>subregionais</a:t>
            </a:r>
            <a:r>
              <a:rPr lang="pt-BR" sz="2000" dirty="0"/>
              <a:t> de GSN, Agências de Cooperação, Entidades Acadêmicas e/ou Centros de Investigação. 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 descr="SLIDE PPT 16-9-0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685800" y="2286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/>
              <a:t>3. OBJETIVOS</a:t>
            </a:r>
          </a:p>
          <a:p>
            <a:pPr algn="ctr" eaLnBrk="1" hangingPunct="1"/>
            <a:endParaRPr lang="es-ES" altLang="en-US" sz="2400" b="1"/>
          </a:p>
        </p:txBody>
      </p:sp>
      <p:graphicFrame>
        <p:nvGraphicFramePr>
          <p:cNvPr id="2" name="Diagram 1"/>
          <p:cNvGraphicFramePr/>
          <p:nvPr/>
        </p:nvGraphicFramePr>
        <p:xfrm>
          <a:off x="304800" y="838201"/>
          <a:ext cx="85344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 descr="SLIDE PPT 16-9-0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7620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685800" y="2286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/>
              <a:t>4. COMPONENTES</a:t>
            </a:r>
          </a:p>
          <a:p>
            <a:pPr algn="ctr" eaLnBrk="1" hangingPunct="1"/>
            <a:endParaRPr lang="es-ES" altLang="en-US" sz="2400" b="1"/>
          </a:p>
        </p:txBody>
      </p:sp>
      <p:graphicFrame>
        <p:nvGraphicFramePr>
          <p:cNvPr id="2" name="Diagram 1"/>
          <p:cNvGraphicFramePr/>
          <p:nvPr/>
        </p:nvGraphicFramePr>
        <p:xfrm>
          <a:off x="381000" y="762000"/>
          <a:ext cx="8382000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Rectangle 4"/>
          <p:cNvSpPr/>
          <p:nvPr/>
        </p:nvSpPr>
        <p:spPr>
          <a:xfrm>
            <a:off x="8458200" y="1230313"/>
            <a:ext cx="609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8469313" y="2787650"/>
            <a:ext cx="609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8469313" y="4343400"/>
            <a:ext cx="609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2296" name="TextBox 5"/>
          <p:cNvSpPr txBox="1">
            <a:spLocks noChangeArrowheads="1"/>
          </p:cNvSpPr>
          <p:nvPr/>
        </p:nvSpPr>
        <p:spPr bwMode="auto">
          <a:xfrm>
            <a:off x="8469313" y="1281113"/>
            <a:ext cx="60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50%</a:t>
            </a:r>
            <a:endParaRPr lang="es-ES" altLang="en-US">
              <a:solidFill>
                <a:schemeClr val="bg1"/>
              </a:solidFill>
            </a:endParaRPr>
          </a:p>
        </p:txBody>
      </p:sp>
      <p:sp>
        <p:nvSpPr>
          <p:cNvPr id="12297" name="TextBox 10"/>
          <p:cNvSpPr txBox="1">
            <a:spLocks noChangeArrowheads="1"/>
          </p:cNvSpPr>
          <p:nvPr/>
        </p:nvSpPr>
        <p:spPr bwMode="auto">
          <a:xfrm>
            <a:off x="8458200" y="2787650"/>
            <a:ext cx="60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25%</a:t>
            </a:r>
            <a:endParaRPr lang="es-ES" altLang="en-US">
              <a:solidFill>
                <a:schemeClr val="bg1"/>
              </a:solidFill>
            </a:endParaRPr>
          </a:p>
        </p:txBody>
      </p:sp>
      <p:sp>
        <p:nvSpPr>
          <p:cNvPr id="12298" name="TextBox 11"/>
          <p:cNvSpPr txBox="1">
            <a:spLocks noChangeArrowheads="1"/>
          </p:cNvSpPr>
          <p:nvPr/>
        </p:nvSpPr>
        <p:spPr bwMode="auto">
          <a:xfrm>
            <a:off x="8458200" y="4387850"/>
            <a:ext cx="60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25%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 descr="SLIDE PPT 16-9-0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-7620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685800" y="2286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/>
              <a:t>4. RESULTADOS ESPERADOS</a:t>
            </a:r>
          </a:p>
          <a:p>
            <a:pPr algn="ctr" eaLnBrk="1" hangingPunct="1"/>
            <a:endParaRPr lang="es-ES" altLang="en-US" sz="2400" b="1"/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8469313" y="1281113"/>
            <a:ext cx="60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50%</a:t>
            </a:r>
            <a:endParaRPr lang="es-ES" altLang="en-US">
              <a:solidFill>
                <a:schemeClr val="bg1"/>
              </a:solidFill>
            </a:endParaRPr>
          </a:p>
        </p:txBody>
      </p:sp>
      <p:sp>
        <p:nvSpPr>
          <p:cNvPr id="14341" name="TextBox 10"/>
          <p:cNvSpPr txBox="1">
            <a:spLocks noChangeArrowheads="1"/>
          </p:cNvSpPr>
          <p:nvPr/>
        </p:nvSpPr>
        <p:spPr bwMode="auto">
          <a:xfrm>
            <a:off x="8458200" y="2787650"/>
            <a:ext cx="60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25%</a:t>
            </a:r>
            <a:endParaRPr lang="es-ES" altLang="en-US">
              <a:solidFill>
                <a:schemeClr val="bg1"/>
              </a:solidFill>
            </a:endParaRPr>
          </a:p>
        </p:txBody>
      </p:sp>
      <p:sp>
        <p:nvSpPr>
          <p:cNvPr id="14342" name="TextBox 11"/>
          <p:cNvSpPr txBox="1">
            <a:spLocks noChangeArrowheads="1"/>
          </p:cNvSpPr>
          <p:nvPr/>
        </p:nvSpPr>
        <p:spPr bwMode="auto">
          <a:xfrm>
            <a:off x="8458200" y="4387850"/>
            <a:ext cx="60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25%</a:t>
            </a:r>
            <a:endParaRPr lang="es-ES" altLang="en-US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343025"/>
            <a:ext cx="1371600" cy="6937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152400" y="2382838"/>
            <a:ext cx="1371600" cy="692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4" name="Rectangle 13"/>
          <p:cNvSpPr/>
          <p:nvPr/>
        </p:nvSpPr>
        <p:spPr>
          <a:xfrm>
            <a:off x="163513" y="3440113"/>
            <a:ext cx="1371600" cy="693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5" name="Rectangle 14"/>
          <p:cNvSpPr/>
          <p:nvPr/>
        </p:nvSpPr>
        <p:spPr>
          <a:xfrm>
            <a:off x="163513" y="4510088"/>
            <a:ext cx="1371600" cy="692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8" name="Rectangle 17"/>
          <p:cNvSpPr/>
          <p:nvPr/>
        </p:nvSpPr>
        <p:spPr>
          <a:xfrm>
            <a:off x="1828800" y="4225925"/>
            <a:ext cx="1941513" cy="12604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9" name="Rectangle 18"/>
          <p:cNvSpPr/>
          <p:nvPr/>
        </p:nvSpPr>
        <p:spPr>
          <a:xfrm>
            <a:off x="1828800" y="2759075"/>
            <a:ext cx="1941513" cy="12604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0" name="Rectangle 19"/>
          <p:cNvSpPr/>
          <p:nvPr/>
        </p:nvSpPr>
        <p:spPr>
          <a:xfrm>
            <a:off x="1828800" y="1343025"/>
            <a:ext cx="1941513" cy="12620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0" name="Oval 9"/>
          <p:cNvSpPr/>
          <p:nvPr/>
        </p:nvSpPr>
        <p:spPr>
          <a:xfrm>
            <a:off x="3962400" y="1084263"/>
            <a:ext cx="1903413" cy="13303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2" name="Oval 21"/>
          <p:cNvSpPr/>
          <p:nvPr/>
        </p:nvSpPr>
        <p:spPr>
          <a:xfrm>
            <a:off x="3992563" y="4019550"/>
            <a:ext cx="1903412" cy="13303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3" name="Oval 22"/>
          <p:cNvSpPr/>
          <p:nvPr/>
        </p:nvSpPr>
        <p:spPr>
          <a:xfrm>
            <a:off x="3962400" y="2590800"/>
            <a:ext cx="1903413" cy="13303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6" name="Rounded Rectangle 15"/>
          <p:cNvSpPr/>
          <p:nvPr/>
        </p:nvSpPr>
        <p:spPr>
          <a:xfrm>
            <a:off x="5964238" y="1503363"/>
            <a:ext cx="1752600" cy="1568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5" name="Rounded Rectangle 24"/>
          <p:cNvSpPr/>
          <p:nvPr/>
        </p:nvSpPr>
        <p:spPr>
          <a:xfrm>
            <a:off x="5961063" y="3313113"/>
            <a:ext cx="1752600" cy="1568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1" name="Right Brace 20"/>
          <p:cNvSpPr/>
          <p:nvPr/>
        </p:nvSpPr>
        <p:spPr>
          <a:xfrm>
            <a:off x="3810000" y="1503363"/>
            <a:ext cx="114300" cy="35369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4" name="Right Arrow 23"/>
          <p:cNvSpPr/>
          <p:nvPr/>
        </p:nvSpPr>
        <p:spPr>
          <a:xfrm>
            <a:off x="1600200" y="2590800"/>
            <a:ext cx="187325" cy="2841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9" name="Right Arrow 28"/>
          <p:cNvSpPr/>
          <p:nvPr/>
        </p:nvSpPr>
        <p:spPr>
          <a:xfrm>
            <a:off x="1600200" y="4449763"/>
            <a:ext cx="187325" cy="2841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6" name="TextBox 25"/>
          <p:cNvSpPr txBox="1"/>
          <p:nvPr/>
        </p:nvSpPr>
        <p:spPr>
          <a:xfrm>
            <a:off x="152400" y="914400"/>
            <a:ext cx="1371600" cy="366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ATIVIDADES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038600" y="460375"/>
            <a:ext cx="1873250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RESULTADOS IMEDIATOS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25688" y="852488"/>
            <a:ext cx="13716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PRODUTOS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43600" y="417513"/>
            <a:ext cx="18732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RESULTADOS INTERMEDIÁRIOS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362" name="TextBox 26"/>
          <p:cNvSpPr txBox="1">
            <a:spLocks noChangeArrowheads="1"/>
          </p:cNvSpPr>
          <p:nvPr/>
        </p:nvSpPr>
        <p:spPr bwMode="auto">
          <a:xfrm>
            <a:off x="163513" y="1465263"/>
            <a:ext cx="13604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400" b="1"/>
              <a:t>Reuniões Deliberativas</a:t>
            </a:r>
          </a:p>
        </p:txBody>
      </p:sp>
      <p:sp>
        <p:nvSpPr>
          <p:cNvPr id="14363" name="TextBox 35"/>
          <p:cNvSpPr txBox="1">
            <a:spLocks noChangeArrowheads="1"/>
          </p:cNvSpPr>
          <p:nvPr/>
        </p:nvSpPr>
        <p:spPr bwMode="auto">
          <a:xfrm>
            <a:off x="152400" y="2471738"/>
            <a:ext cx="13604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400" b="1"/>
              <a:t>Fóruns Regionais</a:t>
            </a:r>
          </a:p>
        </p:txBody>
      </p:sp>
      <p:sp>
        <p:nvSpPr>
          <p:cNvPr id="14364" name="TextBox 36"/>
          <p:cNvSpPr txBox="1">
            <a:spLocks noChangeArrowheads="1"/>
          </p:cNvSpPr>
          <p:nvPr/>
        </p:nvSpPr>
        <p:spPr bwMode="auto">
          <a:xfrm>
            <a:off x="152400" y="3505200"/>
            <a:ext cx="13604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400" b="1" i="1"/>
              <a:t>Talleres</a:t>
            </a:r>
            <a:r>
              <a:rPr lang="pt-BR" altLang="en-US" sz="1400" b="1"/>
              <a:t> de Disseminação</a:t>
            </a:r>
          </a:p>
        </p:txBody>
      </p:sp>
      <p:sp>
        <p:nvSpPr>
          <p:cNvPr id="14365" name="TextBox 37"/>
          <p:cNvSpPr txBox="1">
            <a:spLocks noChangeArrowheads="1"/>
          </p:cNvSpPr>
          <p:nvPr/>
        </p:nvSpPr>
        <p:spPr bwMode="auto">
          <a:xfrm>
            <a:off x="152400" y="4518025"/>
            <a:ext cx="1360488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100" b="1"/>
              <a:t>Elaboração de estudos e proposta de financiamento</a:t>
            </a:r>
          </a:p>
        </p:txBody>
      </p:sp>
      <p:sp>
        <p:nvSpPr>
          <p:cNvPr id="14366" name="TextBox 29"/>
          <p:cNvSpPr txBox="1">
            <a:spLocks noChangeArrowheads="1"/>
          </p:cNvSpPr>
          <p:nvPr/>
        </p:nvSpPr>
        <p:spPr bwMode="auto">
          <a:xfrm>
            <a:off x="1941513" y="1465263"/>
            <a:ext cx="1676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600"/>
              <a:t>Plano de Ação (Prioridades de temas de análise)</a:t>
            </a:r>
          </a:p>
        </p:txBody>
      </p:sp>
      <p:sp>
        <p:nvSpPr>
          <p:cNvPr id="14367" name="TextBox 39"/>
          <p:cNvSpPr txBox="1">
            <a:spLocks noChangeArrowheads="1"/>
          </p:cNvSpPr>
          <p:nvPr/>
        </p:nvSpPr>
        <p:spPr bwMode="auto">
          <a:xfrm>
            <a:off x="1962150" y="2843213"/>
            <a:ext cx="16764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600"/>
              <a:t>Portal </a:t>
            </a:r>
            <a:r>
              <a:rPr lang="pt-BR" altLang="en-US" sz="1600" i="1"/>
              <a:t>web</a:t>
            </a:r>
            <a:r>
              <a:rPr lang="pt-BR" altLang="en-US" sz="1600"/>
              <a:t> da rede (Intercâmbio de conhecimento de Prática)</a:t>
            </a:r>
          </a:p>
        </p:txBody>
      </p:sp>
      <p:sp>
        <p:nvSpPr>
          <p:cNvPr id="14368" name="TextBox 40"/>
          <p:cNvSpPr txBox="1">
            <a:spLocks noChangeArrowheads="1"/>
          </p:cNvSpPr>
          <p:nvPr/>
        </p:nvSpPr>
        <p:spPr bwMode="auto">
          <a:xfrm>
            <a:off x="1941513" y="4318000"/>
            <a:ext cx="1676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600"/>
              <a:t>Formação de Grupo de Diálogo Técnico (GDT)</a:t>
            </a:r>
          </a:p>
        </p:txBody>
      </p:sp>
      <p:sp>
        <p:nvSpPr>
          <p:cNvPr id="14369" name="TextBox 9215"/>
          <p:cNvSpPr txBox="1">
            <a:spLocks noChangeArrowheads="1"/>
          </p:cNvSpPr>
          <p:nvPr/>
        </p:nvSpPr>
        <p:spPr bwMode="auto">
          <a:xfrm>
            <a:off x="4267200" y="1212850"/>
            <a:ext cx="17526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400" b="1"/>
              <a:t>Compromisso e consenso sobre prioridades de diálogo técnico regional</a:t>
            </a:r>
          </a:p>
        </p:txBody>
      </p:sp>
      <p:sp>
        <p:nvSpPr>
          <p:cNvPr id="14370" name="TextBox 42"/>
          <p:cNvSpPr txBox="1">
            <a:spLocks noChangeArrowheads="1"/>
          </p:cNvSpPr>
          <p:nvPr/>
        </p:nvSpPr>
        <p:spPr bwMode="auto">
          <a:xfrm>
            <a:off x="4238625" y="2843213"/>
            <a:ext cx="1751013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400" b="1"/>
              <a:t>Maior acesso a informação para os participantes</a:t>
            </a:r>
          </a:p>
        </p:txBody>
      </p:sp>
      <p:sp>
        <p:nvSpPr>
          <p:cNvPr id="14371" name="TextBox 43"/>
          <p:cNvSpPr txBox="1">
            <a:spLocks noChangeArrowheads="1"/>
          </p:cNvSpPr>
          <p:nvPr/>
        </p:nvSpPr>
        <p:spPr bwMode="auto">
          <a:xfrm>
            <a:off x="4038600" y="4227513"/>
            <a:ext cx="1905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400" b="1"/>
              <a:t>Consciência sobre os arranjos institucionais para a sustentabilidade </a:t>
            </a:r>
          </a:p>
          <a:p>
            <a:pPr eaLnBrk="1" hangingPunct="1"/>
            <a:r>
              <a:rPr lang="pt-BR" altLang="en-US" sz="1400" b="1"/>
              <a:t>         da Rede</a:t>
            </a:r>
          </a:p>
        </p:txBody>
      </p:sp>
      <p:sp>
        <p:nvSpPr>
          <p:cNvPr id="14372" name="TextBox 44"/>
          <p:cNvSpPr txBox="1">
            <a:spLocks noChangeArrowheads="1"/>
          </p:cNvSpPr>
          <p:nvPr/>
        </p:nvSpPr>
        <p:spPr bwMode="auto">
          <a:xfrm>
            <a:off x="5983288" y="1600200"/>
            <a:ext cx="1751012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400" b="1"/>
              <a:t>Criação sustentável da Rede de Descentralização e Gestão Fiscal Subnacional</a:t>
            </a:r>
          </a:p>
        </p:txBody>
      </p:sp>
      <p:sp>
        <p:nvSpPr>
          <p:cNvPr id="14373" name="TextBox 45"/>
          <p:cNvSpPr txBox="1">
            <a:spLocks noChangeArrowheads="1"/>
          </p:cNvSpPr>
          <p:nvPr/>
        </p:nvSpPr>
        <p:spPr bwMode="auto">
          <a:xfrm>
            <a:off x="5943600" y="3429000"/>
            <a:ext cx="175101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400" b="1"/>
              <a:t>Fortalecimento das Entidades, membros da Rede de Descentralização e Gestão Fiscal Subnacional</a:t>
            </a:r>
          </a:p>
        </p:txBody>
      </p:sp>
      <p:sp>
        <p:nvSpPr>
          <p:cNvPr id="9217" name="Oval 9216"/>
          <p:cNvSpPr/>
          <p:nvPr/>
        </p:nvSpPr>
        <p:spPr>
          <a:xfrm>
            <a:off x="7747000" y="2209800"/>
            <a:ext cx="1320800" cy="197326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4375" name="TextBox 9219"/>
          <p:cNvSpPr txBox="1">
            <a:spLocks noChangeArrowheads="1"/>
          </p:cNvSpPr>
          <p:nvPr/>
        </p:nvSpPr>
        <p:spPr bwMode="auto">
          <a:xfrm>
            <a:off x="7816850" y="2501900"/>
            <a:ext cx="12509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n-US" sz="1200" b="1"/>
              <a:t>Melhora do Processo de descentralização e da capacidade de gestão fiscal subnacional na ALC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505700" y="419100"/>
            <a:ext cx="18732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RESULTADO FINAL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 descr="SLIDE PPT 16-9-0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685800" y="2286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/>
              <a:t>6. ESTRUTURA DE EXECUÇÃO</a:t>
            </a:r>
          </a:p>
          <a:p>
            <a:pPr algn="ctr" eaLnBrk="1" hangingPunct="1"/>
            <a:endParaRPr lang="es-ES" altLang="en-US" sz="2400" b="1"/>
          </a:p>
        </p:txBody>
      </p:sp>
      <p:sp>
        <p:nvSpPr>
          <p:cNvPr id="4" name="TextBox 3"/>
          <p:cNvSpPr txBox="1"/>
          <p:nvPr/>
        </p:nvSpPr>
        <p:spPr>
          <a:xfrm>
            <a:off x="339725" y="757238"/>
            <a:ext cx="8229600" cy="5262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sz="2400" b="1" dirty="0">
                <a:solidFill>
                  <a:schemeClr val="accent6">
                    <a:lumMod val="75000"/>
                  </a:schemeClr>
                </a:solidFill>
              </a:rPr>
              <a:t>Rede de Descentralização e Gestão Fiscal Subnacional  (Rede)</a:t>
            </a:r>
          </a:p>
          <a:p>
            <a:pPr eaLnBrk="1" hangingPunct="1">
              <a:defRPr/>
            </a:pPr>
            <a:r>
              <a:rPr lang="pt-BR" sz="2400" dirty="0"/>
              <a:t>•Assembleia de membros acreditados , inscritos e comprometidos de  maneira voluntária mediante Cartas de Compromisso.</a:t>
            </a:r>
          </a:p>
          <a:p>
            <a:pPr eaLnBrk="1" hangingPunct="1">
              <a:defRPr/>
            </a:pPr>
            <a:endParaRPr lang="pt-BR" sz="2400" dirty="0"/>
          </a:p>
          <a:p>
            <a:pPr eaLnBrk="1" hangingPunct="1">
              <a:defRPr/>
            </a:pPr>
            <a:r>
              <a:rPr lang="pt-BR" sz="2400" b="1" dirty="0">
                <a:solidFill>
                  <a:schemeClr val="accent6">
                    <a:lumMod val="75000"/>
                  </a:schemeClr>
                </a:solidFill>
              </a:rPr>
              <a:t>Banco Interamericano de Desenvolvimento – IFD/FMM (BID-IFD/FMM) 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pt-BR" sz="2400" dirty="0"/>
              <a:t>•Agente executor e Secretário Técnico da Rede</a:t>
            </a:r>
          </a:p>
          <a:p>
            <a:pPr eaLnBrk="1" hangingPunct="1">
              <a:defRPr/>
            </a:pPr>
            <a:endParaRPr lang="pt-BR" sz="2400" dirty="0"/>
          </a:p>
          <a:p>
            <a:pPr eaLnBrk="1" hangingPunct="1">
              <a:defRPr/>
            </a:pPr>
            <a:r>
              <a:rPr lang="pt-BR" sz="2400" b="1" dirty="0">
                <a:solidFill>
                  <a:schemeClr val="accent6">
                    <a:lumMod val="75000"/>
                  </a:schemeClr>
                </a:solidFill>
              </a:rPr>
              <a:t>Grupo de Diálogo Técnico (GDT) 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pt-BR" sz="2400" dirty="0"/>
              <a:t>•Instancia consultiva e de assessoria técnica. </a:t>
            </a:r>
          </a:p>
          <a:p>
            <a:pPr eaLnBrk="1" hangingPunct="1">
              <a:defRPr/>
            </a:pPr>
            <a:r>
              <a:rPr lang="pt-BR" sz="2400" dirty="0"/>
              <a:t>•Formado por um representante de cada país participante da Rede(mínimo), a ser indicado pelas entidades membros  de cada país. 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 descr="SLIDE PPT 16-9-0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685800" y="2286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/>
              <a:t>6. FUNÇÕES DO GDT</a:t>
            </a:r>
          </a:p>
          <a:p>
            <a:pPr algn="ctr" eaLnBrk="1" hangingPunct="1"/>
            <a:endParaRPr lang="es-ES" altLang="en-US" sz="2400" b="1"/>
          </a:p>
        </p:txBody>
      </p:sp>
      <p:sp>
        <p:nvSpPr>
          <p:cNvPr id="4" name="TextBox 3"/>
          <p:cNvSpPr txBox="1"/>
          <p:nvPr/>
        </p:nvSpPr>
        <p:spPr>
          <a:xfrm>
            <a:off x="339725" y="757238"/>
            <a:ext cx="8229600" cy="5262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sz="2400" b="1" dirty="0">
                <a:solidFill>
                  <a:schemeClr val="accent6">
                    <a:lumMod val="75000"/>
                  </a:schemeClr>
                </a:solidFill>
              </a:rPr>
              <a:t>As principais funções do Grupo de Diálogo Técnico (GDT) 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pt-BR" sz="2400" dirty="0"/>
              <a:t>•Coordenar as atividades da CT. </a:t>
            </a:r>
          </a:p>
          <a:p>
            <a:pPr eaLnBrk="1" hangingPunct="1">
              <a:defRPr/>
            </a:pPr>
            <a:r>
              <a:rPr lang="pt-BR" sz="2400" dirty="0"/>
              <a:t>•Articular no BID-IFD/FMM (agência executora) e os representantes designados nas instituições e/ou entidades participantes. </a:t>
            </a:r>
          </a:p>
          <a:p>
            <a:pPr eaLnBrk="1" hangingPunct="1">
              <a:defRPr/>
            </a:pPr>
            <a:r>
              <a:rPr lang="pt-BR" sz="2400" dirty="0"/>
              <a:t>•Participar de atividades da CT e coordenar a informação requerida. </a:t>
            </a:r>
          </a:p>
          <a:p>
            <a:pPr eaLnBrk="1" hangingPunct="1">
              <a:defRPr/>
            </a:pPr>
            <a:r>
              <a:rPr lang="pt-BR" sz="2400" dirty="0"/>
              <a:t>•Proporcionar insumos técnicos para realizar atividades e produtos acordados (revisão de produtos, provisão de informações, etc.). </a:t>
            </a:r>
          </a:p>
          <a:p>
            <a:pPr eaLnBrk="1" hangingPunct="1">
              <a:defRPr/>
            </a:pPr>
            <a:r>
              <a:rPr lang="pt-BR" sz="2400" dirty="0"/>
              <a:t>•Integrar comissões de trabalho entre os membros quando for necessário. </a:t>
            </a:r>
          </a:p>
          <a:p>
            <a:pPr eaLnBrk="1" hangingPunct="1">
              <a:defRPr/>
            </a:pPr>
            <a:r>
              <a:rPr lang="pt-BR" sz="2400" dirty="0"/>
              <a:t>•Participar de reuniões deliberativas bem como de outros eventos relacionados com a execução da CT. 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</TotalTime>
  <Words>797</Words>
  <Application>Microsoft Office PowerPoint</Application>
  <PresentationFormat>Apresentação na tela (4:3)</PresentationFormat>
  <Paragraphs>140</Paragraphs>
  <Slides>11</Slides>
  <Notes>9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Calibri</vt:lpstr>
      <vt:lpstr>Arial</vt:lpstr>
      <vt:lpstr>Arial Black</vt:lpstr>
      <vt:lpstr>Office Theme</vt:lpstr>
      <vt:lpstr>Paintbrush Picture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Inter-American Development Bank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Inter-American Development Bank</dc:creator>
  <cp:lastModifiedBy>IrmaBC</cp:lastModifiedBy>
  <cp:revision>119</cp:revision>
  <cp:lastPrinted>2015-05-25T12:15:46Z</cp:lastPrinted>
  <dcterms:created xsi:type="dcterms:W3CDTF">2015-05-21T22:13:01Z</dcterms:created>
  <dcterms:modified xsi:type="dcterms:W3CDTF">2017-05-18T14:24:40Z</dcterms:modified>
</cp:coreProperties>
</file>