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Override5.xml" ContentType="application/vnd.openxmlformats-officedocument.themeOverr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notesMasterIdLst>
    <p:notesMasterId r:id="rId15"/>
  </p:notesMasterIdLst>
  <p:sldIdLst>
    <p:sldId id="290" r:id="rId2"/>
    <p:sldId id="298" r:id="rId3"/>
    <p:sldId id="307" r:id="rId4"/>
    <p:sldId id="301" r:id="rId5"/>
    <p:sldId id="308" r:id="rId6"/>
    <p:sldId id="304" r:id="rId7"/>
    <p:sldId id="302" r:id="rId8"/>
    <p:sldId id="303" r:id="rId9"/>
    <p:sldId id="309" r:id="rId10"/>
    <p:sldId id="306" r:id="rId11"/>
    <p:sldId id="305" r:id="rId12"/>
    <p:sldId id="310" r:id="rId13"/>
    <p:sldId id="297" r:id="rId14"/>
  </p:sldIdLst>
  <p:sldSz cx="9144000" cy="6858000" type="screen4x3"/>
  <p:notesSz cx="6797675" cy="9926638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53" autoAdjust="0"/>
    <p:restoredTop sz="94660"/>
  </p:normalViewPr>
  <p:slideViewPr>
    <p:cSldViewPr>
      <p:cViewPr varScale="1">
        <p:scale>
          <a:sx n="98" d="100"/>
          <a:sy n="98" d="100"/>
        </p:scale>
        <p:origin x="-15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Pasta1" TargetMode="External"/><Relationship Id="rId1" Type="http://schemas.openxmlformats.org/officeDocument/2006/relationships/themeOverride" Target="../theme/themeOverrid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style val="34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cked"/>
        <c:ser>
          <c:idx val="0"/>
          <c:order val="0"/>
          <c:tx>
            <c:strRef>
              <c:f>Plan2!$B$3</c:f>
              <c:strCache>
                <c:ptCount val="1"/>
                <c:pt idx="0">
                  <c:v>R$</c:v>
                </c:pt>
              </c:strCache>
            </c:strRef>
          </c:tx>
          <c:marker>
            <c:symbol val="none"/>
          </c:marker>
          <c:cat>
            <c:numRef>
              <c:f>Plan2!$A$4:$A$20</c:f>
              <c:numCache>
                <c:formatCode>dd/mm/yyyy</c:formatCode>
                <c:ptCount val="17"/>
                <c:pt idx="0">
                  <c:v>37621</c:v>
                </c:pt>
                <c:pt idx="1">
                  <c:v>37986</c:v>
                </c:pt>
                <c:pt idx="2">
                  <c:v>38352</c:v>
                </c:pt>
                <c:pt idx="3">
                  <c:v>38716</c:v>
                </c:pt>
                <c:pt idx="4">
                  <c:v>39080</c:v>
                </c:pt>
                <c:pt idx="5">
                  <c:v>39447</c:v>
                </c:pt>
                <c:pt idx="6">
                  <c:v>39813</c:v>
                </c:pt>
                <c:pt idx="7">
                  <c:v>40178</c:v>
                </c:pt>
                <c:pt idx="8">
                  <c:v>40543</c:v>
                </c:pt>
                <c:pt idx="9">
                  <c:v>40907</c:v>
                </c:pt>
                <c:pt idx="10">
                  <c:v>41274</c:v>
                </c:pt>
                <c:pt idx="11">
                  <c:v>41639</c:v>
                </c:pt>
                <c:pt idx="12">
                  <c:v>42004</c:v>
                </c:pt>
                <c:pt idx="13">
                  <c:v>42369</c:v>
                </c:pt>
                <c:pt idx="14">
                  <c:v>42734</c:v>
                </c:pt>
                <c:pt idx="15">
                  <c:v>43098</c:v>
                </c:pt>
                <c:pt idx="16">
                  <c:v>43167</c:v>
                </c:pt>
              </c:numCache>
            </c:numRef>
          </c:cat>
          <c:val>
            <c:numRef>
              <c:f>Plan2!$B$4:$B$20</c:f>
              <c:numCache>
                <c:formatCode>General</c:formatCode>
                <c:ptCount val="17"/>
                <c:pt idx="0">
                  <c:v>3.5324999999999962</c:v>
                </c:pt>
                <c:pt idx="1">
                  <c:v>2.8883999999999999</c:v>
                </c:pt>
                <c:pt idx="2">
                  <c:v>2.6536</c:v>
                </c:pt>
                <c:pt idx="3">
                  <c:v>2.3398999999999957</c:v>
                </c:pt>
                <c:pt idx="4">
                  <c:v>2.1372</c:v>
                </c:pt>
                <c:pt idx="5">
                  <c:v>1.7705000000000011</c:v>
                </c:pt>
                <c:pt idx="6">
                  <c:v>2.3361999999999967</c:v>
                </c:pt>
                <c:pt idx="7">
                  <c:v>1.7403999999999991</c:v>
                </c:pt>
                <c:pt idx="8">
                  <c:v>1.6654</c:v>
                </c:pt>
                <c:pt idx="9">
                  <c:v>1.8751</c:v>
                </c:pt>
                <c:pt idx="10">
                  <c:v>2.0428999999999977</c:v>
                </c:pt>
                <c:pt idx="11">
                  <c:v>2.3419999999999987</c:v>
                </c:pt>
                <c:pt idx="12">
                  <c:v>2.6555999999999997</c:v>
                </c:pt>
                <c:pt idx="13">
                  <c:v>3.9041999999999999</c:v>
                </c:pt>
                <c:pt idx="14">
                  <c:v>3.2585000000000002</c:v>
                </c:pt>
                <c:pt idx="15">
                  <c:v>3.3073999999999999</c:v>
                </c:pt>
                <c:pt idx="16">
                  <c:v>3.2511999999999999</c:v>
                </c:pt>
              </c:numCache>
            </c:numRef>
          </c:val>
        </c:ser>
        <c:dropLines/>
        <c:marker val="1"/>
        <c:axId val="55229824"/>
        <c:axId val="75630080"/>
      </c:lineChart>
      <c:dateAx>
        <c:axId val="55229824"/>
        <c:scaling>
          <c:orientation val="minMax"/>
        </c:scaling>
        <c:axPos val="b"/>
        <c:title>
          <c:layout/>
        </c:title>
        <c:numFmt formatCode="dd/mm/yyyy" sourceLinked="1"/>
        <c:majorTickMark val="none"/>
        <c:tickLblPos val="nextTo"/>
        <c:crossAx val="75630080"/>
        <c:crosses val="autoZero"/>
        <c:auto val="1"/>
        <c:lblOffset val="100"/>
      </c:dateAx>
      <c:valAx>
        <c:axId val="75630080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Variação</a:t>
                </a:r>
                <a:r>
                  <a:rPr lang="en-US" baseline="0"/>
                  <a:t> do câmbio - Período PNAFM</a:t>
                </a:r>
                <a:endParaRPr lang="en-US"/>
              </a:p>
            </c:rich>
          </c:tx>
          <c:layout/>
        </c:title>
        <c:numFmt formatCode="General" sourceLinked="1"/>
        <c:tickLblPos val="nextTo"/>
        <c:crossAx val="55229824"/>
        <c:crosses val="autoZero"/>
        <c:crossBetween val="between"/>
      </c:valAx>
    </c:plotArea>
    <c:legend>
      <c:legendPos val="r"/>
      <c:layout/>
    </c:legend>
    <c:plotVisOnly val="1"/>
  </c:chart>
  <c:externalData r:id="rId2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979012D-59CB-4D19-99E4-AFA844965740}" type="datetimeFigureOut">
              <a:rPr lang="pt-BR"/>
              <a:pPr>
                <a:defRPr/>
              </a:pPr>
              <a:t>09/05/2018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  <a:endParaRPr lang="pt-BR" noProof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BBBE6A8B-0BD3-43DB-91DF-6275E77AD6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riângulo retângulo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grpSp>
        <p:nvGrpSpPr>
          <p:cNvPr id="5" name="Grupo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orma livre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7" name="Forma livre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8" name="Forma livre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>
                <a:defRPr/>
              </a:pPr>
              <a:endParaRPr lang="en-US"/>
            </a:p>
          </p:txBody>
        </p:sp>
        <p:cxnSp>
          <p:nvCxnSpPr>
            <p:cNvPr id="10" name="Conector reto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pt-BR" smtClean="0"/>
              <a:t>Clique para editar o estilo do subtítulo mestre</a:t>
            </a:r>
            <a:endParaRPr lang="en-US"/>
          </a:p>
        </p:txBody>
      </p:sp>
      <p:sp>
        <p:nvSpPr>
          <p:cNvPr id="11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ACE05D3E-12CB-4500-96F8-BF2C5D6DAF8F}" type="datetimeFigureOut">
              <a:rPr lang="pt-BR"/>
              <a:pPr>
                <a:defRPr/>
              </a:pPr>
              <a:t>09/05/2018</a:t>
            </a:fld>
            <a:endParaRPr lang="pt-BR"/>
          </a:p>
        </p:txBody>
      </p:sp>
      <p:sp>
        <p:nvSpPr>
          <p:cNvPr id="12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13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155DE4C0-9F6F-4F9E-B46B-56999CF22EC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12E50-009A-4B0B-86FA-CD748C70ACDF}" type="datetimeFigureOut">
              <a:rPr lang="pt-BR"/>
              <a:pPr>
                <a:defRPr/>
              </a:pPr>
              <a:t>09/05/2018</a:t>
            </a:fld>
            <a:endParaRPr lang="pt-BR"/>
          </a:p>
        </p:txBody>
      </p:sp>
      <p:sp>
        <p:nvSpPr>
          <p:cNvPr id="5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ADB80C-7285-4FB0-8C45-1AA8693D6EE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DCB6E4-ECC9-41A8-982B-3A19F596C31E}" type="datetimeFigureOut">
              <a:rPr lang="pt-BR"/>
              <a:pPr>
                <a:defRPr/>
              </a:pPr>
              <a:t>09/05/2018</a:t>
            </a:fld>
            <a:endParaRPr lang="pt-BR"/>
          </a:p>
        </p:txBody>
      </p:sp>
      <p:sp>
        <p:nvSpPr>
          <p:cNvPr id="5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169A34-2853-4102-B210-979A5F36ED0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4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D6CD8-E6F8-4498-BFB5-B09CB160CF69}" type="datetimeFigureOut">
              <a:rPr lang="pt-BR"/>
              <a:pPr>
                <a:defRPr/>
              </a:pPr>
              <a:t>09/05/2018</a:t>
            </a:fld>
            <a:endParaRPr lang="pt-BR"/>
          </a:p>
        </p:txBody>
      </p:sp>
      <p:sp>
        <p:nvSpPr>
          <p:cNvPr id="5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DDFEBF-2DE9-4C42-863D-1D641CD70C3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visa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Divisa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3FDF5A9-1C3D-4B40-8F34-E88DEB053BE3}" type="datetimeFigureOut">
              <a:rPr lang="pt-BR"/>
              <a:pPr>
                <a:defRPr/>
              </a:pPr>
              <a:t>09/05/2018</a:t>
            </a:fld>
            <a:endParaRPr lang="pt-BR"/>
          </a:p>
        </p:txBody>
      </p:sp>
      <p:sp>
        <p:nvSpPr>
          <p:cNvPr id="7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8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6523B6E-865B-4B2B-88F8-317A5943C8C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5E52B02-64AD-4C97-B880-C2CAA0FDE5D4}" type="datetimeFigureOut">
              <a:rPr lang="pt-BR"/>
              <a:pPr>
                <a:defRPr/>
              </a:pPr>
              <a:t>09/05/2018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CFC6E76-5D90-4B10-84C2-AEEE64193B3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4B7B8C9-E30D-4625-A194-2FFA5F113957}" type="datetimeFigureOut">
              <a:rPr lang="pt-BR"/>
              <a:pPr>
                <a:defRPr/>
              </a:pPr>
              <a:t>09/05/2018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EA7EA7D-DBE6-417B-BC8E-F0A65FF4A3F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7CD134E-1001-48B1-920A-3485B9B1D2B5}" type="datetimeFigureOut">
              <a:rPr lang="pt-BR"/>
              <a:pPr>
                <a:defRPr/>
              </a:pPr>
              <a:t>09/05/2018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2C86D68-FE44-4116-825C-57EC4EC9509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FD005C-B4B9-448E-9CEF-AA18FAAA6FF8}" type="datetimeFigureOut">
              <a:rPr lang="pt-BR"/>
              <a:pPr>
                <a:defRPr/>
              </a:pPr>
              <a:t>09/05/2018</a:t>
            </a:fld>
            <a:endParaRPr lang="pt-BR"/>
          </a:p>
        </p:txBody>
      </p:sp>
      <p:sp>
        <p:nvSpPr>
          <p:cNvPr id="3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513F76-9AFB-4F58-9B32-66B6CD2DB01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076E1F6-43C7-4812-974C-9DE88E7C8056}" type="datetimeFigureOut">
              <a:rPr lang="pt-BR"/>
              <a:pPr>
                <a:defRPr/>
              </a:pPr>
              <a:t>09/05/2018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6B2F49A-BF62-4A3C-91FC-055DF3C9DC3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rma livre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rma livre 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Triângulo retângulo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4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8" name="Conector reto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Divisa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Divisa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pt-BR" noProof="0" smtClean="0"/>
              <a:t>Clique no ícone para adicionar uma imagem</a:t>
            </a:r>
            <a:endParaRPr lang="en-US" noProof="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11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552BD884-069E-4CF4-A96E-7FCCCFCFD553}" type="datetimeFigureOut">
              <a:rPr lang="pt-BR"/>
              <a:pPr>
                <a:defRPr/>
              </a:pPr>
              <a:t>09/05/2018</a:t>
            </a:fld>
            <a:endParaRPr lang="pt-BR"/>
          </a:p>
        </p:txBody>
      </p:sp>
      <p:sp>
        <p:nvSpPr>
          <p:cNvPr id="12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13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6335E83C-E167-4ED4-8B19-F46EF4940CB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a livre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orma livre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Triângulo retângul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15" name="Conector reto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2057" name="Espaço Reservado para Texto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smtClean="0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E47ABC7F-96A5-4E4C-9D55-17122F23DF96}" type="datetimeFigureOut">
              <a:rPr lang="pt-BR"/>
              <a:pPr>
                <a:defRPr/>
              </a:pPr>
              <a:t>09/05/2018</a:t>
            </a:fld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67F9A78B-7B50-4D6A-97F0-7E3007AB594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3" r:id="rId1"/>
    <p:sldLayoutId id="2147483889" r:id="rId2"/>
    <p:sldLayoutId id="2147483894" r:id="rId3"/>
    <p:sldLayoutId id="2147483895" r:id="rId4"/>
    <p:sldLayoutId id="2147483896" r:id="rId5"/>
    <p:sldLayoutId id="2147483897" r:id="rId6"/>
    <p:sldLayoutId id="2147483890" r:id="rId7"/>
    <p:sldLayoutId id="2147483898" r:id="rId8"/>
    <p:sldLayoutId id="2147483899" r:id="rId9"/>
    <p:sldLayoutId id="2147483891" r:id="rId10"/>
    <p:sldLayoutId id="214748389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mailto:ucp.df@fazenda.gov.br" TargetMode="Externa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9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slide" Target="slide5.xml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1.vml"/><Relationship Id="rId6" Type="http://schemas.openxmlformats.org/officeDocument/2006/relationships/slide" Target="slide4.xml"/><Relationship Id="rId5" Type="http://schemas.openxmlformats.org/officeDocument/2006/relationships/slide" Target="slide6.xml"/><Relationship Id="rId4" Type="http://schemas.openxmlformats.org/officeDocument/2006/relationships/package" Target="../embeddings/Planilha_do_Microsoft_Office_Excel1.xlsx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7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Relationship Id="rId4" Type="http://schemas.openxmlformats.org/officeDocument/2006/relationships/slide" Target="slide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sahem.tesouro.gov.br/sahem/public/verificacao_adimplencia.jsf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Relationship Id="rId4" Type="http://schemas.openxmlformats.org/officeDocument/2006/relationships/hyperlink" Target="http://www1.previdencia.gov.br/sps/app/crp/crppesquisaente.asp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63713" y="1916113"/>
            <a:ext cx="7380287" cy="14700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400" dirty="0" smtClean="0"/>
              <a:t/>
            </a:r>
            <a:br>
              <a:rPr lang="pt-BR" sz="2400" dirty="0" smtClean="0"/>
            </a:br>
            <a:r>
              <a:rPr lang="pt-BR" sz="2400" dirty="0" smtClean="0"/>
              <a:t/>
            </a:r>
            <a:br>
              <a:rPr lang="pt-BR" sz="2400" dirty="0" smtClean="0"/>
            </a:br>
            <a:r>
              <a:rPr lang="pt-BR" dirty="0" smtClean="0"/>
              <a:t/>
            </a:r>
            <a:br>
              <a:rPr lang="pt-BR" dirty="0" smtClean="0"/>
            </a:br>
            <a:endParaRPr lang="pt-BR" dirty="0" smtClean="0"/>
          </a:p>
        </p:txBody>
      </p:sp>
      <p:sp>
        <p:nvSpPr>
          <p:cNvPr id="10243" name="CaixaDeTexto 3"/>
          <p:cNvSpPr txBox="1">
            <a:spLocks noChangeArrowheads="1"/>
          </p:cNvSpPr>
          <p:nvPr/>
        </p:nvSpPr>
        <p:spPr bwMode="auto">
          <a:xfrm>
            <a:off x="250825" y="5705475"/>
            <a:ext cx="8569325" cy="89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2600" b="1"/>
              <a:t>Programa Nacional de Apoio à Gestão Administrativa e Fiscal dos Municípios Brasileiros - PNAFM</a:t>
            </a:r>
          </a:p>
        </p:txBody>
      </p:sp>
      <p:pic>
        <p:nvPicPr>
          <p:cNvPr id="10244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404813"/>
            <a:ext cx="3729037" cy="316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5" name="CaixaDeTexto 4"/>
          <p:cNvSpPr txBox="1">
            <a:spLocks noChangeArrowheads="1"/>
          </p:cNvSpPr>
          <p:nvPr/>
        </p:nvSpPr>
        <p:spPr bwMode="auto">
          <a:xfrm>
            <a:off x="4140200" y="908050"/>
            <a:ext cx="45354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t-BR"/>
          </a:p>
        </p:txBody>
      </p:sp>
      <p:sp>
        <p:nvSpPr>
          <p:cNvPr id="10246" name="Retângulo 5"/>
          <p:cNvSpPr>
            <a:spLocks noChangeArrowheads="1"/>
          </p:cNvSpPr>
          <p:nvPr/>
        </p:nvSpPr>
        <p:spPr bwMode="auto">
          <a:xfrm>
            <a:off x="3924300" y="549275"/>
            <a:ext cx="5111750" cy="1814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4400" b="1">
                <a:solidFill>
                  <a:srgbClr val="0070C0"/>
                </a:solidFill>
              </a:rPr>
              <a:t>WORKSHOP</a:t>
            </a:r>
          </a:p>
          <a:p>
            <a:pPr algn="ctr"/>
            <a:r>
              <a:rPr lang="pt-BR" sz="3600" b="1"/>
              <a:t>PNAFM III - FAIXA 3</a:t>
            </a:r>
          </a:p>
          <a:p>
            <a:pPr algn="ctr"/>
            <a:r>
              <a:rPr lang="pt-BR" sz="3200" b="1">
                <a:latin typeface="Aparajita" pitchFamily="34" charset="0"/>
                <a:cs typeface="Aparajita" pitchFamily="34" charset="0"/>
              </a:rPr>
              <a:t>NORMAS E ORIENTAÇÕES</a:t>
            </a:r>
          </a:p>
        </p:txBody>
      </p:sp>
      <p:sp>
        <p:nvSpPr>
          <p:cNvPr id="10247" name="CaixaDeTexto 10"/>
          <p:cNvSpPr txBox="1">
            <a:spLocks noChangeArrowheads="1"/>
          </p:cNvSpPr>
          <p:nvPr/>
        </p:nvSpPr>
        <p:spPr bwMode="auto">
          <a:xfrm>
            <a:off x="4572000" y="4221163"/>
            <a:ext cx="43926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3600" b="1">
                <a:latin typeface="Aparajita" pitchFamily="34" charset="0"/>
                <a:cs typeface="Aparajita" pitchFamily="34" charset="0"/>
              </a:rPr>
              <a:t>Brasília, 19 A 21/03/2018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 - FAIXA 3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 </a:t>
            </a:r>
            <a:r>
              <a:rPr lang="pt-BR" sz="1900" b="1" dirty="0" smtClean="0">
                <a:solidFill>
                  <a:srgbClr val="FF0000"/>
                </a:solidFill>
                <a:latin typeface="Arial Black" pitchFamily="34" charset="0"/>
                <a:cs typeface="Aparajita" pitchFamily="34" charset="0"/>
              </a:rPr>
              <a:t>– INFORMAÇÕES FINANCEIRAS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pic>
        <p:nvPicPr>
          <p:cNvPr id="18435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6" name="CaixaDeTexto 4"/>
          <p:cNvSpPr txBox="1">
            <a:spLocks noChangeArrowheads="1"/>
          </p:cNvSpPr>
          <p:nvPr/>
        </p:nvSpPr>
        <p:spPr bwMode="auto">
          <a:xfrm>
            <a:off x="539750" y="1196975"/>
            <a:ext cx="8280400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b="1"/>
              <a:t>Auditoria </a:t>
            </a:r>
          </a:p>
          <a:p>
            <a:endParaRPr lang="pt-BR"/>
          </a:p>
          <a:p>
            <a:r>
              <a:rPr lang="pt-BR"/>
              <a:t>Os projetos desenvolvidos no âmbito do Programa PNAFM serão auditados pela equipe de auditoria da CGU, mediante Termo de Procedimentos estabelecidos entre o BID e a CGU.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 - FAIXA 3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 </a:t>
            </a:r>
            <a:r>
              <a:rPr lang="pt-BR" sz="1900" b="1" dirty="0" smtClean="0">
                <a:solidFill>
                  <a:srgbClr val="FF0000"/>
                </a:solidFill>
                <a:latin typeface="Arial Black" pitchFamily="34" charset="0"/>
                <a:cs typeface="Aparajita" pitchFamily="34" charset="0"/>
              </a:rPr>
              <a:t>– INFORMAÇÕES FINANCEIRAS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pic>
        <p:nvPicPr>
          <p:cNvPr id="19459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0" name="CaixaDeTexto 9"/>
          <p:cNvSpPr txBox="1">
            <a:spLocks noChangeArrowheads="1"/>
          </p:cNvSpPr>
          <p:nvPr/>
        </p:nvSpPr>
        <p:spPr bwMode="auto">
          <a:xfrm>
            <a:off x="250825" y="765175"/>
            <a:ext cx="8208963" cy="310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2400" b="1"/>
              <a:t>Novas operações de crédito </a:t>
            </a:r>
            <a:r>
              <a:rPr lang="pt-BR" sz="2400"/>
              <a:t>– </a:t>
            </a:r>
            <a:r>
              <a:rPr lang="pt-BR" sz="2000"/>
              <a:t>poderão ser firmadas, na hipótese de disponibilidade de recursos pelo Programa.</a:t>
            </a:r>
          </a:p>
          <a:p>
            <a:endParaRPr lang="pt-BR"/>
          </a:p>
          <a:p>
            <a:pPr lvl="1">
              <a:buFont typeface="Wingdings" pitchFamily="2" charset="2"/>
              <a:buChar char="q"/>
            </a:pPr>
            <a:r>
              <a:rPr lang="pt-BR" sz="1400">
                <a:cs typeface="Times New Roman" pitchFamily="18" charset="0"/>
              </a:rPr>
              <a:t>  Os municípios poderão ter acesso a novo subempréstimo no âmbito da </a:t>
            </a:r>
            <a:r>
              <a:rPr lang="pt-BR" sz="1400" b="1">
                <a:cs typeface="Times New Roman" pitchFamily="18" charset="0"/>
              </a:rPr>
              <a:t>2ª Etapa da 2ª Fase do PNAFM </a:t>
            </a:r>
            <a:r>
              <a:rPr lang="pt-BR" sz="1400">
                <a:cs typeface="Times New Roman" pitchFamily="18" charset="0"/>
              </a:rPr>
              <a:t>quando pelo menos 75% (setenta e cinco por cento) dos recursos do financiamento anterior tenham sido comprometidos e 50% dos recursos tenham sido desembolsados.</a:t>
            </a:r>
          </a:p>
          <a:p>
            <a:pPr>
              <a:buFont typeface="Wingdings" pitchFamily="2" charset="2"/>
              <a:buChar char="q"/>
            </a:pPr>
            <a:endParaRPr lang="pt-BR" sz="1400"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endParaRPr lang="pt-BR" sz="1400">
              <a:cs typeface="Times New Roman" pitchFamily="18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pt-BR" sz="1400">
                <a:cs typeface="Times New Roman" pitchFamily="18" charset="0"/>
              </a:rPr>
              <a:t>  A contratação </a:t>
            </a:r>
            <a:r>
              <a:rPr lang="pt-BR" sz="1400" b="1">
                <a:cs typeface="Times New Roman" pitchFamily="18" charset="0"/>
              </a:rPr>
              <a:t>da 3ª Etapa da 2ª </a:t>
            </a:r>
            <a:r>
              <a:rPr lang="pt-BR" sz="1400">
                <a:cs typeface="Times New Roman" pitchFamily="18" charset="0"/>
              </a:rPr>
              <a:t>Fase pelos municípios executores está condicionada ao desembolso de 75% do total dos recursos desta 2ª Etapa.</a:t>
            </a:r>
          </a:p>
          <a:p>
            <a:endParaRPr lang="pt-BR"/>
          </a:p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 - FAIXA 3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 </a:t>
            </a:r>
            <a:r>
              <a:rPr lang="pt-BR" sz="1900" b="1" dirty="0" smtClean="0">
                <a:solidFill>
                  <a:srgbClr val="FF0000"/>
                </a:solidFill>
                <a:latin typeface="Arial Black" pitchFamily="34" charset="0"/>
                <a:cs typeface="Aparajita" pitchFamily="34" charset="0"/>
              </a:rPr>
              <a:t>– INFORMAÇÕES FINANCEIRAS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pic>
        <p:nvPicPr>
          <p:cNvPr id="20483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4" name="Picture 3" descr="C:\Users\sermarti\AppData\Local\Microsoft\Windows\Temporary Internet Files\Content.IE5\HCSJET1V\duvidaS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48038" y="1412875"/>
            <a:ext cx="2349500" cy="219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Grp="1" noChangeArrowheads="1"/>
          </p:cNvSpPr>
          <p:nvPr>
            <p:ph sz="half" idx="1"/>
          </p:nvPr>
        </p:nvSpPr>
        <p:spPr>
          <a:xfrm>
            <a:off x="468313" y="766763"/>
            <a:ext cx="8135937" cy="5092700"/>
          </a:xfrm>
        </p:spPr>
        <p:txBody>
          <a:bodyPr anchor="ctr">
            <a:spAutoFit/>
          </a:bodyPr>
          <a:lstStyle/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pt-BR" sz="20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PROGRAMA NACIONAL DE APOIO À GESTÃO ADMINISTRATIVA </a:t>
            </a: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pt-BR" sz="20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E FISCAL DOS MUNICÍPIOS BRASILEIROS - PNAFM</a:t>
            </a: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pt-BR" sz="2700" b="1" dirty="0" smtClean="0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pt-BR" sz="20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COORDENAÇÃO-GERAL DE PROGRAMAS E PROJETOS DE </a:t>
            </a: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pt-BR" sz="20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COOPERAÇÃO – COOPE  (UCP)</a:t>
            </a: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pt-BR" sz="2000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/>
            </a:r>
            <a:br>
              <a:rPr lang="pt-BR" sz="2000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</a:br>
            <a:r>
              <a:rPr lang="pt-BR" sz="18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SUBSECRETARIA DE GESTÃO ESTRATÉGICA</a:t>
            </a:r>
            <a:br>
              <a:rPr lang="pt-BR" sz="18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</a:br>
            <a:r>
              <a:rPr lang="pt-BR" sz="18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SECRETARIA EXECUTIVA</a:t>
            </a:r>
            <a:br>
              <a:rPr lang="pt-BR" sz="18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</a:br>
            <a:r>
              <a:rPr lang="pt-BR" sz="18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MINISTÉRIO DA FAZENDA</a:t>
            </a:r>
            <a:r>
              <a:rPr lang="pt-BR" sz="1200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/>
            </a:r>
            <a:br>
              <a:rPr lang="pt-BR" sz="1200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</a:br>
            <a:endParaRPr lang="pt-BR" sz="1200" dirty="0" smtClean="0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pt-BR" sz="1200" dirty="0" smtClean="0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pt-BR" sz="1200" dirty="0" smtClean="0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pt-BR" sz="1200" dirty="0" smtClean="0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pt-BR" sz="1200" dirty="0" smtClean="0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pt-BR" sz="1200" dirty="0" smtClean="0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pt-BR" sz="1200" dirty="0" smtClean="0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pt-BR" sz="1200" dirty="0" smtClean="0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pt-BR" sz="1200" b="1" dirty="0" err="1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Tel</a:t>
            </a:r>
            <a:r>
              <a:rPr lang="pt-BR" sz="12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: +55 (61) 3412-2492</a:t>
            </a:r>
            <a:br>
              <a:rPr lang="pt-BR" sz="12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</a:br>
            <a:r>
              <a:rPr lang="pt-BR" sz="12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E-mail: </a:t>
            </a:r>
            <a:r>
              <a:rPr lang="pt-BR" sz="12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charset="0"/>
                <a:ea typeface="Times New Roman" pitchFamily="18" charset="0"/>
                <a:cs typeface="Arial" charset="0"/>
                <a:hlinkClick r:id="rId2"/>
              </a:rPr>
              <a:t>ucp.df@fazenda.gov.br</a:t>
            </a:r>
            <a:endParaRPr lang="pt-BR" sz="1200" b="1" dirty="0" smtClean="0">
              <a:solidFill>
                <a:schemeClr val="accent4">
                  <a:lumMod val="60000"/>
                  <a:lumOff val="40000"/>
                </a:schemeClr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pt-BR" sz="12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Endereço: Esplanada dos Ministérios, Bloco "P", Sala 415.</a:t>
            </a:r>
            <a:br>
              <a:rPr lang="pt-BR" sz="12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</a:br>
            <a:r>
              <a:rPr lang="pt-BR" sz="12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Brasília - DF  CEP:70048-900</a:t>
            </a:r>
            <a:endParaRPr lang="pt-BR" sz="1200" b="1" dirty="0" smtClean="0">
              <a:latin typeface="Arial" charset="0"/>
              <a:ea typeface="Times New Roman" pitchFamily="18" charset="0"/>
              <a:cs typeface="Arial" charset="0"/>
            </a:endParaRPr>
          </a:p>
        </p:txBody>
      </p:sp>
      <p:pic>
        <p:nvPicPr>
          <p:cNvPr id="21507" name="Imagem 2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 - FAIXA 3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pic>
        <p:nvPicPr>
          <p:cNvPr id="21509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65275" y="3716338"/>
            <a:ext cx="6462713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 - FAIXA 3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 </a:t>
            </a:r>
            <a:r>
              <a:rPr lang="pt-BR" sz="1900" b="1" dirty="0" smtClean="0">
                <a:solidFill>
                  <a:srgbClr val="FF0000"/>
                </a:solidFill>
                <a:latin typeface="Arial Black" pitchFamily="34" charset="0"/>
                <a:cs typeface="Aparajita" pitchFamily="34" charset="0"/>
              </a:rPr>
              <a:t>– INFORMAÇÕES FINANCEIRAS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pic>
        <p:nvPicPr>
          <p:cNvPr id="1029" name="Imagem 4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26" name="Object 5"/>
          <p:cNvGraphicFramePr>
            <a:graphicFrameLocks noChangeAspect="1"/>
          </p:cNvGraphicFramePr>
          <p:nvPr>
            <p:ph sz="half" idx="1"/>
          </p:nvPr>
        </p:nvGraphicFramePr>
        <p:xfrm>
          <a:off x="414338" y="549275"/>
          <a:ext cx="8507412" cy="4608513"/>
        </p:xfrm>
        <a:graphic>
          <a:graphicData uri="http://schemas.openxmlformats.org/presentationml/2006/ole">
            <p:oleObj spid="_x0000_s1026" name="Planilha" r:id="rId4" imgW="8641012" imgH="4168152" progId="Excel.Sheet.12">
              <p:embed/>
            </p:oleObj>
          </a:graphicData>
        </a:graphic>
      </p:graphicFrame>
      <p:sp>
        <p:nvSpPr>
          <p:cNvPr id="5" name="Botão de ação: Voltar ou Anterior 4">
            <a:hlinkClick r:id="rId5" action="ppaction://hlinksldjump" highlightClick="1"/>
          </p:cNvPr>
          <p:cNvSpPr/>
          <p:nvPr/>
        </p:nvSpPr>
        <p:spPr>
          <a:xfrm>
            <a:off x="2051050" y="4868863"/>
            <a:ext cx="288925" cy="73025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6" name="Botão de ação: Voltar ou Anterior 5">
            <a:hlinkClick r:id="rId6" action="ppaction://hlinksldjump" highlightClick="1"/>
          </p:cNvPr>
          <p:cNvSpPr/>
          <p:nvPr/>
        </p:nvSpPr>
        <p:spPr>
          <a:xfrm>
            <a:off x="2051050" y="2060575"/>
            <a:ext cx="288925" cy="73025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7" name="Botão de ação: Voltar ou Anterior 6">
            <a:hlinkClick r:id="rId7" action="ppaction://hlinksldjump" highlightClick="1"/>
          </p:cNvPr>
          <p:cNvSpPr/>
          <p:nvPr/>
        </p:nvSpPr>
        <p:spPr>
          <a:xfrm>
            <a:off x="2051050" y="1268413"/>
            <a:ext cx="288925" cy="73025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 - FAIXA 3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 </a:t>
            </a:r>
            <a:r>
              <a:rPr lang="pt-BR" sz="1900" b="1" dirty="0" smtClean="0">
                <a:solidFill>
                  <a:srgbClr val="FF0000"/>
                </a:solidFill>
                <a:latin typeface="Arial Black" pitchFamily="34" charset="0"/>
                <a:cs typeface="Aparajita" pitchFamily="34" charset="0"/>
              </a:rPr>
              <a:t>– INFORMAÇÕES FINANCEIRAS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pic>
        <p:nvPicPr>
          <p:cNvPr id="11267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ixaDeTexto 4"/>
          <p:cNvSpPr txBox="1"/>
          <p:nvPr/>
        </p:nvSpPr>
        <p:spPr>
          <a:xfrm>
            <a:off x="539750" y="1196975"/>
            <a:ext cx="8280400" cy="39703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b="1" dirty="0"/>
              <a:t>Dotações Orçamentárias</a:t>
            </a:r>
          </a:p>
          <a:p>
            <a:pPr>
              <a:defRPr/>
            </a:pPr>
            <a:endParaRPr lang="pt-BR" dirty="0"/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pt-BR" dirty="0"/>
              <a:t> As dotações anuais destinadas à execução do projeto devem ser dimensionadas observando os seguintes princípios e parâmetros:</a:t>
            </a:r>
          </a:p>
          <a:p>
            <a:pPr marL="342900" indent="-342900">
              <a:defRPr/>
            </a:pPr>
            <a:endParaRPr lang="pt-BR" dirty="0"/>
          </a:p>
          <a:p>
            <a:pPr marL="800100" lvl="1" indent="-342900">
              <a:buFont typeface="Wingdings" pitchFamily="2" charset="2"/>
              <a:buChar char="§"/>
              <a:defRPr/>
            </a:pPr>
            <a:r>
              <a:rPr lang="pt-BR" dirty="0"/>
              <a:t>o PNAFM deve preferencialmente receber o </a:t>
            </a:r>
            <a:r>
              <a:rPr lang="pt-BR" i="1" dirty="0"/>
              <a:t>status</a:t>
            </a:r>
            <a:r>
              <a:rPr lang="pt-BR" dirty="0"/>
              <a:t> de projeto no orçamento municipal, para que as dotações destinadas à execução do Plano de Aquisição (Investimentos Básicos) possam ser diretamente identificáveis na Lei Orçamentária Anual;</a:t>
            </a:r>
          </a:p>
          <a:p>
            <a:pPr marL="800100" lvl="1" indent="-342900">
              <a:buFont typeface="Wingdings" pitchFamily="2" charset="2"/>
              <a:buChar char="§"/>
              <a:defRPr/>
            </a:pPr>
            <a:endParaRPr lang="pt-BR" dirty="0"/>
          </a:p>
          <a:p>
            <a:pPr marL="800100" lvl="1" indent="-342900">
              <a:buFont typeface="Wingdings" pitchFamily="2" charset="2"/>
              <a:buChar char="§"/>
              <a:defRPr/>
            </a:pPr>
            <a:r>
              <a:rPr lang="pt-BR" dirty="0"/>
              <a:t>as dotações destinadas ao custeio da remuneração da UEM, dos encargos financeiros do contrato de subempréstimo e dos Outros Investimentos devem fazer parte do custeio geral da prefeitura, não devendo ser somadas às dotações do projeto PNAFM.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 - FAIXA 3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 – </a:t>
            </a:r>
            <a:r>
              <a:rPr lang="pt-BR" sz="1900" b="1" dirty="0" smtClean="0">
                <a:solidFill>
                  <a:srgbClr val="FF0000"/>
                </a:solidFill>
                <a:latin typeface="Arial Black" pitchFamily="34" charset="0"/>
                <a:cs typeface="Aparajita" pitchFamily="34" charset="0"/>
              </a:rPr>
              <a:t>INFORMAÇÕES FINANCEIRAS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pic>
        <p:nvPicPr>
          <p:cNvPr id="12291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Tabela 6"/>
          <p:cNvGraphicFramePr>
            <a:graphicFrameLocks noGrp="1"/>
          </p:cNvGraphicFramePr>
          <p:nvPr/>
        </p:nvGraphicFramePr>
        <p:xfrm>
          <a:off x="107504" y="1340770"/>
          <a:ext cx="8807665" cy="3240358"/>
        </p:xfrm>
        <a:graphic>
          <a:graphicData uri="http://schemas.openxmlformats.org/drawingml/2006/table">
            <a:tbl>
              <a:tblPr/>
              <a:tblGrid>
                <a:gridCol w="977155"/>
                <a:gridCol w="164163"/>
                <a:gridCol w="164163"/>
                <a:gridCol w="164163"/>
                <a:gridCol w="164163"/>
                <a:gridCol w="164163"/>
                <a:gridCol w="164163"/>
                <a:gridCol w="164163"/>
                <a:gridCol w="164163"/>
                <a:gridCol w="164163"/>
                <a:gridCol w="164163"/>
                <a:gridCol w="164163"/>
                <a:gridCol w="164163"/>
                <a:gridCol w="164163"/>
                <a:gridCol w="164163"/>
                <a:gridCol w="164163"/>
                <a:gridCol w="164163"/>
                <a:gridCol w="164163"/>
                <a:gridCol w="164163"/>
                <a:gridCol w="164163"/>
                <a:gridCol w="114849"/>
                <a:gridCol w="164163"/>
                <a:gridCol w="164163"/>
                <a:gridCol w="164163"/>
                <a:gridCol w="164163"/>
                <a:gridCol w="164163"/>
                <a:gridCol w="164163"/>
                <a:gridCol w="164163"/>
                <a:gridCol w="164163"/>
                <a:gridCol w="164163"/>
                <a:gridCol w="164163"/>
                <a:gridCol w="164163"/>
                <a:gridCol w="164163"/>
                <a:gridCol w="164163"/>
                <a:gridCol w="164163"/>
                <a:gridCol w="164163"/>
                <a:gridCol w="164163"/>
                <a:gridCol w="164163"/>
                <a:gridCol w="164163"/>
                <a:gridCol w="164163"/>
                <a:gridCol w="164163"/>
                <a:gridCol w="164163"/>
                <a:gridCol w="164163"/>
                <a:gridCol w="164163"/>
                <a:gridCol w="164163"/>
                <a:gridCol w="164163"/>
                <a:gridCol w="164163"/>
                <a:gridCol w="164163"/>
                <a:gridCol w="164163"/>
              </a:tblGrid>
              <a:tr h="396569">
                <a:tc gridSpan="49"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LINHA DO TEMPO DO FINANCIAMENTO - PNAFM III</a:t>
                      </a:r>
                    </a:p>
                  </a:txBody>
                  <a:tcPr marL="4243" marR="4243" marT="4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BE9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007284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EMPRÉSTIMO BID</a:t>
                      </a:r>
                    </a:p>
                  </a:txBody>
                  <a:tcPr marL="4243" marR="4243" marT="4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15/06/2018</a:t>
                      </a:r>
                    </a:p>
                  </a:txBody>
                  <a:tcPr marL="4243" marR="4243" marT="4243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15/12/2018</a:t>
                      </a:r>
                    </a:p>
                  </a:txBody>
                  <a:tcPr marL="4243" marR="4243" marT="4243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15/06/2019</a:t>
                      </a:r>
                    </a:p>
                  </a:txBody>
                  <a:tcPr marL="4243" marR="4243" marT="4243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15/12/2019</a:t>
                      </a:r>
                    </a:p>
                  </a:txBody>
                  <a:tcPr marL="4243" marR="4243" marT="4243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15/06/2020</a:t>
                      </a:r>
                    </a:p>
                  </a:txBody>
                  <a:tcPr marL="4243" marR="4243" marT="4243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15/12/2020</a:t>
                      </a:r>
                    </a:p>
                  </a:txBody>
                  <a:tcPr marL="4243" marR="4243" marT="4243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15/06/2021</a:t>
                      </a:r>
                    </a:p>
                  </a:txBody>
                  <a:tcPr marL="4243" marR="4243" marT="4243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15/12/2021</a:t>
                      </a:r>
                    </a:p>
                  </a:txBody>
                  <a:tcPr marL="4243" marR="4243" marT="4243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15/06/2022</a:t>
                      </a:r>
                    </a:p>
                  </a:txBody>
                  <a:tcPr marL="4243" marR="4243" marT="4243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15/12/2022</a:t>
                      </a:r>
                    </a:p>
                  </a:txBody>
                  <a:tcPr marL="4243" marR="4243" marT="4243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15/06/2023</a:t>
                      </a:r>
                    </a:p>
                  </a:txBody>
                  <a:tcPr marL="4243" marR="4243" marT="4243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15/12/2023</a:t>
                      </a:r>
                    </a:p>
                  </a:txBody>
                  <a:tcPr marL="4243" marR="4243" marT="4243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15/06/2024</a:t>
                      </a:r>
                    </a:p>
                  </a:txBody>
                  <a:tcPr marL="4243" marR="4243" marT="4243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15/12/2024</a:t>
                      </a:r>
                    </a:p>
                  </a:txBody>
                  <a:tcPr marL="4243" marR="4243" marT="4243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15/06/2025</a:t>
                      </a:r>
                    </a:p>
                  </a:txBody>
                  <a:tcPr marL="4243" marR="4243" marT="4243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15/12/2025</a:t>
                      </a:r>
                    </a:p>
                  </a:txBody>
                  <a:tcPr marL="4243" marR="4243" marT="4243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15/06/2026</a:t>
                      </a:r>
                    </a:p>
                  </a:txBody>
                  <a:tcPr marL="4243" marR="4243" marT="4243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15/12/2026</a:t>
                      </a:r>
                    </a:p>
                  </a:txBody>
                  <a:tcPr marL="4243" marR="4243" marT="4243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15/06/2027</a:t>
                      </a:r>
                    </a:p>
                  </a:txBody>
                  <a:tcPr marL="4243" marR="4243" marT="4243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15/12/2027</a:t>
                      </a:r>
                    </a:p>
                  </a:txBody>
                  <a:tcPr marL="4243" marR="4243" marT="4243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15/06/2028</a:t>
                      </a:r>
                    </a:p>
                  </a:txBody>
                  <a:tcPr marL="4243" marR="4243" marT="4243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15/12/2028</a:t>
                      </a:r>
                    </a:p>
                  </a:txBody>
                  <a:tcPr marL="4243" marR="4243" marT="4243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15/06/2029</a:t>
                      </a:r>
                    </a:p>
                  </a:txBody>
                  <a:tcPr marL="4243" marR="4243" marT="4243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15/12/2029</a:t>
                      </a:r>
                    </a:p>
                  </a:txBody>
                  <a:tcPr marL="4243" marR="4243" marT="4243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15/06/2030</a:t>
                      </a:r>
                    </a:p>
                  </a:txBody>
                  <a:tcPr marL="4243" marR="4243" marT="4243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15/12/2030</a:t>
                      </a:r>
                    </a:p>
                  </a:txBody>
                  <a:tcPr marL="4243" marR="4243" marT="4243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15/06/2031</a:t>
                      </a:r>
                    </a:p>
                  </a:txBody>
                  <a:tcPr marL="4243" marR="4243" marT="4243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15/12/2031</a:t>
                      </a:r>
                    </a:p>
                  </a:txBody>
                  <a:tcPr marL="4243" marR="4243" marT="4243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15/06/2032</a:t>
                      </a:r>
                    </a:p>
                  </a:txBody>
                  <a:tcPr marL="4243" marR="4243" marT="4243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15/12/2032</a:t>
                      </a:r>
                    </a:p>
                  </a:txBody>
                  <a:tcPr marL="4243" marR="4243" marT="4243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15/06/2033</a:t>
                      </a:r>
                    </a:p>
                  </a:txBody>
                  <a:tcPr marL="4243" marR="4243" marT="4243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15/12/2033</a:t>
                      </a:r>
                    </a:p>
                  </a:txBody>
                  <a:tcPr marL="4243" marR="4243" marT="4243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15/06/2034</a:t>
                      </a:r>
                    </a:p>
                  </a:txBody>
                  <a:tcPr marL="4243" marR="4243" marT="4243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15/12/2034</a:t>
                      </a:r>
                    </a:p>
                  </a:txBody>
                  <a:tcPr marL="4243" marR="4243" marT="4243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15/06/2035</a:t>
                      </a:r>
                    </a:p>
                  </a:txBody>
                  <a:tcPr marL="4243" marR="4243" marT="4243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15/12/2035</a:t>
                      </a:r>
                    </a:p>
                  </a:txBody>
                  <a:tcPr marL="4243" marR="4243" marT="4243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15/06/2036</a:t>
                      </a:r>
                    </a:p>
                  </a:txBody>
                  <a:tcPr marL="4243" marR="4243" marT="4243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15/12/2036</a:t>
                      </a:r>
                    </a:p>
                  </a:txBody>
                  <a:tcPr marL="4243" marR="4243" marT="4243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15/06/2037</a:t>
                      </a:r>
                    </a:p>
                  </a:txBody>
                  <a:tcPr marL="4243" marR="4243" marT="4243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15/12/2037</a:t>
                      </a:r>
                    </a:p>
                  </a:txBody>
                  <a:tcPr marL="4243" marR="4243" marT="4243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15/06/2038</a:t>
                      </a:r>
                    </a:p>
                  </a:txBody>
                  <a:tcPr marL="4243" marR="4243" marT="4243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15/12/2038</a:t>
                      </a:r>
                    </a:p>
                  </a:txBody>
                  <a:tcPr marL="4243" marR="4243" marT="4243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15/06/2039</a:t>
                      </a:r>
                    </a:p>
                  </a:txBody>
                  <a:tcPr marL="4243" marR="4243" marT="4243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15/12/2039</a:t>
                      </a:r>
                    </a:p>
                  </a:txBody>
                  <a:tcPr marL="4243" marR="4243" marT="4243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15/06/2040</a:t>
                      </a:r>
                    </a:p>
                  </a:txBody>
                  <a:tcPr marL="4243" marR="4243" marT="4243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15/12/2040</a:t>
                      </a:r>
                    </a:p>
                  </a:txBody>
                  <a:tcPr marL="4243" marR="4243" marT="4243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15/06/2041</a:t>
                      </a:r>
                    </a:p>
                  </a:txBody>
                  <a:tcPr marL="4243" marR="4243" marT="4243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15/12/2041</a:t>
                      </a:r>
                    </a:p>
                  </a:txBody>
                  <a:tcPr marL="4243" marR="4243" marT="4243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35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4243" marR="4243" marT="4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4243" marR="4243" marT="4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4243" marR="4243" marT="4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4243" marR="4243" marT="4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4243" marR="4243" marT="4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 marL="4243" marR="4243" marT="4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 marL="4243" marR="4243" marT="4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 marL="4243" marR="4243" marT="4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 marL="4243" marR="4243" marT="4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</a:p>
                  </a:txBody>
                  <a:tcPr marL="4243" marR="4243" marT="4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</a:t>
                      </a:r>
                    </a:p>
                  </a:txBody>
                  <a:tcPr marL="4243" marR="4243" marT="4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12</a:t>
                      </a:r>
                    </a:p>
                  </a:txBody>
                  <a:tcPr marL="4243" marR="4243" marT="4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13</a:t>
                      </a:r>
                    </a:p>
                  </a:txBody>
                  <a:tcPr marL="4243" marR="4243" marT="4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14</a:t>
                      </a:r>
                    </a:p>
                  </a:txBody>
                  <a:tcPr marL="4243" marR="4243" marT="4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15</a:t>
                      </a:r>
                    </a:p>
                  </a:txBody>
                  <a:tcPr marL="4243" marR="4243" marT="4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16</a:t>
                      </a:r>
                    </a:p>
                  </a:txBody>
                  <a:tcPr marL="4243" marR="4243" marT="4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17</a:t>
                      </a:r>
                    </a:p>
                  </a:txBody>
                  <a:tcPr marL="4243" marR="4243" marT="4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18</a:t>
                      </a:r>
                    </a:p>
                  </a:txBody>
                  <a:tcPr marL="4243" marR="4243" marT="4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19</a:t>
                      </a:r>
                    </a:p>
                  </a:txBody>
                  <a:tcPr marL="4243" marR="4243" marT="4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</a:t>
                      </a:r>
                    </a:p>
                  </a:txBody>
                  <a:tcPr marL="4243" marR="4243" marT="4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21</a:t>
                      </a:r>
                    </a:p>
                  </a:txBody>
                  <a:tcPr marL="4243" marR="4243" marT="4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22</a:t>
                      </a:r>
                    </a:p>
                  </a:txBody>
                  <a:tcPr marL="4243" marR="4243" marT="4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23</a:t>
                      </a:r>
                    </a:p>
                  </a:txBody>
                  <a:tcPr marL="4243" marR="4243" marT="4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24</a:t>
                      </a:r>
                    </a:p>
                  </a:txBody>
                  <a:tcPr marL="4243" marR="4243" marT="4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25</a:t>
                      </a:r>
                    </a:p>
                  </a:txBody>
                  <a:tcPr marL="4243" marR="4243" marT="4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26</a:t>
                      </a:r>
                    </a:p>
                  </a:txBody>
                  <a:tcPr marL="4243" marR="4243" marT="4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27</a:t>
                      </a:r>
                    </a:p>
                  </a:txBody>
                  <a:tcPr marL="4243" marR="4243" marT="4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28</a:t>
                      </a:r>
                    </a:p>
                  </a:txBody>
                  <a:tcPr marL="4243" marR="4243" marT="4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29</a:t>
                      </a:r>
                    </a:p>
                  </a:txBody>
                  <a:tcPr marL="4243" marR="4243" marT="4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30</a:t>
                      </a:r>
                    </a:p>
                  </a:txBody>
                  <a:tcPr marL="4243" marR="4243" marT="4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31</a:t>
                      </a:r>
                    </a:p>
                  </a:txBody>
                  <a:tcPr marL="4243" marR="4243" marT="4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32</a:t>
                      </a:r>
                    </a:p>
                  </a:txBody>
                  <a:tcPr marL="4243" marR="4243" marT="4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33</a:t>
                      </a:r>
                    </a:p>
                  </a:txBody>
                  <a:tcPr marL="4243" marR="4243" marT="4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34</a:t>
                      </a:r>
                    </a:p>
                  </a:txBody>
                  <a:tcPr marL="4243" marR="4243" marT="4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35</a:t>
                      </a:r>
                    </a:p>
                  </a:txBody>
                  <a:tcPr marL="4243" marR="4243" marT="4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36</a:t>
                      </a:r>
                    </a:p>
                  </a:txBody>
                  <a:tcPr marL="4243" marR="4243" marT="4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37</a:t>
                      </a:r>
                    </a:p>
                  </a:txBody>
                  <a:tcPr marL="4243" marR="4243" marT="4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38</a:t>
                      </a:r>
                    </a:p>
                  </a:txBody>
                  <a:tcPr marL="4243" marR="4243" marT="4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39</a:t>
                      </a:r>
                    </a:p>
                  </a:txBody>
                  <a:tcPr marL="4243" marR="4243" marT="4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40</a:t>
                      </a:r>
                    </a:p>
                  </a:txBody>
                  <a:tcPr marL="4243" marR="4243" marT="4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41</a:t>
                      </a:r>
                    </a:p>
                  </a:txBody>
                  <a:tcPr marL="4243" marR="4243" marT="4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42</a:t>
                      </a:r>
                    </a:p>
                  </a:txBody>
                  <a:tcPr marL="4243" marR="4243" marT="4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43</a:t>
                      </a:r>
                    </a:p>
                  </a:txBody>
                  <a:tcPr marL="4243" marR="4243" marT="4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44</a:t>
                      </a:r>
                    </a:p>
                  </a:txBody>
                  <a:tcPr marL="4243" marR="4243" marT="4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45</a:t>
                      </a:r>
                    </a:p>
                  </a:txBody>
                  <a:tcPr marL="4243" marR="4243" marT="4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46</a:t>
                      </a:r>
                    </a:p>
                  </a:txBody>
                  <a:tcPr marL="4243" marR="4243" marT="4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47</a:t>
                      </a:r>
                    </a:p>
                  </a:txBody>
                  <a:tcPr marL="4243" marR="4243" marT="4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48</a:t>
                      </a:r>
                    </a:p>
                  </a:txBody>
                  <a:tcPr marL="4243" marR="4243" marT="4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94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12"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CARÊNCIA  (12)</a:t>
                      </a:r>
                    </a:p>
                  </a:txBody>
                  <a:tcPr marL="4243" marR="4243" marT="4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36"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AMORTIZAÇÃO (36)</a:t>
                      </a:r>
                    </a:p>
                  </a:txBody>
                  <a:tcPr marL="4243" marR="4243" marT="4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78855">
                <a:tc gridSpan="49"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4243" marR="4243" marT="4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4587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MUNICÍPIO A</a:t>
                      </a:r>
                    </a:p>
                  </a:txBody>
                  <a:tcPr marL="4243" marR="4243" marT="4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 marL="4243" marR="4243" marT="4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40"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40</a:t>
                      </a:r>
                    </a:p>
                  </a:txBody>
                  <a:tcPr marL="4243" marR="4243" marT="4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45871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MUNICÍPIO B</a:t>
                      </a:r>
                    </a:p>
                  </a:txBody>
                  <a:tcPr marL="4243" marR="4243" marT="4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 marL="4243" marR="4243" marT="4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39"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39</a:t>
                      </a:r>
                    </a:p>
                  </a:txBody>
                  <a:tcPr marL="4243" marR="4243" marT="4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45871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MUNICÍPIO C</a:t>
                      </a:r>
                    </a:p>
                  </a:txBody>
                  <a:tcPr marL="4243" marR="4243" marT="4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 marL="4243" marR="4243" marT="4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37"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37</a:t>
                      </a:r>
                    </a:p>
                  </a:txBody>
                  <a:tcPr marL="4243" marR="4243" marT="4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45871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MUNICÍPIO D</a:t>
                      </a:r>
                    </a:p>
                  </a:txBody>
                  <a:tcPr marL="4243" marR="4243" marT="4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 marL="4243" marR="4243" marT="4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36"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36</a:t>
                      </a:r>
                    </a:p>
                  </a:txBody>
                  <a:tcPr marL="4243" marR="4243" marT="4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45871"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MUNICÍPIO E</a:t>
                      </a:r>
                    </a:p>
                  </a:txBody>
                  <a:tcPr marL="4243" marR="4243" marT="4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4243" marR="4243" marT="4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36"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36</a:t>
                      </a:r>
                    </a:p>
                  </a:txBody>
                  <a:tcPr marL="4243" marR="4243" marT="4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Botão de ação: Voltar ou Anterior 4">
            <a:hlinkClick r:id="rId3" action="ppaction://hlinksldjump" highlightClick="1"/>
          </p:cNvPr>
          <p:cNvSpPr/>
          <p:nvPr/>
        </p:nvSpPr>
        <p:spPr>
          <a:xfrm>
            <a:off x="8243888" y="5445125"/>
            <a:ext cx="504825" cy="2159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 - FAIXA 3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 – </a:t>
            </a:r>
            <a:r>
              <a:rPr lang="pt-BR" sz="1900" b="1" dirty="0" smtClean="0">
                <a:solidFill>
                  <a:srgbClr val="FF0000"/>
                </a:solidFill>
                <a:latin typeface="Arial Black" pitchFamily="34" charset="0"/>
                <a:cs typeface="Aparajita" pitchFamily="34" charset="0"/>
              </a:rPr>
              <a:t>INFORMAÇÕES FINANCEIRAS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pic>
        <p:nvPicPr>
          <p:cNvPr id="13315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Botão de ação: Voltar ou Anterior 4">
            <a:hlinkClick r:id="rId3" action="ppaction://hlinksldjump" highlightClick="1"/>
          </p:cNvPr>
          <p:cNvSpPr/>
          <p:nvPr/>
        </p:nvSpPr>
        <p:spPr>
          <a:xfrm>
            <a:off x="8243888" y="5445125"/>
            <a:ext cx="504825" cy="2159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1331913" y="2513013"/>
          <a:ext cx="5346700" cy="3291840"/>
        </p:xfrm>
        <a:graphic>
          <a:graphicData uri="http://schemas.openxmlformats.org/drawingml/2006/table">
            <a:tbl>
              <a:tblPr/>
              <a:tblGrid>
                <a:gridCol w="843780"/>
                <a:gridCol w="1254641"/>
                <a:gridCol w="1000955"/>
                <a:gridCol w="1309790"/>
                <a:gridCol w="937534"/>
              </a:tblGrid>
              <a:tr h="182880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F2F2F2"/>
                          </a:solidFill>
                          <a:latin typeface="Calibri"/>
                        </a:rPr>
                        <a:t>DESEMBOLSO MUNICÍPIO A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2.000.000,00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02/03/2017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3,097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645.786,24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2.000.000,00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02/06/2017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3,2301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619.175,88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1.000.000,00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03/10/2017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3,1636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316.095,59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5.000.000,00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1.581.057,71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16.590,55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880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82880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F2F2F2"/>
                          </a:solidFill>
                          <a:latin typeface="Calibri"/>
                        </a:rPr>
                        <a:t>DESEMBOLSO MUNICÍPIO B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1.500.000,00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02/03/2017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3,097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484.339,68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1.500.000,00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06/06/2017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3,2814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457.121,96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1.000.000,00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03/08/2017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3,1262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319.877,17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1.000.000,00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14/11/2017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3,2867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304.256,55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5.000.000,00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1.565.595,36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37.636,76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182880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F2F2F2"/>
                          </a:solidFill>
                          <a:latin typeface="Calibri"/>
                        </a:rPr>
                        <a:t>DESEMBOLSO MUNICÍPIO C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2.000.000,00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02/03/2017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3,097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645.786,24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2.000.000,00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02/06/2017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3,2301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619.175,88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825.436,34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03/10/2017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3,1636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260.916,78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4.825.436,34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1.525.878,91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3429" name="Picture 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4625" y="692150"/>
            <a:ext cx="8718550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 - FAIXA 3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 </a:t>
            </a:r>
            <a:r>
              <a:rPr lang="pt-BR" sz="1900" b="1" dirty="0" smtClean="0">
                <a:solidFill>
                  <a:srgbClr val="FF0000"/>
                </a:solidFill>
                <a:latin typeface="Arial Black" pitchFamily="34" charset="0"/>
                <a:cs typeface="Aparajita" pitchFamily="34" charset="0"/>
              </a:rPr>
              <a:t>– INFORMAÇÕES FINANCEIRAS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pic>
        <p:nvPicPr>
          <p:cNvPr id="14339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Gráfico 6"/>
          <p:cNvGraphicFramePr/>
          <p:nvPr/>
        </p:nvGraphicFramePr>
        <p:xfrm>
          <a:off x="1840230" y="1722120"/>
          <a:ext cx="5463540" cy="34137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Botão de ação: Voltar ou Anterior 7">
            <a:hlinkClick r:id="rId4" action="ppaction://hlinksldjump" highlightClick="1"/>
          </p:cNvPr>
          <p:cNvSpPr/>
          <p:nvPr/>
        </p:nvSpPr>
        <p:spPr>
          <a:xfrm>
            <a:off x="8243888" y="5445125"/>
            <a:ext cx="504825" cy="2159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 - FAIXA 3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 – </a:t>
            </a:r>
            <a:r>
              <a:rPr lang="pt-BR" sz="1900" b="1" dirty="0" smtClean="0">
                <a:solidFill>
                  <a:srgbClr val="FF0000"/>
                </a:solidFill>
                <a:latin typeface="Arial Black" pitchFamily="34" charset="0"/>
                <a:cs typeface="Aparajita" pitchFamily="34" charset="0"/>
              </a:rPr>
              <a:t>INFORMAÇÕES FINANCEIRAS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pic>
        <p:nvPicPr>
          <p:cNvPr id="15363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tângulo 5"/>
          <p:cNvSpPr/>
          <p:nvPr/>
        </p:nvSpPr>
        <p:spPr>
          <a:xfrm>
            <a:off x="468313" y="3933825"/>
            <a:ext cx="863600" cy="15113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dirty="0"/>
              <a:t>BID</a:t>
            </a:r>
          </a:p>
        </p:txBody>
      </p:sp>
      <p:sp>
        <p:nvSpPr>
          <p:cNvPr id="11" name="Seta para a direita listrada 10"/>
          <p:cNvSpPr/>
          <p:nvPr/>
        </p:nvSpPr>
        <p:spPr>
          <a:xfrm>
            <a:off x="1619250" y="4437063"/>
            <a:ext cx="649288" cy="431800"/>
          </a:xfrm>
          <a:prstGeom prst="striped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15" name="Retângulo 14"/>
          <p:cNvSpPr/>
          <p:nvPr/>
        </p:nvSpPr>
        <p:spPr>
          <a:xfrm>
            <a:off x="2484438" y="3933825"/>
            <a:ext cx="863600" cy="15113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dirty="0"/>
              <a:t>MF</a:t>
            </a:r>
          </a:p>
        </p:txBody>
      </p:sp>
      <p:sp>
        <p:nvSpPr>
          <p:cNvPr id="16" name="Retângulo 15"/>
          <p:cNvSpPr/>
          <p:nvPr/>
        </p:nvSpPr>
        <p:spPr>
          <a:xfrm>
            <a:off x="4427538" y="3933825"/>
            <a:ext cx="936625" cy="15113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dirty="0"/>
              <a:t>CAIXA</a:t>
            </a:r>
          </a:p>
        </p:txBody>
      </p:sp>
      <p:sp>
        <p:nvSpPr>
          <p:cNvPr id="17" name="Seta para a direita listrada 16"/>
          <p:cNvSpPr/>
          <p:nvPr/>
        </p:nvSpPr>
        <p:spPr>
          <a:xfrm>
            <a:off x="3635375" y="4437063"/>
            <a:ext cx="649288" cy="431800"/>
          </a:xfrm>
          <a:prstGeom prst="striped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18" name="Texto explicativo em seta para a direita 17"/>
          <p:cNvSpPr/>
          <p:nvPr/>
        </p:nvSpPr>
        <p:spPr>
          <a:xfrm>
            <a:off x="5580063" y="4005263"/>
            <a:ext cx="576262" cy="1295400"/>
          </a:xfrm>
          <a:prstGeom prst="rightArrowCallou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20" name="Retângulo 19"/>
          <p:cNvSpPr/>
          <p:nvPr/>
        </p:nvSpPr>
        <p:spPr>
          <a:xfrm>
            <a:off x="6659563" y="1268413"/>
            <a:ext cx="2089150" cy="288925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dirty="0"/>
              <a:t>MUNICÍPIO</a:t>
            </a:r>
          </a:p>
        </p:txBody>
      </p:sp>
      <p:sp>
        <p:nvSpPr>
          <p:cNvPr id="21" name="Seta para a direita listrada 20"/>
          <p:cNvSpPr/>
          <p:nvPr/>
        </p:nvSpPr>
        <p:spPr>
          <a:xfrm rot="10800000">
            <a:off x="1619250" y="1700213"/>
            <a:ext cx="649288" cy="433387"/>
          </a:xfrm>
          <a:prstGeom prst="striped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26" name="Seta para a direita listrada 25"/>
          <p:cNvSpPr/>
          <p:nvPr/>
        </p:nvSpPr>
        <p:spPr>
          <a:xfrm rot="10800000">
            <a:off x="3635375" y="1700213"/>
            <a:ext cx="649288" cy="433387"/>
          </a:xfrm>
          <a:prstGeom prst="striped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27" name="Texto explicativo em seta para a direita 26"/>
          <p:cNvSpPr/>
          <p:nvPr/>
        </p:nvSpPr>
        <p:spPr>
          <a:xfrm rot="10800000">
            <a:off x="5651500" y="1268413"/>
            <a:ext cx="576263" cy="1296987"/>
          </a:xfrm>
          <a:prstGeom prst="rightArrowCallou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15374" name="CaixaDeTexto 27"/>
          <p:cNvSpPr txBox="1">
            <a:spLocks noChangeArrowheads="1"/>
          </p:cNvSpPr>
          <p:nvPr/>
        </p:nvSpPr>
        <p:spPr bwMode="auto">
          <a:xfrm>
            <a:off x="827088" y="476250"/>
            <a:ext cx="6985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/>
              <a:t>FLUXO DE SOLICITAÇÃO DE DESEMBOLSO</a:t>
            </a:r>
          </a:p>
        </p:txBody>
      </p:sp>
      <p:sp>
        <p:nvSpPr>
          <p:cNvPr id="29" name="Retângulo 28"/>
          <p:cNvSpPr/>
          <p:nvPr/>
        </p:nvSpPr>
        <p:spPr>
          <a:xfrm>
            <a:off x="6659563" y="1773238"/>
            <a:ext cx="2089150" cy="287337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dirty="0"/>
              <a:t>MUNICÍPIO</a:t>
            </a:r>
          </a:p>
        </p:txBody>
      </p:sp>
      <p:sp>
        <p:nvSpPr>
          <p:cNvPr id="30" name="Retângulo 29"/>
          <p:cNvSpPr/>
          <p:nvPr/>
        </p:nvSpPr>
        <p:spPr>
          <a:xfrm>
            <a:off x="6659563" y="2276475"/>
            <a:ext cx="2089150" cy="288925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dirty="0"/>
              <a:t>MUNICÍPIO</a:t>
            </a:r>
          </a:p>
        </p:txBody>
      </p:sp>
      <p:sp>
        <p:nvSpPr>
          <p:cNvPr id="31" name="Retângulo 30"/>
          <p:cNvSpPr/>
          <p:nvPr/>
        </p:nvSpPr>
        <p:spPr>
          <a:xfrm rot="5400000">
            <a:off x="5688807" y="4545806"/>
            <a:ext cx="1511300" cy="287337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sz="1000" dirty="0"/>
              <a:t>CONTA VINCULADA</a:t>
            </a:r>
          </a:p>
        </p:txBody>
      </p:sp>
      <p:sp>
        <p:nvSpPr>
          <p:cNvPr id="34" name="Retângulo 33"/>
          <p:cNvSpPr/>
          <p:nvPr/>
        </p:nvSpPr>
        <p:spPr>
          <a:xfrm>
            <a:off x="468313" y="1196975"/>
            <a:ext cx="863600" cy="15113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dirty="0"/>
              <a:t>BID</a:t>
            </a:r>
          </a:p>
        </p:txBody>
      </p:sp>
      <p:sp>
        <p:nvSpPr>
          <p:cNvPr id="35" name="Retângulo 34"/>
          <p:cNvSpPr/>
          <p:nvPr/>
        </p:nvSpPr>
        <p:spPr>
          <a:xfrm>
            <a:off x="2484438" y="1196975"/>
            <a:ext cx="863600" cy="15113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dirty="0"/>
              <a:t>MF</a:t>
            </a:r>
          </a:p>
        </p:txBody>
      </p:sp>
      <p:sp>
        <p:nvSpPr>
          <p:cNvPr id="36" name="Retângulo 35"/>
          <p:cNvSpPr/>
          <p:nvPr/>
        </p:nvSpPr>
        <p:spPr>
          <a:xfrm>
            <a:off x="4500563" y="1196975"/>
            <a:ext cx="935037" cy="15113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dirty="0"/>
              <a:t>CAIXA</a:t>
            </a:r>
          </a:p>
        </p:txBody>
      </p:sp>
      <p:sp>
        <p:nvSpPr>
          <p:cNvPr id="15381" name="CaixaDeTexto 39"/>
          <p:cNvSpPr txBox="1">
            <a:spLocks noChangeArrowheads="1"/>
          </p:cNvSpPr>
          <p:nvPr/>
        </p:nvSpPr>
        <p:spPr bwMode="auto">
          <a:xfrm>
            <a:off x="827088" y="3059113"/>
            <a:ext cx="69850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/>
              <a:t>FLUXO DE DESEMBOLSO</a:t>
            </a:r>
          </a:p>
        </p:txBody>
      </p:sp>
      <p:sp>
        <p:nvSpPr>
          <p:cNvPr id="41" name="Retângulo 40"/>
          <p:cNvSpPr/>
          <p:nvPr/>
        </p:nvSpPr>
        <p:spPr>
          <a:xfrm>
            <a:off x="7524750" y="3860800"/>
            <a:ext cx="1376363" cy="288925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sz="1000" dirty="0">
                <a:solidFill>
                  <a:schemeClr val="tx1"/>
                </a:solidFill>
              </a:rPr>
              <a:t>FORNECEDORES</a:t>
            </a:r>
          </a:p>
        </p:txBody>
      </p:sp>
      <p:sp>
        <p:nvSpPr>
          <p:cNvPr id="44" name="Texto explicativo em seta para a direita 43"/>
          <p:cNvSpPr/>
          <p:nvPr/>
        </p:nvSpPr>
        <p:spPr>
          <a:xfrm>
            <a:off x="6811963" y="4005263"/>
            <a:ext cx="568325" cy="1295400"/>
          </a:xfrm>
          <a:prstGeom prst="rightArrowCallou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45" name="Retângulo 44"/>
          <p:cNvSpPr/>
          <p:nvPr/>
        </p:nvSpPr>
        <p:spPr>
          <a:xfrm>
            <a:off x="7524750" y="4292600"/>
            <a:ext cx="1376363" cy="288925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sz="1000" dirty="0">
                <a:solidFill>
                  <a:schemeClr val="tx1"/>
                </a:solidFill>
              </a:rPr>
              <a:t>FORNECEDORES</a:t>
            </a:r>
          </a:p>
        </p:txBody>
      </p:sp>
      <p:sp>
        <p:nvSpPr>
          <p:cNvPr id="46" name="Retângulo 45"/>
          <p:cNvSpPr/>
          <p:nvPr/>
        </p:nvSpPr>
        <p:spPr>
          <a:xfrm>
            <a:off x="7524750" y="4724400"/>
            <a:ext cx="1376363" cy="288925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sz="1000" dirty="0">
                <a:solidFill>
                  <a:schemeClr val="tx1"/>
                </a:solidFill>
              </a:rPr>
              <a:t>FORNECEDORES</a:t>
            </a:r>
          </a:p>
        </p:txBody>
      </p:sp>
      <p:sp>
        <p:nvSpPr>
          <p:cNvPr id="47" name="Retângulo 46"/>
          <p:cNvSpPr/>
          <p:nvPr/>
        </p:nvSpPr>
        <p:spPr>
          <a:xfrm>
            <a:off x="7524750" y="5157788"/>
            <a:ext cx="1376363" cy="287337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sz="1000" dirty="0">
                <a:solidFill>
                  <a:schemeClr val="tx1"/>
                </a:solidFill>
              </a:rPr>
              <a:t>FORNECEDORES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 - FAIXA 3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 </a:t>
            </a:r>
            <a:r>
              <a:rPr lang="pt-BR" sz="1900" b="1" dirty="0" smtClean="0">
                <a:solidFill>
                  <a:srgbClr val="FF0000"/>
                </a:solidFill>
                <a:latin typeface="Arial Black" pitchFamily="34" charset="0"/>
                <a:cs typeface="Aparajita" pitchFamily="34" charset="0"/>
              </a:rPr>
              <a:t>– INFORMAÇÕES FINANCEIRAS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pic>
        <p:nvPicPr>
          <p:cNvPr id="16387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Tabela 6"/>
          <p:cNvGraphicFramePr>
            <a:graphicFrameLocks noGrp="1"/>
          </p:cNvGraphicFramePr>
          <p:nvPr/>
        </p:nvGraphicFramePr>
        <p:xfrm>
          <a:off x="179388" y="692150"/>
          <a:ext cx="8640960" cy="2089377"/>
        </p:xfrm>
        <a:graphic>
          <a:graphicData uri="http://schemas.openxmlformats.org/drawingml/2006/table">
            <a:tbl>
              <a:tblPr/>
              <a:tblGrid>
                <a:gridCol w="612439"/>
                <a:gridCol w="8028521"/>
              </a:tblGrid>
              <a:tr h="491164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REGRAMENTO QUE IMPEDE A TRAMITAÇÃO DE DESEMBOLSO - PNAFM</a:t>
                      </a:r>
                    </a:p>
                  </a:txBody>
                  <a:tcPr marL="6285" marR="6285" marT="62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49116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285" marR="6285" marT="62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latin typeface="Verdana"/>
                        </a:rPr>
                        <a:t>Adimplência com as regras do Programa </a:t>
                      </a:r>
                      <a:r>
                        <a:rPr lang="pt-BR" sz="1000" b="0" i="0" u="none" strike="noStrike" dirty="0" smtClean="0">
                          <a:solidFill>
                            <a:srgbClr val="000000"/>
                          </a:solidFill>
                          <a:latin typeface="Verdana"/>
                        </a:rPr>
                        <a:t>PNAFM </a:t>
                      </a:r>
                      <a:r>
                        <a:rPr lang="pt-BR" sz="1000" b="0" i="0" u="none" strike="noStrike" dirty="0" smtClean="0">
                          <a:solidFill>
                            <a:srgbClr val="FF0000"/>
                          </a:solidFill>
                          <a:latin typeface="Verdana"/>
                        </a:rPr>
                        <a:t>[será</a:t>
                      </a:r>
                      <a:r>
                        <a:rPr lang="pt-BR" sz="1000" b="0" i="0" u="none" strike="noStrike" baseline="0" dirty="0" smtClean="0">
                          <a:solidFill>
                            <a:srgbClr val="FF0000"/>
                          </a:solidFill>
                          <a:latin typeface="Verdana"/>
                        </a:rPr>
                        <a:t> detalhando oportunamente, pois são procedimentos que o Ente/UEM possui governança direta]</a:t>
                      </a:r>
                      <a:endParaRPr lang="pt-BR" sz="1000" b="0" i="0" u="none" strike="noStrike" dirty="0">
                        <a:solidFill>
                          <a:srgbClr val="FF0000"/>
                        </a:solidFill>
                        <a:latin typeface="Verdana"/>
                      </a:endParaRPr>
                    </a:p>
                  </a:txBody>
                  <a:tcPr marL="6285" marR="6285" marT="62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116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6285" marR="6285" marT="62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1000" b="0" i="0" u="none" strike="noStrike" dirty="0" smtClean="0">
                        <a:solidFill>
                          <a:srgbClr val="000000"/>
                        </a:solidFill>
                        <a:latin typeface="Verdana"/>
                      </a:endParaRPr>
                    </a:p>
                    <a:p>
                      <a:pPr algn="l" fontAlgn="ctr"/>
                      <a:r>
                        <a:rPr lang="pt-BR" sz="1000" b="0" i="0" u="none" strike="noStrike" dirty="0" smtClean="0">
                          <a:solidFill>
                            <a:srgbClr val="000000"/>
                          </a:solidFill>
                          <a:latin typeface="Verdana"/>
                        </a:rPr>
                        <a:t>Haveres </a:t>
                      </a:r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latin typeface="Verdana"/>
                        </a:rPr>
                        <a:t>da União - Inciso VI do Art. 21 da Resolução do Senado Federal nº 43 de </a:t>
                      </a:r>
                      <a:r>
                        <a:rPr lang="pt-BR" sz="1000" b="0" i="0" u="none" strike="noStrike" dirty="0" smtClean="0">
                          <a:solidFill>
                            <a:srgbClr val="000000"/>
                          </a:solidFill>
                          <a:latin typeface="Verdana"/>
                        </a:rPr>
                        <a:t>2001 - </a:t>
                      </a:r>
                      <a:r>
                        <a:rPr lang="pt-BR" sz="1000" b="0" i="0" u="none" strike="noStrike" dirty="0" smtClean="0">
                          <a:solidFill>
                            <a:srgbClr val="000000"/>
                          </a:solidFill>
                          <a:latin typeface="Verdana"/>
                          <a:hlinkClick r:id="rId3"/>
                        </a:rPr>
                        <a:t>https://sahem.tesouro.gov.br/sahem/public/verificacao_adimplencia.jsf</a:t>
                      </a:r>
                      <a:endParaRPr lang="pt-BR" sz="1000" b="0" i="0" u="none" strike="noStrike" dirty="0" smtClean="0">
                        <a:solidFill>
                          <a:srgbClr val="000000"/>
                        </a:solidFill>
                        <a:latin typeface="Verdana"/>
                      </a:endParaRPr>
                    </a:p>
                    <a:p>
                      <a:pPr algn="l" fontAlgn="ctr"/>
                      <a:endParaRPr lang="pt-BR" sz="1000" b="0" i="0" u="none" strike="noStrike" dirty="0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6285" marR="6285" marT="62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116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285" marR="6285" marT="62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latin typeface="Verdana"/>
                        </a:rPr>
                        <a:t>Certificado de Regularidade Previdenciária - CRP </a:t>
                      </a:r>
                      <a:r>
                        <a:rPr lang="pt-BR" sz="1000" b="0" i="0" u="none" strike="noStrike" dirty="0" smtClean="0">
                          <a:solidFill>
                            <a:srgbClr val="000000"/>
                          </a:solidFill>
                          <a:latin typeface="Verdana"/>
                        </a:rPr>
                        <a:t>- </a:t>
                      </a:r>
                      <a:r>
                        <a:rPr lang="pt-BR" sz="1000" b="0" i="0" u="none" strike="noStrike" dirty="0" smtClean="0">
                          <a:solidFill>
                            <a:srgbClr val="000000"/>
                          </a:solidFill>
                          <a:latin typeface="Verdana"/>
                          <a:hlinkClick r:id="rId4"/>
                        </a:rPr>
                        <a:t>http://www1.previdencia.gov.br/sps/app/crp/crppesquisaente.asp</a:t>
                      </a:r>
                      <a:endParaRPr lang="pt-BR" sz="1000" b="0" i="0" u="none" strike="noStrike" dirty="0" smtClean="0">
                        <a:solidFill>
                          <a:srgbClr val="000000"/>
                        </a:solidFill>
                        <a:latin typeface="Verdana"/>
                      </a:endParaRPr>
                    </a:p>
                    <a:p>
                      <a:pPr algn="l" fontAlgn="ctr"/>
                      <a:endParaRPr lang="pt-BR" sz="1000" b="0" i="0" u="none" strike="noStrike" dirty="0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6285" marR="6285" marT="62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 - FAIXA 3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 </a:t>
            </a:r>
            <a:r>
              <a:rPr lang="pt-BR" sz="1900" b="1" dirty="0" smtClean="0">
                <a:solidFill>
                  <a:srgbClr val="FF0000"/>
                </a:solidFill>
                <a:latin typeface="Arial Black" pitchFamily="34" charset="0"/>
                <a:cs typeface="Aparajita" pitchFamily="34" charset="0"/>
              </a:rPr>
              <a:t>– INFORMAÇÕES FINANCEIRAS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pic>
        <p:nvPicPr>
          <p:cNvPr id="17411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403350" y="333375"/>
          <a:ext cx="6574103" cy="5272368"/>
        </p:xfrm>
        <a:graphic>
          <a:graphicData uri="http://schemas.openxmlformats.org/drawingml/2006/table">
            <a:tbl>
              <a:tblPr/>
              <a:tblGrid>
                <a:gridCol w="1906490"/>
                <a:gridCol w="509493"/>
                <a:gridCol w="1183338"/>
                <a:gridCol w="2974782"/>
              </a:tblGrid>
              <a:tr h="34527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MUNICÍPIO</a:t>
                      </a:r>
                    </a:p>
                  </a:txBody>
                  <a:tcPr marL="7193" marR="7193" marT="7193" marB="0" anchor="ctr">
                    <a:lnL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UF</a:t>
                      </a:r>
                    </a:p>
                  </a:txBody>
                  <a:tcPr marL="7193" marR="7193" marT="7193" marB="0" anchor="ctr">
                    <a:lnL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CRP</a:t>
                      </a:r>
                    </a:p>
                  </a:txBody>
                  <a:tcPr marL="7193" marR="7193" marT="7193" marB="0" anchor="ctr">
                    <a:lnL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RES 43</a:t>
                      </a:r>
                    </a:p>
                  </a:txBody>
                  <a:tcPr marL="7193" marR="7193" marT="7193" marB="0" anchor="ctr">
                    <a:lnL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D"/>
                    </a:solidFill>
                  </a:tcPr>
                </a:tc>
              </a:tr>
              <a:tr h="22395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MUNICÍPIO 1</a:t>
                      </a:r>
                    </a:p>
                  </a:txBody>
                  <a:tcPr marL="7193" marR="7193" marT="7193" marB="0" anchor="ctr">
                    <a:lnL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SE</a:t>
                      </a:r>
                    </a:p>
                  </a:txBody>
                  <a:tcPr marL="7193" marR="7193" marT="7193" marB="0" anchor="ctr">
                    <a:lnL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   17/07/2018</a:t>
                      </a:r>
                    </a:p>
                  </a:txBody>
                  <a:tcPr marL="7193" marR="7193" marT="7193" marB="0" anchor="ctr">
                    <a:lnL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5923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333333"/>
                          </a:solidFill>
                          <a:latin typeface="Arial"/>
                        </a:rPr>
                        <a:t>Não há obrigações nesta data </a:t>
                      </a:r>
                    </a:p>
                  </a:txBody>
                  <a:tcPr marL="7193" marR="7193" marT="7193" marB="0" anchor="ctr">
                    <a:lnL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395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MUNICÍPIO 2</a:t>
                      </a:r>
                    </a:p>
                  </a:txBody>
                  <a:tcPr marL="7193" marR="7193" marT="7193" marB="0" anchor="ctr">
                    <a:lnL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MG</a:t>
                      </a:r>
                    </a:p>
                  </a:txBody>
                  <a:tcPr marL="7193" marR="7193" marT="7193" marB="0" anchor="ctr">
                    <a:lnL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   02/08/2018</a:t>
                      </a:r>
                    </a:p>
                  </a:txBody>
                  <a:tcPr marL="7193" marR="7193" marT="7193" marB="0" anchor="ctr">
                    <a:lnL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5923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Adimplente</a:t>
                      </a:r>
                    </a:p>
                  </a:txBody>
                  <a:tcPr marL="7193" marR="7193" marT="7193" marB="0" anchor="ctr">
                    <a:lnL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395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MUNICÍPIO 3</a:t>
                      </a:r>
                    </a:p>
                  </a:txBody>
                  <a:tcPr marL="7193" marR="7193" marT="7193" marB="0" anchor="ctr">
                    <a:lnL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SP</a:t>
                      </a:r>
                    </a:p>
                  </a:txBody>
                  <a:tcPr marL="7193" marR="7193" marT="7193" marB="0" anchor="ctr">
                    <a:lnL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 16/06/2018</a:t>
                      </a:r>
                    </a:p>
                  </a:txBody>
                  <a:tcPr marL="7193" marR="7193" marT="7193" marB="0" anchor="ctr">
                    <a:lnL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5923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Adimplente</a:t>
                      </a:r>
                    </a:p>
                  </a:txBody>
                  <a:tcPr marL="7193" marR="7193" marT="7193" marB="0" anchor="ctr">
                    <a:lnL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395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MUNICÍPIO 4</a:t>
                      </a:r>
                    </a:p>
                  </a:txBody>
                  <a:tcPr marL="7193" marR="7193" marT="7193" marB="0" anchor="ctr">
                    <a:lnL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MS</a:t>
                      </a:r>
                    </a:p>
                  </a:txBody>
                  <a:tcPr marL="7193" marR="7193" marT="7193" marB="0" anchor="ctr">
                    <a:lnL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28/06/2018</a:t>
                      </a:r>
                    </a:p>
                  </a:txBody>
                  <a:tcPr marL="7193" marR="7193" marT="7193" marB="0" anchor="ctr">
                    <a:lnL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5923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Não há obrigações nesta data</a:t>
                      </a:r>
                    </a:p>
                  </a:txBody>
                  <a:tcPr marL="7193" marR="7193" marT="7193" marB="0" anchor="ctr">
                    <a:lnL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395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MUNICÍPIO 5</a:t>
                      </a:r>
                    </a:p>
                  </a:txBody>
                  <a:tcPr marL="7193" marR="7193" marT="7193" marB="0" anchor="ctr">
                    <a:lnL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MT</a:t>
                      </a:r>
                    </a:p>
                  </a:txBody>
                  <a:tcPr marL="7193" marR="7193" marT="7193" marB="0" anchor="ctr">
                    <a:lnL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   02/08/2018</a:t>
                      </a:r>
                    </a:p>
                  </a:txBody>
                  <a:tcPr marL="7193" marR="7193" marT="7193" marB="0" anchor="ctr">
                    <a:lnL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5923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Adimplente</a:t>
                      </a:r>
                    </a:p>
                  </a:txBody>
                  <a:tcPr marL="7193" marR="7193" marT="7193" marB="0" anchor="ctr">
                    <a:lnL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395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MUNICÍPIO 6</a:t>
                      </a:r>
                    </a:p>
                  </a:txBody>
                  <a:tcPr marL="7193" marR="7193" marT="7193" marB="0" anchor="ctr">
                    <a:lnL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PR</a:t>
                      </a:r>
                    </a:p>
                  </a:txBody>
                  <a:tcPr marL="7193" marR="7193" marT="7193" marB="0" anchor="ctr">
                    <a:lnL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   23/08/2018</a:t>
                      </a:r>
                    </a:p>
                  </a:txBody>
                  <a:tcPr marL="7193" marR="7193" marT="7193" marB="0" anchor="ctr">
                    <a:lnL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5923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Não há obrigações nesta data</a:t>
                      </a:r>
                    </a:p>
                  </a:txBody>
                  <a:tcPr marL="7193" marR="7193" marT="7193" marB="0" anchor="ctr">
                    <a:lnL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395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MUNICÍPIO 7</a:t>
                      </a:r>
                    </a:p>
                  </a:txBody>
                  <a:tcPr marL="7193" marR="7193" marT="7193" marB="0" anchor="ctr">
                    <a:lnL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RJ</a:t>
                      </a:r>
                    </a:p>
                  </a:txBody>
                  <a:tcPr marL="7193" marR="7193" marT="7193" marB="0" anchor="ctr">
                    <a:lnL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   27/06/2016</a:t>
                      </a:r>
                    </a:p>
                  </a:txBody>
                  <a:tcPr marL="7193" marR="7193" marT="7193" marB="0" anchor="ctr">
                    <a:lnL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Não há obrigações nesta data</a:t>
                      </a:r>
                    </a:p>
                  </a:txBody>
                  <a:tcPr marL="7193" marR="7193" marT="7193" marB="0" anchor="ctr">
                    <a:lnL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395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MUNICÍPIO 8</a:t>
                      </a:r>
                    </a:p>
                  </a:txBody>
                  <a:tcPr marL="7193" marR="7193" marT="7193" marB="0" anchor="ctr">
                    <a:lnL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CE</a:t>
                      </a:r>
                    </a:p>
                  </a:txBody>
                  <a:tcPr marL="7193" marR="7193" marT="7193" marB="0" anchor="ctr">
                    <a:lnL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 21/03/2018</a:t>
                      </a:r>
                    </a:p>
                  </a:txBody>
                  <a:tcPr marL="7193" marR="7193" marT="7193" marB="0" anchor="ctr">
                    <a:lnL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5923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Não há obrigações nesta data</a:t>
                      </a:r>
                    </a:p>
                  </a:txBody>
                  <a:tcPr marL="7193" marR="7193" marT="7193" marB="0" anchor="ctr">
                    <a:lnL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395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MUNICÍPIO 9</a:t>
                      </a:r>
                    </a:p>
                  </a:txBody>
                  <a:tcPr marL="7193" marR="7193" marT="7193" marB="0" anchor="ctr">
                    <a:lnL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GO</a:t>
                      </a:r>
                    </a:p>
                  </a:txBody>
                  <a:tcPr marL="7193" marR="7193" marT="7193" marB="0" anchor="ctr">
                    <a:lnL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 01/07/2018</a:t>
                      </a:r>
                    </a:p>
                  </a:txBody>
                  <a:tcPr marL="7193" marR="7193" marT="7193" marB="0" anchor="ctr">
                    <a:lnL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5923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Não há obrigações nesta data</a:t>
                      </a:r>
                    </a:p>
                  </a:txBody>
                  <a:tcPr marL="7193" marR="7193" marT="7193" marB="0" anchor="ctr">
                    <a:lnL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395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MUNICÍPIO 10</a:t>
                      </a:r>
                    </a:p>
                  </a:txBody>
                  <a:tcPr marL="7193" marR="7193" marT="7193" marB="0" anchor="ctr">
                    <a:lnL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SP</a:t>
                      </a:r>
                    </a:p>
                  </a:txBody>
                  <a:tcPr marL="7193" marR="7193" marT="7193" marB="0" anchor="ctr">
                    <a:lnL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   01/07/2018</a:t>
                      </a:r>
                    </a:p>
                  </a:txBody>
                  <a:tcPr marL="7193" marR="7193" marT="7193" marB="0" anchor="ctr">
                    <a:lnL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5923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Não há obrigações nesta data</a:t>
                      </a:r>
                    </a:p>
                  </a:txBody>
                  <a:tcPr marL="7193" marR="7193" marT="7193" marB="0" anchor="ctr">
                    <a:lnL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395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MUNICÍPIO 11</a:t>
                      </a:r>
                    </a:p>
                  </a:txBody>
                  <a:tcPr marL="7193" marR="7193" marT="7193" marB="0" anchor="ctr">
                    <a:lnL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PB</a:t>
                      </a:r>
                    </a:p>
                  </a:txBody>
                  <a:tcPr marL="7193" marR="7193" marT="7193" marB="0" anchor="ctr">
                    <a:lnL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 29/08/2018</a:t>
                      </a:r>
                    </a:p>
                  </a:txBody>
                  <a:tcPr marL="7193" marR="7193" marT="7193" marB="0" anchor="ctr">
                    <a:lnL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5923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Adimplente</a:t>
                      </a:r>
                    </a:p>
                  </a:txBody>
                  <a:tcPr marL="7193" marR="7193" marT="7193" marB="0" anchor="ctr">
                    <a:lnL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395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MUNICÍPIO 12</a:t>
                      </a:r>
                    </a:p>
                  </a:txBody>
                  <a:tcPr marL="7193" marR="7193" marT="7193" marB="0" anchor="ctr">
                    <a:lnL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MG</a:t>
                      </a:r>
                    </a:p>
                  </a:txBody>
                  <a:tcPr marL="7193" marR="7193" marT="7193" marB="0" anchor="ctr">
                    <a:lnL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 17/03/2018</a:t>
                      </a:r>
                    </a:p>
                  </a:txBody>
                  <a:tcPr marL="7193" marR="7193" marT="7193" marB="0" anchor="ctr">
                    <a:lnL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5923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333333"/>
                          </a:solidFill>
                          <a:latin typeface="Arial"/>
                        </a:rPr>
                        <a:t>Não há obrigações nesta data </a:t>
                      </a:r>
                    </a:p>
                  </a:txBody>
                  <a:tcPr marL="7193" marR="7193" marT="7193" marB="0" anchor="ctr">
                    <a:lnL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395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MUNICÍPIO 13</a:t>
                      </a:r>
                    </a:p>
                  </a:txBody>
                  <a:tcPr marL="7193" marR="7193" marT="7193" marB="0" anchor="ctr">
                    <a:lnL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AL</a:t>
                      </a:r>
                    </a:p>
                  </a:txBody>
                  <a:tcPr marL="7193" marR="7193" marT="7193" marB="0" anchor="ctr">
                    <a:lnL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 13/07/2018</a:t>
                      </a:r>
                    </a:p>
                  </a:txBody>
                  <a:tcPr marL="7193" marR="7193" marT="7193" marB="0" anchor="ctr">
                    <a:lnL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5923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Adimplente</a:t>
                      </a:r>
                    </a:p>
                  </a:txBody>
                  <a:tcPr marL="7193" marR="7193" marT="7193" marB="0" anchor="ctr">
                    <a:lnL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395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MUNICÍPIO 14</a:t>
                      </a:r>
                    </a:p>
                  </a:txBody>
                  <a:tcPr marL="7193" marR="7193" marT="7193" marB="0" anchor="ctr">
                    <a:lnL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AM</a:t>
                      </a:r>
                    </a:p>
                  </a:txBody>
                  <a:tcPr marL="7193" marR="7193" marT="7193" marB="0" anchor="ctr">
                    <a:lnL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 18/05/2018</a:t>
                      </a:r>
                    </a:p>
                  </a:txBody>
                  <a:tcPr marL="7193" marR="7193" marT="7193" marB="0" anchor="ctr">
                    <a:lnL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5923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Adimplente</a:t>
                      </a:r>
                    </a:p>
                  </a:txBody>
                  <a:tcPr marL="7193" marR="7193" marT="7193" marB="0" anchor="ctr">
                    <a:lnL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395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MUNICÍPIO 15</a:t>
                      </a:r>
                    </a:p>
                  </a:txBody>
                  <a:tcPr marL="7193" marR="7193" marT="7193" marB="0" anchor="ctr">
                    <a:lnL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RS</a:t>
                      </a:r>
                    </a:p>
                  </a:txBody>
                  <a:tcPr marL="7193" marR="7193" marT="7193" marB="0" anchor="ctr">
                    <a:lnL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   21/06/2018</a:t>
                      </a:r>
                    </a:p>
                  </a:txBody>
                  <a:tcPr marL="7193" marR="7193" marT="7193" marB="0" anchor="ctr">
                    <a:lnL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5923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Não há obrigações nesta data</a:t>
                      </a:r>
                    </a:p>
                  </a:txBody>
                  <a:tcPr marL="7193" marR="7193" marT="7193" marB="0" anchor="ctr">
                    <a:lnL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395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MUNICÍPIO 16</a:t>
                      </a:r>
                    </a:p>
                  </a:txBody>
                  <a:tcPr marL="7193" marR="7193" marT="7193" marB="0" anchor="ctr">
                    <a:lnL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BA</a:t>
                      </a:r>
                    </a:p>
                  </a:txBody>
                  <a:tcPr marL="7193" marR="7193" marT="7193" marB="0" anchor="ctr">
                    <a:lnL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22/08/2018</a:t>
                      </a:r>
                    </a:p>
                  </a:txBody>
                  <a:tcPr marL="7193" marR="7193" marT="7193" marB="0" anchor="ctr">
                    <a:lnL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5923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Não há obrigações nesta data</a:t>
                      </a:r>
                    </a:p>
                  </a:txBody>
                  <a:tcPr marL="7193" marR="7193" marT="7193" marB="0" anchor="ctr">
                    <a:lnL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395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MUNICÍPIO 17</a:t>
                      </a:r>
                    </a:p>
                  </a:txBody>
                  <a:tcPr marL="7193" marR="7193" marT="7193" marB="0" anchor="ctr">
                    <a:lnL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SP</a:t>
                      </a:r>
                    </a:p>
                  </a:txBody>
                  <a:tcPr marL="7193" marR="7193" marT="7193" marB="0" anchor="ctr">
                    <a:lnL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26/07/2018</a:t>
                      </a:r>
                    </a:p>
                  </a:txBody>
                  <a:tcPr marL="7193" marR="7193" marT="7193" marB="0" anchor="ctr">
                    <a:lnL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5923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Adimplente</a:t>
                      </a:r>
                    </a:p>
                  </a:txBody>
                  <a:tcPr marL="7193" marR="7193" marT="7193" marB="0" anchor="ctr">
                    <a:lnL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395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MUNICÍPIO 18</a:t>
                      </a:r>
                    </a:p>
                  </a:txBody>
                  <a:tcPr marL="7193" marR="7193" marT="7193" marB="0" anchor="ctr">
                    <a:lnL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RJ</a:t>
                      </a:r>
                    </a:p>
                  </a:txBody>
                  <a:tcPr marL="7193" marR="7193" marT="7193" marB="0" anchor="ctr">
                    <a:lnL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   04/01/2014</a:t>
                      </a:r>
                    </a:p>
                  </a:txBody>
                  <a:tcPr marL="7193" marR="7193" marT="7193" marB="0" anchor="ctr">
                    <a:lnL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Não há obrigações nesta data</a:t>
                      </a:r>
                    </a:p>
                  </a:txBody>
                  <a:tcPr marL="7193" marR="7193" marT="7193" marB="0" anchor="ctr">
                    <a:lnL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395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MUNICÍPIO 19</a:t>
                      </a:r>
                    </a:p>
                  </a:txBody>
                  <a:tcPr marL="7193" marR="7193" marT="7193" marB="0" anchor="ctr">
                    <a:lnL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SP</a:t>
                      </a:r>
                    </a:p>
                  </a:txBody>
                  <a:tcPr marL="7193" marR="7193" marT="7193" marB="0" anchor="ctr">
                    <a:lnL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   15/03/2018</a:t>
                      </a:r>
                    </a:p>
                  </a:txBody>
                  <a:tcPr marL="7193" marR="7193" marT="7193" marB="0" anchor="ctr">
                    <a:lnL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5923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Adimplente</a:t>
                      </a:r>
                    </a:p>
                  </a:txBody>
                  <a:tcPr marL="7193" marR="7193" marT="7193" marB="0" anchor="ctr">
                    <a:lnL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395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MUNICÍPIO 20</a:t>
                      </a:r>
                    </a:p>
                  </a:txBody>
                  <a:tcPr marL="7193" marR="7193" marT="7193" marB="0" anchor="ctr">
                    <a:lnL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MA</a:t>
                      </a:r>
                    </a:p>
                  </a:txBody>
                  <a:tcPr marL="7193" marR="7193" marT="7193" marB="0" anchor="ctr">
                    <a:lnL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   04/05/2018</a:t>
                      </a:r>
                    </a:p>
                  </a:txBody>
                  <a:tcPr marL="7193" marR="7193" marT="7193" marB="0" anchor="ctr">
                    <a:lnL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5923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Não há obrigações nesta data</a:t>
                      </a:r>
                    </a:p>
                  </a:txBody>
                  <a:tcPr marL="7193" marR="7193" marT="7193" marB="0" anchor="ctr">
                    <a:lnL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395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MUNICÍPIO 21</a:t>
                      </a:r>
                    </a:p>
                  </a:txBody>
                  <a:tcPr marL="7193" marR="7193" marT="7193" marB="0" anchor="ctr">
                    <a:lnL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SP</a:t>
                      </a:r>
                    </a:p>
                  </a:txBody>
                  <a:tcPr marL="7193" marR="7193" marT="7193" marB="0" anchor="ctr">
                    <a:lnL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 08/09/2018</a:t>
                      </a:r>
                    </a:p>
                  </a:txBody>
                  <a:tcPr marL="7193" marR="7193" marT="7193" marB="0" anchor="ctr">
                    <a:lnL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5923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Não há obrigações nesta data</a:t>
                      </a:r>
                    </a:p>
                  </a:txBody>
                  <a:tcPr marL="7193" marR="7193" marT="7193" marB="0" anchor="ctr">
                    <a:lnL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395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MUNICÍPIO 22</a:t>
                      </a:r>
                    </a:p>
                  </a:txBody>
                  <a:tcPr marL="7193" marR="7193" marT="7193" marB="0" anchor="ctr">
                    <a:lnL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PI </a:t>
                      </a:r>
                    </a:p>
                  </a:txBody>
                  <a:tcPr marL="7193" marR="7193" marT="7193" marB="0" anchor="ctr">
                    <a:lnL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   26/08/2018</a:t>
                      </a:r>
                    </a:p>
                  </a:txBody>
                  <a:tcPr marL="7193" marR="7193" marT="7193" marB="0" anchor="ctr">
                    <a:lnL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5923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Não há obrigações nesta data</a:t>
                      </a:r>
                    </a:p>
                  </a:txBody>
                  <a:tcPr marL="7193" marR="7193" marT="7193" marB="0" anchor="ctr">
                    <a:lnL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Overr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so">
  <a:themeElements>
    <a:clrScheme name="Concurso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so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so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urso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urso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urso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urso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5.xml><?xml version="1.0" encoding="utf-8"?>
<a:themeOverride xmlns:a="http://schemas.openxmlformats.org/drawingml/2006/main">
  <a:clrScheme name="Concurso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  <a:fontScheme name="Concurso">
    <a:majorFont>
      <a:latin typeface="Lucida Sans Unicode"/>
      <a:ea typeface=""/>
      <a:cs typeface=""/>
      <a:font script="Jpan" typeface="ＭＳ Ｐゴシック"/>
      <a:font script="Hang" typeface="맑은 고딕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Uigh" typeface="Microsoft Uighur"/>
    </a:majorFont>
    <a:minorFont>
      <a:latin typeface="Lucida Sans Unicode"/>
      <a:ea typeface=""/>
      <a:cs typeface=""/>
      <a:font script="Jpan" typeface="ＭＳ Ｐゴシック"/>
      <a:font script="Hang" typeface="맑은 고딕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Uigh" typeface="Microsoft Uighur"/>
    </a:minorFont>
  </a:fontScheme>
  <a:fmtScheme name="Concurso">
    <a:fillStyleLst>
      <a:solidFill>
        <a:schemeClr val="phClr"/>
      </a:solidFill>
      <a:gradFill rotWithShape="1">
        <a:gsLst>
          <a:gs pos="0">
            <a:schemeClr val="phClr">
              <a:tint val="62000"/>
              <a:satMod val="180000"/>
            </a:schemeClr>
          </a:gs>
          <a:gs pos="65000">
            <a:schemeClr val="phClr">
              <a:tint val="32000"/>
              <a:satMod val="250000"/>
            </a:schemeClr>
          </a:gs>
          <a:gs pos="100000">
            <a:schemeClr val="phClr">
              <a:tint val="23000"/>
              <a:satMod val="30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15000"/>
              <a:satMod val="180000"/>
            </a:schemeClr>
          </a:gs>
          <a:gs pos="50000">
            <a:schemeClr val="phClr">
              <a:shade val="45000"/>
              <a:satMod val="170000"/>
            </a:schemeClr>
          </a:gs>
          <a:gs pos="70000">
            <a:schemeClr val="phClr">
              <a:tint val="99000"/>
              <a:shade val="65000"/>
              <a:satMod val="155000"/>
            </a:schemeClr>
          </a:gs>
          <a:gs pos="100000">
            <a:schemeClr val="phClr">
              <a:tint val="95500"/>
              <a:shade val="10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/>
        </a:solidFill>
        <a:prstDash val="solid"/>
      </a:ln>
      <a:ln w="55000" cap="flat" cmpd="thickThin" algn="ctr">
        <a:solidFill>
          <a:schemeClr val="phClr"/>
        </a:solidFill>
        <a:prstDash val="solid"/>
      </a:ln>
      <a:ln w="63500" cap="flat" cmpd="thickThin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phClr">
              <a:satMod val="30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55000"/>
              <a:satMod val="300000"/>
            </a:schemeClr>
          </a:gs>
          <a:gs pos="40000">
            <a:schemeClr val="phClr">
              <a:tint val="65000"/>
              <a:satMod val="300000"/>
            </a:schemeClr>
          </a:gs>
          <a:gs pos="100000">
            <a:schemeClr val="phClr">
              <a:shade val="65000"/>
              <a:satMod val="300000"/>
            </a:schemeClr>
          </a:gs>
        </a:gsLst>
        <a:path path="circle">
          <a:fillToRect l="65000" b="98000"/>
        </a:path>
      </a:gradFill>
      <a:blipFill>
        <a:blip xmlns:r="http://schemas.openxmlformats.org/officeDocument/2006/relationships" r:embed="rId1">
          <a:duotone>
            <a:schemeClr val="phClr">
              <a:shade val="60000"/>
              <a:satMod val="110000"/>
            </a:schemeClr>
            <a:schemeClr val="phClr">
              <a:tint val="95000"/>
            </a:schemeClr>
          </a:duotone>
        </a:blip>
        <a:tile tx="0" ty="0" sx="50000" sy="50000" flip="none" algn="tl"/>
      </a:blip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1802</TotalTime>
  <Words>1015</Words>
  <Application>Microsoft Office PowerPoint</Application>
  <PresentationFormat>Apresentação na tela (4:3)</PresentationFormat>
  <Paragraphs>381</Paragraphs>
  <Slides>13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5" baseType="lpstr">
      <vt:lpstr>Concurso</vt:lpstr>
      <vt:lpstr>Planilha</vt:lpstr>
      <vt:lpstr>  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IrmaBC</dc:creator>
  <cp:lastModifiedBy>IrmaBC</cp:lastModifiedBy>
  <cp:revision>169</cp:revision>
  <dcterms:created xsi:type="dcterms:W3CDTF">2016-08-22T14:28:27Z</dcterms:created>
  <dcterms:modified xsi:type="dcterms:W3CDTF">2018-05-09T13:09:14Z</dcterms:modified>
</cp:coreProperties>
</file>