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5"/>
  </p:notesMasterIdLst>
  <p:sldIdLst>
    <p:sldId id="290" r:id="rId2"/>
    <p:sldId id="298" r:id="rId3"/>
    <p:sldId id="307" r:id="rId4"/>
    <p:sldId id="301" r:id="rId5"/>
    <p:sldId id="308" r:id="rId6"/>
    <p:sldId id="304" r:id="rId7"/>
    <p:sldId id="302" r:id="rId8"/>
    <p:sldId id="303" r:id="rId9"/>
    <p:sldId id="309" r:id="rId10"/>
    <p:sldId id="306" r:id="rId11"/>
    <p:sldId id="305" r:id="rId12"/>
    <p:sldId id="310" r:id="rId13"/>
    <p:sldId id="297" r:id="rId14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>
      <p:cViewPr varScale="1">
        <p:scale>
          <a:sx n="98" d="100"/>
          <a:sy n="98" d="100"/>
        </p:scale>
        <p:origin x="-1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34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cked"/>
        <c:ser>
          <c:idx val="0"/>
          <c:order val="0"/>
          <c:tx>
            <c:strRef>
              <c:f>Plan2!$B$3</c:f>
              <c:strCache>
                <c:ptCount val="1"/>
                <c:pt idx="0">
                  <c:v>R$</c:v>
                </c:pt>
              </c:strCache>
            </c:strRef>
          </c:tx>
          <c:marker>
            <c:symbol val="none"/>
          </c:marker>
          <c:cat>
            <c:numRef>
              <c:f>Plan2!$A$4:$A$20</c:f>
              <c:numCache>
                <c:formatCode>dd/mm/yyyy</c:formatCode>
                <c:ptCount val="17"/>
                <c:pt idx="0">
                  <c:v>37621</c:v>
                </c:pt>
                <c:pt idx="1">
                  <c:v>37986</c:v>
                </c:pt>
                <c:pt idx="2">
                  <c:v>38352</c:v>
                </c:pt>
                <c:pt idx="3">
                  <c:v>38716</c:v>
                </c:pt>
                <c:pt idx="4">
                  <c:v>39080</c:v>
                </c:pt>
                <c:pt idx="5">
                  <c:v>39447</c:v>
                </c:pt>
                <c:pt idx="6">
                  <c:v>39813</c:v>
                </c:pt>
                <c:pt idx="7">
                  <c:v>40178</c:v>
                </c:pt>
                <c:pt idx="8">
                  <c:v>40543</c:v>
                </c:pt>
                <c:pt idx="9">
                  <c:v>40907</c:v>
                </c:pt>
                <c:pt idx="10">
                  <c:v>41274</c:v>
                </c:pt>
                <c:pt idx="11">
                  <c:v>41639</c:v>
                </c:pt>
                <c:pt idx="12">
                  <c:v>42004</c:v>
                </c:pt>
                <c:pt idx="13">
                  <c:v>42369</c:v>
                </c:pt>
                <c:pt idx="14">
                  <c:v>42734</c:v>
                </c:pt>
                <c:pt idx="15">
                  <c:v>43098</c:v>
                </c:pt>
                <c:pt idx="16">
                  <c:v>43167</c:v>
                </c:pt>
              </c:numCache>
            </c:numRef>
          </c:cat>
          <c:val>
            <c:numRef>
              <c:f>Plan2!$B$4:$B$20</c:f>
              <c:numCache>
                <c:formatCode>General</c:formatCode>
                <c:ptCount val="17"/>
                <c:pt idx="0">
                  <c:v>3.5324999999999962</c:v>
                </c:pt>
                <c:pt idx="1">
                  <c:v>2.8883999999999999</c:v>
                </c:pt>
                <c:pt idx="2">
                  <c:v>2.6536</c:v>
                </c:pt>
                <c:pt idx="3">
                  <c:v>2.3398999999999957</c:v>
                </c:pt>
                <c:pt idx="4">
                  <c:v>2.1372</c:v>
                </c:pt>
                <c:pt idx="5">
                  <c:v>1.7705000000000011</c:v>
                </c:pt>
                <c:pt idx="6">
                  <c:v>2.3361999999999967</c:v>
                </c:pt>
                <c:pt idx="7">
                  <c:v>1.7403999999999991</c:v>
                </c:pt>
                <c:pt idx="8">
                  <c:v>1.6654</c:v>
                </c:pt>
                <c:pt idx="9">
                  <c:v>1.8751</c:v>
                </c:pt>
                <c:pt idx="10">
                  <c:v>2.0428999999999977</c:v>
                </c:pt>
                <c:pt idx="11">
                  <c:v>2.3419999999999987</c:v>
                </c:pt>
                <c:pt idx="12">
                  <c:v>2.6555999999999997</c:v>
                </c:pt>
                <c:pt idx="13">
                  <c:v>3.9041999999999999</c:v>
                </c:pt>
                <c:pt idx="14">
                  <c:v>3.2585000000000002</c:v>
                </c:pt>
                <c:pt idx="15">
                  <c:v>3.3073999999999999</c:v>
                </c:pt>
                <c:pt idx="16">
                  <c:v>3.2511999999999999</c:v>
                </c:pt>
              </c:numCache>
            </c:numRef>
          </c:val>
        </c:ser>
        <c:dropLines/>
        <c:marker val="1"/>
        <c:axId val="55229824"/>
        <c:axId val="75630080"/>
      </c:lineChart>
      <c:dateAx>
        <c:axId val="55229824"/>
        <c:scaling>
          <c:orientation val="minMax"/>
        </c:scaling>
        <c:axPos val="b"/>
        <c:title>
          <c:layout/>
        </c:title>
        <c:numFmt formatCode="dd/mm/yyyy" sourceLinked="1"/>
        <c:majorTickMark val="none"/>
        <c:tickLblPos val="nextTo"/>
        <c:crossAx val="75630080"/>
        <c:crosses val="autoZero"/>
        <c:auto val="1"/>
        <c:lblOffset val="100"/>
      </c:dateAx>
      <c:valAx>
        <c:axId val="7563008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Variação</a:t>
                </a:r>
                <a:r>
                  <a:rPr lang="en-US" baseline="0"/>
                  <a:t> do câmbio - Período PNAFM</a:t>
                </a:r>
                <a:endParaRPr lang="en-US"/>
              </a:p>
            </c:rich>
          </c:tx>
          <c:layout/>
        </c:title>
        <c:numFmt formatCode="General" sourceLinked="1"/>
        <c:tickLblPos val="nextTo"/>
        <c:crossAx val="55229824"/>
        <c:crosses val="autoZero"/>
        <c:crossBetween val="between"/>
      </c:valAx>
    </c:plotArea>
    <c:legend>
      <c:legendPos val="r"/>
      <c:layout/>
    </c:legend>
    <c:plotVisOnly val="1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979012D-59CB-4D19-99E4-AFA844965740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BBE6A8B-0BD3-43DB-91DF-6275E77AD6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CE05D3E-12CB-4500-96F8-BF2C5D6DAF8F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55DE4C0-9F6F-4F9E-B46B-56999CF22E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12E50-009A-4B0B-86FA-CD748C70ACDF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DB80C-7285-4FB0-8C45-1AA8693D6E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CB6E4-ECC9-41A8-982B-3A19F596C31E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69A34-2853-4102-B210-979A5F36ED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D6CD8-E6F8-4498-BFB5-B09CB160CF69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DFEBF-2DE9-4C42-863D-1D641CD70C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FDF5A9-1C3D-4B40-8F34-E88DEB053BE3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6523B6E-865B-4B2B-88F8-317A5943C8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5E52B02-64AD-4C97-B880-C2CAA0FDE5D4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FC6E76-5D90-4B10-84C2-AEEE64193B3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B7B8C9-E30D-4625-A194-2FFA5F113957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A7EA7D-DBE6-417B-BC8E-F0A65FF4A3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CD134E-1001-48B1-920A-3485B9B1D2B5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2C86D68-FE44-4116-825C-57EC4EC950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D005C-B4B9-448E-9CEF-AA18FAAA6FF8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13F76-9AFB-4F58-9B32-66B6CD2DB0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076E1F6-43C7-4812-974C-9DE88E7C8056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B2F49A-BF62-4A3C-91FC-055DF3C9DC3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rma livre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52BD884-069E-4CF4-A96E-7FCCCFCFD553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335E83C-E167-4ED4-8B19-F46EF4940CB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2057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47ABC7F-96A5-4E4C-9D55-17122F23DF96}" type="datetimeFigureOut">
              <a:rPr lang="pt-BR"/>
              <a:pPr>
                <a:defRPr/>
              </a:pPr>
              <a:t>09/05/2018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F9A78B-7B50-4D6A-97F0-7E3007AB59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89" r:id="rId2"/>
    <p:sldLayoutId id="2147483894" r:id="rId3"/>
    <p:sldLayoutId id="2147483895" r:id="rId4"/>
    <p:sldLayoutId id="2147483896" r:id="rId5"/>
    <p:sldLayoutId id="2147483897" r:id="rId6"/>
    <p:sldLayoutId id="2147483890" r:id="rId7"/>
    <p:sldLayoutId id="2147483898" r:id="rId8"/>
    <p:sldLayoutId id="2147483899" r:id="rId9"/>
    <p:sldLayoutId id="2147483891" r:id="rId10"/>
    <p:sldLayoutId id="21474838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slide" Target="slide4.xml"/><Relationship Id="rId5" Type="http://schemas.openxmlformats.org/officeDocument/2006/relationships/slide" Target="slide6.xml"/><Relationship Id="rId4" Type="http://schemas.openxmlformats.org/officeDocument/2006/relationships/package" Target="../embeddings/Planilha_do_Microsoft_Office_Excel1.xls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ahem.tesouro.gov.br/sahem/public/verificacao_adimplencia.js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1.previdencia.gov.br/sps/app/crp/crppesquisaente.asp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3713" y="1916113"/>
            <a:ext cx="7380287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</p:txBody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10244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37290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0246" name="Retângulo 5"/>
          <p:cNvSpPr>
            <a:spLocks noChangeArrowheads="1"/>
          </p:cNvSpPr>
          <p:nvPr/>
        </p:nvSpPr>
        <p:spPr bwMode="auto">
          <a:xfrm>
            <a:off x="3924300" y="549275"/>
            <a:ext cx="5111750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 b="1">
                <a:solidFill>
                  <a:srgbClr val="0070C0"/>
                </a:solidFill>
              </a:rPr>
              <a:t>WORKSHOP</a:t>
            </a:r>
          </a:p>
          <a:p>
            <a:pPr algn="ctr"/>
            <a:r>
              <a:rPr lang="pt-BR" sz="3600" b="1"/>
              <a:t>PNAFM III - FAIXA 3</a:t>
            </a:r>
          </a:p>
          <a:p>
            <a:pPr algn="ctr"/>
            <a:r>
              <a:rPr lang="pt-BR" sz="3200" b="1">
                <a:latin typeface="Aparajita" pitchFamily="34" charset="0"/>
                <a:cs typeface="Aparajita" pitchFamily="34" charset="0"/>
              </a:rPr>
              <a:t>NORMAS E ORIENTAÇÕES</a:t>
            </a:r>
          </a:p>
        </p:txBody>
      </p:sp>
      <p:sp>
        <p:nvSpPr>
          <p:cNvPr id="10247" name="CaixaDeTexto 10"/>
          <p:cNvSpPr txBox="1">
            <a:spLocks noChangeArrowheads="1"/>
          </p:cNvSpPr>
          <p:nvPr/>
        </p:nvSpPr>
        <p:spPr bwMode="auto">
          <a:xfrm>
            <a:off x="4572000" y="4221163"/>
            <a:ext cx="4392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600" b="1">
                <a:latin typeface="Aparajita" pitchFamily="34" charset="0"/>
                <a:cs typeface="Aparajita" pitchFamily="34" charset="0"/>
              </a:rPr>
              <a:t>Brasília, 19 A 21/03/2018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843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CaixaDeTexto 4"/>
          <p:cNvSpPr txBox="1">
            <a:spLocks noChangeArrowheads="1"/>
          </p:cNvSpPr>
          <p:nvPr/>
        </p:nvSpPr>
        <p:spPr bwMode="auto">
          <a:xfrm>
            <a:off x="539750" y="1196975"/>
            <a:ext cx="82804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/>
              <a:t>Auditoria </a:t>
            </a:r>
          </a:p>
          <a:p>
            <a:endParaRPr lang="pt-BR"/>
          </a:p>
          <a:p>
            <a:r>
              <a:rPr lang="pt-BR"/>
              <a:t>Os projetos desenvolvidos no âmbito do Programa PNAFM serão auditados pela equipe de auditoria da CGU, mediante Termo de Procedimentos estabelecidos entre o BID e a CGU.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945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CaixaDeTexto 9"/>
          <p:cNvSpPr txBox="1">
            <a:spLocks noChangeArrowheads="1"/>
          </p:cNvSpPr>
          <p:nvPr/>
        </p:nvSpPr>
        <p:spPr bwMode="auto">
          <a:xfrm>
            <a:off x="250825" y="765175"/>
            <a:ext cx="820896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/>
              <a:t>Novas operações de crédito </a:t>
            </a:r>
            <a:r>
              <a:rPr lang="pt-BR" sz="2400"/>
              <a:t>– </a:t>
            </a:r>
            <a:r>
              <a:rPr lang="pt-BR" sz="2000"/>
              <a:t>poderão ser firmadas, na hipótese de disponibilidade de recursos pelo Programa.</a:t>
            </a:r>
          </a:p>
          <a:p>
            <a:endParaRPr lang="pt-BR"/>
          </a:p>
          <a:p>
            <a:pPr lvl="1">
              <a:buFont typeface="Wingdings" pitchFamily="2" charset="2"/>
              <a:buChar char="q"/>
            </a:pPr>
            <a:r>
              <a:rPr lang="pt-BR" sz="1400">
                <a:cs typeface="Times New Roman" pitchFamily="18" charset="0"/>
              </a:rPr>
              <a:t>  Os municípios poderão ter acesso a novo subempréstimo no âmbito da </a:t>
            </a:r>
            <a:r>
              <a:rPr lang="pt-BR" sz="1400" b="1">
                <a:cs typeface="Times New Roman" pitchFamily="18" charset="0"/>
              </a:rPr>
              <a:t>2ª Etapa da 2ª Fase do PNAFM </a:t>
            </a:r>
            <a:r>
              <a:rPr lang="pt-BR" sz="1400">
                <a:cs typeface="Times New Roman" pitchFamily="18" charset="0"/>
              </a:rPr>
              <a:t>quando pelo menos 75% (setenta e cinco por cento) dos recursos do financiamento anterior tenham sido comprometidos e 50% dos recursos tenham sido desembolsados.</a:t>
            </a:r>
          </a:p>
          <a:p>
            <a:pPr>
              <a:buFont typeface="Wingdings" pitchFamily="2" charset="2"/>
              <a:buChar char="q"/>
            </a:pPr>
            <a:endParaRPr lang="pt-BR" sz="1400"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pt-BR" sz="1400">
              <a:cs typeface="Times New Roman" pitchFamily="18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pt-BR" sz="1400">
                <a:cs typeface="Times New Roman" pitchFamily="18" charset="0"/>
              </a:rPr>
              <a:t>  A contratação </a:t>
            </a:r>
            <a:r>
              <a:rPr lang="pt-BR" sz="1400" b="1">
                <a:cs typeface="Times New Roman" pitchFamily="18" charset="0"/>
              </a:rPr>
              <a:t>da 3ª Etapa da 2ª </a:t>
            </a:r>
            <a:r>
              <a:rPr lang="pt-BR" sz="1400">
                <a:cs typeface="Times New Roman" pitchFamily="18" charset="0"/>
              </a:rPr>
              <a:t>Fase pelos municípios executores está condicionada ao desembolso de 75% do total dos recursos desta 2ª Etapa.</a:t>
            </a:r>
          </a:p>
          <a:p>
            <a:endParaRPr lang="pt-BR"/>
          </a:p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048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 descr="C:\Users\sermarti\AppData\Local\Microsoft\Windows\Temporary Internet Files\Content.IE5\HCSJET1V\duvida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412875"/>
            <a:ext cx="23495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766763"/>
            <a:ext cx="8135937" cy="5092700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COORDENAÇÃO-GERAL DE PROGRAMAS E PROJETOS DE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COOPERAÇÃO – COOPE  (UCP)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SUBSECRETARIA DE GESTÃO ESTRATÉGICA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EXECUTIVA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MINISTÉRIO DA FAZENDA</a:t>
            </a:r>
            <a: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2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3412-2492</a:t>
            </a:r>
            <a:b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2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"P", Sala 415.</a:t>
            </a:r>
            <a:b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CEP:70048-900</a:t>
            </a:r>
            <a:endParaRPr lang="pt-BR" sz="12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21507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150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5275" y="3716338"/>
            <a:ext cx="64627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029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5"/>
          <p:cNvGraphicFramePr>
            <a:graphicFrameLocks noChangeAspect="1"/>
          </p:cNvGraphicFramePr>
          <p:nvPr>
            <p:ph sz="half" idx="1"/>
          </p:nvPr>
        </p:nvGraphicFramePr>
        <p:xfrm>
          <a:off x="414338" y="549275"/>
          <a:ext cx="8507412" cy="4608513"/>
        </p:xfrm>
        <a:graphic>
          <a:graphicData uri="http://schemas.openxmlformats.org/presentationml/2006/ole">
            <p:oleObj spid="_x0000_s1026" name="Planilha" r:id="rId4" imgW="8641012" imgH="4168152" progId="Excel.Sheet.12">
              <p:embed/>
            </p:oleObj>
          </a:graphicData>
        </a:graphic>
      </p:graphicFrame>
      <p:sp>
        <p:nvSpPr>
          <p:cNvPr id="5" name="Botão de ação: Voltar ou Anterior 4">
            <a:hlinkClick r:id="rId5" action="ppaction://hlinksldjump" highlightClick="1"/>
          </p:cNvPr>
          <p:cNvSpPr/>
          <p:nvPr/>
        </p:nvSpPr>
        <p:spPr>
          <a:xfrm>
            <a:off x="2051050" y="4868863"/>
            <a:ext cx="288925" cy="730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Botão de ação: Voltar ou Anterior 5">
            <a:hlinkClick r:id="rId6" action="ppaction://hlinksldjump" highlightClick="1"/>
          </p:cNvPr>
          <p:cNvSpPr/>
          <p:nvPr/>
        </p:nvSpPr>
        <p:spPr>
          <a:xfrm>
            <a:off x="2051050" y="2060575"/>
            <a:ext cx="288925" cy="730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Botão de ação: Voltar ou Anterior 6">
            <a:hlinkClick r:id="rId7" action="ppaction://hlinksldjump" highlightClick="1"/>
          </p:cNvPr>
          <p:cNvSpPr/>
          <p:nvPr/>
        </p:nvSpPr>
        <p:spPr>
          <a:xfrm>
            <a:off x="2051050" y="1268413"/>
            <a:ext cx="288925" cy="730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126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1196975"/>
            <a:ext cx="8280400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/>
              <a:t>Dotações Orçamentárias</a:t>
            </a:r>
          </a:p>
          <a:p>
            <a:pPr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 As dotações anuais destinadas à execução do projeto devem ser dimensionadas observando os seguintes princípios e parâmetros:</a:t>
            </a:r>
          </a:p>
          <a:p>
            <a:pPr marL="342900" indent="-342900">
              <a:defRPr/>
            </a:pPr>
            <a:endParaRPr lang="pt-BR" dirty="0"/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pt-BR" dirty="0"/>
              <a:t>o PNAFM deve preferencialmente receber o </a:t>
            </a:r>
            <a:r>
              <a:rPr lang="pt-BR" i="1" dirty="0"/>
              <a:t>status</a:t>
            </a:r>
            <a:r>
              <a:rPr lang="pt-BR" dirty="0"/>
              <a:t> de projeto no orçamento municipal, para que as dotações destinadas à execução do Plano de Aquisição (Investimentos Básicos) possam ser diretamente identificáveis na Lei Orçamentária Anual;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endParaRPr lang="pt-BR" dirty="0"/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pt-BR" dirty="0"/>
              <a:t>as dotações destinadas ao custeio da remuneração da UEM, dos encargos financeiros do contrato de subempréstimo e dos Outros Investimentos devem fazer parte do custeio geral da prefeitura, não devendo ser somadas às dotações do projeto PNAFM.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–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229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07504" y="1340770"/>
          <a:ext cx="8807665" cy="3240358"/>
        </p:xfrm>
        <a:graphic>
          <a:graphicData uri="http://schemas.openxmlformats.org/drawingml/2006/table">
            <a:tbl>
              <a:tblPr/>
              <a:tblGrid>
                <a:gridCol w="977155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14849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  <a:gridCol w="164163"/>
              </a:tblGrid>
              <a:tr h="396569">
                <a:tc gridSpan="49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LINHA DO TEMPO DO FINANCIAMENTO - PNAFM III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00728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EMPRÉSTIMO BID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15/06/2018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15/12/2018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15/06/2019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15/12/2019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15/06/2020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15/12/2020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15/06/2021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15/12/2021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15/06/2022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15/12/2022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15/06/2023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15/12/2023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15/06/2024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15/12/2024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15/06/2025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15/12/2025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15/06/2026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15/12/2026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15/06/2027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15/12/2027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15/06/2028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15/12/2028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15/06/2029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15/12/2029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15/06/2030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15/12/2030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15/06/2031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15/12/2031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15/06/2032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15/12/2032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15/06/2033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15/12/2033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15/06/2034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15/12/2034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15/06/2035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15/12/2035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15/06/2036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15/12/2036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15/06/2037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15/12/2037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15/06/2038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15/12/2038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15/06/2039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15/12/2039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15/06/2040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15/12/2040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15/06/2041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15/12/2041</a:t>
                      </a:r>
                    </a:p>
                  </a:txBody>
                  <a:tcPr marL="4243" marR="4243" marT="424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35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9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CARÊNCIA  (12)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6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AMORTIZAÇÃO (36)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78855">
                <a:tc gridSpan="49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87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MUNICÍPIO A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0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8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MUNICÍPIO B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9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87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MUNICÍPIO C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7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871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MUNICÍPIO D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6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5871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MUNICÍPIO E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6"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4243" marR="4243" marT="42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Botão de ação: Voltar ou Anterior 4">
            <a:hlinkClick r:id="rId3" action="ppaction://hlinksldjump" highlightClick="1"/>
          </p:cNvPr>
          <p:cNvSpPr/>
          <p:nvPr/>
        </p:nvSpPr>
        <p:spPr>
          <a:xfrm>
            <a:off x="8243888" y="5445125"/>
            <a:ext cx="504825" cy="2159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–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331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Botão de ação: Voltar ou Anterior 4">
            <a:hlinkClick r:id="rId3" action="ppaction://hlinksldjump" highlightClick="1"/>
          </p:cNvPr>
          <p:cNvSpPr/>
          <p:nvPr/>
        </p:nvSpPr>
        <p:spPr>
          <a:xfrm>
            <a:off x="8243888" y="5445125"/>
            <a:ext cx="504825" cy="2159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1331913" y="2513013"/>
          <a:ext cx="5346700" cy="3291840"/>
        </p:xfrm>
        <a:graphic>
          <a:graphicData uri="http://schemas.openxmlformats.org/drawingml/2006/table">
            <a:tbl>
              <a:tblPr/>
              <a:tblGrid>
                <a:gridCol w="843780"/>
                <a:gridCol w="1254641"/>
                <a:gridCol w="1000955"/>
                <a:gridCol w="1309790"/>
                <a:gridCol w="937534"/>
              </a:tblGrid>
              <a:tr h="18288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2F2F2"/>
                          </a:solidFill>
                          <a:latin typeface="Calibri"/>
                        </a:rPr>
                        <a:t>DESEMBOLSO MUNICÍPIO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02/03/2017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3,097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645.786,24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02/06/2017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3,2301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619.175,88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03/10/2017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3,1636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316.095,59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1.581.057,71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16.590,55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288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2F2F2"/>
                          </a:solidFill>
                          <a:latin typeface="Calibri"/>
                        </a:rPr>
                        <a:t>DESEMBOLSO MUNICÍPIO B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02/03/2017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3,097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484.339,68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06/06/2017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3,2814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457.121,96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03/08/2017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3,1262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319.877,17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14/11/2017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3,2867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304.256,55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1.565.595,36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37.636,76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2F2F2"/>
                          </a:solidFill>
                          <a:latin typeface="Calibri"/>
                        </a:rPr>
                        <a:t>DESEMBOLSO MUNICÍPIO C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02/03/2017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3,097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645.786,24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2.000.000,00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02/06/2017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3,2301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619.175,88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825.436,34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03/10/2017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3,1636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260.916,78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4.825.436,34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1.525.878,91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4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625" y="692150"/>
            <a:ext cx="87185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433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Gráfico 6"/>
          <p:cNvGraphicFramePr/>
          <p:nvPr/>
        </p:nvGraphicFramePr>
        <p:xfrm>
          <a:off x="1840230" y="1722120"/>
          <a:ext cx="5463540" cy="3413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Botão de ação: Voltar ou Anterior 7">
            <a:hlinkClick r:id="rId4" action="ppaction://hlinksldjump" highlightClick="1"/>
          </p:cNvPr>
          <p:cNvSpPr/>
          <p:nvPr/>
        </p:nvSpPr>
        <p:spPr>
          <a:xfrm>
            <a:off x="8243888" y="5445125"/>
            <a:ext cx="504825" cy="2159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–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536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468313" y="3933825"/>
            <a:ext cx="863600" cy="1511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BID</a:t>
            </a:r>
          </a:p>
        </p:txBody>
      </p:sp>
      <p:sp>
        <p:nvSpPr>
          <p:cNvPr id="11" name="Seta para a direita listrada 10"/>
          <p:cNvSpPr/>
          <p:nvPr/>
        </p:nvSpPr>
        <p:spPr>
          <a:xfrm>
            <a:off x="1619250" y="4437063"/>
            <a:ext cx="649288" cy="431800"/>
          </a:xfrm>
          <a:prstGeom prst="striped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484438" y="3933825"/>
            <a:ext cx="863600" cy="15113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MF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427538" y="3933825"/>
            <a:ext cx="936625" cy="15113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CAIXA</a:t>
            </a:r>
          </a:p>
        </p:txBody>
      </p:sp>
      <p:sp>
        <p:nvSpPr>
          <p:cNvPr id="17" name="Seta para a direita listrada 16"/>
          <p:cNvSpPr/>
          <p:nvPr/>
        </p:nvSpPr>
        <p:spPr>
          <a:xfrm>
            <a:off x="3635375" y="4437063"/>
            <a:ext cx="649288" cy="431800"/>
          </a:xfrm>
          <a:prstGeom prst="striped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Texto explicativo em seta para a direita 17"/>
          <p:cNvSpPr/>
          <p:nvPr/>
        </p:nvSpPr>
        <p:spPr>
          <a:xfrm>
            <a:off x="5580063" y="4005263"/>
            <a:ext cx="576262" cy="1295400"/>
          </a:xfrm>
          <a:prstGeom prst="rightArrow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6659563" y="1268413"/>
            <a:ext cx="2089150" cy="2889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MUNICÍPIO</a:t>
            </a:r>
          </a:p>
        </p:txBody>
      </p:sp>
      <p:sp>
        <p:nvSpPr>
          <p:cNvPr id="21" name="Seta para a direita listrada 20"/>
          <p:cNvSpPr/>
          <p:nvPr/>
        </p:nvSpPr>
        <p:spPr>
          <a:xfrm rot="10800000">
            <a:off x="1619250" y="1700213"/>
            <a:ext cx="649288" cy="433387"/>
          </a:xfrm>
          <a:prstGeom prst="striped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" name="Seta para a direita listrada 25"/>
          <p:cNvSpPr/>
          <p:nvPr/>
        </p:nvSpPr>
        <p:spPr>
          <a:xfrm rot="10800000">
            <a:off x="3635375" y="1700213"/>
            <a:ext cx="649288" cy="433387"/>
          </a:xfrm>
          <a:prstGeom prst="striped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7" name="Texto explicativo em seta para a direita 26"/>
          <p:cNvSpPr/>
          <p:nvPr/>
        </p:nvSpPr>
        <p:spPr>
          <a:xfrm rot="10800000">
            <a:off x="5651500" y="1268413"/>
            <a:ext cx="576263" cy="1296987"/>
          </a:xfrm>
          <a:prstGeom prst="rightArrow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374" name="CaixaDeTexto 27"/>
          <p:cNvSpPr txBox="1">
            <a:spLocks noChangeArrowheads="1"/>
          </p:cNvSpPr>
          <p:nvPr/>
        </p:nvSpPr>
        <p:spPr bwMode="auto">
          <a:xfrm>
            <a:off x="827088" y="476250"/>
            <a:ext cx="6985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FLUXO DE SOLICITAÇÃO DE DESEMBOLSO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6659563" y="1773238"/>
            <a:ext cx="2089150" cy="28733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MUNICÍPIO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6659563" y="2276475"/>
            <a:ext cx="2089150" cy="2889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MUNICÍPIO</a:t>
            </a:r>
          </a:p>
        </p:txBody>
      </p:sp>
      <p:sp>
        <p:nvSpPr>
          <p:cNvPr id="31" name="Retângulo 30"/>
          <p:cNvSpPr/>
          <p:nvPr/>
        </p:nvSpPr>
        <p:spPr>
          <a:xfrm rot="5400000">
            <a:off x="5688807" y="4545806"/>
            <a:ext cx="1511300" cy="28733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00" dirty="0"/>
              <a:t>CONTA VINCULADA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68313" y="1196975"/>
            <a:ext cx="863600" cy="1511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BID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2484438" y="1196975"/>
            <a:ext cx="863600" cy="15113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MF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4500563" y="1196975"/>
            <a:ext cx="935037" cy="15113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CAIXA</a:t>
            </a:r>
          </a:p>
        </p:txBody>
      </p:sp>
      <p:sp>
        <p:nvSpPr>
          <p:cNvPr id="15381" name="CaixaDeTexto 39"/>
          <p:cNvSpPr txBox="1">
            <a:spLocks noChangeArrowheads="1"/>
          </p:cNvSpPr>
          <p:nvPr/>
        </p:nvSpPr>
        <p:spPr bwMode="auto">
          <a:xfrm>
            <a:off x="827088" y="3059113"/>
            <a:ext cx="6985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FLUXO DE DESEMBOLSO</a:t>
            </a:r>
          </a:p>
        </p:txBody>
      </p:sp>
      <p:sp>
        <p:nvSpPr>
          <p:cNvPr id="41" name="Retângulo 40"/>
          <p:cNvSpPr/>
          <p:nvPr/>
        </p:nvSpPr>
        <p:spPr>
          <a:xfrm>
            <a:off x="7524750" y="3860800"/>
            <a:ext cx="1376363" cy="2889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00" dirty="0">
                <a:solidFill>
                  <a:schemeClr val="tx1"/>
                </a:solidFill>
              </a:rPr>
              <a:t>FORNECEDORES</a:t>
            </a:r>
          </a:p>
        </p:txBody>
      </p:sp>
      <p:sp>
        <p:nvSpPr>
          <p:cNvPr id="44" name="Texto explicativo em seta para a direita 43"/>
          <p:cNvSpPr/>
          <p:nvPr/>
        </p:nvSpPr>
        <p:spPr>
          <a:xfrm>
            <a:off x="6811963" y="4005263"/>
            <a:ext cx="568325" cy="1295400"/>
          </a:xfrm>
          <a:prstGeom prst="rightArrow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5" name="Retângulo 44"/>
          <p:cNvSpPr/>
          <p:nvPr/>
        </p:nvSpPr>
        <p:spPr>
          <a:xfrm>
            <a:off x="7524750" y="4292600"/>
            <a:ext cx="1376363" cy="2889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00" dirty="0">
                <a:solidFill>
                  <a:schemeClr val="tx1"/>
                </a:solidFill>
              </a:rPr>
              <a:t>FORNECEDORES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7524750" y="4724400"/>
            <a:ext cx="1376363" cy="2889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00" dirty="0">
                <a:solidFill>
                  <a:schemeClr val="tx1"/>
                </a:solidFill>
              </a:rPr>
              <a:t>FORNECEDORES</a:t>
            </a:r>
          </a:p>
        </p:txBody>
      </p:sp>
      <p:sp>
        <p:nvSpPr>
          <p:cNvPr id="47" name="Retângulo 46"/>
          <p:cNvSpPr/>
          <p:nvPr/>
        </p:nvSpPr>
        <p:spPr>
          <a:xfrm>
            <a:off x="7524750" y="5157788"/>
            <a:ext cx="1376363" cy="28733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00" dirty="0">
                <a:solidFill>
                  <a:schemeClr val="tx1"/>
                </a:solidFill>
              </a:rPr>
              <a:t>FORNECEDORES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638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79388" y="692150"/>
          <a:ext cx="8640960" cy="2089377"/>
        </p:xfrm>
        <a:graphic>
          <a:graphicData uri="http://schemas.openxmlformats.org/drawingml/2006/table">
            <a:tbl>
              <a:tblPr/>
              <a:tblGrid>
                <a:gridCol w="612439"/>
                <a:gridCol w="8028521"/>
              </a:tblGrid>
              <a:tr h="49116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REGRAMENTO QUE IMPEDE A TRAMITAÇÃO DE DESEMBOLSO - PNAFM</a:t>
                      </a:r>
                    </a:p>
                  </a:txBody>
                  <a:tcPr marL="6285" marR="6285" marT="62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911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285" marR="6285" marT="62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Adimplência com as regras do Programa </a:t>
                      </a:r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latin typeface="Verdana"/>
                        </a:rPr>
                        <a:t>PNAFM </a:t>
                      </a:r>
                      <a:r>
                        <a:rPr lang="pt-BR" sz="1000" b="0" i="0" u="none" strike="noStrike" dirty="0" smtClean="0">
                          <a:solidFill>
                            <a:srgbClr val="FF0000"/>
                          </a:solidFill>
                          <a:latin typeface="Verdana"/>
                        </a:rPr>
                        <a:t>[será</a:t>
                      </a:r>
                      <a:r>
                        <a:rPr lang="pt-BR" sz="1000" b="0" i="0" u="none" strike="noStrike" baseline="0" dirty="0" smtClean="0">
                          <a:solidFill>
                            <a:srgbClr val="FF0000"/>
                          </a:solidFill>
                          <a:latin typeface="Verdana"/>
                        </a:rPr>
                        <a:t> detalhando oportunamente, pois são procedimentos que o Ente/UEM possui governança direta]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latin typeface="Verdana"/>
                      </a:endParaRPr>
                    </a:p>
                  </a:txBody>
                  <a:tcPr marL="6285" marR="6285" marT="62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1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285" marR="6285" marT="62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 dirty="0" smtClean="0">
                        <a:solidFill>
                          <a:srgbClr val="000000"/>
                        </a:solidFill>
                        <a:latin typeface="Verdana"/>
                      </a:endParaRPr>
                    </a:p>
                    <a:p>
                      <a:pPr algn="l" fontAlgn="ctr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latin typeface="Verdana"/>
                        </a:rPr>
                        <a:t>Haveres 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da União - Inciso VI do Art. 21 da Resolução do Senado Federal nº 43 de </a:t>
                      </a:r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latin typeface="Verdana"/>
                        </a:rPr>
                        <a:t>2001 - </a:t>
                      </a:r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latin typeface="Verdana"/>
                          <a:hlinkClick r:id="rId3"/>
                        </a:rPr>
                        <a:t>https://sahem.tesouro.gov.br/sahem/public/verificacao_adimplencia.jsf</a:t>
                      </a:r>
                      <a:endParaRPr lang="pt-BR" sz="1000" b="0" i="0" u="none" strike="noStrike" dirty="0" smtClean="0">
                        <a:solidFill>
                          <a:srgbClr val="000000"/>
                        </a:solidFill>
                        <a:latin typeface="Verdana"/>
                      </a:endParaRPr>
                    </a:p>
                    <a:p>
                      <a:pPr algn="l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6285" marR="6285" marT="62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1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285" marR="6285" marT="62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Certificado de Regularidade Previdenciária - CRP </a:t>
                      </a:r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latin typeface="Verdana"/>
                        </a:rPr>
                        <a:t>- </a:t>
                      </a:r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latin typeface="Verdana"/>
                          <a:hlinkClick r:id="rId4"/>
                        </a:rPr>
                        <a:t>http://www1.previdencia.gov.br/sps/app/crp/crppesquisaente.asp</a:t>
                      </a:r>
                      <a:endParaRPr lang="pt-BR" sz="1000" b="0" i="0" u="none" strike="noStrike" dirty="0" smtClean="0">
                        <a:solidFill>
                          <a:srgbClr val="000000"/>
                        </a:solidFill>
                        <a:latin typeface="Verdana"/>
                      </a:endParaRPr>
                    </a:p>
                    <a:p>
                      <a:pPr algn="l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6285" marR="6285" marT="62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741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403350" y="333375"/>
          <a:ext cx="6574103" cy="5272368"/>
        </p:xfrm>
        <a:graphic>
          <a:graphicData uri="http://schemas.openxmlformats.org/drawingml/2006/table">
            <a:tbl>
              <a:tblPr/>
              <a:tblGrid>
                <a:gridCol w="1906490"/>
                <a:gridCol w="509493"/>
                <a:gridCol w="1183338"/>
                <a:gridCol w="2974782"/>
              </a:tblGrid>
              <a:tr h="3452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MUNICÍPIO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UF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CRP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RES 43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17/07/2018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Não há obrigações nesta data 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2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MG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02/08/2018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Adimplente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3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16/06/2018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Adimplente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4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MS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28/06/2018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5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MT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02/08/2018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Adimplente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6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23/08/2018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MUNICÍPIO 7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RJ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27/06/2016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21/03/2018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MUNICÍPIO 9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GO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01/07/2018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MUNICÍPIO 10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01/07/2018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11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PB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29/08/2018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Adimplente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12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MG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17/03/2018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Não há obrigações nesta data 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13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AL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13/07/2018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Adimplente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14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AM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18/05/2018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Adimplente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15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RS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21/06/2018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16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22/08/2018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17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26/07/2018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Adimplente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RJ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04/01/2014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19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15/03/2018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Adimplente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20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04/05/2018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21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08/09/2018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MUNICÍPIO 22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PI 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   26/08/2018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Não há obrigações nesta data</a:t>
                      </a:r>
                    </a:p>
                  </a:txBody>
                  <a:tcPr marL="7193" marR="7193" marT="7193" marB="0" anchor="ctr">
                    <a:lnL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2D6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so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so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1802</TotalTime>
  <Words>1015</Words>
  <Application>Microsoft Office PowerPoint</Application>
  <PresentationFormat>Apresentação na tela (4:3)</PresentationFormat>
  <Paragraphs>381</Paragraphs>
  <Slides>13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5" baseType="lpstr">
      <vt:lpstr>Concurso</vt:lpstr>
      <vt:lpstr>Planilha</vt:lpstr>
      <vt:lpstr>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169</cp:revision>
  <dcterms:created xsi:type="dcterms:W3CDTF">2016-08-22T14:28:27Z</dcterms:created>
  <dcterms:modified xsi:type="dcterms:W3CDTF">2018-05-09T13:09:14Z</dcterms:modified>
</cp:coreProperties>
</file>