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57"/>
  </p:notesMasterIdLst>
  <p:sldIdLst>
    <p:sldId id="256" r:id="rId2"/>
    <p:sldId id="348" r:id="rId3"/>
    <p:sldId id="263" r:id="rId4"/>
    <p:sldId id="264" r:id="rId5"/>
    <p:sldId id="265" r:id="rId6"/>
    <p:sldId id="266" r:id="rId7"/>
    <p:sldId id="268" r:id="rId8"/>
    <p:sldId id="319" r:id="rId9"/>
    <p:sldId id="320" r:id="rId10"/>
    <p:sldId id="468" r:id="rId11"/>
    <p:sldId id="469" r:id="rId12"/>
    <p:sldId id="470" r:id="rId13"/>
    <p:sldId id="471" r:id="rId14"/>
    <p:sldId id="472" r:id="rId15"/>
    <p:sldId id="473" r:id="rId16"/>
    <p:sldId id="474" r:id="rId17"/>
    <p:sldId id="475" r:id="rId18"/>
    <p:sldId id="476" r:id="rId19"/>
    <p:sldId id="477" r:id="rId20"/>
    <p:sldId id="478" r:id="rId21"/>
    <p:sldId id="479" r:id="rId22"/>
    <p:sldId id="480" r:id="rId23"/>
    <p:sldId id="481" r:id="rId24"/>
    <p:sldId id="482" r:id="rId25"/>
    <p:sldId id="483" r:id="rId26"/>
    <p:sldId id="484" r:id="rId27"/>
    <p:sldId id="485" r:id="rId28"/>
    <p:sldId id="275" r:id="rId29"/>
    <p:sldId id="276" r:id="rId30"/>
    <p:sldId id="277" r:id="rId31"/>
    <p:sldId id="278" r:id="rId32"/>
    <p:sldId id="326" r:id="rId33"/>
    <p:sldId id="459" r:id="rId34"/>
    <p:sldId id="461" r:id="rId35"/>
    <p:sldId id="463" r:id="rId36"/>
    <p:sldId id="464" r:id="rId37"/>
    <p:sldId id="465" r:id="rId38"/>
    <p:sldId id="466" r:id="rId39"/>
    <p:sldId id="467" r:id="rId40"/>
    <p:sldId id="293" r:id="rId41"/>
    <p:sldId id="294" r:id="rId42"/>
    <p:sldId id="295" r:id="rId43"/>
    <p:sldId id="298" r:id="rId44"/>
    <p:sldId id="296" r:id="rId45"/>
    <p:sldId id="297" r:id="rId46"/>
    <p:sldId id="299" r:id="rId47"/>
    <p:sldId id="300" r:id="rId48"/>
    <p:sldId id="301" r:id="rId49"/>
    <p:sldId id="442" r:id="rId50"/>
    <p:sldId id="458" r:id="rId51"/>
    <p:sldId id="444" r:id="rId52"/>
    <p:sldId id="445" r:id="rId53"/>
    <p:sldId id="486" r:id="rId54"/>
    <p:sldId id="446" r:id="rId55"/>
    <p:sldId id="261" r:id="rId5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76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18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4149C-B5EC-4228-BD2B-A5F2EE995296}" type="datetimeFigureOut">
              <a:rPr lang="en-US" smtClean="0"/>
              <a:pPr/>
              <a:t>4/23/2018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3EACBD-B7FD-4021-ACCD-C8E549C054A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5824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42645529"/>
      </p:ext>
    </p:extLst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65372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69574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90800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32B46-CC0F-4623-9230-AF80CEBDFA1A}" type="datetimeFigureOut">
              <a:rPr lang="en-US" smtClean="0"/>
              <a:pPr/>
              <a:t>4/23/2018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56120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32B46-CC0F-4623-9230-AF80CEBDFA1A}" type="datetimeFigureOut">
              <a:rPr lang="en-US" smtClean="0"/>
              <a:pPr/>
              <a:t>4/23/2018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39169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32B46-CC0F-4623-9230-AF80CEBDFA1A}" type="datetimeFigureOut">
              <a:rPr lang="en-US" smtClean="0"/>
              <a:pPr/>
              <a:t>4/23/2018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49454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3/1/2018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6922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3/1/2018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2909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3/1/2018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73977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3/1/2018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92441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3/1/2018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7076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3/1/2018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55878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87615" y="3606089"/>
            <a:ext cx="6400800" cy="1947333"/>
          </a:xfrm>
        </p:spPr>
        <p:txBody>
          <a:bodyPr>
            <a:normAutofit fontScale="92500" lnSpcReduction="10000"/>
          </a:bodyPr>
          <a:lstStyle/>
          <a:p>
            <a:pPr marL="742950" indent="-285750" algn="ctr">
              <a:buClr>
                <a:srgbClr val="333399"/>
              </a:buClr>
            </a:pPr>
            <a:r>
              <a:rPr lang="pt-BR" sz="3200" b="1" dirty="0">
                <a:solidFill>
                  <a:schemeClr val="tx1"/>
                </a:solidFill>
                <a:latin typeface="Trebuchet MS" pitchFamily="34" charset="0"/>
              </a:rPr>
              <a:t>SEEMP</a:t>
            </a:r>
          </a:p>
          <a:p>
            <a:pPr marL="742950" indent="-285750" algn="ctr">
              <a:buClr>
                <a:srgbClr val="333399"/>
              </a:buClr>
            </a:pPr>
            <a:r>
              <a:rPr lang="pt-BR" sz="2400" dirty="0">
                <a:solidFill>
                  <a:schemeClr val="tx1"/>
                </a:solidFill>
                <a:latin typeface="Trebuchet MS" pitchFamily="34" charset="0"/>
              </a:rPr>
              <a:t>Sistema de Elaboração, Execução e Monitoramento de Programas</a:t>
            </a:r>
          </a:p>
          <a:p>
            <a:pPr marL="742950" indent="-285750" algn="ctr">
              <a:buClr>
                <a:srgbClr val="333399"/>
              </a:buClr>
            </a:pPr>
            <a:endParaRPr lang="pt-BR" sz="1800" dirty="0">
              <a:solidFill>
                <a:schemeClr val="tx1"/>
              </a:solidFill>
              <a:latin typeface="Trebuchet MS" pitchFamily="34" charset="0"/>
            </a:endParaRPr>
          </a:p>
          <a:p>
            <a:pPr marL="742950" indent="-285750" algn="ctr">
              <a:buClr>
                <a:srgbClr val="333399"/>
              </a:buClr>
            </a:pPr>
            <a:r>
              <a:rPr lang="en-US" sz="1800" dirty="0" smtClean="0">
                <a:solidFill>
                  <a:schemeClr val="tx1"/>
                </a:solidFill>
                <a:latin typeface="Trebuchet MS" pitchFamily="34" charset="0"/>
              </a:rPr>
              <a:t>São Paulo – 10 a 13/04/2018</a:t>
            </a:r>
            <a:endParaRPr lang="pt-BR" sz="1800" dirty="0">
              <a:solidFill>
                <a:schemeClr val="tx1"/>
              </a:solidFill>
              <a:latin typeface="Trebuchet MS" pitchFamily="34" charset="0"/>
            </a:endParaRP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1036958" y="5422059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701090" y="132029"/>
            <a:ext cx="8001000" cy="3130550"/>
          </a:xfrm>
        </p:spPr>
        <p:txBody>
          <a:bodyPr/>
          <a:lstStyle/>
          <a:p>
            <a:pPr marL="742950" lvl="0" indent="-285750" defTabSz="914400" fontAlgn="base">
              <a:spcBef>
                <a:spcPct val="20000"/>
              </a:spcBef>
              <a:spcAft>
                <a:spcPct val="0"/>
              </a:spcAft>
            </a:pPr>
            <a:r>
              <a:rPr lang="pt-BR" sz="2800" cap="none" dirty="0">
                <a:ln>
                  <a:noFill/>
                </a:ln>
                <a:solidFill>
                  <a:prstClr val="black"/>
                </a:solidFill>
                <a:latin typeface="Trebuchet MS" pitchFamily="34" charset="0"/>
                <a:cs typeface="Arial" charset="0"/>
              </a:rPr>
              <a:t>	PROGRAMA NACIONAL DE APOIO À GESTÃO ADMINISTRATIVA E FISCAL DOS MUNICÍPIOS BRASILEIROS</a:t>
            </a:r>
            <a:r>
              <a:rPr lang="pt-BR" sz="2800" cap="none" dirty="0">
                <a:ln>
                  <a:noFill/>
                </a:ln>
                <a:solidFill>
                  <a:prstClr val="black"/>
                </a:solidFill>
                <a:latin typeface="Arial" charset="0"/>
                <a:cs typeface="Arial" charset="0"/>
              </a:rPr>
              <a:t> – TERCEIRA ETAPA</a:t>
            </a:r>
            <a:br>
              <a:rPr lang="pt-BR" sz="2800" cap="none" dirty="0">
                <a:ln>
                  <a:noFill/>
                </a:ln>
                <a:solidFill>
                  <a:prstClr val="black"/>
                </a:solidFill>
                <a:latin typeface="Arial" charset="0"/>
                <a:cs typeface="Arial" charset="0"/>
              </a:rPr>
            </a:br>
            <a:endParaRPr lang="en-US" dirty="0"/>
          </a:p>
        </p:txBody>
      </p:sp>
      <p:sp>
        <p:nvSpPr>
          <p:cNvPr id="4" name="Text Box 7191"/>
          <p:cNvSpPr txBox="1">
            <a:spLocks noChangeArrowheads="1"/>
          </p:cNvSpPr>
          <p:nvPr/>
        </p:nvSpPr>
        <p:spPr bwMode="auto">
          <a:xfrm>
            <a:off x="4615524" y="5958391"/>
            <a:ext cx="403225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pt-BR" sz="2000" dirty="0">
                <a:latin typeface="Trebuchet MS" pitchFamily="34" charset="0"/>
                <a:sym typeface="Wingdings" pitchFamily="2" charset="2"/>
              </a:rPr>
              <a:t>ALEXANDRE MELILLO</a:t>
            </a:r>
            <a:endParaRPr lang="pt-BR" sz="2000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1571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57130" y="209444"/>
            <a:ext cx="6336033" cy="6967663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07412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2861" y="102528"/>
            <a:ext cx="6143077" cy="6755472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74347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94285" y="58153"/>
            <a:ext cx="8561104" cy="6749711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508032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85193" y="103674"/>
            <a:ext cx="8254941" cy="6693773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835973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1126" y="54000"/>
            <a:ext cx="8404945" cy="6789111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736134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49279" y="32951"/>
            <a:ext cx="6922533" cy="6740761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21601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5931" y="4340"/>
            <a:ext cx="6199269" cy="6817265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66786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42275" y="-1279"/>
            <a:ext cx="7220635" cy="6784079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518204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19674" y="16025"/>
            <a:ext cx="7374847" cy="6845532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199652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6335" y="11049"/>
            <a:ext cx="5430854" cy="6829024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056424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226568"/>
            <a:ext cx="8534401" cy="712216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AGENDA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938784"/>
            <a:ext cx="8534400" cy="5791200"/>
          </a:xfrm>
        </p:spPr>
        <p:txBody>
          <a:bodyPr/>
          <a:lstStyle/>
          <a:p>
            <a:r>
              <a:rPr lang="pt-BR" dirty="0"/>
              <a:t>SEEMP</a:t>
            </a:r>
          </a:p>
          <a:p>
            <a:pPr lvl="1"/>
            <a:r>
              <a:rPr lang="pt-BR" dirty="0">
                <a:solidFill>
                  <a:schemeClr val="tx1"/>
                </a:solidFill>
              </a:rPr>
              <a:t>	Aspectos Gerais</a:t>
            </a:r>
          </a:p>
          <a:p>
            <a:pPr lvl="1"/>
            <a:r>
              <a:rPr lang="pt-BR" dirty="0">
                <a:solidFill>
                  <a:schemeClr val="tx1"/>
                </a:solidFill>
              </a:rPr>
              <a:t>	Acesso</a:t>
            </a:r>
          </a:p>
          <a:p>
            <a:pPr lvl="1"/>
            <a:r>
              <a:rPr lang="pt-BR" dirty="0">
                <a:solidFill>
                  <a:schemeClr val="tx1"/>
                </a:solidFill>
              </a:rPr>
              <a:t>	Perfis</a:t>
            </a:r>
          </a:p>
          <a:p>
            <a:pPr lvl="1"/>
            <a:r>
              <a:rPr lang="pt-BR" dirty="0">
                <a:solidFill>
                  <a:schemeClr val="tx1"/>
                </a:solidFill>
              </a:rPr>
              <a:t>	Funcionalidades</a:t>
            </a:r>
          </a:p>
          <a:p>
            <a:pPr lvl="1"/>
            <a:r>
              <a:rPr lang="pt-BR" dirty="0">
                <a:solidFill>
                  <a:schemeClr val="tx1"/>
                </a:solidFill>
              </a:rPr>
              <a:t>	Equipe Executora</a:t>
            </a:r>
          </a:p>
          <a:p>
            <a:pPr lvl="1"/>
            <a:r>
              <a:rPr lang="pt-BR" dirty="0">
                <a:solidFill>
                  <a:schemeClr val="tx1"/>
                </a:solidFill>
              </a:rPr>
              <a:t>	Auxílio à Utilização</a:t>
            </a:r>
          </a:p>
          <a:p>
            <a:pPr lvl="1"/>
            <a:r>
              <a:rPr lang="pt-BR" dirty="0">
                <a:solidFill>
                  <a:schemeClr val="tx1"/>
                </a:solidFill>
              </a:rPr>
              <a:t>	Estrutura de Menus</a:t>
            </a:r>
          </a:p>
          <a:p>
            <a:pPr lvl="1"/>
            <a:r>
              <a:rPr lang="pt-BR" dirty="0">
                <a:solidFill>
                  <a:schemeClr val="tx1"/>
                </a:solidFill>
              </a:rPr>
              <a:t>	Tabelas</a:t>
            </a:r>
          </a:p>
          <a:p>
            <a:pPr lvl="1"/>
            <a:r>
              <a:rPr lang="pt-BR" dirty="0">
                <a:solidFill>
                  <a:schemeClr val="tx1"/>
                </a:solidFill>
              </a:rPr>
              <a:t>	Alimentação de Dados</a:t>
            </a:r>
          </a:p>
          <a:p>
            <a:pPr lvl="1"/>
            <a:r>
              <a:rPr lang="pt-BR" dirty="0">
                <a:solidFill>
                  <a:schemeClr val="tx1"/>
                </a:solidFill>
              </a:rPr>
              <a:t>	Tratamentos de Arquivos em Anexo</a:t>
            </a:r>
          </a:p>
          <a:p>
            <a:pPr lvl="1"/>
            <a:r>
              <a:rPr lang="pt-BR" dirty="0">
                <a:solidFill>
                  <a:schemeClr val="tx1"/>
                </a:solidFill>
              </a:rPr>
              <a:t>	Encaminhamentos</a:t>
            </a:r>
          </a:p>
          <a:p>
            <a:pPr lvl="1"/>
            <a:r>
              <a:rPr lang="pt-BR" dirty="0">
                <a:solidFill>
                  <a:schemeClr val="tx1"/>
                </a:solidFill>
              </a:rPr>
              <a:t>	</a:t>
            </a:r>
            <a:r>
              <a:rPr lang="pt-BR" dirty="0" smtClean="0">
                <a:solidFill>
                  <a:schemeClr val="tx1"/>
                </a:solidFill>
              </a:rPr>
              <a:t>Comunicação</a:t>
            </a:r>
          </a:p>
          <a:p>
            <a:pPr lvl="1"/>
            <a:endParaRPr lang="pt-BR" dirty="0">
              <a:solidFill>
                <a:schemeClr val="tx1"/>
              </a:solidFill>
            </a:endParaRPr>
          </a:p>
          <a:p>
            <a:pPr lvl="1"/>
            <a:r>
              <a:rPr lang="pt-BR" sz="3600" dirty="0" smtClean="0">
                <a:solidFill>
                  <a:schemeClr val="tx1"/>
                </a:solidFill>
              </a:rPr>
              <a:t>CADASTRAMENTO DO PROJETO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407472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1170" y="12364"/>
            <a:ext cx="3991130" cy="6786851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93903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19066" y="20098"/>
            <a:ext cx="3031186" cy="6833189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7777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80366" y="26560"/>
            <a:ext cx="2951248" cy="6769709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044230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11038" y="4243"/>
            <a:ext cx="2946258" cy="6832365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961920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6954" y="29703"/>
            <a:ext cx="9745412" cy="6769552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02494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6516" y="5350871"/>
            <a:ext cx="5652141" cy="1110986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0131" y="83368"/>
            <a:ext cx="2287426" cy="193278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14067" y="127035"/>
            <a:ext cx="1447670" cy="243576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61736" y="5218906"/>
            <a:ext cx="2792797" cy="139639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407" y="2271796"/>
            <a:ext cx="1009578" cy="168263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5439" y="2330092"/>
            <a:ext cx="2287211" cy="144569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22651" y="127035"/>
            <a:ext cx="1615315" cy="170895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52264" y="2792581"/>
            <a:ext cx="1372079" cy="16261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06474" y="3113111"/>
            <a:ext cx="3712039" cy="9698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6516" y="4084250"/>
            <a:ext cx="3890128" cy="9281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2966" y="83997"/>
            <a:ext cx="1544799" cy="14821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59794" y="235790"/>
            <a:ext cx="1587827" cy="129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1038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203" y="77057"/>
            <a:ext cx="10480670" cy="2415833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1912" y="2559559"/>
            <a:ext cx="9959615" cy="431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621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35" y="51969"/>
            <a:ext cx="10788957" cy="2486895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1913" y="2610103"/>
            <a:ext cx="8519052" cy="421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8671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86539" y="27286"/>
            <a:ext cx="9868849" cy="4942539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9428" y="4705231"/>
            <a:ext cx="1980382" cy="208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9754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54" y="220877"/>
            <a:ext cx="10857868" cy="3354989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41841" y="3839394"/>
            <a:ext cx="1176528" cy="12378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85754" y="3839394"/>
            <a:ext cx="102272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Permite ao usuário tramitar o projeto, realizando encaminhamentos conforme seu nível de usuário permite.</a:t>
            </a:r>
          </a:p>
          <a:p>
            <a:endParaRPr lang="pt-BR" sz="2400" dirty="0"/>
          </a:p>
          <a:p>
            <a:r>
              <a:rPr lang="pt-BR" sz="2400" dirty="0"/>
              <a:t>Também permite consultar o histórico de ocorrências do projeto, descrevendo todas as alterações realizadas desde a criação até a situação atual do projeto.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164385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4530" y="634716"/>
            <a:ext cx="5943601" cy="6023919"/>
          </a:xfrm>
        </p:spPr>
        <p:txBody>
          <a:bodyPr>
            <a:normAutofit/>
          </a:bodyPr>
          <a:lstStyle/>
          <a:p>
            <a:pPr>
              <a:buSzPct val="90000"/>
            </a:pPr>
            <a:r>
              <a:rPr lang="pt-BR" dirty="0">
                <a:solidFill>
                  <a:schemeClr val="tx1"/>
                </a:solidFill>
                <a:latin typeface="Trebuchet MS" pitchFamily="34" charset="0"/>
              </a:rPr>
              <a:t>TECNOLOGIA: </a:t>
            </a:r>
          </a:p>
          <a:p>
            <a:pPr lvl="1">
              <a:buSzPct val="90000"/>
              <a:buFontTx/>
              <a:buChar char="–"/>
            </a:pPr>
            <a:r>
              <a:rPr lang="pt-BR" sz="1600" dirty="0">
                <a:solidFill>
                  <a:schemeClr val="tx1"/>
                </a:solidFill>
                <a:latin typeface="Trebuchet MS" pitchFamily="34" charset="0"/>
              </a:rPr>
              <a:t>Desenvolvimento e produção realizados pelo Serpro</a:t>
            </a:r>
          </a:p>
          <a:p>
            <a:pPr lvl="1">
              <a:buSzPct val="90000"/>
              <a:buFontTx/>
              <a:buChar char="–"/>
            </a:pPr>
            <a:r>
              <a:rPr lang="pt-BR" sz="1600" dirty="0">
                <a:solidFill>
                  <a:schemeClr val="tx1"/>
                </a:solidFill>
                <a:latin typeface="Trebuchet MS" pitchFamily="34" charset="0"/>
              </a:rPr>
              <a:t>Sistema acessível pela internet, não responsivo</a:t>
            </a:r>
          </a:p>
          <a:p>
            <a:pPr>
              <a:buSzPct val="90000"/>
            </a:pPr>
            <a:r>
              <a:rPr lang="pt-BR" dirty="0">
                <a:solidFill>
                  <a:schemeClr val="tx1"/>
                </a:solidFill>
                <a:latin typeface="Trebuchet MS" pitchFamily="34" charset="0"/>
              </a:rPr>
              <a:t>MODELO CUSTOMIZÁVEL: </a:t>
            </a:r>
          </a:p>
          <a:p>
            <a:pPr lvl="1">
              <a:buSzPct val="90000"/>
              <a:buFontTx/>
              <a:buChar char="–"/>
            </a:pPr>
            <a:r>
              <a:rPr lang="pt-BR" sz="1600" dirty="0">
                <a:solidFill>
                  <a:schemeClr val="tx1"/>
                </a:solidFill>
                <a:latin typeface="Trebuchet MS" pitchFamily="34" charset="0"/>
              </a:rPr>
              <a:t>Flexível, de acordo com as características de cada executor</a:t>
            </a:r>
          </a:p>
          <a:p>
            <a:pPr lvl="1">
              <a:buSzPct val="90000"/>
              <a:buFontTx/>
              <a:buChar char="–"/>
            </a:pPr>
            <a:r>
              <a:rPr lang="pt-BR" sz="1600" dirty="0">
                <a:solidFill>
                  <a:schemeClr val="tx1"/>
                </a:solidFill>
                <a:latin typeface="Trebuchet MS" pitchFamily="34" charset="0"/>
              </a:rPr>
              <a:t>Parametrizável, para atender inclusive a intervenções específicas</a:t>
            </a:r>
          </a:p>
          <a:p>
            <a:pPr>
              <a:buSzPct val="90000"/>
            </a:pPr>
            <a:r>
              <a:rPr lang="pt-BR" dirty="0">
                <a:solidFill>
                  <a:schemeClr val="tx1"/>
                </a:solidFill>
                <a:latin typeface="Trebuchet MS" pitchFamily="34" charset="0"/>
              </a:rPr>
              <a:t>GESTÃO FLEXÍVEL: </a:t>
            </a:r>
          </a:p>
          <a:p>
            <a:pPr lvl="1">
              <a:buSzPct val="90000"/>
              <a:buFontTx/>
              <a:buChar char="–"/>
            </a:pPr>
            <a:r>
              <a:rPr lang="pt-BR" sz="1600" dirty="0">
                <a:solidFill>
                  <a:schemeClr val="tx1"/>
                </a:solidFill>
                <a:latin typeface="Trebuchet MS" pitchFamily="34" charset="0"/>
              </a:rPr>
              <a:t>Adaptável por Programa e por Gestor</a:t>
            </a:r>
          </a:p>
          <a:p>
            <a:pPr>
              <a:buSzPct val="90000"/>
            </a:pPr>
            <a:r>
              <a:rPr lang="pt-BR" dirty="0">
                <a:solidFill>
                  <a:schemeClr val="tx1"/>
                </a:solidFill>
                <a:latin typeface="Trebuchet MS" pitchFamily="34" charset="0"/>
              </a:rPr>
              <a:t>GESTÃO DE PROJETOS: </a:t>
            </a:r>
          </a:p>
          <a:p>
            <a:pPr lvl="1">
              <a:buSzPct val="90000"/>
              <a:buFontTx/>
              <a:buChar char="–"/>
            </a:pPr>
            <a:r>
              <a:rPr lang="pt-BR" sz="1600" dirty="0">
                <a:solidFill>
                  <a:schemeClr val="tx1"/>
                </a:solidFill>
                <a:latin typeface="Trebuchet MS" pitchFamily="34" charset="0"/>
              </a:rPr>
              <a:t>Otimizada, modelo inteligente, com aperfeiçoamento contínuo</a:t>
            </a:r>
          </a:p>
          <a:p>
            <a:pPr lvl="1">
              <a:buSzPct val="90000"/>
              <a:buFontTx/>
              <a:buChar char="–"/>
            </a:pPr>
            <a:r>
              <a:rPr lang="en-US" sz="1600" dirty="0" err="1">
                <a:solidFill>
                  <a:schemeClr val="tx1"/>
                </a:solidFill>
                <a:latin typeface="Trebuchet MS" pitchFamily="34" charset="0"/>
              </a:rPr>
              <a:t>Plataforma</a:t>
            </a:r>
            <a:r>
              <a:rPr lang="en-US" sz="1600" dirty="0">
                <a:solidFill>
                  <a:schemeClr val="tx1"/>
                </a:solidFill>
                <a:latin typeface="Trebuchet MS" pitchFamily="34" charset="0"/>
              </a:rPr>
              <a:t> Web, com </a:t>
            </a:r>
            <a:r>
              <a:rPr lang="en-US" sz="1600" dirty="0" err="1">
                <a:solidFill>
                  <a:schemeClr val="tx1"/>
                </a:solidFill>
                <a:latin typeface="Trebuchet MS" pitchFamily="34" charset="0"/>
              </a:rPr>
              <a:t>perfis</a:t>
            </a:r>
            <a:r>
              <a:rPr lang="en-US" sz="1600" dirty="0">
                <a:solidFill>
                  <a:schemeClr val="tx1"/>
                </a:solidFill>
                <a:latin typeface="Trebuchet MS" pitchFamily="34" charset="0"/>
              </a:rPr>
              <a:t> de </a:t>
            </a:r>
            <a:r>
              <a:rPr lang="en-US" sz="1600" dirty="0" err="1">
                <a:solidFill>
                  <a:schemeClr val="tx1"/>
                </a:solidFill>
                <a:latin typeface="Trebuchet MS" pitchFamily="34" charset="0"/>
              </a:rPr>
              <a:t>acesso</a:t>
            </a:r>
            <a:r>
              <a:rPr lang="en-US" sz="1600" dirty="0">
                <a:solidFill>
                  <a:schemeClr val="tx1"/>
                </a:solidFill>
                <a:latin typeface="Trebuchet MS" pitchFamily="34" charset="0"/>
              </a:rPr>
              <a:t> e </a:t>
            </a:r>
            <a:r>
              <a:rPr lang="en-US" sz="1600" dirty="0" err="1">
                <a:solidFill>
                  <a:schemeClr val="tx1"/>
                </a:solidFill>
                <a:latin typeface="Trebuchet MS" pitchFamily="34" charset="0"/>
              </a:rPr>
              <a:t>gerenciamento</a:t>
            </a:r>
            <a:r>
              <a:rPr lang="en-US" sz="1600" dirty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rebuchet MS" pitchFamily="34" charset="0"/>
              </a:rPr>
              <a:t>parametrizáveis</a:t>
            </a:r>
            <a:endParaRPr lang="en-US" sz="1600" dirty="0">
              <a:solidFill>
                <a:schemeClr val="tx1"/>
              </a:solidFill>
              <a:latin typeface="Trebuchet MS" pitchFamily="34" charset="0"/>
            </a:endParaRPr>
          </a:p>
          <a:p>
            <a:pPr lvl="1">
              <a:buSzPct val="90000"/>
              <a:buFontTx/>
              <a:buChar char="–"/>
            </a:pPr>
            <a:r>
              <a:rPr lang="pt-BR" sz="1600" dirty="0">
                <a:solidFill>
                  <a:schemeClr val="tx1"/>
                </a:solidFill>
                <a:latin typeface="Trebuchet MS" pitchFamily="34" charset="0"/>
              </a:rPr>
              <a:t>Uso gratuito pelos executores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25841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317" y="148143"/>
            <a:ext cx="11840725" cy="4796769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20816" y="5053914"/>
            <a:ext cx="1975953" cy="139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2566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1689" y="56192"/>
            <a:ext cx="7663844" cy="6945767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77731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10982" y="116709"/>
            <a:ext cx="8538955" cy="4276498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6968" y="298736"/>
            <a:ext cx="1176528" cy="1237806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294056" y="4495574"/>
            <a:ext cx="9249830" cy="21407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1">
              <a:buSzPct val="90000"/>
              <a:buFontTx/>
              <a:buChar char="–"/>
            </a:pPr>
            <a:r>
              <a:rPr lang="pt-BR" dirty="0">
                <a:solidFill>
                  <a:schemeClr val="tx1"/>
                </a:solidFill>
                <a:latin typeface="Trebuchet MS" pitchFamily="34" charset="0"/>
              </a:rPr>
              <a:t>Auxílio à Utilização (Help)</a:t>
            </a:r>
          </a:p>
          <a:p>
            <a:pPr lvl="1">
              <a:buSzPct val="90000"/>
              <a:buFontTx/>
              <a:buChar char="–"/>
            </a:pPr>
            <a:r>
              <a:rPr lang="pt-BR" dirty="0">
                <a:solidFill>
                  <a:schemeClr val="tx1"/>
                </a:solidFill>
                <a:latin typeface="Trebuchet MS" pitchFamily="34" charset="0"/>
              </a:rPr>
              <a:t>Utilização progressiva</a:t>
            </a:r>
          </a:p>
          <a:p>
            <a:pPr lvl="1">
              <a:buSzPct val="90000"/>
              <a:buFontTx/>
              <a:buChar char="–"/>
            </a:pPr>
            <a:r>
              <a:rPr lang="pt-BR" dirty="0">
                <a:solidFill>
                  <a:schemeClr val="tx1"/>
                </a:solidFill>
                <a:latin typeface="Trebuchet MS" pitchFamily="34" charset="0"/>
              </a:rPr>
              <a:t>Possibilidade de esclarecimento da maioria das dúvidas</a:t>
            </a:r>
          </a:p>
          <a:p>
            <a:pPr lvl="1">
              <a:buSzPct val="90000"/>
              <a:buFontTx/>
              <a:buChar char="–"/>
            </a:pPr>
            <a:r>
              <a:rPr lang="pt-BR" dirty="0">
                <a:solidFill>
                  <a:schemeClr val="tx1"/>
                </a:solidFill>
                <a:latin typeface="Trebuchet MS" pitchFamily="34" charset="0"/>
              </a:rPr>
              <a:t>Não causa nenhum tipo de dano ao cadastro do projeto (consulta)</a:t>
            </a:r>
          </a:p>
        </p:txBody>
      </p:sp>
    </p:spTree>
    <p:extLst>
      <p:ext uri="{BB962C8B-B14F-4D97-AF65-F5344CB8AC3E}">
        <p14:creationId xmlns:p14="http://schemas.microsoft.com/office/powerpoint/2010/main" xmlns="" val="3646070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344" y="110094"/>
            <a:ext cx="12089520" cy="4415931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7600389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7232" y="-7523"/>
            <a:ext cx="6090368" cy="6844536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5728228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5340" y="0"/>
            <a:ext cx="4661430" cy="6847399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32548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01712" y="94442"/>
            <a:ext cx="9153676" cy="6756284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6790329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92420" y="-7018"/>
            <a:ext cx="8588168" cy="5057360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4214" y="5102578"/>
            <a:ext cx="9813708" cy="167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29807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1213" y="90833"/>
            <a:ext cx="8208583" cy="4833833"/>
          </a:xfr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4213" y="5007553"/>
            <a:ext cx="8563513" cy="179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734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68736" y="104722"/>
            <a:ext cx="6569686" cy="4849052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036014" y="4225405"/>
            <a:ext cx="9249830" cy="2962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1">
              <a:buSzPct val="90000"/>
              <a:buFontTx/>
              <a:buChar char="–"/>
            </a:pPr>
            <a:r>
              <a:rPr lang="pt-BR" dirty="0">
                <a:solidFill>
                  <a:schemeClr val="tx1"/>
                </a:solidFill>
                <a:latin typeface="Trebuchet MS" pitchFamily="34" charset="0"/>
              </a:rPr>
              <a:t>Unidade de Execução Municipal – UEM</a:t>
            </a:r>
          </a:p>
          <a:p>
            <a:pPr lvl="1">
              <a:buSzPct val="90000"/>
              <a:buFontTx/>
              <a:buChar char="–"/>
            </a:pPr>
            <a:r>
              <a:rPr lang="pt-BR" dirty="0">
                <a:solidFill>
                  <a:schemeClr val="tx1"/>
                </a:solidFill>
                <a:latin typeface="Trebuchet MS" pitchFamily="34" charset="0"/>
              </a:rPr>
              <a:t>Estrutura inicial para cadastro de projeto limitada</a:t>
            </a:r>
          </a:p>
          <a:p>
            <a:pPr lvl="1">
              <a:buSzPct val="90000"/>
              <a:buFontTx/>
              <a:buChar char="–"/>
            </a:pPr>
            <a:r>
              <a:rPr lang="pt-BR" dirty="0">
                <a:solidFill>
                  <a:schemeClr val="tx1"/>
                </a:solidFill>
                <a:latin typeface="Trebuchet MS" pitchFamily="34" charset="0"/>
              </a:rPr>
              <a:t>Constituição oficial necessária para contratação do projeto (elegibilidade)</a:t>
            </a:r>
          </a:p>
          <a:p>
            <a:pPr lvl="1">
              <a:buSzPct val="90000"/>
              <a:buFontTx/>
              <a:buChar char="–"/>
            </a:pPr>
            <a:r>
              <a:rPr lang="pt-BR" dirty="0">
                <a:solidFill>
                  <a:schemeClr val="tx1"/>
                </a:solidFill>
                <a:latin typeface="Trebuchet MS" pitchFamily="34" charset="0"/>
              </a:rPr>
              <a:t>Documentos obrigatórios progressivos, conforme tramitação do projeto</a:t>
            </a:r>
          </a:p>
        </p:txBody>
      </p:sp>
    </p:spTree>
    <p:extLst>
      <p:ext uri="{BB962C8B-B14F-4D97-AF65-F5344CB8AC3E}">
        <p14:creationId xmlns:p14="http://schemas.microsoft.com/office/powerpoint/2010/main" xmlns="" val="40975733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3071" y="680692"/>
            <a:ext cx="5943601" cy="5937422"/>
          </a:xfrm>
        </p:spPr>
        <p:txBody>
          <a:bodyPr>
            <a:normAutofit/>
          </a:bodyPr>
          <a:lstStyle/>
          <a:p>
            <a:pPr lvl="1">
              <a:buSzPct val="90000"/>
              <a:buFontTx/>
              <a:buChar char="–"/>
            </a:pPr>
            <a:r>
              <a:rPr lang="pt-BR" sz="2400" dirty="0">
                <a:solidFill>
                  <a:schemeClr val="tx1"/>
                </a:solidFill>
                <a:latin typeface="Trebuchet MS" pitchFamily="34" charset="0"/>
              </a:rPr>
              <a:t>Consultas formatadas para impressão padronizada, além de opção de exportação dos dados apresentados (filtrados ou não)</a:t>
            </a:r>
          </a:p>
          <a:p>
            <a:pPr lvl="1">
              <a:buSzPct val="90000"/>
              <a:buFontTx/>
              <a:buChar char="–"/>
            </a:pPr>
            <a:r>
              <a:rPr lang="pt-BR" sz="2400" dirty="0">
                <a:solidFill>
                  <a:schemeClr val="tx1"/>
                </a:solidFill>
                <a:latin typeface="Trebuchet MS" pitchFamily="34" charset="0"/>
              </a:rPr>
              <a:t>Informações passíveis de modificação preservarão o histórico de todas as alterações efetuadas, contendo os estados anteriores da informação e respectivas trilhas de auditoria das alterações realizadas</a:t>
            </a:r>
          </a:p>
          <a:p>
            <a:pPr lvl="1">
              <a:buSzPct val="90000"/>
              <a:buFontTx/>
              <a:buChar char="–"/>
            </a:pPr>
            <a:r>
              <a:rPr lang="pt-BR" sz="2400" dirty="0">
                <a:solidFill>
                  <a:schemeClr val="tx1"/>
                </a:solidFill>
                <a:latin typeface="Trebuchet MS" pitchFamily="34" charset="0"/>
              </a:rPr>
              <a:t>Configuração de acesso às funcionalidades por meio da criação e configuração de perfis, estabelecendo níveis de acesso aos dados (alteração e/ou consulta)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71759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9786" y="822449"/>
            <a:ext cx="11355315" cy="3999861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91140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99392" y="40491"/>
            <a:ext cx="4349852" cy="6613604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58503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4753" y="65204"/>
            <a:ext cx="6677187" cy="6772123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37108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446" y="86842"/>
            <a:ext cx="12024554" cy="6528171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29679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968" y="934833"/>
            <a:ext cx="11403254" cy="4449399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51832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341" y="2452022"/>
            <a:ext cx="11861915" cy="3029270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38849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731" y="90793"/>
            <a:ext cx="11820228" cy="6620105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88691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29422" y="103394"/>
            <a:ext cx="7029659" cy="6570806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58531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48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9026" y="1888656"/>
            <a:ext cx="10076586" cy="262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1271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11" name="Folded Corner 10"/>
          <p:cNvSpPr/>
          <p:nvPr/>
        </p:nvSpPr>
        <p:spPr>
          <a:xfrm>
            <a:off x="7468445" y="1209358"/>
            <a:ext cx="3994467" cy="1848802"/>
          </a:xfrm>
          <a:prstGeom prst="foldedCorner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SUCESSO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3730" y="975678"/>
            <a:ext cx="5831956" cy="420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79898175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82263" y="71517"/>
            <a:ext cx="10175913" cy="591358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7837" y="478911"/>
            <a:ext cx="978795" cy="598958"/>
          </a:xfrm>
        </p:spPr>
        <p:txBody>
          <a:bodyPr/>
          <a:lstStyle/>
          <a:p>
            <a:r>
              <a:rPr lang="pt-BR" dirty="0"/>
              <a:t>Acesso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453481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10" name="Folded Corner 9"/>
          <p:cNvSpPr/>
          <p:nvPr/>
        </p:nvSpPr>
        <p:spPr>
          <a:xfrm>
            <a:off x="9217572" y="1209358"/>
            <a:ext cx="2245340" cy="1045111"/>
          </a:xfrm>
          <a:prstGeom prst="foldedCorner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SUCESSO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3421" y="810474"/>
            <a:ext cx="4156841" cy="588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Metas e objetivos mal estabelecidos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Falta de conhecimento de pontos chaves do projeto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Tempo insuficiente para o planejamento do projeto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Falta de coordenação entre as partes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envolvidos não possuem habilidades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Expectativas não alinhadas com a realidade do projeto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 mudaram com o andamento do projeto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Falta de participação da equipe na tomada de decisões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treinamento e capacitação inadequados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Papéis e responsabilidades mal definidos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Requisitos inadequados ou vagos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Riscos elevados no meio ambiente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Mudança na estrutura organizacional da empresa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Prazos e tarefas irrealistas	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Mudanças na tecnologia disponível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Falha de comunicação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Insuficiência de recursos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Evolução nos preços e prazos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603531" y="788571"/>
            <a:ext cx="4151586" cy="6152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Cenário político-econômico desfavorável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estimativas de custo e cronograma são errôneas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Pouca compreensão da complexidade do projeto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sistema de controle inadequado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Falta de liderança do gerente de projeto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estimativas financeiras são pobres e incompletas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sinais de alerta do projeto foram ignorados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Falha no controle de desempenho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Más decisões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Falta de motivação do time e dos interessados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Falta de apoio dentro da organização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Falta de entendimento do escopo do projeto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Crescimento desordenado do escopo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Falta de patrocínio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Excesso de otimismo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Pensar que o planejamento é perda de tempo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Processo de gestão de mudança inexistente ou pobre	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Recursos inadequados</a:t>
            </a: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pt-BR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PMBOK, adaptado de VARGAS (2013) e MELO (2012)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2838563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5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11" name="Folded Corner 10"/>
          <p:cNvSpPr/>
          <p:nvPr/>
        </p:nvSpPr>
        <p:spPr>
          <a:xfrm>
            <a:off x="7468445" y="1209358"/>
            <a:ext cx="3994467" cy="1848802"/>
          </a:xfrm>
          <a:prstGeom prst="foldedCorner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SUCESSO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159084" y="1333738"/>
            <a:ext cx="5587155" cy="4678204"/>
          </a:xfrm>
          <a:prstGeom prst="rect">
            <a:avLst/>
          </a:prstGeom>
          <a:solidFill>
            <a:srgbClr val="00B050"/>
          </a:solidFill>
          <a:ln w="76200" cmpd="dbl">
            <a:solidFill>
              <a:srgbClr val="44546A"/>
            </a:solidFill>
            <a:miter lim="800000"/>
            <a:headEnd/>
            <a:tailEnd/>
          </a:ln>
        </p:spPr>
        <p:txBody>
          <a:bodyPr rot="0" vert="horz" wrap="square" lIns="182880" tIns="182880" rIns="182880" bIns="182880" anchor="ctr" anchorCtr="0" upright="1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1" u="none" strike="noStrike" kern="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sUCESSO DO PROGRAMA ESTÁ DIRETAMENTE VINCULADO AO SUCESSO DOS PROJETOS MUNICIPAIS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4945557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8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11" name="Folded Corner 10"/>
          <p:cNvSpPr/>
          <p:nvPr/>
        </p:nvSpPr>
        <p:spPr>
          <a:xfrm>
            <a:off x="9154160" y="1209358"/>
            <a:ext cx="2308752" cy="1178242"/>
          </a:xfrm>
          <a:prstGeom prst="foldedCorner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SUCESSO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989" y="1127621"/>
            <a:ext cx="8331831" cy="477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3981181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70" r="17370"/>
          <a:stretch>
            <a:fillRect/>
          </a:stretch>
        </p:blipFill>
        <p:spPr>
          <a:xfrm>
            <a:off x="3422615" y="434819"/>
            <a:ext cx="7932773" cy="6263789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84221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9" name="Rectangular Callout 8"/>
          <p:cNvSpPr/>
          <p:nvPr/>
        </p:nvSpPr>
        <p:spPr>
          <a:xfrm>
            <a:off x="4248829" y="1089773"/>
            <a:ext cx="3372874" cy="1157914"/>
          </a:xfrm>
          <a:prstGeom prst="wedgeRectCallou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Obrigado!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37471" y="4158221"/>
            <a:ext cx="49295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Alexandre Melillo</a:t>
            </a:r>
          </a:p>
          <a:p>
            <a:r>
              <a:rPr lang="pt-BR" sz="2000" dirty="0" smtClean="0"/>
              <a:t>Consultor</a:t>
            </a:r>
          </a:p>
          <a:p>
            <a:r>
              <a:rPr lang="pt-BR" sz="2000" dirty="0" smtClean="0"/>
              <a:t>(61) 982089436 </a:t>
            </a:r>
          </a:p>
          <a:p>
            <a:r>
              <a:rPr lang="pt-BR" sz="2000" dirty="0" smtClean="0"/>
              <a:t>alexmelillo@uol.com.br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8226" y="4881496"/>
            <a:ext cx="361206" cy="36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6753042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800" b="1" dirty="0" smtClean="0"/>
              <a:t>CADASTRAMENTO DO PROJETO</a:t>
            </a:r>
            <a:endParaRPr lang="en-US" sz="4800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54993" y="1825625"/>
            <a:ext cx="4682014" cy="4351338"/>
          </a:xfr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19987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4213" y="160381"/>
            <a:ext cx="5943600" cy="604813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8697" y="1201762"/>
            <a:ext cx="3839351" cy="565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67131010"/>
      </p:ext>
    </p:extLst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4213" y="160381"/>
            <a:ext cx="5943600" cy="604813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72559" y="1146048"/>
            <a:ext cx="5069644" cy="571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2460645"/>
      </p:ext>
    </p:extLst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615" y="36222"/>
            <a:ext cx="11042774" cy="5250951"/>
          </a:xfr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46441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4857" y="2400940"/>
            <a:ext cx="6109968" cy="2905352"/>
          </a:xfr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998464" y="362695"/>
            <a:ext cx="5239972" cy="6278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1">
              <a:buSzPct val="90000"/>
              <a:buFontTx/>
              <a:buChar char="–"/>
            </a:pPr>
            <a:r>
              <a:rPr lang="pt-BR" dirty="0">
                <a:solidFill>
                  <a:schemeClr val="tx1"/>
                </a:solidFill>
                <a:latin typeface="Trebuchet MS" pitchFamily="34" charset="0"/>
              </a:rPr>
              <a:t>No mínimo, 8 caracteres alfanuméricos</a:t>
            </a:r>
          </a:p>
          <a:p>
            <a:pPr lvl="1">
              <a:buSzPct val="90000"/>
              <a:buFontTx/>
              <a:buChar char="–"/>
            </a:pPr>
            <a:r>
              <a:rPr lang="pt-BR" dirty="0">
                <a:solidFill>
                  <a:schemeClr val="tx1"/>
                </a:solidFill>
                <a:latin typeface="Trebuchet MS" pitchFamily="34" charset="0"/>
              </a:rPr>
              <a:t>Utilizar letras Maiúsculas e minúsculas, sem repetição</a:t>
            </a:r>
          </a:p>
          <a:p>
            <a:pPr lvl="1">
              <a:buSzPct val="90000"/>
              <a:buFontTx/>
              <a:buChar char="–"/>
            </a:pPr>
            <a:r>
              <a:rPr lang="pt-BR" dirty="0">
                <a:solidFill>
                  <a:schemeClr val="tx1"/>
                </a:solidFill>
                <a:latin typeface="Trebuchet MS" pitchFamily="34" charset="0"/>
              </a:rPr>
              <a:t>Utilizar algarismos, sem repetição</a:t>
            </a:r>
          </a:p>
          <a:p>
            <a:pPr lvl="1">
              <a:buSzPct val="90000"/>
              <a:buFontTx/>
              <a:buChar char="–"/>
            </a:pPr>
            <a:r>
              <a:rPr lang="pt-BR" dirty="0">
                <a:solidFill>
                  <a:schemeClr val="tx1"/>
                </a:solidFill>
                <a:latin typeface="Trebuchet MS" pitchFamily="34" charset="0"/>
              </a:rPr>
              <a:t>Utilizar caracteres especiais, preferencialmente</a:t>
            </a:r>
          </a:p>
          <a:p>
            <a:pPr lvl="1">
              <a:buSzPct val="90000"/>
              <a:buFontTx/>
              <a:buChar char="–"/>
            </a:pPr>
            <a:r>
              <a:rPr lang="pt-BR" dirty="0">
                <a:solidFill>
                  <a:schemeClr val="tx1"/>
                </a:solidFill>
                <a:latin typeface="Trebuchet MS" pitchFamily="34" charset="0"/>
              </a:rPr>
              <a:t>Exemplos aceitos:   Carteiro28$   FaTO!4280   Autor375_pi  Painel48</a:t>
            </a:r>
          </a:p>
          <a:p>
            <a:pPr lvl="1">
              <a:buSzPct val="90000"/>
              <a:buFontTx/>
              <a:buChar char="–"/>
            </a:pPr>
            <a:r>
              <a:rPr lang="pt-BR" dirty="0">
                <a:solidFill>
                  <a:schemeClr val="tx1"/>
                </a:solidFill>
                <a:latin typeface="Trebuchet MS" pitchFamily="34" charset="0"/>
              </a:rPr>
              <a:t>Exemplos rejeitados: balada </a:t>
            </a:r>
            <a:r>
              <a:rPr lang="pt-BR" dirty="0" err="1">
                <a:solidFill>
                  <a:schemeClr val="tx1"/>
                </a:solidFill>
                <a:latin typeface="Trebuchet MS" pitchFamily="34" charset="0"/>
              </a:rPr>
              <a:t>Balada</a:t>
            </a:r>
            <a:r>
              <a:rPr lang="pt-BR" dirty="0">
                <a:solidFill>
                  <a:schemeClr val="tx1"/>
                </a:solidFill>
                <a:latin typeface="Trebuchet MS" pitchFamily="34" charset="0"/>
              </a:rPr>
              <a:t> Beleza Bala2084 Cantor123456 </a:t>
            </a:r>
          </a:p>
          <a:p>
            <a:pPr lvl="1">
              <a:buSzPct val="90000"/>
              <a:buFontTx/>
              <a:buChar char="–"/>
            </a:pPr>
            <a:r>
              <a:rPr lang="pt-BR" dirty="0">
                <a:solidFill>
                  <a:schemeClr val="tx1"/>
                </a:solidFill>
                <a:latin typeface="Trebuchet MS" pitchFamily="34" charset="0"/>
              </a:rPr>
              <a:t>DICA: anote a senha no ato da renovação, e agende a sua substituição</a:t>
            </a:r>
          </a:p>
        </p:txBody>
      </p:sp>
    </p:spTree>
    <p:extLst>
      <p:ext uri="{BB962C8B-B14F-4D97-AF65-F5344CB8AC3E}">
        <p14:creationId xmlns:p14="http://schemas.microsoft.com/office/powerpoint/2010/main" xmlns="" val="27671482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1299</TotalTime>
  <Words>585</Words>
  <Application>Microsoft Office PowerPoint</Application>
  <PresentationFormat>Personalizar</PresentationFormat>
  <Paragraphs>161</Paragraphs>
  <Slides>55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55</vt:i4>
      </vt:variant>
    </vt:vector>
  </HeadingPairs>
  <TitlesOfParts>
    <vt:vector size="56" baseType="lpstr">
      <vt:lpstr>Office Theme</vt:lpstr>
      <vt:lpstr> PROGRAMA NACIONAL DE APOIO À GESTÃO ADMINISTRATIVA E FISCAL DOS MUNICÍPIOS BRASILEIROS – TERCEIRA ETAPA </vt:lpstr>
      <vt:lpstr>AGENDA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CADASTRAMENTO DO PROJETO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Melillo</dc:creator>
  <cp:lastModifiedBy>IrmaBC</cp:lastModifiedBy>
  <cp:revision>222</cp:revision>
  <dcterms:created xsi:type="dcterms:W3CDTF">2018-03-01T18:12:03Z</dcterms:created>
  <dcterms:modified xsi:type="dcterms:W3CDTF">2018-04-23T17:11:36Z</dcterms:modified>
</cp:coreProperties>
</file>