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7"/>
  </p:notesMasterIdLst>
  <p:sldIdLst>
    <p:sldId id="256" r:id="rId2"/>
    <p:sldId id="348" r:id="rId3"/>
    <p:sldId id="263" r:id="rId4"/>
    <p:sldId id="264" r:id="rId5"/>
    <p:sldId id="265" r:id="rId6"/>
    <p:sldId id="266" r:id="rId7"/>
    <p:sldId id="268" r:id="rId8"/>
    <p:sldId id="319" r:id="rId9"/>
    <p:sldId id="320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275" r:id="rId29"/>
    <p:sldId id="276" r:id="rId30"/>
    <p:sldId id="277" r:id="rId31"/>
    <p:sldId id="278" r:id="rId32"/>
    <p:sldId id="326" r:id="rId33"/>
    <p:sldId id="459" r:id="rId34"/>
    <p:sldId id="461" r:id="rId35"/>
    <p:sldId id="463" r:id="rId36"/>
    <p:sldId id="464" r:id="rId37"/>
    <p:sldId id="465" r:id="rId38"/>
    <p:sldId id="466" r:id="rId39"/>
    <p:sldId id="467" r:id="rId40"/>
    <p:sldId id="293" r:id="rId41"/>
    <p:sldId id="294" r:id="rId42"/>
    <p:sldId id="295" r:id="rId43"/>
    <p:sldId id="298" r:id="rId44"/>
    <p:sldId id="296" r:id="rId45"/>
    <p:sldId id="297" r:id="rId46"/>
    <p:sldId id="299" r:id="rId47"/>
    <p:sldId id="300" r:id="rId48"/>
    <p:sldId id="301" r:id="rId49"/>
    <p:sldId id="442" r:id="rId50"/>
    <p:sldId id="458" r:id="rId51"/>
    <p:sldId id="444" r:id="rId52"/>
    <p:sldId id="445" r:id="rId53"/>
    <p:sldId id="486" r:id="rId54"/>
    <p:sldId id="446" r:id="rId55"/>
    <p:sldId id="261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149C-B5EC-4228-BD2B-A5F2EE99529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ACBD-B7FD-4021-ACCD-C8E549C054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8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264552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37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957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8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2B46-CC0F-4623-9230-AF80CEBDFA1A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12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2B46-CC0F-4623-9230-AF80CEBDFA1A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16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2B46-CC0F-4623-9230-AF80CEBDFA1A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945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90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9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44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70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8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615" y="3606089"/>
            <a:ext cx="6400800" cy="1947333"/>
          </a:xfrm>
        </p:spPr>
        <p:txBody>
          <a:bodyPr>
            <a:normAutofit fontScale="92500" lnSpcReduction="10000"/>
          </a:bodyPr>
          <a:lstStyle/>
          <a:p>
            <a:pPr marL="742950" indent="-285750" algn="ctr">
              <a:buClr>
                <a:srgbClr val="333399"/>
              </a:buClr>
            </a:pPr>
            <a:r>
              <a:rPr lang="pt-BR" sz="3200" b="1" dirty="0">
                <a:solidFill>
                  <a:schemeClr val="tx1"/>
                </a:solidFill>
                <a:latin typeface="Trebuchet MS" pitchFamily="34" charset="0"/>
              </a:rPr>
              <a:t>SEEMP</a:t>
            </a:r>
          </a:p>
          <a:p>
            <a:pPr marL="742950" indent="-285750" algn="ctr">
              <a:buClr>
                <a:srgbClr val="333399"/>
              </a:buClr>
            </a:pPr>
            <a:r>
              <a:rPr lang="pt-BR" sz="2400" dirty="0">
                <a:solidFill>
                  <a:schemeClr val="tx1"/>
                </a:solidFill>
                <a:latin typeface="Trebuchet MS" pitchFamily="34" charset="0"/>
              </a:rPr>
              <a:t>Sistema de Elaboração, Execução e Monitoramento de Programas</a:t>
            </a:r>
          </a:p>
          <a:p>
            <a:pPr marL="742950" indent="-285750" algn="ctr">
              <a:buClr>
                <a:srgbClr val="333399"/>
              </a:buClr>
            </a:pPr>
            <a:endParaRPr lang="pt-BR" sz="1800" dirty="0">
              <a:solidFill>
                <a:schemeClr val="tx1"/>
              </a:solidFill>
              <a:latin typeface="Trebuchet MS" pitchFamily="34" charset="0"/>
            </a:endParaRPr>
          </a:p>
          <a:p>
            <a:pPr marL="742950" indent="-285750" algn="ctr">
              <a:buClr>
                <a:srgbClr val="333399"/>
              </a:buClr>
            </a:pP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São Paulo – 10 a 13/04/2018</a:t>
            </a:r>
            <a:endParaRPr lang="pt-BR" sz="180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036958" y="542205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01090" y="132029"/>
            <a:ext cx="8001000" cy="3130550"/>
          </a:xfrm>
        </p:spPr>
        <p:txBody>
          <a:bodyPr/>
          <a:lstStyle/>
          <a:p>
            <a:pPr marL="742950" lvl="0" indent="-28575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pt-BR" sz="2800" cap="none" dirty="0">
                <a:ln>
                  <a:noFill/>
                </a:ln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	PROGRAMA NACIONAL DE APOIO À GESTÃO ADMINISTRATIVA E FISCAL DOS MUNICÍPIOS BRASILEIROS</a:t>
            </a:r>
            <a:r>
              <a:rPr lang="pt-BR" sz="2800" cap="none" dirty="0">
                <a:ln>
                  <a:noFill/>
                </a:ln>
                <a:solidFill>
                  <a:prstClr val="black"/>
                </a:solidFill>
                <a:latin typeface="Arial" charset="0"/>
                <a:cs typeface="Arial" charset="0"/>
              </a:rPr>
              <a:t> – TERCEIRA ETAPA</a:t>
            </a:r>
            <a:br>
              <a:rPr lang="pt-BR" sz="2800" cap="none" dirty="0">
                <a:ln>
                  <a:noFill/>
                </a:ln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4" name="Text Box 7191"/>
          <p:cNvSpPr txBox="1">
            <a:spLocks noChangeArrowheads="1"/>
          </p:cNvSpPr>
          <p:nvPr/>
        </p:nvSpPr>
        <p:spPr bwMode="auto">
          <a:xfrm>
            <a:off x="4615524" y="5958391"/>
            <a:ext cx="40322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pt-BR" sz="2000" dirty="0">
                <a:latin typeface="Trebuchet MS" pitchFamily="34" charset="0"/>
                <a:sym typeface="Wingdings" pitchFamily="2" charset="2"/>
              </a:rPr>
              <a:t>ALEXANDRE MELILLO</a:t>
            </a:r>
            <a:endParaRPr lang="pt-BR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57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7130" y="209444"/>
            <a:ext cx="6336033" cy="69676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41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861" y="102528"/>
            <a:ext cx="6143077" cy="675547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43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285" y="58153"/>
            <a:ext cx="8561104" cy="674971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0803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193" y="103674"/>
            <a:ext cx="8254941" cy="669377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597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126" y="54000"/>
            <a:ext cx="8404945" cy="678911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613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9279" y="32951"/>
            <a:ext cx="6922533" cy="674076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160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31" y="4340"/>
            <a:ext cx="6199269" cy="681726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67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275" y="-1279"/>
            <a:ext cx="7220635" cy="678407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820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674" y="16025"/>
            <a:ext cx="7374847" cy="684553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96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335" y="11049"/>
            <a:ext cx="5430854" cy="682902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642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6568"/>
            <a:ext cx="8534401" cy="7122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938784"/>
            <a:ext cx="8534400" cy="5791200"/>
          </a:xfrm>
        </p:spPr>
        <p:txBody>
          <a:bodyPr/>
          <a:lstStyle/>
          <a:p>
            <a:r>
              <a:rPr lang="pt-BR" dirty="0"/>
              <a:t>SEEMP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Aspectos Gerais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Acesso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Perfis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Funcionalidades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Equipe Executora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Auxílio à Utilização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Estrutura de Menus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Tabelas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Alimentação de Dados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Tratamentos de Arquivos em Anexo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Encaminhamentos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smtClean="0">
                <a:solidFill>
                  <a:schemeClr val="tx1"/>
                </a:solidFill>
              </a:rPr>
              <a:t>Comunicação</a:t>
            </a:r>
          </a:p>
          <a:p>
            <a:pPr lvl="1"/>
            <a:endParaRPr lang="pt-BR" dirty="0">
              <a:solidFill>
                <a:schemeClr val="tx1"/>
              </a:solidFill>
            </a:endParaRPr>
          </a:p>
          <a:p>
            <a:pPr lvl="1"/>
            <a:r>
              <a:rPr lang="pt-BR" sz="3600" dirty="0" smtClean="0">
                <a:solidFill>
                  <a:schemeClr val="tx1"/>
                </a:solidFill>
              </a:rPr>
              <a:t>CADASTRAMENTO DO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747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1170" y="12364"/>
            <a:ext cx="3991130" cy="678685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390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066" y="20098"/>
            <a:ext cx="3031186" cy="683318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77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366" y="26560"/>
            <a:ext cx="2951248" cy="676970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442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038" y="4243"/>
            <a:ext cx="2946258" cy="683236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619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954" y="29703"/>
            <a:ext cx="9745412" cy="676955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249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516" y="5350871"/>
            <a:ext cx="5652141" cy="111098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131" y="83368"/>
            <a:ext cx="2287426" cy="1932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067" y="127035"/>
            <a:ext cx="1447670" cy="24357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736" y="5218906"/>
            <a:ext cx="2792797" cy="1396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07" y="2271796"/>
            <a:ext cx="1009578" cy="16826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439" y="2330092"/>
            <a:ext cx="2287211" cy="14456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2651" y="127035"/>
            <a:ext cx="1615315" cy="1708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2264" y="2792581"/>
            <a:ext cx="1372079" cy="162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474" y="3113111"/>
            <a:ext cx="3712039" cy="96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516" y="4084250"/>
            <a:ext cx="3890128" cy="92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966" y="83997"/>
            <a:ext cx="1544799" cy="1482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794" y="235790"/>
            <a:ext cx="1587827" cy="12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03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203" y="77057"/>
            <a:ext cx="10480670" cy="241583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12" y="2559559"/>
            <a:ext cx="9959615" cy="43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21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35" y="51969"/>
            <a:ext cx="10788957" cy="2486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13" y="2610103"/>
            <a:ext cx="8519052" cy="42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6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539" y="27286"/>
            <a:ext cx="9868849" cy="494253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428" y="4705231"/>
            <a:ext cx="1980382" cy="20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75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4" y="220877"/>
            <a:ext cx="10857868" cy="335498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841" y="3839394"/>
            <a:ext cx="1176528" cy="1237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4" y="3839394"/>
            <a:ext cx="10227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Permite ao usuário tramitar o projeto, realizando encaminhamentos conforme seu nível de usuário permite.</a:t>
            </a:r>
          </a:p>
          <a:p>
            <a:endParaRPr lang="pt-BR" sz="2400" dirty="0"/>
          </a:p>
          <a:p>
            <a:r>
              <a:rPr lang="pt-BR" sz="2400" dirty="0"/>
              <a:t>Também permite consultar o histórico de ocorrências do projeto, descrevendo todas as alterações realizadas desde a criação até a situação atual do projeto.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643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530" y="634716"/>
            <a:ext cx="5943601" cy="6023919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TECNOLOGIA: </a:t>
            </a:r>
          </a:p>
          <a:p>
            <a:pPr lvl="1">
              <a:buSzPct val="90000"/>
              <a:buFontTx/>
              <a:buChar char="–"/>
            </a:pPr>
            <a:r>
              <a:rPr lang="pt-BR" sz="1600" dirty="0">
                <a:solidFill>
                  <a:schemeClr val="tx1"/>
                </a:solidFill>
                <a:latin typeface="Trebuchet MS" pitchFamily="34" charset="0"/>
              </a:rPr>
              <a:t>Desenvolvimento e produção realizados pelo Serpro</a:t>
            </a:r>
          </a:p>
          <a:p>
            <a:pPr lvl="1">
              <a:buSzPct val="90000"/>
              <a:buFontTx/>
              <a:buChar char="–"/>
            </a:pPr>
            <a:r>
              <a:rPr lang="pt-BR" sz="1600" dirty="0">
                <a:solidFill>
                  <a:schemeClr val="tx1"/>
                </a:solidFill>
                <a:latin typeface="Trebuchet MS" pitchFamily="34" charset="0"/>
              </a:rPr>
              <a:t>Sistema acessível pela internet, não responsivo</a:t>
            </a:r>
          </a:p>
          <a:p>
            <a:pPr>
              <a:buSzPct val="90000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MODELO CUSTOMIZÁVEL: </a:t>
            </a:r>
          </a:p>
          <a:p>
            <a:pPr lvl="1">
              <a:buSzPct val="90000"/>
              <a:buFontTx/>
              <a:buChar char="–"/>
            </a:pPr>
            <a:r>
              <a:rPr lang="pt-BR" sz="1600" dirty="0">
                <a:solidFill>
                  <a:schemeClr val="tx1"/>
                </a:solidFill>
                <a:latin typeface="Trebuchet MS" pitchFamily="34" charset="0"/>
              </a:rPr>
              <a:t>Flexível, de acordo com as características de cada executor</a:t>
            </a:r>
          </a:p>
          <a:p>
            <a:pPr lvl="1">
              <a:buSzPct val="90000"/>
              <a:buFontTx/>
              <a:buChar char="–"/>
            </a:pPr>
            <a:r>
              <a:rPr lang="pt-BR" sz="1600" dirty="0">
                <a:solidFill>
                  <a:schemeClr val="tx1"/>
                </a:solidFill>
                <a:latin typeface="Trebuchet MS" pitchFamily="34" charset="0"/>
              </a:rPr>
              <a:t>Parametrizável, para atender inclusive a intervenções específicas</a:t>
            </a:r>
          </a:p>
          <a:p>
            <a:pPr>
              <a:buSzPct val="90000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GESTÃO FLEXÍVEL: </a:t>
            </a:r>
          </a:p>
          <a:p>
            <a:pPr lvl="1">
              <a:buSzPct val="90000"/>
              <a:buFontTx/>
              <a:buChar char="–"/>
            </a:pPr>
            <a:r>
              <a:rPr lang="pt-BR" sz="1600" dirty="0">
                <a:solidFill>
                  <a:schemeClr val="tx1"/>
                </a:solidFill>
                <a:latin typeface="Trebuchet MS" pitchFamily="34" charset="0"/>
              </a:rPr>
              <a:t>Adaptável por Programa e por Gestor</a:t>
            </a:r>
          </a:p>
          <a:p>
            <a:pPr>
              <a:buSzPct val="90000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GESTÃO DE PROJETOS: </a:t>
            </a:r>
          </a:p>
          <a:p>
            <a:pPr lvl="1">
              <a:buSzPct val="90000"/>
              <a:buFontTx/>
              <a:buChar char="–"/>
            </a:pPr>
            <a:r>
              <a:rPr lang="pt-BR" sz="1600" dirty="0">
                <a:solidFill>
                  <a:schemeClr val="tx1"/>
                </a:solidFill>
                <a:latin typeface="Trebuchet MS" pitchFamily="34" charset="0"/>
              </a:rPr>
              <a:t>Otimizada, modelo inteligente, com aperfeiçoamento contínuo</a:t>
            </a:r>
          </a:p>
          <a:p>
            <a:pPr lvl="1">
              <a:buSzPct val="90000"/>
              <a:buFontTx/>
              <a:buChar char="–"/>
            </a:pP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Plataforma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 Web, com 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perfis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acesso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 e 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gerenciamento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parametrizáveis</a:t>
            </a:r>
            <a:endParaRPr 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SzPct val="90000"/>
              <a:buFontTx/>
              <a:buChar char="–"/>
            </a:pPr>
            <a:r>
              <a:rPr lang="pt-BR" sz="1600" dirty="0">
                <a:solidFill>
                  <a:schemeClr val="tx1"/>
                </a:solidFill>
                <a:latin typeface="Trebuchet MS" pitchFamily="34" charset="0"/>
              </a:rPr>
              <a:t>Uso gratuito pelos executores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58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17" y="148143"/>
            <a:ext cx="11840725" cy="479676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816" y="5053914"/>
            <a:ext cx="1975953" cy="13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56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689" y="56192"/>
            <a:ext cx="7663844" cy="694576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73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982" y="116709"/>
            <a:ext cx="8538955" cy="427649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68" y="298736"/>
            <a:ext cx="1176528" cy="1237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4056" y="4495574"/>
            <a:ext cx="9249830" cy="214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Auxílio à Utilização (Help)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Utilização progressiva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Possibilidade de esclarecimento da maioria das dúvidas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Não causa nenhum tipo de dano ao cadastro do projeto (consulta)</a:t>
            </a:r>
          </a:p>
        </p:txBody>
      </p:sp>
    </p:spTree>
    <p:extLst>
      <p:ext uri="{BB962C8B-B14F-4D97-AF65-F5344CB8AC3E}">
        <p14:creationId xmlns:p14="http://schemas.microsoft.com/office/powerpoint/2010/main" xmlns="" val="364607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44" y="110094"/>
            <a:ext cx="12089520" cy="441593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003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232" y="-7523"/>
            <a:ext cx="6090368" cy="684453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282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340" y="0"/>
            <a:ext cx="4661430" cy="68473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5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712" y="94442"/>
            <a:ext cx="9153676" cy="675628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79032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420" y="-7018"/>
            <a:ext cx="8588168" cy="505736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4" y="5102578"/>
            <a:ext cx="9813708" cy="16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9807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213" y="90833"/>
            <a:ext cx="8208583" cy="483383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3" y="5007553"/>
            <a:ext cx="8563513" cy="17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3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736" y="104722"/>
            <a:ext cx="6569686" cy="484905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36014" y="4225405"/>
            <a:ext cx="9249830" cy="2962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Unidade de Execução Municipal – UEM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Estrutura inicial para cadastro de projeto limitada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Constituição oficial necessária para contratação do projeto (elegibilidade)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Documentos obrigatórios progressivos, conforme tramitação do projeto</a:t>
            </a:r>
          </a:p>
        </p:txBody>
      </p:sp>
    </p:spTree>
    <p:extLst>
      <p:ext uri="{BB962C8B-B14F-4D97-AF65-F5344CB8AC3E}">
        <p14:creationId xmlns:p14="http://schemas.microsoft.com/office/powerpoint/2010/main" xmlns="" val="409757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71" y="680692"/>
            <a:ext cx="5943601" cy="5937422"/>
          </a:xfrm>
        </p:spPr>
        <p:txBody>
          <a:bodyPr>
            <a:normAutofit/>
          </a:bodyPr>
          <a:lstStyle/>
          <a:p>
            <a:pPr lvl="1">
              <a:buSzPct val="90000"/>
              <a:buFontTx/>
              <a:buChar char="–"/>
            </a:pPr>
            <a:r>
              <a:rPr lang="pt-BR" sz="2400" dirty="0">
                <a:solidFill>
                  <a:schemeClr val="tx1"/>
                </a:solidFill>
                <a:latin typeface="Trebuchet MS" pitchFamily="34" charset="0"/>
              </a:rPr>
              <a:t>Consultas formatadas para impressão padronizada, além de opção de exportação dos dados apresentados (filtrados ou não)</a:t>
            </a:r>
          </a:p>
          <a:p>
            <a:pPr lvl="1">
              <a:buSzPct val="90000"/>
              <a:buFontTx/>
              <a:buChar char="–"/>
            </a:pPr>
            <a:r>
              <a:rPr lang="pt-BR" sz="2400" dirty="0">
                <a:solidFill>
                  <a:schemeClr val="tx1"/>
                </a:solidFill>
                <a:latin typeface="Trebuchet MS" pitchFamily="34" charset="0"/>
              </a:rPr>
              <a:t>Informações passíveis de modificação preservarão o histórico de todas as alterações efetuadas, contendo os estados anteriores da informação e respectivas trilhas de auditoria das alterações realizadas</a:t>
            </a:r>
          </a:p>
          <a:p>
            <a:pPr lvl="1">
              <a:buSzPct val="90000"/>
              <a:buFontTx/>
              <a:buChar char="–"/>
            </a:pPr>
            <a:r>
              <a:rPr lang="pt-BR" sz="2400" dirty="0">
                <a:solidFill>
                  <a:schemeClr val="tx1"/>
                </a:solidFill>
                <a:latin typeface="Trebuchet MS" pitchFamily="34" charset="0"/>
              </a:rPr>
              <a:t>Configuração de acesso às funcionalidades por meio da criação e configuração de perfis, estabelecendo níveis de acesso aos dados (alteração e/ou consulta)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7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86" y="822449"/>
            <a:ext cx="11355315" cy="399986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14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392" y="40491"/>
            <a:ext cx="4349852" cy="661360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50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753" y="65204"/>
            <a:ext cx="6677187" cy="677212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7108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46" y="86842"/>
            <a:ext cx="12024554" cy="652817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67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68" y="934833"/>
            <a:ext cx="11403254" cy="44493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183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41" y="2452022"/>
            <a:ext cx="11861915" cy="302927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84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31" y="90793"/>
            <a:ext cx="11820228" cy="662010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6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422" y="103394"/>
            <a:ext cx="7029659" cy="657080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53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026" y="1888656"/>
            <a:ext cx="10076586" cy="26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27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7468445" y="1209358"/>
            <a:ext cx="3994467" cy="1848802"/>
          </a:xfrm>
          <a:prstGeom prst="foldedCorne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SUCESSO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30" y="975678"/>
            <a:ext cx="5831956" cy="42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89817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263" y="71517"/>
            <a:ext cx="10175913" cy="59135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837" y="478911"/>
            <a:ext cx="978795" cy="598958"/>
          </a:xfrm>
        </p:spPr>
        <p:txBody>
          <a:bodyPr/>
          <a:lstStyle/>
          <a:p>
            <a:r>
              <a:rPr lang="pt-BR" dirty="0"/>
              <a:t>Acesso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534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9217572" y="1209358"/>
            <a:ext cx="2245340" cy="1045111"/>
          </a:xfrm>
          <a:prstGeom prst="foldedCorne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SUCESSO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421" y="810474"/>
            <a:ext cx="4156841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 e objetivos mal estabelecidos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conhecimento de pontos chaves do projeto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insuficiente para o planejamento do projeto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coordenação entre as partes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envolvidos não possuem habilidades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Expectativas não alinhadas com a realidade do projeto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mudaram com o andamento do projeto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participação da equipe na tomada de decisões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treinamento e capacitação inadequados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Papéis e responsabilidades mal definidos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inadequados ou vagos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Riscos elevados no meio ambiente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 na estrutura organizacional da empresa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Prazos e tarefas irrealistas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Mudanças na tecnologia disponível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Falha de comunicação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Insuficiência de recursos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nos preços e prazos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3531" y="788571"/>
            <a:ext cx="4151586" cy="615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Cenário político-econômico desfavorável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estimativas de custo e cronograma são errôneas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Pouca compreensão da complexidade do projeto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sistema de controle inadequado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liderança do gerente de projeto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estimativas financeiras são pobres e incompletas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sinais de alerta do projeto foram ignorados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Falha no controle de desempenho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decisões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motivação do time e dos interessados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apoio dentro da organização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entendimento do escopo do projeto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Crescimento desordenado do escopo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patrocínio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Excesso de otimismo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Pensar que o planejamento é perda de tempo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de gestão de mudança inexistente ou pobre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inadequados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PMBOK, adaptado de VARGAS (2013) e MELO (2012)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8385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7468445" y="1209358"/>
            <a:ext cx="3994467" cy="1848802"/>
          </a:xfrm>
          <a:prstGeom prst="foldedCorne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SUCESSO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9084" y="1333738"/>
            <a:ext cx="5587155" cy="4678204"/>
          </a:xfrm>
          <a:prstGeom prst="rect">
            <a:avLst/>
          </a:prstGeom>
          <a:solidFill>
            <a:srgbClr val="00B050"/>
          </a:solidFill>
          <a:ln w="76200" cmpd="dbl">
            <a:solidFill>
              <a:srgbClr val="44546A"/>
            </a:solidFill>
            <a:miter lim="800000"/>
            <a:headEnd/>
            <a:tailEnd/>
          </a:ln>
        </p:spPr>
        <p:txBody>
          <a:bodyPr rot="0" vert="horz" wrap="square" lIns="182880" tIns="182880" rIns="182880" bIns="182880" anchor="ctr" anchorCtr="0" upright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1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sUCESSO DO PROGRAMA ESTÁ DIRETAMENTE VINCULADO AO SUCESSO DOS PROJETOS MUNICIPAIS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94555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9154160" y="1209358"/>
            <a:ext cx="2308752" cy="1178242"/>
          </a:xfrm>
          <a:prstGeom prst="foldedCorne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SUCESSO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9" y="1127621"/>
            <a:ext cx="8331831" cy="47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9811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0" r="17370"/>
          <a:stretch>
            <a:fillRect/>
          </a:stretch>
        </p:blipFill>
        <p:spPr>
          <a:xfrm>
            <a:off x="3422615" y="434819"/>
            <a:ext cx="7932773" cy="626378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22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4248829" y="1089773"/>
            <a:ext cx="3372874" cy="1157914"/>
          </a:xfrm>
          <a:prstGeom prst="wedgeRectCallou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7471" y="4158221"/>
            <a:ext cx="4929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Alexandre Melillo</a:t>
            </a:r>
          </a:p>
          <a:p>
            <a:r>
              <a:rPr lang="pt-BR" sz="2000" dirty="0" smtClean="0"/>
              <a:t>Consultor</a:t>
            </a:r>
          </a:p>
          <a:p>
            <a:r>
              <a:rPr lang="pt-BR" sz="2000" dirty="0" smtClean="0"/>
              <a:t>(61) 982089436 </a:t>
            </a:r>
          </a:p>
          <a:p>
            <a:r>
              <a:rPr lang="pt-BR" sz="2000" dirty="0" smtClean="0"/>
              <a:t>alexmelillo@uol.com.br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226" y="4881496"/>
            <a:ext cx="361206" cy="3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75304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CADASTRAMENTO DO PROJETO</a:t>
            </a:r>
            <a:endParaRPr lang="en-US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4993" y="1825625"/>
            <a:ext cx="4682014" cy="435133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98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3" y="160381"/>
            <a:ext cx="5943600" cy="6048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697" y="1201762"/>
            <a:ext cx="3839351" cy="56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13101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3" y="160381"/>
            <a:ext cx="5943600" cy="6048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559" y="1146048"/>
            <a:ext cx="5069644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46064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15" y="36222"/>
            <a:ext cx="11042774" cy="525095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644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57" y="2400940"/>
            <a:ext cx="6109968" cy="290535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98464" y="362695"/>
            <a:ext cx="5239972" cy="627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No mínimo, 8 caracteres alfanuméricos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Utilizar letras Maiúsculas e minúsculas, sem repetição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Utilizar algarismos, sem repetição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Utilizar caracteres especiais, preferencialmente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Exemplos aceitos:   Carteiro28$   FaTO!4280   Autor375_pi  Painel48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Exemplos rejeitados: balada </a:t>
            </a:r>
            <a:r>
              <a:rPr lang="pt-BR" dirty="0" err="1">
                <a:solidFill>
                  <a:schemeClr val="tx1"/>
                </a:solidFill>
                <a:latin typeface="Trebuchet MS" pitchFamily="34" charset="0"/>
              </a:rPr>
              <a:t>Balada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 Beleza Bala2084 Cantor123456 </a:t>
            </a:r>
          </a:p>
          <a:p>
            <a:pPr lvl="1">
              <a:buSzPct val="90000"/>
              <a:buFontTx/>
              <a:buChar char="–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DICA: anote a senha no ato da renovação, e agende a sua substituição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767148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585</Words>
  <Application>Microsoft Office PowerPoint</Application>
  <PresentationFormat>Personalizar</PresentationFormat>
  <Paragraphs>161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Office Theme</vt:lpstr>
      <vt:lpstr> PROGRAMA NACIONAL DE APOIO À GESTÃO ADMINISTRATIVA E FISCAL DOS MUNICÍPIOS BRASILEIROS – TERCEIRA ETAPA 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CADASTRAMENTO DO PROJETO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Melillo</dc:creator>
  <cp:lastModifiedBy>IrmaBC</cp:lastModifiedBy>
  <cp:revision>222</cp:revision>
  <dcterms:created xsi:type="dcterms:W3CDTF">2018-03-01T18:12:03Z</dcterms:created>
  <dcterms:modified xsi:type="dcterms:W3CDTF">2018-04-23T17:11:36Z</dcterms:modified>
</cp:coreProperties>
</file>