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67" r:id="rId4"/>
    <p:sldId id="263" r:id="rId5"/>
    <p:sldId id="265" r:id="rId6"/>
    <p:sldId id="258" r:id="rId7"/>
    <p:sldId id="266" r:id="rId8"/>
    <p:sldId id="271" r:id="rId9"/>
    <p:sldId id="259" r:id="rId10"/>
    <p:sldId id="268" r:id="rId11"/>
    <p:sldId id="269" r:id="rId12"/>
    <p:sldId id="270" r:id="rId13"/>
    <p:sldId id="262" r:id="rId14"/>
    <p:sldId id="260" r:id="rId15"/>
    <p:sldId id="261" r:id="rId16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00"/>
    <a:srgbClr val="CC6600"/>
    <a:srgbClr val="92D050"/>
    <a:srgbClr val="49C758"/>
    <a:srgbClr val="63CF70"/>
    <a:srgbClr val="8AFEA6"/>
    <a:srgbClr val="00B050"/>
    <a:srgbClr val="08684E"/>
    <a:srgbClr val="996633"/>
    <a:srgbClr val="115964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216" autoAdjust="0"/>
    <p:restoredTop sz="92606" autoAdjust="0"/>
  </p:normalViewPr>
  <p:slideViewPr>
    <p:cSldViewPr>
      <p:cViewPr varScale="1">
        <p:scale>
          <a:sx n="73" d="100"/>
          <a:sy n="73" d="100"/>
        </p:scale>
        <p:origin x="-59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C236FE-E0BD-4607-9AC9-4EE6A5B490C3}" type="datetimeFigureOut">
              <a:rPr lang="pt-BR" smtClean="0"/>
              <a:pPr/>
              <a:t>17/06/2013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740494-7DDB-4B37-BD7C-F1AE43A33A0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740494-7DDB-4B37-BD7C-F1AE43A33A09}" type="slidenum">
              <a:rPr lang="pt-BR" smtClean="0"/>
              <a:pPr/>
              <a:t>2</a:t>
            </a:fld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71613"/>
            <a:ext cx="7772400" cy="2028838"/>
          </a:xfrm>
        </p:spPr>
        <p:txBody>
          <a:bodyPr>
            <a:noAutofit/>
          </a:bodyPr>
          <a:lstStyle>
            <a:lvl1pPr>
              <a:defRPr sz="4800" b="1" cap="none" spc="5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Myriad Pro Cond" pitchFamily="34" charset="0"/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042998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None/>
              <a:defRPr lang="pt-BR" sz="44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Myriad Pro Cond" pitchFamily="34" charset="0"/>
                <a:ea typeface="+mj-ea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Clique para editar o estilo do subtítulo mestre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C268A-83FA-49D1-B9A8-E827FC3CDD58}" type="datetimeFigureOut">
              <a:rPr lang="pt-BR" smtClean="0"/>
              <a:pPr/>
              <a:t>17/06/2013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63886-BF0F-4DF4-9C43-942736AD653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C268A-83FA-49D1-B9A8-E827FC3CDD58}" type="datetimeFigureOut">
              <a:rPr lang="pt-BR" smtClean="0"/>
              <a:pPr/>
              <a:t>17/06/2013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63886-BF0F-4DF4-9C43-942736AD653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C268A-83FA-49D1-B9A8-E827FC3CDD58}" type="datetimeFigureOut">
              <a:rPr lang="pt-BR" smtClean="0"/>
              <a:pPr/>
              <a:t>17/06/2013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63886-BF0F-4DF4-9C43-942736AD653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357298"/>
            <a:ext cx="8229600" cy="1071570"/>
          </a:xfrm>
        </p:spPr>
        <p:txBody>
          <a:bodyPr/>
          <a:lstStyle>
            <a:lvl1pPr>
              <a:defRPr b="1">
                <a:solidFill>
                  <a:schemeClr val="tx1">
                    <a:lumMod val="75000"/>
                    <a:lumOff val="25000"/>
                  </a:schemeClr>
                </a:solidFill>
                <a:latin typeface="Myriad Pro Cond" pitchFamily="34" charset="0"/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2786058"/>
            <a:ext cx="8229600" cy="3340105"/>
          </a:xfrm>
        </p:spPr>
        <p:txBody>
          <a:bodyPr/>
          <a:lstStyle>
            <a:lvl1pPr>
              <a:buFont typeface="Wingdings" pitchFamily="2" charset="2"/>
              <a:buChar char="v"/>
              <a:defRPr sz="2400">
                <a:latin typeface="Myriad Pro Cond" pitchFamily="34" charset="0"/>
              </a:defRPr>
            </a:lvl1pPr>
            <a:lvl2pPr>
              <a:defRPr>
                <a:latin typeface="Myriad Pro Cond" pitchFamily="34" charset="0"/>
              </a:defRPr>
            </a:lvl2pPr>
            <a:lvl3pPr>
              <a:defRPr>
                <a:latin typeface="Myriad Pro Cond" pitchFamily="34" charset="0"/>
              </a:defRPr>
            </a:lvl3pPr>
            <a:lvl4pPr>
              <a:defRPr>
                <a:latin typeface="Myriad Pro Cond" pitchFamily="34" charset="0"/>
              </a:defRPr>
            </a:lvl4pPr>
            <a:lvl5pPr>
              <a:defRPr>
                <a:latin typeface="Myriad Pro Cond" pitchFamily="34" charset="0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C268A-83FA-49D1-B9A8-E827FC3CDD58}" type="datetimeFigureOut">
              <a:rPr lang="pt-BR" smtClean="0"/>
              <a:pPr/>
              <a:t>17/06/2013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63886-BF0F-4DF4-9C43-942736AD6531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7" name="Imagem 6" descr="Imagem1.png"/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42844" y="223725"/>
            <a:ext cx="857256" cy="776383"/>
          </a:xfrm>
          <a:prstGeom prst="rect">
            <a:avLst/>
          </a:prstGeom>
        </p:spPr>
      </p:pic>
      <p:pic>
        <p:nvPicPr>
          <p:cNvPr id="8" name="Imagem 7" descr="Finanças e Desenvolvimento Econômico - Centralizado - curvas.jpg"/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"/>
          </a:blip>
          <a:stretch>
            <a:fillRect/>
          </a:stretch>
        </p:blipFill>
        <p:spPr>
          <a:xfrm>
            <a:off x="983875" y="93525"/>
            <a:ext cx="1159625" cy="86452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" name="Conector reto 10"/>
          <p:cNvCxnSpPr/>
          <p:nvPr userDrawn="1"/>
        </p:nvCxnSpPr>
        <p:spPr>
          <a:xfrm>
            <a:off x="0" y="1000108"/>
            <a:ext cx="2357422" cy="1344"/>
          </a:xfrm>
          <a:prstGeom prst="line">
            <a:avLst/>
          </a:prstGeom>
          <a:ln w="38100">
            <a:solidFill>
              <a:schemeClr val="tx2">
                <a:lumMod val="50000"/>
                <a:alpha val="45882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C268A-83FA-49D1-B9A8-E827FC3CDD58}" type="datetimeFigureOut">
              <a:rPr lang="pt-BR" smtClean="0"/>
              <a:pPr/>
              <a:t>17/06/2013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63886-BF0F-4DF4-9C43-942736AD653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C268A-83FA-49D1-B9A8-E827FC3CDD58}" type="datetimeFigureOut">
              <a:rPr lang="pt-BR" smtClean="0"/>
              <a:pPr/>
              <a:t>17/06/2013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63886-BF0F-4DF4-9C43-942736AD653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C268A-83FA-49D1-B9A8-E827FC3CDD58}" type="datetimeFigureOut">
              <a:rPr lang="pt-BR" smtClean="0"/>
              <a:pPr/>
              <a:t>17/06/2013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63886-BF0F-4DF4-9C43-942736AD653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C268A-83FA-49D1-B9A8-E827FC3CDD58}" type="datetimeFigureOut">
              <a:rPr lang="pt-BR" smtClean="0"/>
              <a:pPr/>
              <a:t>17/06/2013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63886-BF0F-4DF4-9C43-942736AD653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C268A-83FA-49D1-B9A8-E827FC3CDD58}" type="datetimeFigureOut">
              <a:rPr lang="pt-BR" smtClean="0"/>
              <a:pPr/>
              <a:t>17/06/2013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63886-BF0F-4DF4-9C43-942736AD653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C268A-83FA-49D1-B9A8-E827FC3CDD58}" type="datetimeFigureOut">
              <a:rPr lang="pt-BR" smtClean="0"/>
              <a:pPr/>
              <a:t>17/06/2013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63886-BF0F-4DF4-9C43-942736AD653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C268A-83FA-49D1-B9A8-E827FC3CDD58}" type="datetimeFigureOut">
              <a:rPr lang="pt-BR" smtClean="0"/>
              <a:pPr/>
              <a:t>17/06/2013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63886-BF0F-4DF4-9C43-942736AD653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C268A-83FA-49D1-B9A8-E827FC3CDD58}" type="datetimeFigureOut">
              <a:rPr lang="pt-BR" smtClean="0"/>
              <a:pPr/>
              <a:t>17/06/2013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963886-BF0F-4DF4-9C43-942736AD653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de cantos arredondados 3"/>
          <p:cNvSpPr/>
          <p:nvPr/>
        </p:nvSpPr>
        <p:spPr>
          <a:xfrm>
            <a:off x="285720" y="2357430"/>
            <a:ext cx="8572560" cy="714380"/>
          </a:xfrm>
          <a:prstGeom prst="roundRect">
            <a:avLst/>
          </a:prstGeom>
          <a:solidFill>
            <a:srgbClr val="115964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457200" y="2500306"/>
            <a:ext cx="8229600" cy="3571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000" i="0" u="none" strike="noStrike" kern="1200" normalizeH="0" baseline="0" noProof="0" dirty="0" smtClean="0">
                <a:solidFill>
                  <a:schemeClr val="bg1"/>
                </a:solidFill>
                <a:uLnTx/>
                <a:uFillTx/>
                <a:latin typeface="Calibri" pitchFamily="34" charset="0"/>
                <a:ea typeface="+mj-ea"/>
                <a:cs typeface="+mj-cs"/>
              </a:rPr>
              <a:t>Projeto</a:t>
            </a:r>
            <a:r>
              <a:rPr kumimoji="0" lang="pt-BR" sz="4000" i="0" u="none" strike="noStrike" kern="1200" normalizeH="0" noProof="0" dirty="0" smtClean="0">
                <a:solidFill>
                  <a:schemeClr val="bg1"/>
                </a:solidFill>
                <a:uLnTx/>
                <a:uFillTx/>
                <a:latin typeface="Calibri" pitchFamily="34" charset="0"/>
                <a:ea typeface="+mj-ea"/>
                <a:cs typeface="+mj-cs"/>
              </a:rPr>
              <a:t> de Educação Fiscal</a:t>
            </a:r>
            <a:endParaRPr kumimoji="0" lang="pt-BR" sz="4000" i="0" u="none" strike="noStrike" kern="1200" normalizeH="0" baseline="0" noProof="0" dirty="0" smtClean="0">
              <a:solidFill>
                <a:schemeClr val="bg1"/>
              </a:solidFill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0" y="6215082"/>
            <a:ext cx="9144000" cy="3571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i="0" u="none" strike="noStrike" kern="1200" normalizeH="0" baseline="0" noProof="0" dirty="0" smtClean="0">
                <a:solidFill>
                  <a:schemeClr val="tx1">
                    <a:lumMod val="75000"/>
                    <a:lumOff val="25000"/>
                  </a:schemeClr>
                </a:solidFill>
                <a:uLnTx/>
                <a:uFillTx/>
                <a:latin typeface="+mj-lt"/>
                <a:ea typeface="+mj-ea"/>
                <a:cs typeface="+mj-cs"/>
              </a:rPr>
              <a:t>São Paulo, junho</a:t>
            </a:r>
            <a:r>
              <a:rPr kumimoji="0" lang="pt-BR" sz="2400" i="0" u="none" strike="noStrike" kern="1200" normalizeH="0" noProof="0" dirty="0" smtClean="0">
                <a:solidFill>
                  <a:schemeClr val="tx1">
                    <a:lumMod val="75000"/>
                    <a:lumOff val="25000"/>
                  </a:schemeClr>
                </a:solidFill>
                <a:uLnTx/>
                <a:uFillTx/>
                <a:latin typeface="+mj-lt"/>
                <a:ea typeface="+mj-ea"/>
                <a:cs typeface="+mj-cs"/>
              </a:rPr>
              <a:t> de 2013</a:t>
            </a:r>
            <a:endParaRPr kumimoji="0" lang="pt-BR" sz="2400" i="0" u="none" strike="noStrike" kern="1200" normalizeH="0" baseline="0" noProof="0" dirty="0" smtClean="0">
              <a:solidFill>
                <a:schemeClr val="tx1">
                  <a:lumMod val="75000"/>
                  <a:lumOff val="25000"/>
                </a:schemeClr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9" name="Grupo 8"/>
          <p:cNvGrpSpPr/>
          <p:nvPr/>
        </p:nvGrpSpPr>
        <p:grpSpPr>
          <a:xfrm>
            <a:off x="2979528" y="4214818"/>
            <a:ext cx="3184944" cy="1454368"/>
            <a:chOff x="3071802" y="4214818"/>
            <a:chExt cx="3184944" cy="1454368"/>
          </a:xfrm>
        </p:grpSpPr>
        <p:pic>
          <p:nvPicPr>
            <p:cNvPr id="7" name="Imagem 6" descr="Imagem1.png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4887518" y="4429132"/>
              <a:ext cx="1369228" cy="1240054"/>
            </a:xfrm>
            <a:prstGeom prst="rect">
              <a:avLst/>
            </a:prstGeom>
          </p:spPr>
        </p:pic>
        <p:pic>
          <p:nvPicPr>
            <p:cNvPr id="8" name="Imagem 7" descr="Finanças e Desenvolvimento Econômico - Centralizado - curvas.jpg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071802" y="4214818"/>
              <a:ext cx="1843338" cy="1375812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CaixaDeTexto 31"/>
          <p:cNvSpPr txBox="1"/>
          <p:nvPr/>
        </p:nvSpPr>
        <p:spPr>
          <a:xfrm>
            <a:off x="357158" y="2643182"/>
            <a:ext cx="27860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Etapa 1: Apresentação do projeto para professores</a:t>
            </a:r>
            <a:endParaRPr lang="pt-BR" sz="16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4" name="Retângulo de cantos arredondados 3"/>
          <p:cNvSpPr/>
          <p:nvPr/>
        </p:nvSpPr>
        <p:spPr>
          <a:xfrm>
            <a:off x="2714612" y="285728"/>
            <a:ext cx="6786610" cy="714380"/>
          </a:xfrm>
          <a:prstGeom prst="roundRect">
            <a:avLst/>
          </a:prstGeom>
          <a:solidFill>
            <a:srgbClr val="115964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latin typeface="+mj-lt"/>
            </a:endParaRPr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2714612" y="428604"/>
            <a:ext cx="5800708" cy="35719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pt-BR" sz="2800" b="0" dirty="0" smtClean="0">
                <a:solidFill>
                  <a:schemeClr val="bg1"/>
                </a:solidFill>
                <a:latin typeface="+mj-lt"/>
              </a:rPr>
              <a:t>Plano de ação </a:t>
            </a:r>
            <a:r>
              <a:rPr lang="pt-BR" sz="2800" b="0" dirty="0" smtClean="0">
                <a:solidFill>
                  <a:schemeClr val="bg1"/>
                </a:solidFill>
                <a:latin typeface="Calibri"/>
              </a:rPr>
              <a:t>–</a:t>
            </a:r>
            <a:r>
              <a:rPr lang="pt-BR" sz="2800" b="0" dirty="0" smtClean="0">
                <a:solidFill>
                  <a:schemeClr val="bg1"/>
                </a:solidFill>
                <a:latin typeface="+mj-lt"/>
              </a:rPr>
              <a:t> Palestras</a:t>
            </a:r>
            <a:endParaRPr lang="pt-BR" sz="2800" b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8" name="CaixaDeTexto 47"/>
          <p:cNvSpPr txBox="1"/>
          <p:nvPr/>
        </p:nvSpPr>
        <p:spPr>
          <a:xfrm>
            <a:off x="371446" y="3214686"/>
            <a:ext cx="2571768" cy="2377142"/>
          </a:xfrm>
          <a:prstGeom prst="roundRect">
            <a:avLst>
              <a:gd name="adj" fmla="val 9886"/>
            </a:avLst>
          </a:prstGeom>
          <a:solidFill>
            <a:srgbClr val="FFC000">
              <a:alpha val="55000"/>
            </a:srgbClr>
          </a:solidFill>
        </p:spPr>
        <p:txBody>
          <a:bodyPr wrap="square" rtlCol="0">
            <a:spAutoFit/>
          </a:bodyPr>
          <a:lstStyle/>
          <a:p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Evento para apresentar o projeto aos professores participantes do projeto-piloto</a:t>
            </a:r>
          </a:p>
          <a:p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buscando sua adesão e participação efetiva</a:t>
            </a:r>
          </a:p>
          <a:p>
            <a:endParaRPr lang="pt-BR" sz="1400" dirty="0" smtClean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Quantidade: </a:t>
            </a:r>
            <a:r>
              <a:rPr lang="pt-B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1</a:t>
            </a:r>
          </a:p>
          <a:p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Palestrantes: </a:t>
            </a:r>
            <a:r>
              <a:rPr lang="pt-B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Auditores-fiscais e Palestrantes convidados</a:t>
            </a:r>
          </a:p>
          <a:p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Início: Out/2013</a:t>
            </a:r>
            <a:endParaRPr lang="pt-BR" sz="1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cxnSp>
        <p:nvCxnSpPr>
          <p:cNvPr id="50" name="Conector reto 49"/>
          <p:cNvCxnSpPr/>
          <p:nvPr/>
        </p:nvCxnSpPr>
        <p:spPr>
          <a:xfrm>
            <a:off x="500066" y="3214685"/>
            <a:ext cx="2000232" cy="1588"/>
          </a:xfrm>
          <a:prstGeom prst="line">
            <a:avLst/>
          </a:prstGeom>
          <a:ln w="38100">
            <a:solidFill>
              <a:srgbClr val="CC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CaixaDeTexto 50"/>
          <p:cNvSpPr txBox="1"/>
          <p:nvPr/>
        </p:nvSpPr>
        <p:spPr>
          <a:xfrm>
            <a:off x="3286148" y="2285992"/>
            <a:ext cx="22860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Etapa 2: Questionário</a:t>
            </a:r>
            <a:endParaRPr lang="pt-BR" sz="16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52" name="CaixaDeTexto 51"/>
          <p:cNvSpPr txBox="1"/>
          <p:nvPr/>
        </p:nvSpPr>
        <p:spPr>
          <a:xfrm>
            <a:off x="3286116" y="2643182"/>
            <a:ext cx="2714676" cy="1237417"/>
          </a:xfrm>
          <a:prstGeom prst="roundRect">
            <a:avLst>
              <a:gd name="adj" fmla="val 10408"/>
            </a:avLst>
          </a:prstGeom>
          <a:solidFill>
            <a:srgbClr val="00B050">
              <a:alpha val="55000"/>
            </a:srgbClr>
          </a:solidFill>
        </p:spPr>
        <p:txBody>
          <a:bodyPr wrap="square" rtlCol="0">
            <a:spAutoFit/>
          </a:bodyPr>
          <a:lstStyle/>
          <a:p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Aplicação de questionário aos alunos, por meio dos professores, a fim de aferir o nível de conhecimento prévio dos alunos sobre educação fiscal</a:t>
            </a:r>
          </a:p>
        </p:txBody>
      </p:sp>
      <p:cxnSp>
        <p:nvCxnSpPr>
          <p:cNvPr id="53" name="Conector reto 52"/>
          <p:cNvCxnSpPr/>
          <p:nvPr/>
        </p:nvCxnSpPr>
        <p:spPr>
          <a:xfrm>
            <a:off x="3444670" y="2643182"/>
            <a:ext cx="2001600" cy="158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CaixaDeTexto 65"/>
          <p:cNvSpPr txBox="1"/>
          <p:nvPr/>
        </p:nvSpPr>
        <p:spPr>
          <a:xfrm>
            <a:off x="3286148" y="5929331"/>
            <a:ext cx="2857520" cy="781526"/>
          </a:xfrm>
          <a:prstGeom prst="roundRect">
            <a:avLst>
              <a:gd name="adj" fmla="val 9886"/>
            </a:avLst>
          </a:prstGeom>
          <a:solidFill>
            <a:srgbClr val="7030A0">
              <a:alpha val="55000"/>
            </a:srgbClr>
          </a:solidFill>
        </p:spPr>
        <p:txBody>
          <a:bodyPr wrap="square" rtlCol="0">
            <a:spAutoFit/>
          </a:bodyPr>
          <a:lstStyle/>
          <a:p>
            <a:pPr marL="0" lvl="1"/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Elaboração de conteúdo das palestras com base nas principais dúvidas apuradas na pesquisa</a:t>
            </a:r>
          </a:p>
        </p:txBody>
      </p:sp>
      <p:sp>
        <p:nvSpPr>
          <p:cNvPr id="67" name="CaixaDeTexto 66"/>
          <p:cNvSpPr txBox="1"/>
          <p:nvPr/>
        </p:nvSpPr>
        <p:spPr>
          <a:xfrm>
            <a:off x="3286148" y="5572140"/>
            <a:ext cx="30003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Etapa 4: Elaboração</a:t>
            </a:r>
            <a:endParaRPr lang="pt-BR" sz="16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cxnSp>
        <p:nvCxnSpPr>
          <p:cNvPr id="68" name="Conector reto 67"/>
          <p:cNvCxnSpPr/>
          <p:nvPr/>
        </p:nvCxnSpPr>
        <p:spPr>
          <a:xfrm>
            <a:off x="3357618" y="5929330"/>
            <a:ext cx="2000232" cy="1588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Forma 74"/>
          <p:cNvCxnSpPr>
            <a:stCxn id="48" idx="3"/>
            <a:endCxn id="52" idx="1"/>
          </p:cNvCxnSpPr>
          <p:nvPr/>
        </p:nvCxnSpPr>
        <p:spPr>
          <a:xfrm flipV="1">
            <a:off x="2943214" y="3261891"/>
            <a:ext cx="342902" cy="1141366"/>
          </a:xfrm>
          <a:prstGeom prst="bentConnector3">
            <a:avLst>
              <a:gd name="adj1" fmla="val 50000"/>
            </a:avLst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CaixaDeTexto 27"/>
          <p:cNvSpPr txBox="1"/>
          <p:nvPr/>
        </p:nvSpPr>
        <p:spPr>
          <a:xfrm>
            <a:off x="214282" y="1214422"/>
            <a:ext cx="364333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Realização de palestras educativas em sala de aula</a:t>
            </a:r>
          </a:p>
          <a:p>
            <a:endParaRPr lang="pt-BR" sz="16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29" name="CaixaDeTexto 28"/>
          <p:cNvSpPr txBox="1"/>
          <p:nvPr/>
        </p:nvSpPr>
        <p:spPr>
          <a:xfrm>
            <a:off x="4000496" y="1142984"/>
            <a:ext cx="5000660" cy="107721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Modelo baseado no programa implantado pelo Grupo de Educação Fiscal Estadual de SP – </a:t>
            </a:r>
            <a:r>
              <a:rPr lang="pt-B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Fazenda vai à escola.</a:t>
            </a: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Há intenção de integração entre os entes, promovendo ações de Educação Fiscal de forma contínua e coesa</a:t>
            </a:r>
            <a:endParaRPr lang="pt-BR" sz="16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40" name="CaixaDeTexto 39"/>
          <p:cNvSpPr txBox="1"/>
          <p:nvPr/>
        </p:nvSpPr>
        <p:spPr>
          <a:xfrm>
            <a:off x="6572264" y="5761718"/>
            <a:ext cx="2214578" cy="781526"/>
          </a:xfrm>
          <a:prstGeom prst="roundRect">
            <a:avLst>
              <a:gd name="adj" fmla="val 9886"/>
            </a:avLst>
          </a:prstGeom>
          <a:solidFill>
            <a:srgbClr val="C00000">
              <a:alpha val="55000"/>
            </a:srgbClr>
          </a:solidFill>
        </p:spPr>
        <p:txBody>
          <a:bodyPr wrap="square" rtlCol="0">
            <a:spAutoFit/>
          </a:bodyPr>
          <a:lstStyle/>
          <a:p>
            <a:pPr marL="0" lvl="1"/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Realização das palestras </a:t>
            </a:r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</a:rPr>
              <a:t>–</a:t>
            </a:r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inicialmente, para </a:t>
            </a:r>
            <a:r>
              <a:rPr lang="pt-B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30</a:t>
            </a:r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turmas do 9ª ano</a:t>
            </a:r>
          </a:p>
        </p:txBody>
      </p:sp>
      <p:sp>
        <p:nvSpPr>
          <p:cNvPr id="41" name="CaixaDeTexto 40"/>
          <p:cNvSpPr txBox="1"/>
          <p:nvPr/>
        </p:nvSpPr>
        <p:spPr>
          <a:xfrm>
            <a:off x="6572264" y="5404527"/>
            <a:ext cx="2000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Etapa 5: Execução</a:t>
            </a:r>
            <a:endParaRPr lang="pt-BR" sz="16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cxnSp>
        <p:nvCxnSpPr>
          <p:cNvPr id="42" name="Conector reto 41"/>
          <p:cNvCxnSpPr/>
          <p:nvPr/>
        </p:nvCxnSpPr>
        <p:spPr>
          <a:xfrm>
            <a:off x="6643734" y="5761717"/>
            <a:ext cx="2000232" cy="1588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Forma 74"/>
          <p:cNvCxnSpPr>
            <a:stCxn id="66" idx="1"/>
            <a:endCxn id="34" idx="1"/>
          </p:cNvCxnSpPr>
          <p:nvPr/>
        </p:nvCxnSpPr>
        <p:spPr>
          <a:xfrm rot="10800000">
            <a:off x="3286148" y="4953432"/>
            <a:ext cx="12700" cy="1366662"/>
          </a:xfrm>
          <a:prstGeom prst="bentConnector3">
            <a:avLst>
              <a:gd name="adj1" fmla="val 1800000"/>
            </a:avLst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Forma 74"/>
          <p:cNvCxnSpPr>
            <a:stCxn id="66" idx="3"/>
            <a:endCxn id="40" idx="1"/>
          </p:cNvCxnSpPr>
          <p:nvPr/>
        </p:nvCxnSpPr>
        <p:spPr>
          <a:xfrm flipV="1">
            <a:off x="6143668" y="6152481"/>
            <a:ext cx="428596" cy="167613"/>
          </a:xfrm>
          <a:prstGeom prst="bentConnector3">
            <a:avLst>
              <a:gd name="adj1" fmla="val 50000"/>
            </a:avLst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aixaDeTexto 21"/>
          <p:cNvSpPr txBox="1"/>
          <p:nvPr/>
        </p:nvSpPr>
        <p:spPr>
          <a:xfrm>
            <a:off x="6715140" y="2714621"/>
            <a:ext cx="2214578" cy="553581"/>
          </a:xfrm>
          <a:prstGeom prst="roundRect">
            <a:avLst>
              <a:gd name="adj" fmla="val 9886"/>
            </a:avLst>
          </a:prstGeom>
          <a:solidFill>
            <a:srgbClr val="CC6600">
              <a:alpha val="55000"/>
            </a:srgbClr>
          </a:solidFill>
        </p:spPr>
        <p:txBody>
          <a:bodyPr wrap="square" rtlCol="0">
            <a:spAutoFit/>
          </a:bodyPr>
          <a:lstStyle/>
          <a:p>
            <a:pPr marL="0" lvl="1"/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Avaliação dos resultados obtidos</a:t>
            </a:r>
          </a:p>
        </p:txBody>
      </p:sp>
      <p:sp>
        <p:nvSpPr>
          <p:cNvPr id="23" name="CaixaDeTexto 22"/>
          <p:cNvSpPr txBox="1"/>
          <p:nvPr/>
        </p:nvSpPr>
        <p:spPr>
          <a:xfrm>
            <a:off x="6715140" y="2357430"/>
            <a:ext cx="2000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Etapa 7: Avaliação</a:t>
            </a:r>
            <a:endParaRPr lang="pt-BR" sz="16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cxnSp>
        <p:nvCxnSpPr>
          <p:cNvPr id="24" name="Conector reto 23"/>
          <p:cNvCxnSpPr/>
          <p:nvPr/>
        </p:nvCxnSpPr>
        <p:spPr>
          <a:xfrm>
            <a:off x="6786610" y="2714620"/>
            <a:ext cx="2000232" cy="1588"/>
          </a:xfrm>
          <a:prstGeom prst="line">
            <a:avLst/>
          </a:prstGeom>
          <a:ln w="38100">
            <a:solidFill>
              <a:srgbClr val="66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CaixaDeTexto 35"/>
          <p:cNvSpPr txBox="1"/>
          <p:nvPr/>
        </p:nvSpPr>
        <p:spPr>
          <a:xfrm>
            <a:off x="6715140" y="3906095"/>
            <a:ext cx="2214578" cy="1237417"/>
          </a:xfrm>
          <a:prstGeom prst="roundRect">
            <a:avLst>
              <a:gd name="adj" fmla="val 9886"/>
            </a:avLst>
          </a:prstGeom>
          <a:solidFill>
            <a:srgbClr val="0070C0">
              <a:alpha val="55000"/>
            </a:srgbClr>
          </a:solidFill>
        </p:spPr>
        <p:txBody>
          <a:bodyPr wrap="square" rtlCol="0">
            <a:spAutoFit/>
          </a:bodyPr>
          <a:lstStyle/>
          <a:p>
            <a:pPr marL="0" lvl="1"/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Aplicação de questionário de múltipla escolha a fim de aferir o nível de conhecimento após as palestras</a:t>
            </a:r>
          </a:p>
        </p:txBody>
      </p:sp>
      <p:sp>
        <p:nvSpPr>
          <p:cNvPr id="37" name="CaixaDeTexto 36"/>
          <p:cNvSpPr txBox="1"/>
          <p:nvPr/>
        </p:nvSpPr>
        <p:spPr>
          <a:xfrm>
            <a:off x="6715140" y="3548904"/>
            <a:ext cx="2000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Etapa 6: </a:t>
            </a:r>
            <a:r>
              <a:rPr lang="pt-BR" sz="16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Feedback</a:t>
            </a:r>
            <a:endParaRPr lang="pt-BR" sz="1600" b="1" i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cxnSp>
        <p:nvCxnSpPr>
          <p:cNvPr id="38" name="Conector reto 37"/>
          <p:cNvCxnSpPr/>
          <p:nvPr/>
        </p:nvCxnSpPr>
        <p:spPr>
          <a:xfrm>
            <a:off x="6786610" y="3906094"/>
            <a:ext cx="2000232" cy="1588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Forma 74"/>
          <p:cNvCxnSpPr>
            <a:stCxn id="40" idx="3"/>
            <a:endCxn id="36" idx="2"/>
          </p:cNvCxnSpPr>
          <p:nvPr/>
        </p:nvCxnSpPr>
        <p:spPr>
          <a:xfrm flipH="1" flipV="1">
            <a:off x="7822429" y="5143512"/>
            <a:ext cx="964413" cy="1008969"/>
          </a:xfrm>
          <a:prstGeom prst="bentConnector4">
            <a:avLst>
              <a:gd name="adj1" fmla="val -23704"/>
              <a:gd name="adj2" fmla="val 82311"/>
            </a:avLst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Forma 74"/>
          <p:cNvCxnSpPr>
            <a:stCxn id="36" idx="1"/>
            <a:endCxn id="22" idx="1"/>
          </p:cNvCxnSpPr>
          <p:nvPr/>
        </p:nvCxnSpPr>
        <p:spPr>
          <a:xfrm rot="10800000">
            <a:off x="6715140" y="2991412"/>
            <a:ext cx="1588" cy="1533392"/>
          </a:xfrm>
          <a:prstGeom prst="bentConnector3">
            <a:avLst>
              <a:gd name="adj1" fmla="val 14395466"/>
            </a:avLst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CaixaDeTexto 32"/>
          <p:cNvSpPr txBox="1"/>
          <p:nvPr/>
        </p:nvSpPr>
        <p:spPr>
          <a:xfrm>
            <a:off x="3286180" y="3977533"/>
            <a:ext cx="25717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Etapa 3: Lista de perguntas</a:t>
            </a:r>
            <a:endParaRPr lang="pt-BR" sz="16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34" name="CaixaDeTexto 33"/>
          <p:cNvSpPr txBox="1"/>
          <p:nvPr/>
        </p:nvSpPr>
        <p:spPr>
          <a:xfrm>
            <a:off x="3286148" y="4334723"/>
            <a:ext cx="2714676" cy="1237417"/>
          </a:xfrm>
          <a:prstGeom prst="roundRect">
            <a:avLst>
              <a:gd name="adj" fmla="val 10408"/>
            </a:avLst>
          </a:prstGeom>
          <a:solidFill>
            <a:schemeClr val="tx1">
              <a:lumMod val="50000"/>
              <a:lumOff val="50000"/>
              <a:alpha val="55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sz="1400" spc="-2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Lista de dúvidas a ser desenvolvida pelos alunos e professores e enviada para a SF, com o intuito de subsidiar a elaboração do conteúdo das palestras </a:t>
            </a:r>
          </a:p>
        </p:txBody>
      </p:sp>
      <p:cxnSp>
        <p:nvCxnSpPr>
          <p:cNvPr id="35" name="Conector reto 34"/>
          <p:cNvCxnSpPr/>
          <p:nvPr/>
        </p:nvCxnSpPr>
        <p:spPr>
          <a:xfrm>
            <a:off x="3444702" y="4334723"/>
            <a:ext cx="2001600" cy="1588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Forma 74"/>
          <p:cNvCxnSpPr>
            <a:stCxn id="34" idx="3"/>
            <a:endCxn id="52" idx="3"/>
          </p:cNvCxnSpPr>
          <p:nvPr/>
        </p:nvCxnSpPr>
        <p:spPr>
          <a:xfrm flipH="1" flipV="1">
            <a:off x="6000792" y="3261891"/>
            <a:ext cx="32" cy="1691541"/>
          </a:xfrm>
          <a:prstGeom prst="bentConnector3">
            <a:avLst>
              <a:gd name="adj1" fmla="val -714375000"/>
            </a:avLst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de cantos arredondados 3"/>
          <p:cNvSpPr/>
          <p:nvPr/>
        </p:nvSpPr>
        <p:spPr>
          <a:xfrm>
            <a:off x="2714612" y="285728"/>
            <a:ext cx="6786610" cy="714380"/>
          </a:xfrm>
          <a:prstGeom prst="roundRect">
            <a:avLst/>
          </a:prstGeom>
          <a:solidFill>
            <a:srgbClr val="115964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latin typeface="+mj-lt"/>
            </a:endParaRPr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2714612" y="428604"/>
            <a:ext cx="5800708" cy="35719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pt-BR" sz="2800" b="0" dirty="0" smtClean="0">
                <a:solidFill>
                  <a:schemeClr val="bg1"/>
                </a:solidFill>
                <a:latin typeface="+mj-lt"/>
              </a:rPr>
              <a:t>Plano de ação – Material impresso</a:t>
            </a:r>
            <a:endParaRPr lang="pt-BR" sz="2800" b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8" name="CaixaDeTexto 47"/>
          <p:cNvSpPr txBox="1"/>
          <p:nvPr/>
        </p:nvSpPr>
        <p:spPr>
          <a:xfrm>
            <a:off x="642909" y="2428868"/>
            <a:ext cx="2928959" cy="781526"/>
          </a:xfrm>
          <a:prstGeom prst="roundRect">
            <a:avLst>
              <a:gd name="adj" fmla="val 9886"/>
            </a:avLst>
          </a:prstGeom>
          <a:solidFill>
            <a:srgbClr val="FFC000">
              <a:alpha val="55000"/>
            </a:srgbClr>
          </a:solidFill>
        </p:spPr>
        <p:txBody>
          <a:bodyPr wrap="square" rtlCol="0">
            <a:spAutoFit/>
          </a:bodyPr>
          <a:lstStyle/>
          <a:p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Levantamento de materiais semelhantes que foram feitos por outros órgãos</a:t>
            </a:r>
          </a:p>
        </p:txBody>
      </p:sp>
      <p:cxnSp>
        <p:nvCxnSpPr>
          <p:cNvPr id="50" name="Conector reto 49"/>
          <p:cNvCxnSpPr/>
          <p:nvPr/>
        </p:nvCxnSpPr>
        <p:spPr>
          <a:xfrm>
            <a:off x="714380" y="2428867"/>
            <a:ext cx="2000232" cy="1588"/>
          </a:xfrm>
          <a:prstGeom prst="line">
            <a:avLst/>
          </a:prstGeom>
          <a:ln w="38100">
            <a:solidFill>
              <a:srgbClr val="CC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CaixaDeTexto 51"/>
          <p:cNvSpPr txBox="1"/>
          <p:nvPr/>
        </p:nvSpPr>
        <p:spPr>
          <a:xfrm>
            <a:off x="571440" y="3857628"/>
            <a:ext cx="3000428" cy="553581"/>
          </a:xfrm>
          <a:prstGeom prst="roundRect">
            <a:avLst>
              <a:gd name="adj" fmla="val 10408"/>
            </a:avLst>
          </a:prstGeom>
          <a:solidFill>
            <a:srgbClr val="00B050">
              <a:alpha val="55000"/>
            </a:srgbClr>
          </a:solidFill>
        </p:spPr>
        <p:txBody>
          <a:bodyPr wrap="square" rtlCol="0">
            <a:spAutoFit/>
          </a:bodyPr>
          <a:lstStyle/>
          <a:p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Elaboração de documento com o conteúdo a ser transmitido</a:t>
            </a:r>
          </a:p>
        </p:txBody>
      </p:sp>
      <p:cxnSp>
        <p:nvCxnSpPr>
          <p:cNvPr id="53" name="Conector reto 52"/>
          <p:cNvCxnSpPr/>
          <p:nvPr/>
        </p:nvCxnSpPr>
        <p:spPr>
          <a:xfrm>
            <a:off x="642910" y="3857628"/>
            <a:ext cx="1214446" cy="158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CaixaDeTexto 65"/>
          <p:cNvSpPr txBox="1"/>
          <p:nvPr/>
        </p:nvSpPr>
        <p:spPr>
          <a:xfrm>
            <a:off x="500034" y="5214951"/>
            <a:ext cx="3000394" cy="553581"/>
          </a:xfrm>
          <a:prstGeom prst="roundRect">
            <a:avLst>
              <a:gd name="adj" fmla="val 9886"/>
            </a:avLst>
          </a:prstGeom>
          <a:solidFill>
            <a:srgbClr val="7030A0">
              <a:alpha val="55000"/>
            </a:srgbClr>
          </a:solidFill>
        </p:spPr>
        <p:txBody>
          <a:bodyPr wrap="square" rtlCol="0">
            <a:spAutoFit/>
          </a:bodyPr>
          <a:lstStyle/>
          <a:p>
            <a:pPr marL="0" lvl="1"/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Seleção de </a:t>
            </a:r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gráficas, licitação e contratação</a:t>
            </a:r>
          </a:p>
        </p:txBody>
      </p:sp>
      <p:sp>
        <p:nvSpPr>
          <p:cNvPr id="67" name="CaixaDeTexto 66"/>
          <p:cNvSpPr txBox="1"/>
          <p:nvPr/>
        </p:nvSpPr>
        <p:spPr>
          <a:xfrm>
            <a:off x="500034" y="4857760"/>
            <a:ext cx="30003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Etapa 3: Elaboração</a:t>
            </a:r>
            <a:endParaRPr lang="pt-BR" sz="16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cxnSp>
        <p:nvCxnSpPr>
          <p:cNvPr id="68" name="Conector reto 67"/>
          <p:cNvCxnSpPr/>
          <p:nvPr/>
        </p:nvCxnSpPr>
        <p:spPr>
          <a:xfrm>
            <a:off x="571504" y="5214950"/>
            <a:ext cx="2000232" cy="1588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Forma 74"/>
          <p:cNvCxnSpPr>
            <a:stCxn id="48" idx="1"/>
            <a:endCxn id="52" idx="0"/>
          </p:cNvCxnSpPr>
          <p:nvPr/>
        </p:nvCxnSpPr>
        <p:spPr>
          <a:xfrm rot="10800000" flipH="1" flipV="1">
            <a:off x="642908" y="2819630"/>
            <a:ext cx="1428745" cy="1037997"/>
          </a:xfrm>
          <a:prstGeom prst="bentConnector4">
            <a:avLst>
              <a:gd name="adj1" fmla="val -16000"/>
              <a:gd name="adj2" fmla="val 50137"/>
            </a:avLst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CaixaDeTexto 27"/>
          <p:cNvSpPr txBox="1"/>
          <p:nvPr/>
        </p:nvSpPr>
        <p:spPr>
          <a:xfrm>
            <a:off x="214282" y="1240681"/>
            <a:ext cx="50720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Elaboração de material impresso (história em quadrinhos) a ser distribuído durante as palestras.</a:t>
            </a:r>
          </a:p>
          <a:p>
            <a:endParaRPr lang="pt-BR" sz="16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32" name="CaixaDeTexto 31"/>
          <p:cNvSpPr txBox="1"/>
          <p:nvPr/>
        </p:nvSpPr>
        <p:spPr>
          <a:xfrm>
            <a:off x="628622" y="2071678"/>
            <a:ext cx="27860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Etapa 1: Pesquisa</a:t>
            </a:r>
            <a:endParaRPr lang="pt-BR" sz="16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40" name="CaixaDeTexto 39"/>
          <p:cNvSpPr txBox="1"/>
          <p:nvPr/>
        </p:nvSpPr>
        <p:spPr>
          <a:xfrm>
            <a:off x="4500562" y="4357695"/>
            <a:ext cx="2857520" cy="325636"/>
          </a:xfrm>
          <a:prstGeom prst="roundRect">
            <a:avLst>
              <a:gd name="adj" fmla="val 9886"/>
            </a:avLst>
          </a:prstGeom>
          <a:solidFill>
            <a:schemeClr val="accent3">
              <a:lumMod val="75000"/>
              <a:alpha val="55000"/>
            </a:schemeClr>
          </a:solidFill>
        </p:spPr>
        <p:txBody>
          <a:bodyPr wrap="square" rtlCol="0">
            <a:spAutoFit/>
          </a:bodyPr>
          <a:lstStyle/>
          <a:p>
            <a:pPr marL="0" lvl="1"/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Impressão dos materiais</a:t>
            </a:r>
          </a:p>
        </p:txBody>
      </p:sp>
      <p:sp>
        <p:nvSpPr>
          <p:cNvPr id="41" name="CaixaDeTexto 40"/>
          <p:cNvSpPr txBox="1"/>
          <p:nvPr/>
        </p:nvSpPr>
        <p:spPr>
          <a:xfrm>
            <a:off x="4500562" y="4000504"/>
            <a:ext cx="30003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Etapa 4: Execução</a:t>
            </a:r>
            <a:endParaRPr lang="pt-BR" sz="16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cxnSp>
        <p:nvCxnSpPr>
          <p:cNvPr id="42" name="Conector reto 41"/>
          <p:cNvCxnSpPr/>
          <p:nvPr/>
        </p:nvCxnSpPr>
        <p:spPr>
          <a:xfrm>
            <a:off x="4572032" y="4357694"/>
            <a:ext cx="2000232" cy="1588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aixaDeTexto 19"/>
          <p:cNvSpPr txBox="1"/>
          <p:nvPr/>
        </p:nvSpPr>
        <p:spPr>
          <a:xfrm>
            <a:off x="500034" y="5857892"/>
            <a:ext cx="3000394" cy="553581"/>
          </a:xfrm>
          <a:prstGeom prst="roundRect">
            <a:avLst>
              <a:gd name="adj" fmla="val 9886"/>
            </a:avLst>
          </a:prstGeom>
          <a:solidFill>
            <a:srgbClr val="7030A0">
              <a:alpha val="55000"/>
            </a:srgbClr>
          </a:solidFill>
        </p:spPr>
        <p:txBody>
          <a:bodyPr wrap="square" rtlCol="0">
            <a:spAutoFit/>
          </a:bodyPr>
          <a:lstStyle/>
          <a:p>
            <a:pPr marL="0" lvl="1"/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Seleção de estúdios, licitação e contratação</a:t>
            </a:r>
          </a:p>
        </p:txBody>
      </p:sp>
      <p:cxnSp>
        <p:nvCxnSpPr>
          <p:cNvPr id="21" name="Conector reto 20"/>
          <p:cNvCxnSpPr/>
          <p:nvPr/>
        </p:nvCxnSpPr>
        <p:spPr>
          <a:xfrm>
            <a:off x="571504" y="5857891"/>
            <a:ext cx="2000232" cy="1588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aixaDeTexto 21"/>
          <p:cNvSpPr txBox="1"/>
          <p:nvPr/>
        </p:nvSpPr>
        <p:spPr>
          <a:xfrm>
            <a:off x="5429256" y="1240681"/>
            <a:ext cx="3571900" cy="8309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Objetivo: Adotar um material que utilize linguagem com maior apelo junto ao público-alvo</a:t>
            </a:r>
            <a:endParaRPr lang="pt-BR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" name="CaixaDeTexto 22"/>
          <p:cNvSpPr txBox="1"/>
          <p:nvPr/>
        </p:nvSpPr>
        <p:spPr>
          <a:xfrm>
            <a:off x="4786314" y="5500703"/>
            <a:ext cx="2857520" cy="325636"/>
          </a:xfrm>
          <a:prstGeom prst="roundRect">
            <a:avLst>
              <a:gd name="adj" fmla="val 9886"/>
            </a:avLst>
          </a:prstGeom>
          <a:solidFill>
            <a:schemeClr val="accent3">
              <a:lumMod val="75000"/>
              <a:alpha val="55000"/>
            </a:schemeClr>
          </a:solidFill>
        </p:spPr>
        <p:txBody>
          <a:bodyPr wrap="square" rtlCol="0">
            <a:spAutoFit/>
          </a:bodyPr>
          <a:lstStyle/>
          <a:p>
            <a:pPr marL="0" lvl="1"/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Desenvolvimento de roteiro e arte</a:t>
            </a:r>
          </a:p>
        </p:txBody>
      </p:sp>
      <p:sp>
        <p:nvSpPr>
          <p:cNvPr id="24" name="CaixaDeTexto 23"/>
          <p:cNvSpPr txBox="1"/>
          <p:nvPr/>
        </p:nvSpPr>
        <p:spPr>
          <a:xfrm>
            <a:off x="4786314" y="5143512"/>
            <a:ext cx="30003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Etapa 4: Execução</a:t>
            </a:r>
            <a:endParaRPr lang="pt-BR" sz="16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cxnSp>
        <p:nvCxnSpPr>
          <p:cNvPr id="25" name="Conector reto 24"/>
          <p:cNvCxnSpPr/>
          <p:nvPr/>
        </p:nvCxnSpPr>
        <p:spPr>
          <a:xfrm>
            <a:off x="4857784" y="5500702"/>
            <a:ext cx="2000232" cy="1588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CaixaDeTexto 30"/>
          <p:cNvSpPr txBox="1"/>
          <p:nvPr/>
        </p:nvSpPr>
        <p:spPr>
          <a:xfrm>
            <a:off x="5000628" y="2786058"/>
            <a:ext cx="2857520" cy="325636"/>
          </a:xfrm>
          <a:prstGeom prst="roundRect">
            <a:avLst>
              <a:gd name="adj" fmla="val 9886"/>
            </a:avLst>
          </a:prstGeom>
          <a:solidFill>
            <a:srgbClr val="C00000">
              <a:alpha val="55000"/>
            </a:srgbClr>
          </a:solidFill>
        </p:spPr>
        <p:txBody>
          <a:bodyPr wrap="square" rtlCol="0">
            <a:spAutoFit/>
          </a:bodyPr>
          <a:lstStyle/>
          <a:p>
            <a:pPr marL="0" lvl="1"/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Distribuição durante palestras</a:t>
            </a:r>
          </a:p>
        </p:txBody>
      </p:sp>
      <p:sp>
        <p:nvSpPr>
          <p:cNvPr id="33" name="CaixaDeTexto 32"/>
          <p:cNvSpPr txBox="1"/>
          <p:nvPr/>
        </p:nvSpPr>
        <p:spPr>
          <a:xfrm>
            <a:off x="5000628" y="2428867"/>
            <a:ext cx="30003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Etapa 5: Distribuição</a:t>
            </a:r>
            <a:endParaRPr lang="pt-BR" sz="16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cxnSp>
        <p:nvCxnSpPr>
          <p:cNvPr id="34" name="Conector reto 33"/>
          <p:cNvCxnSpPr/>
          <p:nvPr/>
        </p:nvCxnSpPr>
        <p:spPr>
          <a:xfrm>
            <a:off x="5072098" y="2786057"/>
            <a:ext cx="2000232" cy="1588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Forma 34"/>
          <p:cNvCxnSpPr>
            <a:stCxn id="66" idx="1"/>
            <a:endCxn id="52" idx="2"/>
          </p:cNvCxnSpPr>
          <p:nvPr/>
        </p:nvCxnSpPr>
        <p:spPr>
          <a:xfrm rot="10800000" flipH="1">
            <a:off x="500034" y="4411210"/>
            <a:ext cx="1571620" cy="1080533"/>
          </a:xfrm>
          <a:prstGeom prst="bentConnector4">
            <a:avLst>
              <a:gd name="adj1" fmla="val -7493"/>
              <a:gd name="adj2" fmla="val 62808"/>
            </a:avLst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Forma 42"/>
          <p:cNvCxnSpPr>
            <a:stCxn id="20" idx="1"/>
            <a:endCxn id="52" idx="1"/>
          </p:cNvCxnSpPr>
          <p:nvPr/>
        </p:nvCxnSpPr>
        <p:spPr>
          <a:xfrm rot="10800000" flipH="1">
            <a:off x="500034" y="4134419"/>
            <a:ext cx="71406" cy="2000264"/>
          </a:xfrm>
          <a:prstGeom prst="bentConnector3">
            <a:avLst>
              <a:gd name="adj1" fmla="val -320141"/>
            </a:avLst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Forma 48"/>
          <p:cNvCxnSpPr>
            <a:stCxn id="66" idx="3"/>
            <a:endCxn id="40" idx="1"/>
          </p:cNvCxnSpPr>
          <p:nvPr/>
        </p:nvCxnSpPr>
        <p:spPr>
          <a:xfrm flipV="1">
            <a:off x="3500428" y="4520513"/>
            <a:ext cx="1000134" cy="971229"/>
          </a:xfrm>
          <a:prstGeom prst="bentConnector3">
            <a:avLst>
              <a:gd name="adj1" fmla="val 30953"/>
            </a:avLst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Forma 48"/>
          <p:cNvCxnSpPr>
            <a:stCxn id="20" idx="3"/>
            <a:endCxn id="23" idx="1"/>
          </p:cNvCxnSpPr>
          <p:nvPr/>
        </p:nvCxnSpPr>
        <p:spPr>
          <a:xfrm flipV="1">
            <a:off x="3500428" y="5663521"/>
            <a:ext cx="1285886" cy="471162"/>
          </a:xfrm>
          <a:prstGeom prst="bentConnector3">
            <a:avLst>
              <a:gd name="adj1" fmla="val 50000"/>
            </a:avLst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Forma 48"/>
          <p:cNvCxnSpPr>
            <a:stCxn id="23" idx="3"/>
            <a:endCxn id="40" idx="2"/>
          </p:cNvCxnSpPr>
          <p:nvPr/>
        </p:nvCxnSpPr>
        <p:spPr>
          <a:xfrm flipH="1" flipV="1">
            <a:off x="5929322" y="4683331"/>
            <a:ext cx="1714512" cy="980190"/>
          </a:xfrm>
          <a:prstGeom prst="bentConnector4">
            <a:avLst>
              <a:gd name="adj1" fmla="val -13333"/>
              <a:gd name="adj2" fmla="val 58305"/>
            </a:avLst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CaixaDeTexto 50"/>
          <p:cNvSpPr txBox="1"/>
          <p:nvPr/>
        </p:nvSpPr>
        <p:spPr>
          <a:xfrm>
            <a:off x="571472" y="3500438"/>
            <a:ext cx="32147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Etapa 2: </a:t>
            </a:r>
            <a:r>
              <a:rPr lang="pt-BR" sz="1600" b="1" i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Briefing</a:t>
            </a:r>
            <a:r>
              <a:rPr lang="pt-BR" sz="16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</a:t>
            </a:r>
            <a:endParaRPr lang="pt-BR" sz="1600" b="1" i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cxnSp>
        <p:nvCxnSpPr>
          <p:cNvPr id="93" name="Forma 48"/>
          <p:cNvCxnSpPr>
            <a:stCxn id="40" idx="3"/>
            <a:endCxn id="31" idx="2"/>
          </p:cNvCxnSpPr>
          <p:nvPr/>
        </p:nvCxnSpPr>
        <p:spPr>
          <a:xfrm flipH="1" flipV="1">
            <a:off x="6429388" y="3111694"/>
            <a:ext cx="928694" cy="1408819"/>
          </a:xfrm>
          <a:prstGeom prst="bentConnector4">
            <a:avLst>
              <a:gd name="adj1" fmla="val -24615"/>
              <a:gd name="adj2" fmla="val 55778"/>
            </a:avLst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de cantos arredondados 3"/>
          <p:cNvSpPr/>
          <p:nvPr/>
        </p:nvSpPr>
        <p:spPr>
          <a:xfrm>
            <a:off x="2714612" y="285728"/>
            <a:ext cx="6786610" cy="714380"/>
          </a:xfrm>
          <a:prstGeom prst="roundRect">
            <a:avLst/>
          </a:prstGeom>
          <a:solidFill>
            <a:srgbClr val="115964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latin typeface="+mj-lt"/>
            </a:endParaRPr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2714612" y="428604"/>
            <a:ext cx="5800708" cy="35719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pt-BR" sz="2800" b="0" dirty="0" smtClean="0">
                <a:solidFill>
                  <a:schemeClr val="bg1"/>
                </a:solidFill>
                <a:latin typeface="+mj-lt"/>
              </a:rPr>
              <a:t>Plano de ação – </a:t>
            </a:r>
            <a:r>
              <a:rPr lang="pt-BR" sz="2800" b="0" dirty="0" err="1" smtClean="0">
                <a:solidFill>
                  <a:schemeClr val="bg1"/>
                </a:solidFill>
                <a:latin typeface="+mj-lt"/>
              </a:rPr>
              <a:t>Website</a:t>
            </a:r>
            <a:endParaRPr lang="pt-BR" sz="2800" b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8" name="CaixaDeTexto 47"/>
          <p:cNvSpPr txBox="1"/>
          <p:nvPr/>
        </p:nvSpPr>
        <p:spPr>
          <a:xfrm>
            <a:off x="800074" y="3281343"/>
            <a:ext cx="2414604" cy="553581"/>
          </a:xfrm>
          <a:prstGeom prst="roundRect">
            <a:avLst>
              <a:gd name="adj" fmla="val 9886"/>
            </a:avLst>
          </a:prstGeom>
          <a:solidFill>
            <a:srgbClr val="FFC000">
              <a:alpha val="55000"/>
            </a:srgbClr>
          </a:solidFill>
        </p:spPr>
        <p:txBody>
          <a:bodyPr wrap="square" rtlCol="0">
            <a:spAutoFit/>
          </a:bodyPr>
          <a:lstStyle/>
          <a:p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Definir o conteúdo a ser disponibilizado no </a:t>
            </a:r>
            <a:r>
              <a:rPr lang="pt-BR" sz="14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site</a:t>
            </a:r>
          </a:p>
        </p:txBody>
      </p:sp>
      <p:cxnSp>
        <p:nvCxnSpPr>
          <p:cNvPr id="50" name="Conector reto 49"/>
          <p:cNvCxnSpPr/>
          <p:nvPr/>
        </p:nvCxnSpPr>
        <p:spPr>
          <a:xfrm>
            <a:off x="871544" y="3281342"/>
            <a:ext cx="2000232" cy="1588"/>
          </a:xfrm>
          <a:prstGeom prst="line">
            <a:avLst/>
          </a:prstGeom>
          <a:ln w="38100">
            <a:solidFill>
              <a:srgbClr val="CC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CaixaDeTexto 50"/>
          <p:cNvSpPr txBox="1"/>
          <p:nvPr/>
        </p:nvSpPr>
        <p:spPr>
          <a:xfrm>
            <a:off x="500034" y="4945102"/>
            <a:ext cx="30003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Etapa 2: Definição de formato </a:t>
            </a:r>
            <a:endParaRPr lang="pt-BR" sz="16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52" name="CaixaDeTexto 51"/>
          <p:cNvSpPr txBox="1"/>
          <p:nvPr/>
        </p:nvSpPr>
        <p:spPr>
          <a:xfrm>
            <a:off x="500002" y="5302292"/>
            <a:ext cx="3357618" cy="553581"/>
          </a:xfrm>
          <a:prstGeom prst="roundRect">
            <a:avLst>
              <a:gd name="adj" fmla="val 10408"/>
            </a:avLst>
          </a:prstGeom>
          <a:solidFill>
            <a:srgbClr val="00B050">
              <a:alpha val="55000"/>
            </a:srgbClr>
          </a:solidFill>
        </p:spPr>
        <p:txBody>
          <a:bodyPr wrap="square" rtlCol="0">
            <a:spAutoFit/>
          </a:bodyPr>
          <a:lstStyle/>
          <a:p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Decidir se o </a:t>
            </a:r>
            <a:r>
              <a:rPr lang="pt-BR" sz="14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site</a:t>
            </a:r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integrará a estrutura do </a:t>
            </a:r>
            <a:r>
              <a:rPr lang="pt-BR" sz="14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site</a:t>
            </a:r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da SF ou se será um </a:t>
            </a:r>
            <a:r>
              <a:rPr lang="pt-BR" sz="14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site</a:t>
            </a:r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independente</a:t>
            </a:r>
          </a:p>
        </p:txBody>
      </p:sp>
      <p:cxnSp>
        <p:nvCxnSpPr>
          <p:cNvPr id="53" name="Conector reto 52"/>
          <p:cNvCxnSpPr/>
          <p:nvPr/>
        </p:nvCxnSpPr>
        <p:spPr>
          <a:xfrm>
            <a:off x="571472" y="5302292"/>
            <a:ext cx="1214446" cy="158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CaixaDeTexto 65"/>
          <p:cNvSpPr txBox="1"/>
          <p:nvPr/>
        </p:nvSpPr>
        <p:spPr>
          <a:xfrm>
            <a:off x="4929190" y="5429265"/>
            <a:ext cx="2857520" cy="781526"/>
          </a:xfrm>
          <a:prstGeom prst="roundRect">
            <a:avLst>
              <a:gd name="adj" fmla="val 9886"/>
            </a:avLst>
          </a:prstGeom>
          <a:solidFill>
            <a:srgbClr val="7030A0">
              <a:alpha val="55000"/>
            </a:srgbClr>
          </a:solidFill>
        </p:spPr>
        <p:txBody>
          <a:bodyPr wrap="square" rtlCol="0">
            <a:spAutoFit/>
          </a:bodyPr>
          <a:lstStyle/>
          <a:p>
            <a:pPr marL="0" lvl="1"/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Se necessário, pesquisa, licitação e contratação de empresa para desenvolvimento do </a:t>
            </a:r>
            <a:r>
              <a:rPr lang="pt-BR" sz="14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site</a:t>
            </a:r>
          </a:p>
        </p:txBody>
      </p:sp>
      <p:sp>
        <p:nvSpPr>
          <p:cNvPr id="67" name="CaixaDeTexto 66"/>
          <p:cNvSpPr txBox="1"/>
          <p:nvPr/>
        </p:nvSpPr>
        <p:spPr>
          <a:xfrm>
            <a:off x="4929190" y="5072074"/>
            <a:ext cx="30003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Etapa 3: Contratação (opcional)</a:t>
            </a:r>
            <a:endParaRPr lang="pt-BR" sz="16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cxnSp>
        <p:nvCxnSpPr>
          <p:cNvPr id="68" name="Conector reto 67"/>
          <p:cNvCxnSpPr/>
          <p:nvPr/>
        </p:nvCxnSpPr>
        <p:spPr>
          <a:xfrm>
            <a:off x="5000660" y="5429264"/>
            <a:ext cx="2000232" cy="1588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Forma 74"/>
          <p:cNvCxnSpPr>
            <a:stCxn id="48" idx="2"/>
          </p:cNvCxnSpPr>
          <p:nvPr/>
        </p:nvCxnSpPr>
        <p:spPr>
          <a:xfrm rot="16200000" flipH="1">
            <a:off x="1992452" y="3849848"/>
            <a:ext cx="1451464" cy="1421616"/>
          </a:xfrm>
          <a:prstGeom prst="bentConnector3">
            <a:avLst>
              <a:gd name="adj1" fmla="val 50000"/>
            </a:avLst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CaixaDeTexto 31"/>
          <p:cNvSpPr txBox="1"/>
          <p:nvPr/>
        </p:nvSpPr>
        <p:spPr>
          <a:xfrm>
            <a:off x="785786" y="2928934"/>
            <a:ext cx="30003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Etapa 1: Definição de conteúdo</a:t>
            </a:r>
            <a:endParaRPr lang="pt-BR" sz="16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21" name="CaixaDeTexto 20"/>
          <p:cNvSpPr txBox="1"/>
          <p:nvPr/>
        </p:nvSpPr>
        <p:spPr>
          <a:xfrm>
            <a:off x="214282" y="1214422"/>
            <a:ext cx="507206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Criação de </a:t>
            </a:r>
            <a:r>
              <a:rPr lang="pt-BR" sz="16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site</a:t>
            </a:r>
            <a:r>
              <a:rPr lang="pt-B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na internet, contendo informações complementares sobre os temas relacionados à </a:t>
            </a:r>
          </a:p>
          <a:p>
            <a:r>
              <a:rPr lang="pt-B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Educação Fiscal.</a:t>
            </a:r>
          </a:p>
          <a:p>
            <a:endParaRPr lang="pt-BR" sz="16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22" name="CaixaDeTexto 21"/>
          <p:cNvSpPr txBox="1"/>
          <p:nvPr/>
        </p:nvSpPr>
        <p:spPr>
          <a:xfrm>
            <a:off x="5429256" y="1142984"/>
            <a:ext cx="3571900" cy="107721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Objetivo: uso do </a:t>
            </a:r>
            <a:r>
              <a:rPr lang="pt-BR" sz="16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site </a:t>
            </a:r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como ferramenta para disseminar conteúdo de educação fiscal e dar suporte às demais ações do projeto</a:t>
            </a:r>
          </a:p>
        </p:txBody>
      </p:sp>
      <p:sp>
        <p:nvSpPr>
          <p:cNvPr id="25" name="CaixaDeTexto 24"/>
          <p:cNvSpPr txBox="1"/>
          <p:nvPr/>
        </p:nvSpPr>
        <p:spPr>
          <a:xfrm>
            <a:off x="4929190" y="4071943"/>
            <a:ext cx="2857520" cy="553581"/>
          </a:xfrm>
          <a:prstGeom prst="roundRect">
            <a:avLst>
              <a:gd name="adj" fmla="val 9886"/>
            </a:avLst>
          </a:prstGeom>
          <a:solidFill>
            <a:srgbClr val="00B0F0">
              <a:alpha val="55000"/>
            </a:srgbClr>
          </a:solidFill>
        </p:spPr>
        <p:txBody>
          <a:bodyPr wrap="square" rtlCol="0">
            <a:spAutoFit/>
          </a:bodyPr>
          <a:lstStyle/>
          <a:p>
            <a:pPr marL="0" lvl="1"/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Elaborar elementos visuais e redigir textos a serem utilizados no </a:t>
            </a:r>
            <a:r>
              <a:rPr lang="pt-BR" sz="14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site</a:t>
            </a:r>
          </a:p>
        </p:txBody>
      </p:sp>
      <p:sp>
        <p:nvSpPr>
          <p:cNvPr id="26" name="CaixaDeTexto 25"/>
          <p:cNvSpPr txBox="1"/>
          <p:nvPr/>
        </p:nvSpPr>
        <p:spPr>
          <a:xfrm>
            <a:off x="4929190" y="3714752"/>
            <a:ext cx="30003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Etapa 4: Elaboração</a:t>
            </a:r>
            <a:endParaRPr lang="pt-BR" sz="16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cxnSp>
        <p:nvCxnSpPr>
          <p:cNvPr id="27" name="Conector reto 26"/>
          <p:cNvCxnSpPr/>
          <p:nvPr/>
        </p:nvCxnSpPr>
        <p:spPr>
          <a:xfrm>
            <a:off x="5000660" y="4071942"/>
            <a:ext cx="2000232" cy="1588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CaixaDeTexto 29"/>
          <p:cNvSpPr txBox="1"/>
          <p:nvPr/>
        </p:nvSpPr>
        <p:spPr>
          <a:xfrm>
            <a:off x="5143504" y="2889050"/>
            <a:ext cx="2857520" cy="325636"/>
          </a:xfrm>
          <a:prstGeom prst="roundRect">
            <a:avLst>
              <a:gd name="adj" fmla="val 9886"/>
            </a:avLst>
          </a:prstGeom>
          <a:solidFill>
            <a:srgbClr val="C00000">
              <a:alpha val="55000"/>
            </a:srgbClr>
          </a:solidFill>
        </p:spPr>
        <p:txBody>
          <a:bodyPr wrap="square" rtlCol="0">
            <a:spAutoFit/>
          </a:bodyPr>
          <a:lstStyle/>
          <a:p>
            <a:pPr marL="0" lvl="1"/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Disponibilização e divulgação do </a:t>
            </a:r>
            <a:r>
              <a:rPr lang="pt-BR" sz="14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site</a:t>
            </a:r>
          </a:p>
        </p:txBody>
      </p:sp>
      <p:sp>
        <p:nvSpPr>
          <p:cNvPr id="31" name="CaixaDeTexto 30"/>
          <p:cNvSpPr txBox="1"/>
          <p:nvPr/>
        </p:nvSpPr>
        <p:spPr>
          <a:xfrm>
            <a:off x="5143504" y="2531859"/>
            <a:ext cx="30003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Etapa 5: Disponibilização</a:t>
            </a:r>
            <a:endParaRPr lang="pt-BR" sz="16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cxnSp>
        <p:nvCxnSpPr>
          <p:cNvPr id="33" name="Conector reto 32"/>
          <p:cNvCxnSpPr/>
          <p:nvPr/>
        </p:nvCxnSpPr>
        <p:spPr>
          <a:xfrm>
            <a:off x="5214974" y="2889049"/>
            <a:ext cx="2000232" cy="1588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Forma 36"/>
          <p:cNvCxnSpPr>
            <a:stCxn id="66" idx="1"/>
            <a:endCxn id="52" idx="3"/>
          </p:cNvCxnSpPr>
          <p:nvPr/>
        </p:nvCxnSpPr>
        <p:spPr>
          <a:xfrm rot="10800000">
            <a:off x="3857620" y="5579084"/>
            <a:ext cx="1071570" cy="240945"/>
          </a:xfrm>
          <a:prstGeom prst="bentConnector3">
            <a:avLst>
              <a:gd name="adj1" fmla="val 50000"/>
            </a:avLst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Forma 36"/>
          <p:cNvCxnSpPr>
            <a:stCxn id="25" idx="1"/>
            <a:endCxn id="52" idx="3"/>
          </p:cNvCxnSpPr>
          <p:nvPr/>
        </p:nvCxnSpPr>
        <p:spPr>
          <a:xfrm rot="10800000" flipV="1">
            <a:off x="3857620" y="4348733"/>
            <a:ext cx="1071570" cy="1230349"/>
          </a:xfrm>
          <a:prstGeom prst="bentConnector3">
            <a:avLst>
              <a:gd name="adj1" fmla="val 50000"/>
            </a:avLst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Forma 36"/>
          <p:cNvCxnSpPr>
            <a:stCxn id="30" idx="2"/>
            <a:endCxn id="25" idx="3"/>
          </p:cNvCxnSpPr>
          <p:nvPr/>
        </p:nvCxnSpPr>
        <p:spPr>
          <a:xfrm rot="16200000" flipH="1">
            <a:off x="6612463" y="3174487"/>
            <a:ext cx="1134048" cy="1214446"/>
          </a:xfrm>
          <a:prstGeom prst="bentConnector4">
            <a:avLst>
              <a:gd name="adj1" fmla="val 26801"/>
              <a:gd name="adj2" fmla="val 136470"/>
            </a:avLst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Forma 36"/>
          <p:cNvCxnSpPr>
            <a:stCxn id="25" idx="2"/>
            <a:endCxn id="66" idx="3"/>
          </p:cNvCxnSpPr>
          <p:nvPr/>
        </p:nvCxnSpPr>
        <p:spPr>
          <a:xfrm rot="16200000" flipH="1">
            <a:off x="6475078" y="4508396"/>
            <a:ext cx="1194504" cy="1428760"/>
          </a:xfrm>
          <a:prstGeom prst="bentConnector4">
            <a:avLst>
              <a:gd name="adj1" fmla="val 19821"/>
              <a:gd name="adj2" fmla="val 116000"/>
            </a:avLst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de cantos arredondados 3"/>
          <p:cNvSpPr/>
          <p:nvPr/>
        </p:nvSpPr>
        <p:spPr>
          <a:xfrm>
            <a:off x="2714612" y="285728"/>
            <a:ext cx="6786610" cy="714380"/>
          </a:xfrm>
          <a:prstGeom prst="roundRect">
            <a:avLst/>
          </a:prstGeom>
          <a:solidFill>
            <a:srgbClr val="115964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latin typeface="+mj-lt"/>
            </a:endParaRPr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2714612" y="428604"/>
            <a:ext cx="5800708" cy="35719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pt-BR" sz="2800" b="0" dirty="0" smtClean="0">
                <a:solidFill>
                  <a:schemeClr val="bg1"/>
                </a:solidFill>
                <a:latin typeface="+mj-lt"/>
              </a:rPr>
              <a:t>Ações futuras</a:t>
            </a:r>
            <a:endParaRPr lang="pt-BR" sz="2800" b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1" name="CaixaDeTexto 50"/>
          <p:cNvSpPr txBox="1"/>
          <p:nvPr/>
        </p:nvSpPr>
        <p:spPr>
          <a:xfrm>
            <a:off x="5143504" y="4143380"/>
            <a:ext cx="12858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Materiais</a:t>
            </a:r>
            <a:endParaRPr lang="pt-BR" sz="16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52" name="CaixaDeTexto 51"/>
          <p:cNvSpPr txBox="1"/>
          <p:nvPr/>
        </p:nvSpPr>
        <p:spPr>
          <a:xfrm>
            <a:off x="5143472" y="4500570"/>
            <a:ext cx="3357618" cy="1465362"/>
          </a:xfrm>
          <a:prstGeom prst="roundRect">
            <a:avLst>
              <a:gd name="adj" fmla="val 10408"/>
            </a:avLst>
          </a:prstGeom>
          <a:solidFill>
            <a:srgbClr val="00B050">
              <a:alpha val="55000"/>
            </a:srgbClr>
          </a:solidFill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Kits com material de papelaria para distribuição gratuita</a:t>
            </a:r>
          </a:p>
          <a:p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(fichário, caneta, </a:t>
            </a:r>
            <a:r>
              <a:rPr lang="pt-BR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pen</a:t>
            </a:r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drive etc.)</a:t>
            </a:r>
          </a:p>
          <a:p>
            <a:endParaRPr lang="pt-BR" sz="1400" dirty="0" smtClean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r>
              <a:rPr lang="pt-B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Cartilhas e outros materiais, para professores e alunos</a:t>
            </a:r>
          </a:p>
        </p:txBody>
      </p:sp>
      <p:cxnSp>
        <p:nvCxnSpPr>
          <p:cNvPr id="53" name="Conector reto 52"/>
          <p:cNvCxnSpPr/>
          <p:nvPr/>
        </p:nvCxnSpPr>
        <p:spPr>
          <a:xfrm>
            <a:off x="5214942" y="4500570"/>
            <a:ext cx="1214446" cy="158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CaixaDeTexto 53"/>
          <p:cNvSpPr txBox="1"/>
          <p:nvPr/>
        </p:nvSpPr>
        <p:spPr>
          <a:xfrm>
            <a:off x="5143504" y="1643050"/>
            <a:ext cx="12858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Eventos</a:t>
            </a:r>
            <a:endParaRPr lang="pt-BR" sz="16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55" name="CaixaDeTexto 54"/>
          <p:cNvSpPr txBox="1"/>
          <p:nvPr/>
        </p:nvSpPr>
        <p:spPr>
          <a:xfrm>
            <a:off x="5143504" y="2000240"/>
            <a:ext cx="3164062" cy="1677829"/>
          </a:xfrm>
          <a:prstGeom prst="roundRect">
            <a:avLst>
              <a:gd name="adj" fmla="val 8653"/>
            </a:avLst>
          </a:prstGeom>
          <a:solidFill>
            <a:srgbClr val="00B0F0">
              <a:alpha val="55000"/>
            </a:srgbClr>
          </a:solidFill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Participação, em 2014, das feiras:</a:t>
            </a:r>
          </a:p>
          <a:p>
            <a:endParaRPr lang="pt-BR" sz="1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endParaRPr lang="pt-BR" sz="1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endParaRPr lang="pt-BR" sz="1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endParaRPr lang="pt-BR" sz="1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endParaRPr lang="pt-BR" sz="1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endParaRPr lang="pt-BR" sz="1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cxnSp>
        <p:nvCxnSpPr>
          <p:cNvPr id="56" name="Conector reto 55"/>
          <p:cNvCxnSpPr/>
          <p:nvPr/>
        </p:nvCxnSpPr>
        <p:spPr>
          <a:xfrm>
            <a:off x="5214974" y="2000240"/>
            <a:ext cx="1214446" cy="1588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3" name="Grupo 62"/>
          <p:cNvGrpSpPr/>
          <p:nvPr/>
        </p:nvGrpSpPr>
        <p:grpSpPr>
          <a:xfrm>
            <a:off x="5286379" y="2428868"/>
            <a:ext cx="1554743" cy="1071570"/>
            <a:chOff x="556153" y="2214554"/>
            <a:chExt cx="1658393" cy="1143008"/>
          </a:xfrm>
        </p:grpSpPr>
        <p:pic>
          <p:nvPicPr>
            <p:cNvPr id="3076" name="Picture 4" descr="http://www.dc46.com.br/img/noticias/ciee-esta-com-inscricoes-abertas-para-16o-feira-do-estudante.jpg"/>
            <p:cNvPicPr>
              <a:picLocks noChangeAspect="1" noChangeArrowheads="1"/>
            </p:cNvPicPr>
            <p:nvPr/>
          </p:nvPicPr>
          <p:blipFill>
            <a:blip r:embed="rId2" cstate="print"/>
            <a:srcRect l="9548" r="8794"/>
            <a:stretch>
              <a:fillRect/>
            </a:stretch>
          </p:blipFill>
          <p:spPr bwMode="auto">
            <a:xfrm>
              <a:off x="556153" y="2214554"/>
              <a:ext cx="1658393" cy="1143008"/>
            </a:xfrm>
            <a:prstGeom prst="rect">
              <a:avLst/>
            </a:prstGeom>
            <a:noFill/>
            <a:ln w="19050">
              <a:solidFill>
                <a:srgbClr val="0070C0"/>
              </a:solidFill>
            </a:ln>
          </p:spPr>
        </p:pic>
        <p:sp>
          <p:nvSpPr>
            <p:cNvPr id="58" name="Retângulo 57"/>
            <p:cNvSpPr/>
            <p:nvPr/>
          </p:nvSpPr>
          <p:spPr>
            <a:xfrm>
              <a:off x="1894430" y="2886074"/>
              <a:ext cx="233359" cy="71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latin typeface="+mj-lt"/>
              </a:endParaRPr>
            </a:p>
          </p:txBody>
        </p:sp>
        <p:sp>
          <p:nvSpPr>
            <p:cNvPr id="59" name="Retângulo 58"/>
            <p:cNvSpPr/>
            <p:nvPr/>
          </p:nvSpPr>
          <p:spPr>
            <a:xfrm>
              <a:off x="1132421" y="2581270"/>
              <a:ext cx="161921" cy="14287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latin typeface="+mj-lt"/>
              </a:endParaRPr>
            </a:p>
          </p:txBody>
        </p:sp>
      </p:grpSp>
      <p:grpSp>
        <p:nvGrpSpPr>
          <p:cNvPr id="64" name="Grupo 63"/>
          <p:cNvGrpSpPr/>
          <p:nvPr/>
        </p:nvGrpSpPr>
        <p:grpSpPr>
          <a:xfrm>
            <a:off x="6840166" y="2428868"/>
            <a:ext cx="1303734" cy="1071570"/>
            <a:chOff x="2466970" y="2214554"/>
            <a:chExt cx="1390650" cy="1143008"/>
          </a:xfrm>
        </p:grpSpPr>
        <p:pic>
          <p:nvPicPr>
            <p:cNvPr id="3074" name="Picture 2" descr="http://ts4.mm.bing.net/th?id=H.4872400867033591&amp;pid=1.7&amp;w=146&amp;h=141&amp;c=7&amp;rs=1"/>
            <p:cNvPicPr>
              <a:picLocks noChangeAspect="1" noChangeArrowheads="1"/>
            </p:cNvPicPr>
            <p:nvPr/>
          </p:nvPicPr>
          <p:blipFill>
            <a:blip r:embed="rId3" cstate="print"/>
            <a:srcRect b="14893"/>
            <a:stretch>
              <a:fillRect/>
            </a:stretch>
          </p:blipFill>
          <p:spPr bwMode="auto">
            <a:xfrm>
              <a:off x="2466970" y="2214554"/>
              <a:ext cx="1390650" cy="1143008"/>
            </a:xfrm>
            <a:prstGeom prst="rect">
              <a:avLst/>
            </a:prstGeom>
            <a:noFill/>
            <a:ln w="19050">
              <a:solidFill>
                <a:srgbClr val="0070C0"/>
              </a:solidFill>
            </a:ln>
          </p:spPr>
        </p:pic>
        <p:sp>
          <p:nvSpPr>
            <p:cNvPr id="61" name="Retângulo 60"/>
            <p:cNvSpPr/>
            <p:nvPr/>
          </p:nvSpPr>
          <p:spPr>
            <a:xfrm>
              <a:off x="2509831" y="3124199"/>
              <a:ext cx="204787" cy="11906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latin typeface="+mj-lt"/>
              </a:endParaRPr>
            </a:p>
          </p:txBody>
        </p:sp>
      </p:grpSp>
      <p:sp>
        <p:nvSpPr>
          <p:cNvPr id="66" name="CaixaDeTexto 65"/>
          <p:cNvSpPr txBox="1"/>
          <p:nvPr/>
        </p:nvSpPr>
        <p:spPr>
          <a:xfrm>
            <a:off x="1000100" y="1643051"/>
            <a:ext cx="2857520" cy="1921252"/>
          </a:xfrm>
          <a:prstGeom prst="roundRect">
            <a:avLst>
              <a:gd name="adj" fmla="val 9886"/>
            </a:avLst>
          </a:prstGeom>
          <a:solidFill>
            <a:srgbClr val="7030A0">
              <a:alpha val="55000"/>
            </a:srgbClr>
          </a:solidFill>
        </p:spPr>
        <p:txBody>
          <a:bodyPr wrap="square" rtlCol="0">
            <a:spAutoFit/>
          </a:bodyPr>
          <a:lstStyle/>
          <a:p>
            <a:pPr marL="0" lvl="1"/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Estudo de viabilidade de um </a:t>
            </a:r>
            <a:r>
              <a:rPr lang="pt-B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Espaço Cidadão</a:t>
            </a:r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, a ser estruturado na Praça de Atendimento, para </a:t>
            </a:r>
            <a:r>
              <a:rPr lang="pt-B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visitação monitorada de alunos e professores</a:t>
            </a:r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, além de poder ser visitado pelos próprios contribuintes que frequentam a Praça</a:t>
            </a:r>
          </a:p>
        </p:txBody>
      </p:sp>
      <p:sp>
        <p:nvSpPr>
          <p:cNvPr id="67" name="CaixaDeTexto 66"/>
          <p:cNvSpPr txBox="1"/>
          <p:nvPr/>
        </p:nvSpPr>
        <p:spPr>
          <a:xfrm>
            <a:off x="1000100" y="1285860"/>
            <a:ext cx="27860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Espaço Cidadão</a:t>
            </a:r>
            <a:endParaRPr lang="pt-BR" sz="16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cxnSp>
        <p:nvCxnSpPr>
          <p:cNvPr id="68" name="Conector reto 67"/>
          <p:cNvCxnSpPr/>
          <p:nvPr/>
        </p:nvCxnSpPr>
        <p:spPr>
          <a:xfrm>
            <a:off x="1143008" y="1643050"/>
            <a:ext cx="2000232" cy="1588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CaixaDeTexto 24"/>
          <p:cNvSpPr txBox="1"/>
          <p:nvPr/>
        </p:nvSpPr>
        <p:spPr>
          <a:xfrm>
            <a:off x="1000100" y="3643314"/>
            <a:ext cx="12858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Palestras</a:t>
            </a:r>
            <a:endParaRPr lang="pt-BR" sz="16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26" name="CaixaDeTexto 25"/>
          <p:cNvSpPr txBox="1"/>
          <p:nvPr/>
        </p:nvSpPr>
        <p:spPr>
          <a:xfrm>
            <a:off x="1000068" y="4000504"/>
            <a:ext cx="3357618" cy="781526"/>
          </a:xfrm>
          <a:prstGeom prst="roundRect">
            <a:avLst>
              <a:gd name="adj" fmla="val 10408"/>
            </a:avLst>
          </a:prstGeom>
          <a:solidFill>
            <a:srgbClr val="C00000">
              <a:alpha val="55000"/>
            </a:srgbClr>
          </a:solidFill>
        </p:spPr>
        <p:txBody>
          <a:bodyPr wrap="square" rtlCol="0">
            <a:spAutoFit/>
          </a:bodyPr>
          <a:lstStyle/>
          <a:p>
            <a:pPr marL="0" lvl="1"/>
            <a:r>
              <a:rPr lang="pt-B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Novo ciclo de palestras</a:t>
            </a:r>
          </a:p>
          <a:p>
            <a:pPr marL="0" lvl="1"/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Aumento no número de escolas onde serão ministradas as palestras</a:t>
            </a:r>
          </a:p>
        </p:txBody>
      </p:sp>
      <p:cxnSp>
        <p:nvCxnSpPr>
          <p:cNvPr id="27" name="Conector reto 26"/>
          <p:cNvCxnSpPr/>
          <p:nvPr/>
        </p:nvCxnSpPr>
        <p:spPr>
          <a:xfrm>
            <a:off x="1071538" y="4000504"/>
            <a:ext cx="1214446" cy="1588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CaixaDeTexto 31"/>
          <p:cNvSpPr txBox="1"/>
          <p:nvPr/>
        </p:nvSpPr>
        <p:spPr>
          <a:xfrm>
            <a:off x="1071538" y="4929198"/>
            <a:ext cx="12858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Parcerias</a:t>
            </a:r>
            <a:endParaRPr lang="pt-BR" sz="16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33" name="CaixaDeTexto 32"/>
          <p:cNvSpPr txBox="1"/>
          <p:nvPr/>
        </p:nvSpPr>
        <p:spPr>
          <a:xfrm>
            <a:off x="1071506" y="5286388"/>
            <a:ext cx="3357618" cy="781526"/>
          </a:xfrm>
          <a:prstGeom prst="roundRect">
            <a:avLst>
              <a:gd name="adj" fmla="val 10408"/>
            </a:avLst>
          </a:prstGeom>
          <a:solidFill>
            <a:srgbClr val="FFC000">
              <a:alpha val="55000"/>
            </a:srgbClr>
          </a:solidFill>
        </p:spPr>
        <p:txBody>
          <a:bodyPr wrap="square" rtlCol="0">
            <a:spAutoFit/>
          </a:bodyPr>
          <a:lstStyle/>
          <a:p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Busca por novas formas de integração com os projetos de educação fiscal estaduais e federais</a:t>
            </a:r>
          </a:p>
        </p:txBody>
      </p:sp>
      <p:cxnSp>
        <p:nvCxnSpPr>
          <p:cNvPr id="34" name="Conector reto 33"/>
          <p:cNvCxnSpPr/>
          <p:nvPr/>
        </p:nvCxnSpPr>
        <p:spPr>
          <a:xfrm>
            <a:off x="1142976" y="5286388"/>
            <a:ext cx="1214446" cy="1588"/>
          </a:xfrm>
          <a:prstGeom prst="line">
            <a:avLst/>
          </a:prstGeom>
          <a:ln w="38100">
            <a:solidFill>
              <a:srgbClr val="CC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de cantos arredondados 3"/>
          <p:cNvSpPr/>
          <p:nvPr/>
        </p:nvSpPr>
        <p:spPr>
          <a:xfrm>
            <a:off x="2714612" y="285728"/>
            <a:ext cx="6786610" cy="714380"/>
          </a:xfrm>
          <a:prstGeom prst="roundRect">
            <a:avLst/>
          </a:prstGeom>
          <a:solidFill>
            <a:srgbClr val="115964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latin typeface="+mj-lt"/>
            </a:endParaRPr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2714612" y="428604"/>
            <a:ext cx="5800708" cy="35719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pt-BR" sz="2800" b="0" dirty="0" smtClean="0">
                <a:solidFill>
                  <a:schemeClr val="bg1"/>
                </a:solidFill>
                <a:latin typeface="+mj-lt"/>
              </a:rPr>
              <a:t>Plano de comunicação visual</a:t>
            </a:r>
            <a:endParaRPr lang="pt-BR" sz="2800" b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214282" y="1571612"/>
            <a:ext cx="278608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t-B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Criação de mascote</a:t>
            </a:r>
          </a:p>
          <a:p>
            <a:pPr lvl="0"/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Uniformização da linguagem dos materiais</a:t>
            </a:r>
          </a:p>
          <a:p>
            <a:pPr lvl="0"/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Integração da comunicação</a:t>
            </a:r>
          </a:p>
          <a:p>
            <a:pPr lvl="0"/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Apelo com diversos públicos</a:t>
            </a:r>
          </a:p>
          <a:p>
            <a:pPr lvl="0"/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Modelo já utilizado por outros órgãos públicos:</a:t>
            </a:r>
          </a:p>
          <a:p>
            <a:pPr lvl="0"/>
            <a:endParaRPr lang="pt-BR" sz="1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pic>
        <p:nvPicPr>
          <p:cNvPr id="9" name="Imagem 8" descr="sucinha1.jpg"/>
          <p:cNvPicPr>
            <a:picLocks noChangeAspect="1"/>
          </p:cNvPicPr>
          <p:nvPr/>
        </p:nvPicPr>
        <p:blipFill>
          <a:blip r:embed="rId2" cstate="print"/>
          <a:srcRect l="3591" t="7701" r="49211" b="10156"/>
          <a:stretch>
            <a:fillRect/>
          </a:stretch>
        </p:blipFill>
        <p:spPr>
          <a:xfrm>
            <a:off x="3286116" y="1463258"/>
            <a:ext cx="3482602" cy="4286280"/>
          </a:xfrm>
          <a:prstGeom prst="roundRect">
            <a:avLst>
              <a:gd name="adj" fmla="val 8967"/>
            </a:avLst>
          </a:prstGeom>
          <a:ln>
            <a:solidFill>
              <a:schemeClr val="accent4">
                <a:lumMod val="50000"/>
              </a:schemeClr>
            </a:solidFill>
            <a:prstDash val="dash"/>
          </a:ln>
        </p:spPr>
      </p:pic>
      <p:sp>
        <p:nvSpPr>
          <p:cNvPr id="14" name="CaixaDeTexto 13"/>
          <p:cNvSpPr txBox="1"/>
          <p:nvPr/>
        </p:nvSpPr>
        <p:spPr>
          <a:xfrm>
            <a:off x="6872304" y="1714489"/>
            <a:ext cx="2143140" cy="1693307"/>
          </a:xfrm>
          <a:prstGeom prst="roundRect">
            <a:avLst>
              <a:gd name="adj" fmla="val 9771"/>
            </a:avLst>
          </a:prstGeom>
          <a:solidFill>
            <a:srgbClr val="00B050">
              <a:alpha val="55000"/>
            </a:srgbClr>
          </a:solidFill>
        </p:spPr>
        <p:txBody>
          <a:bodyPr wrap="square" rtlCol="0">
            <a:spAutoFit/>
          </a:bodyPr>
          <a:lstStyle/>
          <a:p>
            <a:pPr lvl="0"/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Em </a:t>
            </a:r>
            <a:r>
              <a:rPr lang="pt-B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2010</a:t>
            </a:r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, a onça </a:t>
            </a:r>
            <a:r>
              <a:rPr lang="pt-B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suçuarana</a:t>
            </a:r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foi eleita o animal silvestre </a:t>
            </a:r>
            <a:r>
              <a:rPr lang="pt-B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símbolo de São Paulo, </a:t>
            </a:r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em concurso realizado pela Secretaria Municipal do Verde e Meio Ambiente.</a:t>
            </a:r>
          </a:p>
        </p:txBody>
      </p:sp>
      <p:sp>
        <p:nvSpPr>
          <p:cNvPr id="15" name="CaixaDeTexto 14"/>
          <p:cNvSpPr txBox="1"/>
          <p:nvPr/>
        </p:nvSpPr>
        <p:spPr>
          <a:xfrm>
            <a:off x="6872304" y="1357298"/>
            <a:ext cx="16287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Sobre o mascote</a:t>
            </a:r>
            <a:endParaRPr lang="pt-BR" sz="16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cxnSp>
        <p:nvCxnSpPr>
          <p:cNvPr id="16" name="Conector reto 15"/>
          <p:cNvCxnSpPr/>
          <p:nvPr/>
        </p:nvCxnSpPr>
        <p:spPr>
          <a:xfrm>
            <a:off x="6943774" y="1714488"/>
            <a:ext cx="1214446" cy="1588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29297" t="21484" r="45801" b="38477"/>
          <a:stretch>
            <a:fillRect/>
          </a:stretch>
        </p:blipFill>
        <p:spPr bwMode="auto">
          <a:xfrm>
            <a:off x="285720" y="3500438"/>
            <a:ext cx="1299334" cy="1570028"/>
          </a:xfrm>
          <a:prstGeom prst="rect">
            <a:avLst/>
          </a:prstGeom>
          <a:noFill/>
          <a:ln w="9525">
            <a:solidFill>
              <a:schemeClr val="accent4">
                <a:lumMod val="50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17" name="CaixaDeTexto 16"/>
          <p:cNvSpPr txBox="1"/>
          <p:nvPr/>
        </p:nvSpPr>
        <p:spPr>
          <a:xfrm>
            <a:off x="285720" y="5070466"/>
            <a:ext cx="142876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t-B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Leãozinho</a:t>
            </a:r>
          </a:p>
          <a:p>
            <a:pPr lvl="0"/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Educação Fiscal</a:t>
            </a:r>
          </a:p>
          <a:p>
            <a:pPr lvl="0"/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Receita Federal</a:t>
            </a:r>
          </a:p>
        </p:txBody>
      </p:sp>
      <p:pic>
        <p:nvPicPr>
          <p:cNvPr id="2052" name="Picture 4" descr="http://farm2.staticflickr.com/1032/4594383908_79ed665494_z.jpg"/>
          <p:cNvPicPr>
            <a:picLocks noChangeAspect="1" noChangeArrowheads="1"/>
          </p:cNvPicPr>
          <p:nvPr/>
        </p:nvPicPr>
        <p:blipFill>
          <a:blip r:embed="rId4" cstate="print"/>
          <a:srcRect b="2990"/>
          <a:stretch>
            <a:fillRect/>
          </a:stretch>
        </p:blipFill>
        <p:spPr bwMode="auto">
          <a:xfrm>
            <a:off x="1857356" y="3500438"/>
            <a:ext cx="1143008" cy="1570028"/>
          </a:xfrm>
          <a:prstGeom prst="rect">
            <a:avLst/>
          </a:prstGeom>
          <a:noFill/>
          <a:ln>
            <a:solidFill>
              <a:schemeClr val="accent4">
                <a:lumMod val="50000"/>
              </a:schemeClr>
            </a:solidFill>
          </a:ln>
        </p:spPr>
      </p:pic>
      <p:sp>
        <p:nvSpPr>
          <p:cNvPr id="18" name="CaixaDeTexto 17"/>
          <p:cNvSpPr txBox="1"/>
          <p:nvPr/>
        </p:nvSpPr>
        <p:spPr>
          <a:xfrm>
            <a:off x="1857356" y="5072074"/>
            <a:ext cx="121444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t-B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Zé gotinha</a:t>
            </a:r>
          </a:p>
          <a:p>
            <a:pPr lvl="0"/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Vacinação</a:t>
            </a:r>
          </a:p>
          <a:p>
            <a:pPr lvl="0"/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Ministério da Saúde</a:t>
            </a:r>
          </a:p>
        </p:txBody>
      </p:sp>
      <p:sp>
        <p:nvSpPr>
          <p:cNvPr id="20" name="CaixaDeTexto 19"/>
          <p:cNvSpPr txBox="1"/>
          <p:nvPr/>
        </p:nvSpPr>
        <p:spPr>
          <a:xfrm>
            <a:off x="6872304" y="3511552"/>
            <a:ext cx="2143140" cy="1055608"/>
          </a:xfrm>
          <a:prstGeom prst="roundRect">
            <a:avLst/>
          </a:prstGeom>
          <a:solidFill>
            <a:srgbClr val="C00000">
              <a:alpha val="55000"/>
            </a:srgbClr>
          </a:solidFill>
        </p:spPr>
        <p:txBody>
          <a:bodyPr wrap="square" rtlCol="0">
            <a:spAutoFit/>
          </a:bodyPr>
          <a:lstStyle/>
          <a:p>
            <a:pPr lvl="0"/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 escolha de um animal evita associações de gênero ou etnia, sendo</a:t>
            </a:r>
            <a:r>
              <a:rPr lang="pt-B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universal</a:t>
            </a:r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.</a:t>
            </a:r>
          </a:p>
        </p:txBody>
      </p:sp>
      <p:sp>
        <p:nvSpPr>
          <p:cNvPr id="23" name="CaixaDeTexto 22"/>
          <p:cNvSpPr txBox="1"/>
          <p:nvPr/>
        </p:nvSpPr>
        <p:spPr>
          <a:xfrm>
            <a:off x="6872304" y="4681546"/>
            <a:ext cx="2143140" cy="1055608"/>
          </a:xfrm>
          <a:prstGeom prst="roundRect">
            <a:avLst/>
          </a:prstGeom>
          <a:solidFill>
            <a:srgbClr val="FFC000">
              <a:alpha val="55000"/>
            </a:srgbClr>
          </a:solidFill>
        </p:spPr>
        <p:txBody>
          <a:bodyPr wrap="square" rtlCol="0">
            <a:spAutoFit/>
          </a:bodyPr>
          <a:lstStyle/>
          <a:p>
            <a:pPr lvl="0"/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Busca-se ressaltar aspectos positivos, como </a:t>
            </a:r>
            <a:r>
              <a:rPr lang="pt-B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agilidade </a:t>
            </a:r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e </a:t>
            </a:r>
            <a:r>
              <a:rPr lang="pt-B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justeza</a:t>
            </a:r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, de forma carismática.</a:t>
            </a:r>
          </a:p>
        </p:txBody>
      </p:sp>
      <p:sp>
        <p:nvSpPr>
          <p:cNvPr id="24" name="CaixaDeTexto 23"/>
          <p:cNvSpPr txBox="1"/>
          <p:nvPr/>
        </p:nvSpPr>
        <p:spPr>
          <a:xfrm>
            <a:off x="3500430" y="5770923"/>
            <a:ext cx="307183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Sucinha</a:t>
            </a:r>
            <a:endParaRPr lang="pt-BR" sz="2000" b="1" dirty="0" smtClean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algn="ctr"/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Programa de Educação Fiscal </a:t>
            </a:r>
          </a:p>
          <a:p>
            <a:pPr algn="ctr"/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Município de São Paulo</a:t>
            </a:r>
            <a:endParaRPr lang="pt-BR" sz="16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cxnSp>
        <p:nvCxnSpPr>
          <p:cNvPr id="28" name="Conector reto 27"/>
          <p:cNvCxnSpPr/>
          <p:nvPr/>
        </p:nvCxnSpPr>
        <p:spPr>
          <a:xfrm>
            <a:off x="285720" y="2227254"/>
            <a:ext cx="2428892" cy="1588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reto 28"/>
          <p:cNvCxnSpPr/>
          <p:nvPr/>
        </p:nvCxnSpPr>
        <p:spPr>
          <a:xfrm>
            <a:off x="285720" y="2668582"/>
            <a:ext cx="2428892" cy="1588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reto 29"/>
          <p:cNvCxnSpPr/>
          <p:nvPr/>
        </p:nvCxnSpPr>
        <p:spPr>
          <a:xfrm>
            <a:off x="285720" y="3095622"/>
            <a:ext cx="2428892" cy="1588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 reto 30"/>
          <p:cNvCxnSpPr/>
          <p:nvPr/>
        </p:nvCxnSpPr>
        <p:spPr>
          <a:xfrm>
            <a:off x="285720" y="1811326"/>
            <a:ext cx="2428892" cy="1588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reto 31"/>
          <p:cNvCxnSpPr/>
          <p:nvPr/>
        </p:nvCxnSpPr>
        <p:spPr>
          <a:xfrm>
            <a:off x="6943774" y="3525838"/>
            <a:ext cx="1214446" cy="1588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ector reto 32"/>
          <p:cNvCxnSpPr/>
          <p:nvPr/>
        </p:nvCxnSpPr>
        <p:spPr>
          <a:xfrm>
            <a:off x="6943774" y="4695832"/>
            <a:ext cx="1214446" cy="1588"/>
          </a:xfrm>
          <a:prstGeom prst="line">
            <a:avLst/>
          </a:prstGeom>
          <a:ln w="38100">
            <a:solidFill>
              <a:srgbClr val="CC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to 21"/>
          <p:cNvCxnSpPr/>
          <p:nvPr/>
        </p:nvCxnSpPr>
        <p:spPr>
          <a:xfrm>
            <a:off x="285720" y="2471731"/>
            <a:ext cx="2428892" cy="1588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de cantos arredondados 3"/>
          <p:cNvSpPr/>
          <p:nvPr/>
        </p:nvSpPr>
        <p:spPr>
          <a:xfrm>
            <a:off x="2714612" y="285728"/>
            <a:ext cx="6786610" cy="714380"/>
          </a:xfrm>
          <a:prstGeom prst="roundRect">
            <a:avLst/>
          </a:prstGeom>
          <a:solidFill>
            <a:srgbClr val="115964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2714612" y="428604"/>
            <a:ext cx="5800708" cy="35719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pt-BR" sz="2800" b="0" dirty="0" smtClean="0">
                <a:solidFill>
                  <a:schemeClr val="bg1"/>
                </a:solidFill>
                <a:latin typeface="+mj-lt"/>
              </a:rPr>
              <a:t>Plano de comunicação visual</a:t>
            </a:r>
            <a:endParaRPr lang="pt-BR" sz="2800" b="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8" name="Imagem 7" descr="jogo da trilh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00668" y="4634875"/>
            <a:ext cx="1919831" cy="13603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Imagem 8" descr="site leaozinh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99592" y="1596899"/>
            <a:ext cx="1869656" cy="12804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Imagem 9" descr="turma da cidad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9999148">
            <a:off x="697416" y="2461343"/>
            <a:ext cx="1020252" cy="14256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Imagem 5" descr="adu e ana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756663">
            <a:off x="2127446" y="2318436"/>
            <a:ext cx="1062625" cy="11284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Imagem 10" descr="monica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20232472">
            <a:off x="755125" y="3739439"/>
            <a:ext cx="978064" cy="14067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Imagem 12" descr="sucinha2.jpg"/>
          <p:cNvPicPr>
            <a:picLocks noChangeAspect="1"/>
          </p:cNvPicPr>
          <p:nvPr/>
        </p:nvPicPr>
        <p:blipFill>
          <a:blip r:embed="rId7" cstate="print"/>
          <a:srcRect l="4089" t="20863" r="12287" b="11857"/>
          <a:stretch>
            <a:fillRect/>
          </a:stretch>
        </p:blipFill>
        <p:spPr>
          <a:xfrm>
            <a:off x="4343428" y="4105724"/>
            <a:ext cx="4586290" cy="2609424"/>
          </a:xfrm>
          <a:prstGeom prst="rect">
            <a:avLst/>
          </a:prstGeom>
          <a:ln>
            <a:solidFill>
              <a:srgbClr val="115964"/>
            </a:solidFill>
          </a:ln>
        </p:spPr>
      </p:pic>
      <p:pic>
        <p:nvPicPr>
          <p:cNvPr id="14" name="Imagem 13" descr="sucinha3.jpg"/>
          <p:cNvPicPr>
            <a:picLocks noChangeAspect="1"/>
          </p:cNvPicPr>
          <p:nvPr/>
        </p:nvPicPr>
        <p:blipFill>
          <a:blip r:embed="rId8" cstate="print"/>
          <a:srcRect t="4719" b="7984"/>
          <a:stretch>
            <a:fillRect/>
          </a:stretch>
        </p:blipFill>
        <p:spPr>
          <a:xfrm>
            <a:off x="4343428" y="1181084"/>
            <a:ext cx="4572032" cy="2819420"/>
          </a:xfrm>
          <a:prstGeom prst="rect">
            <a:avLst/>
          </a:prstGeom>
          <a:ln>
            <a:solidFill>
              <a:srgbClr val="115964"/>
            </a:solidFill>
          </a:ln>
        </p:spPr>
      </p:pic>
      <p:pic>
        <p:nvPicPr>
          <p:cNvPr id="7" name="Imagem 6" descr="donos da cidade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1348881">
            <a:off x="1752935" y="3227500"/>
            <a:ext cx="1187496" cy="16630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CaixaDeTexto 14"/>
          <p:cNvSpPr txBox="1"/>
          <p:nvPr/>
        </p:nvSpPr>
        <p:spPr>
          <a:xfrm>
            <a:off x="142844" y="6315038"/>
            <a:ext cx="41434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Material de educação fiscal de outros entes</a:t>
            </a:r>
            <a:endParaRPr lang="pt-BR" sz="16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0" name="Conector de seta reta 109"/>
          <p:cNvCxnSpPr>
            <a:stCxn id="98" idx="2"/>
            <a:endCxn id="62" idx="0"/>
          </p:cNvCxnSpPr>
          <p:nvPr/>
        </p:nvCxnSpPr>
        <p:spPr>
          <a:xfrm rot="5400000">
            <a:off x="4193481" y="2832778"/>
            <a:ext cx="898474" cy="1441"/>
          </a:xfrm>
          <a:prstGeom prst="straightConnector1">
            <a:avLst/>
          </a:prstGeom>
          <a:ln w="28575">
            <a:solidFill>
              <a:schemeClr val="tx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Conector reto 70"/>
          <p:cNvCxnSpPr/>
          <p:nvPr/>
        </p:nvCxnSpPr>
        <p:spPr>
          <a:xfrm>
            <a:off x="5295900" y="4424363"/>
            <a:ext cx="1110726" cy="715761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Conector reto 75"/>
          <p:cNvCxnSpPr/>
          <p:nvPr/>
        </p:nvCxnSpPr>
        <p:spPr>
          <a:xfrm rot="10800000">
            <a:off x="3100388" y="3300414"/>
            <a:ext cx="868366" cy="477839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Conector reto 85"/>
          <p:cNvCxnSpPr/>
          <p:nvPr/>
        </p:nvCxnSpPr>
        <p:spPr>
          <a:xfrm rot="10800000" flipV="1">
            <a:off x="2943227" y="4448174"/>
            <a:ext cx="1066798" cy="690563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ector reto 63"/>
          <p:cNvCxnSpPr/>
          <p:nvPr/>
        </p:nvCxnSpPr>
        <p:spPr>
          <a:xfrm flipV="1">
            <a:off x="5334000" y="3282738"/>
            <a:ext cx="1072627" cy="501862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CaixaDeTexto 81"/>
          <p:cNvSpPr txBox="1"/>
          <p:nvPr/>
        </p:nvSpPr>
        <p:spPr>
          <a:xfrm>
            <a:off x="357158" y="2701349"/>
            <a:ext cx="27860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Melhorar a relação</a:t>
            </a:r>
          </a:p>
          <a:p>
            <a:r>
              <a:rPr lang="pt-B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cidadão-Administração Pública</a:t>
            </a:r>
            <a:endParaRPr lang="pt-BR" sz="16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70" name="CaixaDeTexto 69"/>
          <p:cNvSpPr txBox="1"/>
          <p:nvPr/>
        </p:nvSpPr>
        <p:spPr>
          <a:xfrm>
            <a:off x="6500826" y="3282735"/>
            <a:ext cx="20717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Levar conhecimento aos cidadãos sobre a Administração Pública</a:t>
            </a:r>
          </a:p>
        </p:txBody>
      </p:sp>
      <p:sp>
        <p:nvSpPr>
          <p:cNvPr id="7" name="Retângulo de cantos arredondados 6"/>
          <p:cNvSpPr/>
          <p:nvPr/>
        </p:nvSpPr>
        <p:spPr>
          <a:xfrm>
            <a:off x="2714612" y="285728"/>
            <a:ext cx="6786610" cy="714380"/>
          </a:xfrm>
          <a:prstGeom prst="roundRect">
            <a:avLst/>
          </a:prstGeom>
          <a:solidFill>
            <a:srgbClr val="115964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+mj-lt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714612" y="428604"/>
            <a:ext cx="5800708" cy="35719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pt-BR" sz="2800" b="0" dirty="0" smtClean="0">
                <a:solidFill>
                  <a:schemeClr val="bg1"/>
                </a:solidFill>
                <a:latin typeface="+mj-lt"/>
              </a:rPr>
              <a:t>Sobre o PNEF</a:t>
            </a:r>
            <a:endParaRPr lang="pt-BR" sz="2800" b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2" name="Elipse 61"/>
          <p:cNvSpPr/>
          <p:nvPr/>
        </p:nvSpPr>
        <p:spPr>
          <a:xfrm>
            <a:off x="3867997" y="3282735"/>
            <a:ext cx="1548000" cy="1548000"/>
          </a:xfrm>
          <a:prstGeom prst="ellipse">
            <a:avLst/>
          </a:prstGeom>
          <a:solidFill>
            <a:srgbClr val="115964">
              <a:alpha val="40000"/>
            </a:srgbClr>
          </a:solidFill>
          <a:ln w="57150">
            <a:solidFill>
              <a:schemeClr val="bg2">
                <a:lumMod val="2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Programa Nacional de Educação Fiscal</a:t>
            </a:r>
          </a:p>
        </p:txBody>
      </p:sp>
      <p:cxnSp>
        <p:nvCxnSpPr>
          <p:cNvPr id="66" name="Conector reto 65"/>
          <p:cNvCxnSpPr/>
          <p:nvPr/>
        </p:nvCxnSpPr>
        <p:spPr>
          <a:xfrm>
            <a:off x="6429388" y="3282735"/>
            <a:ext cx="2143140" cy="1588"/>
          </a:xfrm>
          <a:prstGeom prst="line">
            <a:avLst/>
          </a:prstGeom>
          <a:ln w="3810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CaixaDeTexto 66"/>
          <p:cNvSpPr txBox="1"/>
          <p:nvPr/>
        </p:nvSpPr>
        <p:spPr>
          <a:xfrm>
            <a:off x="6500826" y="2916792"/>
            <a:ext cx="2071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Informar</a:t>
            </a:r>
            <a:endParaRPr lang="pt-BR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cxnSp>
        <p:nvCxnSpPr>
          <p:cNvPr id="72" name="Conector reto 71"/>
          <p:cNvCxnSpPr/>
          <p:nvPr/>
        </p:nvCxnSpPr>
        <p:spPr>
          <a:xfrm>
            <a:off x="6429388" y="5140123"/>
            <a:ext cx="2143140" cy="1588"/>
          </a:xfrm>
          <a:prstGeom prst="line">
            <a:avLst/>
          </a:prstGeom>
          <a:ln w="3810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CaixaDeTexto 73"/>
          <p:cNvSpPr txBox="1"/>
          <p:nvPr/>
        </p:nvSpPr>
        <p:spPr>
          <a:xfrm>
            <a:off x="6429388" y="5143512"/>
            <a:ext cx="207170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Sensibilizar o cidadão para a função socioeconômica do tributo</a:t>
            </a:r>
          </a:p>
        </p:txBody>
      </p:sp>
      <p:sp>
        <p:nvSpPr>
          <p:cNvPr id="75" name="CaixaDeTexto 74"/>
          <p:cNvSpPr txBox="1"/>
          <p:nvPr/>
        </p:nvSpPr>
        <p:spPr>
          <a:xfrm>
            <a:off x="6429388" y="4774180"/>
            <a:ext cx="2071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Conscientizar</a:t>
            </a:r>
            <a:endParaRPr lang="pt-BR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cxnSp>
        <p:nvCxnSpPr>
          <p:cNvPr id="77" name="Conector reto 76"/>
          <p:cNvCxnSpPr/>
          <p:nvPr/>
        </p:nvCxnSpPr>
        <p:spPr>
          <a:xfrm flipV="1">
            <a:off x="357158" y="3286124"/>
            <a:ext cx="2714644" cy="3389"/>
          </a:xfrm>
          <a:prstGeom prst="line">
            <a:avLst/>
          </a:prstGeom>
          <a:ln w="3810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CaixaDeTexto 80"/>
          <p:cNvSpPr txBox="1"/>
          <p:nvPr/>
        </p:nvSpPr>
        <p:spPr>
          <a:xfrm>
            <a:off x="357158" y="3289513"/>
            <a:ext cx="207170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Criar condições para uma relação harmoniosa entre o Estado e o cidadão</a:t>
            </a:r>
          </a:p>
        </p:txBody>
      </p:sp>
      <p:cxnSp>
        <p:nvCxnSpPr>
          <p:cNvPr id="87" name="Conector reto 86"/>
          <p:cNvCxnSpPr/>
          <p:nvPr/>
        </p:nvCxnSpPr>
        <p:spPr>
          <a:xfrm>
            <a:off x="785786" y="5152265"/>
            <a:ext cx="2143140" cy="1588"/>
          </a:xfrm>
          <a:prstGeom prst="line">
            <a:avLst/>
          </a:prstGeom>
          <a:ln w="3810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CaixaDeTexto 87"/>
          <p:cNvSpPr txBox="1"/>
          <p:nvPr/>
        </p:nvSpPr>
        <p:spPr>
          <a:xfrm>
            <a:off x="785786" y="5152265"/>
            <a:ext cx="207170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Incentivar o acompanhamento pela sociedade da aplicação dos recursos públicos</a:t>
            </a:r>
            <a:endParaRPr lang="pt-BR" sz="1600" dirty="0" smtClean="0">
              <a:latin typeface="+mj-lt"/>
            </a:endParaRPr>
          </a:p>
        </p:txBody>
      </p:sp>
      <p:sp>
        <p:nvSpPr>
          <p:cNvPr id="89" name="CaixaDeTexto 88"/>
          <p:cNvSpPr txBox="1"/>
          <p:nvPr/>
        </p:nvSpPr>
        <p:spPr>
          <a:xfrm>
            <a:off x="785786" y="4786322"/>
            <a:ext cx="2071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Controle social</a:t>
            </a:r>
            <a:endParaRPr lang="pt-BR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98" name="CaixaDeTexto 97"/>
          <p:cNvSpPr txBox="1"/>
          <p:nvPr/>
        </p:nvSpPr>
        <p:spPr>
          <a:xfrm>
            <a:off x="2643174" y="1553264"/>
            <a:ext cx="4000528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O PNEF é um programa de Educação Fiscal, de âmbito nacional, composto por representantes das três esferas da Federação.</a:t>
            </a:r>
            <a:endParaRPr lang="pt-BR" sz="16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35" name="Retângulo 34"/>
          <p:cNvSpPr/>
          <p:nvPr/>
        </p:nvSpPr>
        <p:spPr>
          <a:xfrm>
            <a:off x="3967069" y="5013176"/>
            <a:ext cx="134985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OBJETIVOS</a:t>
            </a:r>
            <a:endParaRPr lang="pt-BR" sz="2000" dirty="0">
              <a:latin typeface="+mj-lt"/>
            </a:endParaRPr>
          </a:p>
        </p:txBody>
      </p:sp>
      <p:cxnSp>
        <p:nvCxnSpPr>
          <p:cNvPr id="96" name="Conector reto 95"/>
          <p:cNvCxnSpPr/>
          <p:nvPr/>
        </p:nvCxnSpPr>
        <p:spPr>
          <a:xfrm>
            <a:off x="2786050" y="2382830"/>
            <a:ext cx="3714776" cy="1588"/>
          </a:xfrm>
          <a:prstGeom prst="line">
            <a:avLst/>
          </a:prstGeom>
          <a:ln w="3810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tângulo de cantos arredondados 32"/>
          <p:cNvSpPr/>
          <p:nvPr/>
        </p:nvSpPr>
        <p:spPr>
          <a:xfrm>
            <a:off x="714348" y="5286388"/>
            <a:ext cx="1357322" cy="1214446"/>
          </a:xfrm>
          <a:prstGeom prst="roundRect">
            <a:avLst/>
          </a:prstGeom>
          <a:solidFill>
            <a:srgbClr val="08684E">
              <a:alpha val="38824"/>
            </a:srgbClr>
          </a:solidFill>
          <a:ln>
            <a:solidFill>
              <a:schemeClr val="bg2">
                <a:lumMod val="2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Retângulo de cantos arredondados 31"/>
          <p:cNvSpPr/>
          <p:nvPr/>
        </p:nvSpPr>
        <p:spPr>
          <a:xfrm>
            <a:off x="714348" y="3857628"/>
            <a:ext cx="1214446" cy="1214446"/>
          </a:xfrm>
          <a:prstGeom prst="roundRect">
            <a:avLst/>
          </a:prstGeom>
          <a:solidFill>
            <a:srgbClr val="08684E">
              <a:alpha val="38824"/>
            </a:srgbClr>
          </a:solidFill>
          <a:ln>
            <a:solidFill>
              <a:schemeClr val="bg2">
                <a:lumMod val="2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Retângulo de cantos arredondados 30"/>
          <p:cNvSpPr/>
          <p:nvPr/>
        </p:nvSpPr>
        <p:spPr>
          <a:xfrm>
            <a:off x="714348" y="2428868"/>
            <a:ext cx="1785950" cy="1214446"/>
          </a:xfrm>
          <a:prstGeom prst="roundRect">
            <a:avLst/>
          </a:prstGeom>
          <a:solidFill>
            <a:srgbClr val="08684E">
              <a:alpha val="38824"/>
            </a:srgbClr>
          </a:solidFill>
          <a:ln>
            <a:solidFill>
              <a:schemeClr val="bg2">
                <a:lumMod val="2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 de cantos arredondados 3"/>
          <p:cNvSpPr/>
          <p:nvPr/>
        </p:nvSpPr>
        <p:spPr>
          <a:xfrm>
            <a:off x="2714612" y="285728"/>
            <a:ext cx="6786610" cy="714380"/>
          </a:xfrm>
          <a:prstGeom prst="roundRect">
            <a:avLst/>
          </a:prstGeom>
          <a:solidFill>
            <a:srgbClr val="115964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latin typeface="+mj-lt"/>
            </a:endParaRPr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2714612" y="428604"/>
            <a:ext cx="6429388" cy="35719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pt-BR" sz="2800" b="0" dirty="0" smtClean="0">
                <a:solidFill>
                  <a:schemeClr val="bg1"/>
                </a:solidFill>
                <a:latin typeface="+mj-lt"/>
              </a:rPr>
              <a:t>Grupo Gerencial</a:t>
            </a:r>
            <a:endParaRPr lang="pt-BR" sz="2800" b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0" y="1214422"/>
            <a:ext cx="9144000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Calibri" pitchFamily="34" charset="0"/>
                <a:cs typeface="Times New Roman" pitchFamily="18" charset="0"/>
              </a:rPr>
              <a:t>Por meio da criação de um grupo gerencial, espera-se </a:t>
            </a:r>
            <a:r>
              <a:rPr lang="pt-BR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Calibri" pitchFamily="34" charset="0"/>
                <a:cs typeface="Times New Roman" pitchFamily="18" charset="0"/>
              </a:rPr>
              <a:t>maior eficácia no monitoramento e avaliação das ações implementadas</a:t>
            </a: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Calibri" pitchFamily="34" charset="0"/>
                <a:cs typeface="Times New Roman" pitchFamily="18" charset="0"/>
              </a:rPr>
              <a:t> e também a verificação dos </a:t>
            </a:r>
            <a:r>
              <a:rPr lang="pt-BR" smtClean="0">
                <a:solidFill>
                  <a:schemeClr val="tx1">
                    <a:lumMod val="75000"/>
                    <a:lumOff val="25000"/>
                  </a:schemeClr>
                </a:solidFill>
                <a:ea typeface="Calibri" pitchFamily="34" charset="0"/>
                <a:cs typeface="Times New Roman" pitchFamily="18" charset="0"/>
              </a:rPr>
              <a:t>objetivos desejados. </a:t>
            </a: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Calibri" pitchFamily="34" charset="0"/>
                <a:cs typeface="Times New Roman" pitchFamily="18" charset="0"/>
              </a:rPr>
              <a:t>Nesse sentido, foi montada uma </a:t>
            </a:r>
            <a:r>
              <a:rPr lang="pt-BR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Calibri" pitchFamily="34" charset="0"/>
                <a:cs typeface="Times New Roman" pitchFamily="18" charset="0"/>
              </a:rPr>
              <a:t>equipe que buscasse refletir as diferentes frentes do projeto</a:t>
            </a: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Calibri" pitchFamily="34" charset="0"/>
                <a:cs typeface="Times New Roman" pitchFamily="18" charset="0"/>
              </a:rPr>
              <a:t>. </a:t>
            </a:r>
            <a:endParaRPr lang="pt-BR" dirty="0" smtClean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BR" sz="1400" dirty="0" smtClean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1201603" y="2428868"/>
            <a:ext cx="8114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SUREM</a:t>
            </a:r>
            <a:endParaRPr lang="pt-BR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5" name="Grupo 14"/>
          <p:cNvGrpSpPr/>
          <p:nvPr/>
        </p:nvGrpSpPr>
        <p:grpSpPr>
          <a:xfrm>
            <a:off x="857224" y="2849896"/>
            <a:ext cx="400918" cy="579104"/>
            <a:chOff x="1885066" y="3857628"/>
            <a:chExt cx="642942" cy="928694"/>
          </a:xfrm>
          <a:solidFill>
            <a:srgbClr val="00B050"/>
          </a:solidFill>
        </p:grpSpPr>
        <p:sp>
          <p:nvSpPr>
            <p:cNvPr id="16" name="Retângulo de cantos arredondados 15"/>
            <p:cNvSpPr/>
            <p:nvPr/>
          </p:nvSpPr>
          <p:spPr>
            <a:xfrm>
              <a:off x="1885066" y="4143380"/>
              <a:ext cx="642942" cy="642942"/>
            </a:xfrm>
            <a:prstGeom prst="roundRect">
              <a:avLst>
                <a:gd name="adj" fmla="val 37677"/>
              </a:avLst>
            </a:prstGeom>
            <a:grpFill/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7" name="Elipse 16"/>
            <p:cNvSpPr/>
            <p:nvPr/>
          </p:nvSpPr>
          <p:spPr>
            <a:xfrm>
              <a:off x="1992223" y="3857628"/>
              <a:ext cx="428628" cy="428628"/>
            </a:xfrm>
            <a:prstGeom prst="ellipse">
              <a:avLst/>
            </a:prstGeom>
            <a:grpFill/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9" name="Grupo 18"/>
          <p:cNvGrpSpPr/>
          <p:nvPr/>
        </p:nvGrpSpPr>
        <p:grpSpPr>
          <a:xfrm>
            <a:off x="1142976" y="4286256"/>
            <a:ext cx="400918" cy="579104"/>
            <a:chOff x="1885066" y="3857628"/>
            <a:chExt cx="642942" cy="928694"/>
          </a:xfrm>
          <a:solidFill>
            <a:srgbClr val="00B050"/>
          </a:solidFill>
        </p:grpSpPr>
        <p:sp>
          <p:nvSpPr>
            <p:cNvPr id="20" name="Retângulo de cantos arredondados 19"/>
            <p:cNvSpPr/>
            <p:nvPr/>
          </p:nvSpPr>
          <p:spPr>
            <a:xfrm>
              <a:off x="1885066" y="4143380"/>
              <a:ext cx="642942" cy="642942"/>
            </a:xfrm>
            <a:prstGeom prst="roundRect">
              <a:avLst>
                <a:gd name="adj" fmla="val 37677"/>
              </a:avLst>
            </a:prstGeom>
            <a:grpFill/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1" name="Elipse 20"/>
            <p:cNvSpPr/>
            <p:nvPr/>
          </p:nvSpPr>
          <p:spPr>
            <a:xfrm>
              <a:off x="1992223" y="3857628"/>
              <a:ext cx="428628" cy="428628"/>
            </a:xfrm>
            <a:prstGeom prst="ellipse">
              <a:avLst/>
            </a:prstGeom>
            <a:grpFill/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2" name="CaixaDeTexto 21"/>
          <p:cNvSpPr txBox="1"/>
          <p:nvPr/>
        </p:nvSpPr>
        <p:spPr>
          <a:xfrm>
            <a:off x="1000100" y="3857628"/>
            <a:ext cx="7335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COTEC</a:t>
            </a:r>
            <a:endParaRPr lang="pt-BR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3" name="Grupo 22"/>
          <p:cNvGrpSpPr/>
          <p:nvPr/>
        </p:nvGrpSpPr>
        <p:grpSpPr>
          <a:xfrm>
            <a:off x="1527876" y="5715016"/>
            <a:ext cx="400918" cy="579104"/>
            <a:chOff x="1885066" y="3857628"/>
            <a:chExt cx="642942" cy="928694"/>
          </a:xfrm>
          <a:solidFill>
            <a:srgbClr val="00B050"/>
          </a:solidFill>
        </p:grpSpPr>
        <p:sp>
          <p:nvSpPr>
            <p:cNvPr id="24" name="Retângulo de cantos arredondados 23"/>
            <p:cNvSpPr/>
            <p:nvPr/>
          </p:nvSpPr>
          <p:spPr>
            <a:xfrm>
              <a:off x="1885066" y="4143380"/>
              <a:ext cx="642942" cy="642942"/>
            </a:xfrm>
            <a:prstGeom prst="roundRect">
              <a:avLst>
                <a:gd name="adj" fmla="val 37677"/>
              </a:avLst>
            </a:prstGeom>
            <a:grpFill/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5" name="Elipse 24"/>
            <p:cNvSpPr/>
            <p:nvPr/>
          </p:nvSpPr>
          <p:spPr>
            <a:xfrm>
              <a:off x="1992223" y="3857628"/>
              <a:ext cx="428628" cy="428628"/>
            </a:xfrm>
            <a:prstGeom prst="ellipse">
              <a:avLst/>
            </a:prstGeom>
            <a:grpFill/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6" name="CaixaDeTexto 25"/>
          <p:cNvSpPr txBox="1"/>
          <p:nvPr/>
        </p:nvSpPr>
        <p:spPr>
          <a:xfrm>
            <a:off x="994503" y="5286388"/>
            <a:ext cx="7970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SUTEM</a:t>
            </a:r>
            <a:endParaRPr lang="pt-BR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7" name="Grupo 26"/>
          <p:cNvGrpSpPr/>
          <p:nvPr/>
        </p:nvGrpSpPr>
        <p:grpSpPr>
          <a:xfrm>
            <a:off x="857224" y="5715016"/>
            <a:ext cx="400918" cy="579104"/>
            <a:chOff x="1885066" y="3857628"/>
            <a:chExt cx="642942" cy="928694"/>
          </a:xfrm>
          <a:solidFill>
            <a:srgbClr val="00B050"/>
          </a:solidFill>
        </p:grpSpPr>
        <p:sp>
          <p:nvSpPr>
            <p:cNvPr id="28" name="Retângulo de cantos arredondados 27"/>
            <p:cNvSpPr/>
            <p:nvPr/>
          </p:nvSpPr>
          <p:spPr>
            <a:xfrm>
              <a:off x="1885066" y="4143380"/>
              <a:ext cx="642942" cy="642942"/>
            </a:xfrm>
            <a:prstGeom prst="roundRect">
              <a:avLst>
                <a:gd name="adj" fmla="val 37677"/>
              </a:avLst>
            </a:prstGeom>
            <a:grpFill/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9" name="Elipse 28"/>
            <p:cNvSpPr/>
            <p:nvPr/>
          </p:nvSpPr>
          <p:spPr>
            <a:xfrm>
              <a:off x="1992223" y="3857628"/>
              <a:ext cx="428628" cy="428628"/>
            </a:xfrm>
            <a:prstGeom prst="ellipse">
              <a:avLst/>
            </a:prstGeom>
            <a:grpFill/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34" name="Retângulo de cantos arredondados 33"/>
          <p:cNvSpPr/>
          <p:nvPr/>
        </p:nvSpPr>
        <p:spPr>
          <a:xfrm>
            <a:off x="6814994" y="3857628"/>
            <a:ext cx="1357322" cy="1214446"/>
          </a:xfrm>
          <a:prstGeom prst="roundRect">
            <a:avLst/>
          </a:prstGeom>
          <a:solidFill>
            <a:srgbClr val="08684E">
              <a:alpha val="47059"/>
            </a:srgbClr>
          </a:solidFill>
          <a:ln>
            <a:solidFill>
              <a:schemeClr val="bg2">
                <a:lumMod val="2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5" name="CaixaDeTexto 34"/>
          <p:cNvSpPr txBox="1"/>
          <p:nvPr/>
        </p:nvSpPr>
        <p:spPr>
          <a:xfrm>
            <a:off x="7000892" y="3857628"/>
            <a:ext cx="9855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Educação</a:t>
            </a:r>
            <a:endParaRPr lang="pt-BR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6" name="Grupo 35"/>
          <p:cNvGrpSpPr/>
          <p:nvPr/>
        </p:nvGrpSpPr>
        <p:grpSpPr>
          <a:xfrm>
            <a:off x="7215206" y="4286256"/>
            <a:ext cx="400918" cy="579104"/>
            <a:chOff x="1885066" y="3857628"/>
            <a:chExt cx="642942" cy="928694"/>
          </a:xfrm>
          <a:solidFill>
            <a:srgbClr val="00B050"/>
          </a:solidFill>
        </p:grpSpPr>
        <p:sp>
          <p:nvSpPr>
            <p:cNvPr id="37" name="Retângulo de cantos arredondados 36"/>
            <p:cNvSpPr/>
            <p:nvPr/>
          </p:nvSpPr>
          <p:spPr>
            <a:xfrm>
              <a:off x="1885066" y="4143380"/>
              <a:ext cx="642942" cy="642942"/>
            </a:xfrm>
            <a:prstGeom prst="roundRect">
              <a:avLst>
                <a:gd name="adj" fmla="val 37677"/>
              </a:avLst>
            </a:prstGeom>
            <a:grpFill/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8" name="Elipse 37"/>
            <p:cNvSpPr/>
            <p:nvPr/>
          </p:nvSpPr>
          <p:spPr>
            <a:xfrm>
              <a:off x="1992223" y="3857628"/>
              <a:ext cx="428628" cy="428628"/>
            </a:xfrm>
            <a:prstGeom prst="ellipse">
              <a:avLst/>
            </a:prstGeom>
            <a:grpFill/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39" name="Rectangle 1"/>
          <p:cNvSpPr>
            <a:spLocks noChangeArrowheads="1"/>
          </p:cNvSpPr>
          <p:nvPr/>
        </p:nvSpPr>
        <p:spPr bwMode="auto">
          <a:xfrm>
            <a:off x="2643174" y="2559038"/>
            <a:ext cx="250033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4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Subsecretaria</a:t>
            </a:r>
            <a:r>
              <a:rPr kumimoji="0" lang="pt-BR" sz="1400" b="0" i="0" u="none" strike="noStrike" cap="none" normalizeH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da Receita Municipal (SUREM)</a:t>
            </a:r>
          </a:p>
          <a:p>
            <a:pPr marL="0"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Calibri" pitchFamily="34" charset="0"/>
                <a:cs typeface="Times New Roman" pitchFamily="18" charset="0"/>
              </a:rPr>
              <a:t>Arrecadação e Tributos</a:t>
            </a:r>
            <a:endParaRPr kumimoji="0" lang="pt-BR" sz="1400" b="1" i="0" u="none" strike="noStrike" cap="none" normalizeH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latin typeface="+mj-lt"/>
              <a:ea typeface="Calibri" pitchFamily="34" charset="0"/>
              <a:cs typeface="Times New Roman" pitchFamily="18" charset="0"/>
            </a:endParaRPr>
          </a:p>
        </p:txBody>
      </p:sp>
      <p:grpSp>
        <p:nvGrpSpPr>
          <p:cNvPr id="46" name="Grupo 45"/>
          <p:cNvGrpSpPr/>
          <p:nvPr/>
        </p:nvGrpSpPr>
        <p:grpSpPr>
          <a:xfrm>
            <a:off x="1428728" y="2849896"/>
            <a:ext cx="400918" cy="579104"/>
            <a:chOff x="1885066" y="3857628"/>
            <a:chExt cx="642942" cy="928694"/>
          </a:xfrm>
          <a:solidFill>
            <a:srgbClr val="00B050"/>
          </a:solidFill>
        </p:grpSpPr>
        <p:sp>
          <p:nvSpPr>
            <p:cNvPr id="47" name="Retângulo de cantos arredondados 46"/>
            <p:cNvSpPr/>
            <p:nvPr/>
          </p:nvSpPr>
          <p:spPr>
            <a:xfrm>
              <a:off x="1885066" y="4143380"/>
              <a:ext cx="642942" cy="642942"/>
            </a:xfrm>
            <a:prstGeom prst="roundRect">
              <a:avLst>
                <a:gd name="adj" fmla="val 37677"/>
              </a:avLst>
            </a:prstGeom>
            <a:grpFill/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8" name="Elipse 47"/>
            <p:cNvSpPr/>
            <p:nvPr/>
          </p:nvSpPr>
          <p:spPr>
            <a:xfrm>
              <a:off x="1992223" y="3857628"/>
              <a:ext cx="428628" cy="428628"/>
            </a:xfrm>
            <a:prstGeom prst="ellipse">
              <a:avLst/>
            </a:prstGeom>
            <a:grpFill/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49" name="Grupo 48"/>
          <p:cNvGrpSpPr/>
          <p:nvPr/>
        </p:nvGrpSpPr>
        <p:grpSpPr>
          <a:xfrm>
            <a:off x="2000232" y="2849896"/>
            <a:ext cx="400918" cy="579104"/>
            <a:chOff x="1885066" y="3857628"/>
            <a:chExt cx="642942" cy="928694"/>
          </a:xfrm>
          <a:solidFill>
            <a:srgbClr val="00B050"/>
          </a:solidFill>
        </p:grpSpPr>
        <p:sp>
          <p:nvSpPr>
            <p:cNvPr id="50" name="Retângulo de cantos arredondados 49"/>
            <p:cNvSpPr/>
            <p:nvPr/>
          </p:nvSpPr>
          <p:spPr>
            <a:xfrm>
              <a:off x="1885066" y="4143380"/>
              <a:ext cx="642942" cy="642942"/>
            </a:xfrm>
            <a:prstGeom prst="roundRect">
              <a:avLst>
                <a:gd name="adj" fmla="val 37677"/>
              </a:avLst>
            </a:prstGeom>
            <a:grpFill/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1" name="Elipse 50"/>
            <p:cNvSpPr/>
            <p:nvPr/>
          </p:nvSpPr>
          <p:spPr>
            <a:xfrm>
              <a:off x="1992223" y="3857628"/>
              <a:ext cx="428628" cy="428628"/>
            </a:xfrm>
            <a:prstGeom prst="ellipse">
              <a:avLst/>
            </a:prstGeom>
            <a:grpFill/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52" name="Rectangle 1"/>
          <p:cNvSpPr>
            <a:spLocks noChangeArrowheads="1"/>
          </p:cNvSpPr>
          <p:nvPr/>
        </p:nvSpPr>
        <p:spPr bwMode="auto">
          <a:xfrm>
            <a:off x="2071670" y="3987798"/>
            <a:ext cx="250033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4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Coordenadoria</a:t>
            </a:r>
            <a:r>
              <a:rPr kumimoji="0" lang="pt-BR" sz="1400" b="0" i="0" u="none" strike="noStrike" cap="none" normalizeH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de Tecnologia da Informação (COTEC)</a:t>
            </a:r>
          </a:p>
          <a:p>
            <a:pPr marL="0"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Calibri" pitchFamily="34" charset="0"/>
                <a:cs typeface="Times New Roman" pitchFamily="18" charset="0"/>
              </a:rPr>
              <a:t>Gestão de Projetos</a:t>
            </a:r>
            <a:endParaRPr kumimoji="0" lang="pt-BR" sz="1400" b="1" i="0" u="none" strike="noStrike" cap="none" normalizeH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latin typeface="+mj-lt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3" name="Rectangle 1"/>
          <p:cNvSpPr>
            <a:spLocks noChangeArrowheads="1"/>
          </p:cNvSpPr>
          <p:nvPr/>
        </p:nvSpPr>
        <p:spPr bwMode="auto">
          <a:xfrm>
            <a:off x="2214546" y="5429264"/>
            <a:ext cx="250033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Calibri" pitchFamily="34" charset="0"/>
                <a:cs typeface="Times New Roman" pitchFamily="18" charset="0"/>
              </a:rPr>
              <a:t>Subsecretaria do Tesouro Municipal (SUTEM)</a:t>
            </a:r>
          </a:p>
          <a:p>
            <a:pPr marL="0"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Calibri" pitchFamily="34" charset="0"/>
                <a:cs typeface="Times New Roman" pitchFamily="18" charset="0"/>
              </a:rPr>
              <a:t>Gestão de Recursos Públicos</a:t>
            </a:r>
            <a:endParaRPr kumimoji="0" lang="pt-BR" sz="1400" b="1" i="0" u="none" strike="noStrike" cap="none" normalizeH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latin typeface="+mj-lt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8" name="Rectangle 1"/>
          <p:cNvSpPr>
            <a:spLocks noChangeArrowheads="1"/>
          </p:cNvSpPr>
          <p:nvPr/>
        </p:nvSpPr>
        <p:spPr bwMode="auto">
          <a:xfrm>
            <a:off x="4643438" y="4286256"/>
            <a:ext cx="2214578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4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Intenção de </a:t>
            </a:r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Calibri" pitchFamily="34" charset="0"/>
                <a:cs typeface="Times New Roman" pitchFamily="18" charset="0"/>
              </a:rPr>
              <a:t>incluir servidores d</a:t>
            </a:r>
            <a:r>
              <a:rPr kumimoji="0" lang="pt-BR" sz="14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a Secretaria</a:t>
            </a:r>
          </a:p>
          <a:p>
            <a:pPr marL="0"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4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de Educação</a:t>
            </a:r>
          </a:p>
        </p:txBody>
      </p:sp>
      <p:sp>
        <p:nvSpPr>
          <p:cNvPr id="59" name="Rectangle 1"/>
          <p:cNvSpPr>
            <a:spLocks noChangeArrowheads="1"/>
          </p:cNvSpPr>
          <p:nvPr/>
        </p:nvSpPr>
        <p:spPr bwMode="auto">
          <a:xfrm>
            <a:off x="6286512" y="5143512"/>
            <a:ext cx="2643206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4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Secretaria</a:t>
            </a:r>
            <a:r>
              <a:rPr kumimoji="0" lang="pt-BR" sz="1400" b="0" i="0" u="none" strike="noStrike" cap="none" normalizeH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Municipal de Educação</a:t>
            </a:r>
          </a:p>
          <a:p>
            <a:pPr marL="0"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Calibri" pitchFamily="34" charset="0"/>
                <a:cs typeface="Times New Roman" pitchFamily="18" charset="0"/>
              </a:rPr>
              <a:t>Especialistas em Conteúdo Pedagógico</a:t>
            </a:r>
            <a:endParaRPr kumimoji="0" lang="pt-BR" sz="1400" b="1" i="0" u="none" strike="noStrike" cap="none" normalizeH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latin typeface="+mj-lt"/>
              <a:ea typeface="Calibri" pitchFamily="34" charset="0"/>
              <a:cs typeface="Times New Roman" pitchFamily="18" charset="0"/>
            </a:endParaRPr>
          </a:p>
        </p:txBody>
      </p:sp>
      <p:grpSp>
        <p:nvGrpSpPr>
          <p:cNvPr id="61" name="Grupo 60"/>
          <p:cNvGrpSpPr/>
          <p:nvPr/>
        </p:nvGrpSpPr>
        <p:grpSpPr>
          <a:xfrm>
            <a:off x="7429520" y="4286256"/>
            <a:ext cx="400918" cy="579104"/>
            <a:chOff x="1885066" y="3857628"/>
            <a:chExt cx="642942" cy="928694"/>
          </a:xfrm>
          <a:solidFill>
            <a:srgbClr val="00B050"/>
          </a:solidFill>
        </p:grpSpPr>
        <p:sp>
          <p:nvSpPr>
            <p:cNvPr id="62" name="Retângulo de cantos arredondados 61"/>
            <p:cNvSpPr/>
            <p:nvPr/>
          </p:nvSpPr>
          <p:spPr>
            <a:xfrm>
              <a:off x="1885066" y="4143380"/>
              <a:ext cx="642942" cy="642942"/>
            </a:xfrm>
            <a:prstGeom prst="roundRect">
              <a:avLst>
                <a:gd name="adj" fmla="val 37677"/>
              </a:avLst>
            </a:prstGeom>
            <a:grpFill/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3" name="Elipse 62"/>
            <p:cNvSpPr/>
            <p:nvPr/>
          </p:nvSpPr>
          <p:spPr>
            <a:xfrm>
              <a:off x="1992223" y="3857628"/>
              <a:ext cx="428628" cy="428628"/>
            </a:xfrm>
            <a:prstGeom prst="ellipse">
              <a:avLst/>
            </a:prstGeom>
            <a:grpFill/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cxnSp>
        <p:nvCxnSpPr>
          <p:cNvPr id="65" name="Conector de seta reta 64"/>
          <p:cNvCxnSpPr/>
          <p:nvPr/>
        </p:nvCxnSpPr>
        <p:spPr>
          <a:xfrm>
            <a:off x="4714876" y="4284668"/>
            <a:ext cx="1643074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CaixaDeTexto 66"/>
          <p:cNvSpPr txBox="1"/>
          <p:nvPr/>
        </p:nvSpPr>
        <p:spPr>
          <a:xfrm>
            <a:off x="7494642" y="4546011"/>
            <a:ext cx="292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?</a:t>
            </a:r>
            <a:endParaRPr lang="pt-BR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de cantos arredondados 6"/>
          <p:cNvSpPr/>
          <p:nvPr/>
        </p:nvSpPr>
        <p:spPr>
          <a:xfrm>
            <a:off x="2714612" y="285728"/>
            <a:ext cx="6786610" cy="714380"/>
          </a:xfrm>
          <a:prstGeom prst="roundRect">
            <a:avLst/>
          </a:prstGeom>
          <a:solidFill>
            <a:srgbClr val="115964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latin typeface="+mj-lt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714612" y="428604"/>
            <a:ext cx="5800708" cy="35719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pt-BR" sz="2800" b="0" dirty="0" smtClean="0">
                <a:solidFill>
                  <a:schemeClr val="bg1"/>
                </a:solidFill>
                <a:latin typeface="+mj-lt"/>
              </a:rPr>
              <a:t>Parcerias com outros Entes</a:t>
            </a:r>
            <a:endParaRPr lang="pt-BR" sz="2800" b="0" dirty="0">
              <a:solidFill>
                <a:schemeClr val="bg1"/>
              </a:solidFill>
              <a:latin typeface="+mj-lt"/>
            </a:endParaRPr>
          </a:p>
        </p:txBody>
      </p:sp>
      <p:cxnSp>
        <p:nvCxnSpPr>
          <p:cNvPr id="62" name="Conector reto 61"/>
          <p:cNvCxnSpPr/>
          <p:nvPr/>
        </p:nvCxnSpPr>
        <p:spPr>
          <a:xfrm rot="5400000" flipH="1" flipV="1">
            <a:off x="-638417" y="3852277"/>
            <a:ext cx="3572694" cy="9908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CaixaDeTexto 27"/>
          <p:cNvSpPr txBox="1"/>
          <p:nvPr/>
        </p:nvSpPr>
        <p:spPr>
          <a:xfrm>
            <a:off x="1154137" y="4232599"/>
            <a:ext cx="2319738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pt-BR" sz="14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Reunião com </a:t>
            </a:r>
            <a:r>
              <a:rPr lang="pt-BR" sz="1400" b="1" u="sng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Sefaz-SP</a:t>
            </a:r>
            <a:r>
              <a:rPr lang="pt-BR" sz="14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pPr lvl="0"/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para alinhar modelo e</a:t>
            </a:r>
          </a:p>
          <a:p>
            <a:pPr lvl="0"/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conteúdo de palestras</a:t>
            </a:r>
          </a:p>
          <a:p>
            <a:pPr lvl="0"/>
            <a:r>
              <a:rPr lang="pt-B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11/04/2013 </a:t>
            </a:r>
            <a:r>
              <a:rPr lang="pt-B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sym typeface="Wingdings"/>
              </a:rPr>
              <a:t></a:t>
            </a:r>
          </a:p>
          <a:p>
            <a:pPr lvl="0"/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Contatos de produção gráfica</a:t>
            </a:r>
          </a:p>
          <a:p>
            <a:pPr lvl="0"/>
            <a:r>
              <a:rPr lang="pt-B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29/04/2013 </a:t>
            </a:r>
            <a:r>
              <a:rPr lang="pt-B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sym typeface="Wingdings"/>
              </a:rPr>
              <a:t></a:t>
            </a: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42" name="Conector reto 41"/>
          <p:cNvCxnSpPr/>
          <p:nvPr/>
        </p:nvCxnSpPr>
        <p:spPr>
          <a:xfrm>
            <a:off x="1129864" y="5654106"/>
            <a:ext cx="1102732" cy="584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ector reto 53"/>
          <p:cNvCxnSpPr/>
          <p:nvPr/>
        </p:nvCxnSpPr>
        <p:spPr>
          <a:xfrm rot="5400000" flipH="1" flipV="1">
            <a:off x="3041647" y="4355101"/>
            <a:ext cx="3429022" cy="2012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upo 22"/>
          <p:cNvGrpSpPr/>
          <p:nvPr/>
        </p:nvGrpSpPr>
        <p:grpSpPr>
          <a:xfrm>
            <a:off x="4755152" y="5026036"/>
            <a:ext cx="3318158" cy="1025545"/>
            <a:chOff x="4755152" y="2974959"/>
            <a:chExt cx="3318158" cy="1025545"/>
          </a:xfrm>
        </p:grpSpPr>
        <p:sp>
          <p:nvSpPr>
            <p:cNvPr id="31" name="CaixaDeTexto 30"/>
            <p:cNvSpPr txBox="1"/>
            <p:nvPr/>
          </p:nvSpPr>
          <p:spPr>
            <a:xfrm>
              <a:off x="4769007" y="2974959"/>
              <a:ext cx="3304303" cy="9541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/>
              <a:r>
                <a:rPr lang="pt-BR" sz="1400" b="1" u="sng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IV Seminário Estadual de Educação Fiscal </a:t>
              </a:r>
            </a:p>
            <a:p>
              <a:pPr lvl="0"/>
              <a:r>
                <a:rPr lang="pt-B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realizado pela </a:t>
              </a:r>
              <a:r>
                <a:rPr lang="pt-BR" sz="14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Sefaz-SP</a:t>
              </a:r>
              <a:r>
                <a:rPr lang="pt-B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em parceria com</a:t>
              </a:r>
            </a:p>
            <a:p>
              <a:pPr lvl="0"/>
              <a:r>
                <a:rPr lang="pt-B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 Receita Federal </a:t>
              </a:r>
            </a:p>
            <a:p>
              <a:pPr lvl="0"/>
              <a:r>
                <a:rPr lang="pt-BR" sz="14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22 a 24/05/2013 </a:t>
              </a:r>
              <a:r>
                <a:rPr lang="pt-BR" sz="14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sym typeface="Wingdings"/>
                </a:rPr>
                <a:t></a:t>
              </a:r>
              <a:endPara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58" name="Conector reto 57"/>
            <p:cNvCxnSpPr/>
            <p:nvPr/>
          </p:nvCxnSpPr>
          <p:spPr>
            <a:xfrm>
              <a:off x="4755152" y="3998916"/>
              <a:ext cx="2071702" cy="1588"/>
            </a:xfrm>
            <a:prstGeom prst="line">
              <a:avLst/>
            </a:prstGeom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upo 23"/>
          <p:cNvGrpSpPr/>
          <p:nvPr/>
        </p:nvGrpSpPr>
        <p:grpSpPr>
          <a:xfrm>
            <a:off x="4755152" y="4071942"/>
            <a:ext cx="2187335" cy="773118"/>
            <a:chOff x="4755152" y="4143380"/>
            <a:chExt cx="2187335" cy="773118"/>
          </a:xfrm>
        </p:grpSpPr>
        <p:sp>
          <p:nvSpPr>
            <p:cNvPr id="30" name="CaixaDeTexto 29"/>
            <p:cNvSpPr txBox="1"/>
            <p:nvPr/>
          </p:nvSpPr>
          <p:spPr>
            <a:xfrm>
              <a:off x="4769007" y="4143380"/>
              <a:ext cx="2173480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/>
              <a:r>
                <a:rPr lang="pt-BR" sz="1400" b="1" u="sng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Reunião do Comitê Gestor </a:t>
              </a:r>
            </a:p>
            <a:p>
              <a:pPr lvl="0"/>
              <a:r>
                <a:rPr lang="pt-B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da Rede PNAFM (COGEP)</a:t>
              </a:r>
            </a:p>
            <a:p>
              <a:pPr lvl="0"/>
              <a:r>
                <a:rPr lang="pt-BR" sz="14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09/05/2013 </a:t>
              </a:r>
              <a:r>
                <a:rPr lang="pt-BR" sz="14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sym typeface="Wingdings"/>
                </a:rPr>
                <a:t></a:t>
              </a:r>
              <a:endPara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60" name="Conector reto 59"/>
            <p:cNvCxnSpPr/>
            <p:nvPr/>
          </p:nvCxnSpPr>
          <p:spPr>
            <a:xfrm>
              <a:off x="4755152" y="4914910"/>
              <a:ext cx="2071702" cy="1588"/>
            </a:xfrm>
            <a:prstGeom prst="line">
              <a:avLst/>
            </a:prstGeom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8194" name="Picture 2" descr="http://ts1.mm.bing.net/th?id=H.4568239928116716&amp;pid=1.7&amp;w=250&amp;h=125&amp;c=7&amp;rs=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1500174"/>
            <a:ext cx="2571768" cy="1285884"/>
          </a:xfrm>
          <a:prstGeom prst="rect">
            <a:avLst/>
          </a:prstGeom>
          <a:noFill/>
          <a:ln w="38100"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8199" name="Picture 7" descr="http://ts3.mm.bing.net/th?id=H.4953575763674526&amp;pid=1.7&amp;w=213&amp;h=154&amp;c=7&amp;rs=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33476" y="1970126"/>
            <a:ext cx="1130308" cy="817218"/>
          </a:xfrm>
          <a:prstGeom prst="rect">
            <a:avLst/>
          </a:prstGeom>
          <a:noFill/>
          <a:ln w="38100"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8201" name="Picture 9" descr="http://ts4.mm.bing.net/th?id=H.4995129590155159&amp;pid=1.7&amp;w=222&amp;h=88&amp;c=7&amp;rs=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61052" y="1502160"/>
            <a:ext cx="1102732" cy="437120"/>
          </a:xfrm>
          <a:prstGeom prst="rect">
            <a:avLst/>
          </a:prstGeom>
          <a:noFill/>
          <a:ln w="38100"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8203" name="Picture 11" descr="http://ts3.mm.bing.net/th?id=H.5011175583580318&amp;pid=1.7&amp;w=250&amp;h=155&amp;c=7&amp;rs=1"/>
          <p:cNvPicPr>
            <a:picLocks noChangeAspect="1" noChangeArrowheads="1"/>
          </p:cNvPicPr>
          <p:nvPr/>
        </p:nvPicPr>
        <p:blipFill>
          <a:blip r:embed="rId5" cstate="print"/>
          <a:srcRect l="15000" r="18999"/>
          <a:stretch>
            <a:fillRect/>
          </a:stretch>
        </p:blipFill>
        <p:spPr bwMode="auto">
          <a:xfrm>
            <a:off x="4755151" y="1501460"/>
            <a:ext cx="1370026" cy="1286986"/>
          </a:xfrm>
          <a:prstGeom prst="rect">
            <a:avLst/>
          </a:prstGeom>
          <a:noFill/>
          <a:ln w="38100">
            <a:solidFill>
              <a:schemeClr val="tx1">
                <a:lumMod val="65000"/>
                <a:lumOff val="35000"/>
              </a:schemeClr>
            </a:solidFill>
          </a:ln>
        </p:spPr>
      </p:pic>
      <p:grpSp>
        <p:nvGrpSpPr>
          <p:cNvPr id="22" name="Grupo 21"/>
          <p:cNvGrpSpPr/>
          <p:nvPr/>
        </p:nvGrpSpPr>
        <p:grpSpPr>
          <a:xfrm>
            <a:off x="1139390" y="3000372"/>
            <a:ext cx="3174568" cy="985844"/>
            <a:chOff x="1139390" y="4643446"/>
            <a:chExt cx="3174568" cy="985844"/>
          </a:xfrm>
        </p:grpSpPr>
        <p:sp>
          <p:nvSpPr>
            <p:cNvPr id="55" name="CaixaDeTexto 54"/>
            <p:cNvSpPr txBox="1"/>
            <p:nvPr/>
          </p:nvSpPr>
          <p:spPr>
            <a:xfrm>
              <a:off x="1166237" y="4643446"/>
              <a:ext cx="3147721" cy="9541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/>
              <a:r>
                <a:rPr lang="pt-BR" sz="1400" b="1" u="sng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Reunião com </a:t>
              </a:r>
              <a:r>
                <a:rPr lang="pt-BR" sz="1400" b="1" u="sng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Sefaz-SP</a:t>
              </a:r>
              <a:endParaRPr lang="pt-BR" sz="14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endParaRPr>
            </a:p>
            <a:p>
              <a:pPr lvl="0"/>
              <a:r>
                <a:rPr lang="pt-B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apresentação do PNEF e disponibilização</a:t>
              </a:r>
            </a:p>
            <a:p>
              <a:pPr lvl="0"/>
              <a:r>
                <a:rPr lang="pt-B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de materiais impressos de outros entes</a:t>
              </a:r>
            </a:p>
            <a:p>
              <a:pPr lvl="0"/>
              <a:r>
                <a:rPr lang="pt-BR" sz="14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05/03/2013 </a:t>
              </a:r>
              <a:r>
                <a:rPr lang="pt-B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sym typeface="Wingdings"/>
                </a:rPr>
                <a:t></a:t>
              </a:r>
              <a:endParaRPr lang="pt-B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endParaRPr>
            </a:p>
          </p:txBody>
        </p:sp>
        <p:cxnSp>
          <p:nvCxnSpPr>
            <p:cNvPr id="33" name="Conector reto 32"/>
            <p:cNvCxnSpPr/>
            <p:nvPr/>
          </p:nvCxnSpPr>
          <p:spPr>
            <a:xfrm>
              <a:off x="1139390" y="5628706"/>
              <a:ext cx="1102732" cy="584"/>
            </a:xfrm>
            <a:prstGeom prst="line">
              <a:avLst/>
            </a:prstGeom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Grupo 24"/>
          <p:cNvGrpSpPr/>
          <p:nvPr/>
        </p:nvGrpSpPr>
        <p:grpSpPr>
          <a:xfrm>
            <a:off x="4755152" y="2928934"/>
            <a:ext cx="3402603" cy="1001720"/>
            <a:chOff x="4755152" y="5070486"/>
            <a:chExt cx="3402603" cy="1001720"/>
          </a:xfrm>
        </p:grpSpPr>
        <p:sp>
          <p:nvSpPr>
            <p:cNvPr id="27" name="CaixaDeTexto 26"/>
            <p:cNvSpPr txBox="1"/>
            <p:nvPr/>
          </p:nvSpPr>
          <p:spPr>
            <a:xfrm>
              <a:off x="4769007" y="5070486"/>
              <a:ext cx="3388748" cy="9541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/>
              <a:r>
                <a:rPr lang="pt-BR" sz="1400" b="1" u="sng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Reunião com Receita Federal </a:t>
              </a:r>
            </a:p>
            <a:p>
              <a:pPr lvl="0"/>
              <a:r>
                <a:rPr lang="pt-B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contato inicial com outras Secretarias </a:t>
              </a:r>
            </a:p>
            <a:p>
              <a:pPr lvl="0"/>
              <a:r>
                <a:rPr lang="pt-B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do Município e órgãos do Estado e da União</a:t>
              </a:r>
            </a:p>
            <a:p>
              <a:pPr lvl="0"/>
              <a:r>
                <a:rPr lang="pt-BR" sz="14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13/03/2013 </a:t>
              </a:r>
              <a:r>
                <a:rPr lang="pt-BR" sz="14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sym typeface="Wingdings"/>
                </a:rPr>
                <a:t></a:t>
              </a:r>
              <a:endParaRPr lang="pt-BR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36" name="Conector reto 35"/>
            <p:cNvCxnSpPr/>
            <p:nvPr/>
          </p:nvCxnSpPr>
          <p:spPr>
            <a:xfrm>
              <a:off x="4755152" y="6070618"/>
              <a:ext cx="2071702" cy="1588"/>
            </a:xfrm>
            <a:prstGeom prst="line">
              <a:avLst/>
            </a:prstGeom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13470" t="21893" r="56501" b="19513"/>
          <a:stretch>
            <a:fillRect/>
          </a:stretch>
        </p:blipFill>
        <p:spPr bwMode="auto">
          <a:xfrm>
            <a:off x="785786" y="1928802"/>
            <a:ext cx="2928958" cy="4286280"/>
          </a:xfrm>
          <a:prstGeom prst="roundRect">
            <a:avLst>
              <a:gd name="adj" fmla="val 7561"/>
            </a:avLst>
          </a:prstGeom>
          <a:noFill/>
          <a:ln>
            <a:solidFill>
              <a:schemeClr val="bg2">
                <a:lumMod val="25000"/>
              </a:schemeClr>
            </a:solidFill>
            <a:prstDash val="dash"/>
          </a:ln>
        </p:spPr>
      </p:pic>
      <p:sp>
        <p:nvSpPr>
          <p:cNvPr id="5" name="Retângulo 4"/>
          <p:cNvSpPr/>
          <p:nvPr/>
        </p:nvSpPr>
        <p:spPr>
          <a:xfrm>
            <a:off x="4000496" y="1285860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Maior sistema do país, com </a:t>
            </a:r>
            <a:r>
              <a:rPr lang="pt-BR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934.376</a:t>
            </a: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</a:t>
            </a:r>
            <a:r>
              <a:rPr lang="pt-BR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alunos</a:t>
            </a:r>
            <a:endParaRPr lang="pt-BR" dirty="0" smtClean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7" name="Retângulo de cantos arredondados 6"/>
          <p:cNvSpPr/>
          <p:nvPr/>
        </p:nvSpPr>
        <p:spPr>
          <a:xfrm>
            <a:off x="2714612" y="285728"/>
            <a:ext cx="6786610" cy="714380"/>
          </a:xfrm>
          <a:prstGeom prst="roundRect">
            <a:avLst/>
          </a:prstGeom>
          <a:solidFill>
            <a:srgbClr val="115964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+mj-lt"/>
            </a:endParaRPr>
          </a:p>
        </p:txBody>
      </p:sp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2714612" y="428604"/>
            <a:ext cx="6215106" cy="35719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pt-BR" sz="2800" b="0" dirty="0" smtClean="0">
                <a:solidFill>
                  <a:schemeClr val="bg1"/>
                </a:solidFill>
                <a:latin typeface="+mj-lt"/>
              </a:rPr>
              <a:t>A rede municipal de ensino de São Paulo</a:t>
            </a:r>
            <a:endParaRPr lang="pt-BR" sz="2800" b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4143372" y="3357562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1.459 escolas</a:t>
            </a: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administradas pela Secretaria Municipal de Educação </a:t>
            </a:r>
            <a:r>
              <a:rPr lang="pt-BR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</a:rPr>
              <a:t>–</a:t>
            </a:r>
            <a:r>
              <a:rPr lang="pt-BR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546 escolas de ensino fundamental</a:t>
            </a:r>
            <a:endParaRPr lang="pt-BR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3" name="Conector reto 12"/>
          <p:cNvCxnSpPr>
            <a:endCxn id="5" idx="1"/>
          </p:cNvCxnSpPr>
          <p:nvPr/>
        </p:nvCxnSpPr>
        <p:spPr>
          <a:xfrm flipV="1">
            <a:off x="2143108" y="1470526"/>
            <a:ext cx="1857388" cy="1244094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tângulo 20"/>
          <p:cNvSpPr/>
          <p:nvPr/>
        </p:nvSpPr>
        <p:spPr>
          <a:xfrm>
            <a:off x="4572000" y="221455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Mais de </a:t>
            </a:r>
            <a:r>
              <a:rPr lang="pt-BR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83,7 mil funcionários</a:t>
            </a: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entre educadores e pessoal de apoio</a:t>
            </a:r>
          </a:p>
        </p:txBody>
      </p:sp>
      <p:sp>
        <p:nvSpPr>
          <p:cNvPr id="22" name="Retângulo 21"/>
          <p:cNvSpPr/>
          <p:nvPr/>
        </p:nvSpPr>
        <p:spPr>
          <a:xfrm>
            <a:off x="4643438" y="5715016"/>
            <a:ext cx="21719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343</a:t>
            </a: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creches indiretas</a:t>
            </a:r>
          </a:p>
        </p:txBody>
      </p:sp>
      <p:sp>
        <p:nvSpPr>
          <p:cNvPr id="23" name="Retângulo 22"/>
          <p:cNvSpPr/>
          <p:nvPr/>
        </p:nvSpPr>
        <p:spPr>
          <a:xfrm>
            <a:off x="4286248" y="471488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1.171</a:t>
            </a: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convênios assinados com creches particulares e entidades alfabetizadoras</a:t>
            </a:r>
            <a:endParaRPr lang="pt-BR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25" name="Conector reto 24"/>
          <p:cNvCxnSpPr>
            <a:endCxn id="21" idx="1"/>
          </p:cNvCxnSpPr>
          <p:nvPr/>
        </p:nvCxnSpPr>
        <p:spPr>
          <a:xfrm flipV="1">
            <a:off x="3428992" y="2537720"/>
            <a:ext cx="1143008" cy="462652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 reto 30"/>
          <p:cNvCxnSpPr>
            <a:endCxn id="9" idx="1"/>
          </p:cNvCxnSpPr>
          <p:nvPr/>
        </p:nvCxnSpPr>
        <p:spPr>
          <a:xfrm flipV="1">
            <a:off x="1857356" y="3819227"/>
            <a:ext cx="2286016" cy="252715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reto 33"/>
          <p:cNvCxnSpPr>
            <a:endCxn id="23" idx="1"/>
          </p:cNvCxnSpPr>
          <p:nvPr/>
        </p:nvCxnSpPr>
        <p:spPr>
          <a:xfrm>
            <a:off x="1785918" y="4929198"/>
            <a:ext cx="2500330" cy="108852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ector reto 36"/>
          <p:cNvCxnSpPr/>
          <p:nvPr/>
        </p:nvCxnSpPr>
        <p:spPr>
          <a:xfrm>
            <a:off x="1714480" y="5357826"/>
            <a:ext cx="2928958" cy="541856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tângulo 39"/>
          <p:cNvSpPr/>
          <p:nvPr/>
        </p:nvSpPr>
        <p:spPr>
          <a:xfrm>
            <a:off x="6390173" y="6555601"/>
            <a:ext cx="27011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2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Fonte: Secretaria Municipal de Educação</a:t>
            </a:r>
          </a:p>
          <a:p>
            <a:endParaRPr lang="pt-BR" sz="1200" i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CaixaDeTexto 32"/>
          <p:cNvSpPr txBox="1"/>
          <p:nvPr/>
        </p:nvSpPr>
        <p:spPr>
          <a:xfrm>
            <a:off x="285720" y="4000504"/>
            <a:ext cx="2857520" cy="408623"/>
          </a:xfrm>
          <a:prstGeom prst="roundRect">
            <a:avLst/>
          </a:prstGeom>
          <a:solidFill>
            <a:srgbClr val="00B0F0">
              <a:alpha val="45000"/>
            </a:srgbClr>
          </a:solidFill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Por que um projeto-piloto?</a:t>
            </a:r>
            <a:endParaRPr lang="pt-BR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Retângulo de cantos arredondados 3"/>
          <p:cNvSpPr/>
          <p:nvPr/>
        </p:nvSpPr>
        <p:spPr>
          <a:xfrm>
            <a:off x="2714612" y="285728"/>
            <a:ext cx="6786610" cy="714380"/>
          </a:xfrm>
          <a:prstGeom prst="roundRect">
            <a:avLst/>
          </a:prstGeom>
          <a:solidFill>
            <a:srgbClr val="115964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latin typeface="+mj-lt"/>
            </a:endParaRPr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2714612" y="428604"/>
            <a:ext cx="6429388" cy="35719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pt-BR" sz="2800" b="0" dirty="0" smtClean="0">
                <a:solidFill>
                  <a:schemeClr val="bg1"/>
                </a:solidFill>
                <a:latin typeface="+mj-lt"/>
              </a:rPr>
              <a:t>O Município de São Paulo no PNEF</a:t>
            </a:r>
            <a:endParaRPr lang="pt-BR" sz="2800" b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0" y="1214422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pt-BR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O projeto a ser implantado no Município de São Paulo em </a:t>
            </a:r>
            <a:r>
              <a:rPr kumimoji="0" lang="pt-BR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2013/2014 </a:t>
            </a:r>
            <a:r>
              <a:rPr kumimoji="0" lang="pt-BR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tem como proposta ser um </a:t>
            </a:r>
            <a:r>
              <a:rPr lang="pt-B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Calibri" pitchFamily="34" charset="0"/>
                <a:cs typeface="Times New Roman" pitchFamily="18" charset="0"/>
              </a:rPr>
              <a:t>projeto-piloto de excelência na Educação Fiscal</a:t>
            </a:r>
            <a:endParaRPr lang="pt-BR" dirty="0" smtClean="0"/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b="1" i="0" u="none" strike="noStrike" cap="none" normalizeH="0" baseline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latin typeface="+mj-lt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30" name="Retângulo de cantos arredondados 29"/>
          <p:cNvSpPr/>
          <p:nvPr/>
        </p:nvSpPr>
        <p:spPr>
          <a:xfrm>
            <a:off x="3571868" y="2214554"/>
            <a:ext cx="5286380" cy="1634490"/>
          </a:xfrm>
          <a:prstGeom prst="roundRect">
            <a:avLst/>
          </a:prstGeom>
          <a:solidFill>
            <a:srgbClr val="92D050">
              <a:alpha val="43137"/>
            </a:srgbClr>
          </a:solidFill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Calibri" pitchFamily="34" charset="0"/>
                <a:cs typeface="Times New Roman" pitchFamily="18" charset="0"/>
              </a:rPr>
              <a:t>Limitação imposta pela verba </a:t>
            </a: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Calibri" pitchFamily="34" charset="0"/>
                <a:cs typeface="Times New Roman" pitchFamily="18" charset="0"/>
              </a:rPr>
              <a:t>destinada ao Programa – recursos oriundos do PNAFM (Programa Nacional de Apoio à Gestão Administrativa e Fiscal dos Municípios Brasileiros) –, que </a:t>
            </a:r>
            <a:r>
              <a:rPr lang="pt-BR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Calibri" pitchFamily="34" charset="0"/>
                <a:cs typeface="Times New Roman" pitchFamily="18" charset="0"/>
              </a:rPr>
              <a:t>não possibilita grandes ações em nível municipal. </a:t>
            </a:r>
          </a:p>
        </p:txBody>
      </p:sp>
      <p:sp>
        <p:nvSpPr>
          <p:cNvPr id="31" name="Retângulo de cantos arredondados 30"/>
          <p:cNvSpPr/>
          <p:nvPr/>
        </p:nvSpPr>
        <p:spPr>
          <a:xfrm>
            <a:off x="3571868" y="4357694"/>
            <a:ext cx="5286412" cy="2247424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Calibri" pitchFamily="34" charset="0"/>
                <a:cs typeface="Times New Roman" pitchFamily="18" charset="0"/>
              </a:rPr>
              <a:t>Porte do Município</a:t>
            </a: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Calibri" pitchFamily="34" charset="0"/>
                <a:cs typeface="Times New Roman" pitchFamily="18" charset="0"/>
              </a:rPr>
              <a:t>, com </a:t>
            </a:r>
            <a:r>
              <a:rPr lang="pt-BR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Calibri" pitchFamily="34" charset="0"/>
                <a:cs typeface="Times New Roman" pitchFamily="18" charset="0"/>
              </a:rPr>
              <a:t>mais de 450 mil alunos </a:t>
            </a: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Calibri" pitchFamily="34" charset="0"/>
                <a:cs typeface="Times New Roman" pitchFamily="18" charset="0"/>
              </a:rPr>
              <a:t>matriculados somente no Ensino Fundamental, o que </a:t>
            </a:r>
            <a:r>
              <a:rPr lang="pt-BR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Calibri" pitchFamily="34" charset="0"/>
                <a:cs typeface="Times New Roman" pitchFamily="18" charset="0"/>
              </a:rPr>
              <a:t>dificulta muito a avaliação </a:t>
            </a: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Calibri" pitchFamily="34" charset="0"/>
                <a:cs typeface="Times New Roman" pitchFamily="18" charset="0"/>
              </a:rPr>
              <a:t>de qualquer ação aplicada a toda a rede escolar. Ou seja, para que possamos avaliar os impactos do projeto-piloto, torna-se </a:t>
            </a:r>
            <a:r>
              <a:rPr lang="pt-BR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Calibri" pitchFamily="34" charset="0"/>
                <a:cs typeface="Times New Roman" pitchFamily="18" charset="0"/>
              </a:rPr>
              <a:t>necessária a limitação do número inicial de pessoas envolvidas.</a:t>
            </a:r>
            <a:endParaRPr lang="pt-BR" sz="1600" b="1" dirty="0" smtClean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cxnSp>
        <p:nvCxnSpPr>
          <p:cNvPr id="39" name="Conector angulado 38"/>
          <p:cNvCxnSpPr>
            <a:stCxn id="33" idx="3"/>
            <a:endCxn id="30" idx="1"/>
          </p:cNvCxnSpPr>
          <p:nvPr/>
        </p:nvCxnSpPr>
        <p:spPr>
          <a:xfrm flipV="1">
            <a:off x="3143240" y="3031799"/>
            <a:ext cx="428628" cy="1173017"/>
          </a:xfrm>
          <a:prstGeom prst="bentConnector3">
            <a:avLst>
              <a:gd name="adj1" fmla="val 50000"/>
            </a:avLst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ector angulado 46"/>
          <p:cNvCxnSpPr>
            <a:stCxn id="33" idx="3"/>
            <a:endCxn id="31" idx="1"/>
          </p:cNvCxnSpPr>
          <p:nvPr/>
        </p:nvCxnSpPr>
        <p:spPr>
          <a:xfrm>
            <a:off x="3143240" y="4204816"/>
            <a:ext cx="428628" cy="1276590"/>
          </a:xfrm>
          <a:prstGeom prst="bentConnector3">
            <a:avLst>
              <a:gd name="adj1" fmla="val 50000"/>
            </a:avLst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Elipse 34"/>
          <p:cNvSpPr/>
          <p:nvPr/>
        </p:nvSpPr>
        <p:spPr>
          <a:xfrm>
            <a:off x="528614" y="2379650"/>
            <a:ext cx="3021034" cy="3021034"/>
          </a:xfrm>
          <a:prstGeom prst="ellipse">
            <a:avLst/>
          </a:prstGeom>
          <a:solidFill>
            <a:srgbClr val="00B0F0">
              <a:alpha val="40000"/>
            </a:srgbClr>
          </a:solidFill>
          <a:ln w="38100">
            <a:solidFill>
              <a:schemeClr val="bg2">
                <a:lumMod val="2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9" name="Elipse 18"/>
          <p:cNvSpPr/>
          <p:nvPr/>
        </p:nvSpPr>
        <p:spPr>
          <a:xfrm>
            <a:off x="769906" y="2627302"/>
            <a:ext cx="2532090" cy="2532090"/>
          </a:xfrm>
          <a:prstGeom prst="ellipse">
            <a:avLst/>
          </a:prstGeom>
          <a:solidFill>
            <a:srgbClr val="FFC000">
              <a:alpha val="62000"/>
            </a:srgbClr>
          </a:solidFill>
          <a:ln w="38100">
            <a:solidFill>
              <a:schemeClr val="bg2">
                <a:lumMod val="2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0" name="Elipse 49"/>
          <p:cNvSpPr/>
          <p:nvPr/>
        </p:nvSpPr>
        <p:spPr>
          <a:xfrm>
            <a:off x="1100102" y="2957498"/>
            <a:ext cx="1871698" cy="1871698"/>
          </a:xfrm>
          <a:prstGeom prst="ellipse">
            <a:avLst/>
          </a:prstGeom>
          <a:solidFill>
            <a:srgbClr val="C00000">
              <a:alpha val="55000"/>
            </a:srgbClr>
          </a:solidFill>
          <a:ln w="38100">
            <a:solidFill>
              <a:schemeClr val="bg2">
                <a:lumMod val="2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7" name="CaixaDeTexto 36"/>
          <p:cNvSpPr txBox="1"/>
          <p:nvPr/>
        </p:nvSpPr>
        <p:spPr>
          <a:xfrm>
            <a:off x="4357686" y="1386597"/>
            <a:ext cx="4429188" cy="1055608"/>
          </a:xfrm>
          <a:prstGeom prst="roundRect">
            <a:avLst/>
          </a:prstGeom>
          <a:solidFill>
            <a:srgbClr val="00B0F0">
              <a:alpha val="45000"/>
            </a:srgbClr>
          </a:solidFill>
        </p:spPr>
        <p:txBody>
          <a:bodyPr wrap="square" rtlCol="0">
            <a:spAutoFit/>
          </a:bodyPr>
          <a:lstStyle/>
          <a:p>
            <a:pPr lvl="0"/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Alunos do </a:t>
            </a:r>
            <a:r>
              <a:rPr lang="pt-B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9º ano do Ensino Fundamental</a:t>
            </a:r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, período matutino, de </a:t>
            </a:r>
            <a:r>
              <a:rPr lang="pt-B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colégios da região central </a:t>
            </a:r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de São Paulo (</a:t>
            </a:r>
            <a:r>
              <a:rPr lang="pt-B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Diretoria Regional de Educação – Ipiranga</a:t>
            </a:r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). </a:t>
            </a:r>
          </a:p>
          <a:p>
            <a:pPr lvl="0"/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Do projeto-piloto, participarão cerca de </a:t>
            </a:r>
            <a:r>
              <a:rPr lang="pt-B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1.000 alunos.</a:t>
            </a:r>
          </a:p>
        </p:txBody>
      </p:sp>
      <p:sp>
        <p:nvSpPr>
          <p:cNvPr id="28" name="CaixaDeTexto 27"/>
          <p:cNvSpPr txBox="1"/>
          <p:nvPr/>
        </p:nvSpPr>
        <p:spPr>
          <a:xfrm>
            <a:off x="4357686" y="5286388"/>
            <a:ext cx="12858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Verba</a:t>
            </a:r>
            <a:endParaRPr lang="pt-BR" sz="16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4357686" y="4429132"/>
            <a:ext cx="12858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Período</a:t>
            </a:r>
            <a:endParaRPr lang="pt-BR" sz="16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4" name="Retângulo de cantos arredondados 3"/>
          <p:cNvSpPr/>
          <p:nvPr/>
        </p:nvSpPr>
        <p:spPr>
          <a:xfrm>
            <a:off x="2714612" y="285728"/>
            <a:ext cx="6786610" cy="714380"/>
          </a:xfrm>
          <a:prstGeom prst="roundRect">
            <a:avLst/>
          </a:prstGeom>
          <a:solidFill>
            <a:srgbClr val="115964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latin typeface="+mj-lt"/>
            </a:endParaRPr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2714612" y="428604"/>
            <a:ext cx="6429388" cy="35719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pt-BR" sz="2800" b="0" dirty="0" smtClean="0">
                <a:solidFill>
                  <a:schemeClr val="bg1"/>
                </a:solidFill>
                <a:latin typeface="+mj-lt"/>
              </a:rPr>
              <a:t>Planejamento do projeto-piloto</a:t>
            </a:r>
            <a:endParaRPr lang="pt-BR" sz="2800" b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4357686" y="4786322"/>
            <a:ext cx="4429188" cy="340519"/>
          </a:xfrm>
          <a:prstGeom prst="roundRect">
            <a:avLst/>
          </a:prstGeom>
          <a:solidFill>
            <a:srgbClr val="FFC000">
              <a:alpha val="45000"/>
            </a:srgbClr>
          </a:solidFill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Fevereiro de 2013 a Dezembro de 2014.</a:t>
            </a:r>
          </a:p>
        </p:txBody>
      </p:sp>
      <p:cxnSp>
        <p:nvCxnSpPr>
          <p:cNvPr id="10" name="Conector reto 9"/>
          <p:cNvCxnSpPr/>
          <p:nvPr/>
        </p:nvCxnSpPr>
        <p:spPr>
          <a:xfrm>
            <a:off x="4429124" y="4786322"/>
            <a:ext cx="1214446" cy="1588"/>
          </a:xfrm>
          <a:prstGeom prst="line">
            <a:avLst/>
          </a:prstGeom>
          <a:ln w="38100">
            <a:solidFill>
              <a:srgbClr val="CC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Elipse 6"/>
          <p:cNvSpPr/>
          <p:nvPr/>
        </p:nvSpPr>
        <p:spPr>
          <a:xfrm>
            <a:off x="1357290" y="3214686"/>
            <a:ext cx="1357322" cy="1357322"/>
          </a:xfrm>
          <a:prstGeom prst="ellipse">
            <a:avLst/>
          </a:prstGeom>
          <a:solidFill>
            <a:srgbClr val="00B050">
              <a:alpha val="78000"/>
            </a:srgbClr>
          </a:solidFill>
          <a:ln w="38100">
            <a:solidFill>
              <a:schemeClr val="bg2">
                <a:lumMod val="2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 smtClean="0">
                <a:solidFill>
                  <a:schemeClr val="bg1"/>
                </a:solidFill>
                <a:latin typeface="+mj-lt"/>
              </a:rPr>
              <a:t>Escopo</a:t>
            </a:r>
            <a:endParaRPr lang="pt-BR" sz="20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6" name="CaixaDeTexto 25"/>
          <p:cNvSpPr txBox="1"/>
          <p:nvPr/>
        </p:nvSpPr>
        <p:spPr>
          <a:xfrm>
            <a:off x="4357654" y="5643578"/>
            <a:ext cx="4429188" cy="817245"/>
          </a:xfrm>
          <a:prstGeom prst="roundRect">
            <a:avLst/>
          </a:prstGeom>
          <a:solidFill>
            <a:srgbClr val="00B050">
              <a:alpha val="45000"/>
            </a:srgbClr>
          </a:solidFill>
        </p:spPr>
        <p:txBody>
          <a:bodyPr wrap="square" rtlCol="0">
            <a:spAutoFit/>
          </a:bodyPr>
          <a:lstStyle/>
          <a:p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Oriunda de financiamento do </a:t>
            </a:r>
            <a:r>
              <a:rPr lang="pt-B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PNAFM</a:t>
            </a:r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, gerida integralmente pela Secretaria de Finanças e Desenvolvimento Econômico.</a:t>
            </a:r>
          </a:p>
        </p:txBody>
      </p:sp>
      <p:cxnSp>
        <p:nvCxnSpPr>
          <p:cNvPr id="27" name="Conector reto 26"/>
          <p:cNvCxnSpPr/>
          <p:nvPr/>
        </p:nvCxnSpPr>
        <p:spPr>
          <a:xfrm>
            <a:off x="4429124" y="5643578"/>
            <a:ext cx="1214446" cy="158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CaixaDeTexto 35"/>
          <p:cNvSpPr txBox="1"/>
          <p:nvPr/>
        </p:nvSpPr>
        <p:spPr>
          <a:xfrm>
            <a:off x="4357686" y="1029406"/>
            <a:ext cx="12858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Público-alvo</a:t>
            </a:r>
            <a:endParaRPr lang="pt-BR" sz="16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cxnSp>
        <p:nvCxnSpPr>
          <p:cNvPr id="38" name="Conector reto 37"/>
          <p:cNvCxnSpPr/>
          <p:nvPr/>
        </p:nvCxnSpPr>
        <p:spPr>
          <a:xfrm>
            <a:off x="4429124" y="1386596"/>
            <a:ext cx="1214446" cy="1588"/>
          </a:xfrm>
          <a:prstGeom prst="line">
            <a:avLst/>
          </a:prstGeom>
          <a:ln w="3810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ector reto 41"/>
          <p:cNvCxnSpPr>
            <a:endCxn id="37" idx="1"/>
          </p:cNvCxnSpPr>
          <p:nvPr/>
        </p:nvCxnSpPr>
        <p:spPr>
          <a:xfrm flipV="1">
            <a:off x="3143240" y="1914401"/>
            <a:ext cx="1214446" cy="101453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ector reto 43"/>
          <p:cNvCxnSpPr>
            <a:endCxn id="8" idx="1"/>
          </p:cNvCxnSpPr>
          <p:nvPr/>
        </p:nvCxnSpPr>
        <p:spPr>
          <a:xfrm>
            <a:off x="3071802" y="4429132"/>
            <a:ext cx="1285884" cy="527450"/>
          </a:xfrm>
          <a:prstGeom prst="line">
            <a:avLst/>
          </a:prstGeom>
          <a:ln>
            <a:solidFill>
              <a:srgbClr val="CC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ector reto 47"/>
          <p:cNvCxnSpPr>
            <a:endCxn id="26" idx="1"/>
          </p:cNvCxnSpPr>
          <p:nvPr/>
        </p:nvCxnSpPr>
        <p:spPr>
          <a:xfrm>
            <a:off x="2143108" y="4429132"/>
            <a:ext cx="2214546" cy="1623069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CaixaDeTexto 50"/>
          <p:cNvSpPr txBox="1"/>
          <p:nvPr/>
        </p:nvSpPr>
        <p:spPr>
          <a:xfrm>
            <a:off x="4357686" y="2714620"/>
            <a:ext cx="12858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Conteúdo</a:t>
            </a:r>
            <a:endParaRPr lang="pt-BR" sz="16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52" name="CaixaDeTexto 51"/>
          <p:cNvSpPr txBox="1"/>
          <p:nvPr/>
        </p:nvSpPr>
        <p:spPr>
          <a:xfrm>
            <a:off x="4357686" y="3071811"/>
            <a:ext cx="4429188" cy="1055608"/>
          </a:xfrm>
          <a:prstGeom prst="roundRect">
            <a:avLst/>
          </a:prstGeom>
          <a:solidFill>
            <a:srgbClr val="FF0000">
              <a:alpha val="45000"/>
            </a:srgbClr>
          </a:solidFill>
        </p:spPr>
        <p:txBody>
          <a:bodyPr wrap="square" rtlCol="0">
            <a:spAutoFit/>
          </a:bodyPr>
          <a:lstStyle/>
          <a:p>
            <a:pPr lvl="0">
              <a:buFont typeface="Arial" pitchFamily="34" charset="0"/>
              <a:buChar char="•"/>
            </a:pPr>
            <a:r>
              <a:rPr lang="pt-B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Educação fiscal no contexto social;</a:t>
            </a:r>
          </a:p>
          <a:p>
            <a:pPr>
              <a:buFont typeface="Arial" pitchFamily="34" charset="0"/>
              <a:buChar char="•"/>
            </a:pPr>
            <a:r>
              <a:rPr lang="pt-B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A relação Estado e sociedade;</a:t>
            </a:r>
          </a:p>
          <a:p>
            <a:pPr lvl="0">
              <a:buFont typeface="Arial" pitchFamily="34" charset="0"/>
              <a:buChar char="•"/>
            </a:pPr>
            <a:r>
              <a:rPr lang="pt-B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Função social dos tributos;</a:t>
            </a:r>
          </a:p>
          <a:p>
            <a:pPr lvl="0">
              <a:buFont typeface="Arial" pitchFamily="34" charset="0"/>
              <a:buChar char="•"/>
            </a:pPr>
            <a:r>
              <a:rPr lang="pt-B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Gestão democrática dos recursos públicos.</a:t>
            </a:r>
          </a:p>
        </p:txBody>
      </p:sp>
      <p:cxnSp>
        <p:nvCxnSpPr>
          <p:cNvPr id="53" name="Conector reto 52"/>
          <p:cNvCxnSpPr/>
          <p:nvPr/>
        </p:nvCxnSpPr>
        <p:spPr>
          <a:xfrm>
            <a:off x="4429124" y="3071810"/>
            <a:ext cx="1214446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ector reto 53"/>
          <p:cNvCxnSpPr>
            <a:endCxn id="52" idx="1"/>
          </p:cNvCxnSpPr>
          <p:nvPr/>
        </p:nvCxnSpPr>
        <p:spPr>
          <a:xfrm flipV="1">
            <a:off x="2882900" y="3599615"/>
            <a:ext cx="1474786" cy="13418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tângulo 19"/>
          <p:cNvSpPr/>
          <p:nvPr/>
        </p:nvSpPr>
        <p:spPr>
          <a:xfrm>
            <a:off x="1357290" y="2571744"/>
            <a:ext cx="1643074" cy="17859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7BACBB"/>
              </a:clrFrom>
              <a:clrTo>
                <a:srgbClr val="7BACBB">
                  <a:alpha val="0"/>
                </a:srgbClr>
              </a:clrTo>
            </a:clrChange>
          </a:blip>
          <a:srcRect l="13470" t="21893" r="56501" b="19513"/>
          <a:stretch>
            <a:fillRect/>
          </a:stretch>
        </p:blipFill>
        <p:spPr bwMode="auto">
          <a:xfrm>
            <a:off x="785786" y="1928802"/>
            <a:ext cx="2928958" cy="4286280"/>
          </a:xfrm>
          <a:prstGeom prst="roundRect">
            <a:avLst>
              <a:gd name="adj" fmla="val 7561"/>
            </a:avLst>
          </a:prstGeom>
          <a:noFill/>
          <a:ln>
            <a:solidFill>
              <a:schemeClr val="bg2">
                <a:lumMod val="25000"/>
              </a:schemeClr>
            </a:solidFill>
            <a:prstDash val="dash"/>
          </a:ln>
        </p:spPr>
      </p:pic>
      <p:sp>
        <p:nvSpPr>
          <p:cNvPr id="5" name="Retângulo 4"/>
          <p:cNvSpPr/>
          <p:nvPr/>
        </p:nvSpPr>
        <p:spPr>
          <a:xfrm>
            <a:off x="4786314" y="2714620"/>
            <a:ext cx="4572000" cy="16619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DRE Ipiranga</a:t>
            </a:r>
          </a:p>
          <a:p>
            <a:r>
              <a:rPr lang="pt-BR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61.101</a:t>
            </a: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alunos </a:t>
            </a:r>
            <a:b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187</a:t>
            </a: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escolas de educação infantil</a:t>
            </a:r>
            <a:b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36</a:t>
            </a: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escolas de ensino fundamental</a:t>
            </a:r>
            <a:b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12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Data de referência: 24/05/2013</a:t>
            </a:r>
            <a:endParaRPr lang="pt-BR" dirty="0" smtClean="0"/>
          </a:p>
        </p:txBody>
      </p:sp>
      <p:sp>
        <p:nvSpPr>
          <p:cNvPr id="7" name="Retângulo de cantos arredondados 6"/>
          <p:cNvSpPr/>
          <p:nvPr/>
        </p:nvSpPr>
        <p:spPr>
          <a:xfrm>
            <a:off x="2714612" y="285728"/>
            <a:ext cx="6786610" cy="714380"/>
          </a:xfrm>
          <a:prstGeom prst="roundRect">
            <a:avLst/>
          </a:prstGeom>
          <a:solidFill>
            <a:srgbClr val="115964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+mj-lt"/>
            </a:endParaRPr>
          </a:p>
        </p:txBody>
      </p:sp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2714612" y="428604"/>
            <a:ext cx="6215106" cy="35719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pt-BR" sz="2800" b="0" dirty="0" smtClean="0">
                <a:solidFill>
                  <a:schemeClr val="bg1"/>
                </a:solidFill>
                <a:latin typeface="+mj-lt"/>
              </a:rPr>
              <a:t>Planejamento do projeto-piloto</a:t>
            </a:r>
            <a:endParaRPr lang="pt-BR" sz="2800" b="0" dirty="0">
              <a:solidFill>
                <a:schemeClr val="bg1"/>
              </a:solidFill>
              <a:latin typeface="+mj-lt"/>
            </a:endParaRPr>
          </a:p>
        </p:txBody>
      </p:sp>
      <p:cxnSp>
        <p:nvCxnSpPr>
          <p:cNvPr id="13" name="Conector reto 12"/>
          <p:cNvCxnSpPr/>
          <p:nvPr/>
        </p:nvCxnSpPr>
        <p:spPr>
          <a:xfrm flipV="1">
            <a:off x="2071670" y="2928934"/>
            <a:ext cx="2714644" cy="559364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tângulo 39"/>
          <p:cNvSpPr/>
          <p:nvPr/>
        </p:nvSpPr>
        <p:spPr>
          <a:xfrm>
            <a:off x="6390173" y="6555601"/>
            <a:ext cx="27011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2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Fonte: Secretaria Municipal de Educação</a:t>
            </a:r>
          </a:p>
          <a:p>
            <a:endParaRPr lang="pt-BR" sz="1200" i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de cantos arredondados 6"/>
          <p:cNvSpPr/>
          <p:nvPr/>
        </p:nvSpPr>
        <p:spPr>
          <a:xfrm>
            <a:off x="2714612" y="285728"/>
            <a:ext cx="6786610" cy="714380"/>
          </a:xfrm>
          <a:prstGeom prst="roundRect">
            <a:avLst/>
          </a:prstGeom>
          <a:solidFill>
            <a:srgbClr val="115964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latin typeface="+mj-lt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714612" y="428604"/>
            <a:ext cx="5800708" cy="35719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pt-BR" sz="2800" b="0" dirty="0">
                <a:solidFill>
                  <a:schemeClr val="bg1"/>
                </a:solidFill>
                <a:latin typeface="+mj-lt"/>
              </a:rPr>
              <a:t>Cronologia do projeto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311914" y="1644636"/>
            <a:ext cx="140904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Início do projeto</a:t>
            </a:r>
          </a:p>
          <a:p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Elaboração </a:t>
            </a:r>
          </a:p>
          <a:p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da ficha-projeto</a:t>
            </a:r>
            <a:endParaRPr lang="pt-BR" sz="14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cxnSp>
        <p:nvCxnSpPr>
          <p:cNvPr id="11" name="Conector reto 10"/>
          <p:cNvCxnSpPr/>
          <p:nvPr/>
        </p:nvCxnSpPr>
        <p:spPr>
          <a:xfrm rot="16200000" flipV="1">
            <a:off x="-858061" y="2902761"/>
            <a:ext cx="2332042" cy="632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tângulo 13"/>
          <p:cNvSpPr/>
          <p:nvPr/>
        </p:nvSpPr>
        <p:spPr>
          <a:xfrm>
            <a:off x="214282" y="4110042"/>
            <a:ext cx="88004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Fev/2013</a:t>
            </a:r>
          </a:p>
        </p:txBody>
      </p:sp>
      <p:cxnSp>
        <p:nvCxnSpPr>
          <p:cNvPr id="15" name="Conector reto 14"/>
          <p:cNvCxnSpPr/>
          <p:nvPr/>
        </p:nvCxnSpPr>
        <p:spPr>
          <a:xfrm rot="16200000" flipV="1">
            <a:off x="-97713" y="5384865"/>
            <a:ext cx="2627310" cy="1464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aixaDeTexto 16"/>
          <p:cNvSpPr txBox="1"/>
          <p:nvPr/>
        </p:nvSpPr>
        <p:spPr>
          <a:xfrm>
            <a:off x="1214414" y="5765816"/>
            <a:ext cx="35996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solidFill>
                  <a:srgbClr val="7030A0"/>
                </a:solidFill>
                <a:latin typeface="+mj-lt"/>
              </a:rPr>
              <a:t>Reunião com o Grupo de Educação Fiscal Estadual (GEFE-SP)</a:t>
            </a:r>
          </a:p>
        </p:txBody>
      </p:sp>
      <p:sp>
        <p:nvSpPr>
          <p:cNvPr id="19" name="Retângulo 18"/>
          <p:cNvSpPr/>
          <p:nvPr/>
        </p:nvSpPr>
        <p:spPr>
          <a:xfrm>
            <a:off x="1123926" y="3767140"/>
            <a:ext cx="93647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400" b="1" dirty="0" smtClean="0">
                <a:solidFill>
                  <a:srgbClr val="7030A0"/>
                </a:solidFill>
                <a:latin typeface="+mj-lt"/>
              </a:rPr>
              <a:t>Mar/2013</a:t>
            </a:r>
            <a:endParaRPr lang="pt-BR" sz="1400" b="1" dirty="0">
              <a:solidFill>
                <a:srgbClr val="7030A0"/>
              </a:solidFill>
              <a:latin typeface="+mj-lt"/>
            </a:endParaRPr>
          </a:p>
        </p:txBody>
      </p:sp>
      <p:cxnSp>
        <p:nvCxnSpPr>
          <p:cNvPr id="21" name="Conector reto 20"/>
          <p:cNvCxnSpPr/>
          <p:nvPr/>
        </p:nvCxnSpPr>
        <p:spPr>
          <a:xfrm>
            <a:off x="311120" y="2408064"/>
            <a:ext cx="1357322" cy="1588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to 22"/>
          <p:cNvCxnSpPr/>
          <p:nvPr/>
        </p:nvCxnSpPr>
        <p:spPr>
          <a:xfrm>
            <a:off x="1219830" y="6312848"/>
            <a:ext cx="1357322" cy="1588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CaixaDeTexto 24"/>
          <p:cNvSpPr txBox="1"/>
          <p:nvPr/>
        </p:nvSpPr>
        <p:spPr>
          <a:xfrm>
            <a:off x="2567768" y="4396949"/>
            <a:ext cx="178515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solidFill>
                  <a:srgbClr val="0070C0"/>
                </a:solidFill>
                <a:latin typeface="+mj-lt"/>
              </a:rPr>
              <a:t>Contato com outros órgãos e Secretarias do Município</a:t>
            </a:r>
          </a:p>
          <a:p>
            <a:r>
              <a:rPr lang="pt-BR" sz="1400" dirty="0" err="1" smtClean="0">
                <a:solidFill>
                  <a:srgbClr val="0070C0"/>
                </a:solidFill>
                <a:latin typeface="+mj-lt"/>
              </a:rPr>
              <a:t>Dicap</a:t>
            </a:r>
            <a:r>
              <a:rPr lang="pt-BR" sz="1400" dirty="0" smtClean="0">
                <a:solidFill>
                  <a:srgbClr val="0070C0"/>
                </a:solidFill>
                <a:latin typeface="+mj-lt"/>
              </a:rPr>
              <a:t>, SEMPLA, Verde e Meio Ambiente</a:t>
            </a:r>
            <a:endParaRPr lang="pt-BR" sz="1400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27" name="Retângulo 26"/>
          <p:cNvSpPr/>
          <p:nvPr/>
        </p:nvSpPr>
        <p:spPr>
          <a:xfrm>
            <a:off x="2500298" y="4093967"/>
            <a:ext cx="89639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400" b="1" dirty="0" smtClean="0">
                <a:solidFill>
                  <a:srgbClr val="0070C0"/>
                </a:solidFill>
                <a:latin typeface="+mj-lt"/>
              </a:rPr>
              <a:t>Abr/2013</a:t>
            </a:r>
          </a:p>
        </p:txBody>
      </p:sp>
      <p:cxnSp>
        <p:nvCxnSpPr>
          <p:cNvPr id="28" name="Conector reto 27"/>
          <p:cNvCxnSpPr/>
          <p:nvPr/>
        </p:nvCxnSpPr>
        <p:spPr>
          <a:xfrm>
            <a:off x="2557447" y="5564912"/>
            <a:ext cx="1753200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CaixaDeTexto 42"/>
          <p:cNvSpPr txBox="1"/>
          <p:nvPr/>
        </p:nvSpPr>
        <p:spPr>
          <a:xfrm>
            <a:off x="1214414" y="6385668"/>
            <a:ext cx="37645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solidFill>
                  <a:srgbClr val="7030A0"/>
                </a:solidFill>
              </a:rPr>
              <a:t>Reunião com o Grupo de Educação Fiscal (GEF)</a:t>
            </a:r>
          </a:p>
        </p:txBody>
      </p:sp>
      <p:cxnSp>
        <p:nvCxnSpPr>
          <p:cNvPr id="44" name="Conector reto 43"/>
          <p:cNvCxnSpPr/>
          <p:nvPr/>
        </p:nvCxnSpPr>
        <p:spPr>
          <a:xfrm>
            <a:off x="1219830" y="6713560"/>
            <a:ext cx="1357322" cy="1588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ector reto 56"/>
          <p:cNvCxnSpPr/>
          <p:nvPr/>
        </p:nvCxnSpPr>
        <p:spPr>
          <a:xfrm>
            <a:off x="2557771" y="1594472"/>
            <a:ext cx="1753200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CaixaDeTexto 57"/>
          <p:cNvSpPr txBox="1"/>
          <p:nvPr/>
        </p:nvSpPr>
        <p:spPr>
          <a:xfrm>
            <a:off x="2572530" y="1072840"/>
            <a:ext cx="17851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solidFill>
                  <a:srgbClr val="0070C0"/>
                </a:solidFill>
                <a:latin typeface="+mj-lt"/>
              </a:rPr>
              <a:t>Definição do </a:t>
            </a:r>
          </a:p>
          <a:p>
            <a:r>
              <a:rPr lang="pt-BR" sz="1400" b="1" dirty="0" smtClean="0">
                <a:solidFill>
                  <a:srgbClr val="0070C0"/>
                </a:solidFill>
                <a:latin typeface="+mj-lt"/>
              </a:rPr>
              <a:t>escopo do projeto</a:t>
            </a:r>
          </a:p>
        </p:txBody>
      </p:sp>
      <p:sp>
        <p:nvSpPr>
          <p:cNvPr id="39" name="CaixaDeTexto 38"/>
          <p:cNvSpPr txBox="1"/>
          <p:nvPr/>
        </p:nvSpPr>
        <p:spPr>
          <a:xfrm>
            <a:off x="2558796" y="3236427"/>
            <a:ext cx="262188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solidFill>
                  <a:srgbClr val="0070C0"/>
                </a:solidFill>
                <a:latin typeface="+mj-lt"/>
              </a:rPr>
              <a:t>Alinhamento de propostas de trabalho entre o GEFE-SP e o Município de São Paulo</a:t>
            </a:r>
            <a:endParaRPr lang="pt-BR" sz="1400" b="1" dirty="0">
              <a:solidFill>
                <a:srgbClr val="0070C0"/>
              </a:solidFill>
              <a:latin typeface="+mj-lt"/>
            </a:endParaRPr>
          </a:p>
        </p:txBody>
      </p:sp>
      <p:cxnSp>
        <p:nvCxnSpPr>
          <p:cNvPr id="40" name="Conector reto 39"/>
          <p:cNvCxnSpPr/>
          <p:nvPr/>
        </p:nvCxnSpPr>
        <p:spPr>
          <a:xfrm rot="5400000" flipH="1" flipV="1">
            <a:off x="1119341" y="2629055"/>
            <a:ext cx="2881317" cy="44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CaixaDeTexto 52"/>
          <p:cNvSpPr txBox="1"/>
          <p:nvPr/>
        </p:nvSpPr>
        <p:spPr>
          <a:xfrm>
            <a:off x="2558796" y="1609712"/>
            <a:ext cx="28564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solidFill>
                  <a:srgbClr val="0070C0"/>
                </a:solidFill>
                <a:latin typeface="+mj-lt"/>
              </a:rPr>
              <a:t>Visitas a feiras</a:t>
            </a:r>
          </a:p>
          <a:p>
            <a:r>
              <a:rPr lang="pt-BR" sz="1400" dirty="0" err="1" smtClean="0">
                <a:solidFill>
                  <a:srgbClr val="0070C0"/>
                </a:solidFill>
                <a:latin typeface="+mj-lt"/>
              </a:rPr>
              <a:t>Interdidática</a:t>
            </a:r>
            <a:r>
              <a:rPr lang="pt-BR" sz="1400" dirty="0" smtClean="0">
                <a:solidFill>
                  <a:srgbClr val="0070C0"/>
                </a:solidFill>
                <a:latin typeface="+mj-lt"/>
              </a:rPr>
              <a:t>, </a:t>
            </a:r>
            <a:r>
              <a:rPr lang="pt-BR" sz="1400" dirty="0" err="1" smtClean="0">
                <a:solidFill>
                  <a:srgbClr val="0070C0"/>
                </a:solidFill>
                <a:latin typeface="+mj-lt"/>
              </a:rPr>
              <a:t>Reatech</a:t>
            </a:r>
            <a:r>
              <a:rPr lang="pt-BR" sz="1400" dirty="0" smtClean="0">
                <a:solidFill>
                  <a:srgbClr val="0070C0"/>
                </a:solidFill>
                <a:latin typeface="+mj-lt"/>
              </a:rPr>
              <a:t> e CIEE expo</a:t>
            </a:r>
            <a:endParaRPr lang="pt-BR" sz="1400" dirty="0">
              <a:solidFill>
                <a:srgbClr val="0070C0"/>
              </a:solidFill>
              <a:latin typeface="+mj-lt"/>
            </a:endParaRPr>
          </a:p>
        </p:txBody>
      </p:sp>
      <p:cxnSp>
        <p:nvCxnSpPr>
          <p:cNvPr id="54" name="Conector reto 53"/>
          <p:cNvCxnSpPr/>
          <p:nvPr/>
        </p:nvCxnSpPr>
        <p:spPr>
          <a:xfrm>
            <a:off x="2558795" y="2131344"/>
            <a:ext cx="1753200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CaixaDeTexto 59"/>
          <p:cNvSpPr txBox="1"/>
          <p:nvPr/>
        </p:nvSpPr>
        <p:spPr>
          <a:xfrm>
            <a:off x="2558797" y="2150736"/>
            <a:ext cx="22275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solidFill>
                  <a:srgbClr val="0070C0"/>
                </a:solidFill>
                <a:latin typeface="+mj-lt"/>
              </a:rPr>
              <a:t>Desenvolvimento de identidade visual</a:t>
            </a:r>
          </a:p>
        </p:txBody>
      </p:sp>
      <p:cxnSp>
        <p:nvCxnSpPr>
          <p:cNvPr id="61" name="Conector reto 60"/>
          <p:cNvCxnSpPr/>
          <p:nvPr/>
        </p:nvCxnSpPr>
        <p:spPr>
          <a:xfrm>
            <a:off x="2557770" y="2672368"/>
            <a:ext cx="1753200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CaixaDeTexto 28"/>
          <p:cNvSpPr txBox="1"/>
          <p:nvPr/>
        </p:nvSpPr>
        <p:spPr>
          <a:xfrm>
            <a:off x="311915" y="2533631"/>
            <a:ext cx="166779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Formação do Grupo Gerencial</a:t>
            </a:r>
          </a:p>
          <a:p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Integrantes de SUREM e COTEC</a:t>
            </a:r>
            <a:endParaRPr lang="pt-BR" sz="14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cxnSp>
        <p:nvCxnSpPr>
          <p:cNvPr id="32" name="Conector reto 31"/>
          <p:cNvCxnSpPr/>
          <p:nvPr/>
        </p:nvCxnSpPr>
        <p:spPr>
          <a:xfrm>
            <a:off x="311120" y="3499420"/>
            <a:ext cx="1357322" cy="1588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tângulo 29"/>
          <p:cNvSpPr/>
          <p:nvPr/>
        </p:nvSpPr>
        <p:spPr>
          <a:xfrm>
            <a:off x="8072462" y="4119567"/>
            <a:ext cx="87876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400" b="1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Jun/2013</a:t>
            </a:r>
          </a:p>
        </p:txBody>
      </p:sp>
      <p:sp>
        <p:nvSpPr>
          <p:cNvPr id="38" name="CaixaDeTexto 37"/>
          <p:cNvSpPr txBox="1"/>
          <p:nvPr/>
        </p:nvSpPr>
        <p:spPr>
          <a:xfrm>
            <a:off x="6824678" y="2190729"/>
            <a:ext cx="210024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Reunião com Secretaria</a:t>
            </a:r>
          </a:p>
          <a:p>
            <a:r>
              <a:rPr lang="pt-BR" sz="1400" b="1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de Educação</a:t>
            </a:r>
          </a:p>
          <a:p>
            <a:r>
              <a:rPr lang="pt-BR" sz="1400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Início de trabalho </a:t>
            </a:r>
          </a:p>
          <a:p>
            <a:r>
              <a:rPr lang="pt-BR" sz="1400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em parceria</a:t>
            </a:r>
            <a:endParaRPr lang="pt-BR" sz="1400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  <p:cxnSp>
        <p:nvCxnSpPr>
          <p:cNvPr id="42" name="Conector reto 41"/>
          <p:cNvCxnSpPr/>
          <p:nvPr/>
        </p:nvCxnSpPr>
        <p:spPr>
          <a:xfrm>
            <a:off x="6824678" y="3143248"/>
            <a:ext cx="1357322" cy="1588"/>
          </a:xfrm>
          <a:prstGeom prst="line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ector de seta reta 5"/>
          <p:cNvCxnSpPr/>
          <p:nvPr/>
        </p:nvCxnSpPr>
        <p:spPr>
          <a:xfrm>
            <a:off x="214282" y="4093967"/>
            <a:ext cx="8929718" cy="1588"/>
          </a:xfrm>
          <a:prstGeom prst="straightConnector1">
            <a:avLst/>
          </a:prstGeom>
          <a:ln w="38100">
            <a:solidFill>
              <a:schemeClr val="bg2">
                <a:lumMod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reto 33"/>
          <p:cNvCxnSpPr/>
          <p:nvPr/>
        </p:nvCxnSpPr>
        <p:spPr>
          <a:xfrm rot="5400000" flipH="1" flipV="1">
            <a:off x="1827446" y="4844489"/>
            <a:ext cx="1455676" cy="202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etângulo 46"/>
          <p:cNvSpPr/>
          <p:nvPr/>
        </p:nvSpPr>
        <p:spPr>
          <a:xfrm>
            <a:off x="5276063" y="3767140"/>
            <a:ext cx="9172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400" b="1" dirty="0" smtClean="0">
                <a:solidFill>
                  <a:srgbClr val="C00000"/>
                </a:solidFill>
                <a:latin typeface="+mj-lt"/>
              </a:rPr>
              <a:t>Mai/2013</a:t>
            </a:r>
          </a:p>
        </p:txBody>
      </p:sp>
      <p:cxnSp>
        <p:nvCxnSpPr>
          <p:cNvPr id="51" name="Conector reto 50"/>
          <p:cNvCxnSpPr/>
          <p:nvPr/>
        </p:nvCxnSpPr>
        <p:spPr>
          <a:xfrm rot="5400000" flipH="1" flipV="1">
            <a:off x="4278633" y="5190041"/>
            <a:ext cx="2157269" cy="2993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CaixaDeTexto 51"/>
          <p:cNvSpPr txBox="1"/>
          <p:nvPr/>
        </p:nvSpPr>
        <p:spPr>
          <a:xfrm>
            <a:off x="5357818" y="4241806"/>
            <a:ext cx="28564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solidFill>
                  <a:srgbClr val="C00000"/>
                </a:solidFill>
                <a:latin typeface="+mj-lt"/>
              </a:rPr>
              <a:t>Elaboração de roteiro para material impresso</a:t>
            </a:r>
          </a:p>
        </p:txBody>
      </p:sp>
      <p:cxnSp>
        <p:nvCxnSpPr>
          <p:cNvPr id="55" name="Conector reto 54"/>
          <p:cNvCxnSpPr/>
          <p:nvPr/>
        </p:nvCxnSpPr>
        <p:spPr>
          <a:xfrm>
            <a:off x="5357818" y="4763438"/>
            <a:ext cx="1751383" cy="158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CaixaDeTexto 55"/>
          <p:cNvSpPr txBox="1"/>
          <p:nvPr/>
        </p:nvSpPr>
        <p:spPr>
          <a:xfrm>
            <a:off x="5357819" y="4778702"/>
            <a:ext cx="1928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solidFill>
                  <a:srgbClr val="C00000"/>
                </a:solidFill>
                <a:latin typeface="+mj-lt"/>
              </a:rPr>
              <a:t>Orçamentos e cotações</a:t>
            </a:r>
            <a:endParaRPr lang="pt-BR" sz="1400" dirty="0">
              <a:solidFill>
                <a:srgbClr val="C00000"/>
              </a:solidFill>
              <a:latin typeface="+mj-lt"/>
            </a:endParaRPr>
          </a:p>
        </p:txBody>
      </p:sp>
      <p:cxnSp>
        <p:nvCxnSpPr>
          <p:cNvPr id="59" name="Conector reto 58"/>
          <p:cNvCxnSpPr/>
          <p:nvPr/>
        </p:nvCxnSpPr>
        <p:spPr>
          <a:xfrm>
            <a:off x="5357818" y="5084891"/>
            <a:ext cx="1751383" cy="158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ector reto 62"/>
          <p:cNvCxnSpPr/>
          <p:nvPr/>
        </p:nvCxnSpPr>
        <p:spPr>
          <a:xfrm>
            <a:off x="5357818" y="5408743"/>
            <a:ext cx="1751383" cy="158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CaixaDeTexto 63"/>
          <p:cNvSpPr txBox="1"/>
          <p:nvPr/>
        </p:nvSpPr>
        <p:spPr>
          <a:xfrm>
            <a:off x="5357819" y="5102554"/>
            <a:ext cx="17145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solidFill>
                  <a:srgbClr val="C00000"/>
                </a:solidFill>
                <a:latin typeface="+mj-lt"/>
              </a:rPr>
              <a:t>Reunião com COGEP</a:t>
            </a:r>
            <a:endParaRPr lang="pt-BR" sz="140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65" name="CaixaDeTexto 64"/>
          <p:cNvSpPr txBox="1"/>
          <p:nvPr/>
        </p:nvSpPr>
        <p:spPr>
          <a:xfrm>
            <a:off x="5357819" y="5429264"/>
            <a:ext cx="26432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solidFill>
                  <a:srgbClr val="C00000"/>
                </a:solidFill>
                <a:latin typeface="+mj-lt"/>
              </a:rPr>
              <a:t>Visitas a eventos promovidos por outros Entes</a:t>
            </a:r>
            <a:endParaRPr lang="pt-BR" sz="140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66" name="CaixaDeTexto 65"/>
          <p:cNvSpPr txBox="1"/>
          <p:nvPr/>
        </p:nvSpPr>
        <p:spPr>
          <a:xfrm>
            <a:off x="5357818" y="5980331"/>
            <a:ext cx="32147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solidFill>
                  <a:srgbClr val="C00000"/>
                </a:solidFill>
                <a:latin typeface="+mj-lt"/>
              </a:rPr>
              <a:t>IV Seminário Estadual de Educação Fiscal</a:t>
            </a:r>
            <a:endParaRPr lang="pt-BR" sz="140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67" name="CaixaDeTexto 66"/>
          <p:cNvSpPr txBox="1"/>
          <p:nvPr/>
        </p:nvSpPr>
        <p:spPr>
          <a:xfrm>
            <a:off x="6819916" y="1550046"/>
            <a:ext cx="21002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Início dos procedimentos licitatórios</a:t>
            </a:r>
            <a:endParaRPr lang="pt-BR" sz="1400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69" name="CaixaDeTexto 68"/>
          <p:cNvSpPr txBox="1"/>
          <p:nvPr/>
        </p:nvSpPr>
        <p:spPr>
          <a:xfrm>
            <a:off x="2571736" y="2694618"/>
            <a:ext cx="22275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solidFill>
                  <a:srgbClr val="0070C0"/>
                </a:solidFill>
              </a:rPr>
              <a:t>Mascote, papelaria, logotipo etc.</a:t>
            </a:r>
            <a:endParaRPr lang="pt-BR" sz="1400" b="1" dirty="0">
              <a:solidFill>
                <a:srgbClr val="0070C0"/>
              </a:solidFill>
            </a:endParaRPr>
          </a:p>
        </p:txBody>
      </p:sp>
      <p:cxnSp>
        <p:nvCxnSpPr>
          <p:cNvPr id="70" name="Conector reto 69"/>
          <p:cNvCxnSpPr/>
          <p:nvPr/>
        </p:nvCxnSpPr>
        <p:spPr>
          <a:xfrm>
            <a:off x="2557770" y="3216250"/>
            <a:ext cx="1753200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Conector reto 73"/>
          <p:cNvCxnSpPr/>
          <p:nvPr/>
        </p:nvCxnSpPr>
        <p:spPr>
          <a:xfrm>
            <a:off x="5357818" y="5950896"/>
            <a:ext cx="1751383" cy="158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Conector reto 74"/>
          <p:cNvCxnSpPr/>
          <p:nvPr/>
        </p:nvCxnSpPr>
        <p:spPr>
          <a:xfrm>
            <a:off x="5357818" y="6286520"/>
            <a:ext cx="1751383" cy="158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Conector angulado 78"/>
          <p:cNvCxnSpPr/>
          <p:nvPr/>
        </p:nvCxnSpPr>
        <p:spPr>
          <a:xfrm rot="16200000" flipV="1">
            <a:off x="6302388" y="2197090"/>
            <a:ext cx="2401892" cy="1347811"/>
          </a:xfrm>
          <a:prstGeom prst="bentConnector3">
            <a:avLst>
              <a:gd name="adj1" fmla="val 38367"/>
            </a:avLst>
          </a:prstGeom>
          <a:ln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Conector reto 81"/>
          <p:cNvCxnSpPr/>
          <p:nvPr/>
        </p:nvCxnSpPr>
        <p:spPr>
          <a:xfrm>
            <a:off x="6824678" y="2071678"/>
            <a:ext cx="1357322" cy="1588"/>
          </a:xfrm>
          <a:prstGeom prst="line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Flux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3436</TotalTime>
  <Words>1373</Words>
  <Application>Microsoft Office PowerPoint</Application>
  <PresentationFormat>Apresentação na tela (4:3)</PresentationFormat>
  <Paragraphs>210</Paragraphs>
  <Slides>15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16" baseType="lpstr">
      <vt:lpstr>Tema do Office</vt:lpstr>
      <vt:lpstr>Slide 1</vt:lpstr>
      <vt:lpstr>Sobre o PNEF</vt:lpstr>
      <vt:lpstr>Grupo Gerencial</vt:lpstr>
      <vt:lpstr>Parcerias com outros Entes</vt:lpstr>
      <vt:lpstr>A rede municipal de ensino de São Paulo</vt:lpstr>
      <vt:lpstr>O Município de São Paulo no PNEF</vt:lpstr>
      <vt:lpstr>Planejamento do projeto-piloto</vt:lpstr>
      <vt:lpstr>Planejamento do projeto-piloto</vt:lpstr>
      <vt:lpstr>Cronologia do projeto</vt:lpstr>
      <vt:lpstr>Plano de ação – Palestras</vt:lpstr>
      <vt:lpstr>Plano de ação – Material impresso</vt:lpstr>
      <vt:lpstr>Plano de ação – Website</vt:lpstr>
      <vt:lpstr>Ações futuras</vt:lpstr>
      <vt:lpstr>Plano de comunicação visual</vt:lpstr>
      <vt:lpstr>Plano de comunicação visual</vt:lpstr>
    </vt:vector>
  </TitlesOfParts>
  <Company>SMF-PMSP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d805725</dc:creator>
  <cp:lastModifiedBy>d805720</cp:lastModifiedBy>
  <cp:revision>314</cp:revision>
  <dcterms:created xsi:type="dcterms:W3CDTF">2013-04-23T14:37:37Z</dcterms:created>
  <dcterms:modified xsi:type="dcterms:W3CDTF">2013-06-17T15:04:32Z</dcterms:modified>
</cp:coreProperties>
</file>